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3" r:id="rId4"/>
    <p:sldId id="261" r:id="rId5"/>
    <p:sldId id="265" r:id="rId6"/>
    <p:sldId id="264" r:id="rId7"/>
    <p:sldId id="266" r:id="rId8"/>
    <p:sldId id="260" r:id="rId9"/>
    <p:sldId id="26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31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3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25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063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7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20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86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66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28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202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58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948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2" y="1240824"/>
            <a:ext cx="8194012" cy="1217971"/>
          </a:xfrm>
        </p:spPr>
        <p:txBody>
          <a:bodyPr>
            <a:normAutofit/>
          </a:bodyPr>
          <a:lstStyle/>
          <a:p>
            <a:pPr algn="just"/>
            <a:r>
              <a:rPr lang="en-US" sz="2800" b="1" u="sng" cap="all" dirty="0"/>
              <a:t>ROB</a:t>
            </a:r>
            <a:r>
              <a:rPr lang="ru-RU" sz="2800" b="1" u="sng" cap="all" dirty="0"/>
              <a:t>3111</a:t>
            </a:r>
            <a:r>
              <a:rPr lang="ru-RU" sz="2800" u="sng" dirty="0"/>
              <a:t> </a:t>
            </a:r>
            <a:r>
              <a:rPr lang="ru-RU" sz="2800" b="1" u="sng" cap="all" dirty="0"/>
              <a:t>БИОТЕХНИКАЛЫҚ ЖҮЙЕЛЕРДЕГІ БАСҚАРУ </a:t>
            </a:r>
            <a:endParaRPr lang="ru-RU" sz="2800" dirty="0">
              <a:solidFill>
                <a:schemeClr val="bg1">
                  <a:lumMod val="50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00112" y="2596971"/>
            <a:ext cx="10912273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Сабақтың тақырыбы:</a:t>
            </a:r>
          </a:p>
          <a:p>
            <a:r>
              <a:rPr lang="ru-RU" dirty="0"/>
              <a:t>Микроконтроллерді бағдарламалау: функциялар, айнымалылар, циклдар</a:t>
            </a:r>
            <a:endParaRPr lang="ru-RU" sz="2800" b="0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029835" y="4351297"/>
            <a:ext cx="3505200" cy="9318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Исабеков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Жанібек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Назарбекұлы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913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55470" y="1213658"/>
            <a:ext cx="10000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/>
              <a:t>Сабақтың мақсаты: </a:t>
            </a:r>
            <a:r>
              <a:rPr lang="ru-RU" sz="2400" dirty="0"/>
              <a:t>Микроконтроллерлер туралы жалпы түсінік алу.</a:t>
            </a: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1155469" y="3340331"/>
            <a:ext cx="9925395" cy="2133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dirty="0">
                <a:cs typeface="Times New Roman" panose="02020603050405020304" pitchFamily="18" charset="0"/>
              </a:rPr>
              <a:t>Сабақ жоспары: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>
                <a:cs typeface="Times New Roman" panose="02020603050405020304" pitchFamily="18" charset="0"/>
              </a:rPr>
              <a:t>Микроконтроллер дегеніміз не</a:t>
            </a:r>
          </a:p>
          <a:p>
            <a:pPr>
              <a:defRPr/>
            </a:pPr>
            <a:r>
              <a:rPr lang="ru-RU" dirty="0">
                <a:cs typeface="Times New Roman" panose="02020603050405020304" pitchFamily="18" charset="0"/>
              </a:rPr>
              <a:t>Басқару жүйелерінің құрылымы</a:t>
            </a:r>
          </a:p>
          <a:p>
            <a:pPr>
              <a:defRPr/>
            </a:pPr>
            <a:r>
              <a:rPr lang="ru-RU" dirty="0">
                <a:cs typeface="Times New Roman" panose="02020603050405020304" pitchFamily="18" charset="0"/>
              </a:rPr>
              <a:t>Микроконтроллерлердің түрлері</a:t>
            </a:r>
            <a:endParaRPr lang="ru-RU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24447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27732" y="1139648"/>
            <a:ext cx="61098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kk-KZ" sz="3200" dirty="0">
                <a:cs typeface="Times New Roman" panose="02020603050405020304" pitchFamily="18" charset="0"/>
              </a:rPr>
              <a:t>Бұл не </a:t>
            </a:r>
            <a:r>
              <a:rPr lang="kk-KZ" sz="3200" dirty="0">
                <a:solidFill>
                  <a:schemeClr val="accent1"/>
                </a:solidFill>
                <a:cs typeface="Times New Roman" panose="02020603050405020304" pitchFamily="18" charset="0"/>
              </a:rPr>
              <a:t>микроконтроллер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6919" y="2015175"/>
            <a:ext cx="1016646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	</a:t>
            </a:r>
            <a:r>
              <a:rPr lang="ru-RU" sz="2000" dirty="0">
                <a:solidFill>
                  <a:schemeClr val="accent1"/>
                </a:solidFill>
              </a:rPr>
              <a:t>Микроконтроллер</a:t>
            </a:r>
            <a:r>
              <a:rPr lang="en-US" sz="2000" dirty="0"/>
              <a:t> –</a:t>
            </a:r>
            <a:r>
              <a:rPr lang="ru-RU" sz="2000" dirty="0"/>
              <a:t> техникалық объектілер мен технологиялық процестерді басқаруға арналған құрылғыларды жасауға арналған мамандандырылған микропроцессор.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	</a:t>
            </a:r>
            <a:r>
              <a:rPr lang="ru-RU" sz="2000" dirty="0"/>
              <a:t>Конструктивті түрде </a:t>
            </a:r>
            <a:r>
              <a:rPr lang="ru-RU" sz="2000" dirty="0">
                <a:solidFill>
                  <a:schemeClr val="accent1"/>
                </a:solidFill>
              </a:rPr>
              <a:t>микроконтроллер</a:t>
            </a:r>
            <a:r>
              <a:rPr lang="ru-RU" sz="2000" dirty="0"/>
              <a:t> үлкенін білдіреді </a:t>
            </a:r>
            <a:r>
              <a:rPr lang="ru-RU" sz="2000" dirty="0">
                <a:solidFill>
                  <a:schemeClr val="accent1"/>
                </a:solidFill>
              </a:rPr>
              <a:t>интегралды схемаға</a:t>
            </a:r>
            <a:r>
              <a:rPr lang="ru-RU" sz="2000" dirty="0"/>
              <a:t>, онда типтік компьютерлік жүйенің барлық компоненттері орналасқан: </a:t>
            </a:r>
            <a:r>
              <a:rPr lang="ru-RU" sz="2000" dirty="0">
                <a:solidFill>
                  <a:schemeClr val="accent1"/>
                </a:solidFill>
              </a:rPr>
              <a:t>микропроцессор</a:t>
            </a:r>
            <a:r>
              <a:rPr lang="ru-RU" sz="2000" dirty="0"/>
              <a:t>, </a:t>
            </a:r>
            <a:r>
              <a:rPr lang="ru-RU" sz="2000" dirty="0">
                <a:solidFill>
                  <a:schemeClr val="accent1"/>
                </a:solidFill>
              </a:rPr>
              <a:t>естелік</a:t>
            </a:r>
            <a:r>
              <a:rPr lang="ru-RU" sz="2000" dirty="0"/>
              <a:t>, сондай-ақ </a:t>
            </a:r>
            <a:r>
              <a:rPr lang="ru-RU" sz="2000" dirty="0">
                <a:solidFill>
                  <a:schemeClr val="accent1"/>
                </a:solidFill>
              </a:rPr>
              <a:t>перифериялық құрылғылар</a:t>
            </a:r>
            <a:r>
              <a:rPr lang="ru-RU" sz="2000" dirty="0"/>
              <a:t> қосымша функцияларды орындау үшін.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	Барлық элементтер болғандықтан </a:t>
            </a:r>
            <a:r>
              <a:rPr lang="ru-RU" sz="2000" dirty="0">
                <a:solidFill>
                  <a:schemeClr val="accent1"/>
                </a:solidFill>
              </a:rPr>
              <a:t>микроконтроллер </a:t>
            </a:r>
            <a:r>
              <a:rPr lang="ru-RU" sz="2000" dirty="0"/>
              <a:t>бірінде орналасқан </a:t>
            </a:r>
            <a:r>
              <a:rPr lang="ru-RU" sz="2000" dirty="0">
                <a:solidFill>
                  <a:schemeClr val="accent1"/>
                </a:solidFill>
              </a:rPr>
              <a:t>кристалда</a:t>
            </a:r>
            <a:r>
              <a:rPr lang="ru-RU" sz="2000" dirty="0"/>
              <a:t>, олар аталады </a:t>
            </a:r>
            <a:r>
              <a:rPr lang="ru-RU" sz="2000" dirty="0">
                <a:solidFill>
                  <a:schemeClr val="accent1"/>
                </a:solidFill>
              </a:rPr>
              <a:t>кристалдағы жүйемен (</a:t>
            </a:r>
            <a:r>
              <a:rPr lang="ru-RU" sz="2000" dirty="0" err="1">
                <a:solidFill>
                  <a:schemeClr val="accent1"/>
                </a:solidFill>
              </a:rPr>
              <a:t>SoC</a:t>
            </a:r>
            <a:r>
              <a:rPr lang="ru-RU" sz="2000" dirty="0">
                <a:solidFill>
                  <a:schemeClr val="accent1"/>
                </a:solidFill>
              </a:rPr>
              <a:t>)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	Микроконтроллерлерді пайдаланудың мақсаты құрамдас бөліктердің санын азайту, құрылғылардың (жүйелердің) көлемін азайту және олардың құнын төмендету болып табылады.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4910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56535" y="901861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Ерекшеліктері </a:t>
            </a:r>
            <a:r>
              <a:rPr lang="ru-RU" sz="3200" dirty="0">
                <a:solidFill>
                  <a:schemeClr val="accent1"/>
                </a:solidFill>
              </a:rPr>
              <a:t>микроконтроллерлер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12767" y="1737708"/>
            <a:ext cx="1016646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000" dirty="0"/>
              <a:t>RISC-сәулет (RISC — </a:t>
            </a:r>
            <a:r>
              <a:rPr lang="ru-RU" sz="2000" dirty="0" err="1"/>
              <a:t>Reduced</a:t>
            </a:r>
            <a:r>
              <a:rPr lang="ru-RU" sz="2000" dirty="0"/>
              <a:t> </a:t>
            </a:r>
            <a:r>
              <a:rPr lang="ru-RU" sz="2000" dirty="0" err="1"/>
              <a:t>Instruction</a:t>
            </a:r>
            <a:r>
              <a:rPr lang="ru-RU" sz="2000" dirty="0"/>
              <a:t> </a:t>
            </a:r>
            <a:r>
              <a:rPr lang="ru-RU" sz="2000" dirty="0" err="1"/>
              <a:t>Set</a:t>
            </a:r>
            <a:r>
              <a:rPr lang="ru-RU" sz="2000" dirty="0"/>
              <a:t> Computer — командалар жиыны кішірейтілген компьютер);</a:t>
            </a:r>
          </a:p>
          <a:p>
            <a:pPr marL="285750" indent="-285750">
              <a:buFontTx/>
              <a:buChar char="-"/>
            </a:pPr>
            <a:endParaRPr lang="ru-RU" sz="2000" dirty="0"/>
          </a:p>
          <a:p>
            <a:pPr marL="285750" indent="-285750">
              <a:buFontTx/>
              <a:buChar char="-"/>
            </a:pPr>
            <a:r>
              <a:rPr lang="ru-RU" sz="2000" dirty="0"/>
              <a:t>жадтың шағын көлемі;</a:t>
            </a:r>
          </a:p>
          <a:p>
            <a:pPr marL="285750" indent="-285750">
              <a:buFontTx/>
              <a:buChar char="-"/>
            </a:pPr>
            <a:endParaRPr lang="ru-RU" sz="2000" dirty="0"/>
          </a:p>
          <a:p>
            <a:pPr marL="285750" indent="-285750">
              <a:buFontTx/>
              <a:buChar char="-"/>
            </a:pPr>
            <a:r>
              <a:rPr lang="ru-RU" sz="2000" dirty="0"/>
              <a:t>бағдарламалар мен деректер жадының физикалық және логикалық бөлінуі;</a:t>
            </a:r>
          </a:p>
          <a:p>
            <a:pPr marL="285750" indent="-285750">
              <a:buFontTx/>
              <a:buChar char="-"/>
            </a:pPr>
            <a:endParaRPr lang="ru-RU" sz="2000" dirty="0"/>
          </a:p>
          <a:p>
            <a:pPr marL="285750" indent="-285750">
              <a:buFontTx/>
              <a:buChar char="-"/>
            </a:pPr>
            <a:r>
              <a:rPr lang="ru-RU" sz="2000" dirty="0"/>
              <a:t>Командалар жүйесі шешуге бағытталған </a:t>
            </a:r>
            <a:r>
              <a:rPr lang="ru-RU" sz="2000" dirty="0">
                <a:solidFill>
                  <a:schemeClr val="accent1"/>
                </a:solidFill>
              </a:rPr>
              <a:t>басқарманың міндеттері</a:t>
            </a:r>
            <a:r>
              <a:rPr lang="ru-RU" sz="2000" dirty="0"/>
              <a:t>.</a:t>
            </a:r>
          </a:p>
          <a:p>
            <a:pPr marL="285750" indent="-285750">
              <a:buFontTx/>
              <a:buChar char="-"/>
            </a:pPr>
            <a:endParaRPr lang="ru-RU" sz="2000" dirty="0"/>
          </a:p>
          <a:p>
            <a:pPr marL="285750" indent="-285750">
              <a:buFontTx/>
              <a:buChar char="-"/>
            </a:pPr>
            <a:r>
              <a:rPr lang="ru-RU" sz="2000" dirty="0"/>
              <a:t>микроконтроллерлер ақпаратты басқару, бақылау, реттеу және бастапқы өңдеу мәселелерін шешуге арналған және деректерді өңдеудің күрделі алгоритмдерін жүзеге асыруда тиімділігі төмен.</a:t>
            </a:r>
          </a:p>
          <a:p>
            <a:pPr marL="285750" indent="-285750">
              <a:buFontTx/>
              <a:buChar char="-"/>
            </a:pPr>
            <a:endParaRPr lang="ru-RU" sz="2000" dirty="0"/>
          </a:p>
          <a:p>
            <a:pPr marL="285750" indent="-285750">
              <a:buFontTx/>
              <a:buChar char="-"/>
            </a:pPr>
            <a:r>
              <a:rPr lang="ru-RU" sz="2000" dirty="0"/>
              <a:t>Микроконтроллерлер әртүрлі мақсаттағы құрылғылар мен жүйелерде қолданылатын микропроцессорлардың ең кең класы болып табылады.</a:t>
            </a:r>
          </a:p>
        </p:txBody>
      </p:sp>
    </p:spTree>
    <p:extLst>
      <p:ext uri="{BB962C8B-B14F-4D97-AF65-F5344CB8AC3E}">
        <p14:creationId xmlns:p14="http://schemas.microsoft.com/office/powerpoint/2010/main" val="3218807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7600" y="960447"/>
            <a:ext cx="9950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Үлгілік қағидалардың құрылымы </a:t>
            </a:r>
            <a:r>
              <a:rPr lang="ru-RU" sz="3200" dirty="0">
                <a:solidFill>
                  <a:schemeClr val="accent1"/>
                </a:solidFill>
              </a:rPr>
              <a:t>микроконтроллерлік</a:t>
            </a:r>
            <a:r>
              <a:rPr lang="ru-RU" sz="3200" dirty="0"/>
              <a:t> жүйелер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5571" y="2080460"/>
            <a:ext cx="6734175" cy="3923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016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97593" y="901686"/>
            <a:ext cx="93562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Типтік микроконтроллерлік жүйенің жұмысы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71951" y="1979111"/>
            <a:ext cx="980755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Микроконтроллер мезгіл-мезгіл сұрайды </a:t>
            </a:r>
            <a:r>
              <a:rPr lang="ru-RU" sz="2400" dirty="0">
                <a:solidFill>
                  <a:schemeClr val="accent1"/>
                </a:solidFill>
              </a:rPr>
              <a:t>күй сигналдары </a:t>
            </a:r>
            <a:r>
              <a:rPr lang="ru-RU" sz="2400" dirty="0"/>
              <a:t>объектінің ретін береді және шығарады </a:t>
            </a:r>
            <a:r>
              <a:rPr lang="ru-RU" sz="2400" dirty="0">
                <a:solidFill>
                  <a:schemeClr val="accent1"/>
                </a:solidFill>
              </a:rPr>
              <a:t>сигналдарды басқару </a:t>
            </a:r>
            <a:r>
              <a:rPr lang="ru-RU" sz="2400" dirty="0"/>
              <a:t>алгоритмге сәйкес.</a:t>
            </a:r>
          </a:p>
          <a:p>
            <a:endParaRPr lang="ru-RU" sz="2400" dirty="0"/>
          </a:p>
          <a:p>
            <a:r>
              <a:rPr lang="ru-RU" sz="2400" dirty="0">
                <a:solidFill>
                  <a:schemeClr val="accent1"/>
                </a:solidFill>
              </a:rPr>
              <a:t>Күй сигналдары </a:t>
            </a:r>
            <a:r>
              <a:rPr lang="ru-RU" sz="2400" dirty="0"/>
              <a:t>басқару объектісінің ағымдағы параметрлерін сипаттаңыз.</a:t>
            </a:r>
          </a:p>
          <a:p>
            <a:endParaRPr lang="ru-RU" sz="2400" dirty="0"/>
          </a:p>
          <a:p>
            <a:r>
              <a:rPr lang="ru-RU" sz="2400" dirty="0"/>
              <a:t>Олар болуы мүмкін </a:t>
            </a:r>
            <a:r>
              <a:rPr lang="ru-RU" sz="2400" dirty="0">
                <a:solidFill>
                  <a:schemeClr val="accent1"/>
                </a:solidFill>
              </a:rPr>
              <a:t>аналогты </a:t>
            </a:r>
            <a:r>
              <a:rPr lang="ru-RU" sz="2400" dirty="0"/>
              <a:t>немесе </a:t>
            </a:r>
            <a:r>
              <a:rPr lang="ru-RU" sz="2400" dirty="0">
                <a:solidFill>
                  <a:schemeClr val="accent1"/>
                </a:solidFill>
              </a:rPr>
              <a:t>цифрлық</a:t>
            </a:r>
            <a:r>
              <a:rPr lang="ru-RU" sz="2400" dirty="0"/>
              <a:t>.</a:t>
            </a:r>
          </a:p>
          <a:p>
            <a:endParaRPr lang="ru-RU" sz="2400" dirty="0"/>
          </a:p>
          <a:p>
            <a:r>
              <a:rPr lang="ru-RU" sz="2400" dirty="0">
                <a:solidFill>
                  <a:schemeClr val="accent1"/>
                </a:solidFill>
              </a:rPr>
              <a:t>Басқару сигналдары</a:t>
            </a:r>
            <a:r>
              <a:rPr lang="ru-RU" sz="2400" dirty="0"/>
              <a:t>, микроконтроллер шығаратын, әсер етеді </a:t>
            </a:r>
            <a:r>
              <a:rPr lang="ru-RU" sz="2400" dirty="0">
                <a:solidFill>
                  <a:schemeClr val="accent1"/>
                </a:solidFill>
              </a:rPr>
              <a:t>басқару объектісі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4910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31173" y="917828"/>
            <a:ext cx="86020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dirty="0"/>
              <a:t>Топтар </a:t>
            </a:r>
            <a:r>
              <a:rPr lang="kk-KZ" sz="3200" dirty="0">
                <a:solidFill>
                  <a:schemeClr val="accent1"/>
                </a:solidFill>
              </a:rPr>
              <a:t>8-биттік</a:t>
            </a:r>
            <a:r>
              <a:rPr lang="kk-KZ" sz="3200" dirty="0"/>
              <a:t> микроконтроллерлер</a:t>
            </a:r>
            <a:endParaRPr lang="ru-RU" sz="3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21613" y="2057400"/>
            <a:ext cx="874877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3200" dirty="0"/>
              <a:t>Микроконтроллерлер тобы </a:t>
            </a:r>
            <a:r>
              <a:rPr lang="en-US" sz="3200" dirty="0">
                <a:solidFill>
                  <a:schemeClr val="accent1"/>
                </a:solidFill>
              </a:rPr>
              <a:t>Microchip PIC</a:t>
            </a:r>
            <a:r>
              <a:rPr lang="en-US" sz="3200" dirty="0"/>
              <a:t>;</a:t>
            </a:r>
          </a:p>
          <a:p>
            <a:pPr marL="285750" indent="-285750">
              <a:buFontTx/>
              <a:buChar char="-"/>
            </a:pPr>
            <a:endParaRPr lang="en-US" sz="3200" dirty="0"/>
          </a:p>
          <a:p>
            <a:pPr marL="285750" indent="-285750">
              <a:buFontTx/>
              <a:buChar char="-"/>
            </a:pPr>
            <a:r>
              <a:rPr lang="ru-RU" sz="3200" dirty="0"/>
              <a:t>Микроконтроллерлер тобы </a:t>
            </a:r>
            <a:r>
              <a:rPr lang="en-US" sz="3200" dirty="0">
                <a:solidFill>
                  <a:schemeClr val="accent1"/>
                </a:solidFill>
              </a:rPr>
              <a:t>Atmel AVR</a:t>
            </a:r>
            <a:r>
              <a:rPr lang="en-US" sz="3200" dirty="0"/>
              <a:t>;</a:t>
            </a:r>
          </a:p>
          <a:p>
            <a:pPr marL="285750" indent="-285750">
              <a:buFontTx/>
              <a:buChar char="-"/>
            </a:pPr>
            <a:endParaRPr lang="en-US" sz="3200" dirty="0"/>
          </a:p>
          <a:p>
            <a:pPr marL="285750" indent="-285750">
              <a:buFontTx/>
              <a:buChar char="-"/>
            </a:pPr>
            <a:r>
              <a:rPr lang="ru-RU" sz="3200" dirty="0"/>
              <a:t>Микроконтроллерлер тобы </a:t>
            </a:r>
            <a:r>
              <a:rPr lang="en-US" sz="3200" dirty="0">
                <a:solidFill>
                  <a:schemeClr val="accent1"/>
                </a:solidFill>
              </a:rPr>
              <a:t>STMicroelectronics STM8</a:t>
            </a:r>
            <a:r>
              <a:rPr lang="en-US" sz="3200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69766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053409" y="1213014"/>
            <a:ext cx="722239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Микроконтроллерлер </a:t>
            </a:r>
            <a:r>
              <a:rPr lang="en-US" sz="36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Atmel AVR</a:t>
            </a:r>
            <a:endParaRPr lang="ru-RU" sz="36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6919" y="2217033"/>
            <a:ext cx="1016646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- </a:t>
            </a:r>
            <a:r>
              <a:rPr lang="ru-RU" sz="2000" dirty="0">
                <a:solidFill>
                  <a:schemeClr val="accent1"/>
                </a:solidFill>
              </a:rPr>
              <a:t>AVR-микроконтроллерлер</a:t>
            </a:r>
            <a:r>
              <a:rPr lang="ru-RU" sz="2000" dirty="0"/>
              <a:t> олар 8-разрядты RISC микроконтроллерлері, олардың ерекшелігі бағдарламаларға арналған флэш-жадының, перифериялық құрылғылардың кең спектрінің, жоғары есептеу өнімділігінің, сондай-ақ қол жетімділіктің болуы болып табылады.</a:t>
            </a:r>
            <a:r>
              <a:rPr lang="en-US" sz="2000" dirty="0"/>
              <a:t> </a:t>
            </a:r>
            <a:r>
              <a:rPr lang="ru-RU" sz="2000" dirty="0"/>
              <a:t>бағдарламалық қамтамасыз етуді әзірлеу құралдарының кең спектрі.</a:t>
            </a:r>
          </a:p>
          <a:p>
            <a:endParaRPr lang="ru-RU" sz="2000" dirty="0"/>
          </a:p>
          <a:p>
            <a:r>
              <a:rPr lang="ru-RU" sz="2000" dirty="0"/>
              <a:t>- Қазіргі уақытта AVR тобына бірнеше топқа бөлінген 50-ден астам әртүрлі құрылғылар кіреді. Әмбебап AVR микроконтроллерлері топтарға кіреді </a:t>
            </a:r>
            <a:r>
              <a:rPr lang="ru-RU" sz="2000" dirty="0" err="1">
                <a:solidFill>
                  <a:schemeClr val="accent1"/>
                </a:solidFill>
              </a:rPr>
              <a:t>TinyAVR</a:t>
            </a:r>
            <a:r>
              <a:rPr lang="ru-RU" sz="2000" dirty="0"/>
              <a:t> және </a:t>
            </a:r>
            <a:r>
              <a:rPr lang="ru-RU" sz="2000" dirty="0" err="1">
                <a:solidFill>
                  <a:schemeClr val="accent1"/>
                </a:solidFill>
              </a:rPr>
              <a:t>MegaAVR</a:t>
            </a:r>
            <a:r>
              <a:rPr lang="ru-RU" sz="2000" dirty="0"/>
              <a:t>.</a:t>
            </a:r>
          </a:p>
          <a:p>
            <a:endParaRPr lang="ru-RU" sz="2000" dirty="0"/>
          </a:p>
          <a:p>
            <a:r>
              <a:rPr lang="ru-RU" sz="2000" dirty="0"/>
              <a:t>- </a:t>
            </a:r>
            <a:r>
              <a:rPr lang="ru-RU" sz="2000" dirty="0" err="1"/>
              <a:t>Tiny</a:t>
            </a:r>
            <a:r>
              <a:rPr lang="ru-RU" sz="2000" dirty="0"/>
              <a:t> AVR (</a:t>
            </a:r>
            <a:r>
              <a:rPr lang="ru-RU" sz="2000" dirty="0" err="1">
                <a:solidFill>
                  <a:schemeClr val="accent1"/>
                </a:solidFill>
              </a:rPr>
              <a:t>ATtinyXXX</a:t>
            </a:r>
            <a:r>
              <a:rPr lang="ru-RU" sz="2000" dirty="0"/>
              <a:t>) – шығысы аз арзан құрылғылар.</a:t>
            </a:r>
          </a:p>
          <a:p>
            <a:endParaRPr lang="ru-RU" sz="2000" dirty="0"/>
          </a:p>
          <a:p>
            <a:r>
              <a:rPr lang="ru-RU" sz="2000" dirty="0"/>
              <a:t>- Mega AVR (</a:t>
            </a:r>
            <a:r>
              <a:rPr lang="ru-RU" sz="2000" dirty="0" err="1">
                <a:solidFill>
                  <a:schemeClr val="accent1"/>
                </a:solidFill>
              </a:rPr>
              <a:t>ATmegaXXX</a:t>
            </a:r>
            <a:r>
              <a:rPr lang="ru-RU" sz="2000" dirty="0"/>
              <a:t>) – ең көп жады мен кіріс/шығыс көлеміне, сондай-ақ перифериялық құрылғылардың ең толық жиынтығына ие қуатты AVR микроконтроллерлері.</a:t>
            </a:r>
            <a:endParaRPr lang="kk-KZ" sz="2000" dirty="0"/>
          </a:p>
          <a:p>
            <a:pPr marL="342900" indent="-342900">
              <a:buAutoNum type="arabicPeriod"/>
            </a:pPr>
            <a:endParaRPr lang="en-US" dirty="0"/>
          </a:p>
          <a:p>
            <a:pPr marL="285750" indent="-285750">
              <a:buFontTx/>
              <a:buChar char="-"/>
            </a:pPr>
            <a:endParaRPr lang="ru-RU" dirty="0"/>
          </a:p>
          <a:p>
            <a:endParaRPr lang="ru-RU" dirty="0"/>
          </a:p>
          <a:p>
            <a:pPr algn="just"/>
            <a:r>
              <a:rPr lang="en-US" dirty="0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2493320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01580" y="833746"/>
            <a:ext cx="1060180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Перифериялық құрылғылар </a:t>
            </a:r>
            <a:r>
              <a:rPr lang="ru-RU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микроконтроллерлер 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AVR</a:t>
            </a:r>
            <a:endParaRPr lang="ru-RU" sz="3600" b="0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6919" y="1901728"/>
            <a:ext cx="10166465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AVR микроконтроллерінің перифериялық құрылғыларына мыналар кіреді:</a:t>
            </a:r>
            <a:endParaRPr lang="kk-KZ" sz="2000" dirty="0"/>
          </a:p>
          <a:p>
            <a:pPr marL="342900" indent="-342900">
              <a:buFontTx/>
              <a:buChar char="-"/>
            </a:pPr>
            <a:r>
              <a:rPr lang="ru-RU" sz="2000" dirty="0"/>
              <a:t>енгізу-шығару порттары;</a:t>
            </a:r>
          </a:p>
          <a:p>
            <a:pPr marL="342900" indent="-342900">
              <a:buFontTx/>
              <a:buChar char="-"/>
            </a:pPr>
            <a:r>
              <a:rPr lang="ru-RU" sz="2000" dirty="0"/>
              <a:t>таймерлер;</a:t>
            </a:r>
          </a:p>
          <a:p>
            <a:pPr marL="342900" indent="-342900">
              <a:buFontTx/>
              <a:buChar char="-"/>
            </a:pPr>
            <a:r>
              <a:rPr lang="ru-RU" sz="2000" dirty="0"/>
              <a:t>есептегіштер;</a:t>
            </a:r>
          </a:p>
          <a:p>
            <a:pPr marL="342900" indent="-342900">
              <a:buFontTx/>
              <a:buChar char="-"/>
            </a:pPr>
            <a:r>
              <a:rPr lang="ru-RU" sz="2000" dirty="0"/>
              <a:t>қарауыл таймері;</a:t>
            </a:r>
          </a:p>
          <a:p>
            <a:pPr marL="342900" indent="-342900">
              <a:buFontTx/>
              <a:buChar char="-"/>
            </a:pPr>
            <a:r>
              <a:rPr lang="ru-RU" sz="2000" dirty="0"/>
              <a:t>аналогты компаратор;</a:t>
            </a:r>
          </a:p>
          <a:p>
            <a:pPr marL="342900" indent="-342900">
              <a:buFontTx/>
              <a:buChar char="-"/>
            </a:pPr>
            <a:r>
              <a:rPr lang="ru-RU" sz="2000" dirty="0"/>
              <a:t>Аналогты-цифрлық түрлендіргіш (</a:t>
            </a:r>
            <a:r>
              <a:rPr lang="ru-RU" sz="2000" dirty="0">
                <a:solidFill>
                  <a:schemeClr val="accent1"/>
                </a:solidFill>
              </a:rPr>
              <a:t>АДҚ</a:t>
            </a:r>
            <a:r>
              <a:rPr lang="ru-RU" sz="2000" dirty="0"/>
              <a:t>);</a:t>
            </a:r>
          </a:p>
          <a:p>
            <a:pPr marL="342900" indent="-342900">
              <a:buFontTx/>
              <a:buChar char="-"/>
            </a:pPr>
            <a:r>
              <a:rPr lang="ru-RU" sz="2000" dirty="0"/>
              <a:t>әмбебап асинхронды (синхронды-асинхронды) қабылдағыш – </a:t>
            </a:r>
            <a:r>
              <a:rPr lang="ru-RU" sz="2000" dirty="0">
                <a:solidFill>
                  <a:schemeClr val="accent1"/>
                </a:solidFill>
              </a:rPr>
              <a:t>UART</a:t>
            </a:r>
            <a:r>
              <a:rPr lang="ru-RU" sz="2000" dirty="0"/>
              <a:t>;</a:t>
            </a:r>
          </a:p>
          <a:p>
            <a:pPr marL="342900" indent="-342900">
              <a:buFontTx/>
              <a:buChar char="-"/>
            </a:pPr>
            <a:r>
              <a:rPr lang="ru-RU" sz="2000" dirty="0"/>
              <a:t>Перифериялық интерфейс </a:t>
            </a:r>
            <a:r>
              <a:rPr lang="ru-RU" sz="2000" dirty="0">
                <a:solidFill>
                  <a:schemeClr val="accent1"/>
                </a:solidFill>
              </a:rPr>
              <a:t>SPI</a:t>
            </a:r>
            <a:r>
              <a:rPr lang="ru-RU" sz="2000" dirty="0"/>
              <a:t>;</a:t>
            </a:r>
          </a:p>
          <a:p>
            <a:pPr marL="342900" indent="-342900">
              <a:buFontTx/>
              <a:buChar char="-"/>
            </a:pPr>
            <a:r>
              <a:rPr lang="ru-RU" sz="2000" dirty="0"/>
              <a:t>Перифериялық интерфейс </a:t>
            </a:r>
            <a:r>
              <a:rPr lang="ru-RU" sz="2000" dirty="0">
                <a:solidFill>
                  <a:schemeClr val="accent1"/>
                </a:solidFill>
              </a:rPr>
              <a:t>I2C</a:t>
            </a:r>
            <a:r>
              <a:rPr lang="ru-RU" sz="2000" dirty="0"/>
              <a:t>;</a:t>
            </a:r>
          </a:p>
          <a:p>
            <a:pPr marL="342900" indent="-342900">
              <a:buFontTx/>
              <a:buChar char="-"/>
            </a:pPr>
            <a:r>
              <a:rPr lang="ru-RU" sz="2000" dirty="0"/>
              <a:t>Бағдарламаларды жөндеу интерфейсі </a:t>
            </a:r>
            <a:r>
              <a:rPr lang="ru-RU" sz="2000" dirty="0">
                <a:solidFill>
                  <a:schemeClr val="accent1"/>
                </a:solidFill>
              </a:rPr>
              <a:t>JTAG</a:t>
            </a:r>
            <a:r>
              <a:rPr lang="ru-RU" sz="2000" dirty="0"/>
              <a:t> және т.б.</a:t>
            </a:r>
            <a:endParaRPr lang="kk-KZ" sz="2000" dirty="0"/>
          </a:p>
          <a:p>
            <a:pPr algn="just"/>
            <a:r>
              <a:rPr lang="ru-RU" sz="2000" dirty="0"/>
              <a:t>Перифериялық құрылғылардың жиынтығы микроконтроллердің функционалдығын анықтайды. AVR микроконтроллерінің құрылғылары арасында ақпарат алмасу ішкі 8-разрядты деректер шинасы арқылы жүзеге асырылады.</a:t>
            </a:r>
            <a:endParaRPr lang="ru-RU" dirty="0"/>
          </a:p>
          <a:p>
            <a:pPr algn="just"/>
            <a:r>
              <a:rPr lang="en-US" dirty="0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32056683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452</Words>
  <Application>Microsoft Office PowerPoint</Application>
  <PresentationFormat>Широкоэкранный</PresentationFormat>
  <Paragraphs>72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Тема Office</vt:lpstr>
      <vt:lpstr>ROB3111 БИОТЕХНИКАЛЫҚ ЖҮЙЕЛЕРДЕГІ БАСҚАРУ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Yandex.Translate</dc:creator>
  <dc:description>Translated with Yandex.Translate</dc:description>
  <cp:lastModifiedBy>Zhanibek Issabekov</cp:lastModifiedBy>
  <cp:revision>37</cp:revision>
  <dcterms:created xsi:type="dcterms:W3CDTF">2020-06-12T09:53:46Z</dcterms:created>
  <dcterms:modified xsi:type="dcterms:W3CDTF">2025-11-06T09:23:14Z</dcterms:modified>
</cp:coreProperties>
</file>