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6" r:id="rId4"/>
    <p:sldId id="271" r:id="rId5"/>
    <p:sldId id="272" r:id="rId6"/>
    <p:sldId id="273" r:id="rId7"/>
    <p:sldId id="274"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2931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73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1625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8706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12770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80205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0FB057D-CE00-443D-AEE3-A74C6E429563}" type="datetimeFigureOut">
              <a:rPr lang="ru-RU" smtClean="0"/>
              <a:t>06.11.2025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78886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0FB057D-CE00-443D-AEE3-A74C6E429563}" type="datetimeFigureOut">
              <a:rPr lang="ru-RU" smtClean="0"/>
              <a:t>06.11.2025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160866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FB057D-CE00-443D-AEE3-A74C6E429563}" type="datetimeFigureOut">
              <a:rPr lang="ru-RU" smtClean="0"/>
              <a:t>06.11.2025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040282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52202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63558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57389-42D9-4CCF-9085-A44929608A12}" type="slidenum">
              <a:rPr lang="ru-RU" smtClean="0"/>
              <a:t>‹#›</a:t>
            </a:fld>
            <a:endParaRPr lang="ru-RU"/>
          </a:p>
        </p:txBody>
      </p:sp>
    </p:spTree>
    <p:extLst>
      <p:ext uri="{BB962C8B-B14F-4D97-AF65-F5344CB8AC3E}">
        <p14:creationId xmlns:p14="http://schemas.microsoft.com/office/powerpoint/2010/main" val="1677948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0112" y="1240824"/>
            <a:ext cx="8676150" cy="1217971"/>
          </a:xfrm>
        </p:spPr>
        <p:txBody>
          <a:bodyPr>
            <a:normAutofit/>
          </a:bodyPr>
          <a:lstStyle/>
          <a:p>
            <a:r>
              <a:rPr lang="en-US" sz="2800" b="1" u="sng" cap="all" dirty="0"/>
              <a:t>ROB</a:t>
            </a:r>
            <a:r>
              <a:rPr lang="ru-RU" sz="2800" b="1" u="sng" cap="all" dirty="0"/>
              <a:t>3111</a:t>
            </a:r>
            <a:r>
              <a:rPr lang="ru-RU" sz="2800" u="sng" dirty="0"/>
              <a:t> </a:t>
            </a:r>
            <a:r>
              <a:rPr lang="ru-RU" sz="2800" b="1" u="sng" cap="all" dirty="0"/>
              <a:t>БИОТЕХНИКАЛЫҚ ЖҮЙЕЛЕРДЕГІ БАСҚАРУ </a:t>
            </a:r>
            <a:endParaRPr lang="ru-RU" sz="2800" dirty="0">
              <a:solidFill>
                <a:schemeClr val="bg1">
                  <a:lumMod val="50000"/>
                </a:schemeClr>
              </a:solidFill>
              <a:latin typeface="+mn-lt"/>
              <a:cs typeface="Times New Roman" panose="02020603050405020304" pitchFamily="18"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sp>
        <p:nvSpPr>
          <p:cNvPr id="7" name="Прямоугольник 6"/>
          <p:cNvSpPr/>
          <p:nvPr/>
        </p:nvSpPr>
        <p:spPr>
          <a:xfrm>
            <a:off x="900112" y="2596971"/>
            <a:ext cx="10912273" cy="677108"/>
          </a:xfrm>
          <a:prstGeom prst="rect">
            <a:avLst/>
          </a:prstGeom>
          <a:noFill/>
        </p:spPr>
        <p:txBody>
          <a:bodyPr wrap="square" lIns="91440" tIns="45720" rIns="91440" bIns="45720">
            <a:spAutoFit/>
          </a:bodyPr>
          <a:lstStyle/>
          <a:p>
            <a:r>
              <a:rPr lang="ru-RU" sz="2000" dirty="0">
                <a:ln w="0"/>
                <a:solidFill>
                  <a:schemeClr val="accent1">
                    <a:lumMod val="50000"/>
                  </a:schemeClr>
                </a:solidFill>
                <a:effectLst>
                  <a:outerShdw blurRad="38100" dist="19050" dir="2700000" algn="tl" rotWithShape="0">
                    <a:schemeClr val="dk1">
                      <a:alpha val="40000"/>
                    </a:schemeClr>
                  </a:outerShdw>
                </a:effectLst>
              </a:rPr>
              <a:t>Сабақтың тақырыбы:</a:t>
            </a:r>
          </a:p>
          <a:p>
            <a:r>
              <a:rPr lang="ru-RU"/>
              <a:t>Микроконтроллерді бағдарламалау: функциялар, айнымалылар, циклдар</a:t>
            </a:r>
            <a:endParaRPr lang="ru-RU" sz="2800" b="0" cap="none" spc="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8" name="Заголовок 1"/>
          <p:cNvSpPr txBox="1">
            <a:spLocks/>
          </p:cNvSpPr>
          <p:nvPr/>
        </p:nvSpPr>
        <p:spPr>
          <a:xfrm>
            <a:off x="1029835" y="4351297"/>
            <a:ext cx="3505200" cy="93182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1800" dirty="0" err="1">
                <a:solidFill>
                  <a:schemeClr val="accent1">
                    <a:lumMod val="50000"/>
                  </a:schemeClr>
                </a:solidFill>
                <a:latin typeface="Times New Roman" panose="02020603050405020304" pitchFamily="18" charset="0"/>
                <a:cs typeface="Times New Roman" panose="02020603050405020304" pitchFamily="18" charset="0"/>
              </a:rPr>
              <a:t>Оқытушы:Исабеков</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Жанібек</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Назарбекұлы</a:t>
            </a:r>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a:p>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Tree>
    <p:extLst>
      <p:ext uri="{BB962C8B-B14F-4D97-AF65-F5344CB8AC3E}">
        <p14:creationId xmlns:p14="http://schemas.microsoft.com/office/powerpoint/2010/main" val="618913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2" name="TextBox 1"/>
          <p:cNvSpPr txBox="1"/>
          <p:nvPr/>
        </p:nvSpPr>
        <p:spPr>
          <a:xfrm>
            <a:off x="1155470" y="1213658"/>
            <a:ext cx="9618038" cy="830997"/>
          </a:xfrm>
          <a:prstGeom prst="rect">
            <a:avLst/>
          </a:prstGeom>
          <a:noFill/>
        </p:spPr>
        <p:txBody>
          <a:bodyPr wrap="square" rtlCol="0">
            <a:spAutoFit/>
          </a:bodyPr>
          <a:lstStyle/>
          <a:p>
            <a:r>
              <a:rPr lang="ru-RU" sz="2400" dirty="0"/>
              <a:t>Сабақтың мақсаты</a:t>
            </a:r>
            <a:r>
              <a:rPr lang="kk-KZ" sz="2400" dirty="0"/>
              <a:t>: </a:t>
            </a:r>
            <a:r>
              <a:rPr lang="en-US" sz="2400" dirty="0"/>
              <a:t>Arduino IDE </a:t>
            </a:r>
            <a:r>
              <a:rPr lang="kk-KZ" sz="2400" dirty="0"/>
              <a:t>ортасында</a:t>
            </a:r>
            <a:r>
              <a:rPr lang="en-US" sz="2400" dirty="0"/>
              <a:t> </a:t>
            </a:r>
            <a:r>
              <a:rPr lang="kk-KZ" sz="2400" dirty="0"/>
              <a:t>қолданылатын шарттар мен циклдермен танысу</a:t>
            </a:r>
            <a:endParaRPr lang="ru-RU" sz="2400" dirty="0"/>
          </a:p>
        </p:txBody>
      </p:sp>
      <p:sp>
        <p:nvSpPr>
          <p:cNvPr id="8" name="Rectangle 4"/>
          <p:cNvSpPr txBox="1">
            <a:spLocks noChangeArrowheads="1"/>
          </p:cNvSpPr>
          <p:nvPr/>
        </p:nvSpPr>
        <p:spPr>
          <a:xfrm>
            <a:off x="1155470" y="2906576"/>
            <a:ext cx="9925395" cy="291979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Wingdings" panose="05000000000000000000" pitchFamily="2" charset="2"/>
              <a:buNone/>
              <a:defRPr/>
            </a:pPr>
            <a:endParaRPr lang="ru-RU" dirty="0"/>
          </a:p>
          <a:p>
            <a:pPr marL="0" indent="0">
              <a:buFont typeface="Wingdings" panose="05000000000000000000" pitchFamily="2" charset="2"/>
              <a:buNone/>
              <a:defRPr/>
            </a:pPr>
            <a:r>
              <a:rPr lang="ru-RU" dirty="0"/>
              <a:t>Сабақ жоспары</a:t>
            </a:r>
            <a:r>
              <a:rPr lang="ru-RU" dirty="0">
                <a:cs typeface="Times New Roman" panose="02020603050405020304" pitchFamily="18" charset="0"/>
              </a:rPr>
              <a:t>:</a:t>
            </a:r>
          </a:p>
          <a:p>
            <a:pPr marL="0" indent="0" algn="ctr">
              <a:buFont typeface="Wingdings" panose="05000000000000000000" pitchFamily="2" charset="2"/>
              <a:buNone/>
              <a:defRPr/>
            </a:pPr>
            <a:endParaRPr lang="ru-RU" dirty="0">
              <a:cs typeface="Times New Roman" panose="02020603050405020304" pitchFamily="18" charset="0"/>
            </a:endParaRPr>
          </a:p>
          <a:p>
            <a:pPr>
              <a:defRPr/>
            </a:pPr>
            <a:r>
              <a:rPr lang="ru-RU" dirty="0"/>
              <a:t>оператор </a:t>
            </a:r>
            <a:r>
              <a:rPr lang="en-US" dirty="0"/>
              <a:t>if</a:t>
            </a:r>
            <a:endParaRPr lang="ru-RU" dirty="0"/>
          </a:p>
          <a:p>
            <a:pPr>
              <a:defRPr/>
            </a:pPr>
            <a:r>
              <a:rPr lang="ru-RU" dirty="0"/>
              <a:t>оператор </a:t>
            </a:r>
            <a:r>
              <a:rPr lang="en-US" dirty="0"/>
              <a:t>switch</a:t>
            </a:r>
            <a:endParaRPr lang="ru-RU" dirty="0"/>
          </a:p>
          <a:p>
            <a:pPr>
              <a:defRPr/>
            </a:pPr>
            <a:r>
              <a:rPr lang="ru-RU" dirty="0"/>
              <a:t>цикл </a:t>
            </a:r>
            <a:r>
              <a:rPr lang="en-US" dirty="0"/>
              <a:t>while</a:t>
            </a:r>
            <a:endParaRPr lang="ru-RU" dirty="0"/>
          </a:p>
          <a:p>
            <a:pPr>
              <a:defRPr/>
            </a:pPr>
            <a:r>
              <a:rPr lang="ru-RU" dirty="0">
                <a:cs typeface="Times New Roman" panose="02020603050405020304" pitchFamily="18" charset="0"/>
              </a:rPr>
              <a:t>цикл </a:t>
            </a:r>
            <a:r>
              <a:rPr lang="en-US" dirty="0">
                <a:cs typeface="Times New Roman" panose="02020603050405020304" pitchFamily="18" charset="0"/>
              </a:rPr>
              <a:t>for</a:t>
            </a:r>
            <a:endParaRPr lang="ru-RU" dirty="0">
              <a:cs typeface="Times New Roman" panose="02020603050405020304" pitchFamily="18" charset="0"/>
            </a:endParaRPr>
          </a:p>
          <a:p>
            <a:pPr marL="0" indent="0">
              <a:buFont typeface="Wingdings" panose="05000000000000000000" pitchFamily="2" charset="2"/>
              <a:buNone/>
              <a:defRPr/>
            </a:pPr>
            <a:endParaRPr lang="ru-RU" dirty="0"/>
          </a:p>
          <a:p>
            <a:pPr marL="0" indent="0">
              <a:buFont typeface="Wingdings" panose="05000000000000000000" pitchFamily="2" charset="2"/>
              <a:buNone/>
              <a:defRPr/>
            </a:pPr>
            <a:endParaRPr lang="ru-RU" altLang="ru-RU" dirty="0"/>
          </a:p>
        </p:txBody>
      </p:sp>
    </p:spTree>
    <p:extLst>
      <p:ext uri="{BB962C8B-B14F-4D97-AF65-F5344CB8AC3E}">
        <p14:creationId xmlns:p14="http://schemas.microsoft.com/office/powerpoint/2010/main" val="224447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890897" y="860979"/>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Оператор </a:t>
            </a:r>
            <a:r>
              <a:rPr lang="en-US" sz="2800" dirty="0">
                <a:ln w="0"/>
                <a:solidFill>
                  <a:schemeClr val="accent1">
                    <a:lumMod val="50000"/>
                  </a:schemeClr>
                </a:solidFill>
                <a:effectLst>
                  <a:outerShdw blurRad="38100" dist="19050" dir="2700000" algn="tl" rotWithShape="0">
                    <a:schemeClr val="dk1">
                      <a:alpha val="40000"/>
                    </a:schemeClr>
                  </a:outerShdw>
                </a:effectLst>
              </a:rPr>
              <a:t>if</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1102437" y="1472706"/>
            <a:ext cx="10142620" cy="4247317"/>
          </a:xfrm>
          <a:prstGeom prst="rect">
            <a:avLst/>
          </a:prstGeom>
        </p:spPr>
        <p:txBody>
          <a:bodyPr wrap="square">
            <a:spAutoFit/>
          </a:bodyPr>
          <a:lstStyle/>
          <a:p>
            <a:r>
              <a:rPr lang="ru-RU" dirty="0"/>
              <a:t>егер салыстыру операторларымен бірге қолданылса, шарттың дұрыстығын тексереді. If операторының форматы келесідей:</a:t>
            </a:r>
            <a:endParaRPr lang="en-US" dirty="0"/>
          </a:p>
          <a:p>
            <a:endParaRPr lang="ru-RU" dirty="0"/>
          </a:p>
          <a:p>
            <a:r>
              <a:rPr lang="ru-RU" dirty="0">
                <a:solidFill>
                  <a:schemeClr val="accent1"/>
                </a:solidFill>
              </a:rPr>
              <a:t>if (</a:t>
            </a:r>
            <a:r>
              <a:rPr lang="ru-RU" dirty="0" err="1">
                <a:solidFill>
                  <a:schemeClr val="accent1"/>
                </a:solidFill>
              </a:rPr>
              <a:t>someVariable</a:t>
            </a:r>
            <a:r>
              <a:rPr lang="ru-RU" dirty="0">
                <a:solidFill>
                  <a:schemeClr val="accent1"/>
                </a:solidFill>
              </a:rPr>
              <a:t> &amp;gt; 50) {</a:t>
            </a:r>
          </a:p>
          <a:p>
            <a:r>
              <a:rPr lang="ru-RU" dirty="0">
                <a:solidFill>
                  <a:schemeClr val="accent1"/>
                </a:solidFill>
              </a:rPr>
              <a:t>	</a:t>
            </a:r>
            <a:r>
              <a:rPr lang="ru-RU" dirty="0">
                <a:solidFill>
                  <a:schemeClr val="accent6"/>
                </a:solidFill>
              </a:rPr>
              <a:t>// кейбір әрекеттер</a:t>
            </a:r>
          </a:p>
          <a:p>
            <a:r>
              <a:rPr lang="ru-RU" dirty="0">
                <a:solidFill>
                  <a:schemeClr val="accent1"/>
                </a:solidFill>
              </a:rPr>
              <a:t>}</a:t>
            </a:r>
          </a:p>
          <a:p>
            <a:r>
              <a:rPr lang="en-US" dirty="0">
                <a:solidFill>
                  <a:schemeClr val="accent1"/>
                </a:solidFill>
              </a:rPr>
              <a:t>else {</a:t>
            </a:r>
          </a:p>
          <a:p>
            <a:r>
              <a:rPr lang="en-US" dirty="0">
                <a:solidFill>
                  <a:schemeClr val="accent1"/>
                </a:solidFill>
              </a:rPr>
              <a:t>	</a:t>
            </a:r>
            <a:r>
              <a:rPr lang="ru-RU" dirty="0">
                <a:solidFill>
                  <a:schemeClr val="accent6"/>
                </a:solidFill>
              </a:rPr>
              <a:t>// кейбір әрекеттер</a:t>
            </a:r>
          </a:p>
          <a:p>
            <a:r>
              <a:rPr lang="en-US" dirty="0">
                <a:solidFill>
                  <a:schemeClr val="accent1"/>
                </a:solidFill>
              </a:rPr>
              <a:t>}</a:t>
            </a:r>
          </a:p>
          <a:p>
            <a:endParaRPr lang="ru-RU" dirty="0">
              <a:solidFill>
                <a:schemeClr val="accent1"/>
              </a:solidFill>
            </a:endParaRPr>
          </a:p>
          <a:p>
            <a:pPr algn="just"/>
            <a:r>
              <a:rPr lang="ru-RU" dirty="0"/>
              <a:t>Бағдарлама мәннің асып кеткенін тексереді </a:t>
            </a:r>
            <a:r>
              <a:rPr lang="ru-RU" dirty="0" err="1">
                <a:solidFill>
                  <a:schemeClr val="accent1"/>
                </a:solidFill>
              </a:rPr>
              <a:t>someVariable</a:t>
            </a:r>
            <a:r>
              <a:rPr lang="ru-RU" dirty="0"/>
              <a:t> 50 немесе жоқ. Олай болса, белгілі бір әрекеттер орындалады. Басқаша айтқанда, жақшадағы өрнек ақиқат болса, бұйра жақшаның ішіндегі пәрмендер орындалады. Егер олай болмаса, бағдарлама жазылған командаларды орындайды </a:t>
            </a:r>
            <a:r>
              <a:rPr lang="en-US" dirty="0">
                <a:solidFill>
                  <a:schemeClr val="accent1"/>
                </a:solidFill>
              </a:rPr>
              <a:t>else</a:t>
            </a:r>
            <a:r>
              <a:rPr lang="en-US" dirty="0"/>
              <a:t>, </a:t>
            </a:r>
            <a:r>
              <a:rPr lang="ru-RU" dirty="0"/>
              <a:t>немесе бұл кодты өткізіп жібереді. </a:t>
            </a:r>
            <a:r>
              <a:rPr lang="ru-RU" dirty="0">
                <a:solidFill>
                  <a:schemeClr val="accent2"/>
                </a:solidFill>
              </a:rPr>
              <a:t>Бұйра жақшалар </a:t>
            </a:r>
            <a:r>
              <a:rPr lang="ru-RU" dirty="0"/>
              <a:t>оператордан кейін </a:t>
            </a:r>
            <a:r>
              <a:rPr lang="ru-RU" dirty="0">
                <a:solidFill>
                  <a:schemeClr val="accent1"/>
                </a:solidFill>
              </a:rPr>
              <a:t>if</a:t>
            </a:r>
            <a:r>
              <a:rPr lang="ru-RU" dirty="0"/>
              <a:t> төмендетуге болады. Егер бұл орындалса, мәлімдемеде тек келесі жол орындалады </a:t>
            </a:r>
            <a:r>
              <a:rPr lang="ru-RU" dirty="0">
                <a:solidFill>
                  <a:schemeClr val="accent1"/>
                </a:solidFill>
              </a:rPr>
              <a:t>if</a:t>
            </a:r>
            <a:r>
              <a:rPr lang="ru-RU" dirty="0"/>
              <a:t>.</a:t>
            </a:r>
          </a:p>
        </p:txBody>
      </p:sp>
    </p:spTree>
    <p:extLst>
      <p:ext uri="{BB962C8B-B14F-4D97-AF65-F5344CB8AC3E}">
        <p14:creationId xmlns:p14="http://schemas.microsoft.com/office/powerpoint/2010/main" val="860325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Оператор </a:t>
            </a:r>
            <a:r>
              <a:rPr lang="en-US" sz="2800" dirty="0">
                <a:ln w="0"/>
                <a:solidFill>
                  <a:schemeClr val="accent1">
                    <a:lumMod val="50000"/>
                  </a:schemeClr>
                </a:solidFill>
                <a:effectLst>
                  <a:outerShdw blurRad="38100" dist="19050" dir="2700000" algn="tl" rotWithShape="0">
                    <a:schemeClr val="dk1">
                      <a:alpha val="40000"/>
                    </a:schemeClr>
                  </a:outerShdw>
                </a:effectLst>
              </a:rPr>
              <a:t>if</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1341852" y="1477383"/>
            <a:ext cx="10142620" cy="5078313"/>
          </a:xfrm>
          <a:prstGeom prst="rect">
            <a:avLst/>
          </a:prstGeom>
        </p:spPr>
        <p:txBody>
          <a:bodyPr wrap="square">
            <a:spAutoFit/>
          </a:bodyPr>
          <a:lstStyle/>
          <a:p>
            <a:r>
              <a:rPr lang="en-US" dirty="0">
                <a:solidFill>
                  <a:schemeClr val="accent1"/>
                </a:solidFill>
              </a:rPr>
              <a:t>if (x &amp;gt; 120) </a:t>
            </a:r>
            <a:r>
              <a:rPr lang="en-US" dirty="0" err="1">
                <a:solidFill>
                  <a:schemeClr val="accent1"/>
                </a:solidFill>
              </a:rPr>
              <a:t>digitalWrite</a:t>
            </a:r>
            <a:r>
              <a:rPr lang="en-US" dirty="0">
                <a:solidFill>
                  <a:schemeClr val="accent1"/>
                </a:solidFill>
              </a:rPr>
              <a:t>(</a:t>
            </a:r>
            <a:r>
              <a:rPr lang="en-US" dirty="0" err="1">
                <a:solidFill>
                  <a:schemeClr val="accent1"/>
                </a:solidFill>
              </a:rPr>
              <a:t>LEDpin</a:t>
            </a:r>
            <a:r>
              <a:rPr lang="en-US" dirty="0">
                <a:solidFill>
                  <a:schemeClr val="accent1"/>
                </a:solidFill>
              </a:rPr>
              <a:t>, HIGH);</a:t>
            </a:r>
          </a:p>
          <a:p>
            <a:endParaRPr lang="kk-KZ" dirty="0">
              <a:solidFill>
                <a:schemeClr val="accent1"/>
              </a:solidFill>
            </a:endParaRPr>
          </a:p>
          <a:p>
            <a:r>
              <a:rPr lang="en-US" dirty="0">
                <a:solidFill>
                  <a:schemeClr val="accent1"/>
                </a:solidFill>
              </a:rPr>
              <a:t>if (x &amp;lt; 120) </a:t>
            </a:r>
            <a:r>
              <a:rPr lang="en-US" dirty="0" err="1">
                <a:solidFill>
                  <a:schemeClr val="accent1"/>
                </a:solidFill>
              </a:rPr>
              <a:t>digitalWrite</a:t>
            </a:r>
            <a:r>
              <a:rPr lang="en-US" dirty="0">
                <a:solidFill>
                  <a:schemeClr val="accent1"/>
                </a:solidFill>
              </a:rPr>
              <a:t>(</a:t>
            </a:r>
            <a:r>
              <a:rPr lang="en-US" dirty="0" err="1">
                <a:solidFill>
                  <a:schemeClr val="accent1"/>
                </a:solidFill>
              </a:rPr>
              <a:t>LEDpin</a:t>
            </a:r>
            <a:r>
              <a:rPr lang="en-US" dirty="0">
                <a:solidFill>
                  <a:schemeClr val="accent1"/>
                </a:solidFill>
              </a:rPr>
              <a:t>, LOW);</a:t>
            </a:r>
          </a:p>
          <a:p>
            <a:endParaRPr lang="kk-KZ" dirty="0">
              <a:solidFill>
                <a:schemeClr val="accent1"/>
              </a:solidFill>
            </a:endParaRPr>
          </a:p>
          <a:p>
            <a:r>
              <a:rPr lang="en-US" dirty="0">
                <a:solidFill>
                  <a:schemeClr val="accent1"/>
                </a:solidFill>
              </a:rPr>
              <a:t>if (x &amp;gt; 120){ </a:t>
            </a:r>
            <a:r>
              <a:rPr lang="en-US" dirty="0" err="1">
                <a:solidFill>
                  <a:schemeClr val="accent1"/>
                </a:solidFill>
              </a:rPr>
              <a:t>digitalWrite</a:t>
            </a:r>
            <a:r>
              <a:rPr lang="en-US" dirty="0">
                <a:solidFill>
                  <a:schemeClr val="accent1"/>
                </a:solidFill>
              </a:rPr>
              <a:t>(</a:t>
            </a:r>
            <a:r>
              <a:rPr lang="en-US" dirty="0" err="1">
                <a:solidFill>
                  <a:schemeClr val="accent1"/>
                </a:solidFill>
              </a:rPr>
              <a:t>LEDpin</a:t>
            </a:r>
            <a:r>
              <a:rPr lang="en-US" dirty="0">
                <a:solidFill>
                  <a:schemeClr val="accent1"/>
                </a:solidFill>
              </a:rPr>
              <a:t>, HIGH); }</a:t>
            </a:r>
          </a:p>
          <a:p>
            <a:endParaRPr lang="kk-KZ" dirty="0">
              <a:solidFill>
                <a:schemeClr val="accent1"/>
              </a:solidFill>
            </a:endParaRPr>
          </a:p>
          <a:p>
            <a:r>
              <a:rPr lang="en-US" dirty="0">
                <a:solidFill>
                  <a:schemeClr val="accent1"/>
                </a:solidFill>
              </a:rPr>
              <a:t>if (x &amp;gt; 120){</a:t>
            </a:r>
            <a:endParaRPr lang="kk-KZ" dirty="0">
              <a:solidFill>
                <a:schemeClr val="accent1"/>
              </a:solidFill>
            </a:endParaRPr>
          </a:p>
          <a:p>
            <a:r>
              <a:rPr lang="kk-KZ" dirty="0">
                <a:solidFill>
                  <a:schemeClr val="accent1"/>
                </a:solidFill>
              </a:rPr>
              <a:t>	</a:t>
            </a:r>
            <a:r>
              <a:rPr lang="en-US" dirty="0" err="1">
                <a:solidFill>
                  <a:schemeClr val="accent1"/>
                </a:solidFill>
              </a:rPr>
              <a:t>digitalWrite</a:t>
            </a:r>
            <a:r>
              <a:rPr lang="en-US" dirty="0">
                <a:solidFill>
                  <a:schemeClr val="accent1"/>
                </a:solidFill>
              </a:rPr>
              <a:t>(LEDpin1, HIGH);</a:t>
            </a:r>
            <a:endParaRPr lang="kk-KZ" dirty="0">
              <a:solidFill>
                <a:schemeClr val="accent1"/>
              </a:solidFill>
            </a:endParaRPr>
          </a:p>
          <a:p>
            <a:r>
              <a:rPr lang="kk-KZ" dirty="0">
                <a:solidFill>
                  <a:schemeClr val="accent1"/>
                </a:solidFill>
              </a:rPr>
              <a:t>	</a:t>
            </a:r>
            <a:r>
              <a:rPr lang="en-US" dirty="0" err="1">
                <a:solidFill>
                  <a:schemeClr val="accent1"/>
                </a:solidFill>
              </a:rPr>
              <a:t>digitalWrite</a:t>
            </a:r>
            <a:r>
              <a:rPr lang="en-US" dirty="0">
                <a:solidFill>
                  <a:schemeClr val="accent1"/>
                </a:solidFill>
              </a:rPr>
              <a:t>(LEDpin2, HIGH);</a:t>
            </a:r>
            <a:endParaRPr lang="kk-KZ" dirty="0">
              <a:solidFill>
                <a:schemeClr val="accent1"/>
              </a:solidFill>
            </a:endParaRPr>
          </a:p>
          <a:p>
            <a:r>
              <a:rPr lang="en-US" dirty="0">
                <a:solidFill>
                  <a:schemeClr val="accent1"/>
                </a:solidFill>
              </a:rPr>
              <a:t>} </a:t>
            </a:r>
            <a:endParaRPr lang="kk-KZ" dirty="0">
              <a:solidFill>
                <a:schemeClr val="accent1"/>
              </a:solidFill>
            </a:endParaRPr>
          </a:p>
          <a:p>
            <a:endParaRPr lang="kk-KZ" dirty="0"/>
          </a:p>
          <a:p>
            <a:r>
              <a:rPr lang="ru-RU" dirty="0"/>
              <a:t>Салыстыру операторлары:</a:t>
            </a:r>
            <a:endParaRPr lang="en-US" dirty="0"/>
          </a:p>
          <a:p>
            <a:r>
              <a:rPr lang="en-US" dirty="0">
                <a:solidFill>
                  <a:schemeClr val="accent1"/>
                </a:solidFill>
              </a:rPr>
              <a:t>x == y</a:t>
            </a:r>
          </a:p>
          <a:p>
            <a:r>
              <a:rPr lang="en-US" dirty="0">
                <a:solidFill>
                  <a:schemeClr val="accent1"/>
                </a:solidFill>
              </a:rPr>
              <a:t>x != y</a:t>
            </a:r>
            <a:endParaRPr lang="ru-RU" dirty="0"/>
          </a:p>
          <a:p>
            <a:r>
              <a:rPr lang="en-US" dirty="0">
                <a:solidFill>
                  <a:schemeClr val="accent1"/>
                </a:solidFill>
              </a:rPr>
              <a:t>x &amp;lt; y</a:t>
            </a:r>
            <a:endParaRPr lang="ru-RU" dirty="0"/>
          </a:p>
          <a:p>
            <a:r>
              <a:rPr lang="en-US" dirty="0">
                <a:solidFill>
                  <a:schemeClr val="accent1"/>
                </a:solidFill>
              </a:rPr>
              <a:t>x &amp;gt; y</a:t>
            </a:r>
            <a:endParaRPr lang="ru-RU" dirty="0"/>
          </a:p>
          <a:p>
            <a:r>
              <a:rPr lang="en-US" dirty="0">
                <a:solidFill>
                  <a:schemeClr val="accent1"/>
                </a:solidFill>
              </a:rPr>
              <a:t>x &amp;lt;= y</a:t>
            </a:r>
            <a:endParaRPr lang="ru-RU" dirty="0"/>
          </a:p>
          <a:p>
            <a:r>
              <a:rPr lang="en-US" dirty="0">
                <a:solidFill>
                  <a:schemeClr val="accent1"/>
                </a:solidFill>
              </a:rPr>
              <a:t>x &amp;gt;= y</a:t>
            </a:r>
            <a:endParaRPr lang="ru-RU" dirty="0"/>
          </a:p>
        </p:txBody>
      </p:sp>
    </p:spTree>
    <p:extLst>
      <p:ext uri="{BB962C8B-B14F-4D97-AF65-F5344CB8AC3E}">
        <p14:creationId xmlns:p14="http://schemas.microsoft.com/office/powerpoint/2010/main" val="166087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Оператор </a:t>
            </a:r>
            <a:r>
              <a:rPr lang="en-US" sz="2800" dirty="0">
                <a:ln w="0"/>
                <a:solidFill>
                  <a:schemeClr val="accent1">
                    <a:lumMod val="50000"/>
                  </a:schemeClr>
                </a:solidFill>
                <a:effectLst>
                  <a:outerShdw blurRad="38100" dist="19050" dir="2700000" algn="tl" rotWithShape="0">
                    <a:schemeClr val="dk1">
                      <a:alpha val="40000"/>
                    </a:schemeClr>
                  </a:outerShdw>
                </a:effectLst>
              </a:rPr>
              <a:t>switch</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1157125" y="1588219"/>
            <a:ext cx="10142620" cy="5078313"/>
          </a:xfrm>
          <a:prstGeom prst="rect">
            <a:avLst/>
          </a:prstGeom>
        </p:spPr>
        <p:txBody>
          <a:bodyPr wrap="square">
            <a:spAutoFit/>
          </a:bodyPr>
          <a:lstStyle/>
          <a:p>
            <a:pPr algn="just"/>
            <a:r>
              <a:rPr lang="ru-RU" dirty="0" err="1">
                <a:solidFill>
                  <a:schemeClr val="accent1"/>
                </a:solidFill>
              </a:rPr>
              <a:t>switch</a:t>
            </a:r>
            <a:r>
              <a:rPr lang="ru-RU" dirty="0">
                <a:solidFill>
                  <a:schemeClr val="accent1"/>
                </a:solidFill>
              </a:rPr>
              <a:t>...</a:t>
            </a:r>
            <a:r>
              <a:rPr lang="ru-RU" dirty="0" err="1">
                <a:solidFill>
                  <a:schemeClr val="accent1"/>
                </a:solidFill>
              </a:rPr>
              <a:t>case</a:t>
            </a:r>
            <a:r>
              <a:rPr lang="ru-RU" dirty="0">
                <a:solidFill>
                  <a:schemeClr val="accent1"/>
                </a:solidFill>
              </a:rPr>
              <a:t> </a:t>
            </a:r>
            <a:r>
              <a:rPr lang="ru-RU" dirty="0"/>
              <a:t>бағдарламалаушыға әртүрлі жағдайларда орындалатын балама кодты жасауға мүмкіндік беру арқылы бағдарламаның орындалуын бақылайды. Атап айтқанда, оператор </a:t>
            </a:r>
            <a:r>
              <a:rPr lang="ru-RU" dirty="0" err="1">
                <a:solidFill>
                  <a:schemeClr val="accent1"/>
                </a:solidFill>
              </a:rPr>
              <a:t>switch</a:t>
            </a:r>
            <a:r>
              <a:rPr lang="ru-RU" dirty="0"/>
              <a:t> айнымалының мәнін операторларда анықталған мәнмен салыстырады </a:t>
            </a:r>
            <a:r>
              <a:rPr lang="ru-RU" dirty="0" err="1">
                <a:solidFill>
                  <a:schemeClr val="accent1"/>
                </a:solidFill>
              </a:rPr>
              <a:t>case</a:t>
            </a:r>
            <a:r>
              <a:rPr lang="ru-RU" dirty="0"/>
              <a:t>. Оператор анықталған кезде </a:t>
            </a:r>
            <a:r>
              <a:rPr lang="ru-RU" dirty="0" err="1">
                <a:solidFill>
                  <a:schemeClr val="accent1"/>
                </a:solidFill>
              </a:rPr>
              <a:t>case</a:t>
            </a:r>
            <a:r>
              <a:rPr lang="ru-RU" dirty="0"/>
              <a:t>, оның мәні айнымалыға тең, осы оператордың коды орындалады.</a:t>
            </a:r>
          </a:p>
          <a:p>
            <a:endParaRPr lang="ru-RU" dirty="0"/>
          </a:p>
          <a:p>
            <a:r>
              <a:rPr lang="ru-RU" dirty="0"/>
              <a:t>Мысал:</a:t>
            </a:r>
          </a:p>
          <a:p>
            <a:r>
              <a:rPr lang="en-US" dirty="0">
                <a:solidFill>
                  <a:schemeClr val="accent1"/>
                </a:solidFill>
              </a:rPr>
              <a:t>switch (</a:t>
            </a:r>
            <a:r>
              <a:rPr lang="en-US" dirty="0" err="1">
                <a:solidFill>
                  <a:schemeClr val="accent1"/>
                </a:solidFill>
              </a:rPr>
              <a:t>var</a:t>
            </a:r>
            <a:r>
              <a:rPr lang="en-US" dirty="0">
                <a:solidFill>
                  <a:schemeClr val="accent1"/>
                </a:solidFill>
              </a:rPr>
              <a:t>) {</a:t>
            </a:r>
            <a:endParaRPr lang="kk-KZ" dirty="0">
              <a:solidFill>
                <a:schemeClr val="accent1"/>
              </a:solidFill>
            </a:endParaRPr>
          </a:p>
          <a:p>
            <a:r>
              <a:rPr lang="kk-KZ" dirty="0">
                <a:solidFill>
                  <a:schemeClr val="accent1"/>
                </a:solidFill>
              </a:rPr>
              <a:t>	</a:t>
            </a:r>
            <a:r>
              <a:rPr lang="en-US" dirty="0">
                <a:solidFill>
                  <a:schemeClr val="accent1"/>
                </a:solidFill>
              </a:rPr>
              <a:t>case 1:</a:t>
            </a:r>
            <a:endParaRPr lang="kk-KZ" dirty="0">
              <a:solidFill>
                <a:schemeClr val="accent1"/>
              </a:solidFill>
            </a:endParaRPr>
          </a:p>
          <a:p>
            <a:r>
              <a:rPr lang="kk-KZ" dirty="0">
                <a:solidFill>
                  <a:schemeClr val="accent1"/>
                </a:solidFill>
              </a:rPr>
              <a:t>		</a:t>
            </a:r>
            <a:r>
              <a:rPr lang="en-US" dirty="0">
                <a:solidFill>
                  <a:schemeClr val="accent6"/>
                </a:solidFill>
              </a:rPr>
              <a:t>// </a:t>
            </a:r>
            <a:r>
              <a:rPr lang="ru-RU" dirty="0">
                <a:solidFill>
                  <a:schemeClr val="accent6"/>
                </a:solidFill>
              </a:rPr>
              <a:t>Қашан орындалады </a:t>
            </a:r>
            <a:r>
              <a:rPr lang="ru-RU" dirty="0" err="1">
                <a:solidFill>
                  <a:schemeClr val="accent6"/>
                </a:solidFill>
              </a:rPr>
              <a:t>var</a:t>
            </a:r>
            <a:r>
              <a:rPr lang="ru-RU" dirty="0">
                <a:solidFill>
                  <a:schemeClr val="accent6"/>
                </a:solidFill>
              </a:rPr>
              <a:t> 1-ге тең</a:t>
            </a:r>
          </a:p>
          <a:p>
            <a:r>
              <a:rPr lang="ru-RU" dirty="0">
                <a:solidFill>
                  <a:schemeClr val="accent1"/>
                </a:solidFill>
              </a:rPr>
              <a:t>		</a:t>
            </a:r>
            <a:r>
              <a:rPr lang="en-US" dirty="0">
                <a:solidFill>
                  <a:schemeClr val="accent1"/>
                </a:solidFill>
              </a:rPr>
              <a:t>break;</a:t>
            </a:r>
            <a:endParaRPr lang="kk-KZ" dirty="0">
              <a:solidFill>
                <a:schemeClr val="accent1"/>
              </a:solidFill>
            </a:endParaRPr>
          </a:p>
          <a:p>
            <a:r>
              <a:rPr lang="kk-KZ" dirty="0">
                <a:solidFill>
                  <a:schemeClr val="accent1"/>
                </a:solidFill>
              </a:rPr>
              <a:t>	</a:t>
            </a:r>
            <a:r>
              <a:rPr lang="en-US" dirty="0">
                <a:solidFill>
                  <a:schemeClr val="accent1"/>
                </a:solidFill>
              </a:rPr>
              <a:t>case 2:</a:t>
            </a:r>
            <a:endParaRPr lang="kk-KZ" dirty="0">
              <a:solidFill>
                <a:schemeClr val="accent1"/>
              </a:solidFill>
            </a:endParaRPr>
          </a:p>
          <a:p>
            <a:r>
              <a:rPr lang="kk-KZ" dirty="0">
                <a:solidFill>
                  <a:schemeClr val="accent1"/>
                </a:solidFill>
              </a:rPr>
              <a:t>		</a:t>
            </a:r>
            <a:r>
              <a:rPr lang="en-US" dirty="0">
                <a:solidFill>
                  <a:schemeClr val="accent6"/>
                </a:solidFill>
              </a:rPr>
              <a:t>// </a:t>
            </a:r>
            <a:r>
              <a:rPr lang="ru-RU" dirty="0">
                <a:solidFill>
                  <a:schemeClr val="accent6"/>
                </a:solidFill>
              </a:rPr>
              <a:t>Қашан орындалады </a:t>
            </a:r>
            <a:r>
              <a:rPr lang="ru-RU" dirty="0" err="1">
                <a:solidFill>
                  <a:schemeClr val="accent6"/>
                </a:solidFill>
              </a:rPr>
              <a:t>var</a:t>
            </a:r>
            <a:r>
              <a:rPr lang="ru-RU" dirty="0">
                <a:solidFill>
                  <a:schemeClr val="accent6"/>
                </a:solidFill>
              </a:rPr>
              <a:t> 1-ге тең</a:t>
            </a:r>
          </a:p>
          <a:p>
            <a:r>
              <a:rPr lang="ru-RU" dirty="0">
                <a:solidFill>
                  <a:schemeClr val="accent1"/>
                </a:solidFill>
              </a:rPr>
              <a:t>		</a:t>
            </a:r>
            <a:r>
              <a:rPr lang="en-US" dirty="0">
                <a:solidFill>
                  <a:schemeClr val="accent1"/>
                </a:solidFill>
              </a:rPr>
              <a:t>break;</a:t>
            </a:r>
            <a:endParaRPr lang="kk-KZ" dirty="0">
              <a:solidFill>
                <a:schemeClr val="accent1"/>
              </a:solidFill>
            </a:endParaRPr>
          </a:p>
          <a:p>
            <a:r>
              <a:rPr lang="kk-KZ" dirty="0">
                <a:solidFill>
                  <a:schemeClr val="accent1"/>
                </a:solidFill>
              </a:rPr>
              <a:t>	</a:t>
            </a:r>
            <a:r>
              <a:rPr lang="en-US" dirty="0">
                <a:solidFill>
                  <a:schemeClr val="accent1"/>
                </a:solidFill>
              </a:rPr>
              <a:t>default:</a:t>
            </a:r>
            <a:endParaRPr lang="kk-KZ" dirty="0">
              <a:solidFill>
                <a:schemeClr val="accent1"/>
              </a:solidFill>
            </a:endParaRPr>
          </a:p>
          <a:p>
            <a:r>
              <a:rPr lang="kk-KZ" dirty="0">
                <a:solidFill>
                  <a:schemeClr val="accent1"/>
                </a:solidFill>
              </a:rPr>
              <a:t>		</a:t>
            </a:r>
            <a:r>
              <a:rPr lang="en-US" dirty="0">
                <a:solidFill>
                  <a:schemeClr val="accent6"/>
                </a:solidFill>
              </a:rPr>
              <a:t>// </a:t>
            </a:r>
            <a:r>
              <a:rPr lang="ru-RU" dirty="0">
                <a:solidFill>
                  <a:schemeClr val="accent6"/>
                </a:solidFill>
              </a:rPr>
              <a:t>егер балама таңдалмаса, орындалады</a:t>
            </a:r>
          </a:p>
          <a:p>
            <a:r>
              <a:rPr lang="ru-RU" dirty="0">
                <a:solidFill>
                  <a:schemeClr val="accent6"/>
                </a:solidFill>
              </a:rPr>
              <a:t>		// </a:t>
            </a:r>
            <a:r>
              <a:rPr lang="en-US" dirty="0">
                <a:solidFill>
                  <a:schemeClr val="accent6"/>
                </a:solidFill>
              </a:rPr>
              <a:t>default </a:t>
            </a:r>
            <a:r>
              <a:rPr lang="ru-RU" dirty="0">
                <a:solidFill>
                  <a:schemeClr val="accent6"/>
                </a:solidFill>
              </a:rPr>
              <a:t>міндетті болып табылмайды</a:t>
            </a:r>
          </a:p>
          <a:p>
            <a:r>
              <a:rPr lang="ru-RU" dirty="0">
                <a:solidFill>
                  <a:schemeClr val="accent1"/>
                </a:solidFill>
              </a:rPr>
              <a:t>}</a:t>
            </a:r>
          </a:p>
        </p:txBody>
      </p:sp>
    </p:spTree>
    <p:extLst>
      <p:ext uri="{BB962C8B-B14F-4D97-AF65-F5344CB8AC3E}">
        <p14:creationId xmlns:p14="http://schemas.microsoft.com/office/powerpoint/2010/main" val="2083582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kk-KZ" sz="2800" dirty="0">
                <a:ln w="0"/>
                <a:solidFill>
                  <a:schemeClr val="accent1">
                    <a:lumMod val="50000"/>
                  </a:schemeClr>
                </a:solidFill>
                <a:effectLst>
                  <a:outerShdw blurRad="38100" dist="19050" dir="2700000" algn="tl" rotWithShape="0">
                    <a:schemeClr val="dk1">
                      <a:alpha val="40000"/>
                    </a:schemeClr>
                  </a:outerShdw>
                </a:effectLst>
              </a:rPr>
              <a:t>Цикл </a:t>
            </a:r>
            <a:r>
              <a:rPr lang="en-US" sz="2800" dirty="0">
                <a:ln w="0"/>
                <a:solidFill>
                  <a:schemeClr val="accent1">
                    <a:lumMod val="50000"/>
                  </a:schemeClr>
                </a:solidFill>
                <a:effectLst>
                  <a:outerShdw blurRad="38100" dist="19050" dir="2700000" algn="tl" rotWithShape="0">
                    <a:schemeClr val="dk1">
                      <a:alpha val="40000"/>
                    </a:schemeClr>
                  </a:outerShdw>
                </a:effectLst>
              </a:rPr>
              <a:t>while</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1157125" y="1588219"/>
            <a:ext cx="10142620" cy="3139321"/>
          </a:xfrm>
          <a:prstGeom prst="rect">
            <a:avLst/>
          </a:prstGeom>
        </p:spPr>
        <p:txBody>
          <a:bodyPr wrap="square">
            <a:spAutoFit/>
          </a:bodyPr>
          <a:lstStyle/>
          <a:p>
            <a:r>
              <a:rPr lang="ru-RU" dirty="0"/>
              <a:t>Цикл </a:t>
            </a:r>
            <a:r>
              <a:rPr lang="ru-RU" dirty="0" err="1">
                <a:solidFill>
                  <a:schemeClr val="accent1"/>
                </a:solidFill>
              </a:rPr>
              <a:t>while</a:t>
            </a:r>
            <a:r>
              <a:rPr lang="ru-RU" dirty="0"/>
              <a:t> жақшадағы () өрнек логикалық мәнге айналғанға дейін қайталанады </a:t>
            </a:r>
            <a:r>
              <a:rPr lang="ru-RU" dirty="0" err="1">
                <a:solidFill>
                  <a:schemeClr val="accent1"/>
                </a:solidFill>
              </a:rPr>
              <a:t>false</a:t>
            </a:r>
            <a:r>
              <a:rPr lang="ru-RU" dirty="0">
                <a:solidFill>
                  <a:schemeClr val="accent1"/>
                </a:solidFill>
              </a:rPr>
              <a:t> </a:t>
            </a:r>
            <a:r>
              <a:rPr lang="ru-RU" dirty="0"/>
              <a:t>(</a:t>
            </a:r>
            <a:r>
              <a:rPr lang="ru-RU" dirty="0">
                <a:solidFill>
                  <a:schemeClr val="accent1"/>
                </a:solidFill>
              </a:rPr>
              <a:t>жалған</a:t>
            </a:r>
            <a:r>
              <a:rPr lang="ru-RU" dirty="0"/>
              <a:t>). Бір нәрсе тексерілетін айнымалының мәнін өзгертуі керек, әйтпесе циклден шығуға ешқашан қол жеткізілмейді.</a:t>
            </a:r>
          </a:p>
          <a:p>
            <a:endParaRPr lang="en-US" dirty="0"/>
          </a:p>
          <a:p>
            <a:r>
              <a:rPr lang="ru-RU" dirty="0"/>
              <a:t>Мысал</a:t>
            </a:r>
            <a:r>
              <a:rPr lang="en-US" dirty="0"/>
              <a:t>:</a:t>
            </a:r>
          </a:p>
          <a:p>
            <a:endParaRPr lang="en-US" dirty="0"/>
          </a:p>
          <a:p>
            <a:r>
              <a:rPr lang="en-US" dirty="0" err="1">
                <a:solidFill>
                  <a:schemeClr val="accent1"/>
                </a:solidFill>
              </a:rPr>
              <a:t>var</a:t>
            </a:r>
            <a:r>
              <a:rPr lang="en-US" dirty="0">
                <a:solidFill>
                  <a:schemeClr val="accent1"/>
                </a:solidFill>
              </a:rPr>
              <a:t> = 0;</a:t>
            </a:r>
          </a:p>
          <a:p>
            <a:r>
              <a:rPr lang="en-US" dirty="0">
                <a:solidFill>
                  <a:schemeClr val="accent1"/>
                </a:solidFill>
              </a:rPr>
              <a:t>while(</a:t>
            </a:r>
            <a:r>
              <a:rPr lang="en-US" dirty="0" err="1">
                <a:solidFill>
                  <a:schemeClr val="accent1"/>
                </a:solidFill>
              </a:rPr>
              <a:t>var</a:t>
            </a:r>
            <a:r>
              <a:rPr lang="en-US" dirty="0">
                <a:solidFill>
                  <a:schemeClr val="accent1"/>
                </a:solidFill>
              </a:rPr>
              <a:t> &amp;lt; 200) {</a:t>
            </a:r>
          </a:p>
          <a:p>
            <a:r>
              <a:rPr lang="en-US" dirty="0">
                <a:solidFill>
                  <a:schemeClr val="accent1"/>
                </a:solidFill>
              </a:rPr>
              <a:t>	</a:t>
            </a:r>
            <a:r>
              <a:rPr lang="en-US" dirty="0">
                <a:solidFill>
                  <a:schemeClr val="accent6"/>
                </a:solidFill>
              </a:rPr>
              <a:t>// </a:t>
            </a:r>
            <a:r>
              <a:rPr lang="ru-RU" dirty="0">
                <a:solidFill>
                  <a:schemeClr val="accent6"/>
                </a:solidFill>
              </a:rPr>
              <a:t>200 рет қайталанады</a:t>
            </a:r>
            <a:endParaRPr lang="en-US" dirty="0">
              <a:solidFill>
                <a:schemeClr val="accent6"/>
              </a:solidFill>
            </a:endParaRPr>
          </a:p>
          <a:p>
            <a:r>
              <a:rPr lang="en-US" dirty="0">
                <a:solidFill>
                  <a:schemeClr val="accent1"/>
                </a:solidFill>
              </a:rPr>
              <a:t>	</a:t>
            </a:r>
            <a:r>
              <a:rPr lang="en-US" dirty="0" err="1">
                <a:solidFill>
                  <a:schemeClr val="accent1"/>
                </a:solidFill>
              </a:rPr>
              <a:t>var</a:t>
            </a:r>
            <a:r>
              <a:rPr lang="en-US" dirty="0">
                <a:solidFill>
                  <a:schemeClr val="accent1"/>
                </a:solidFill>
              </a:rPr>
              <a:t>++;</a:t>
            </a:r>
          </a:p>
          <a:p>
            <a:r>
              <a:rPr lang="en-US" dirty="0">
                <a:solidFill>
                  <a:schemeClr val="accent1"/>
                </a:solidFill>
              </a:rPr>
              <a:t>}</a:t>
            </a:r>
            <a:endParaRPr lang="ru-RU" dirty="0">
              <a:solidFill>
                <a:schemeClr val="accent1"/>
              </a:solidFill>
            </a:endParaRPr>
          </a:p>
        </p:txBody>
      </p:sp>
    </p:spTree>
    <p:extLst>
      <p:ext uri="{BB962C8B-B14F-4D97-AF65-F5344CB8AC3E}">
        <p14:creationId xmlns:p14="http://schemas.microsoft.com/office/powerpoint/2010/main" val="820086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Цикл </a:t>
            </a:r>
            <a:r>
              <a:rPr lang="en-US" sz="2800" dirty="0">
                <a:ln w="0"/>
                <a:solidFill>
                  <a:schemeClr val="accent1">
                    <a:lumMod val="50000"/>
                  </a:schemeClr>
                </a:solidFill>
                <a:effectLst>
                  <a:outerShdw blurRad="38100" dist="19050" dir="2700000" algn="tl" rotWithShape="0">
                    <a:schemeClr val="dk1">
                      <a:alpha val="40000"/>
                    </a:schemeClr>
                  </a:outerShdw>
                </a:effectLst>
              </a:rPr>
              <a:t>for</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929475" y="1502688"/>
            <a:ext cx="10142620" cy="5355312"/>
          </a:xfrm>
          <a:prstGeom prst="rect">
            <a:avLst/>
          </a:prstGeom>
        </p:spPr>
        <p:txBody>
          <a:bodyPr wrap="square">
            <a:spAutoFit/>
          </a:bodyPr>
          <a:lstStyle/>
          <a:p>
            <a:r>
              <a:rPr lang="ru-RU" dirty="0" err="1">
                <a:solidFill>
                  <a:schemeClr val="accent1"/>
                </a:solidFill>
              </a:rPr>
              <a:t>for</a:t>
            </a:r>
            <a:r>
              <a:rPr lang="ru-RU" dirty="0">
                <a:solidFill>
                  <a:schemeClr val="tx2"/>
                </a:solidFill>
              </a:rPr>
              <a:t> бұйра жақшалармен қоршалған операторлар блогын қайталау үшін қолданылады.</a:t>
            </a:r>
          </a:p>
          <a:p>
            <a:r>
              <a:rPr lang="ru-RU" dirty="0">
                <a:solidFill>
                  <a:schemeClr val="tx2"/>
                </a:solidFill>
              </a:rPr>
              <a:t>Цикл тақырыбы </a:t>
            </a:r>
            <a:r>
              <a:rPr lang="ru-RU" dirty="0" err="1">
                <a:solidFill>
                  <a:schemeClr val="accent1"/>
                </a:solidFill>
              </a:rPr>
              <a:t>for</a:t>
            </a:r>
            <a:r>
              <a:rPr lang="ru-RU" dirty="0">
                <a:solidFill>
                  <a:schemeClr val="tx2"/>
                </a:solidFill>
              </a:rPr>
              <a:t> үш бөліктен тұрады:</a:t>
            </a:r>
          </a:p>
          <a:p>
            <a:r>
              <a:rPr lang="ru-RU" dirty="0" err="1">
                <a:solidFill>
                  <a:schemeClr val="accent1"/>
                </a:solidFill>
              </a:rPr>
              <a:t>for</a:t>
            </a:r>
            <a:r>
              <a:rPr lang="ru-RU" dirty="0">
                <a:solidFill>
                  <a:schemeClr val="tx2"/>
                </a:solidFill>
              </a:rPr>
              <a:t> (</a:t>
            </a:r>
            <a:r>
              <a:rPr lang="ru-RU" dirty="0">
                <a:solidFill>
                  <a:schemeClr val="accent2"/>
                </a:solidFill>
              </a:rPr>
              <a:t>баптандыру</a:t>
            </a:r>
            <a:r>
              <a:rPr lang="ru-RU" dirty="0">
                <a:solidFill>
                  <a:schemeClr val="tx2"/>
                </a:solidFill>
              </a:rPr>
              <a:t>; </a:t>
            </a:r>
            <a:r>
              <a:rPr lang="ru-RU" dirty="0">
                <a:solidFill>
                  <a:schemeClr val="accent6"/>
                </a:solidFill>
              </a:rPr>
              <a:t>шарты</a:t>
            </a:r>
            <a:r>
              <a:rPr lang="ru-RU" dirty="0">
                <a:solidFill>
                  <a:schemeClr val="tx2"/>
                </a:solidFill>
              </a:rPr>
              <a:t>; </a:t>
            </a:r>
            <a:r>
              <a:rPr lang="ru-RU" dirty="0">
                <a:solidFill>
                  <a:schemeClr val="accent4"/>
                </a:solidFill>
              </a:rPr>
              <a:t>өсім</a:t>
            </a:r>
            <a:r>
              <a:rPr lang="ru-RU" dirty="0">
                <a:solidFill>
                  <a:schemeClr val="tx2"/>
                </a:solidFill>
              </a:rPr>
              <a:t>) { </a:t>
            </a:r>
            <a:r>
              <a:rPr lang="ru-RU" dirty="0">
                <a:solidFill>
                  <a:schemeClr val="accent6"/>
                </a:solidFill>
              </a:rPr>
              <a:t>циклде орындалатын операторлар </a:t>
            </a:r>
            <a:r>
              <a:rPr lang="ru-RU" dirty="0">
                <a:solidFill>
                  <a:schemeClr val="tx2"/>
                </a:solidFill>
              </a:rPr>
              <a:t>}</a:t>
            </a:r>
          </a:p>
          <a:p>
            <a:r>
              <a:rPr lang="ru-RU" dirty="0">
                <a:solidFill>
                  <a:schemeClr val="tx2"/>
                </a:solidFill>
              </a:rPr>
              <a:t>Инициализация бір рет орындалады. Циклде әр жолы шарт тексеріледі, егер ол шын болса, оператор блогы мен өсім орындалады, содан кейін шарт қайтадан тексеріледі. Шарттың логикалық мәні жалған болған кезде цикл аяқталады.</a:t>
            </a:r>
          </a:p>
          <a:p>
            <a:endParaRPr lang="ru-RU" dirty="0">
              <a:solidFill>
                <a:schemeClr val="tx2"/>
              </a:solidFill>
            </a:endParaRPr>
          </a:p>
          <a:p>
            <a:r>
              <a:rPr lang="ru-RU" dirty="0">
                <a:solidFill>
                  <a:schemeClr val="tx2"/>
                </a:solidFill>
              </a:rPr>
              <a:t>Мысал</a:t>
            </a:r>
            <a:endParaRPr lang="ru-RU" dirty="0"/>
          </a:p>
          <a:p>
            <a:r>
              <a:rPr lang="en-US" dirty="0" err="1">
                <a:solidFill>
                  <a:schemeClr val="accent1"/>
                </a:solidFill>
              </a:rPr>
              <a:t>int</a:t>
            </a:r>
            <a:r>
              <a:rPr lang="en-US" dirty="0">
                <a:solidFill>
                  <a:schemeClr val="accent1"/>
                </a:solidFill>
              </a:rPr>
              <a:t> </a:t>
            </a:r>
            <a:r>
              <a:rPr lang="en-US" dirty="0" err="1">
                <a:solidFill>
                  <a:schemeClr val="accent1"/>
                </a:solidFill>
              </a:rPr>
              <a:t>PWMpin</a:t>
            </a:r>
            <a:r>
              <a:rPr lang="en-US" dirty="0">
                <a:solidFill>
                  <a:schemeClr val="accent1"/>
                </a:solidFill>
              </a:rPr>
              <a:t> = 10;</a:t>
            </a:r>
            <a:endParaRPr lang="ru-RU" dirty="0">
              <a:solidFill>
                <a:schemeClr val="accent1"/>
              </a:solidFill>
            </a:endParaRPr>
          </a:p>
          <a:p>
            <a:r>
              <a:rPr lang="en-US" dirty="0">
                <a:solidFill>
                  <a:schemeClr val="accent1"/>
                </a:solidFill>
              </a:rPr>
              <a:t>void setup()</a:t>
            </a:r>
          </a:p>
          <a:p>
            <a:r>
              <a:rPr lang="en-US" dirty="0">
                <a:solidFill>
                  <a:schemeClr val="accent1"/>
                </a:solidFill>
              </a:rPr>
              <a:t>{</a:t>
            </a:r>
            <a:endParaRPr lang="ru-RU" dirty="0">
              <a:solidFill>
                <a:schemeClr val="accent1"/>
              </a:solidFill>
            </a:endParaRPr>
          </a:p>
          <a:p>
            <a:r>
              <a:rPr lang="ru-RU" dirty="0">
                <a:solidFill>
                  <a:schemeClr val="accent1"/>
                </a:solidFill>
              </a:rPr>
              <a:t>}</a:t>
            </a:r>
          </a:p>
          <a:p>
            <a:r>
              <a:rPr lang="en-US" dirty="0">
                <a:solidFill>
                  <a:schemeClr val="accent1"/>
                </a:solidFill>
              </a:rPr>
              <a:t>void loop()</a:t>
            </a:r>
          </a:p>
          <a:p>
            <a:r>
              <a:rPr lang="en-US" dirty="0">
                <a:solidFill>
                  <a:schemeClr val="accent1"/>
                </a:solidFill>
              </a:rPr>
              <a:t>{</a:t>
            </a:r>
          </a:p>
          <a:p>
            <a:r>
              <a:rPr lang="en-US" dirty="0">
                <a:solidFill>
                  <a:schemeClr val="accent1"/>
                </a:solidFill>
              </a:rPr>
              <a:t>   for (</a:t>
            </a:r>
            <a:r>
              <a:rPr lang="en-US" dirty="0" err="1">
                <a:solidFill>
                  <a:schemeClr val="accent1"/>
                </a:solidFill>
              </a:rPr>
              <a:t>int</a:t>
            </a:r>
            <a:r>
              <a:rPr lang="en-US" dirty="0">
                <a:solidFill>
                  <a:schemeClr val="accent1"/>
                </a:solidFill>
              </a:rPr>
              <a:t> </a:t>
            </a:r>
            <a:r>
              <a:rPr lang="en-US" dirty="0" err="1">
                <a:solidFill>
                  <a:schemeClr val="accent1"/>
                </a:solidFill>
              </a:rPr>
              <a:t>i</a:t>
            </a:r>
            <a:r>
              <a:rPr lang="en-US" dirty="0">
                <a:solidFill>
                  <a:schemeClr val="accent1"/>
                </a:solidFill>
              </a:rPr>
              <a:t>=0; </a:t>
            </a:r>
            <a:r>
              <a:rPr lang="en-US" dirty="0" err="1">
                <a:solidFill>
                  <a:schemeClr val="accent1"/>
                </a:solidFill>
              </a:rPr>
              <a:t>i</a:t>
            </a:r>
            <a:r>
              <a:rPr lang="en-US" dirty="0">
                <a:solidFill>
                  <a:schemeClr val="accent1"/>
                </a:solidFill>
              </a:rPr>
              <a:t> &amp;lt;= 255; </a:t>
            </a:r>
            <a:r>
              <a:rPr lang="en-US" dirty="0" err="1">
                <a:solidFill>
                  <a:schemeClr val="accent1"/>
                </a:solidFill>
              </a:rPr>
              <a:t>i</a:t>
            </a:r>
            <a:r>
              <a:rPr lang="en-US" dirty="0">
                <a:solidFill>
                  <a:schemeClr val="accent1"/>
                </a:solidFill>
              </a:rPr>
              <a:t>++){</a:t>
            </a:r>
            <a:endParaRPr lang="ru-RU" dirty="0">
              <a:solidFill>
                <a:schemeClr val="accent1"/>
              </a:solidFill>
            </a:endParaRPr>
          </a:p>
          <a:p>
            <a:r>
              <a:rPr lang="ru-RU" dirty="0">
                <a:solidFill>
                  <a:schemeClr val="accent1"/>
                </a:solidFill>
              </a:rPr>
              <a:t>	</a:t>
            </a:r>
            <a:r>
              <a:rPr lang="en-US" dirty="0" err="1">
                <a:solidFill>
                  <a:schemeClr val="accent1"/>
                </a:solidFill>
              </a:rPr>
              <a:t>analogWrite</a:t>
            </a:r>
            <a:r>
              <a:rPr lang="en-US" dirty="0">
                <a:solidFill>
                  <a:schemeClr val="accent1"/>
                </a:solidFill>
              </a:rPr>
              <a:t>(</a:t>
            </a:r>
            <a:r>
              <a:rPr lang="en-US" dirty="0" err="1">
                <a:solidFill>
                  <a:schemeClr val="accent1"/>
                </a:solidFill>
              </a:rPr>
              <a:t>PWMpin</a:t>
            </a:r>
            <a:r>
              <a:rPr lang="en-US" dirty="0">
                <a:solidFill>
                  <a:schemeClr val="accent1"/>
                </a:solidFill>
              </a:rPr>
              <a:t>, </a:t>
            </a:r>
            <a:r>
              <a:rPr lang="en-US" dirty="0" err="1">
                <a:solidFill>
                  <a:schemeClr val="accent1"/>
                </a:solidFill>
              </a:rPr>
              <a:t>i</a:t>
            </a:r>
            <a:r>
              <a:rPr lang="en-US" dirty="0">
                <a:solidFill>
                  <a:schemeClr val="accent1"/>
                </a:solidFill>
              </a:rPr>
              <a:t>);</a:t>
            </a:r>
            <a:endParaRPr lang="ru-RU" dirty="0">
              <a:solidFill>
                <a:schemeClr val="accent1"/>
              </a:solidFill>
            </a:endParaRPr>
          </a:p>
          <a:p>
            <a:r>
              <a:rPr lang="ru-RU" dirty="0">
                <a:solidFill>
                  <a:schemeClr val="accent1"/>
                </a:solidFill>
              </a:rPr>
              <a:t>	</a:t>
            </a:r>
            <a:r>
              <a:rPr lang="en-US" dirty="0">
                <a:solidFill>
                  <a:schemeClr val="accent1"/>
                </a:solidFill>
              </a:rPr>
              <a:t>delay(10);</a:t>
            </a:r>
            <a:endParaRPr lang="ru-RU" dirty="0">
              <a:solidFill>
                <a:schemeClr val="accent1"/>
              </a:solidFill>
            </a:endParaRPr>
          </a:p>
          <a:p>
            <a:r>
              <a:rPr lang="ru-RU" dirty="0">
                <a:solidFill>
                  <a:schemeClr val="accent1"/>
                </a:solidFill>
              </a:rPr>
              <a:t>	}</a:t>
            </a:r>
          </a:p>
          <a:p>
            <a:r>
              <a:rPr lang="ru-RU" dirty="0">
                <a:solidFill>
                  <a:schemeClr val="accent1"/>
                </a:solidFill>
              </a:rPr>
              <a:t>}</a:t>
            </a:r>
          </a:p>
        </p:txBody>
      </p:sp>
    </p:spTree>
    <p:extLst>
      <p:ext uri="{BB962C8B-B14F-4D97-AF65-F5344CB8AC3E}">
        <p14:creationId xmlns:p14="http://schemas.microsoft.com/office/powerpoint/2010/main" val="11055793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729</TotalTime>
  <Words>520</Words>
  <Application>Microsoft Office PowerPoint</Application>
  <PresentationFormat>Широкоэкранный</PresentationFormat>
  <Paragraphs>85</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Calibri Light</vt:lpstr>
      <vt:lpstr>Times New Roman</vt:lpstr>
      <vt:lpstr>Wingdings</vt:lpstr>
      <vt:lpstr>Тема Office</vt:lpstr>
      <vt:lpstr>ROB3111 БИОТЕХНИКАЛЫҚ ЖҮЙЕЛЕРДЕГІ БАСҚАРУ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Yandex.Translate</dc:creator>
  <dc:description>Translated with Yandex.Translate</dc:description>
  <cp:lastModifiedBy>Zhanibek Issabekov</cp:lastModifiedBy>
  <cp:revision>64</cp:revision>
  <dcterms:created xsi:type="dcterms:W3CDTF">2020-06-12T09:53:46Z</dcterms:created>
  <dcterms:modified xsi:type="dcterms:W3CDTF">2025-11-06T09:19:00Z</dcterms:modified>
</cp:coreProperties>
</file>