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71" r:id="rId5"/>
    <p:sldId id="276" r:id="rId6"/>
    <p:sldId id="277" r:id="rId7"/>
    <p:sldId id="272" r:id="rId8"/>
    <p:sldId id="273" r:id="rId9"/>
    <p:sldId id="27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3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0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8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8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B057D-CE00-443D-AEE3-A74C6E429563}" type="datetimeFigureOut">
              <a:rPr lang="ru-RU" smtClean="0"/>
              <a:t>06.11.2025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7389-42D9-4CCF-9085-A44929608A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38200" y="2419171"/>
            <a:ext cx="10912273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Сабақтың тақырыбы:</a:t>
            </a:r>
          </a:p>
          <a:p>
            <a:r>
              <a:rPr lang="ru-RU" dirty="0"/>
              <a:t>PWM сигналы және қозғалтқышты басқару</a:t>
            </a:r>
            <a:endParaRPr lang="ru-RU" sz="28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29835" y="4351297"/>
            <a:ext cx="3505200" cy="931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Оқытушы: Исабеков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Жанібек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Назарбекұлы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398" y="852442"/>
            <a:ext cx="10515600" cy="1325563"/>
          </a:xfrm>
        </p:spPr>
        <p:txBody>
          <a:bodyPr/>
          <a:lstStyle/>
          <a:p>
            <a:r>
              <a:rPr lang="en-US" b="1" u="sng" cap="all" dirty="0"/>
              <a:t>ROB</a:t>
            </a:r>
            <a:r>
              <a:rPr lang="ru-RU" b="1" u="sng" cap="all" dirty="0"/>
              <a:t>3111</a:t>
            </a:r>
            <a:r>
              <a:rPr lang="ru-RU" u="sng" dirty="0"/>
              <a:t> </a:t>
            </a:r>
            <a:r>
              <a:rPr lang="ru-RU" b="1" u="sng" cap="all" dirty="0"/>
              <a:t>БИОТЕХНИКАЛЫҚ ЖҮЙЕЛЕРДЕГІ БАСҚАРУ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1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55470" y="1213658"/>
            <a:ext cx="9618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Сабақтың мақсаты: </a:t>
            </a:r>
            <a:r>
              <a:rPr lang="ru-RU" sz="2400" dirty="0"/>
              <a:t>Аналогтық кірістердің жұмысымен танысу </a:t>
            </a:r>
            <a:r>
              <a:rPr lang="ru-RU" sz="2400" dirty="0" err="1"/>
              <a:t>Arduino</a:t>
            </a:r>
            <a:endParaRPr lang="kk-KZ" sz="2400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1155470" y="2906576"/>
            <a:ext cx="9925395" cy="2919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>
                <a:cs typeface="Times New Roman" panose="02020603050405020304" pitchFamily="18" charset="0"/>
              </a:rPr>
              <a:t>Сабақ жоспары: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ru-RU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/>
              <a:t>Аналогты-цифрлық түрлендіргіш (ADC)</a:t>
            </a:r>
          </a:p>
          <a:p>
            <a:pPr>
              <a:defRPr/>
            </a:pPr>
            <a:r>
              <a:rPr lang="ru-RU" dirty="0"/>
              <a:t>АДҚ разрядтылығы</a:t>
            </a:r>
          </a:p>
          <a:p>
            <a:pPr>
              <a:defRPr/>
            </a:pPr>
            <a:r>
              <a:rPr lang="ru-RU" dirty="0"/>
              <a:t>Кернеу бөлгіш</a:t>
            </a:r>
          </a:p>
          <a:p>
            <a:pPr>
              <a:defRPr/>
            </a:pPr>
            <a:r>
              <a:rPr lang="ru-RU" dirty="0"/>
              <a:t>Потенциометр</a:t>
            </a:r>
          </a:p>
          <a:p>
            <a:pPr>
              <a:defRPr/>
            </a:pPr>
            <a:r>
              <a:rPr lang="ru-RU" dirty="0"/>
              <a:t>Функциясы </a:t>
            </a:r>
            <a:r>
              <a:rPr lang="ru-RU" dirty="0" err="1"/>
              <a:t>analogRead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4447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60979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Аналогты-цифрлық түрлендіргіш (ADC)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2092235"/>
            <a:ext cx="101426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02080" y="1664208"/>
            <a:ext cx="97596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Аналогтық шамаларды өлшеу процесін автоматтандыру және бұл тапсырманы электронды құрылғыларға жүктеу үшін инженерлер аналогты-цифрлық түрлендіргіш (ADC) деп аталатын арнайы құрылғы ойлап тапты. Бұл құрылғы аналогтық сигналды микропроцессорлық құрылғыларда қолдануға болатын сандық кодқа түрлендіруге мүмкіндік береді.</a:t>
            </a:r>
          </a:p>
        </p:txBody>
      </p:sp>
      <p:pic>
        <p:nvPicPr>
          <p:cNvPr id="1026" name="Picture 2" descr="Уроки программирования Ардуино. Аналоговые входы платы Ардуино. Чтение  аналоговых сигналов. Измерение среднего значения сигнала. | Оборудование,  технологии, разработ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799" y="3292564"/>
            <a:ext cx="347662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325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АДҚ разрядтылығы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7491" y="1720840"/>
            <a:ext cx="101426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Әрбір ADC құрылғысының маңызды параметрі бар – бит тереңдігі. Бұл параметрдің мәні неғұрлым үлкен болса, құрылғы соғұрлым дәлірек жұмыс істейді. Бізде 1 биттік ADC бар делік. 0 -ден 2,5 вольтке дейінгі кез келген кернеуді енгізу арқылы біз шығысқа 0 аламыз. 2,5-тен 5 вольтке дейінгі кез келген кернеу бізге 1 береді.</a:t>
            </a:r>
          </a:p>
        </p:txBody>
      </p:sp>
      <p:pic>
        <p:nvPicPr>
          <p:cNvPr id="2050" name="Picture 2" descr="adc-1bi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71" y="2921169"/>
            <a:ext cx="346710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dc-2-4bi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471" y="2921169"/>
            <a:ext cx="742950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87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60979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АДҚ эталондық кернеуі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2092235"/>
            <a:ext cx="101426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ADC өлшеу қатесін тудыруы мүмкін бір нюанс бар. Құрылғы жұмыс істейтін 0-ден 5 вольтке дейінгі диапазон есіңізде ме?</a:t>
            </a:r>
          </a:p>
          <a:p>
            <a:r>
              <a:rPr lang="ru-RU" dirty="0"/>
              <a:t>Жалпы алғанда, бұл диапазон 0-ден эталондық кернеуге дейін басқаша көрінеді.</a:t>
            </a:r>
          </a:p>
          <a:p>
            <a:r>
              <a:rPr lang="ru-RU" dirty="0"/>
              <a:t>Бұл өзгеріс ADC дәлдігін есептеу формуласының өзгеруіне әкеледі:</a:t>
            </a:r>
          </a:p>
          <a:p>
            <a:r>
              <a:rPr lang="ru-RU" dirty="0"/>
              <a:t>дәлдік = эталондық кернеу/1024</a:t>
            </a:r>
          </a:p>
          <a:p>
            <a:r>
              <a:rPr lang="ru-RU" dirty="0"/>
              <a:t>Эталондық кернеу ADC жұмыс істейтін диапазонның шекарасын анықтайды.</a:t>
            </a:r>
          </a:p>
        </p:txBody>
      </p:sp>
    </p:spTree>
    <p:extLst>
      <p:ext uri="{BB962C8B-B14F-4D97-AF65-F5344CB8AC3E}">
        <p14:creationId xmlns:p14="http://schemas.microsoft.com/office/powerpoint/2010/main" val="258880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Кернеу бөлгіш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7491" y="1720840"/>
            <a:ext cx="10142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Тізбектей жалғанған резисторлар оларға келетін кернеуді белгілі бір пропорцияда таратады.</a:t>
            </a:r>
          </a:p>
        </p:txBody>
      </p:sp>
      <p:pic>
        <p:nvPicPr>
          <p:cNvPr id="3074" name="Picture 2" descr="http://wiki.amperka.ru/_media/%D0%BA%D0%BE%D0%BD%D1%81%D0%BF%D0%B5%D0%BA%D1%82-arduino:p029-voltage-divider-constan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250" y="2704727"/>
            <a:ext cx="161925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57491" y="235327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Резисторлар арқылы өтетін ток күші бірдей, себебі олар тізбектей жалғанған және Ом заңы бойынша оны келесідей есептеуге болады:</a:t>
            </a:r>
          </a:p>
        </p:txBody>
      </p:sp>
      <p:pic>
        <p:nvPicPr>
          <p:cNvPr id="3076" name="Picture 4" descr="$$ I = \frac{ V_{CC} }{R_1 + R_2} $$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442" y="3403490"/>
            <a:ext cx="1266212" cy="49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57491" y="41543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Ом заңы бойынша кернеуді есептеуге болады </a:t>
            </a:r>
            <a:r>
              <a:rPr lang="ru-RU" dirty="0" err="1"/>
              <a:t>Vout</a:t>
            </a:r>
            <a:r>
              <a:rPr lang="ru-RU" dirty="0"/>
              <a:t>, резисторға түсетін R2:</a:t>
            </a:r>
          </a:p>
        </p:txBody>
      </p:sp>
      <p:pic>
        <p:nvPicPr>
          <p:cNvPr id="3078" name="Picture 6" descr="$$ V_{out} = U_2 = I \times R_2 = \frac{R_2 \cdot V_{CC}}{R_1 + R_2} $$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525" y="4954206"/>
            <a:ext cx="2808257" cy="45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21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965338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Резестивті датчиктерді қосу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3065" y="2166216"/>
            <a:ext cx="101426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Егер R2 орнына тұрақты резистор емес, қарсылықты өзгертетін сенсор қолданылса, </a:t>
            </a:r>
            <a:r>
              <a:rPr lang="ru-RU" dirty="0" err="1"/>
              <a:t>Vout</a:t>
            </a:r>
            <a:r>
              <a:rPr lang="ru-RU" dirty="0"/>
              <a:t> өлшенетін мәнге байланысты болады. Осылайша, сенсордан өлшеуді алу үшін кернеу бөлгіштің қасиеттерін пайдалана аламыз.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4098" name="Picture 2" descr="http://wiki.amperka.ru/_media/%D0%BA%D0%BE%D0%BD%D1%81%D0%BF%D0%B5%D0%BA%D1%82-arduino:p029-voltage-divider-sens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1597" y="3514344"/>
            <a:ext cx="226695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58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63247" y="849514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Потенциометр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4242" y="1832883"/>
            <a:ext cx="112311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Аналогтық кірістер потенциометрлермен (айнымалы резистор немесе реостат) жұмыс істегенде жиі пайдаланылады. 10 биттік ADC бағдарламаға 0-ден 1023-ке дейінгі мәндерді енгізуге мүмкіндік береді, яғни бағдарламаның барысына әсер етеді, кейбір параметрлерді өзгертеді және </a:t>
            </a:r>
            <a:r>
              <a:rPr lang="ru-RU" dirty="0" err="1"/>
              <a:t>т.б.Потенциометр</a:t>
            </a:r>
            <a:r>
              <a:rPr lang="ru-RU" dirty="0"/>
              <a:t> оның әрқашан үш аяғы болады: екі шеткі және бір орталық. Мұның бәрі кернеуді 0-VCC диапазонында өзгертуге мүмкіндік беретін кернеу бөлгіш болып табылады:</a:t>
            </a:r>
          </a:p>
        </p:txBody>
      </p:sp>
      <p:pic>
        <p:nvPicPr>
          <p:cNvPr id="5122" name="Picture 2" descr="https://i0.wp.com/alexgyver.ru/wp-content/uploads/2019/07/pot-420x28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722" y="3500056"/>
            <a:ext cx="40005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086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71475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5397" y="0"/>
            <a:ext cx="1066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897" y="848292"/>
            <a:ext cx="867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Функциясы </a:t>
            </a:r>
            <a:r>
              <a:rPr lang="en-US" sz="28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analogRead</a:t>
            </a:r>
            <a:endParaRPr lang="ru-RU" sz="28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5" y="1744763"/>
            <a:ext cx="101426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Функция мәнді көрсетілген аналогтық кірістен оқиды. Көптеген тақталар </a:t>
            </a:r>
            <a:r>
              <a:rPr lang="ru-RU" dirty="0" err="1"/>
              <a:t>Arduino</a:t>
            </a:r>
            <a:r>
              <a:rPr lang="ru-RU" dirty="0"/>
              <a:t> 6 кірісі бар (шағын тақталарда 8 кіріс және </a:t>
            </a:r>
            <a:r>
              <a:rPr lang="ru-RU" dirty="0" err="1"/>
              <a:t>Nano</a:t>
            </a:r>
            <a:r>
              <a:rPr lang="ru-RU" dirty="0"/>
              <a:t>, Mega-да 16) 10 биттік ADC бар. Аналогтық кіріс кернеуі, әдетте 0-ден 5 вольтке дейін, 0-ден 1023-ке дейін ауытқиды, дәлдігі 0,0049 вольт.</a:t>
            </a:r>
          </a:p>
          <a:p>
            <a:endParaRPr lang="ru-RU" dirty="0"/>
          </a:p>
          <a:p>
            <a:r>
              <a:rPr lang="ru-RU" dirty="0"/>
              <a:t>Мысал</a:t>
            </a:r>
          </a:p>
          <a:p>
            <a:endParaRPr lang="ru-RU" dirty="0"/>
          </a:p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en-US" dirty="0" err="1">
                <a:solidFill>
                  <a:schemeClr val="accent1"/>
                </a:solidFill>
              </a:rPr>
              <a:t>analogPin</a:t>
            </a:r>
            <a:r>
              <a:rPr lang="en-US" dirty="0">
                <a:solidFill>
                  <a:schemeClr val="accent1"/>
                </a:solidFill>
              </a:rPr>
              <a:t> = 3;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>
                <a:solidFill>
                  <a:schemeClr val="accent6"/>
                </a:solidFill>
              </a:rPr>
              <a:t>потенциометр </a:t>
            </a:r>
            <a:r>
              <a:rPr lang="ru-RU" dirty="0" err="1">
                <a:solidFill>
                  <a:schemeClr val="accent6"/>
                </a:solidFill>
              </a:rPr>
              <a:t>қосылған</a:t>
            </a:r>
            <a:r>
              <a:rPr lang="ru-RU" dirty="0">
                <a:solidFill>
                  <a:schemeClr val="accent6"/>
                </a:solidFill>
              </a:rPr>
              <a:t> порт </a:t>
            </a:r>
            <a:r>
              <a:rPr lang="ru-RU" dirty="0" err="1">
                <a:solidFill>
                  <a:schemeClr val="accent6"/>
                </a:solidFill>
              </a:rPr>
              <a:t>нөмірі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int 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 = 0;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 err="1">
                <a:solidFill>
                  <a:schemeClr val="accent6"/>
                </a:solidFill>
              </a:rPr>
              <a:t>оқылатын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мәнді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сақтауға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арналған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айнымалы</a:t>
            </a:r>
            <a:endParaRPr lang="en-US" dirty="0">
              <a:solidFill>
                <a:schemeClr val="accent6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setup()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Serial.begin</a:t>
            </a:r>
            <a:r>
              <a:rPr lang="en-US" dirty="0">
                <a:solidFill>
                  <a:schemeClr val="accent1"/>
                </a:solidFill>
              </a:rPr>
              <a:t> (9600); </a:t>
            </a:r>
            <a:r>
              <a:rPr lang="en-US" dirty="0">
                <a:solidFill>
                  <a:schemeClr val="accent6"/>
                </a:solidFill>
              </a:rPr>
              <a:t>// serial </a:t>
            </a:r>
            <a:r>
              <a:rPr lang="ru-RU" dirty="0" err="1">
                <a:solidFill>
                  <a:schemeClr val="accent6"/>
                </a:solidFill>
              </a:rPr>
              <a:t>бойынша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байланыс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орнату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void loop() {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dirty="0" err="1">
                <a:solidFill>
                  <a:schemeClr val="accent1"/>
                </a:solidFill>
              </a:rPr>
              <a:t>analogRead</a:t>
            </a:r>
            <a:r>
              <a:rPr lang="ru-RU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analogPin</a:t>
            </a:r>
            <a:r>
              <a:rPr lang="ru-RU" dirty="0">
                <a:solidFill>
                  <a:schemeClr val="accent1"/>
                </a:solidFill>
              </a:rPr>
              <a:t>); </a:t>
            </a:r>
            <a:r>
              <a:rPr lang="ru-RU" dirty="0">
                <a:solidFill>
                  <a:schemeClr val="accent6"/>
                </a:solidFill>
              </a:rPr>
              <a:t>// </a:t>
            </a:r>
            <a:r>
              <a:rPr lang="ru-RU" dirty="0" err="1">
                <a:solidFill>
                  <a:schemeClr val="accent6"/>
                </a:solidFill>
              </a:rPr>
              <a:t>мәнді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оқыңыз</a:t>
            </a:r>
            <a:endParaRPr lang="ru-RU" dirty="0">
              <a:solidFill>
                <a:schemeClr val="accent6"/>
              </a:solidFill>
            </a:endParaRPr>
          </a:p>
          <a:p>
            <a:r>
              <a:rPr lang="ru-RU" dirty="0">
                <a:solidFill>
                  <a:schemeClr val="accent6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kerneu</a:t>
            </a:r>
            <a:r>
              <a:rPr lang="en-US" dirty="0">
                <a:solidFill>
                  <a:schemeClr val="accent1"/>
                </a:solidFill>
              </a:rPr>
              <a:t> = ( </a:t>
            </a:r>
            <a:r>
              <a:rPr lang="en-US" dirty="0" err="1">
                <a:solidFill>
                  <a:schemeClr val="accent1"/>
                </a:solidFill>
              </a:rPr>
              <a:t>val</a:t>
            </a:r>
            <a:r>
              <a:rPr lang="en-US" dirty="0">
                <a:solidFill>
                  <a:schemeClr val="accent1"/>
                </a:solidFill>
              </a:rPr>
              <a:t> * 5 ) / 1024;</a:t>
            </a:r>
          </a:p>
          <a:p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err="1">
                <a:solidFill>
                  <a:schemeClr val="accent1"/>
                </a:solidFill>
              </a:rPr>
              <a:t>Serial.println</a:t>
            </a:r>
            <a:r>
              <a:rPr lang="en-US" dirty="0">
                <a:solidFill>
                  <a:schemeClr val="accent1"/>
                </a:solidFill>
              </a:rPr>
              <a:t> (</a:t>
            </a:r>
            <a:r>
              <a:rPr lang="en-US" dirty="0" err="1">
                <a:solidFill>
                  <a:schemeClr val="accent1"/>
                </a:solidFill>
              </a:rPr>
              <a:t>kerneu</a:t>
            </a:r>
            <a:r>
              <a:rPr lang="en-US" dirty="0">
                <a:solidFill>
                  <a:schemeClr val="accent1"/>
                </a:solidFill>
              </a:rPr>
              <a:t>); </a:t>
            </a:r>
            <a:r>
              <a:rPr lang="en-US" dirty="0">
                <a:solidFill>
                  <a:schemeClr val="accent6"/>
                </a:solidFill>
              </a:rPr>
              <a:t>// </a:t>
            </a:r>
            <a:r>
              <a:rPr lang="ru-RU" dirty="0" err="1">
                <a:solidFill>
                  <a:schemeClr val="accent6"/>
                </a:solidFill>
              </a:rPr>
              <a:t>алынған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мәнді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шығарыңыз</a:t>
            </a:r>
            <a:endParaRPr lang="en-US" dirty="0">
              <a:solidFill>
                <a:schemeClr val="accent6"/>
              </a:solidFill>
            </a:endParaRPr>
          </a:p>
          <a:p>
            <a:r>
              <a:rPr lang="ru-RU" dirty="0">
                <a:solidFill>
                  <a:schemeClr val="accent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006384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475</Words>
  <Application>Microsoft Office PowerPoint</Application>
  <PresentationFormat>Широкоэкранный</PresentationFormat>
  <Paragraphs>48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ROB3111 БИОТЕХНИКАЛЫҚ ЖҮЙЕЛЕРДЕГІ БАСҚАРУ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Yandex.Translate</dc:creator>
  <dc:description>Translated with Yandex.Translate</dc:description>
  <cp:lastModifiedBy>Zhanibek Issabekov</cp:lastModifiedBy>
  <cp:revision>72</cp:revision>
  <dcterms:created xsi:type="dcterms:W3CDTF">2020-06-12T09:53:46Z</dcterms:created>
  <dcterms:modified xsi:type="dcterms:W3CDTF">2025-11-06T09:20:05Z</dcterms:modified>
</cp:coreProperties>
</file>