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6" r:id="rId4"/>
    <p:sldId id="271" r:id="rId5"/>
    <p:sldId id="276" r:id="rId6"/>
    <p:sldId id="277" r:id="rId7"/>
    <p:sldId id="278" r:id="rId8"/>
    <p:sldId id="272" r:id="rId9"/>
    <p:sldId id="273" r:id="rId1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B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02" autoAdjust="0"/>
    <p:restoredTop sz="94660"/>
  </p:normalViewPr>
  <p:slideViewPr>
    <p:cSldViewPr snapToGrid="0">
      <p:cViewPr varScale="1">
        <p:scale>
          <a:sx n="111" d="100"/>
          <a:sy n="111" d="100"/>
        </p:scale>
        <p:origin x="36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2931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73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16250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87063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12770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2980205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0FB057D-CE00-443D-AEE3-A74C6E429563}" type="datetimeFigureOut">
              <a:rPr lang="ru-RU" smtClean="0"/>
              <a:t>06.11.2025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788867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0FB057D-CE00-443D-AEE3-A74C6E429563}" type="datetimeFigureOut">
              <a:rPr lang="ru-RU" smtClean="0"/>
              <a:t>06.11.2025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160866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0FB057D-CE00-443D-AEE3-A74C6E429563}" type="datetimeFigureOut">
              <a:rPr lang="ru-RU" smtClean="0"/>
              <a:t>06.11.2025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040282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4152202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0FB057D-CE00-443D-AEE3-A74C6E429563}" type="datetimeFigureOut">
              <a:rPr lang="ru-RU" smtClean="0"/>
              <a:t>06.11.2025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0157389-42D9-4CCF-9085-A44929608A12}" type="slidenum">
              <a:rPr lang="ru-RU" smtClean="0"/>
              <a:t>‹#›</a:t>
            </a:fld>
            <a:endParaRPr lang="ru-RU"/>
          </a:p>
        </p:txBody>
      </p:sp>
    </p:spTree>
    <p:extLst>
      <p:ext uri="{BB962C8B-B14F-4D97-AF65-F5344CB8AC3E}">
        <p14:creationId xmlns:p14="http://schemas.microsoft.com/office/powerpoint/2010/main" val="363558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B057D-CE00-443D-AEE3-A74C6E429563}" type="datetimeFigureOut">
              <a:rPr lang="ru-RU" smtClean="0"/>
              <a:t>06.11.2025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157389-42D9-4CCF-9085-A44929608A12}" type="slidenum">
              <a:rPr lang="ru-RU" smtClean="0"/>
              <a:t>‹#›</a:t>
            </a:fld>
            <a:endParaRPr lang="ru-RU"/>
          </a:p>
        </p:txBody>
      </p:sp>
    </p:spTree>
    <p:extLst>
      <p:ext uri="{BB962C8B-B14F-4D97-AF65-F5344CB8AC3E}">
        <p14:creationId xmlns:p14="http://schemas.microsoft.com/office/powerpoint/2010/main" val="1677948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0111" y="1240824"/>
            <a:ext cx="8658755" cy="1217971"/>
          </a:xfrm>
        </p:spPr>
        <p:txBody>
          <a:bodyPr>
            <a:normAutofit/>
          </a:bodyPr>
          <a:lstStyle/>
          <a:p>
            <a:r>
              <a:rPr lang="en-US" sz="2800" b="1" u="sng" cap="all" dirty="0"/>
              <a:t>ROB</a:t>
            </a:r>
            <a:r>
              <a:rPr lang="ru-RU" sz="2800" b="1" u="sng" cap="all" dirty="0"/>
              <a:t>3111</a:t>
            </a:r>
            <a:r>
              <a:rPr lang="ru-RU" sz="2800" u="sng" dirty="0"/>
              <a:t> </a:t>
            </a:r>
            <a:r>
              <a:rPr lang="ru-RU" sz="2800" b="1" u="sng" cap="all" dirty="0"/>
              <a:t>БИОТЕХНИКАЛЫҚ ЖҮЙЕЛЕРДЕГІ БАСҚАРУ </a:t>
            </a:r>
            <a:endParaRPr lang="ru-RU" sz="2800" dirty="0">
              <a:solidFill>
                <a:schemeClr val="bg1">
                  <a:lumMod val="50000"/>
                </a:schemeClr>
              </a:solidFill>
              <a:latin typeface="+mn-lt"/>
              <a:cs typeface="Times New Roman" panose="02020603050405020304" pitchFamily="18"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sp>
        <p:nvSpPr>
          <p:cNvPr id="7" name="Прямоугольник 6"/>
          <p:cNvSpPr/>
          <p:nvPr/>
        </p:nvSpPr>
        <p:spPr>
          <a:xfrm>
            <a:off x="900112" y="2596971"/>
            <a:ext cx="10912273" cy="677108"/>
          </a:xfrm>
          <a:prstGeom prst="rect">
            <a:avLst/>
          </a:prstGeom>
          <a:noFill/>
        </p:spPr>
        <p:txBody>
          <a:bodyPr wrap="square" lIns="91440" tIns="45720" rIns="91440" bIns="45720">
            <a:spAutoFit/>
          </a:bodyPr>
          <a:lstStyle/>
          <a:p>
            <a:r>
              <a:rPr lang="ru-RU" sz="2000" dirty="0">
                <a:ln w="0"/>
                <a:solidFill>
                  <a:schemeClr val="accent1">
                    <a:lumMod val="50000"/>
                  </a:schemeClr>
                </a:solidFill>
                <a:effectLst>
                  <a:outerShdw blurRad="38100" dist="19050" dir="2700000" algn="tl" rotWithShape="0">
                    <a:schemeClr val="dk1">
                      <a:alpha val="40000"/>
                    </a:schemeClr>
                  </a:outerShdw>
                </a:effectLst>
              </a:rPr>
              <a:t>Сабақтың тақырыбы:</a:t>
            </a:r>
          </a:p>
          <a:p>
            <a:r>
              <a:rPr lang="ru-RU"/>
              <a:t>Микроконтроллерлер мен ДК арасында деректерді беру</a:t>
            </a:r>
            <a:endParaRPr lang="ru-RU" sz="2800" b="0" cap="none" spc="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8" name="Заголовок 1"/>
          <p:cNvSpPr txBox="1">
            <a:spLocks/>
          </p:cNvSpPr>
          <p:nvPr/>
        </p:nvSpPr>
        <p:spPr>
          <a:xfrm>
            <a:off x="1029835" y="4351297"/>
            <a:ext cx="3505200" cy="93182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ru-RU" sz="1800" dirty="0">
                <a:solidFill>
                  <a:schemeClr val="accent1">
                    <a:lumMod val="50000"/>
                  </a:schemeClr>
                </a:solidFill>
                <a:latin typeface="Times New Roman" panose="02020603050405020304" pitchFamily="18" charset="0"/>
                <a:cs typeface="Times New Roman" panose="02020603050405020304" pitchFamily="18" charset="0"/>
              </a:rPr>
              <a:t>Оқытушы: Исабеков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Жанібек</a:t>
            </a:r>
            <a:r>
              <a:rPr lang="ru-RU" sz="1800" dirty="0">
                <a:solidFill>
                  <a:schemeClr val="accent1">
                    <a:lumMod val="50000"/>
                  </a:schemeClr>
                </a:solidFill>
                <a:latin typeface="Times New Roman" panose="02020603050405020304" pitchFamily="18" charset="0"/>
                <a:cs typeface="Times New Roman" panose="02020603050405020304" pitchFamily="18" charset="0"/>
              </a:rPr>
              <a:t> </a:t>
            </a:r>
            <a:r>
              <a:rPr lang="ru-RU" sz="1800" dirty="0" err="1">
                <a:solidFill>
                  <a:schemeClr val="accent1">
                    <a:lumMod val="50000"/>
                  </a:schemeClr>
                </a:solidFill>
                <a:latin typeface="Times New Roman" panose="02020603050405020304" pitchFamily="18" charset="0"/>
                <a:cs typeface="Times New Roman" panose="02020603050405020304" pitchFamily="18" charset="0"/>
              </a:rPr>
              <a:t>Назарбекұлы</a:t>
            </a:r>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a:p>
            <a:endParaRPr lang="ru-RU" sz="1800" dirty="0">
              <a:solidFill>
                <a:schemeClr val="accent1">
                  <a:lumMod val="50000"/>
                </a:schemeClr>
              </a:solidFill>
              <a:latin typeface="Times New Roman" panose="02020603050405020304" pitchFamily="18" charset="0"/>
              <a:cs typeface="Times New Roman" panose="02020603050405020304" pitchFamily="18" charset="0"/>
            </a:endParaRPr>
          </a:p>
        </p:txBody>
      </p:sp>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Tree>
    <p:extLst>
      <p:ext uri="{BB962C8B-B14F-4D97-AF65-F5344CB8AC3E}">
        <p14:creationId xmlns:p14="http://schemas.microsoft.com/office/powerpoint/2010/main" val="618913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2" name="TextBox 1"/>
          <p:cNvSpPr txBox="1"/>
          <p:nvPr/>
        </p:nvSpPr>
        <p:spPr>
          <a:xfrm>
            <a:off x="1155470" y="1213658"/>
            <a:ext cx="9618038" cy="830997"/>
          </a:xfrm>
          <a:prstGeom prst="rect">
            <a:avLst/>
          </a:prstGeom>
          <a:noFill/>
        </p:spPr>
        <p:txBody>
          <a:bodyPr wrap="square" rtlCol="0">
            <a:spAutoFit/>
          </a:bodyPr>
          <a:lstStyle/>
          <a:p>
            <a:r>
              <a:rPr lang="kk-KZ" sz="2400" dirty="0"/>
              <a:t>Сабақтың мақсаты: </a:t>
            </a:r>
            <a:r>
              <a:rPr lang="en-US" sz="2400" dirty="0"/>
              <a:t>Arduino-</a:t>
            </a:r>
            <a:r>
              <a:rPr lang="ru-RU" sz="2400" dirty="0"/>
              <a:t>Иә </a:t>
            </a:r>
            <a:r>
              <a:rPr lang="en-US" sz="2400" dirty="0"/>
              <a:t>UART </a:t>
            </a:r>
            <a:r>
              <a:rPr lang="ru-RU" sz="2400" dirty="0" err="1"/>
              <a:t>интерфейсімен</a:t>
            </a:r>
            <a:r>
              <a:rPr lang="ru-RU" sz="2400" dirty="0"/>
              <a:t> </a:t>
            </a:r>
            <a:r>
              <a:rPr lang="ru-RU" sz="2400" dirty="0" err="1"/>
              <a:t>жұмыс</a:t>
            </a:r>
            <a:r>
              <a:rPr lang="ru-RU" sz="2400" dirty="0"/>
              <a:t> </a:t>
            </a:r>
            <a:r>
              <a:rPr lang="ru-RU" sz="2400" dirty="0" err="1"/>
              <a:t>істеуге</a:t>
            </a:r>
            <a:r>
              <a:rPr lang="ru-RU" sz="2400" dirty="0"/>
              <a:t> </a:t>
            </a:r>
            <a:r>
              <a:rPr lang="ru-RU" sz="2400" dirty="0" err="1"/>
              <a:t>арналған</a:t>
            </a:r>
            <a:r>
              <a:rPr lang="ru-RU" sz="2400" dirty="0"/>
              <a:t> </a:t>
            </a:r>
            <a:r>
              <a:rPr lang="ru-RU" sz="2400" dirty="0" err="1"/>
              <a:t>функцияларды</a:t>
            </a:r>
            <a:r>
              <a:rPr lang="ru-RU" sz="2400" dirty="0"/>
              <a:t> </a:t>
            </a:r>
            <a:r>
              <a:rPr lang="ru-RU" sz="2400" dirty="0" err="1"/>
              <a:t>меңгеру</a:t>
            </a:r>
            <a:endParaRPr lang="kk-KZ" sz="2400" dirty="0"/>
          </a:p>
        </p:txBody>
      </p:sp>
      <p:sp>
        <p:nvSpPr>
          <p:cNvPr id="8" name="Rectangle 4"/>
          <p:cNvSpPr txBox="1">
            <a:spLocks noChangeArrowheads="1"/>
          </p:cNvSpPr>
          <p:nvPr/>
        </p:nvSpPr>
        <p:spPr>
          <a:xfrm>
            <a:off x="1155470" y="2906576"/>
            <a:ext cx="9925395" cy="2919793"/>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Wingdings" panose="05000000000000000000" pitchFamily="2" charset="2"/>
              <a:buNone/>
              <a:defRPr/>
            </a:pPr>
            <a:endParaRPr lang="ru-RU" dirty="0"/>
          </a:p>
          <a:p>
            <a:pPr marL="0" indent="0">
              <a:buFont typeface="Wingdings" panose="05000000000000000000" pitchFamily="2" charset="2"/>
              <a:buNone/>
              <a:defRPr/>
            </a:pPr>
            <a:r>
              <a:rPr lang="ru-RU" dirty="0">
                <a:cs typeface="Times New Roman" panose="02020603050405020304" pitchFamily="18" charset="0"/>
              </a:rPr>
              <a:t>Сабақ жоспары:</a:t>
            </a:r>
          </a:p>
          <a:p>
            <a:pPr marL="0" indent="0" algn="ctr">
              <a:buFont typeface="Wingdings" panose="05000000000000000000" pitchFamily="2" charset="2"/>
              <a:buNone/>
              <a:defRPr/>
            </a:pPr>
            <a:endParaRPr lang="ru-RU" dirty="0">
              <a:cs typeface="Times New Roman" panose="02020603050405020304" pitchFamily="18" charset="0"/>
            </a:endParaRPr>
          </a:p>
          <a:p>
            <a:pPr>
              <a:defRPr/>
            </a:pPr>
            <a:r>
              <a:rPr lang="ru-RU" dirty="0"/>
              <a:t>Интерфейс </a:t>
            </a:r>
            <a:r>
              <a:rPr lang="en-US" dirty="0"/>
              <a:t>UART</a:t>
            </a:r>
            <a:endParaRPr lang="kk-KZ" dirty="0"/>
          </a:p>
          <a:p>
            <a:pPr>
              <a:defRPr/>
            </a:pPr>
            <a:r>
              <a:rPr lang="en-US" dirty="0" err="1"/>
              <a:t>Serial.begin</a:t>
            </a:r>
            <a:r>
              <a:rPr lang="en-US" dirty="0"/>
              <a:t>()</a:t>
            </a:r>
          </a:p>
          <a:p>
            <a:pPr>
              <a:defRPr/>
            </a:pPr>
            <a:r>
              <a:rPr lang="en-US" dirty="0" err="1"/>
              <a:t>Serial.print</a:t>
            </a:r>
            <a:r>
              <a:rPr lang="en-US" dirty="0"/>
              <a:t>()</a:t>
            </a:r>
            <a:endParaRPr lang="kk-KZ" dirty="0"/>
          </a:p>
          <a:p>
            <a:pPr>
              <a:defRPr/>
            </a:pPr>
            <a:r>
              <a:rPr lang="en-US" dirty="0" err="1"/>
              <a:t>Serial.available</a:t>
            </a:r>
            <a:r>
              <a:rPr lang="en-US" dirty="0"/>
              <a:t>()</a:t>
            </a:r>
            <a:endParaRPr lang="kk-KZ" dirty="0"/>
          </a:p>
          <a:p>
            <a:pPr>
              <a:defRPr/>
            </a:pPr>
            <a:r>
              <a:rPr lang="en-US" dirty="0" err="1"/>
              <a:t>Serial.read</a:t>
            </a:r>
            <a:r>
              <a:rPr lang="en-US" dirty="0"/>
              <a:t>()</a:t>
            </a:r>
          </a:p>
          <a:p>
            <a:pPr marL="0" indent="0">
              <a:buNone/>
              <a:defRPr/>
            </a:pPr>
            <a:endParaRPr lang="ru-RU" dirty="0"/>
          </a:p>
          <a:p>
            <a:pPr marL="0" indent="0">
              <a:buFont typeface="Wingdings" panose="05000000000000000000" pitchFamily="2" charset="2"/>
              <a:buNone/>
              <a:defRPr/>
            </a:pPr>
            <a:endParaRPr lang="ru-RU" altLang="ru-RU" dirty="0"/>
          </a:p>
        </p:txBody>
      </p:sp>
    </p:spTree>
    <p:extLst>
      <p:ext uri="{BB962C8B-B14F-4D97-AF65-F5344CB8AC3E}">
        <p14:creationId xmlns:p14="http://schemas.microsoft.com/office/powerpoint/2010/main" val="2244475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890897" y="860979"/>
            <a:ext cx="8675076" cy="523220"/>
          </a:xfrm>
          <a:prstGeom prst="rect">
            <a:avLst/>
          </a:prstGeom>
          <a:noFill/>
        </p:spPr>
        <p:txBody>
          <a:bodyPr wrap="square" rtlCol="0">
            <a:spAutoFit/>
          </a:bodyPr>
          <a:lstStyle/>
          <a:p>
            <a:pPr algn="ctr"/>
            <a:r>
              <a:rPr lang="kk-KZ" sz="2800" dirty="0">
                <a:ln w="0"/>
                <a:solidFill>
                  <a:schemeClr val="accent1">
                    <a:lumMod val="50000"/>
                  </a:schemeClr>
                </a:solidFill>
                <a:effectLst>
                  <a:outerShdw blurRad="38100" dist="19050" dir="2700000" algn="tl" rotWithShape="0">
                    <a:schemeClr val="dk1">
                      <a:alpha val="40000"/>
                    </a:schemeClr>
                  </a:outerShdw>
                </a:effectLst>
              </a:rPr>
              <a:t>Интерфейс </a:t>
            </a:r>
            <a:r>
              <a:rPr lang="en-US" sz="2800" dirty="0">
                <a:ln w="0"/>
                <a:solidFill>
                  <a:schemeClr val="accent1">
                    <a:lumMod val="50000"/>
                  </a:schemeClr>
                </a:solidFill>
                <a:effectLst>
                  <a:outerShdw blurRad="38100" dist="19050" dir="2700000" algn="tl" rotWithShape="0">
                    <a:schemeClr val="dk1">
                      <a:alpha val="40000"/>
                    </a:schemeClr>
                  </a:outerShdw>
                </a:effectLst>
              </a:rPr>
              <a:t>UART</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3" name="Прямоугольник 2"/>
          <p:cNvSpPr/>
          <p:nvPr/>
        </p:nvSpPr>
        <p:spPr>
          <a:xfrm>
            <a:off x="1157125" y="2092235"/>
            <a:ext cx="10142620" cy="369332"/>
          </a:xfrm>
          <a:prstGeom prst="rect">
            <a:avLst/>
          </a:prstGeom>
        </p:spPr>
        <p:txBody>
          <a:bodyPr wrap="square">
            <a:spAutoFit/>
          </a:bodyPr>
          <a:lstStyle/>
          <a:p>
            <a:endParaRPr lang="ru-RU" dirty="0"/>
          </a:p>
        </p:txBody>
      </p:sp>
      <p:sp>
        <p:nvSpPr>
          <p:cNvPr id="2" name="Прямоугольник 1"/>
          <p:cNvSpPr/>
          <p:nvPr/>
        </p:nvSpPr>
        <p:spPr>
          <a:xfrm>
            <a:off x="1402080" y="1664208"/>
            <a:ext cx="9759696" cy="369332"/>
          </a:xfrm>
          <a:prstGeom prst="rect">
            <a:avLst/>
          </a:prstGeom>
        </p:spPr>
        <p:txBody>
          <a:bodyPr wrap="square">
            <a:spAutoFit/>
          </a:bodyPr>
          <a:lstStyle/>
          <a:p>
            <a:r>
              <a:rPr lang="ru-RU" dirty="0">
                <a:solidFill>
                  <a:schemeClr val="accent1"/>
                </a:solidFill>
              </a:rPr>
              <a:t>	</a:t>
            </a:r>
            <a:endParaRPr lang="ru-RU" dirty="0"/>
          </a:p>
        </p:txBody>
      </p:sp>
      <p:sp>
        <p:nvSpPr>
          <p:cNvPr id="9" name="Прямоугольник 8"/>
          <p:cNvSpPr/>
          <p:nvPr/>
        </p:nvSpPr>
        <p:spPr>
          <a:xfrm>
            <a:off x="1503379" y="1664208"/>
            <a:ext cx="9812321" cy="1754326"/>
          </a:xfrm>
          <a:prstGeom prst="rect">
            <a:avLst/>
          </a:prstGeom>
        </p:spPr>
        <p:txBody>
          <a:bodyPr wrap="square">
            <a:spAutoFit/>
          </a:bodyPr>
          <a:lstStyle/>
          <a:p>
            <a:r>
              <a:rPr lang="ru-RU" dirty="0"/>
              <a:t>Әрбір микроконтроллерде әмбебап асинхронды сериялық интерфейс (UART) бар. AVR микроконтроллерлері де осы хаттаманы толығымен жүзеге асырады </a:t>
            </a:r>
            <a:r>
              <a:rPr lang="ru-RU" dirty="0" err="1"/>
              <a:t>аппараттық</a:t>
            </a:r>
            <a:r>
              <a:rPr lang="ru-RU" dirty="0"/>
              <a:t>. Дизайн бойынша бұл әдеттегі асинхронды сериялық протокол, яғни таратқыш (TX) 0 және 1 сигналдарын кезектесіп жібереді, ал қабылдағыш (RX) оларды бақылайды және есте сақтайды. Синхрондау уақыт бойынша жүреді – қабылдағыш пен таратқыш алмасу жиілігі туралы алдын ала келіседі.</a:t>
            </a:r>
          </a:p>
        </p:txBody>
      </p:sp>
      <p:pic>
        <p:nvPicPr>
          <p:cNvPr id="10" name="Picture 2" descr="http://easyelectronics.ru/img/AVR_kurs/UART/uart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4028" y="3988442"/>
            <a:ext cx="4495800" cy="17430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325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Порттар </a:t>
            </a:r>
            <a:r>
              <a:rPr lang="en-US" sz="2800" dirty="0">
                <a:ln w="0"/>
                <a:solidFill>
                  <a:schemeClr val="accent1">
                    <a:lumMod val="50000"/>
                  </a:schemeClr>
                </a:solidFill>
                <a:effectLst>
                  <a:outerShdw blurRad="38100" dist="19050" dir="2700000" algn="tl" rotWithShape="0">
                    <a:schemeClr val="dk1">
                      <a:alpha val="40000"/>
                    </a:schemeClr>
                  </a:outerShdw>
                </a:effectLst>
              </a:rPr>
              <a:t>UART </a:t>
            </a:r>
            <a:r>
              <a:rPr lang="ru-RU" sz="2800" dirty="0">
                <a:ln w="0"/>
                <a:solidFill>
                  <a:schemeClr val="accent1">
                    <a:lumMod val="50000"/>
                  </a:schemeClr>
                </a:solidFill>
                <a:effectLst>
                  <a:outerShdw blurRad="38100" dist="19050" dir="2700000" algn="tl" rotWithShape="0">
                    <a:schemeClr val="dk1">
                      <a:alpha val="40000"/>
                    </a:schemeClr>
                  </a:outerShdw>
                </a:effectLst>
              </a:rPr>
              <a:t>арналған </a:t>
            </a:r>
            <a:r>
              <a:rPr lang="en-US" sz="2800" dirty="0">
                <a:ln w="0"/>
                <a:solidFill>
                  <a:schemeClr val="accent1">
                    <a:lumMod val="50000"/>
                  </a:schemeClr>
                </a:solidFill>
                <a:effectLst>
                  <a:outerShdw blurRad="38100" dist="19050" dir="2700000" algn="tl" rotWithShape="0">
                    <a:schemeClr val="dk1">
                      <a:alpha val="40000"/>
                    </a:schemeClr>
                  </a:outerShdw>
                </a:effectLst>
              </a:rPr>
              <a:t>Arduino</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2" name="Прямоугольник 1"/>
          <p:cNvSpPr/>
          <p:nvPr/>
        </p:nvSpPr>
        <p:spPr>
          <a:xfrm>
            <a:off x="1152144" y="1571459"/>
            <a:ext cx="10422827" cy="1200329"/>
          </a:xfrm>
          <a:prstGeom prst="rect">
            <a:avLst/>
          </a:prstGeom>
        </p:spPr>
        <p:txBody>
          <a:bodyPr wrap="square">
            <a:spAutoFit/>
          </a:bodyPr>
          <a:lstStyle/>
          <a:p>
            <a:r>
              <a:rPr lang="ru-RU" dirty="0"/>
              <a:t>Барлық тақталар </a:t>
            </a:r>
            <a:r>
              <a:rPr lang="ru-RU" dirty="0" err="1"/>
              <a:t>Arduino</a:t>
            </a:r>
            <a:r>
              <a:rPr lang="ru-RU" dirty="0"/>
              <a:t> кем дегенде бір UART интерфейсі, жетілдірілген тақталары бар, мысалы </a:t>
            </a:r>
            <a:r>
              <a:rPr lang="ru-RU" dirty="0" err="1"/>
              <a:t>Arduino</a:t>
            </a:r>
            <a:r>
              <a:rPr lang="ru-RU" dirty="0"/>
              <a:t> Mega 2560 немесе </a:t>
            </a:r>
            <a:r>
              <a:rPr lang="ru-RU" dirty="0" err="1"/>
              <a:t>Arduino</a:t>
            </a:r>
            <a:r>
              <a:rPr lang="ru-RU" dirty="0"/>
              <a:t> </a:t>
            </a:r>
            <a:r>
              <a:rPr lang="ru-RU" dirty="0" err="1"/>
              <a:t>Due</a:t>
            </a:r>
            <a:r>
              <a:rPr lang="ru-RU" dirty="0"/>
              <a:t>, олардың бірден 4 аппараттық интерфейсі бар! Олар контроллерді жүктемейді, өйткені олар процессордан бөлінген; портты конфигурациялау және буферді деректермен толтыру қажет, содан кейін тасымалдау операциялары бағдарламаға қарамастан орындалады.</a:t>
            </a:r>
          </a:p>
        </p:txBody>
      </p:sp>
      <p:pic>
        <p:nvPicPr>
          <p:cNvPr id="9" name="Picture 2" descr="Плата Arduino Uno - описание, схема, распиновка - Вольтик.ру"/>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4750" y="2824289"/>
            <a:ext cx="4768033" cy="376674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Arduino Mega 2560 Rev3 | Arduino Official Store"/>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38547" y="2970513"/>
            <a:ext cx="3621246" cy="36226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087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738497" y="903156"/>
            <a:ext cx="8675076" cy="523220"/>
          </a:xfrm>
          <a:prstGeom prst="rect">
            <a:avLst/>
          </a:prstGeom>
          <a:noFill/>
        </p:spPr>
        <p:txBody>
          <a:bodyPr wrap="square" rtlCol="0">
            <a:spAutoFit/>
          </a:bodyPr>
          <a:lstStyle/>
          <a:p>
            <a:pPr algn="ctr"/>
            <a:r>
              <a:rPr lang="en-US" sz="2800" dirty="0" err="1">
                <a:ln w="0"/>
                <a:solidFill>
                  <a:schemeClr val="accent1">
                    <a:lumMod val="50000"/>
                  </a:schemeClr>
                </a:solidFill>
                <a:effectLst>
                  <a:outerShdw blurRad="38100" dist="19050" dir="2700000" algn="tl" rotWithShape="0">
                    <a:schemeClr val="dk1">
                      <a:alpha val="40000"/>
                    </a:schemeClr>
                  </a:outerShdw>
                </a:effectLst>
              </a:rPr>
              <a:t>Serial.begin</a:t>
            </a:r>
            <a:r>
              <a:rPr lang="en-US" sz="2800" dirty="0">
                <a:ln w="0"/>
                <a:solidFill>
                  <a:schemeClr val="accent1">
                    <a:lumMod val="50000"/>
                  </a:schemeClr>
                </a:solidFill>
                <a:effectLst>
                  <a:outerShdw blurRad="38100" dist="19050" dir="2700000" algn="tl" rotWithShape="0">
                    <a:schemeClr val="dk1">
                      <a:alpha val="40000"/>
                    </a:schemeClr>
                  </a:outerShdw>
                </a:effectLst>
              </a:rPr>
              <a:t>()</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2" name="Прямоугольник 1"/>
          <p:cNvSpPr/>
          <p:nvPr/>
        </p:nvSpPr>
        <p:spPr>
          <a:xfrm>
            <a:off x="1389888" y="1796903"/>
            <a:ext cx="9552432" cy="923330"/>
          </a:xfrm>
          <a:prstGeom prst="rect">
            <a:avLst/>
          </a:prstGeom>
        </p:spPr>
        <p:txBody>
          <a:bodyPr wrap="square">
            <a:spAutoFit/>
          </a:bodyPr>
          <a:lstStyle/>
          <a:p>
            <a:r>
              <a:rPr lang="en-US" dirty="0" err="1">
                <a:solidFill>
                  <a:schemeClr val="accent1"/>
                </a:solidFill>
              </a:rPr>
              <a:t>Serial.begin</a:t>
            </a:r>
            <a:r>
              <a:rPr lang="en-US" dirty="0">
                <a:solidFill>
                  <a:schemeClr val="accent1"/>
                </a:solidFill>
              </a:rPr>
              <a:t>(</a:t>
            </a:r>
            <a:r>
              <a:rPr lang="en-US" dirty="0">
                <a:solidFill>
                  <a:schemeClr val="accent6"/>
                </a:solidFill>
              </a:rPr>
              <a:t>speed</a:t>
            </a:r>
            <a:r>
              <a:rPr lang="en-US" dirty="0">
                <a:solidFill>
                  <a:schemeClr val="accent1"/>
                </a:solidFill>
              </a:rPr>
              <a:t>)</a:t>
            </a:r>
          </a:p>
          <a:p>
            <a:r>
              <a:rPr lang="en-US" dirty="0">
                <a:solidFill>
                  <a:schemeClr val="accent6"/>
                </a:solidFill>
              </a:rPr>
              <a:t>speed</a:t>
            </a:r>
            <a:r>
              <a:rPr lang="en-US" dirty="0"/>
              <a:t>  – </a:t>
            </a:r>
            <a:r>
              <a:rPr lang="ru-RU" dirty="0"/>
              <a:t>деректермен алмасу жылдамдығы;</a:t>
            </a:r>
          </a:p>
          <a:p>
            <a:r>
              <a:rPr lang="ru-RU" dirty="0"/>
              <a:t>Алмасу сеансын көрсетілген жылдамдықпен бастайды.</a:t>
            </a:r>
          </a:p>
        </p:txBody>
      </p:sp>
      <p:sp>
        <p:nvSpPr>
          <p:cNvPr id="8" name="Прямоугольник 7"/>
          <p:cNvSpPr/>
          <p:nvPr/>
        </p:nvSpPr>
        <p:spPr>
          <a:xfrm>
            <a:off x="1389888" y="3667918"/>
            <a:ext cx="2186817" cy="369332"/>
          </a:xfrm>
          <a:prstGeom prst="rect">
            <a:avLst/>
          </a:prstGeom>
        </p:spPr>
        <p:txBody>
          <a:bodyPr wrap="none">
            <a:spAutoFit/>
          </a:bodyPr>
          <a:lstStyle/>
          <a:p>
            <a:r>
              <a:rPr lang="en-US" dirty="0" err="1">
                <a:solidFill>
                  <a:schemeClr val="accent1"/>
                </a:solidFill>
              </a:rPr>
              <a:t>Serial.begin</a:t>
            </a:r>
            <a:r>
              <a:rPr lang="en-US" dirty="0">
                <a:solidFill>
                  <a:schemeClr val="accent1"/>
                </a:solidFill>
              </a:rPr>
              <a:t>(</a:t>
            </a:r>
            <a:r>
              <a:rPr lang="en-US" dirty="0">
                <a:solidFill>
                  <a:schemeClr val="accent6"/>
                </a:solidFill>
              </a:rPr>
              <a:t>115200</a:t>
            </a:r>
            <a:r>
              <a:rPr lang="en-US" dirty="0">
                <a:solidFill>
                  <a:schemeClr val="accent1"/>
                </a:solidFill>
              </a:rPr>
              <a:t>);</a:t>
            </a:r>
            <a:endParaRPr lang="ru-RU" dirty="0">
              <a:solidFill>
                <a:schemeClr val="accent1"/>
              </a:solidFill>
            </a:endParaRPr>
          </a:p>
        </p:txBody>
      </p:sp>
      <p:sp>
        <p:nvSpPr>
          <p:cNvPr id="9" name="Прямоугольник 8"/>
          <p:cNvSpPr/>
          <p:nvPr/>
        </p:nvSpPr>
        <p:spPr>
          <a:xfrm>
            <a:off x="1389888" y="3244334"/>
            <a:ext cx="4580036" cy="369332"/>
          </a:xfrm>
          <a:prstGeom prst="rect">
            <a:avLst/>
          </a:prstGeom>
        </p:spPr>
        <p:txBody>
          <a:bodyPr wrap="none">
            <a:spAutoFit/>
          </a:bodyPr>
          <a:lstStyle/>
          <a:p>
            <a:r>
              <a:rPr lang="ru-RU" dirty="0"/>
              <a:t>Портты инициализациялау, жылдамдығы 115200 бод:</a:t>
            </a:r>
          </a:p>
        </p:txBody>
      </p:sp>
    </p:spTree>
    <p:extLst>
      <p:ext uri="{BB962C8B-B14F-4D97-AF65-F5344CB8AC3E}">
        <p14:creationId xmlns:p14="http://schemas.microsoft.com/office/powerpoint/2010/main" val="2588805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en-US" sz="2800" dirty="0" err="1">
                <a:ln w="0"/>
                <a:solidFill>
                  <a:schemeClr val="accent1">
                    <a:lumMod val="50000"/>
                  </a:schemeClr>
                </a:solidFill>
                <a:effectLst>
                  <a:outerShdw blurRad="38100" dist="19050" dir="2700000" algn="tl" rotWithShape="0">
                    <a:schemeClr val="dk1">
                      <a:alpha val="40000"/>
                    </a:schemeClr>
                  </a:outerShdw>
                </a:effectLst>
              </a:rPr>
              <a:t>Serial.print</a:t>
            </a:r>
            <a:r>
              <a:rPr lang="en-US" sz="2800" dirty="0">
                <a:ln w="0"/>
                <a:solidFill>
                  <a:schemeClr val="accent1">
                    <a:lumMod val="50000"/>
                  </a:schemeClr>
                </a:solidFill>
                <a:effectLst>
                  <a:outerShdw blurRad="38100" dist="19050" dir="2700000" algn="tl" rotWithShape="0">
                    <a:schemeClr val="dk1">
                      <a:alpha val="40000"/>
                    </a:schemeClr>
                  </a:outerShdw>
                </a:effectLst>
              </a:rPr>
              <a:t>(), </a:t>
            </a:r>
            <a:r>
              <a:rPr lang="en-US" sz="2800" dirty="0" err="1">
                <a:ln w="0"/>
                <a:solidFill>
                  <a:schemeClr val="accent1">
                    <a:lumMod val="50000"/>
                  </a:schemeClr>
                </a:solidFill>
                <a:effectLst>
                  <a:outerShdw blurRad="38100" dist="19050" dir="2700000" algn="tl" rotWithShape="0">
                    <a:schemeClr val="dk1">
                      <a:alpha val="40000"/>
                    </a:schemeClr>
                  </a:outerShdw>
                </a:effectLst>
              </a:rPr>
              <a:t>Serial.println</a:t>
            </a:r>
            <a:r>
              <a:rPr lang="en-US" sz="2800" dirty="0">
                <a:ln w="0"/>
                <a:solidFill>
                  <a:schemeClr val="accent1">
                    <a:lumMod val="50000"/>
                  </a:schemeClr>
                </a:solidFill>
                <a:effectLst>
                  <a:outerShdw blurRad="38100" dist="19050" dir="2700000" algn="tl" rotWithShape="0">
                    <a:schemeClr val="dk1">
                      <a:alpha val="40000"/>
                    </a:schemeClr>
                  </a:outerShdw>
                </a:effectLst>
              </a:rPr>
              <a:t>()</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9" name="Прямоугольник 8"/>
          <p:cNvSpPr/>
          <p:nvPr/>
        </p:nvSpPr>
        <p:spPr>
          <a:xfrm>
            <a:off x="1275435" y="1754970"/>
            <a:ext cx="9906000" cy="1477328"/>
          </a:xfrm>
          <a:prstGeom prst="rect">
            <a:avLst/>
          </a:prstGeom>
        </p:spPr>
        <p:txBody>
          <a:bodyPr wrap="square">
            <a:spAutoFit/>
          </a:bodyPr>
          <a:lstStyle/>
          <a:p>
            <a:r>
              <a:rPr lang="en-US" dirty="0"/>
              <a:t>	</a:t>
            </a:r>
            <a:r>
              <a:rPr lang="ru-RU" dirty="0"/>
              <a:t>Деректерді ASCII мәтіні ретінде сериялық порт арқылы жібереді. Бұл функция әртүрлі деректерді қабылдай алады. Осылайша, бүтін сандар сәйкес ASCII таңбаларымен көрсетіледі. Нақты дүниелер бүтін және бөлшек бөліктер үшін екі ASCII таңбасының көмегімен көрсетіледі. Байттар сәйкес нөмірі бар таңбалар түрінде ұсынылады. Таңбалар мен жолдар сол күйінде жіберіледі. Мысал:</a:t>
            </a:r>
          </a:p>
        </p:txBody>
      </p:sp>
      <p:sp>
        <p:nvSpPr>
          <p:cNvPr id="10" name="Прямоугольник 9"/>
          <p:cNvSpPr/>
          <p:nvPr/>
        </p:nvSpPr>
        <p:spPr>
          <a:xfrm>
            <a:off x="1275434" y="3245072"/>
            <a:ext cx="10081413" cy="1477328"/>
          </a:xfrm>
          <a:prstGeom prst="rect">
            <a:avLst/>
          </a:prstGeom>
        </p:spPr>
        <p:txBody>
          <a:bodyPr wrap="square">
            <a:spAutoFit/>
          </a:bodyPr>
          <a:lstStyle/>
          <a:p>
            <a:r>
              <a:rPr lang="en-US" dirty="0" err="1">
                <a:solidFill>
                  <a:schemeClr val="accent1"/>
                </a:solidFill>
              </a:rPr>
              <a:t>Serial.print</a:t>
            </a:r>
            <a:r>
              <a:rPr lang="en-US" dirty="0">
                <a:solidFill>
                  <a:schemeClr val="accent1"/>
                </a:solidFill>
              </a:rPr>
              <a:t>(</a:t>
            </a:r>
            <a:r>
              <a:rPr lang="en-US" dirty="0">
                <a:solidFill>
                  <a:schemeClr val="accent6"/>
                </a:solidFill>
              </a:rPr>
              <a:t>78</a:t>
            </a:r>
            <a:r>
              <a:rPr lang="en-US" dirty="0">
                <a:solidFill>
                  <a:schemeClr val="accent1"/>
                </a:solidFill>
              </a:rPr>
              <a:t>)</a:t>
            </a:r>
            <a:r>
              <a:rPr lang="en-US" dirty="0"/>
              <a:t> – </a:t>
            </a:r>
            <a:r>
              <a:rPr lang="ru-RU" dirty="0"/>
              <a:t>"78" ретінде беріледі.</a:t>
            </a:r>
            <a:endParaRPr lang="en-US" dirty="0"/>
          </a:p>
          <a:p>
            <a:r>
              <a:rPr lang="en-US" dirty="0" err="1">
                <a:solidFill>
                  <a:schemeClr val="accent1"/>
                </a:solidFill>
              </a:rPr>
              <a:t>Serial.print</a:t>
            </a:r>
            <a:r>
              <a:rPr lang="en-US" dirty="0">
                <a:solidFill>
                  <a:schemeClr val="accent1"/>
                </a:solidFill>
              </a:rPr>
              <a:t>(</a:t>
            </a:r>
            <a:r>
              <a:rPr lang="en-US" dirty="0">
                <a:solidFill>
                  <a:schemeClr val="accent6"/>
                </a:solidFill>
              </a:rPr>
              <a:t>1.23456</a:t>
            </a:r>
            <a:r>
              <a:rPr lang="en-US" dirty="0">
                <a:solidFill>
                  <a:schemeClr val="accent1"/>
                </a:solidFill>
              </a:rPr>
              <a:t>)</a:t>
            </a:r>
            <a:r>
              <a:rPr lang="en-US" dirty="0"/>
              <a:t> – </a:t>
            </a:r>
            <a:r>
              <a:rPr lang="ru-RU" dirty="0"/>
              <a:t>" ретінде беріледі</a:t>
            </a:r>
            <a:r>
              <a:rPr lang="en-US" dirty="0"/>
              <a:t>1.23</a:t>
            </a:r>
            <a:r>
              <a:rPr lang="ru-RU" dirty="0"/>
              <a:t>».</a:t>
            </a:r>
            <a:endParaRPr lang="en-US" dirty="0"/>
          </a:p>
          <a:p>
            <a:r>
              <a:rPr lang="en-US" dirty="0" err="1">
                <a:solidFill>
                  <a:schemeClr val="accent1"/>
                </a:solidFill>
              </a:rPr>
              <a:t>Serial.print</a:t>
            </a:r>
            <a:r>
              <a:rPr lang="en-US" dirty="0">
                <a:solidFill>
                  <a:schemeClr val="accent1"/>
                </a:solidFill>
              </a:rPr>
              <a:t>(</a:t>
            </a:r>
            <a:r>
              <a:rPr lang="en-US" dirty="0">
                <a:solidFill>
                  <a:schemeClr val="accent6"/>
                </a:solidFill>
              </a:rPr>
              <a:t>byte (78)</a:t>
            </a:r>
            <a:r>
              <a:rPr lang="en-US" dirty="0">
                <a:solidFill>
                  <a:schemeClr val="accent1"/>
                </a:solidFill>
              </a:rPr>
              <a:t>) </a:t>
            </a:r>
            <a:r>
              <a:rPr lang="en-US" dirty="0"/>
              <a:t>–</a:t>
            </a:r>
            <a:r>
              <a:rPr lang="ru-RU" dirty="0"/>
              <a:t> ретінде беріледі</a:t>
            </a:r>
            <a:r>
              <a:rPr lang="en-US" dirty="0"/>
              <a:t> "N" </a:t>
            </a:r>
            <a:r>
              <a:rPr lang="ru-RU" dirty="0"/>
              <a:t>(себебі ASCII кестесінде"</a:t>
            </a:r>
            <a:r>
              <a:rPr lang="en-US" dirty="0"/>
              <a:t>N</a:t>
            </a:r>
            <a:r>
              <a:rPr lang="ru-RU" dirty="0"/>
              <a:t>"</a:t>
            </a:r>
            <a:r>
              <a:rPr lang="en-US" dirty="0"/>
              <a:t> – 78</a:t>
            </a:r>
            <a:r>
              <a:rPr lang="ru-RU" dirty="0"/>
              <a:t>).</a:t>
            </a:r>
            <a:endParaRPr lang="en-US" dirty="0"/>
          </a:p>
          <a:p>
            <a:r>
              <a:rPr lang="en-US" dirty="0" err="1">
                <a:solidFill>
                  <a:schemeClr val="accent1"/>
                </a:solidFill>
              </a:rPr>
              <a:t>Serial.print</a:t>
            </a:r>
            <a:r>
              <a:rPr lang="en-US" dirty="0">
                <a:solidFill>
                  <a:schemeClr val="accent1"/>
                </a:solidFill>
              </a:rPr>
              <a:t>(</a:t>
            </a:r>
            <a:r>
              <a:rPr lang="en-US" dirty="0">
                <a:solidFill>
                  <a:schemeClr val="accent6"/>
                </a:solidFill>
              </a:rPr>
              <a:t>'N'</a:t>
            </a:r>
            <a:r>
              <a:rPr lang="en-US" dirty="0">
                <a:solidFill>
                  <a:schemeClr val="accent1"/>
                </a:solidFill>
              </a:rPr>
              <a:t>) </a:t>
            </a:r>
            <a:r>
              <a:rPr lang="en-US" dirty="0"/>
              <a:t>– </a:t>
            </a:r>
            <a:r>
              <a:rPr lang="ru-RU" dirty="0"/>
              <a:t>ретінде беріледі</a:t>
            </a:r>
            <a:r>
              <a:rPr lang="en-US" dirty="0"/>
              <a:t> "N"</a:t>
            </a:r>
            <a:r>
              <a:rPr lang="ru-RU" dirty="0"/>
              <a:t>.</a:t>
            </a:r>
            <a:endParaRPr lang="en-US" dirty="0"/>
          </a:p>
          <a:p>
            <a:r>
              <a:rPr lang="en-US" dirty="0" err="1">
                <a:solidFill>
                  <a:schemeClr val="accent1"/>
                </a:solidFill>
              </a:rPr>
              <a:t>Serial.print</a:t>
            </a:r>
            <a:r>
              <a:rPr lang="en-US" dirty="0">
                <a:solidFill>
                  <a:schemeClr val="accent1"/>
                </a:solidFill>
              </a:rPr>
              <a:t>(</a:t>
            </a:r>
            <a:r>
              <a:rPr lang="en-US" dirty="0">
                <a:solidFill>
                  <a:schemeClr val="accent6"/>
                </a:solidFill>
              </a:rPr>
              <a:t>"Hello world."</a:t>
            </a:r>
            <a:r>
              <a:rPr lang="en-US" dirty="0">
                <a:solidFill>
                  <a:schemeClr val="accent1"/>
                </a:solidFill>
              </a:rPr>
              <a:t>) </a:t>
            </a:r>
            <a:r>
              <a:rPr lang="en-US" dirty="0"/>
              <a:t>– "Hello world."</a:t>
            </a:r>
            <a:endParaRPr lang="ru-RU" dirty="0"/>
          </a:p>
        </p:txBody>
      </p:sp>
      <p:sp>
        <p:nvSpPr>
          <p:cNvPr id="11" name="Прямоугольник 10"/>
          <p:cNvSpPr/>
          <p:nvPr/>
        </p:nvSpPr>
        <p:spPr>
          <a:xfrm>
            <a:off x="1275434" y="5131415"/>
            <a:ext cx="9819286" cy="923330"/>
          </a:xfrm>
          <a:prstGeom prst="rect">
            <a:avLst/>
          </a:prstGeom>
        </p:spPr>
        <p:txBody>
          <a:bodyPr wrap="square">
            <a:spAutoFit/>
          </a:bodyPr>
          <a:lstStyle/>
          <a:p>
            <a:r>
              <a:rPr lang="en-US" dirty="0" err="1">
                <a:solidFill>
                  <a:schemeClr val="accent1"/>
                </a:solidFill>
              </a:rPr>
              <a:t>Serial.println</a:t>
            </a:r>
            <a:r>
              <a:rPr lang="en-US" dirty="0">
                <a:solidFill>
                  <a:schemeClr val="accent1"/>
                </a:solidFill>
              </a:rPr>
              <a:t>()</a:t>
            </a:r>
            <a:endParaRPr lang="kk-KZ" dirty="0">
              <a:solidFill>
                <a:schemeClr val="accent1"/>
              </a:solidFill>
            </a:endParaRPr>
          </a:p>
          <a:p>
            <a:r>
              <a:rPr lang="ru-RU" dirty="0"/>
              <a:t>Ол дәл солай жасайды </a:t>
            </a:r>
            <a:r>
              <a:rPr lang="ru-RU" dirty="0" err="1">
                <a:solidFill>
                  <a:schemeClr val="accent5"/>
                </a:solidFill>
              </a:rPr>
              <a:t>Serial.print</a:t>
            </a:r>
            <a:r>
              <a:rPr lang="ru-RU" dirty="0">
                <a:solidFill>
                  <a:schemeClr val="accent5"/>
                </a:solidFill>
              </a:rPr>
              <a:t>()</a:t>
            </a:r>
            <a:r>
              <a:rPr lang="ru-RU" dirty="0"/>
              <a:t>, бірақ соңында жолдың соңындағы таңбаны қосады, бұл нәтижені құрылымдауға мүмкіндік береді.</a:t>
            </a:r>
          </a:p>
        </p:txBody>
      </p:sp>
    </p:spTree>
    <p:extLst>
      <p:ext uri="{BB962C8B-B14F-4D97-AF65-F5344CB8AC3E}">
        <p14:creationId xmlns:p14="http://schemas.microsoft.com/office/powerpoint/2010/main" val="1984219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ru-RU" sz="2800" dirty="0">
                <a:ln w="0"/>
                <a:solidFill>
                  <a:schemeClr val="accent1">
                    <a:lumMod val="50000"/>
                  </a:schemeClr>
                </a:solidFill>
                <a:effectLst>
                  <a:outerShdw blurRad="38100" dist="19050" dir="2700000" algn="tl" rotWithShape="0">
                    <a:schemeClr val="dk1">
                      <a:alpha val="40000"/>
                    </a:schemeClr>
                  </a:outerShdw>
                </a:effectLst>
              </a:rPr>
              <a:t>Кесте </a:t>
            </a:r>
            <a:r>
              <a:rPr lang="en-US" sz="2800" dirty="0">
                <a:ln w="0"/>
                <a:solidFill>
                  <a:schemeClr val="accent1">
                    <a:lumMod val="50000"/>
                  </a:schemeClr>
                </a:solidFill>
                <a:effectLst>
                  <a:outerShdw blurRad="38100" dist="19050" dir="2700000" algn="tl" rotWithShape="0">
                    <a:schemeClr val="dk1">
                      <a:alpha val="40000"/>
                    </a:schemeClr>
                  </a:outerShdw>
                </a:effectLst>
              </a:rPr>
              <a:t>ASCII</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pic>
        <p:nvPicPr>
          <p:cNvPr id="1028" name="Picture 4" descr="asci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1516" y="1504188"/>
            <a:ext cx="7598537" cy="5009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563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890897" y="965338"/>
            <a:ext cx="8675076" cy="523220"/>
          </a:xfrm>
          <a:prstGeom prst="rect">
            <a:avLst/>
          </a:prstGeom>
          <a:noFill/>
        </p:spPr>
        <p:txBody>
          <a:bodyPr wrap="square" rtlCol="0">
            <a:spAutoFit/>
          </a:bodyPr>
          <a:lstStyle/>
          <a:p>
            <a:pPr algn="ctr"/>
            <a:r>
              <a:rPr lang="en-US" sz="2800" dirty="0" err="1">
                <a:ln w="0"/>
                <a:solidFill>
                  <a:schemeClr val="accent1">
                    <a:lumMod val="50000"/>
                  </a:schemeClr>
                </a:solidFill>
                <a:effectLst>
                  <a:outerShdw blurRad="38100" dist="19050" dir="2700000" algn="tl" rotWithShape="0">
                    <a:schemeClr val="dk1">
                      <a:alpha val="40000"/>
                    </a:schemeClr>
                  </a:outerShdw>
                </a:effectLst>
              </a:rPr>
              <a:t>Serial.available</a:t>
            </a:r>
            <a:r>
              <a:rPr lang="en-US" sz="2800" dirty="0">
                <a:ln w="0"/>
                <a:solidFill>
                  <a:schemeClr val="accent1">
                    <a:lumMod val="50000"/>
                  </a:schemeClr>
                </a:solidFill>
                <a:effectLst>
                  <a:outerShdw blurRad="38100" dist="19050" dir="2700000" algn="tl" rotWithShape="0">
                    <a:schemeClr val="dk1">
                      <a:alpha val="40000"/>
                    </a:schemeClr>
                  </a:outerShdw>
                </a:effectLst>
              </a:rPr>
              <a:t>()</a:t>
            </a:r>
            <a:endParaRPr lang="ru-RU" sz="2800" dirty="0">
              <a:ln w="0"/>
              <a:solidFill>
                <a:schemeClr val="accent1">
                  <a:lumMod val="50000"/>
                </a:schemeClr>
              </a:solidFill>
              <a:effectLst>
                <a:outerShdw blurRad="38100" dist="19050" dir="2700000" algn="tl" rotWithShape="0">
                  <a:schemeClr val="dk1">
                    <a:alpha val="40000"/>
                  </a:schemeClr>
                </a:outerShdw>
              </a:effectLst>
            </a:endParaRPr>
          </a:p>
        </p:txBody>
      </p:sp>
      <p:sp>
        <p:nvSpPr>
          <p:cNvPr id="2" name="Прямоугольник 1"/>
          <p:cNvSpPr/>
          <p:nvPr/>
        </p:nvSpPr>
        <p:spPr>
          <a:xfrm>
            <a:off x="1420368" y="1760327"/>
            <a:ext cx="9784080" cy="646331"/>
          </a:xfrm>
          <a:prstGeom prst="rect">
            <a:avLst/>
          </a:prstGeom>
        </p:spPr>
        <p:txBody>
          <a:bodyPr wrap="square">
            <a:spAutoFit/>
          </a:bodyPr>
          <a:lstStyle/>
          <a:p>
            <a:r>
              <a:rPr lang="ru-RU" dirty="0"/>
              <a:t>Барлық UART деректері буферленгендіктен, бізде қанша байт алынғанын білуге мүмкіндік бар. Бұл функция олардың санын қайтарады.</a:t>
            </a:r>
          </a:p>
        </p:txBody>
      </p:sp>
      <p:sp>
        <p:nvSpPr>
          <p:cNvPr id="9" name="Прямоугольник 8"/>
          <p:cNvSpPr/>
          <p:nvPr/>
        </p:nvSpPr>
        <p:spPr>
          <a:xfrm>
            <a:off x="1420368" y="2996107"/>
            <a:ext cx="6096000" cy="646331"/>
          </a:xfrm>
          <a:prstGeom prst="rect">
            <a:avLst/>
          </a:prstGeom>
        </p:spPr>
        <p:txBody>
          <a:bodyPr>
            <a:spAutoFit/>
          </a:bodyPr>
          <a:lstStyle/>
          <a:p>
            <a:r>
              <a:rPr lang="ru-RU" dirty="0" err="1">
                <a:solidFill>
                  <a:schemeClr val="accent1"/>
                </a:solidFill>
              </a:rPr>
              <a:t>int</a:t>
            </a:r>
            <a:r>
              <a:rPr lang="ru-RU" dirty="0">
                <a:solidFill>
                  <a:schemeClr val="accent1"/>
                </a:solidFill>
              </a:rPr>
              <a:t> n; </a:t>
            </a:r>
          </a:p>
          <a:p>
            <a:r>
              <a:rPr lang="ru-RU" dirty="0">
                <a:solidFill>
                  <a:schemeClr val="accent1"/>
                </a:solidFill>
              </a:rPr>
              <a:t>n= </a:t>
            </a:r>
            <a:r>
              <a:rPr lang="ru-RU" dirty="0" err="1">
                <a:solidFill>
                  <a:schemeClr val="accent1"/>
                </a:solidFill>
              </a:rPr>
              <a:t>Serial.available</a:t>
            </a:r>
            <a:r>
              <a:rPr lang="ru-RU" dirty="0">
                <a:solidFill>
                  <a:schemeClr val="accent1"/>
                </a:solidFill>
              </a:rPr>
              <a:t>(); </a:t>
            </a:r>
            <a:r>
              <a:rPr lang="en-US" dirty="0">
                <a:solidFill>
                  <a:schemeClr val="accent1"/>
                </a:solidFill>
              </a:rPr>
              <a:t>    </a:t>
            </a:r>
            <a:r>
              <a:rPr lang="en-US" dirty="0">
                <a:solidFill>
                  <a:schemeClr val="accent2"/>
                </a:solidFill>
              </a:rPr>
              <a:t>//n – </a:t>
            </a:r>
            <a:r>
              <a:rPr lang="kk-KZ" dirty="0">
                <a:solidFill>
                  <a:schemeClr val="accent2"/>
                </a:solidFill>
              </a:rPr>
              <a:t>алынған байттар саны</a:t>
            </a:r>
            <a:endParaRPr lang="ru-RU" dirty="0">
              <a:solidFill>
                <a:schemeClr val="accent2"/>
              </a:solidFill>
            </a:endParaRPr>
          </a:p>
        </p:txBody>
      </p:sp>
    </p:spTree>
    <p:extLst>
      <p:ext uri="{BB962C8B-B14F-4D97-AF65-F5344CB8AC3E}">
        <p14:creationId xmlns:p14="http://schemas.microsoft.com/office/powerpoint/2010/main" val="2083582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371475" cy="685800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085397" y="0"/>
            <a:ext cx="106603" cy="6858000"/>
          </a:xfrm>
          <a:prstGeom prst="rect">
            <a:avLst/>
          </a:prstGeom>
        </p:spPr>
      </p:pic>
      <p:sp>
        <p:nvSpPr>
          <p:cNvPr id="5" name="TextBox 4"/>
          <p:cNvSpPr txBox="1"/>
          <p:nvPr/>
        </p:nvSpPr>
        <p:spPr>
          <a:xfrm>
            <a:off x="1663247" y="849514"/>
            <a:ext cx="8675076" cy="523220"/>
          </a:xfrm>
          <a:prstGeom prst="rect">
            <a:avLst/>
          </a:prstGeom>
          <a:noFill/>
        </p:spPr>
        <p:txBody>
          <a:bodyPr wrap="square" rtlCol="0">
            <a:spAutoFit/>
          </a:bodyPr>
          <a:lstStyle/>
          <a:p>
            <a:pPr algn="ctr"/>
            <a:r>
              <a:rPr lang="en-US" sz="2800" dirty="0" err="1">
                <a:ln w="0"/>
                <a:solidFill>
                  <a:schemeClr val="accent1">
                    <a:lumMod val="50000"/>
                  </a:schemeClr>
                </a:solidFill>
                <a:effectLst>
                  <a:outerShdw blurRad="38100" dist="19050" dir="2700000" algn="tl" rotWithShape="0">
                    <a:schemeClr val="dk1">
                      <a:alpha val="40000"/>
                    </a:schemeClr>
                  </a:outerShdw>
                </a:effectLst>
              </a:rPr>
              <a:t>Serial.read</a:t>
            </a:r>
            <a:r>
              <a:rPr lang="en-US" sz="2800" dirty="0">
                <a:ln w="0"/>
                <a:solidFill>
                  <a:schemeClr val="accent1">
                    <a:lumMod val="50000"/>
                  </a:schemeClr>
                </a:solidFill>
                <a:effectLst>
                  <a:outerShdw blurRad="38100" dist="19050" dir="2700000" algn="tl" rotWithShape="0">
                    <a:schemeClr val="dk1">
                      <a:alpha val="40000"/>
                    </a:schemeClr>
                  </a:outerShdw>
                </a:effectLst>
              </a:rPr>
              <a:t>()</a:t>
            </a:r>
          </a:p>
        </p:txBody>
      </p:sp>
      <p:sp>
        <p:nvSpPr>
          <p:cNvPr id="2" name="Прямоугольник 1"/>
          <p:cNvSpPr/>
          <p:nvPr/>
        </p:nvSpPr>
        <p:spPr>
          <a:xfrm>
            <a:off x="1261872" y="1729955"/>
            <a:ext cx="9656064" cy="369332"/>
          </a:xfrm>
          <a:prstGeom prst="rect">
            <a:avLst/>
          </a:prstGeom>
        </p:spPr>
        <p:txBody>
          <a:bodyPr wrap="square">
            <a:spAutoFit/>
          </a:bodyPr>
          <a:lstStyle/>
          <a:p>
            <a:r>
              <a:rPr lang="ru-RU" dirty="0"/>
              <a:t>Буферде таңба болса, соңғы таңбаны қайтарады. Егер жоқ болса, -1 мәнін қайтарады.</a:t>
            </a:r>
          </a:p>
        </p:txBody>
      </p:sp>
      <p:sp>
        <p:nvSpPr>
          <p:cNvPr id="8" name="Прямоугольник 7"/>
          <p:cNvSpPr/>
          <p:nvPr/>
        </p:nvSpPr>
        <p:spPr>
          <a:xfrm>
            <a:off x="1261872" y="2505748"/>
            <a:ext cx="6096000" cy="369332"/>
          </a:xfrm>
          <a:prstGeom prst="rect">
            <a:avLst/>
          </a:prstGeom>
        </p:spPr>
        <p:txBody>
          <a:bodyPr>
            <a:spAutoFit/>
          </a:bodyPr>
          <a:lstStyle/>
          <a:p>
            <a:r>
              <a:rPr lang="en-US" dirty="0" err="1">
                <a:solidFill>
                  <a:schemeClr val="accent1"/>
                </a:solidFill>
              </a:rPr>
              <a:t>receiveByte</a:t>
            </a:r>
            <a:r>
              <a:rPr lang="kk-KZ" dirty="0">
                <a:solidFill>
                  <a:schemeClr val="accent1"/>
                </a:solidFill>
              </a:rPr>
              <a:t> </a:t>
            </a:r>
            <a:r>
              <a:rPr lang="en-US" dirty="0">
                <a:solidFill>
                  <a:schemeClr val="accent1"/>
                </a:solidFill>
              </a:rPr>
              <a:t>= </a:t>
            </a:r>
            <a:r>
              <a:rPr lang="en-US" dirty="0" err="1">
                <a:solidFill>
                  <a:schemeClr val="accent1"/>
                </a:solidFill>
              </a:rPr>
              <a:t>Serial.read</a:t>
            </a:r>
            <a:r>
              <a:rPr lang="en-US" dirty="0">
                <a:solidFill>
                  <a:schemeClr val="accent1"/>
                </a:solidFill>
              </a:rPr>
              <a:t>();   </a:t>
            </a:r>
            <a:r>
              <a:rPr lang="en-US" dirty="0">
                <a:solidFill>
                  <a:schemeClr val="accent2"/>
                </a:solidFill>
              </a:rPr>
              <a:t>//</a:t>
            </a:r>
            <a:r>
              <a:rPr lang="kk-KZ" dirty="0">
                <a:solidFill>
                  <a:schemeClr val="accent2"/>
                </a:solidFill>
              </a:rPr>
              <a:t>байтты буферден оқу</a:t>
            </a:r>
            <a:endParaRPr lang="ru-RU" dirty="0">
              <a:solidFill>
                <a:schemeClr val="accent2"/>
              </a:solidFill>
            </a:endParaRPr>
          </a:p>
        </p:txBody>
      </p:sp>
    </p:spTree>
    <p:extLst>
      <p:ext uri="{BB962C8B-B14F-4D97-AF65-F5344CB8AC3E}">
        <p14:creationId xmlns:p14="http://schemas.microsoft.com/office/powerpoint/2010/main" val="82008698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816</TotalTime>
  <Words>448</Words>
  <Application>Microsoft Office PowerPoint</Application>
  <PresentationFormat>Широкоэкранный</PresentationFormat>
  <Paragraphs>41</Paragraphs>
  <Slides>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Calibri Light</vt:lpstr>
      <vt:lpstr>Times New Roman</vt:lpstr>
      <vt:lpstr>Wingdings</vt:lpstr>
      <vt:lpstr>Тема Office</vt:lpstr>
      <vt:lpstr>ROB3111 БИОТЕХНИКАЛЫҚ ЖҮЙЕЛЕРДЕГІ БАСҚАРУ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Yandex.Translate</dc:creator>
  <dc:description>Translated with Yandex.Translate</dc:description>
  <cp:lastModifiedBy>Zhanibek Issabekov</cp:lastModifiedBy>
  <cp:revision>82</cp:revision>
  <dcterms:created xsi:type="dcterms:W3CDTF">2020-06-12T09:53:46Z</dcterms:created>
  <dcterms:modified xsi:type="dcterms:W3CDTF">2025-11-06T09:20:26Z</dcterms:modified>
</cp:coreProperties>
</file>