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6" r:id="rId4"/>
    <p:sldId id="271" r:id="rId5"/>
    <p:sldId id="277" r:id="rId6"/>
    <p:sldId id="276" r:id="rId7"/>
    <p:sldId id="278" r:id="rId8"/>
    <p:sldId id="279" r:id="rId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B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02" autoAdjust="0"/>
    <p:restoredTop sz="94660"/>
  </p:normalViewPr>
  <p:slideViewPr>
    <p:cSldViewPr snapToGrid="0">
      <p:cViewPr varScale="1">
        <p:scale>
          <a:sx n="111" d="100"/>
          <a:sy n="111" d="100"/>
        </p:scale>
        <p:origin x="360"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40FB057D-CE00-443D-AEE3-A74C6E429563}" type="datetimeFigureOut">
              <a:rPr lang="ru-RU" smtClean="0"/>
              <a:t>06.11.2025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4129319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0FB057D-CE00-443D-AEE3-A74C6E429563}" type="datetimeFigureOut">
              <a:rPr lang="ru-RU" smtClean="0"/>
              <a:t>06.11.2025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4733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0FB057D-CE00-443D-AEE3-A74C6E429563}" type="datetimeFigureOut">
              <a:rPr lang="ru-RU" smtClean="0"/>
              <a:t>06.11.2025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2916250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0FB057D-CE00-443D-AEE3-A74C6E429563}" type="datetimeFigureOut">
              <a:rPr lang="ru-RU" smtClean="0"/>
              <a:t>06.11.2025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4187063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40FB057D-CE00-443D-AEE3-A74C6E429563}" type="datetimeFigureOut">
              <a:rPr lang="ru-RU" smtClean="0"/>
              <a:t>06.11.2025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31277005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40FB057D-CE00-443D-AEE3-A74C6E429563}" type="datetimeFigureOut">
              <a:rPr lang="ru-RU" smtClean="0"/>
              <a:t>06.11.2025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2980205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40FB057D-CE00-443D-AEE3-A74C6E429563}" type="datetimeFigureOut">
              <a:rPr lang="ru-RU" smtClean="0"/>
              <a:t>06.11.2025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3788867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40FB057D-CE00-443D-AEE3-A74C6E429563}" type="datetimeFigureOut">
              <a:rPr lang="ru-RU" smtClean="0"/>
              <a:t>06.11.2025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160866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0FB057D-CE00-443D-AEE3-A74C6E429563}" type="datetimeFigureOut">
              <a:rPr lang="ru-RU" smtClean="0"/>
              <a:t>06.11.2025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3040282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40FB057D-CE00-443D-AEE3-A74C6E429563}" type="datetimeFigureOut">
              <a:rPr lang="ru-RU" smtClean="0"/>
              <a:t>06.11.2025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4152202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40FB057D-CE00-443D-AEE3-A74C6E429563}" type="datetimeFigureOut">
              <a:rPr lang="ru-RU" smtClean="0"/>
              <a:t>06.11.2025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3635588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FB057D-CE00-443D-AEE3-A74C6E429563}" type="datetimeFigureOut">
              <a:rPr lang="ru-RU" smtClean="0"/>
              <a:t>06.11.2025</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157389-42D9-4CCF-9085-A44929608A12}" type="slidenum">
              <a:rPr lang="ru-RU" smtClean="0"/>
              <a:t>‹#›</a:t>
            </a:fld>
            <a:endParaRPr lang="ru-RU"/>
          </a:p>
        </p:txBody>
      </p:sp>
    </p:spTree>
    <p:extLst>
      <p:ext uri="{BB962C8B-B14F-4D97-AF65-F5344CB8AC3E}">
        <p14:creationId xmlns:p14="http://schemas.microsoft.com/office/powerpoint/2010/main" val="16779481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371475" cy="6858000"/>
          </a:xfrm>
          <a:prstGeom prst="rect">
            <a:avLst/>
          </a:prstGeom>
        </p:spPr>
      </p:pic>
      <p:sp>
        <p:nvSpPr>
          <p:cNvPr id="7" name="Прямоугольник 6"/>
          <p:cNvSpPr/>
          <p:nvPr/>
        </p:nvSpPr>
        <p:spPr>
          <a:xfrm>
            <a:off x="900112" y="2596971"/>
            <a:ext cx="10912273" cy="677108"/>
          </a:xfrm>
          <a:prstGeom prst="rect">
            <a:avLst/>
          </a:prstGeom>
          <a:noFill/>
        </p:spPr>
        <p:txBody>
          <a:bodyPr wrap="square" lIns="91440" tIns="45720" rIns="91440" bIns="45720">
            <a:spAutoFit/>
          </a:bodyPr>
          <a:lstStyle/>
          <a:p>
            <a:r>
              <a:rPr lang="ru-RU" sz="2000" dirty="0">
                <a:ln w="0"/>
                <a:solidFill>
                  <a:schemeClr val="accent1">
                    <a:lumMod val="50000"/>
                  </a:schemeClr>
                </a:solidFill>
                <a:effectLst>
                  <a:outerShdw blurRad="38100" dist="19050" dir="2700000" algn="tl" rotWithShape="0">
                    <a:schemeClr val="dk1">
                      <a:alpha val="40000"/>
                    </a:schemeClr>
                  </a:outerShdw>
                </a:effectLst>
              </a:rPr>
              <a:t>Сабақтың тақырыбы:</a:t>
            </a:r>
          </a:p>
          <a:p>
            <a:r>
              <a:rPr lang="en-US" dirty="0"/>
              <a:t>Arduino-</a:t>
            </a:r>
            <a:r>
              <a:rPr lang="ru-RU"/>
              <a:t>дағы үзілістер және оларды қолдану</a:t>
            </a:r>
            <a:endParaRPr lang="ru-RU" sz="2800" b="0" cap="none" spc="0" dirty="0">
              <a:ln w="0"/>
              <a:solidFill>
                <a:schemeClr val="accent1">
                  <a:lumMod val="50000"/>
                </a:schemeClr>
              </a:solidFill>
              <a:effectLst>
                <a:outerShdw blurRad="38100" dist="19050" dir="2700000" algn="tl" rotWithShape="0">
                  <a:schemeClr val="dk1">
                    <a:alpha val="40000"/>
                  </a:schemeClr>
                </a:outerShdw>
              </a:effectLst>
            </a:endParaRPr>
          </a:p>
        </p:txBody>
      </p:sp>
      <p:pic>
        <p:nvPicPr>
          <p:cNvPr id="11" name="Рисунок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85397" y="0"/>
            <a:ext cx="106603" cy="6858000"/>
          </a:xfrm>
          <a:prstGeom prst="rect">
            <a:avLst/>
          </a:prstGeom>
        </p:spPr>
      </p:pic>
      <p:sp>
        <p:nvSpPr>
          <p:cNvPr id="10" name="Title 2"/>
          <p:cNvSpPr txBox="1">
            <a:spLocks/>
          </p:cNvSpPr>
          <p:nvPr/>
        </p:nvSpPr>
        <p:spPr>
          <a:xfrm>
            <a:off x="706398" y="85244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u="sng" cap="all"/>
              <a:t>ROB</a:t>
            </a:r>
            <a:r>
              <a:rPr lang="ru-RU" b="1" u="sng" cap="all"/>
              <a:t>3111</a:t>
            </a:r>
            <a:r>
              <a:rPr lang="ru-RU" u="sng"/>
              <a:t> </a:t>
            </a:r>
            <a:r>
              <a:rPr lang="ru-RU" b="1" u="sng" cap="all"/>
              <a:t>БИОТЕХНИКАЛЫҚ ЖҮЙЕЛЕРДЕГІ БАСҚАРУ </a:t>
            </a:r>
            <a:endParaRPr lang="en-US" dirty="0"/>
          </a:p>
        </p:txBody>
      </p:sp>
      <p:sp>
        <p:nvSpPr>
          <p:cNvPr id="12" name="Заголовок 1"/>
          <p:cNvSpPr txBox="1">
            <a:spLocks/>
          </p:cNvSpPr>
          <p:nvPr/>
        </p:nvSpPr>
        <p:spPr>
          <a:xfrm>
            <a:off x="900112" y="4816435"/>
            <a:ext cx="5302280" cy="93182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u-RU" sz="1800" dirty="0">
                <a:solidFill>
                  <a:schemeClr val="accent1">
                    <a:lumMod val="50000"/>
                  </a:schemeClr>
                </a:solidFill>
                <a:latin typeface="Times New Roman" panose="02020603050405020304" pitchFamily="18" charset="0"/>
                <a:cs typeface="Times New Roman" panose="02020603050405020304" pitchFamily="18" charset="0"/>
              </a:rPr>
              <a:t>Оқытушы: Исабеков </a:t>
            </a:r>
            <a:r>
              <a:rPr lang="ru-RU" sz="1800" dirty="0" err="1">
                <a:solidFill>
                  <a:schemeClr val="accent1">
                    <a:lumMod val="50000"/>
                  </a:schemeClr>
                </a:solidFill>
                <a:latin typeface="Times New Roman" panose="02020603050405020304" pitchFamily="18" charset="0"/>
                <a:cs typeface="Times New Roman" panose="02020603050405020304" pitchFamily="18" charset="0"/>
              </a:rPr>
              <a:t>Жанібек</a:t>
            </a:r>
            <a:r>
              <a:rPr lang="ru-RU" sz="1800" dirty="0">
                <a:solidFill>
                  <a:schemeClr val="accent1">
                    <a:lumMod val="50000"/>
                  </a:schemeClr>
                </a:solidFill>
                <a:latin typeface="Times New Roman" panose="02020603050405020304" pitchFamily="18" charset="0"/>
                <a:cs typeface="Times New Roman" panose="02020603050405020304" pitchFamily="18" charset="0"/>
              </a:rPr>
              <a:t> </a:t>
            </a:r>
            <a:r>
              <a:rPr lang="ru-RU" sz="1800" dirty="0" err="1">
                <a:solidFill>
                  <a:schemeClr val="accent1">
                    <a:lumMod val="50000"/>
                  </a:schemeClr>
                </a:solidFill>
                <a:latin typeface="Times New Roman" panose="02020603050405020304" pitchFamily="18" charset="0"/>
                <a:cs typeface="Times New Roman" panose="02020603050405020304" pitchFamily="18" charset="0"/>
              </a:rPr>
              <a:t>Назарбекұлы</a:t>
            </a:r>
            <a:r>
              <a:rPr lang="ru-RU" sz="1800" dirty="0">
                <a:solidFill>
                  <a:schemeClr val="accent1">
                    <a:lumMod val="50000"/>
                  </a:schemeClr>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6189136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371475" cy="6858000"/>
          </a:xfrm>
          <a:prstGeom prst="rect">
            <a:avLst/>
          </a:prstGeom>
        </p:spPr>
      </p:pic>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85397" y="0"/>
            <a:ext cx="106603" cy="6858000"/>
          </a:xfrm>
          <a:prstGeom prst="rect">
            <a:avLst/>
          </a:prstGeom>
        </p:spPr>
      </p:pic>
      <p:sp>
        <p:nvSpPr>
          <p:cNvPr id="2" name="TextBox 1"/>
          <p:cNvSpPr txBox="1"/>
          <p:nvPr/>
        </p:nvSpPr>
        <p:spPr>
          <a:xfrm>
            <a:off x="1155470" y="1178518"/>
            <a:ext cx="9618038" cy="461665"/>
          </a:xfrm>
          <a:prstGeom prst="rect">
            <a:avLst/>
          </a:prstGeom>
          <a:noFill/>
        </p:spPr>
        <p:txBody>
          <a:bodyPr wrap="square" rtlCol="0">
            <a:spAutoFit/>
          </a:bodyPr>
          <a:lstStyle/>
          <a:p>
            <a:r>
              <a:rPr lang="kk-KZ" sz="2400" dirty="0"/>
              <a:t>Сабақтың мақсаты: </a:t>
            </a:r>
            <a:r>
              <a:rPr lang="ru-RU" sz="2400" dirty="0"/>
              <a:t>Тақталардың сыртқы үзілістерімен жұмыс </a:t>
            </a:r>
            <a:r>
              <a:rPr lang="en-US" sz="2400" dirty="0"/>
              <a:t>Arduino</a:t>
            </a:r>
            <a:r>
              <a:rPr lang="kk-KZ" sz="2400" dirty="0"/>
              <a:t>.</a:t>
            </a:r>
          </a:p>
        </p:txBody>
      </p:sp>
      <p:sp>
        <p:nvSpPr>
          <p:cNvPr id="8" name="Rectangle 4"/>
          <p:cNvSpPr txBox="1">
            <a:spLocks noChangeArrowheads="1"/>
          </p:cNvSpPr>
          <p:nvPr/>
        </p:nvSpPr>
        <p:spPr>
          <a:xfrm>
            <a:off x="1155470" y="2906576"/>
            <a:ext cx="9925395" cy="2919793"/>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Wingdings" panose="05000000000000000000" pitchFamily="2" charset="2"/>
              <a:buNone/>
              <a:defRPr/>
            </a:pPr>
            <a:endParaRPr lang="ru-RU" dirty="0"/>
          </a:p>
          <a:p>
            <a:pPr marL="0" indent="0">
              <a:buFont typeface="Wingdings" panose="05000000000000000000" pitchFamily="2" charset="2"/>
              <a:buNone/>
              <a:defRPr/>
            </a:pPr>
            <a:r>
              <a:rPr lang="ru-RU" dirty="0">
                <a:cs typeface="Times New Roman" panose="02020603050405020304" pitchFamily="18" charset="0"/>
              </a:rPr>
              <a:t>Сабақ жоспары:</a:t>
            </a:r>
          </a:p>
          <a:p>
            <a:pPr marL="0" indent="0" algn="ctr">
              <a:buFont typeface="Wingdings" panose="05000000000000000000" pitchFamily="2" charset="2"/>
              <a:buNone/>
              <a:defRPr/>
            </a:pPr>
            <a:endParaRPr lang="ru-RU" dirty="0">
              <a:cs typeface="Times New Roman" panose="02020603050405020304" pitchFamily="18" charset="0"/>
            </a:endParaRPr>
          </a:p>
          <a:p>
            <a:pPr>
              <a:defRPr/>
            </a:pPr>
            <a:r>
              <a:rPr lang="kk-KZ" dirty="0"/>
              <a:t>Үзілістер</a:t>
            </a:r>
          </a:p>
          <a:p>
            <a:pPr>
              <a:defRPr/>
            </a:pPr>
            <a:r>
              <a:rPr lang="kk-KZ" dirty="0"/>
              <a:t>Сыртқы үзілістер</a:t>
            </a:r>
            <a:endParaRPr lang="ru-RU" dirty="0"/>
          </a:p>
          <a:p>
            <a:pPr>
              <a:defRPr/>
            </a:pPr>
            <a:r>
              <a:rPr lang="en-US" dirty="0" err="1"/>
              <a:t>attachInterrupt</a:t>
            </a:r>
            <a:r>
              <a:rPr lang="en-US" dirty="0"/>
              <a:t>()</a:t>
            </a:r>
          </a:p>
        </p:txBody>
      </p:sp>
    </p:spTree>
    <p:extLst>
      <p:ext uri="{BB962C8B-B14F-4D97-AF65-F5344CB8AC3E}">
        <p14:creationId xmlns:p14="http://schemas.microsoft.com/office/powerpoint/2010/main" val="2244475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371475" cy="6858000"/>
          </a:xfrm>
          <a:prstGeom prst="rect">
            <a:avLst/>
          </a:prstGeom>
        </p:spPr>
      </p:pic>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85397" y="0"/>
            <a:ext cx="106603" cy="6858000"/>
          </a:xfrm>
          <a:prstGeom prst="rect">
            <a:avLst/>
          </a:prstGeom>
        </p:spPr>
      </p:pic>
      <p:sp>
        <p:nvSpPr>
          <p:cNvPr id="5" name="TextBox 4"/>
          <p:cNvSpPr txBox="1"/>
          <p:nvPr/>
        </p:nvSpPr>
        <p:spPr>
          <a:xfrm>
            <a:off x="1890897" y="860979"/>
            <a:ext cx="8675076" cy="523220"/>
          </a:xfrm>
          <a:prstGeom prst="rect">
            <a:avLst/>
          </a:prstGeom>
          <a:noFill/>
        </p:spPr>
        <p:txBody>
          <a:bodyPr wrap="square" rtlCol="0">
            <a:spAutoFit/>
          </a:bodyPr>
          <a:lstStyle/>
          <a:p>
            <a:pPr algn="ctr"/>
            <a:r>
              <a:rPr lang="kk-KZ" sz="2800" dirty="0">
                <a:ln w="0"/>
                <a:solidFill>
                  <a:schemeClr val="accent1">
                    <a:lumMod val="50000"/>
                  </a:schemeClr>
                </a:solidFill>
                <a:effectLst>
                  <a:outerShdw blurRad="38100" dist="19050" dir="2700000" algn="tl" rotWithShape="0">
                    <a:schemeClr val="dk1">
                      <a:alpha val="40000"/>
                    </a:schemeClr>
                  </a:outerShdw>
                </a:effectLst>
              </a:rPr>
              <a:t>Үзілістер</a:t>
            </a:r>
            <a:endParaRPr lang="ru-RU" sz="2800" dirty="0">
              <a:ln w="0"/>
              <a:solidFill>
                <a:schemeClr val="accent1">
                  <a:lumMod val="50000"/>
                </a:schemeClr>
              </a:solidFill>
              <a:effectLst>
                <a:outerShdw blurRad="38100" dist="19050" dir="2700000" algn="tl" rotWithShape="0">
                  <a:schemeClr val="dk1">
                    <a:alpha val="40000"/>
                  </a:schemeClr>
                </a:outerShdw>
              </a:effectLst>
            </a:endParaRPr>
          </a:p>
        </p:txBody>
      </p:sp>
      <p:sp>
        <p:nvSpPr>
          <p:cNvPr id="10" name="Прямоугольник 9"/>
          <p:cNvSpPr/>
          <p:nvPr/>
        </p:nvSpPr>
        <p:spPr>
          <a:xfrm>
            <a:off x="1461363" y="1967591"/>
            <a:ext cx="9534144" cy="1569660"/>
          </a:xfrm>
          <a:prstGeom prst="rect">
            <a:avLst/>
          </a:prstGeom>
        </p:spPr>
        <p:txBody>
          <a:bodyPr wrap="square">
            <a:spAutoFit/>
          </a:bodyPr>
          <a:lstStyle/>
          <a:p>
            <a:pPr algn="just"/>
            <a:r>
              <a:rPr lang="ru-RU" sz="2400" dirty="0">
                <a:solidFill>
                  <a:schemeClr val="accent6"/>
                </a:solidFill>
              </a:rPr>
              <a:t>Үзіліс (</a:t>
            </a:r>
            <a:r>
              <a:rPr lang="ru-RU" sz="2400" dirty="0" err="1">
                <a:solidFill>
                  <a:schemeClr val="accent6"/>
                </a:solidFill>
              </a:rPr>
              <a:t>анг</a:t>
            </a:r>
            <a:r>
              <a:rPr lang="ru-RU" sz="2400" dirty="0">
                <a:solidFill>
                  <a:schemeClr val="accent6"/>
                </a:solidFill>
              </a:rPr>
              <a:t>. </a:t>
            </a:r>
            <a:r>
              <a:rPr lang="en-US" sz="2400" dirty="0">
                <a:solidFill>
                  <a:schemeClr val="accent6"/>
                </a:solidFill>
              </a:rPr>
              <a:t>Interrupt)</a:t>
            </a:r>
            <a:r>
              <a:rPr lang="en-US" sz="2400" dirty="0"/>
              <a:t> – </a:t>
            </a:r>
            <a:r>
              <a:rPr lang="ru-RU" sz="2400" dirty="0"/>
              <a:t>микропроцессорды басқа ішкі бағдарламаны орындауға уақытша ауыстыратын, содан кейін үзілген бағдарламаның орындалуын жалғастыратын белгілі бір жолмен басталған процесс.</a:t>
            </a:r>
          </a:p>
        </p:txBody>
      </p:sp>
      <p:pic>
        <p:nvPicPr>
          <p:cNvPr id="2" name="Picture 2" descr="Для начинающих о прерываниях в Ардуино с помощью attachInterrupt">
            <a:extLst>
              <a:ext uri="{FF2B5EF4-FFF2-40B4-BE49-F238E27FC236}">
                <a16:creationId xmlns:a16="http://schemas.microsoft.com/office/drawing/2014/main" id="{A8CB7C6F-8B99-7915-DA70-CD5E6AC8C50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04410" y="3853927"/>
            <a:ext cx="3448050" cy="20002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0325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371475" cy="6858000"/>
          </a:xfrm>
          <a:prstGeom prst="rect">
            <a:avLst/>
          </a:prstGeom>
        </p:spPr>
      </p:pic>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85397" y="0"/>
            <a:ext cx="106603" cy="6858000"/>
          </a:xfrm>
          <a:prstGeom prst="rect">
            <a:avLst/>
          </a:prstGeom>
        </p:spPr>
      </p:pic>
      <p:sp>
        <p:nvSpPr>
          <p:cNvPr id="5" name="TextBox 4"/>
          <p:cNvSpPr txBox="1"/>
          <p:nvPr/>
        </p:nvSpPr>
        <p:spPr>
          <a:xfrm>
            <a:off x="1663247" y="849514"/>
            <a:ext cx="8675076" cy="523220"/>
          </a:xfrm>
          <a:prstGeom prst="rect">
            <a:avLst/>
          </a:prstGeom>
          <a:noFill/>
        </p:spPr>
        <p:txBody>
          <a:bodyPr wrap="square" rtlCol="0">
            <a:spAutoFit/>
          </a:bodyPr>
          <a:lstStyle/>
          <a:p>
            <a:pPr algn="ctr"/>
            <a:r>
              <a:rPr lang="kk-KZ" sz="2800" dirty="0">
                <a:ln w="0"/>
                <a:solidFill>
                  <a:schemeClr val="accent1">
                    <a:lumMod val="50000"/>
                  </a:schemeClr>
                </a:solidFill>
                <a:effectLst>
                  <a:outerShdw blurRad="38100" dist="19050" dir="2700000" algn="tl" rotWithShape="0">
                    <a:schemeClr val="dk1">
                      <a:alpha val="40000"/>
                    </a:schemeClr>
                  </a:outerShdw>
                </a:effectLst>
              </a:rPr>
              <a:t>Сыртқы үзілістер</a:t>
            </a:r>
            <a:endParaRPr lang="ru-RU" sz="2800" dirty="0">
              <a:ln w="0"/>
              <a:solidFill>
                <a:schemeClr val="accent1">
                  <a:lumMod val="50000"/>
                </a:schemeClr>
              </a:solidFill>
              <a:effectLst>
                <a:outerShdw blurRad="38100" dist="19050" dir="2700000" algn="tl" rotWithShape="0">
                  <a:schemeClr val="dk1">
                    <a:alpha val="40000"/>
                  </a:schemeClr>
                </a:outerShdw>
              </a:effectLst>
            </a:endParaRPr>
          </a:p>
        </p:txBody>
      </p:sp>
      <p:sp>
        <p:nvSpPr>
          <p:cNvPr id="8" name="TextBox 7">
            <a:extLst>
              <a:ext uri="{FF2B5EF4-FFF2-40B4-BE49-F238E27FC236}">
                <a16:creationId xmlns:a16="http://schemas.microsoft.com/office/drawing/2014/main" id="{F7C387B6-309C-BBBD-2A45-1407F055E10A}"/>
              </a:ext>
            </a:extLst>
          </p:cNvPr>
          <p:cNvSpPr txBox="1"/>
          <p:nvPr/>
        </p:nvSpPr>
        <p:spPr>
          <a:xfrm>
            <a:off x="1296785" y="1845425"/>
            <a:ext cx="9825644" cy="923330"/>
          </a:xfrm>
          <a:prstGeom prst="rect">
            <a:avLst/>
          </a:prstGeom>
          <a:noFill/>
        </p:spPr>
        <p:txBody>
          <a:bodyPr wrap="square">
            <a:spAutoFit/>
          </a:bodyPr>
          <a:lstStyle/>
          <a:p>
            <a:r>
              <a:rPr lang="ru-RU" b="0" i="0" dirty="0">
                <a:solidFill>
                  <a:srgbClr val="3A3A3A"/>
                </a:solidFill>
                <a:effectLst/>
                <a:latin typeface="Open Sans Condensed"/>
              </a:rPr>
              <a:t>	Үзілістер әртүрлі, дәлірек айтқанда олардың себептері бар: үзіліс ADC, таймер немесе сөзбе-сөз тудыруы мүмкін </a:t>
            </a:r>
            <a:r>
              <a:rPr lang="ru-RU" b="0" i="0" dirty="0" err="1">
                <a:solidFill>
                  <a:srgbClr val="3A3A3A"/>
                </a:solidFill>
                <a:effectLst/>
                <a:latin typeface="Open Sans Condensed"/>
              </a:rPr>
              <a:t>бекіту</a:t>
            </a:r>
            <a:r>
              <a:rPr lang="ru-RU" b="0" i="0" dirty="0">
                <a:solidFill>
                  <a:srgbClr val="3A3A3A"/>
                </a:solidFill>
                <a:effectLst/>
                <a:latin typeface="Open Sans Condensed"/>
              </a:rPr>
              <a:t> микроконтроллер. Мұндай үзілістер деп аталады </a:t>
            </a:r>
            <a:r>
              <a:rPr lang="ru-RU" b="1" i="0" dirty="0">
                <a:solidFill>
                  <a:srgbClr val="3A3A3A"/>
                </a:solidFill>
                <a:effectLst/>
                <a:latin typeface="Open Sans Condensed"/>
              </a:rPr>
              <a:t>сыртқы аппараттық құралдармен</a:t>
            </a:r>
            <a:r>
              <a:rPr lang="ru-RU" b="0" i="0" dirty="0">
                <a:solidFill>
                  <a:srgbClr val="3A3A3A"/>
                </a:solidFill>
                <a:effectLst/>
                <a:latin typeface="Open Sans Condensed"/>
              </a:rPr>
              <a:t>, және біз бүгін олар туралы сөйлесетін боламыз.</a:t>
            </a:r>
            <a:endParaRPr lang="ru-RU" dirty="0"/>
          </a:p>
        </p:txBody>
      </p:sp>
      <p:sp>
        <p:nvSpPr>
          <p:cNvPr id="10" name="TextBox 9">
            <a:extLst>
              <a:ext uri="{FF2B5EF4-FFF2-40B4-BE49-F238E27FC236}">
                <a16:creationId xmlns:a16="http://schemas.microsoft.com/office/drawing/2014/main" id="{9F3C88F2-BC4B-75FB-2EF9-D4900EE8298E}"/>
              </a:ext>
            </a:extLst>
          </p:cNvPr>
          <p:cNvSpPr txBox="1"/>
          <p:nvPr/>
        </p:nvSpPr>
        <p:spPr>
          <a:xfrm>
            <a:off x="1334442" y="3021644"/>
            <a:ext cx="10004118" cy="1477328"/>
          </a:xfrm>
          <a:prstGeom prst="rect">
            <a:avLst/>
          </a:prstGeom>
          <a:noFill/>
        </p:spPr>
        <p:txBody>
          <a:bodyPr wrap="square">
            <a:spAutoFit/>
          </a:bodyPr>
          <a:lstStyle/>
          <a:p>
            <a:pPr algn="just"/>
            <a:r>
              <a:rPr lang="ru-RU" b="1" i="0" dirty="0">
                <a:solidFill>
                  <a:srgbClr val="3A3A3A"/>
                </a:solidFill>
                <a:effectLst/>
                <a:latin typeface="Open Sans Condensed"/>
              </a:rPr>
              <a:t>	</a:t>
            </a:r>
            <a:r>
              <a:rPr lang="ru-RU" b="1" i="0" dirty="0" err="1">
                <a:solidFill>
                  <a:srgbClr val="3A3A3A"/>
                </a:solidFill>
                <a:effectLst/>
                <a:latin typeface="Open Sans Condensed"/>
              </a:rPr>
              <a:t>External</a:t>
            </a:r>
            <a:r>
              <a:rPr lang="ru-RU" b="1" i="0" dirty="0">
                <a:solidFill>
                  <a:srgbClr val="3A3A3A"/>
                </a:solidFill>
                <a:effectLst/>
                <a:latin typeface="Open Sans Condensed"/>
              </a:rPr>
              <a:t> </a:t>
            </a:r>
            <a:r>
              <a:rPr lang="ru-RU" b="1" i="0" dirty="0" err="1">
                <a:solidFill>
                  <a:srgbClr val="3A3A3A"/>
                </a:solidFill>
                <a:effectLst/>
                <a:latin typeface="Open Sans Condensed"/>
              </a:rPr>
              <a:t>hardware</a:t>
            </a:r>
            <a:r>
              <a:rPr lang="ru-RU" b="1" i="0" dirty="0">
                <a:solidFill>
                  <a:srgbClr val="3A3A3A"/>
                </a:solidFill>
                <a:effectLst/>
                <a:latin typeface="Open Sans Condensed"/>
              </a:rPr>
              <a:t> </a:t>
            </a:r>
            <a:r>
              <a:rPr lang="ru-RU" b="1" i="0" dirty="0" err="1">
                <a:solidFill>
                  <a:srgbClr val="3A3A3A"/>
                </a:solidFill>
                <a:effectLst/>
                <a:latin typeface="Open Sans Condensed"/>
              </a:rPr>
              <a:t>interrupt</a:t>
            </a:r>
            <a:r>
              <a:rPr lang="ru-RU" b="0" i="0" dirty="0">
                <a:solidFill>
                  <a:srgbClr val="3A3A3A"/>
                </a:solidFill>
                <a:effectLst/>
                <a:latin typeface="Open Sans Condensed"/>
              </a:rPr>
              <a:t> – бұл кернеудің өзгеруінен туындаған үзіліс </a:t>
            </a:r>
            <a:r>
              <a:rPr lang="ru-RU" b="0" i="0" dirty="0" err="1">
                <a:solidFill>
                  <a:srgbClr val="3A3A3A"/>
                </a:solidFill>
                <a:effectLst/>
                <a:latin typeface="Open Sans Condensed"/>
              </a:rPr>
              <a:t>пинет</a:t>
            </a:r>
            <a:r>
              <a:rPr lang="ru-RU" b="0" i="0" dirty="0">
                <a:solidFill>
                  <a:srgbClr val="3A3A3A"/>
                </a:solidFill>
                <a:effectLst/>
                <a:latin typeface="Open Sans Condensed"/>
              </a:rPr>
              <a:t> микроконтроллер. Негізгі мәні мынада: микроконтроллердің жүйелік ядросы </a:t>
            </a:r>
            <a:r>
              <a:rPr lang="ru-RU" b="0" i="1" dirty="0">
                <a:solidFill>
                  <a:srgbClr val="3A3A3A"/>
                </a:solidFill>
                <a:effectLst/>
                <a:latin typeface="Open Sans Condensed"/>
              </a:rPr>
              <a:t>сауалнамамен айналыспайды </a:t>
            </a:r>
            <a:r>
              <a:rPr lang="ru-RU" b="0" i="1" dirty="0" err="1">
                <a:solidFill>
                  <a:srgbClr val="3A3A3A"/>
                </a:solidFill>
                <a:effectLst/>
                <a:latin typeface="Open Sans Condensed"/>
              </a:rPr>
              <a:t>пина</a:t>
            </a:r>
            <a:r>
              <a:rPr lang="ru-RU" b="0" i="0" dirty="0">
                <a:solidFill>
                  <a:srgbClr val="3A3A3A"/>
                </a:solidFill>
                <a:effectLst/>
                <a:latin typeface="Open Sans Condensed"/>
              </a:rPr>
              <a:t> және </a:t>
            </a:r>
            <a:r>
              <a:rPr lang="ru-RU" b="0" i="1" dirty="0">
                <a:solidFill>
                  <a:srgbClr val="3A3A3A"/>
                </a:solidFill>
                <a:effectLst/>
                <a:latin typeface="Open Sans Condensed"/>
              </a:rPr>
              <a:t>ол үшін уақытты босқа өткізбейді</a:t>
            </a:r>
            <a:r>
              <a:rPr lang="ru-RU" b="0" i="0" dirty="0">
                <a:solidFill>
                  <a:srgbClr val="3A3A3A"/>
                </a:solidFill>
                <a:effectLst/>
                <a:latin typeface="Open Sans Condensed"/>
              </a:rPr>
              <a:t>. Бірақ кернеу пайда болғаннан кейін </a:t>
            </a:r>
            <a:r>
              <a:rPr lang="ru-RU" b="0" i="0" dirty="0" err="1">
                <a:solidFill>
                  <a:srgbClr val="3A3A3A"/>
                </a:solidFill>
                <a:effectLst/>
                <a:latin typeface="Open Sans Condensed"/>
              </a:rPr>
              <a:t>пинет</a:t>
            </a:r>
            <a:r>
              <a:rPr lang="ru-RU" b="0" i="0" dirty="0">
                <a:solidFill>
                  <a:srgbClr val="3A3A3A"/>
                </a:solidFill>
                <a:effectLst/>
                <a:latin typeface="Open Sans Condensed"/>
              </a:rPr>
              <a:t> өзгерістер (сандық сигнал) – микроконтроллер сигналды қабылдайды, барлық істен шығады, үзілісті өңдейді және жұмысқа қайта оралады.</a:t>
            </a:r>
            <a:endParaRPr lang="ru-RU" dirty="0"/>
          </a:p>
        </p:txBody>
      </p:sp>
    </p:spTree>
    <p:extLst>
      <p:ext uri="{BB962C8B-B14F-4D97-AF65-F5344CB8AC3E}">
        <p14:creationId xmlns:p14="http://schemas.microsoft.com/office/powerpoint/2010/main" val="1660878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371475" cy="6858000"/>
          </a:xfrm>
          <a:prstGeom prst="rect">
            <a:avLst/>
          </a:prstGeom>
        </p:spPr>
      </p:pic>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85397" y="0"/>
            <a:ext cx="106603" cy="6858000"/>
          </a:xfrm>
          <a:prstGeom prst="rect">
            <a:avLst/>
          </a:prstGeom>
        </p:spPr>
      </p:pic>
      <p:sp>
        <p:nvSpPr>
          <p:cNvPr id="5" name="TextBox 4"/>
          <p:cNvSpPr txBox="1"/>
          <p:nvPr/>
        </p:nvSpPr>
        <p:spPr>
          <a:xfrm>
            <a:off x="1738497" y="903156"/>
            <a:ext cx="8675076" cy="523220"/>
          </a:xfrm>
          <a:prstGeom prst="rect">
            <a:avLst/>
          </a:prstGeom>
          <a:noFill/>
        </p:spPr>
        <p:txBody>
          <a:bodyPr wrap="square" rtlCol="0">
            <a:spAutoFit/>
          </a:bodyPr>
          <a:lstStyle/>
          <a:p>
            <a:pPr algn="ctr"/>
            <a:r>
              <a:rPr lang="ru-RU" sz="2800" dirty="0">
                <a:ln w="0"/>
                <a:solidFill>
                  <a:schemeClr val="accent1">
                    <a:lumMod val="50000"/>
                  </a:schemeClr>
                </a:solidFill>
                <a:effectLst>
                  <a:outerShdw blurRad="38100" dist="19050" dir="2700000" algn="tl" rotWithShape="0">
                    <a:schemeClr val="dk1">
                      <a:alpha val="40000"/>
                    </a:schemeClr>
                  </a:outerShdw>
                </a:effectLst>
              </a:rPr>
              <a:t>Пайдалану мысалдары</a:t>
            </a:r>
          </a:p>
        </p:txBody>
      </p:sp>
      <p:sp>
        <p:nvSpPr>
          <p:cNvPr id="3" name="Прямоугольник 2"/>
          <p:cNvSpPr/>
          <p:nvPr/>
        </p:nvSpPr>
        <p:spPr>
          <a:xfrm>
            <a:off x="1119987" y="1678743"/>
            <a:ext cx="10216896" cy="646331"/>
          </a:xfrm>
          <a:prstGeom prst="rect">
            <a:avLst/>
          </a:prstGeom>
        </p:spPr>
        <p:txBody>
          <a:bodyPr wrap="square">
            <a:spAutoFit/>
          </a:bodyPr>
          <a:lstStyle/>
          <a:p>
            <a:endParaRPr lang="ru-RU" dirty="0"/>
          </a:p>
          <a:p>
            <a:endParaRPr lang="ru-RU" dirty="0"/>
          </a:p>
        </p:txBody>
      </p:sp>
      <p:sp>
        <p:nvSpPr>
          <p:cNvPr id="9" name="TextBox 8">
            <a:extLst>
              <a:ext uri="{FF2B5EF4-FFF2-40B4-BE49-F238E27FC236}">
                <a16:creationId xmlns:a16="http://schemas.microsoft.com/office/drawing/2014/main" id="{357C729F-570C-9C66-E0A7-5494D2A5A51F}"/>
              </a:ext>
            </a:extLst>
          </p:cNvPr>
          <p:cNvSpPr txBox="1"/>
          <p:nvPr/>
        </p:nvSpPr>
        <p:spPr>
          <a:xfrm>
            <a:off x="1453264" y="1863496"/>
            <a:ext cx="9379681" cy="2031325"/>
          </a:xfrm>
          <a:prstGeom prst="rect">
            <a:avLst/>
          </a:prstGeom>
          <a:noFill/>
        </p:spPr>
        <p:txBody>
          <a:bodyPr wrap="square">
            <a:spAutoFit/>
          </a:bodyPr>
          <a:lstStyle/>
          <a:p>
            <a:r>
              <a:rPr lang="ru-RU" b="0" i="0" dirty="0">
                <a:solidFill>
                  <a:srgbClr val="3A3A3A"/>
                </a:solidFill>
                <a:effectLst/>
                <a:latin typeface="Open Sans Condensed"/>
              </a:rPr>
              <a:t>	Көбінесе үзілістер қысқа импульстік оқиғаларды анықтау үшін немесе тіпті негізгі кодты жүктемей–ақ олардың санын санау үшін қолданылады. Аппараттық құралдың үзілуі күрделі ұзақ есептеулер немесе кодтың кешігуі кезінде түймені қысқа басу немесе сенсордың іске қосылуын ұстауы мүмкін, яғни. шамамен айтқанда – </a:t>
            </a:r>
            <a:r>
              <a:rPr lang="ru-RU" b="0" i="0" dirty="0" err="1">
                <a:solidFill>
                  <a:srgbClr val="3A3A3A"/>
                </a:solidFill>
                <a:effectLst/>
                <a:latin typeface="Open Sans Condensed"/>
              </a:rPr>
              <a:t>бекіту</a:t>
            </a:r>
            <a:r>
              <a:rPr lang="ru-RU" b="0" i="0" dirty="0">
                <a:solidFill>
                  <a:srgbClr val="3A3A3A"/>
                </a:solidFill>
                <a:effectLst/>
                <a:latin typeface="Open Sans Condensed"/>
              </a:rPr>
              <a:t> сұралады </a:t>
            </a:r>
            <a:r>
              <a:rPr lang="ru-RU" b="1" i="0" dirty="0">
                <a:solidFill>
                  <a:srgbClr val="3A3A3A"/>
                </a:solidFill>
                <a:effectLst/>
                <a:latin typeface="Open Sans Condensed"/>
              </a:rPr>
              <a:t>негізгі кодқа параллель</a:t>
            </a:r>
            <a:r>
              <a:rPr lang="ru-RU" b="0" i="0" dirty="0">
                <a:solidFill>
                  <a:srgbClr val="3A3A3A"/>
                </a:solidFill>
                <a:effectLst/>
                <a:latin typeface="Open Sans Condensed"/>
              </a:rPr>
              <a:t>. Сондай-ақ, үзілістер барлық дерлік перифериялық құрылғылар өшірілген кезде МК-ны қуатты үнемдеу режимдерінен оятуы мүмкін.</a:t>
            </a:r>
            <a:endParaRPr lang="ru-RU" dirty="0"/>
          </a:p>
        </p:txBody>
      </p:sp>
    </p:spTree>
    <p:extLst>
      <p:ext uri="{BB962C8B-B14F-4D97-AF65-F5344CB8AC3E}">
        <p14:creationId xmlns:p14="http://schemas.microsoft.com/office/powerpoint/2010/main" val="3468417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371475" cy="6858000"/>
          </a:xfrm>
          <a:prstGeom prst="rect">
            <a:avLst/>
          </a:prstGeom>
        </p:spPr>
      </p:pic>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85397" y="0"/>
            <a:ext cx="106603" cy="6858000"/>
          </a:xfrm>
          <a:prstGeom prst="rect">
            <a:avLst/>
          </a:prstGeom>
        </p:spPr>
      </p:pic>
      <p:sp>
        <p:nvSpPr>
          <p:cNvPr id="5" name="TextBox 4"/>
          <p:cNvSpPr txBox="1"/>
          <p:nvPr/>
        </p:nvSpPr>
        <p:spPr>
          <a:xfrm>
            <a:off x="1738497" y="903156"/>
            <a:ext cx="8675076" cy="523220"/>
          </a:xfrm>
          <a:prstGeom prst="rect">
            <a:avLst/>
          </a:prstGeom>
          <a:noFill/>
        </p:spPr>
        <p:txBody>
          <a:bodyPr wrap="square" rtlCol="0">
            <a:spAutoFit/>
          </a:bodyPr>
          <a:lstStyle/>
          <a:p>
            <a:pPr algn="ctr"/>
            <a:r>
              <a:rPr lang="ru-RU" sz="2800" dirty="0">
                <a:ln w="0"/>
                <a:solidFill>
                  <a:schemeClr val="accent1">
                    <a:lumMod val="50000"/>
                  </a:schemeClr>
                </a:solidFill>
                <a:effectLst>
                  <a:outerShdw blurRad="38100" dist="19050" dir="2700000" algn="tl" rotWithShape="0">
                    <a:schemeClr val="dk1">
                      <a:alpha val="40000"/>
                    </a:schemeClr>
                  </a:outerShdw>
                </a:effectLst>
              </a:rPr>
              <a:t>Ф құру</a:t>
            </a:r>
            <a:r>
              <a:rPr lang="kk-KZ" sz="2800" dirty="0">
                <a:ln w="0"/>
                <a:solidFill>
                  <a:schemeClr val="accent1">
                    <a:lumMod val="50000"/>
                  </a:schemeClr>
                </a:solidFill>
                <a:effectLst>
                  <a:outerShdw blurRad="38100" dist="19050" dir="2700000" algn="tl" rotWithShape="0">
                    <a:schemeClr val="dk1">
                      <a:alpha val="40000"/>
                    </a:schemeClr>
                  </a:outerShdw>
                </a:effectLst>
              </a:rPr>
              <a:t>ункциялар</a:t>
            </a:r>
            <a:endParaRPr lang="ru-RU" sz="2800" dirty="0">
              <a:ln w="0"/>
              <a:solidFill>
                <a:schemeClr val="accent1">
                  <a:lumMod val="50000"/>
                </a:schemeClr>
              </a:solidFill>
              <a:effectLst>
                <a:outerShdw blurRad="38100" dist="19050" dir="2700000" algn="tl" rotWithShape="0">
                  <a:schemeClr val="dk1">
                    <a:alpha val="40000"/>
                  </a:schemeClr>
                </a:outerShdw>
              </a:effectLst>
            </a:endParaRPr>
          </a:p>
        </p:txBody>
      </p:sp>
      <p:sp>
        <p:nvSpPr>
          <p:cNvPr id="3" name="TextBox 2">
            <a:extLst>
              <a:ext uri="{FF2B5EF4-FFF2-40B4-BE49-F238E27FC236}">
                <a16:creationId xmlns:a16="http://schemas.microsoft.com/office/drawing/2014/main" id="{BF374C06-95C6-B7B2-79C2-58A21D13E32C}"/>
              </a:ext>
            </a:extLst>
          </p:cNvPr>
          <p:cNvSpPr txBox="1"/>
          <p:nvPr/>
        </p:nvSpPr>
        <p:spPr>
          <a:xfrm>
            <a:off x="1238036" y="1678743"/>
            <a:ext cx="10011449" cy="1477328"/>
          </a:xfrm>
          <a:prstGeom prst="rect">
            <a:avLst/>
          </a:prstGeom>
          <a:noFill/>
        </p:spPr>
        <p:txBody>
          <a:bodyPr wrap="square">
            <a:spAutoFit/>
          </a:bodyPr>
          <a:lstStyle/>
          <a:p>
            <a:pPr algn="just"/>
            <a:r>
              <a:rPr lang="ru-RU" b="0" i="0" dirty="0">
                <a:solidFill>
                  <a:srgbClr val="3A3A3A"/>
                </a:solidFill>
                <a:effectLst/>
                <a:latin typeface="Open Sans Condensed"/>
              </a:rPr>
              <a:t>	Микроконтроллерде үзілістерді қабылдау мүмкіндігі бар</a:t>
            </a:r>
            <a:r>
              <a:rPr lang="ru-RU" b="1" i="0" dirty="0">
                <a:solidFill>
                  <a:srgbClr val="3A3A3A"/>
                </a:solidFill>
                <a:effectLst/>
                <a:latin typeface="Open Sans Condensed"/>
              </a:rPr>
              <a:t> кез келгенінен </a:t>
            </a:r>
            <a:r>
              <a:rPr lang="ru-RU" b="1" i="0" dirty="0" err="1">
                <a:solidFill>
                  <a:srgbClr val="3A3A3A"/>
                </a:solidFill>
                <a:effectLst/>
                <a:latin typeface="Open Sans Condensed"/>
              </a:rPr>
              <a:t>пина</a:t>
            </a:r>
            <a:r>
              <a:rPr lang="ru-RU" b="0" i="0" dirty="0">
                <a:solidFill>
                  <a:srgbClr val="3A3A3A"/>
                </a:solidFill>
                <a:effectLst/>
                <a:latin typeface="Open Sans Condensed"/>
              </a:rPr>
              <a:t>, мұндай үзілістер деп аталады </a:t>
            </a:r>
            <a:r>
              <a:rPr lang="ru-RU" b="1" i="0" dirty="0">
                <a:solidFill>
                  <a:srgbClr val="3A3A3A"/>
                </a:solidFill>
                <a:effectLst/>
                <a:latin typeface="Open Sans Condensed"/>
              </a:rPr>
              <a:t>PCINT</a:t>
            </a:r>
            <a:r>
              <a:rPr lang="ru-RU" b="0" i="0" dirty="0">
                <a:solidFill>
                  <a:srgbClr val="3A3A3A"/>
                </a:solidFill>
                <a:effectLst/>
                <a:latin typeface="Open Sans Condensed"/>
              </a:rPr>
              <a:t> және олармен тек үшінші тарап кітапханаларының көмегімен немесе қолмен жұмыс істеуге болады. Бұл сабақта біз әдеттегі үзілістер туралы айтатын боламыз, олар деп аталады </a:t>
            </a:r>
            <a:r>
              <a:rPr lang="ru-RU" b="1" i="0" dirty="0">
                <a:solidFill>
                  <a:srgbClr val="3A3A3A"/>
                </a:solidFill>
                <a:effectLst/>
                <a:latin typeface="Open Sans Condensed"/>
              </a:rPr>
              <a:t>INT</a:t>
            </a:r>
            <a:r>
              <a:rPr lang="ru-RU" b="0" i="0" dirty="0">
                <a:solidFill>
                  <a:srgbClr val="3A3A3A"/>
                </a:solidFill>
                <a:effectLst/>
                <a:latin typeface="Open Sans Condensed"/>
              </a:rPr>
              <a:t>, өйткені стандартты құрылым </a:t>
            </a:r>
            <a:r>
              <a:rPr lang="ru-RU" b="0" i="0" dirty="0" err="1">
                <a:solidFill>
                  <a:srgbClr val="3A3A3A"/>
                </a:solidFill>
                <a:effectLst/>
                <a:latin typeface="Open Sans Condensed"/>
              </a:rPr>
              <a:t>Ардуино</a:t>
            </a:r>
            <a:r>
              <a:rPr lang="ru-RU" b="0" i="0" dirty="0">
                <a:solidFill>
                  <a:srgbClr val="3A3A3A"/>
                </a:solidFill>
                <a:effectLst/>
                <a:latin typeface="Open Sans Condensed"/>
              </a:rPr>
              <a:t> олармен ғана жұмыс істей алады. Осындай үзілістердің және оларға сәйкес келетіндердің </a:t>
            </a:r>
            <a:r>
              <a:rPr lang="ru-RU" b="0" i="0" dirty="0" err="1">
                <a:solidFill>
                  <a:srgbClr val="3A3A3A"/>
                </a:solidFill>
                <a:effectLst/>
                <a:latin typeface="Open Sans Condensed"/>
              </a:rPr>
              <a:t>түйреуіштер</a:t>
            </a:r>
            <a:r>
              <a:rPr lang="ru-RU" b="0" i="0" dirty="0">
                <a:solidFill>
                  <a:srgbClr val="3A3A3A"/>
                </a:solidFill>
                <a:effectLst/>
                <a:latin typeface="Open Sans Condensed"/>
              </a:rPr>
              <a:t> өте аз:</a:t>
            </a:r>
            <a:endParaRPr lang="ru-RU" dirty="0"/>
          </a:p>
        </p:txBody>
      </p:sp>
      <p:graphicFrame>
        <p:nvGraphicFramePr>
          <p:cNvPr id="9" name="Таблица 8">
            <a:extLst>
              <a:ext uri="{FF2B5EF4-FFF2-40B4-BE49-F238E27FC236}">
                <a16:creationId xmlns:a16="http://schemas.microsoft.com/office/drawing/2014/main" id="{B9AAD056-575E-F306-9E45-619EC1A324B0}"/>
              </a:ext>
            </a:extLst>
          </p:cNvPr>
          <p:cNvGraphicFramePr>
            <a:graphicFrameLocks noGrp="1"/>
          </p:cNvGraphicFramePr>
          <p:nvPr>
            <p:extLst>
              <p:ext uri="{D42A27DB-BD31-4B8C-83A1-F6EECF244321}">
                <p14:modId xmlns:p14="http://schemas.microsoft.com/office/powerpoint/2010/main" val="850585133"/>
              </p:ext>
            </p:extLst>
          </p:nvPr>
        </p:nvGraphicFramePr>
        <p:xfrm>
          <a:off x="1738497" y="3701928"/>
          <a:ext cx="8811941" cy="1750256"/>
        </p:xfrm>
        <a:graphic>
          <a:graphicData uri="http://schemas.openxmlformats.org/drawingml/2006/table">
            <a:tbl>
              <a:tblPr/>
              <a:tblGrid>
                <a:gridCol w="4051158">
                  <a:extLst>
                    <a:ext uri="{9D8B030D-6E8A-4147-A177-3AD203B41FA5}">
                      <a16:colId xmlns:a16="http://schemas.microsoft.com/office/drawing/2014/main" val="254024680"/>
                    </a:ext>
                  </a:extLst>
                </a:gridCol>
                <a:gridCol w="882961">
                  <a:extLst>
                    <a:ext uri="{9D8B030D-6E8A-4147-A177-3AD203B41FA5}">
                      <a16:colId xmlns:a16="http://schemas.microsoft.com/office/drawing/2014/main" val="2009378632"/>
                    </a:ext>
                  </a:extLst>
                </a:gridCol>
                <a:gridCol w="791842">
                  <a:extLst>
                    <a:ext uri="{9D8B030D-6E8A-4147-A177-3AD203B41FA5}">
                      <a16:colId xmlns:a16="http://schemas.microsoft.com/office/drawing/2014/main" val="486791486"/>
                    </a:ext>
                  </a:extLst>
                </a:gridCol>
                <a:gridCol w="773685">
                  <a:extLst>
                    <a:ext uri="{9D8B030D-6E8A-4147-A177-3AD203B41FA5}">
                      <a16:colId xmlns:a16="http://schemas.microsoft.com/office/drawing/2014/main" val="3690926041"/>
                    </a:ext>
                  </a:extLst>
                </a:gridCol>
                <a:gridCol w="737195">
                  <a:extLst>
                    <a:ext uri="{9D8B030D-6E8A-4147-A177-3AD203B41FA5}">
                      <a16:colId xmlns:a16="http://schemas.microsoft.com/office/drawing/2014/main" val="2915716085"/>
                    </a:ext>
                  </a:extLst>
                </a:gridCol>
                <a:gridCol w="755351">
                  <a:extLst>
                    <a:ext uri="{9D8B030D-6E8A-4147-A177-3AD203B41FA5}">
                      <a16:colId xmlns:a16="http://schemas.microsoft.com/office/drawing/2014/main" val="3063804750"/>
                    </a:ext>
                  </a:extLst>
                </a:gridCol>
                <a:gridCol w="819749">
                  <a:extLst>
                    <a:ext uri="{9D8B030D-6E8A-4147-A177-3AD203B41FA5}">
                      <a16:colId xmlns:a16="http://schemas.microsoft.com/office/drawing/2014/main" val="2654806927"/>
                    </a:ext>
                  </a:extLst>
                </a:gridCol>
              </a:tblGrid>
              <a:tr h="437564">
                <a:tc>
                  <a:txBody>
                    <a:bodyPr/>
                    <a:lstStyle/>
                    <a:p>
                      <a:pPr algn="l" fontAlgn="ctr"/>
                      <a:r>
                        <a:rPr lang="ru-RU" b="1">
                          <a:effectLst/>
                        </a:rPr>
                        <a:t>МК / үзіліс нөмірі</a:t>
                      </a:r>
                      <a:endParaRPr lang="ru-RU">
                        <a:effectLst/>
                      </a:endParaRPr>
                    </a:p>
                  </a:txBody>
                  <a:tcPr marL="60960" marR="60960" marT="60960" marB="60960" anchor="ctr">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l" fontAlgn="ctr"/>
                      <a:r>
                        <a:rPr lang="en-US" b="1">
                          <a:effectLst/>
                        </a:rPr>
                        <a:t>INT 0</a:t>
                      </a:r>
                      <a:endParaRPr lang="en-US">
                        <a:effectLst/>
                      </a:endParaRPr>
                    </a:p>
                  </a:txBody>
                  <a:tcPr marL="60960" marR="60960" marT="60960" marB="60960" anchor="ctr">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l" fontAlgn="ctr"/>
                      <a:r>
                        <a:rPr lang="en-US" b="1">
                          <a:effectLst/>
                        </a:rPr>
                        <a:t>INT 1</a:t>
                      </a:r>
                      <a:endParaRPr lang="en-US">
                        <a:effectLst/>
                      </a:endParaRPr>
                    </a:p>
                  </a:txBody>
                  <a:tcPr marL="60960" marR="60960" marT="60960" marB="60960" anchor="ctr">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l" fontAlgn="ctr"/>
                      <a:r>
                        <a:rPr lang="en-US" b="1">
                          <a:effectLst/>
                        </a:rPr>
                        <a:t>INT 2</a:t>
                      </a:r>
                      <a:endParaRPr lang="en-US">
                        <a:effectLst/>
                      </a:endParaRPr>
                    </a:p>
                  </a:txBody>
                  <a:tcPr marL="60960" marR="60960" marT="60960" marB="60960" anchor="ctr">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l" fontAlgn="ctr"/>
                      <a:r>
                        <a:rPr lang="en-US" b="1">
                          <a:effectLst/>
                        </a:rPr>
                        <a:t>INT 3</a:t>
                      </a:r>
                      <a:endParaRPr lang="en-US">
                        <a:effectLst/>
                      </a:endParaRPr>
                    </a:p>
                  </a:txBody>
                  <a:tcPr marL="60960" marR="60960" marT="60960" marB="60960" anchor="ctr">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l" fontAlgn="ctr"/>
                      <a:r>
                        <a:rPr lang="en-US" b="1">
                          <a:effectLst/>
                        </a:rPr>
                        <a:t>INT 4</a:t>
                      </a:r>
                      <a:endParaRPr lang="en-US">
                        <a:effectLst/>
                      </a:endParaRPr>
                    </a:p>
                  </a:txBody>
                  <a:tcPr marL="60960" marR="60960" marT="60960" marB="60960" anchor="ctr">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l" fontAlgn="ctr"/>
                      <a:r>
                        <a:rPr lang="en-US" b="1">
                          <a:effectLst/>
                        </a:rPr>
                        <a:t>INT  5</a:t>
                      </a:r>
                      <a:endParaRPr lang="en-US">
                        <a:effectLst/>
                      </a:endParaRPr>
                    </a:p>
                  </a:txBody>
                  <a:tcPr marL="60960" marR="60960" marT="60960" marB="60960" anchor="ctr">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423925951"/>
                  </a:ext>
                </a:extLst>
              </a:tr>
              <a:tr h="437564">
                <a:tc>
                  <a:txBody>
                    <a:bodyPr/>
                    <a:lstStyle/>
                    <a:p>
                      <a:pPr algn="l" fontAlgn="ctr"/>
                      <a:r>
                        <a:rPr lang="it-IT">
                          <a:effectLst/>
                        </a:rPr>
                        <a:t>ATmega 328/168 (Nano, UNO, Mini)</a:t>
                      </a:r>
                    </a:p>
                  </a:txBody>
                  <a:tcPr marL="60960" marR="60960" marT="60960" marB="60960" anchor="ctr">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9F9F9"/>
                    </a:solidFill>
                  </a:tcPr>
                </a:tc>
                <a:tc>
                  <a:txBody>
                    <a:bodyPr/>
                    <a:lstStyle/>
                    <a:p>
                      <a:pPr algn="l" fontAlgn="ctr"/>
                      <a:r>
                        <a:rPr lang="en-US">
                          <a:effectLst/>
                        </a:rPr>
                        <a:t>D2</a:t>
                      </a:r>
                    </a:p>
                  </a:txBody>
                  <a:tcPr marL="60960" marR="60960" marT="60960" marB="60960" anchor="ctr">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9F9F9"/>
                    </a:solidFill>
                  </a:tcPr>
                </a:tc>
                <a:tc>
                  <a:txBody>
                    <a:bodyPr/>
                    <a:lstStyle/>
                    <a:p>
                      <a:pPr algn="l" fontAlgn="ctr"/>
                      <a:r>
                        <a:rPr lang="en-US">
                          <a:effectLst/>
                        </a:rPr>
                        <a:t>D3</a:t>
                      </a:r>
                    </a:p>
                  </a:txBody>
                  <a:tcPr marL="60960" marR="60960" marT="60960" marB="60960" anchor="ctr">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9F9F9"/>
                    </a:solidFill>
                  </a:tcPr>
                </a:tc>
                <a:tc>
                  <a:txBody>
                    <a:bodyPr/>
                    <a:lstStyle/>
                    <a:p>
                      <a:pPr algn="l" fontAlgn="ctr"/>
                      <a:r>
                        <a:rPr lang="ru-RU">
                          <a:effectLst/>
                        </a:rPr>
                        <a:t>–</a:t>
                      </a:r>
                    </a:p>
                  </a:txBody>
                  <a:tcPr marL="60960" marR="60960" marT="60960" marB="60960" anchor="ctr">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9F9F9"/>
                    </a:solidFill>
                  </a:tcPr>
                </a:tc>
                <a:tc>
                  <a:txBody>
                    <a:bodyPr/>
                    <a:lstStyle/>
                    <a:p>
                      <a:pPr algn="l" fontAlgn="ctr"/>
                      <a:r>
                        <a:rPr lang="ru-RU">
                          <a:effectLst/>
                        </a:rPr>
                        <a:t>–</a:t>
                      </a:r>
                    </a:p>
                  </a:txBody>
                  <a:tcPr marL="60960" marR="60960" marT="60960" marB="60960" anchor="ctr">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9F9F9"/>
                    </a:solidFill>
                  </a:tcPr>
                </a:tc>
                <a:tc>
                  <a:txBody>
                    <a:bodyPr/>
                    <a:lstStyle/>
                    <a:p>
                      <a:pPr algn="l" fontAlgn="ctr"/>
                      <a:r>
                        <a:rPr lang="ru-RU">
                          <a:effectLst/>
                        </a:rPr>
                        <a:t>–</a:t>
                      </a:r>
                    </a:p>
                  </a:txBody>
                  <a:tcPr marL="60960" marR="60960" marT="60960" marB="60960" anchor="ctr">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9F9F9"/>
                    </a:solidFill>
                  </a:tcPr>
                </a:tc>
                <a:tc>
                  <a:txBody>
                    <a:bodyPr/>
                    <a:lstStyle/>
                    <a:p>
                      <a:pPr algn="l" fontAlgn="ctr"/>
                      <a:r>
                        <a:rPr lang="ru-RU">
                          <a:effectLst/>
                        </a:rPr>
                        <a:t>–</a:t>
                      </a:r>
                    </a:p>
                  </a:txBody>
                  <a:tcPr marL="60960" marR="60960" marT="60960" marB="60960" anchor="ctr">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1599337195"/>
                  </a:ext>
                </a:extLst>
              </a:tr>
              <a:tr h="437564">
                <a:tc>
                  <a:txBody>
                    <a:bodyPr/>
                    <a:lstStyle/>
                    <a:p>
                      <a:pPr algn="l" fontAlgn="ctr"/>
                      <a:r>
                        <a:rPr lang="en-US">
                          <a:effectLst/>
                        </a:rPr>
                        <a:t>ATmega 32U4 (Leonardo, Micro)</a:t>
                      </a:r>
                    </a:p>
                  </a:txBody>
                  <a:tcPr marL="60960" marR="60960" marT="60960" marB="60960" anchor="ctr">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l" fontAlgn="ctr"/>
                      <a:r>
                        <a:rPr lang="en-US">
                          <a:effectLst/>
                        </a:rPr>
                        <a:t>D3</a:t>
                      </a:r>
                    </a:p>
                  </a:txBody>
                  <a:tcPr marL="60960" marR="60960" marT="60960" marB="60960" anchor="ctr">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l" fontAlgn="ctr"/>
                      <a:r>
                        <a:rPr lang="en-US">
                          <a:effectLst/>
                        </a:rPr>
                        <a:t>D2</a:t>
                      </a:r>
                    </a:p>
                  </a:txBody>
                  <a:tcPr marL="60960" marR="60960" marT="60960" marB="60960" anchor="ctr">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l" fontAlgn="ctr"/>
                      <a:r>
                        <a:rPr lang="en-US">
                          <a:effectLst/>
                        </a:rPr>
                        <a:t>D0</a:t>
                      </a:r>
                    </a:p>
                  </a:txBody>
                  <a:tcPr marL="60960" marR="60960" marT="60960" marB="60960" anchor="ctr">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l" fontAlgn="ctr"/>
                      <a:r>
                        <a:rPr lang="en-US">
                          <a:effectLst/>
                        </a:rPr>
                        <a:t>D1</a:t>
                      </a:r>
                    </a:p>
                  </a:txBody>
                  <a:tcPr marL="60960" marR="60960" marT="60960" marB="60960" anchor="ctr">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l" fontAlgn="ctr"/>
                      <a:r>
                        <a:rPr lang="en-US">
                          <a:effectLst/>
                        </a:rPr>
                        <a:t>D7</a:t>
                      </a:r>
                    </a:p>
                  </a:txBody>
                  <a:tcPr marL="60960" marR="60960" marT="60960" marB="60960" anchor="ctr">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l" fontAlgn="ctr"/>
                      <a:r>
                        <a:rPr lang="ru-RU">
                          <a:effectLst/>
                        </a:rPr>
                        <a:t>–</a:t>
                      </a:r>
                    </a:p>
                  </a:txBody>
                  <a:tcPr marL="60960" marR="60960" marT="60960" marB="60960" anchor="ctr">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4164038351"/>
                  </a:ext>
                </a:extLst>
              </a:tr>
              <a:tr h="437564">
                <a:tc>
                  <a:txBody>
                    <a:bodyPr/>
                    <a:lstStyle/>
                    <a:p>
                      <a:pPr algn="l" fontAlgn="ctr"/>
                      <a:r>
                        <a:rPr lang="en-US">
                          <a:effectLst/>
                        </a:rPr>
                        <a:t>ATmega 2560 (Mega)</a:t>
                      </a:r>
                    </a:p>
                  </a:txBody>
                  <a:tcPr marL="60960" marR="60960" marT="60960" marB="60960" anchor="ctr">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9F9F9"/>
                    </a:solidFill>
                  </a:tcPr>
                </a:tc>
                <a:tc>
                  <a:txBody>
                    <a:bodyPr/>
                    <a:lstStyle/>
                    <a:p>
                      <a:pPr algn="l" fontAlgn="ctr"/>
                      <a:r>
                        <a:rPr lang="en-US">
                          <a:effectLst/>
                        </a:rPr>
                        <a:t>D2</a:t>
                      </a:r>
                    </a:p>
                  </a:txBody>
                  <a:tcPr marL="60960" marR="60960" marT="60960" marB="60960" anchor="ctr">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9F9F9"/>
                    </a:solidFill>
                  </a:tcPr>
                </a:tc>
                <a:tc>
                  <a:txBody>
                    <a:bodyPr/>
                    <a:lstStyle/>
                    <a:p>
                      <a:pPr algn="l" fontAlgn="ctr"/>
                      <a:r>
                        <a:rPr lang="en-US">
                          <a:effectLst/>
                        </a:rPr>
                        <a:t>D3</a:t>
                      </a:r>
                    </a:p>
                  </a:txBody>
                  <a:tcPr marL="60960" marR="60960" marT="60960" marB="60960" anchor="ctr">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9F9F9"/>
                    </a:solidFill>
                  </a:tcPr>
                </a:tc>
                <a:tc>
                  <a:txBody>
                    <a:bodyPr/>
                    <a:lstStyle/>
                    <a:p>
                      <a:pPr algn="l" fontAlgn="ctr"/>
                      <a:r>
                        <a:rPr lang="en-US">
                          <a:effectLst/>
                        </a:rPr>
                        <a:t>D21</a:t>
                      </a:r>
                    </a:p>
                  </a:txBody>
                  <a:tcPr marL="60960" marR="60960" marT="60960" marB="60960" anchor="ctr">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9F9F9"/>
                    </a:solidFill>
                  </a:tcPr>
                </a:tc>
                <a:tc>
                  <a:txBody>
                    <a:bodyPr/>
                    <a:lstStyle/>
                    <a:p>
                      <a:pPr algn="l" fontAlgn="ctr"/>
                      <a:r>
                        <a:rPr lang="en-US">
                          <a:effectLst/>
                        </a:rPr>
                        <a:t>D20</a:t>
                      </a:r>
                    </a:p>
                  </a:txBody>
                  <a:tcPr marL="60960" marR="60960" marT="60960" marB="60960" anchor="ctr">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9F9F9"/>
                    </a:solidFill>
                  </a:tcPr>
                </a:tc>
                <a:tc>
                  <a:txBody>
                    <a:bodyPr/>
                    <a:lstStyle/>
                    <a:p>
                      <a:pPr algn="l" fontAlgn="ctr"/>
                      <a:r>
                        <a:rPr lang="en-US">
                          <a:effectLst/>
                        </a:rPr>
                        <a:t>D19</a:t>
                      </a:r>
                    </a:p>
                  </a:txBody>
                  <a:tcPr marL="60960" marR="60960" marT="60960" marB="60960" anchor="ctr">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9F9F9"/>
                    </a:solidFill>
                  </a:tcPr>
                </a:tc>
                <a:tc>
                  <a:txBody>
                    <a:bodyPr/>
                    <a:lstStyle/>
                    <a:p>
                      <a:pPr algn="l" fontAlgn="ctr"/>
                      <a:r>
                        <a:rPr lang="en-US" dirty="0">
                          <a:effectLst/>
                        </a:rPr>
                        <a:t>D18</a:t>
                      </a:r>
                    </a:p>
                  </a:txBody>
                  <a:tcPr marL="60960" marR="60960" marT="60960" marB="60960" anchor="ctr">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2102954719"/>
                  </a:ext>
                </a:extLst>
              </a:tr>
            </a:tbl>
          </a:graphicData>
        </a:graphic>
      </p:graphicFrame>
    </p:spTree>
    <p:extLst>
      <p:ext uri="{BB962C8B-B14F-4D97-AF65-F5344CB8AC3E}">
        <p14:creationId xmlns:p14="http://schemas.microsoft.com/office/powerpoint/2010/main" val="25888055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371475" cy="6858000"/>
          </a:xfrm>
          <a:prstGeom prst="rect">
            <a:avLst/>
          </a:prstGeom>
        </p:spPr>
      </p:pic>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85397" y="0"/>
            <a:ext cx="106603" cy="6858000"/>
          </a:xfrm>
          <a:prstGeom prst="rect">
            <a:avLst/>
          </a:prstGeom>
        </p:spPr>
      </p:pic>
      <p:sp>
        <p:nvSpPr>
          <p:cNvPr id="5" name="TextBox 4"/>
          <p:cNvSpPr txBox="1"/>
          <p:nvPr/>
        </p:nvSpPr>
        <p:spPr>
          <a:xfrm>
            <a:off x="1758462" y="903156"/>
            <a:ext cx="8675076" cy="523220"/>
          </a:xfrm>
          <a:prstGeom prst="rect">
            <a:avLst/>
          </a:prstGeom>
          <a:noFill/>
        </p:spPr>
        <p:txBody>
          <a:bodyPr wrap="square" rtlCol="0">
            <a:spAutoFit/>
          </a:bodyPr>
          <a:lstStyle/>
          <a:p>
            <a:pPr algn="ctr"/>
            <a:r>
              <a:rPr lang="en-US" sz="2800" dirty="0" err="1">
                <a:ln w="0"/>
                <a:solidFill>
                  <a:schemeClr val="accent1">
                    <a:lumMod val="50000"/>
                  </a:schemeClr>
                </a:solidFill>
                <a:effectLst>
                  <a:outerShdw blurRad="38100" dist="19050" dir="2700000" algn="tl" rotWithShape="0">
                    <a:schemeClr val="dk1">
                      <a:alpha val="40000"/>
                    </a:schemeClr>
                  </a:outerShdw>
                </a:effectLst>
              </a:rPr>
              <a:t>attachInterrupt</a:t>
            </a:r>
            <a:endParaRPr lang="ru-RU" sz="2800" dirty="0">
              <a:ln w="0"/>
              <a:solidFill>
                <a:schemeClr val="accent1">
                  <a:lumMod val="50000"/>
                </a:schemeClr>
              </a:solidFill>
              <a:effectLst>
                <a:outerShdw blurRad="38100" dist="19050" dir="2700000" algn="tl" rotWithShape="0">
                  <a:schemeClr val="dk1">
                    <a:alpha val="40000"/>
                  </a:schemeClr>
                </a:outerShdw>
              </a:effectLst>
            </a:endParaRPr>
          </a:p>
        </p:txBody>
      </p:sp>
      <p:sp>
        <p:nvSpPr>
          <p:cNvPr id="9" name="TextBox 8">
            <a:extLst>
              <a:ext uri="{FF2B5EF4-FFF2-40B4-BE49-F238E27FC236}">
                <a16:creationId xmlns:a16="http://schemas.microsoft.com/office/drawing/2014/main" id="{FA6D6189-C38A-EF94-4E60-CBBF4CA9F68E}"/>
              </a:ext>
            </a:extLst>
          </p:cNvPr>
          <p:cNvSpPr txBox="1"/>
          <p:nvPr/>
        </p:nvSpPr>
        <p:spPr>
          <a:xfrm>
            <a:off x="854094" y="1652084"/>
            <a:ext cx="10483811" cy="3693319"/>
          </a:xfrm>
          <a:prstGeom prst="rect">
            <a:avLst/>
          </a:prstGeom>
          <a:noFill/>
        </p:spPr>
        <p:txBody>
          <a:bodyPr wrap="square">
            <a:spAutoFit/>
          </a:bodyPr>
          <a:lstStyle/>
          <a:p>
            <a:pPr algn="l" fontAlgn="base"/>
            <a:r>
              <a:rPr lang="ru-RU" b="0" i="0" dirty="0">
                <a:solidFill>
                  <a:srgbClr val="3A3A3A"/>
                </a:solidFill>
                <a:effectLst/>
                <a:latin typeface="Open Sans Condensed"/>
              </a:rPr>
              <a:t>Үзіліс функцияның көмегімен қосылады </a:t>
            </a:r>
          </a:p>
          <a:p>
            <a:pPr algn="l" rtl="0" fontAlgn="base"/>
            <a:r>
              <a:rPr lang="ru-RU" dirty="0" err="1">
                <a:solidFill>
                  <a:srgbClr val="D35400"/>
                </a:solidFill>
                <a:effectLst/>
                <a:latin typeface="Inconsolata" pitchFamily="2" charset="0"/>
              </a:rPr>
              <a:t>attachInterrupt</a:t>
            </a:r>
            <a:r>
              <a:rPr lang="ru-RU" dirty="0">
                <a:solidFill>
                  <a:srgbClr val="777777"/>
                </a:solidFill>
                <a:effectLst/>
                <a:latin typeface="Inconsolata" pitchFamily="2" charset="0"/>
              </a:rPr>
              <a:t>(</a:t>
            </a:r>
            <a:r>
              <a:rPr lang="ru-RU" dirty="0" err="1">
                <a:solidFill>
                  <a:srgbClr val="000000"/>
                </a:solidFill>
                <a:effectLst/>
                <a:latin typeface="Inconsolata" pitchFamily="2" charset="0"/>
              </a:rPr>
              <a:t>pin</a:t>
            </a:r>
            <a:r>
              <a:rPr lang="ru-RU" dirty="0">
                <a:solidFill>
                  <a:srgbClr val="000000"/>
                </a:solidFill>
                <a:effectLst/>
                <a:latin typeface="Inconsolata" pitchFamily="2" charset="0"/>
              </a:rPr>
              <a:t>, </a:t>
            </a:r>
            <a:r>
              <a:rPr lang="ru-RU" dirty="0" err="1">
                <a:solidFill>
                  <a:srgbClr val="000000"/>
                </a:solidFill>
                <a:effectLst/>
                <a:latin typeface="Inconsolata" pitchFamily="2" charset="0"/>
              </a:rPr>
              <a:t>handler</a:t>
            </a:r>
            <a:r>
              <a:rPr lang="ru-RU" dirty="0">
                <a:solidFill>
                  <a:srgbClr val="000000"/>
                </a:solidFill>
                <a:effectLst/>
                <a:latin typeface="Inconsolata" pitchFamily="2" charset="0"/>
              </a:rPr>
              <a:t>, </a:t>
            </a:r>
            <a:r>
              <a:rPr lang="ru-RU" dirty="0" err="1">
                <a:solidFill>
                  <a:srgbClr val="000000"/>
                </a:solidFill>
                <a:effectLst/>
                <a:latin typeface="Inconsolata" pitchFamily="2" charset="0"/>
              </a:rPr>
              <a:t>mode</a:t>
            </a:r>
            <a:r>
              <a:rPr lang="ru-RU" dirty="0">
                <a:solidFill>
                  <a:srgbClr val="777777"/>
                </a:solidFill>
                <a:effectLst/>
                <a:latin typeface="Inconsolata" pitchFamily="2" charset="0"/>
              </a:rPr>
              <a:t>)</a:t>
            </a:r>
            <a:endParaRPr lang="ru-RU" dirty="0">
              <a:solidFill>
                <a:srgbClr val="939393"/>
              </a:solidFill>
              <a:effectLst/>
              <a:latin typeface="Inconsolata" pitchFamily="2" charset="0"/>
            </a:endParaRPr>
          </a:p>
          <a:p>
            <a:pPr algn="l" rtl="0" fontAlgn="base"/>
            <a:r>
              <a:rPr lang="ru-RU" b="0" i="0" dirty="0" err="1">
                <a:solidFill>
                  <a:srgbClr val="000000"/>
                </a:solidFill>
                <a:effectLst/>
                <a:latin typeface="Inconsolata" pitchFamily="2" charset="0"/>
              </a:rPr>
              <a:t>pin</a:t>
            </a:r>
            <a:r>
              <a:rPr lang="ru-RU" b="0" i="0" dirty="0">
                <a:solidFill>
                  <a:srgbClr val="3A3A3A"/>
                </a:solidFill>
                <a:effectLst/>
                <a:latin typeface="Open Sans Condensed"/>
              </a:rPr>
              <a:t> – </a:t>
            </a:r>
            <a:r>
              <a:rPr lang="ru-RU" b="0" i="0" dirty="0" err="1">
                <a:solidFill>
                  <a:srgbClr val="3A3A3A"/>
                </a:solidFill>
                <a:effectLst/>
                <a:latin typeface="Open Sans Condensed"/>
              </a:rPr>
              <a:t>бекіту</a:t>
            </a:r>
            <a:r>
              <a:rPr lang="ru-RU" b="0" i="0" dirty="0">
                <a:solidFill>
                  <a:srgbClr val="3A3A3A"/>
                </a:solidFill>
                <a:effectLst/>
                <a:latin typeface="Open Sans Condensed"/>
              </a:rPr>
              <a:t> үзілістер</a:t>
            </a:r>
          </a:p>
          <a:p>
            <a:pPr marL="742950" lvl="1" indent="-285750" algn="l" fontAlgn="base">
              <a:buFont typeface="Arial" panose="020B0604020202020204" pitchFamily="34" charset="0"/>
              <a:buChar char="•"/>
            </a:pPr>
            <a:r>
              <a:rPr lang="ru-RU" b="0" i="0" dirty="0">
                <a:solidFill>
                  <a:srgbClr val="3A3A3A"/>
                </a:solidFill>
                <a:effectLst/>
                <a:latin typeface="Open Sans Condensed"/>
              </a:rPr>
              <a:t>AVR үшін </a:t>
            </a:r>
            <a:r>
              <a:rPr lang="ru-RU" b="0" i="0" dirty="0" err="1">
                <a:solidFill>
                  <a:srgbClr val="3A3A3A"/>
                </a:solidFill>
                <a:effectLst/>
                <a:latin typeface="Open Sans Condensed"/>
              </a:rPr>
              <a:t>Arduino</a:t>
            </a:r>
            <a:r>
              <a:rPr lang="ru-RU" b="0" i="0" dirty="0">
                <a:solidFill>
                  <a:srgbClr val="3A3A3A"/>
                </a:solidFill>
                <a:effectLst/>
                <a:latin typeface="Open Sans Condensed"/>
              </a:rPr>
              <a:t> бұл </a:t>
            </a:r>
            <a:r>
              <a:rPr lang="ru-RU" b="1" i="0" dirty="0">
                <a:solidFill>
                  <a:srgbClr val="3A3A3A"/>
                </a:solidFill>
                <a:effectLst/>
                <a:latin typeface="Open Sans Condensed"/>
              </a:rPr>
              <a:t>үзіліс нөмірі</a:t>
            </a:r>
            <a:r>
              <a:rPr lang="ru-RU" b="0" i="0" dirty="0">
                <a:solidFill>
                  <a:srgbClr val="3A3A3A"/>
                </a:solidFill>
                <a:effectLst/>
                <a:latin typeface="Open Sans Condensed"/>
              </a:rPr>
              <a:t> (жоғарыдағы кестені қараңыз) </a:t>
            </a:r>
            <a:endParaRPr lang="en-US" b="0" i="0" dirty="0">
              <a:solidFill>
                <a:srgbClr val="3A3A3A"/>
              </a:solidFill>
              <a:effectLst/>
              <a:latin typeface="Open Sans Condensed"/>
            </a:endParaRPr>
          </a:p>
          <a:p>
            <a:pPr marL="742950" lvl="1" indent="-285750" algn="l" fontAlgn="base">
              <a:buFont typeface="Arial" panose="020B0604020202020204" pitchFamily="34" charset="0"/>
              <a:buChar char="•"/>
            </a:pPr>
            <a:r>
              <a:rPr lang="ru-RU" b="0" i="0" dirty="0" err="1">
                <a:solidFill>
                  <a:srgbClr val="000000"/>
                </a:solidFill>
                <a:effectLst/>
                <a:latin typeface="Inconsolata" pitchFamily="2" charset="0"/>
              </a:rPr>
              <a:t>handler</a:t>
            </a:r>
            <a:r>
              <a:rPr lang="ru-RU" b="0" i="0" dirty="0">
                <a:solidFill>
                  <a:srgbClr val="3A3A3A"/>
                </a:solidFill>
                <a:effectLst/>
                <a:latin typeface="Open Sans Condensed"/>
              </a:rPr>
              <a:t> – біз жасаған үзілістерді өңдеуші функцияның атауы</a:t>
            </a:r>
          </a:p>
          <a:p>
            <a:pPr algn="l" rtl="0" fontAlgn="base"/>
            <a:r>
              <a:rPr lang="ru-RU" b="0" i="0" dirty="0" err="1">
                <a:solidFill>
                  <a:srgbClr val="000000"/>
                </a:solidFill>
                <a:effectLst/>
                <a:latin typeface="Inconsolata" pitchFamily="2" charset="0"/>
              </a:rPr>
              <a:t>mode</a:t>
            </a:r>
            <a:r>
              <a:rPr lang="ru-RU" b="0" i="0" dirty="0">
                <a:solidFill>
                  <a:srgbClr val="3A3A3A"/>
                </a:solidFill>
                <a:effectLst/>
                <a:latin typeface="Open Sans Condensed"/>
              </a:rPr>
              <a:t> – үзілістің жұмыс режимі:</a:t>
            </a:r>
          </a:p>
          <a:p>
            <a:pPr marL="742950" lvl="1" indent="-285750" algn="l" rtl="0" fontAlgn="base">
              <a:buFont typeface="Arial" panose="020B0604020202020204" pitchFamily="34" charset="0"/>
              <a:buChar char="•"/>
            </a:pPr>
            <a:r>
              <a:rPr lang="ru-RU" b="0" i="0" dirty="0">
                <a:solidFill>
                  <a:srgbClr val="000000"/>
                </a:solidFill>
                <a:effectLst/>
                <a:latin typeface="Inconsolata" pitchFamily="2" charset="0"/>
              </a:rPr>
              <a:t>RISING</a:t>
            </a:r>
            <a:r>
              <a:rPr lang="ru-RU" b="0" i="0" dirty="0">
                <a:solidFill>
                  <a:srgbClr val="3A3A3A"/>
                </a:solidFill>
                <a:effectLst/>
                <a:latin typeface="Open Sans Condensed"/>
              </a:rPr>
              <a:t> (өсу) – сигнал өзгерген кезде іске қосылады </a:t>
            </a:r>
            <a:r>
              <a:rPr lang="ru-RU" b="1" i="0" dirty="0">
                <a:solidFill>
                  <a:srgbClr val="3A3A3A"/>
                </a:solidFill>
                <a:effectLst/>
                <a:latin typeface="Open Sans Condensed"/>
              </a:rPr>
              <a:t>LOW</a:t>
            </a:r>
            <a:r>
              <a:rPr lang="ru-RU" b="0" i="0" dirty="0">
                <a:solidFill>
                  <a:srgbClr val="3A3A3A"/>
                </a:solidFill>
                <a:effectLst/>
                <a:latin typeface="Open Sans Condensed"/>
              </a:rPr>
              <a:t> арналған </a:t>
            </a:r>
            <a:r>
              <a:rPr lang="ru-RU" b="1" i="0" dirty="0">
                <a:solidFill>
                  <a:srgbClr val="3A3A3A"/>
                </a:solidFill>
                <a:effectLst/>
                <a:latin typeface="Open Sans Condensed"/>
              </a:rPr>
              <a:t>HIGH</a:t>
            </a:r>
            <a:endParaRPr lang="ru-RU" b="0" i="0" dirty="0">
              <a:solidFill>
                <a:srgbClr val="3A3A3A"/>
              </a:solidFill>
              <a:effectLst/>
              <a:latin typeface="Open Sans Condensed"/>
            </a:endParaRPr>
          </a:p>
          <a:p>
            <a:pPr marL="742950" lvl="1" indent="-285750" algn="l" rtl="0" fontAlgn="base">
              <a:buFont typeface="Arial" panose="020B0604020202020204" pitchFamily="34" charset="0"/>
              <a:buChar char="•"/>
            </a:pPr>
            <a:r>
              <a:rPr lang="ru-RU" b="0" i="0" dirty="0">
                <a:solidFill>
                  <a:srgbClr val="000000"/>
                </a:solidFill>
                <a:effectLst/>
                <a:latin typeface="Inconsolata" pitchFamily="2" charset="0"/>
              </a:rPr>
              <a:t>FALLING</a:t>
            </a:r>
            <a:r>
              <a:rPr lang="ru-RU" b="0" i="0" dirty="0">
                <a:solidFill>
                  <a:srgbClr val="3A3A3A"/>
                </a:solidFill>
                <a:effectLst/>
                <a:latin typeface="Open Sans Condensed"/>
              </a:rPr>
              <a:t> (құлау) – сигнал өзгерген кезде іске қосылады </a:t>
            </a:r>
            <a:r>
              <a:rPr lang="ru-RU" b="1" i="0" dirty="0">
                <a:solidFill>
                  <a:srgbClr val="3A3A3A"/>
                </a:solidFill>
                <a:effectLst/>
                <a:latin typeface="Open Sans Condensed"/>
              </a:rPr>
              <a:t>HIGH</a:t>
            </a:r>
            <a:r>
              <a:rPr lang="ru-RU" b="0" i="0" dirty="0">
                <a:solidFill>
                  <a:srgbClr val="3A3A3A"/>
                </a:solidFill>
                <a:effectLst/>
                <a:latin typeface="Open Sans Condensed"/>
              </a:rPr>
              <a:t> арналған </a:t>
            </a:r>
            <a:r>
              <a:rPr lang="ru-RU" b="1" i="0" dirty="0">
                <a:solidFill>
                  <a:srgbClr val="3A3A3A"/>
                </a:solidFill>
                <a:effectLst/>
                <a:latin typeface="Open Sans Condensed"/>
              </a:rPr>
              <a:t>LOW </a:t>
            </a:r>
            <a:endParaRPr lang="ru-RU" b="0" i="0" dirty="0">
              <a:solidFill>
                <a:srgbClr val="3A3A3A"/>
              </a:solidFill>
              <a:effectLst/>
              <a:latin typeface="Open Sans Condensed"/>
            </a:endParaRPr>
          </a:p>
          <a:p>
            <a:pPr marL="742950" lvl="1" indent="-285750" algn="l" rtl="0" fontAlgn="base">
              <a:buFont typeface="Arial" panose="020B0604020202020204" pitchFamily="34" charset="0"/>
              <a:buChar char="•"/>
            </a:pPr>
            <a:r>
              <a:rPr lang="ru-RU" b="0" i="0" dirty="0">
                <a:solidFill>
                  <a:srgbClr val="000000"/>
                </a:solidFill>
                <a:effectLst/>
                <a:latin typeface="Inconsolata" pitchFamily="2" charset="0"/>
              </a:rPr>
              <a:t>CHANGE</a:t>
            </a:r>
            <a:r>
              <a:rPr lang="ru-RU" b="0" i="0" dirty="0">
                <a:solidFill>
                  <a:srgbClr val="3A3A3A"/>
                </a:solidFill>
                <a:effectLst/>
                <a:latin typeface="Open Sans Condensed"/>
              </a:rPr>
              <a:t> (өзгеріс) – сигнал өзгерген кезде іске қосылады (бірге </a:t>
            </a:r>
            <a:r>
              <a:rPr lang="ru-RU" b="1" i="0" dirty="0">
                <a:solidFill>
                  <a:srgbClr val="3A3A3A"/>
                </a:solidFill>
                <a:effectLst/>
                <a:latin typeface="Open Sans Condensed"/>
              </a:rPr>
              <a:t>LOW</a:t>
            </a:r>
            <a:r>
              <a:rPr lang="ru-RU" b="0" i="0" dirty="0">
                <a:solidFill>
                  <a:srgbClr val="3A3A3A"/>
                </a:solidFill>
                <a:effectLst/>
                <a:latin typeface="Open Sans Condensed"/>
              </a:rPr>
              <a:t> арналған </a:t>
            </a:r>
            <a:r>
              <a:rPr lang="ru-RU" b="1" i="0" dirty="0">
                <a:solidFill>
                  <a:srgbClr val="3A3A3A"/>
                </a:solidFill>
                <a:effectLst/>
                <a:latin typeface="Open Sans Condensed"/>
              </a:rPr>
              <a:t>HIGH</a:t>
            </a:r>
            <a:r>
              <a:rPr lang="ru-RU" b="0" i="0" dirty="0">
                <a:solidFill>
                  <a:srgbClr val="3A3A3A"/>
                </a:solidFill>
                <a:effectLst/>
                <a:latin typeface="Open Sans Condensed"/>
              </a:rPr>
              <a:t> және керісінше)</a:t>
            </a:r>
          </a:p>
          <a:p>
            <a:pPr marL="742950" lvl="1" indent="-285750" algn="l" rtl="0" fontAlgn="base">
              <a:buFont typeface="Arial" panose="020B0604020202020204" pitchFamily="34" charset="0"/>
              <a:buChar char="•"/>
            </a:pPr>
            <a:r>
              <a:rPr lang="ru-RU" b="0" i="0" dirty="0">
                <a:solidFill>
                  <a:srgbClr val="000000"/>
                </a:solidFill>
                <a:effectLst/>
                <a:latin typeface="Inconsolata" pitchFamily="2" charset="0"/>
              </a:rPr>
              <a:t>LOW</a:t>
            </a:r>
            <a:r>
              <a:rPr lang="ru-RU" b="0" i="0" dirty="0">
                <a:solidFill>
                  <a:srgbClr val="3A3A3A"/>
                </a:solidFill>
                <a:effectLst/>
                <a:latin typeface="Open Sans Condensed"/>
              </a:rPr>
              <a:t> (төмен) – сигнал берілген кезде үздіксіз іске қосылады </a:t>
            </a:r>
            <a:r>
              <a:rPr lang="ru-RU" b="1" i="0" dirty="0">
                <a:solidFill>
                  <a:srgbClr val="3A3A3A"/>
                </a:solidFill>
                <a:effectLst/>
                <a:latin typeface="Open Sans Condensed"/>
              </a:rPr>
              <a:t>LOW </a:t>
            </a:r>
            <a:r>
              <a:rPr lang="ru-RU" b="0" i="1" dirty="0">
                <a:solidFill>
                  <a:srgbClr val="3A3A3A"/>
                </a:solidFill>
                <a:effectLst/>
                <a:latin typeface="Open Sans Condensed"/>
              </a:rPr>
              <a:t>(ESP8266 жүйесінде қолдау көрсетілмейді)</a:t>
            </a:r>
            <a:endParaRPr lang="ru-RU" b="0" i="0" dirty="0">
              <a:solidFill>
                <a:srgbClr val="3A3A3A"/>
              </a:solidFill>
              <a:effectLst/>
              <a:latin typeface="Open Sans Condensed"/>
            </a:endParaRPr>
          </a:p>
          <a:p>
            <a:pPr algn="l" fontAlgn="base"/>
            <a:r>
              <a:rPr lang="ru-RU" b="0" i="0" dirty="0">
                <a:solidFill>
                  <a:srgbClr val="3A3A3A"/>
                </a:solidFill>
                <a:effectLst/>
                <a:latin typeface="Open Sans Condensed"/>
              </a:rPr>
              <a:t>Үзілісті функцияның көмегімен өшіруге болады </a:t>
            </a:r>
            <a:r>
              <a:rPr lang="ru-RU" dirty="0" err="1">
                <a:solidFill>
                  <a:srgbClr val="D35400"/>
                </a:solidFill>
                <a:effectLst/>
                <a:latin typeface="Inconsolata" pitchFamily="2" charset="0"/>
              </a:rPr>
              <a:t>detachInterrupt</a:t>
            </a:r>
            <a:r>
              <a:rPr lang="ru-RU" dirty="0">
                <a:solidFill>
                  <a:srgbClr val="777777"/>
                </a:solidFill>
                <a:effectLst/>
                <a:latin typeface="Inconsolata" pitchFamily="2" charset="0"/>
              </a:rPr>
              <a:t>(</a:t>
            </a:r>
            <a:r>
              <a:rPr lang="ru-RU" dirty="0" err="1">
                <a:solidFill>
                  <a:srgbClr val="000000"/>
                </a:solidFill>
                <a:effectLst/>
                <a:latin typeface="Inconsolata" pitchFamily="2" charset="0"/>
              </a:rPr>
              <a:t>pin</a:t>
            </a:r>
            <a:r>
              <a:rPr lang="ru-RU" dirty="0">
                <a:solidFill>
                  <a:srgbClr val="777777"/>
                </a:solidFill>
                <a:effectLst/>
                <a:latin typeface="Inconsolata" pitchFamily="2" charset="0"/>
              </a:rPr>
              <a:t>)</a:t>
            </a:r>
            <a:r>
              <a:rPr lang="ru-RU" dirty="0"/>
              <a:t>.</a:t>
            </a:r>
            <a:r>
              <a:rPr lang="en-US" dirty="0"/>
              <a:t> </a:t>
            </a:r>
            <a:r>
              <a:rPr lang="ru-RU" b="0" i="0" dirty="0">
                <a:solidFill>
                  <a:srgbClr val="3A3A3A"/>
                </a:solidFill>
                <a:effectLst/>
                <a:latin typeface="Open Sans Condensed"/>
              </a:rPr>
              <a:t>Функция арқылы үзілістерді жаһандық деңгейде болдырмауға болады </a:t>
            </a:r>
            <a:r>
              <a:rPr lang="ru-RU" dirty="0" err="1">
                <a:solidFill>
                  <a:srgbClr val="D35400"/>
                </a:solidFill>
                <a:effectLst/>
                <a:latin typeface="Inconsolata" pitchFamily="2" charset="0"/>
              </a:rPr>
              <a:t>noInterrupts</a:t>
            </a:r>
            <a:r>
              <a:rPr lang="ru-RU" dirty="0">
                <a:solidFill>
                  <a:srgbClr val="777777"/>
                </a:solidFill>
                <a:effectLst/>
                <a:latin typeface="Inconsolata" pitchFamily="2" charset="0"/>
              </a:rPr>
              <a:t>()</a:t>
            </a:r>
            <a:r>
              <a:rPr lang="ru-RU" dirty="0"/>
              <a:t> және тағы да олардың көмегімен рұқсат етіңіз </a:t>
            </a:r>
            <a:r>
              <a:rPr lang="ru-RU" dirty="0" err="1">
                <a:solidFill>
                  <a:srgbClr val="D35400"/>
                </a:solidFill>
                <a:effectLst/>
                <a:latin typeface="Inconsolata" pitchFamily="2" charset="0"/>
              </a:rPr>
              <a:t>interrupts</a:t>
            </a:r>
            <a:r>
              <a:rPr lang="ru-RU" dirty="0">
                <a:solidFill>
                  <a:srgbClr val="777777"/>
                </a:solidFill>
                <a:effectLst/>
                <a:latin typeface="Inconsolata" pitchFamily="2" charset="0"/>
              </a:rPr>
              <a:t>()</a:t>
            </a:r>
            <a:endParaRPr lang="ru-RU" dirty="0">
              <a:solidFill>
                <a:srgbClr val="939393"/>
              </a:solidFill>
              <a:effectLst/>
              <a:latin typeface="Inconsolata" pitchFamily="2" charset="0"/>
            </a:endParaRPr>
          </a:p>
          <a:p>
            <a:r>
              <a:rPr lang="ru-RU" dirty="0"/>
              <a:t>.</a:t>
            </a:r>
          </a:p>
        </p:txBody>
      </p:sp>
    </p:spTree>
    <p:extLst>
      <p:ext uri="{BB962C8B-B14F-4D97-AF65-F5344CB8AC3E}">
        <p14:creationId xmlns:p14="http://schemas.microsoft.com/office/powerpoint/2010/main" val="3919770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371475" cy="6858000"/>
          </a:xfrm>
          <a:prstGeom prst="rect">
            <a:avLst/>
          </a:prstGeom>
        </p:spPr>
      </p:pic>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85397" y="0"/>
            <a:ext cx="106603" cy="6858000"/>
          </a:xfrm>
          <a:prstGeom prst="rect">
            <a:avLst/>
          </a:prstGeom>
        </p:spPr>
      </p:pic>
      <p:sp>
        <p:nvSpPr>
          <p:cNvPr id="5" name="TextBox 4"/>
          <p:cNvSpPr txBox="1"/>
          <p:nvPr/>
        </p:nvSpPr>
        <p:spPr>
          <a:xfrm>
            <a:off x="1758462" y="903156"/>
            <a:ext cx="8675076" cy="523220"/>
          </a:xfrm>
          <a:prstGeom prst="rect">
            <a:avLst/>
          </a:prstGeom>
          <a:noFill/>
        </p:spPr>
        <p:txBody>
          <a:bodyPr wrap="square" rtlCol="0">
            <a:spAutoFit/>
          </a:bodyPr>
          <a:lstStyle/>
          <a:p>
            <a:pPr algn="ctr"/>
            <a:r>
              <a:rPr lang="ru-RU" sz="2800" dirty="0">
                <a:ln w="0"/>
                <a:solidFill>
                  <a:schemeClr val="accent1">
                    <a:lumMod val="50000"/>
                  </a:schemeClr>
                </a:solidFill>
                <a:effectLst>
                  <a:outerShdw blurRad="38100" dist="19050" dir="2700000" algn="tl" rotWithShape="0">
                    <a:schemeClr val="dk1">
                      <a:alpha val="40000"/>
                    </a:schemeClr>
                  </a:outerShdw>
                </a:effectLst>
              </a:rPr>
              <a:t>Мысал</a:t>
            </a:r>
          </a:p>
        </p:txBody>
      </p:sp>
      <p:sp>
        <p:nvSpPr>
          <p:cNvPr id="9" name="TextBox 8">
            <a:extLst>
              <a:ext uri="{FF2B5EF4-FFF2-40B4-BE49-F238E27FC236}">
                <a16:creationId xmlns:a16="http://schemas.microsoft.com/office/drawing/2014/main" id="{FA6D6189-C38A-EF94-4E60-CBBF4CA9F68E}"/>
              </a:ext>
            </a:extLst>
          </p:cNvPr>
          <p:cNvSpPr txBox="1"/>
          <p:nvPr/>
        </p:nvSpPr>
        <p:spPr>
          <a:xfrm>
            <a:off x="854094" y="1652084"/>
            <a:ext cx="10483811" cy="4524315"/>
          </a:xfrm>
          <a:prstGeom prst="rect">
            <a:avLst/>
          </a:prstGeom>
          <a:noFill/>
        </p:spPr>
        <p:txBody>
          <a:bodyPr wrap="square">
            <a:spAutoFit/>
          </a:bodyPr>
          <a:lstStyle/>
          <a:p>
            <a:pPr algn="l" fontAlgn="base"/>
            <a:r>
              <a:rPr lang="en-US" b="0" i="0" dirty="0">
                <a:solidFill>
                  <a:srgbClr val="4DA0D2"/>
                </a:solidFill>
                <a:effectLst/>
                <a:latin typeface="Inconsolata" pitchFamily="1" charset="0"/>
              </a:rPr>
              <a:t>volatile</a:t>
            </a:r>
            <a:r>
              <a:rPr lang="en-US" b="0" i="0" dirty="0">
                <a:solidFill>
                  <a:srgbClr val="000000"/>
                </a:solidFill>
                <a:effectLst/>
                <a:latin typeface="Inconsolata" pitchFamily="1" charset="0"/>
              </a:rPr>
              <a:t> </a:t>
            </a:r>
            <a:r>
              <a:rPr lang="en-US" b="0" i="0" dirty="0">
                <a:solidFill>
                  <a:srgbClr val="00979C"/>
                </a:solidFill>
                <a:effectLst/>
                <a:latin typeface="Inconsolata" pitchFamily="1" charset="0"/>
              </a:rPr>
              <a:t>int</a:t>
            </a:r>
            <a:r>
              <a:rPr lang="en-US" b="0" i="0" dirty="0">
                <a:solidFill>
                  <a:srgbClr val="000000"/>
                </a:solidFill>
                <a:effectLst/>
                <a:latin typeface="Inconsolata" pitchFamily="1" charset="0"/>
              </a:rPr>
              <a:t> counter = 0; </a:t>
            </a:r>
            <a:r>
              <a:rPr lang="en-US" b="0" i="0" dirty="0">
                <a:solidFill>
                  <a:srgbClr val="727576"/>
                </a:solidFill>
                <a:effectLst/>
                <a:latin typeface="Inconsolata" pitchFamily="1" charset="0"/>
              </a:rPr>
              <a:t>// </a:t>
            </a:r>
            <a:r>
              <a:rPr lang="ru-RU" b="0" i="0" dirty="0">
                <a:solidFill>
                  <a:srgbClr val="727576"/>
                </a:solidFill>
                <a:effectLst/>
                <a:latin typeface="Inconsolata" pitchFamily="1" charset="0"/>
              </a:rPr>
              <a:t>айнымалы-есептегіш</a:t>
            </a:r>
            <a:endParaRPr lang="ru-RU" b="0" i="0" dirty="0">
              <a:solidFill>
                <a:srgbClr val="AAAAAA"/>
              </a:solidFill>
              <a:effectLst/>
              <a:latin typeface="Inconsolata" pitchFamily="1" charset="0"/>
            </a:endParaRPr>
          </a:p>
          <a:p>
            <a:pPr algn="l" fontAlgn="base"/>
            <a:r>
              <a:rPr lang="en-US" b="0" i="0" dirty="0">
                <a:solidFill>
                  <a:srgbClr val="00979C"/>
                </a:solidFill>
                <a:effectLst/>
                <a:latin typeface="Inconsolata" pitchFamily="1" charset="0"/>
              </a:rPr>
              <a:t>void</a:t>
            </a:r>
            <a:r>
              <a:rPr lang="en-US" b="0" i="0" dirty="0">
                <a:solidFill>
                  <a:srgbClr val="000000"/>
                </a:solidFill>
                <a:effectLst/>
                <a:latin typeface="Inconsolata" pitchFamily="1" charset="0"/>
              </a:rPr>
              <a:t> </a:t>
            </a:r>
            <a:r>
              <a:rPr lang="en-US" b="0" i="0" dirty="0">
                <a:solidFill>
                  <a:srgbClr val="D35400"/>
                </a:solidFill>
                <a:effectLst/>
                <a:latin typeface="Inconsolata" pitchFamily="1" charset="0"/>
              </a:rPr>
              <a:t>setup</a:t>
            </a:r>
            <a:r>
              <a:rPr lang="en-US" b="0" i="0" dirty="0">
                <a:solidFill>
                  <a:srgbClr val="777777"/>
                </a:solidFill>
                <a:effectLst/>
                <a:latin typeface="Inconsolata" pitchFamily="1" charset="0"/>
              </a:rPr>
              <a:t>()</a:t>
            </a:r>
            <a:r>
              <a:rPr lang="en-US" b="0" i="0" dirty="0">
                <a:solidFill>
                  <a:srgbClr val="000000"/>
                </a:solidFill>
                <a:effectLst/>
                <a:latin typeface="Inconsolata" pitchFamily="1" charset="0"/>
              </a:rPr>
              <a:t> </a:t>
            </a:r>
            <a:r>
              <a:rPr lang="en-US" b="0" i="0" dirty="0">
                <a:solidFill>
                  <a:srgbClr val="777777"/>
                </a:solidFill>
                <a:effectLst/>
                <a:latin typeface="Inconsolata" pitchFamily="1" charset="0"/>
              </a:rPr>
              <a:t>{</a:t>
            </a:r>
            <a:endParaRPr lang="en-US" b="0" i="0" dirty="0">
              <a:solidFill>
                <a:srgbClr val="AAAAAA"/>
              </a:solidFill>
              <a:effectLst/>
              <a:latin typeface="Inconsolata" pitchFamily="1" charset="0"/>
            </a:endParaRPr>
          </a:p>
          <a:p>
            <a:pPr algn="l" fontAlgn="base"/>
            <a:r>
              <a:rPr lang="ru-RU" b="0" i="0" dirty="0">
                <a:solidFill>
                  <a:srgbClr val="000000"/>
                </a:solidFill>
                <a:effectLst/>
                <a:latin typeface="Inconsolata" pitchFamily="1" charset="0"/>
              </a:rPr>
              <a:t>  </a:t>
            </a:r>
            <a:r>
              <a:rPr lang="en-US" b="0" i="0" dirty="0" err="1">
                <a:solidFill>
                  <a:srgbClr val="000000"/>
                </a:solidFill>
                <a:effectLst/>
                <a:latin typeface="Inconsolata" pitchFamily="1" charset="0"/>
              </a:rPr>
              <a:t>Serial.</a:t>
            </a:r>
            <a:r>
              <a:rPr lang="en-US" b="0" i="0" dirty="0" err="1">
                <a:solidFill>
                  <a:srgbClr val="D35400"/>
                </a:solidFill>
                <a:effectLst/>
                <a:latin typeface="Inconsolata" pitchFamily="1" charset="0"/>
              </a:rPr>
              <a:t>begin</a:t>
            </a:r>
            <a:r>
              <a:rPr lang="en-US" b="0" i="0" dirty="0">
                <a:solidFill>
                  <a:srgbClr val="777777"/>
                </a:solidFill>
                <a:effectLst/>
                <a:latin typeface="Inconsolata" pitchFamily="1" charset="0"/>
              </a:rPr>
              <a:t>(</a:t>
            </a:r>
            <a:r>
              <a:rPr lang="en-US" b="0" i="0" dirty="0">
                <a:solidFill>
                  <a:srgbClr val="000000"/>
                </a:solidFill>
                <a:effectLst/>
                <a:latin typeface="Inconsolata" pitchFamily="1" charset="0"/>
              </a:rPr>
              <a:t>9600</a:t>
            </a:r>
            <a:r>
              <a:rPr lang="en-US" b="0" i="0" dirty="0">
                <a:solidFill>
                  <a:srgbClr val="777777"/>
                </a:solidFill>
                <a:effectLst/>
                <a:latin typeface="Inconsolata" pitchFamily="1" charset="0"/>
              </a:rPr>
              <a:t>)</a:t>
            </a:r>
            <a:r>
              <a:rPr lang="en-US" b="0" i="0" dirty="0">
                <a:solidFill>
                  <a:srgbClr val="000000"/>
                </a:solidFill>
                <a:effectLst/>
                <a:latin typeface="Inconsolata" pitchFamily="1" charset="0"/>
              </a:rPr>
              <a:t>; </a:t>
            </a:r>
            <a:r>
              <a:rPr lang="en-US" b="0" i="0" dirty="0">
                <a:solidFill>
                  <a:srgbClr val="727576"/>
                </a:solidFill>
                <a:effectLst/>
                <a:latin typeface="Inconsolata" pitchFamily="1" charset="0"/>
              </a:rPr>
              <a:t>// </a:t>
            </a:r>
            <a:r>
              <a:rPr lang="ru-RU" b="0" i="0" dirty="0">
                <a:solidFill>
                  <a:srgbClr val="727576"/>
                </a:solidFill>
                <a:effectLst/>
                <a:latin typeface="Inconsolata" pitchFamily="1" charset="0"/>
              </a:rPr>
              <a:t>байланыс үшін порт ашылды</a:t>
            </a:r>
            <a:endParaRPr lang="ru-RU" b="0" i="0" dirty="0">
              <a:solidFill>
                <a:srgbClr val="AAAAAA"/>
              </a:solidFill>
              <a:effectLst/>
              <a:latin typeface="Inconsolata" pitchFamily="1" charset="0"/>
            </a:endParaRPr>
          </a:p>
          <a:p>
            <a:pPr algn="l" fontAlgn="base"/>
            <a:r>
              <a:rPr lang="ru-RU" b="0" i="0" dirty="0">
                <a:solidFill>
                  <a:srgbClr val="727576"/>
                </a:solidFill>
                <a:effectLst/>
                <a:latin typeface="Inconsolata" pitchFamily="1" charset="0"/>
              </a:rPr>
              <a:t>  // қосылған түйме қосулы </a:t>
            </a:r>
            <a:r>
              <a:rPr lang="en-US" b="0" i="0" dirty="0">
                <a:solidFill>
                  <a:srgbClr val="727576"/>
                </a:solidFill>
                <a:effectLst/>
                <a:latin typeface="Inconsolata" pitchFamily="1" charset="0"/>
              </a:rPr>
              <a:t>D2 </a:t>
            </a:r>
            <a:r>
              <a:rPr lang="ru-RU" b="0" i="0" dirty="0">
                <a:solidFill>
                  <a:srgbClr val="727576"/>
                </a:solidFill>
                <a:effectLst/>
                <a:latin typeface="Inconsolata" pitchFamily="1" charset="0"/>
              </a:rPr>
              <a:t>және </a:t>
            </a:r>
            <a:r>
              <a:rPr lang="en-US" b="0" i="0" dirty="0">
                <a:solidFill>
                  <a:srgbClr val="727576"/>
                </a:solidFill>
                <a:effectLst/>
                <a:latin typeface="Inconsolata" pitchFamily="1" charset="0"/>
              </a:rPr>
              <a:t>GND</a:t>
            </a:r>
            <a:endParaRPr lang="en-US" b="0" i="0" dirty="0">
              <a:solidFill>
                <a:srgbClr val="AAAAAA"/>
              </a:solidFill>
              <a:effectLst/>
              <a:latin typeface="Inconsolata" pitchFamily="1" charset="0"/>
            </a:endParaRPr>
          </a:p>
          <a:p>
            <a:pPr algn="l" fontAlgn="base"/>
            <a:r>
              <a:rPr lang="ru-RU" b="0" i="0" dirty="0">
                <a:solidFill>
                  <a:srgbClr val="D35400"/>
                </a:solidFill>
                <a:effectLst/>
                <a:latin typeface="Inconsolata" pitchFamily="1" charset="0"/>
              </a:rPr>
              <a:t>  </a:t>
            </a:r>
            <a:r>
              <a:rPr lang="en-US" b="0" i="0" dirty="0" err="1">
                <a:solidFill>
                  <a:srgbClr val="D35400"/>
                </a:solidFill>
                <a:effectLst/>
                <a:latin typeface="Inconsolata" pitchFamily="1" charset="0"/>
              </a:rPr>
              <a:t>pinMode</a:t>
            </a:r>
            <a:r>
              <a:rPr lang="en-US" b="0" i="0" dirty="0">
                <a:solidFill>
                  <a:srgbClr val="777777"/>
                </a:solidFill>
                <a:effectLst/>
                <a:latin typeface="Inconsolata" pitchFamily="1" charset="0"/>
              </a:rPr>
              <a:t>(</a:t>
            </a:r>
            <a:r>
              <a:rPr lang="en-US" b="0" i="0" dirty="0">
                <a:solidFill>
                  <a:srgbClr val="000000"/>
                </a:solidFill>
                <a:effectLst/>
                <a:latin typeface="Inconsolata" pitchFamily="1" charset="0"/>
              </a:rPr>
              <a:t>2, INPUT_PULLUP</a:t>
            </a:r>
            <a:r>
              <a:rPr lang="en-US" b="0" i="0" dirty="0">
                <a:solidFill>
                  <a:srgbClr val="777777"/>
                </a:solidFill>
                <a:effectLst/>
                <a:latin typeface="Inconsolata" pitchFamily="1" charset="0"/>
              </a:rPr>
              <a:t>)</a:t>
            </a:r>
            <a:r>
              <a:rPr lang="en-US" b="0" i="0" dirty="0">
                <a:solidFill>
                  <a:srgbClr val="000000"/>
                </a:solidFill>
                <a:effectLst/>
                <a:latin typeface="Inconsolata" pitchFamily="1" charset="0"/>
              </a:rPr>
              <a:t>;</a:t>
            </a:r>
            <a:endParaRPr lang="en-US" b="0" i="0" dirty="0">
              <a:solidFill>
                <a:srgbClr val="AAAAAA"/>
              </a:solidFill>
              <a:effectLst/>
              <a:latin typeface="Inconsolata" pitchFamily="1" charset="0"/>
            </a:endParaRPr>
          </a:p>
          <a:p>
            <a:pPr algn="l" fontAlgn="base"/>
            <a:r>
              <a:rPr lang="ru-RU" b="0" i="0" dirty="0">
                <a:solidFill>
                  <a:srgbClr val="727576"/>
                </a:solidFill>
                <a:effectLst/>
                <a:latin typeface="Inconsolata" pitchFamily="1" charset="0"/>
              </a:rPr>
              <a:t>  </a:t>
            </a:r>
            <a:r>
              <a:rPr lang="en-US" b="0" i="0" dirty="0">
                <a:solidFill>
                  <a:srgbClr val="727576"/>
                </a:solidFill>
                <a:effectLst/>
                <a:latin typeface="Inconsolata" pitchFamily="1" charset="0"/>
              </a:rPr>
              <a:t>// FALLING - </a:t>
            </a:r>
            <a:r>
              <a:rPr lang="ru-RU" b="0" i="0" dirty="0">
                <a:solidFill>
                  <a:srgbClr val="727576"/>
                </a:solidFill>
                <a:effectLst/>
                <a:latin typeface="Inconsolata" pitchFamily="1" charset="0"/>
              </a:rPr>
              <a:t>түймені басқан кезде 0 сигналы болады, біз оны ұстап аламыз</a:t>
            </a:r>
            <a:endParaRPr lang="ru-RU" b="0" i="0" dirty="0">
              <a:solidFill>
                <a:srgbClr val="AAAAAA"/>
              </a:solidFill>
              <a:effectLst/>
              <a:latin typeface="Inconsolata" pitchFamily="1" charset="0"/>
            </a:endParaRPr>
          </a:p>
          <a:p>
            <a:pPr algn="l" fontAlgn="base"/>
            <a:r>
              <a:rPr lang="ru-RU" b="0" i="0" dirty="0">
                <a:solidFill>
                  <a:srgbClr val="D35400"/>
                </a:solidFill>
                <a:effectLst/>
                <a:latin typeface="Inconsolata" pitchFamily="1" charset="0"/>
              </a:rPr>
              <a:t>  </a:t>
            </a:r>
            <a:r>
              <a:rPr lang="en-US" b="0" i="0" dirty="0" err="1">
                <a:solidFill>
                  <a:srgbClr val="D35400"/>
                </a:solidFill>
                <a:effectLst/>
                <a:latin typeface="Inconsolata" pitchFamily="1" charset="0"/>
              </a:rPr>
              <a:t>attachInterrupt</a:t>
            </a:r>
            <a:r>
              <a:rPr lang="en-US" b="0" i="0" dirty="0">
                <a:solidFill>
                  <a:srgbClr val="777777"/>
                </a:solidFill>
                <a:effectLst/>
                <a:latin typeface="Inconsolata" pitchFamily="1" charset="0"/>
              </a:rPr>
              <a:t>(</a:t>
            </a:r>
            <a:r>
              <a:rPr lang="en-US" b="0" i="0" dirty="0">
                <a:solidFill>
                  <a:srgbClr val="000000"/>
                </a:solidFill>
                <a:effectLst/>
                <a:latin typeface="Inconsolata" pitchFamily="1" charset="0"/>
              </a:rPr>
              <a:t>0, </a:t>
            </a:r>
            <a:r>
              <a:rPr lang="en-US" b="0" i="0" dirty="0" err="1">
                <a:solidFill>
                  <a:srgbClr val="000000"/>
                </a:solidFill>
                <a:effectLst/>
                <a:latin typeface="Inconsolata" pitchFamily="1" charset="0"/>
              </a:rPr>
              <a:t>btnIsr</a:t>
            </a:r>
            <a:r>
              <a:rPr lang="en-US" b="0" i="0" dirty="0">
                <a:solidFill>
                  <a:srgbClr val="000000"/>
                </a:solidFill>
                <a:effectLst/>
                <a:latin typeface="Inconsolata" pitchFamily="1" charset="0"/>
              </a:rPr>
              <a:t>, FALLING</a:t>
            </a:r>
            <a:r>
              <a:rPr lang="en-US" b="0" i="0" dirty="0">
                <a:solidFill>
                  <a:srgbClr val="777777"/>
                </a:solidFill>
                <a:effectLst/>
                <a:latin typeface="Inconsolata" pitchFamily="1" charset="0"/>
              </a:rPr>
              <a:t>)</a:t>
            </a:r>
            <a:r>
              <a:rPr lang="en-US" b="0" i="0" dirty="0">
                <a:solidFill>
                  <a:srgbClr val="000000"/>
                </a:solidFill>
                <a:effectLst/>
                <a:latin typeface="Inconsolata" pitchFamily="1" charset="0"/>
              </a:rPr>
              <a:t>;</a:t>
            </a:r>
            <a:endParaRPr lang="en-US" b="0" i="0" dirty="0">
              <a:solidFill>
                <a:srgbClr val="AAAAAA"/>
              </a:solidFill>
              <a:effectLst/>
              <a:latin typeface="Inconsolata" pitchFamily="1" charset="0"/>
            </a:endParaRPr>
          </a:p>
          <a:p>
            <a:pPr algn="l" fontAlgn="base"/>
            <a:r>
              <a:rPr lang="en-US" b="0" i="0" dirty="0">
                <a:solidFill>
                  <a:srgbClr val="777777"/>
                </a:solidFill>
                <a:effectLst/>
                <a:latin typeface="Inconsolata" pitchFamily="1" charset="0"/>
              </a:rPr>
              <a:t>}</a:t>
            </a:r>
            <a:endParaRPr lang="ru-RU" b="0" i="0" dirty="0">
              <a:solidFill>
                <a:srgbClr val="777777"/>
              </a:solidFill>
              <a:effectLst/>
              <a:latin typeface="Inconsolata" pitchFamily="1" charset="0"/>
            </a:endParaRPr>
          </a:p>
          <a:p>
            <a:pPr algn="l" fontAlgn="base"/>
            <a:endParaRPr lang="en-US" b="0" i="0" dirty="0">
              <a:solidFill>
                <a:srgbClr val="AAAAAA"/>
              </a:solidFill>
              <a:effectLst/>
              <a:latin typeface="Inconsolata" pitchFamily="1" charset="0"/>
            </a:endParaRPr>
          </a:p>
          <a:p>
            <a:pPr algn="l" fontAlgn="base"/>
            <a:r>
              <a:rPr lang="en-US" b="0" i="0" dirty="0">
                <a:solidFill>
                  <a:srgbClr val="00979C"/>
                </a:solidFill>
                <a:effectLst/>
                <a:latin typeface="Inconsolata" pitchFamily="1" charset="0"/>
              </a:rPr>
              <a:t>void</a:t>
            </a:r>
            <a:r>
              <a:rPr lang="en-US" b="0" i="0" dirty="0">
                <a:solidFill>
                  <a:srgbClr val="000000"/>
                </a:solidFill>
                <a:effectLst/>
                <a:latin typeface="Inconsolata" pitchFamily="1" charset="0"/>
              </a:rPr>
              <a:t> </a:t>
            </a:r>
            <a:r>
              <a:rPr lang="en-US" b="0" i="0" dirty="0" err="1">
                <a:solidFill>
                  <a:srgbClr val="D35400"/>
                </a:solidFill>
                <a:effectLst/>
                <a:latin typeface="Inconsolata" pitchFamily="1" charset="0"/>
              </a:rPr>
              <a:t>btnIsr</a:t>
            </a:r>
            <a:r>
              <a:rPr lang="en-US" b="0" i="0" dirty="0">
                <a:solidFill>
                  <a:srgbClr val="777777"/>
                </a:solidFill>
                <a:effectLst/>
                <a:latin typeface="Inconsolata" pitchFamily="1" charset="0"/>
              </a:rPr>
              <a:t>()</a:t>
            </a:r>
            <a:r>
              <a:rPr lang="en-US" b="0" i="0" dirty="0">
                <a:solidFill>
                  <a:srgbClr val="000000"/>
                </a:solidFill>
                <a:effectLst/>
                <a:latin typeface="Inconsolata" pitchFamily="1" charset="0"/>
              </a:rPr>
              <a:t> </a:t>
            </a:r>
            <a:r>
              <a:rPr lang="en-US" b="0" i="0" dirty="0">
                <a:solidFill>
                  <a:srgbClr val="777777"/>
                </a:solidFill>
                <a:effectLst/>
                <a:latin typeface="Inconsolata" pitchFamily="1" charset="0"/>
              </a:rPr>
              <a:t>{</a:t>
            </a:r>
            <a:endParaRPr lang="en-US" b="0" i="0" dirty="0">
              <a:solidFill>
                <a:srgbClr val="AAAAAA"/>
              </a:solidFill>
              <a:effectLst/>
              <a:latin typeface="Inconsolata" pitchFamily="1" charset="0"/>
            </a:endParaRPr>
          </a:p>
          <a:p>
            <a:pPr algn="l" fontAlgn="base"/>
            <a:r>
              <a:rPr lang="ru-RU" b="0" i="0" dirty="0">
                <a:solidFill>
                  <a:srgbClr val="000000"/>
                </a:solidFill>
                <a:effectLst/>
                <a:latin typeface="Inconsolata" pitchFamily="1" charset="0"/>
              </a:rPr>
              <a:t>  </a:t>
            </a:r>
            <a:r>
              <a:rPr lang="en-US" b="0" i="0" dirty="0">
                <a:solidFill>
                  <a:srgbClr val="000000"/>
                </a:solidFill>
                <a:effectLst/>
                <a:latin typeface="Inconsolata" pitchFamily="1" charset="0"/>
              </a:rPr>
              <a:t>counter++; </a:t>
            </a:r>
            <a:r>
              <a:rPr lang="en-US" b="0" i="0" dirty="0">
                <a:solidFill>
                  <a:srgbClr val="727576"/>
                </a:solidFill>
                <a:effectLst/>
                <a:latin typeface="Inconsolata" pitchFamily="1" charset="0"/>
              </a:rPr>
              <a:t>// + </a:t>
            </a:r>
            <a:r>
              <a:rPr lang="ru-RU" b="0" i="0" dirty="0">
                <a:solidFill>
                  <a:srgbClr val="727576"/>
                </a:solidFill>
                <a:effectLst/>
                <a:latin typeface="Inconsolata" pitchFamily="1" charset="0"/>
              </a:rPr>
              <a:t>басу</a:t>
            </a:r>
            <a:endParaRPr lang="ru-RU" b="0" i="0" dirty="0">
              <a:solidFill>
                <a:srgbClr val="AAAAAA"/>
              </a:solidFill>
              <a:effectLst/>
              <a:latin typeface="Inconsolata" pitchFamily="1" charset="0"/>
            </a:endParaRPr>
          </a:p>
          <a:p>
            <a:pPr algn="l" fontAlgn="base"/>
            <a:r>
              <a:rPr lang="ru-RU" b="0" i="0" dirty="0">
                <a:solidFill>
                  <a:srgbClr val="777777"/>
                </a:solidFill>
                <a:effectLst/>
                <a:latin typeface="Inconsolata" pitchFamily="1" charset="0"/>
              </a:rPr>
              <a:t>}</a:t>
            </a:r>
            <a:endParaRPr lang="ru-RU" b="0" i="0" dirty="0">
              <a:solidFill>
                <a:srgbClr val="AAAAAA"/>
              </a:solidFill>
              <a:effectLst/>
              <a:latin typeface="Inconsolata" pitchFamily="1" charset="0"/>
            </a:endParaRPr>
          </a:p>
          <a:p>
            <a:pPr algn="l" fontAlgn="base"/>
            <a:r>
              <a:rPr lang="en-US" b="0" i="0" dirty="0">
                <a:solidFill>
                  <a:srgbClr val="00979C"/>
                </a:solidFill>
                <a:effectLst/>
                <a:latin typeface="Inconsolata" pitchFamily="1" charset="0"/>
              </a:rPr>
              <a:t>void</a:t>
            </a:r>
            <a:r>
              <a:rPr lang="en-US" b="0" i="0" dirty="0">
                <a:solidFill>
                  <a:srgbClr val="000000"/>
                </a:solidFill>
                <a:effectLst/>
                <a:latin typeface="Inconsolata" pitchFamily="1" charset="0"/>
              </a:rPr>
              <a:t> </a:t>
            </a:r>
            <a:r>
              <a:rPr lang="en-US" b="0" i="0" dirty="0">
                <a:solidFill>
                  <a:srgbClr val="D35400"/>
                </a:solidFill>
                <a:effectLst/>
                <a:latin typeface="Inconsolata" pitchFamily="1" charset="0"/>
              </a:rPr>
              <a:t>loop</a:t>
            </a:r>
            <a:r>
              <a:rPr lang="en-US" b="0" i="0" dirty="0">
                <a:solidFill>
                  <a:srgbClr val="777777"/>
                </a:solidFill>
                <a:effectLst/>
                <a:latin typeface="Inconsolata" pitchFamily="1" charset="0"/>
              </a:rPr>
              <a:t>()</a:t>
            </a:r>
            <a:r>
              <a:rPr lang="en-US" b="0" i="0" dirty="0">
                <a:solidFill>
                  <a:srgbClr val="000000"/>
                </a:solidFill>
                <a:effectLst/>
                <a:latin typeface="Inconsolata" pitchFamily="1" charset="0"/>
              </a:rPr>
              <a:t> </a:t>
            </a:r>
            <a:r>
              <a:rPr lang="en-US" b="0" i="0" dirty="0">
                <a:solidFill>
                  <a:srgbClr val="777777"/>
                </a:solidFill>
                <a:effectLst/>
                <a:latin typeface="Inconsolata" pitchFamily="1" charset="0"/>
              </a:rPr>
              <a:t>{</a:t>
            </a:r>
            <a:endParaRPr lang="en-US" b="0" i="0" dirty="0">
              <a:solidFill>
                <a:srgbClr val="AAAAAA"/>
              </a:solidFill>
              <a:effectLst/>
              <a:latin typeface="Inconsolata" pitchFamily="1" charset="0"/>
            </a:endParaRPr>
          </a:p>
          <a:p>
            <a:pPr algn="l" fontAlgn="base"/>
            <a:r>
              <a:rPr lang="ru-RU" b="0" i="0" dirty="0">
                <a:solidFill>
                  <a:srgbClr val="000000"/>
                </a:solidFill>
                <a:effectLst/>
                <a:latin typeface="Inconsolata" pitchFamily="1" charset="0"/>
              </a:rPr>
              <a:t>  </a:t>
            </a:r>
            <a:r>
              <a:rPr lang="en-US" b="0" i="0" dirty="0" err="1">
                <a:solidFill>
                  <a:srgbClr val="000000"/>
                </a:solidFill>
                <a:effectLst/>
                <a:latin typeface="Inconsolata" pitchFamily="1" charset="0"/>
              </a:rPr>
              <a:t>Serial.</a:t>
            </a:r>
            <a:r>
              <a:rPr lang="en-US" b="0" i="0" dirty="0" err="1">
                <a:solidFill>
                  <a:srgbClr val="D35400"/>
                </a:solidFill>
                <a:effectLst/>
                <a:latin typeface="Inconsolata" pitchFamily="1" charset="0"/>
              </a:rPr>
              <a:t>println</a:t>
            </a:r>
            <a:r>
              <a:rPr lang="en-US" b="0" i="0" dirty="0">
                <a:solidFill>
                  <a:srgbClr val="777777"/>
                </a:solidFill>
                <a:effectLst/>
                <a:latin typeface="Inconsolata" pitchFamily="1" charset="0"/>
              </a:rPr>
              <a:t>(</a:t>
            </a:r>
            <a:r>
              <a:rPr lang="en-US" b="0" i="0" dirty="0">
                <a:solidFill>
                  <a:srgbClr val="000000"/>
                </a:solidFill>
                <a:effectLst/>
                <a:latin typeface="Inconsolata" pitchFamily="1" charset="0"/>
              </a:rPr>
              <a:t>counter</a:t>
            </a:r>
            <a:r>
              <a:rPr lang="en-US" b="0" i="0" dirty="0">
                <a:solidFill>
                  <a:srgbClr val="777777"/>
                </a:solidFill>
                <a:effectLst/>
                <a:latin typeface="Inconsolata" pitchFamily="1" charset="0"/>
              </a:rPr>
              <a:t>)</a:t>
            </a:r>
            <a:r>
              <a:rPr lang="en-US" b="0" i="0" dirty="0">
                <a:solidFill>
                  <a:srgbClr val="000000"/>
                </a:solidFill>
                <a:effectLst/>
                <a:latin typeface="Inconsolata" pitchFamily="1" charset="0"/>
              </a:rPr>
              <a:t>; </a:t>
            </a:r>
            <a:r>
              <a:rPr lang="en-US" b="0" i="0" dirty="0">
                <a:solidFill>
                  <a:srgbClr val="727576"/>
                </a:solidFill>
                <a:effectLst/>
                <a:latin typeface="Inconsolata" pitchFamily="1" charset="0"/>
              </a:rPr>
              <a:t>// </a:t>
            </a:r>
            <a:r>
              <a:rPr lang="ru-RU" b="0" i="0" dirty="0">
                <a:solidFill>
                  <a:srgbClr val="727576"/>
                </a:solidFill>
                <a:effectLst/>
                <a:latin typeface="Inconsolata" pitchFamily="1" charset="0"/>
              </a:rPr>
              <a:t>шығарамыз</a:t>
            </a:r>
            <a:endParaRPr lang="ru-RU" b="0" i="0" dirty="0">
              <a:solidFill>
                <a:srgbClr val="AAAAAA"/>
              </a:solidFill>
              <a:effectLst/>
              <a:latin typeface="Inconsolata" pitchFamily="1" charset="0"/>
            </a:endParaRPr>
          </a:p>
          <a:p>
            <a:pPr algn="l" fontAlgn="base"/>
            <a:r>
              <a:rPr lang="ru-RU" b="0" i="0" dirty="0">
                <a:solidFill>
                  <a:srgbClr val="D35400"/>
                </a:solidFill>
                <a:effectLst/>
                <a:latin typeface="Inconsolata" pitchFamily="1" charset="0"/>
              </a:rPr>
              <a:t>  </a:t>
            </a:r>
            <a:r>
              <a:rPr lang="en-US" b="0" i="0" dirty="0">
                <a:solidFill>
                  <a:srgbClr val="D35400"/>
                </a:solidFill>
                <a:effectLst/>
                <a:latin typeface="Inconsolata" pitchFamily="1" charset="0"/>
              </a:rPr>
              <a:t>delay</a:t>
            </a:r>
            <a:r>
              <a:rPr lang="en-US" b="0" i="0" dirty="0">
                <a:solidFill>
                  <a:srgbClr val="777777"/>
                </a:solidFill>
                <a:effectLst/>
                <a:latin typeface="Inconsolata" pitchFamily="1" charset="0"/>
              </a:rPr>
              <a:t>(</a:t>
            </a:r>
            <a:r>
              <a:rPr lang="en-US" b="0" i="0" dirty="0">
                <a:solidFill>
                  <a:srgbClr val="000000"/>
                </a:solidFill>
                <a:effectLst/>
                <a:latin typeface="Inconsolata" pitchFamily="1" charset="0"/>
              </a:rPr>
              <a:t>1000</a:t>
            </a:r>
            <a:r>
              <a:rPr lang="en-US" b="0" i="0" dirty="0">
                <a:solidFill>
                  <a:srgbClr val="777777"/>
                </a:solidFill>
                <a:effectLst/>
                <a:latin typeface="Inconsolata" pitchFamily="1" charset="0"/>
              </a:rPr>
              <a:t>)</a:t>
            </a:r>
            <a:r>
              <a:rPr lang="en-US" b="0" i="0" dirty="0">
                <a:solidFill>
                  <a:srgbClr val="000000"/>
                </a:solidFill>
                <a:effectLst/>
                <a:latin typeface="Inconsolata" pitchFamily="1" charset="0"/>
              </a:rPr>
              <a:t>; </a:t>
            </a:r>
            <a:r>
              <a:rPr lang="en-US" b="0" i="0" dirty="0">
                <a:solidFill>
                  <a:srgbClr val="727576"/>
                </a:solidFill>
                <a:effectLst/>
                <a:latin typeface="Inconsolata" pitchFamily="1" charset="0"/>
              </a:rPr>
              <a:t>// </a:t>
            </a:r>
            <a:r>
              <a:rPr lang="ru-RU" b="0" i="0" dirty="0">
                <a:solidFill>
                  <a:srgbClr val="727576"/>
                </a:solidFill>
                <a:effectLst/>
                <a:latin typeface="Inconsolata" pitchFamily="1" charset="0"/>
              </a:rPr>
              <a:t>күтеміз</a:t>
            </a:r>
            <a:endParaRPr lang="ru-RU" b="0" i="0" dirty="0">
              <a:solidFill>
                <a:srgbClr val="AAAAAA"/>
              </a:solidFill>
              <a:effectLst/>
              <a:latin typeface="Inconsolata" pitchFamily="1" charset="0"/>
            </a:endParaRPr>
          </a:p>
          <a:p>
            <a:pPr algn="l" fontAlgn="base"/>
            <a:r>
              <a:rPr lang="ru-RU" b="0" i="0" dirty="0">
                <a:solidFill>
                  <a:srgbClr val="777777"/>
                </a:solidFill>
                <a:effectLst/>
                <a:latin typeface="Inconsolata" pitchFamily="1" charset="0"/>
              </a:rPr>
              <a:t>}</a:t>
            </a:r>
            <a:endParaRPr lang="ru-RU" b="0" i="0" dirty="0">
              <a:solidFill>
                <a:srgbClr val="444444"/>
              </a:solidFill>
              <a:effectLst/>
              <a:latin typeface="Inconsolata" pitchFamily="1" charset="0"/>
            </a:endParaRPr>
          </a:p>
        </p:txBody>
      </p:sp>
    </p:spTree>
    <p:extLst>
      <p:ext uri="{BB962C8B-B14F-4D97-AF65-F5344CB8AC3E}">
        <p14:creationId xmlns:p14="http://schemas.microsoft.com/office/powerpoint/2010/main" val="128848137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926</TotalTime>
  <Words>582</Words>
  <Application>Microsoft Office PowerPoint</Application>
  <PresentationFormat>Широкоэкранный</PresentationFormat>
  <Paragraphs>78</Paragraphs>
  <Slides>8</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8</vt:i4>
      </vt:variant>
    </vt:vector>
  </HeadingPairs>
  <TitlesOfParts>
    <vt:vector size="16" baseType="lpstr">
      <vt:lpstr>Arial</vt:lpstr>
      <vt:lpstr>Calibri</vt:lpstr>
      <vt:lpstr>Calibri Light</vt:lpstr>
      <vt:lpstr>Inconsolata</vt:lpstr>
      <vt:lpstr>Open Sans Condensed</vt:lpstr>
      <vt:lpstr>Times New Roman</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Yandex.Translate</dc:creator>
  <dc:description>Translated with Yandex.Translate</dc:description>
  <cp:lastModifiedBy>Zhanibek Issabekov</cp:lastModifiedBy>
  <cp:revision>109</cp:revision>
  <dcterms:created xsi:type="dcterms:W3CDTF">2020-06-12T09:53:46Z</dcterms:created>
  <dcterms:modified xsi:type="dcterms:W3CDTF">2025-11-06T09:21:25Z</dcterms:modified>
</cp:coreProperties>
</file>