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6" r:id="rId4"/>
    <p:sldId id="271" r:id="rId5"/>
    <p:sldId id="277" r:id="rId6"/>
    <p:sldId id="282" r:id="rId7"/>
    <p:sldId id="28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31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5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63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7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20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86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66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28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20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58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94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00112" y="2660448"/>
            <a:ext cx="10912273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Сабақтың тақырыбы:</a:t>
            </a:r>
          </a:p>
          <a:p>
            <a:r>
              <a:rPr lang="ru-RU" dirty="0"/>
              <a:t>Массивтермен және күрделі алгоритмдермен жұмыс</a:t>
            </a:r>
            <a:endParaRPr lang="ru-RU" sz="28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029835" y="4351297"/>
            <a:ext cx="5146678" cy="931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Оқытушы: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Исабеков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Жанібек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Назарбекұлы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cap="all" dirty="0"/>
              <a:t>ROB</a:t>
            </a:r>
            <a:r>
              <a:rPr lang="ru-RU" b="1" u="sng" cap="all" dirty="0"/>
              <a:t>3111</a:t>
            </a:r>
            <a:r>
              <a:rPr lang="ru-RU" u="sng" dirty="0"/>
              <a:t> </a:t>
            </a:r>
            <a:r>
              <a:rPr lang="ru-RU" b="1" u="sng" cap="all" dirty="0"/>
              <a:t>БИОТЕХНИКАЛЫҚ ЖҮЙЕЛЕРДЕГІ БАСҚАРУ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913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55470" y="1178518"/>
            <a:ext cx="9618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/>
              <a:t>Сабақтың мақсаты: </a:t>
            </a:r>
            <a:r>
              <a:rPr lang="ru-RU" sz="2400" dirty="0"/>
              <a:t>массивтермен жұмыс істеу принциптерін меңгеру</a:t>
            </a:r>
            <a:r>
              <a:rPr lang="kk-KZ" sz="2400" dirty="0"/>
              <a:t>.</a:t>
            </a: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1155470" y="2906576"/>
            <a:ext cx="9925395" cy="291979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dirty="0">
                <a:cs typeface="Times New Roman" panose="02020603050405020304" pitchFamily="18" charset="0"/>
              </a:rPr>
              <a:t>Сабақ жоспары: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>
              <a:cs typeface="Times New Roman" panose="02020603050405020304" pitchFamily="18" charset="0"/>
            </a:endParaRPr>
          </a:p>
          <a:p>
            <a:pPr>
              <a:defRPr/>
            </a:pPr>
            <a:endParaRPr lang="kk-KZ" dirty="0"/>
          </a:p>
          <a:p>
            <a:pPr>
              <a:defRPr/>
            </a:pPr>
            <a:r>
              <a:rPr lang="ru-RU" dirty="0"/>
              <a:t>массивтер</a:t>
            </a:r>
          </a:p>
          <a:p>
            <a:pPr>
              <a:defRPr/>
            </a:pPr>
            <a:r>
              <a:rPr lang="ru-RU" dirty="0"/>
              <a:t>массивтерді жариялау</a:t>
            </a:r>
          </a:p>
          <a:p>
            <a:pPr>
              <a:defRPr/>
            </a:pPr>
            <a:r>
              <a:rPr lang="ru-RU" dirty="0"/>
              <a:t>массивтермен жұмыс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47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8462" y="843147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Алап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83672" y="1884463"/>
            <a:ext cx="102246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Массивтер (</a:t>
            </a:r>
            <a:r>
              <a:rPr lang="en-US" sz="2400" dirty="0"/>
              <a:t>arrays</a:t>
            </a:r>
            <a:r>
              <a:rPr lang="ru-RU" sz="2400" dirty="0"/>
              <a:t>) бір типті айнымалылардың атаулы жиынын білдіреді</a:t>
            </a:r>
            <a:r>
              <a:rPr lang="en-US" sz="2400" dirty="0"/>
              <a:t> (</a:t>
            </a:r>
            <a:r>
              <a:rPr lang="ru-RU" sz="2400" dirty="0"/>
              <a:t>элементтердің)</a:t>
            </a:r>
            <a:r>
              <a:rPr lang="en-US" sz="2400" dirty="0"/>
              <a:t>.</a:t>
            </a:r>
            <a:r>
              <a:rPr lang="ru-RU" sz="2400" dirty="0"/>
              <a:t> Жеке элементтерді индексі бойынша пайдалануға болады.</a:t>
            </a:r>
          </a:p>
        </p:txBody>
      </p:sp>
      <p:pic>
        <p:nvPicPr>
          <p:cNvPr id="2" name="Picture 2" descr="Вывод массива java | Java master">
            <a:extLst>
              <a:ext uri="{FF2B5EF4-FFF2-40B4-BE49-F238E27FC236}">
                <a16:creationId xmlns:a16="http://schemas.microsoft.com/office/drawing/2014/main" id="{1DF2C360-18B1-8873-C56B-05D56F5E5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044" y="3602888"/>
            <a:ext cx="4995545" cy="209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0325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</a:t>
            </a:r>
            <a:r>
              <a:rPr lang="ru-RU" sz="28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хабарландыру</a:t>
            </a:r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массивтердің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7EDB6B-876E-BF01-1E0C-7534C00F56EA}"/>
              </a:ext>
            </a:extLst>
          </p:cNvPr>
          <p:cNvSpPr txBox="1"/>
          <p:nvPr/>
        </p:nvSpPr>
        <p:spPr>
          <a:xfrm>
            <a:off x="1663247" y="1901966"/>
            <a:ext cx="904354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accent1"/>
                </a:solidFill>
              </a:rPr>
              <a:t>int </a:t>
            </a:r>
            <a:r>
              <a:rPr lang="en-US" sz="1800" dirty="0" err="1">
                <a:solidFill>
                  <a:schemeClr val="accent6"/>
                </a:solidFill>
              </a:rPr>
              <a:t>myInts</a:t>
            </a:r>
            <a:r>
              <a:rPr lang="en-US" sz="1800" dirty="0">
                <a:solidFill>
                  <a:schemeClr val="accent6"/>
                </a:solidFill>
              </a:rPr>
              <a:t>[6]</a:t>
            </a:r>
            <a:r>
              <a:rPr lang="en-US" sz="1800" dirty="0">
                <a:solidFill>
                  <a:schemeClr val="accent1"/>
                </a:solidFill>
              </a:rPr>
              <a:t>;</a:t>
            </a:r>
          </a:p>
          <a:p>
            <a:r>
              <a:rPr lang="en-US" sz="1800" dirty="0">
                <a:solidFill>
                  <a:schemeClr val="accent1"/>
                </a:solidFill>
              </a:rPr>
              <a:t>int </a:t>
            </a:r>
            <a:r>
              <a:rPr lang="en-US" sz="1800" dirty="0" err="1">
                <a:solidFill>
                  <a:schemeClr val="accent6"/>
                </a:solidFill>
              </a:rPr>
              <a:t>myPins</a:t>
            </a:r>
            <a:r>
              <a:rPr lang="en-US" sz="1800" dirty="0">
                <a:solidFill>
                  <a:schemeClr val="accent6"/>
                </a:solidFill>
              </a:rPr>
              <a:t>[] = {2, 4, 8, 3, 6}</a:t>
            </a:r>
            <a:r>
              <a:rPr lang="en-US" sz="1800" dirty="0">
                <a:solidFill>
                  <a:schemeClr val="accent1"/>
                </a:solidFill>
              </a:rPr>
              <a:t>;</a:t>
            </a:r>
          </a:p>
          <a:p>
            <a:r>
              <a:rPr lang="en-US" sz="1800" dirty="0">
                <a:solidFill>
                  <a:schemeClr val="accent1"/>
                </a:solidFill>
              </a:rPr>
              <a:t>int </a:t>
            </a:r>
            <a:r>
              <a:rPr lang="en-US" sz="1800" dirty="0" err="1">
                <a:solidFill>
                  <a:schemeClr val="accent6"/>
                </a:solidFill>
              </a:rPr>
              <a:t>mySensVals</a:t>
            </a:r>
            <a:r>
              <a:rPr lang="en-US" sz="1800" dirty="0">
                <a:solidFill>
                  <a:schemeClr val="accent6"/>
                </a:solidFill>
              </a:rPr>
              <a:t>[6] = {2, 4, -8, 3, 2, -9}</a:t>
            </a:r>
            <a:r>
              <a:rPr lang="en-US" sz="1800" dirty="0">
                <a:solidFill>
                  <a:schemeClr val="accent1"/>
                </a:solidFill>
              </a:rPr>
              <a:t>;</a:t>
            </a:r>
          </a:p>
          <a:p>
            <a:r>
              <a:rPr lang="en-US" sz="1800" dirty="0">
                <a:solidFill>
                  <a:schemeClr val="accent1"/>
                </a:solidFill>
              </a:rPr>
              <a:t>char </a:t>
            </a:r>
            <a:r>
              <a:rPr lang="en-US" sz="1800" dirty="0">
                <a:solidFill>
                  <a:schemeClr val="accent6"/>
                </a:solidFill>
              </a:rPr>
              <a:t>message[6] = "hello"</a:t>
            </a:r>
            <a:r>
              <a:rPr lang="en-US" sz="1800" dirty="0">
                <a:solidFill>
                  <a:schemeClr val="accent1"/>
                </a:solidFill>
              </a:rPr>
              <a:t>;</a:t>
            </a:r>
            <a:endParaRPr lang="ru-RU" sz="1800" dirty="0">
              <a:solidFill>
                <a:schemeClr val="accent1"/>
              </a:solidFill>
            </a:endParaRPr>
          </a:p>
          <a:p>
            <a:endParaRPr lang="ru-RU" dirty="0">
              <a:solidFill>
                <a:schemeClr val="accent1"/>
              </a:solidFill>
            </a:endParaRPr>
          </a:p>
          <a:p>
            <a:r>
              <a:rPr lang="ru-RU" sz="1800" dirty="0"/>
              <a:t>Массивті массив сияқты массив элементтерін тікелей инициализациялаусыз жариялауға болады </a:t>
            </a:r>
            <a:r>
              <a:rPr lang="ru-RU" sz="1800" dirty="0" err="1"/>
              <a:t>myInts</a:t>
            </a:r>
            <a:r>
              <a:rPr lang="ru-RU" sz="1800" dirty="0"/>
              <a:t>.</a:t>
            </a:r>
          </a:p>
          <a:p>
            <a:endParaRPr lang="ru-RU" sz="1800" dirty="0"/>
          </a:p>
          <a:p>
            <a:r>
              <a:rPr lang="ru-RU" sz="1800" dirty="0"/>
              <a:t>Алап </a:t>
            </a:r>
            <a:r>
              <a:rPr lang="ru-RU" sz="1800" dirty="0" err="1"/>
              <a:t>MyPins</a:t>
            </a:r>
            <a:r>
              <a:rPr lang="ru-RU" sz="1800" dirty="0"/>
              <a:t> белгілі бір өлшемсіз жарияланады. Компилятордың өзі элементтердің нақты санын есептейді және жадта қажетті көлемдегі массив жасайды.</a:t>
            </a:r>
          </a:p>
          <a:p>
            <a:endParaRPr lang="ru-RU" sz="1800" dirty="0"/>
          </a:p>
          <a:p>
            <a:r>
              <a:rPr lang="ru-RU" sz="1800" dirty="0"/>
              <a:t>Өлшемді массив элементтерін инициализациялаумен бір уақытта анық орнатуға болады.</a:t>
            </a:r>
          </a:p>
          <a:p>
            <a:endParaRPr lang="ru-RU" sz="1800" dirty="0"/>
          </a:p>
          <a:p>
            <a:r>
              <a:rPr lang="ru-RU" sz="1800" dirty="0"/>
              <a:t>Назар аударыңыз, типті массив құру кезінде </a:t>
            </a:r>
            <a:r>
              <a:rPr lang="ru-RU" sz="1800" dirty="0" err="1"/>
              <a:t>Char</a:t>
            </a:r>
            <a:r>
              <a:rPr lang="ru-RU" sz="1800" dirty="0"/>
              <a:t> нөлдік таңба массивтің қосымша элементін қажет етеді.</a:t>
            </a:r>
            <a:endParaRPr lang="kk-KZ" sz="1800" dirty="0"/>
          </a:p>
        </p:txBody>
      </p:sp>
    </p:spTree>
    <p:extLst>
      <p:ext uri="{BB962C8B-B14F-4D97-AF65-F5344CB8AC3E}">
        <p14:creationId xmlns:p14="http://schemas.microsoft.com/office/powerpoint/2010/main" val="166087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38497" y="903156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Массив элементтерімен жұмыс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9987" y="1678743"/>
            <a:ext cx="10216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7C729F-570C-9C66-E0A7-5494D2A5A51F}"/>
              </a:ext>
            </a:extLst>
          </p:cNvPr>
          <p:cNvSpPr txBox="1"/>
          <p:nvPr/>
        </p:nvSpPr>
        <p:spPr>
          <a:xfrm>
            <a:off x="1453264" y="1863496"/>
            <a:ext cx="937968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accent1"/>
                </a:solidFill>
              </a:rPr>
              <a:t>int </a:t>
            </a:r>
            <a:r>
              <a:rPr lang="en-US" dirty="0" err="1">
                <a:solidFill>
                  <a:schemeClr val="accent6"/>
                </a:solidFill>
              </a:rPr>
              <a:t>myArray</a:t>
            </a:r>
            <a:r>
              <a:rPr lang="en-US" dirty="0">
                <a:solidFill>
                  <a:schemeClr val="accent6"/>
                </a:solidFill>
              </a:rPr>
              <a:t>[10]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=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{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9,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3,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2,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4,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3,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2,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7,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8,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9,</a:t>
            </a:r>
            <a:r>
              <a:rPr lang="kk-KZ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accent6"/>
                </a:solidFill>
              </a:rPr>
              <a:t>11}</a:t>
            </a:r>
            <a:r>
              <a:rPr lang="en-US" dirty="0">
                <a:solidFill>
                  <a:schemeClr val="accent1"/>
                </a:solidFill>
              </a:rPr>
              <a:t>;</a:t>
            </a:r>
            <a:endParaRPr lang="kk-KZ" dirty="0">
              <a:solidFill>
                <a:schemeClr val="accent1"/>
              </a:solidFill>
            </a:endParaRPr>
          </a:p>
          <a:p>
            <a:pPr algn="just"/>
            <a:endParaRPr lang="kk-KZ" dirty="0">
              <a:solidFill>
                <a:schemeClr val="accent1"/>
              </a:solidFill>
            </a:endParaRPr>
          </a:p>
          <a:p>
            <a:pPr algn="just"/>
            <a:r>
              <a:rPr lang="ru-RU" dirty="0"/>
              <a:t>Массив элементіне мән тағайындау:</a:t>
            </a:r>
          </a:p>
          <a:p>
            <a:pPr algn="just"/>
            <a:endParaRPr lang="ru-RU" dirty="0"/>
          </a:p>
          <a:p>
            <a:pPr algn="just"/>
            <a:r>
              <a:rPr lang="en-US" dirty="0" err="1">
                <a:solidFill>
                  <a:schemeClr val="accent1"/>
                </a:solidFill>
              </a:rPr>
              <a:t>myArray</a:t>
            </a:r>
            <a:r>
              <a:rPr lang="en-US" dirty="0">
                <a:solidFill>
                  <a:schemeClr val="accent1"/>
                </a:solidFill>
              </a:rPr>
              <a:t>[7] = 10;</a:t>
            </a:r>
          </a:p>
          <a:p>
            <a:pPr algn="just"/>
            <a:endParaRPr lang="kk-KZ" dirty="0"/>
          </a:p>
          <a:p>
            <a:pPr algn="just"/>
            <a:r>
              <a:rPr lang="kk-KZ" dirty="0"/>
              <a:t>Массив элементінің мәнін алыңыз:</a:t>
            </a:r>
          </a:p>
          <a:p>
            <a:pPr algn="just"/>
            <a:endParaRPr lang="kk-KZ" dirty="0"/>
          </a:p>
          <a:p>
            <a:pPr algn="just"/>
            <a:r>
              <a:rPr lang="en-US" dirty="0">
                <a:solidFill>
                  <a:schemeClr val="accent1"/>
                </a:solidFill>
              </a:rPr>
              <a:t>x = </a:t>
            </a:r>
            <a:r>
              <a:rPr lang="en-US" dirty="0" err="1">
                <a:solidFill>
                  <a:schemeClr val="accent1"/>
                </a:solidFill>
              </a:rPr>
              <a:t>myArray</a:t>
            </a:r>
            <a:r>
              <a:rPr lang="en-US" dirty="0">
                <a:solidFill>
                  <a:schemeClr val="accent1"/>
                </a:solidFill>
              </a:rPr>
              <a:t>[9];</a:t>
            </a:r>
          </a:p>
        </p:txBody>
      </p:sp>
    </p:spTree>
    <p:extLst>
      <p:ext uri="{BB962C8B-B14F-4D97-AF65-F5344CB8AC3E}">
        <p14:creationId xmlns:p14="http://schemas.microsoft.com/office/powerpoint/2010/main" val="346841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8462" y="903156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Циклды қолдану </a:t>
            </a:r>
            <a:r>
              <a:rPr lang="en-US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 </a:t>
            </a:r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массивтермен жұмыс істеу кезінде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AC3A3F-1A44-3EFA-8ECF-CDFE074A7E74}"/>
              </a:ext>
            </a:extLst>
          </p:cNvPr>
          <p:cNvSpPr txBox="1"/>
          <p:nvPr/>
        </p:nvSpPr>
        <p:spPr>
          <a:xfrm>
            <a:off x="1201190" y="1951672"/>
            <a:ext cx="1008749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Цикл </a:t>
            </a:r>
            <a:r>
              <a:rPr lang="ru-RU" dirty="0" err="1"/>
              <a:t>for</a:t>
            </a:r>
            <a:r>
              <a:rPr lang="ru-RU" dirty="0"/>
              <a:t> массивтің элементтерін тізімдеу үшін жиі пайдаланылады, цикл есептегіші массивтің әрбір элементіне қол жеткізу үшін индекс ретінде пайдаланылады.</a:t>
            </a:r>
          </a:p>
          <a:p>
            <a:pPr algn="just"/>
            <a:r>
              <a:rPr lang="ru-RU" dirty="0"/>
              <a:t>Мысалы, массивті сериялық порт арқылы шығару үшін келесі кодты пайдалануға болады: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B8C1B3-7B35-3D34-9A24-AADB541005CA}"/>
              </a:ext>
            </a:extLst>
          </p:cNvPr>
          <p:cNvSpPr txBox="1"/>
          <p:nvPr/>
        </p:nvSpPr>
        <p:spPr>
          <a:xfrm>
            <a:off x="1201190" y="3575721"/>
            <a:ext cx="609322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int </a:t>
            </a:r>
            <a:r>
              <a:rPr lang="nn-NO" dirty="0">
                <a:solidFill>
                  <a:schemeClr val="accent1"/>
                </a:solidFill>
              </a:rPr>
              <a:t>myPins[10] = { 9, 3, 2, 4, 3, 2, 7, 8, 9, 11};</a:t>
            </a:r>
            <a:endParaRPr lang="ru-RU" dirty="0">
              <a:solidFill>
                <a:schemeClr val="accent1"/>
              </a:solidFill>
            </a:endParaRPr>
          </a:p>
          <a:p>
            <a:r>
              <a:rPr lang="nn-NO" dirty="0">
                <a:solidFill>
                  <a:schemeClr val="accent1"/>
                </a:solidFill>
              </a:rPr>
              <a:t>int i;</a:t>
            </a:r>
            <a:endParaRPr lang="ru-RU" dirty="0">
              <a:solidFill>
                <a:schemeClr val="accent1"/>
              </a:solidFill>
            </a:endParaRPr>
          </a:p>
          <a:p>
            <a:endParaRPr lang="nn-NO" dirty="0">
              <a:solidFill>
                <a:schemeClr val="accent1"/>
              </a:solidFill>
            </a:endParaRPr>
          </a:p>
          <a:p>
            <a:r>
              <a:rPr lang="nn-NO" dirty="0">
                <a:solidFill>
                  <a:schemeClr val="accent1"/>
                </a:solidFill>
              </a:rPr>
              <a:t>for (i = 0; i =&amp;lt; 9; i = i + 1) {</a:t>
            </a:r>
          </a:p>
          <a:p>
            <a:r>
              <a:rPr lang="nn-NO" dirty="0">
                <a:solidFill>
                  <a:schemeClr val="accent1"/>
                </a:solidFill>
              </a:rPr>
              <a:t>  Serial.println(myPins[i]);</a:t>
            </a:r>
          </a:p>
          <a:p>
            <a:r>
              <a:rPr lang="nn-NO" dirty="0">
                <a:solidFill>
                  <a:schemeClr val="accent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51054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8462" y="903156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Мысал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D06E57-087F-0214-C12F-FFC502493A82}"/>
              </a:ext>
            </a:extLst>
          </p:cNvPr>
          <p:cNvSpPr txBox="1"/>
          <p:nvPr/>
        </p:nvSpPr>
        <p:spPr>
          <a:xfrm>
            <a:off x="1882833" y="1902519"/>
            <a:ext cx="609322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int </a:t>
            </a:r>
            <a:r>
              <a:rPr lang="nn-NO" dirty="0">
                <a:solidFill>
                  <a:schemeClr val="accent1"/>
                </a:solidFill>
              </a:rPr>
              <a:t>myPins[</a:t>
            </a:r>
            <a:r>
              <a:rPr lang="en-US" dirty="0">
                <a:solidFill>
                  <a:schemeClr val="accent1"/>
                </a:solidFill>
              </a:rPr>
              <a:t>5</a:t>
            </a:r>
            <a:r>
              <a:rPr lang="nn-NO" dirty="0">
                <a:solidFill>
                  <a:schemeClr val="accent1"/>
                </a:solidFill>
              </a:rPr>
              <a:t>] = { </a:t>
            </a:r>
            <a:r>
              <a:rPr lang="kk-KZ" dirty="0">
                <a:solidFill>
                  <a:schemeClr val="accent1"/>
                </a:solidFill>
              </a:rPr>
              <a:t>2</a:t>
            </a:r>
            <a:r>
              <a:rPr lang="nn-NO" dirty="0">
                <a:solidFill>
                  <a:schemeClr val="accent1"/>
                </a:solidFill>
              </a:rPr>
              <a:t>, </a:t>
            </a:r>
            <a:r>
              <a:rPr lang="kk-KZ" dirty="0">
                <a:solidFill>
                  <a:schemeClr val="accent1"/>
                </a:solidFill>
              </a:rPr>
              <a:t>5</a:t>
            </a:r>
            <a:r>
              <a:rPr lang="nn-NO" dirty="0">
                <a:solidFill>
                  <a:schemeClr val="accent1"/>
                </a:solidFill>
              </a:rPr>
              <a:t>, </a:t>
            </a:r>
            <a:r>
              <a:rPr lang="kk-KZ" dirty="0">
                <a:solidFill>
                  <a:schemeClr val="accent1"/>
                </a:solidFill>
              </a:rPr>
              <a:t>7</a:t>
            </a:r>
            <a:r>
              <a:rPr lang="en-US" dirty="0">
                <a:solidFill>
                  <a:schemeClr val="accent1"/>
                </a:solidFill>
              </a:rPr>
              <a:t>, 9, 13</a:t>
            </a:r>
            <a:r>
              <a:rPr lang="nn-NO" dirty="0">
                <a:solidFill>
                  <a:schemeClr val="accent1"/>
                </a:solidFill>
              </a:rPr>
              <a:t>};</a:t>
            </a:r>
            <a:endParaRPr lang="ru-RU" dirty="0">
              <a:solidFill>
                <a:schemeClr val="accent1"/>
              </a:solidFill>
            </a:endParaRPr>
          </a:p>
          <a:p>
            <a:r>
              <a:rPr lang="nn-NO" dirty="0">
                <a:solidFill>
                  <a:schemeClr val="accent1"/>
                </a:solidFill>
              </a:rPr>
              <a:t>int i;</a:t>
            </a:r>
            <a:endParaRPr lang="ru-RU" dirty="0">
              <a:solidFill>
                <a:schemeClr val="accent1"/>
              </a:solidFill>
            </a:endParaRPr>
          </a:p>
          <a:p>
            <a:endParaRPr lang="kk-KZ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setup() {</a:t>
            </a:r>
          </a:p>
          <a:p>
            <a:r>
              <a:rPr lang="en-US" dirty="0">
                <a:solidFill>
                  <a:schemeClr val="accent1"/>
                </a:solidFill>
              </a:rPr>
              <a:t>  for(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=0;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&amp;lt;=4;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++)</a:t>
            </a:r>
          </a:p>
          <a:p>
            <a:r>
              <a:rPr lang="en-US" dirty="0">
                <a:solidFill>
                  <a:schemeClr val="accent1"/>
                </a:solidFill>
              </a:rPr>
              <a:t>    </a:t>
            </a:r>
            <a:r>
              <a:rPr lang="en-US" dirty="0" err="1">
                <a:solidFill>
                  <a:schemeClr val="accent1"/>
                </a:solidFill>
              </a:rPr>
              <a:t>pinMode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 err="1">
                <a:solidFill>
                  <a:schemeClr val="accent1"/>
                </a:solidFill>
              </a:rPr>
              <a:t>myPins</a:t>
            </a:r>
            <a:r>
              <a:rPr lang="en-US" dirty="0">
                <a:solidFill>
                  <a:schemeClr val="accent1"/>
                </a:solidFill>
              </a:rPr>
              <a:t>[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],OUTPUT);</a:t>
            </a:r>
          </a:p>
          <a:p>
            <a:r>
              <a:rPr lang="en-US" dirty="0">
                <a:solidFill>
                  <a:schemeClr val="accent1"/>
                </a:solidFill>
              </a:rPr>
              <a:t>}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loop() {</a:t>
            </a:r>
          </a:p>
          <a:p>
            <a:r>
              <a:rPr lang="en-US" dirty="0">
                <a:solidFill>
                  <a:schemeClr val="accent1"/>
                </a:solidFill>
              </a:rPr>
              <a:t>  for(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=0;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&amp;lt;=4;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++) {</a:t>
            </a:r>
          </a:p>
          <a:p>
            <a:r>
              <a:rPr lang="en-US" dirty="0">
                <a:solidFill>
                  <a:schemeClr val="accent1"/>
                </a:solidFill>
              </a:rPr>
              <a:t>    </a:t>
            </a:r>
            <a:r>
              <a:rPr lang="en-US" dirty="0" err="1">
                <a:solidFill>
                  <a:schemeClr val="accent1"/>
                </a:solidFill>
              </a:rPr>
              <a:t>digitalWrite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 err="1">
                <a:solidFill>
                  <a:schemeClr val="accent1"/>
                </a:solidFill>
              </a:rPr>
              <a:t>myPins</a:t>
            </a:r>
            <a:r>
              <a:rPr lang="en-US" dirty="0">
                <a:solidFill>
                  <a:schemeClr val="accent1"/>
                </a:solidFill>
              </a:rPr>
              <a:t>[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],HIGH);</a:t>
            </a:r>
          </a:p>
          <a:p>
            <a:r>
              <a:rPr lang="en-US" dirty="0">
                <a:solidFill>
                  <a:schemeClr val="accent1"/>
                </a:solidFill>
              </a:rPr>
              <a:t>    delay(2000);</a:t>
            </a:r>
          </a:p>
          <a:p>
            <a:r>
              <a:rPr lang="en-US" dirty="0">
                <a:solidFill>
                  <a:schemeClr val="accent1"/>
                </a:solidFill>
              </a:rPr>
              <a:t>    </a:t>
            </a:r>
            <a:r>
              <a:rPr lang="en-US" dirty="0" err="1">
                <a:solidFill>
                  <a:schemeClr val="accent1"/>
                </a:solidFill>
              </a:rPr>
              <a:t>digitalWrite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 err="1">
                <a:solidFill>
                  <a:schemeClr val="accent1"/>
                </a:solidFill>
              </a:rPr>
              <a:t>myPins</a:t>
            </a:r>
            <a:r>
              <a:rPr lang="en-US" dirty="0">
                <a:solidFill>
                  <a:schemeClr val="accent1"/>
                </a:solidFill>
              </a:rPr>
              <a:t>[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],LOW);</a:t>
            </a:r>
          </a:p>
          <a:p>
            <a:r>
              <a:rPr lang="en-US" dirty="0">
                <a:solidFill>
                  <a:schemeClr val="accent1"/>
                </a:solidFill>
              </a:rPr>
              <a:t>  }</a:t>
            </a:r>
          </a:p>
          <a:p>
            <a:r>
              <a:rPr lang="en-US" dirty="0">
                <a:solidFill>
                  <a:schemeClr val="accent1"/>
                </a:solidFill>
              </a:rPr>
              <a:t>}</a:t>
            </a:r>
            <a:endParaRPr lang="nn-NO" dirty="0">
              <a:solidFill>
                <a:schemeClr val="accent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1049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416</Words>
  <Application>Microsoft Office PowerPoint</Application>
  <PresentationFormat>Широкоэкранный</PresentationFormat>
  <Paragraphs>62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Тема Office</vt:lpstr>
      <vt:lpstr>ROB3111 БИОТЕХНИКАЛЫҚ ЖҮЙЕЛЕРДЕГІ БАСҚАРУ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Yandex.Translate</dc:creator>
  <dc:description>Translated with Yandex.Translate</dc:description>
  <cp:lastModifiedBy>Zhanibek Issabekov</cp:lastModifiedBy>
  <cp:revision>113</cp:revision>
  <dcterms:created xsi:type="dcterms:W3CDTF">2020-06-12T09:53:46Z</dcterms:created>
  <dcterms:modified xsi:type="dcterms:W3CDTF">2025-11-06T09:21:47Z</dcterms:modified>
</cp:coreProperties>
</file>