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embeddedFontLst>
    <p:embeddedFont>
      <p:font typeface="Open Sans" panose="020B0606030504020204" pitchFamily="34"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2" roundtripDataSignature="AMtx7mj/FkXOUVL9/Udz2rLwzaXmmijHk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4" name="Google Shape;174;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7" name="Google Shape;11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7" name="Google Shape;12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7" name="Google Shape;137;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7" name="Google Shape;147;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6" name="Google Shape;156;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5" name="Google Shape;165;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11"/>
        <p:cNvGrpSpPr/>
        <p:nvPr/>
      </p:nvGrpSpPr>
      <p:grpSpPr>
        <a:xfrm>
          <a:off x="0" y="0"/>
          <a:ext cx="0" cy="0"/>
          <a:chOff x="0" y="0"/>
          <a:chExt cx="0" cy="0"/>
        </a:xfrm>
      </p:grpSpPr>
      <p:sp>
        <p:nvSpPr>
          <p:cNvPr id="12" name="Google Shape;12;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 name="Google Shape;14;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68"/>
        <p:cNvGrpSpPr/>
        <p:nvPr/>
      </p:nvGrpSpPr>
      <p:grpSpPr>
        <a:xfrm>
          <a:off x="0" y="0"/>
          <a:ext cx="0" cy="0"/>
          <a:chOff x="0" y="0"/>
          <a:chExt cx="0" cy="0"/>
        </a:xfrm>
      </p:grpSpPr>
      <p:sp>
        <p:nvSpPr>
          <p:cNvPr id="69" name="Google Shape;69;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4"/>
        <p:cNvGrpSpPr/>
        <p:nvPr/>
      </p:nvGrpSpPr>
      <p:grpSpPr>
        <a:xfrm>
          <a:off x="0" y="0"/>
          <a:ext cx="0" cy="0"/>
          <a:chOff x="0" y="0"/>
          <a:chExt cx="0" cy="0"/>
        </a:xfrm>
      </p:grpSpPr>
      <p:sp>
        <p:nvSpPr>
          <p:cNvPr id="75" name="Google Shape;75;p2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7"/>
        <p:cNvGrpSpPr/>
        <p:nvPr/>
      </p:nvGrpSpPr>
      <p:grpSpPr>
        <a:xfrm>
          <a:off x="0" y="0"/>
          <a:ext cx="0" cy="0"/>
          <a:chOff x="0" y="0"/>
          <a:chExt cx="0" cy="0"/>
        </a:xfrm>
      </p:grpSpPr>
      <p:sp>
        <p:nvSpPr>
          <p:cNvPr id="18" name="Google Shape;18;p1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23"/>
        <p:cNvGrpSpPr/>
        <p:nvPr/>
      </p:nvGrpSpPr>
      <p:grpSpPr>
        <a:xfrm>
          <a:off x="0" y="0"/>
          <a:ext cx="0" cy="0"/>
          <a:chOff x="0" y="0"/>
          <a:chExt cx="0" cy="0"/>
        </a:xfrm>
      </p:grpSpPr>
      <p:sp>
        <p:nvSpPr>
          <p:cNvPr id="24" name="Google Shape;24;p1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29"/>
        <p:cNvGrpSpPr/>
        <p:nvPr/>
      </p:nvGrpSpPr>
      <p:grpSpPr>
        <a:xfrm>
          <a:off x="0" y="0"/>
          <a:ext cx="0" cy="0"/>
          <a:chOff x="0" y="0"/>
          <a:chExt cx="0" cy="0"/>
        </a:xfrm>
      </p:grpSpPr>
      <p:sp>
        <p:nvSpPr>
          <p:cNvPr id="30" name="Google Shape;30;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1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36"/>
        <p:cNvGrpSpPr/>
        <p:nvPr/>
      </p:nvGrpSpPr>
      <p:grpSpPr>
        <a:xfrm>
          <a:off x="0" y="0"/>
          <a:ext cx="0" cy="0"/>
          <a:chOff x="0" y="0"/>
          <a:chExt cx="0" cy="0"/>
        </a:xfrm>
      </p:grpSpPr>
      <p:sp>
        <p:nvSpPr>
          <p:cNvPr id="37" name="Google Shape;37;p1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45"/>
        <p:cNvGrpSpPr/>
        <p:nvPr/>
      </p:nvGrpSpPr>
      <p:grpSpPr>
        <a:xfrm>
          <a:off x="0" y="0"/>
          <a:ext cx="0" cy="0"/>
          <a:chOff x="0" y="0"/>
          <a:chExt cx="0" cy="0"/>
        </a:xfrm>
      </p:grpSpPr>
      <p:sp>
        <p:nvSpPr>
          <p:cNvPr id="46" name="Google Shape;46;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50"/>
        <p:cNvGrpSpPr/>
        <p:nvPr/>
      </p:nvGrpSpPr>
      <p:grpSpPr>
        <a:xfrm>
          <a:off x="0" y="0"/>
          <a:ext cx="0" cy="0"/>
          <a:chOff x="0" y="0"/>
          <a:chExt cx="0" cy="0"/>
        </a:xfrm>
      </p:grpSpPr>
      <p:sp>
        <p:nvSpPr>
          <p:cNvPr id="51" name="Google Shape;51;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4"/>
        <p:cNvGrpSpPr/>
        <p:nvPr/>
      </p:nvGrpSpPr>
      <p:grpSpPr>
        <a:xfrm>
          <a:off x="0" y="0"/>
          <a:ext cx="0" cy="0"/>
          <a:chOff x="0" y="0"/>
          <a:chExt cx="0" cy="0"/>
        </a:xfrm>
      </p:grpSpPr>
      <p:sp>
        <p:nvSpPr>
          <p:cNvPr id="55" name="Google Shape;55;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1"/>
        <p:cNvGrpSpPr/>
        <p:nvPr/>
      </p:nvGrpSpPr>
      <p:grpSpPr>
        <a:xfrm>
          <a:off x="0" y="0"/>
          <a:ext cx="0" cy="0"/>
          <a:chOff x="0" y="0"/>
          <a:chExt cx="0" cy="0"/>
        </a:xfrm>
      </p:grpSpPr>
      <p:sp>
        <p:nvSpPr>
          <p:cNvPr id="62" name="Google Shape;62;p2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2"/>
          <p:cNvSpPr>
            <a:spLocks noGrp="1"/>
          </p:cNvSpPr>
          <p:nvPr>
            <p:ph type="pic" idx="2"/>
          </p:nvPr>
        </p:nvSpPr>
        <p:spPr>
          <a:xfrm>
            <a:off x="5183188" y="987425"/>
            <a:ext cx="6172200" cy="4873625"/>
          </a:xfrm>
          <a:prstGeom prst="rect">
            <a:avLst/>
          </a:prstGeom>
          <a:noFill/>
          <a:ln>
            <a:noFill/>
          </a:ln>
        </p:spPr>
      </p:sp>
      <p:sp>
        <p:nvSpPr>
          <p:cNvPr id="64" name="Google Shape;64;p2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ru-RU"/>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title"/>
          </p:nvPr>
        </p:nvSpPr>
        <p:spPr>
          <a:xfrm>
            <a:off x="900112" y="1240824"/>
            <a:ext cx="8072438" cy="1217971"/>
          </a:xfrm>
          <a:prstGeom prst="rect">
            <a:avLst/>
          </a:prstGeom>
          <a:noFill/>
          <a:ln>
            <a:noFill/>
          </a:ln>
        </p:spPr>
        <p:txBody>
          <a:bodyPr spcFirstLastPara="1" wrap="square" lIns="91425" tIns="45700" rIns="91425" bIns="45700" anchor="ctr" anchorCtr="0">
            <a:normAutofit/>
          </a:bodyPr>
          <a:lstStyle/>
          <a:p>
            <a:pPr lvl="0">
              <a:buClr>
                <a:srgbClr val="7F7F7F"/>
              </a:buClr>
              <a:buSzPct val="100000"/>
            </a:pPr>
            <a:r>
              <a:rPr lang="en-US" sz="2800" b="1" u="sng" cap="all" dirty="0"/>
              <a:t>ROB</a:t>
            </a:r>
            <a:r>
              <a:rPr lang="ru-RU" sz="2800" b="1" u="sng" cap="all" dirty="0"/>
              <a:t>3111</a:t>
            </a:r>
            <a:r>
              <a:rPr lang="ru-RU" sz="2800" u="sng" dirty="0"/>
              <a:t> </a:t>
            </a:r>
            <a:r>
              <a:rPr lang="ru-RU" sz="2800" b="1" u="sng" cap="all" dirty="0"/>
              <a:t>БИОТЕХНИКАЛЫҚ ЖҮЙЕЛЕРДЕГІ БАСҚАРУ </a:t>
            </a:r>
            <a:endParaRPr dirty="0"/>
          </a:p>
        </p:txBody>
      </p:sp>
      <p:pic>
        <p:nvPicPr>
          <p:cNvPr id="91" name="Google Shape;91;p2"/>
          <p:cNvPicPr preferRelativeResize="0"/>
          <p:nvPr/>
        </p:nvPicPr>
        <p:blipFill rotWithShape="1">
          <a:blip r:embed="rId3">
            <a:alphaModFix/>
          </a:blip>
          <a:srcRect/>
          <a:stretch/>
        </p:blipFill>
        <p:spPr>
          <a:xfrm>
            <a:off x="-1" y="0"/>
            <a:ext cx="371475" cy="6858000"/>
          </a:xfrm>
          <a:prstGeom prst="rect">
            <a:avLst/>
          </a:prstGeom>
          <a:noFill/>
          <a:ln>
            <a:noFill/>
          </a:ln>
        </p:spPr>
      </p:pic>
      <p:sp>
        <p:nvSpPr>
          <p:cNvPr id="93" name="Google Shape;93;p2"/>
          <p:cNvSpPr/>
          <p:nvPr/>
        </p:nvSpPr>
        <p:spPr>
          <a:xfrm>
            <a:off x="900112" y="2596971"/>
            <a:ext cx="10912273"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ru-RU" sz="2000" b="0" i="0" u="none" strike="noStrike" cap="none" dirty="0">
                <a:solidFill>
                  <a:srgbClr val="1E4E79"/>
                </a:solidFill>
                <a:latin typeface="Calibri"/>
                <a:ea typeface="Calibri"/>
                <a:cs typeface="Calibri"/>
                <a:sym typeface="Calibri"/>
              </a:rPr>
              <a:t>Сабақтың тақырыбы:</a:t>
            </a:r>
            <a:endParaRPr dirty="0"/>
          </a:p>
          <a:p>
            <a:pPr lvl="0"/>
            <a:r>
              <a:rPr lang="en-US" sz="2800" dirty="0">
                <a:solidFill>
                  <a:srgbClr val="1E4E79"/>
                </a:solidFill>
                <a:latin typeface="Calibri"/>
                <a:ea typeface="Calibri"/>
                <a:cs typeface="Calibri"/>
                <a:sym typeface="Calibri"/>
              </a:rPr>
              <a:t>Arduino-</a:t>
            </a:r>
            <a:r>
              <a:rPr lang="ru-RU" sz="2800" dirty="0">
                <a:solidFill>
                  <a:srgbClr val="1E4E79"/>
                </a:solidFill>
                <a:latin typeface="Calibri"/>
                <a:ea typeface="Calibri"/>
                <a:cs typeface="Calibri"/>
                <a:sym typeface="Calibri"/>
              </a:rPr>
              <a:t>да таймерлерді пайдалану</a:t>
            </a:r>
            <a:endParaRPr sz="2800" b="0" cap="none" dirty="0">
              <a:solidFill>
                <a:srgbClr val="1E4E79"/>
              </a:solidFill>
              <a:latin typeface="Calibri"/>
              <a:ea typeface="Calibri"/>
              <a:cs typeface="Calibri"/>
              <a:sym typeface="Calibri"/>
            </a:endParaRPr>
          </a:p>
        </p:txBody>
      </p:sp>
      <p:sp>
        <p:nvSpPr>
          <p:cNvPr id="94" name="Google Shape;94;p2"/>
          <p:cNvSpPr txBox="1"/>
          <p:nvPr/>
        </p:nvSpPr>
        <p:spPr>
          <a:xfrm>
            <a:off x="1029834" y="4351297"/>
            <a:ext cx="5233805" cy="931822"/>
          </a:xfrm>
          <a:prstGeom prst="rect">
            <a:avLst/>
          </a:prstGeom>
          <a:noFill/>
          <a:ln>
            <a:noFill/>
          </a:ln>
        </p:spPr>
        <p:txBody>
          <a:bodyPr spcFirstLastPara="1" wrap="square" lIns="91425" tIns="45700" rIns="91425" bIns="45700" anchor="ctr" anchorCtr="0">
            <a:normAutofit/>
          </a:bodyPr>
          <a:lstStyle/>
          <a:p>
            <a:r>
              <a:rPr lang="ru-RU" sz="1800" dirty="0" err="1">
                <a:solidFill>
                  <a:schemeClr val="accent1">
                    <a:lumMod val="50000"/>
                  </a:schemeClr>
                </a:solidFill>
                <a:latin typeface="Times New Roman" panose="02020603050405020304" pitchFamily="18" charset="0"/>
                <a:cs typeface="Times New Roman" panose="02020603050405020304" pitchFamily="18" charset="0"/>
              </a:rPr>
              <a:t>Оқытушы:Исабеков</a:t>
            </a:r>
            <a:r>
              <a:rPr lang="ru-RU" sz="1800" dirty="0">
                <a:solidFill>
                  <a:schemeClr val="accent1">
                    <a:lumMod val="50000"/>
                  </a:schemeClr>
                </a:solidFill>
                <a:latin typeface="Times New Roman" panose="02020603050405020304" pitchFamily="18" charset="0"/>
                <a:cs typeface="Times New Roman" panose="02020603050405020304" pitchFamily="18" charset="0"/>
              </a:rPr>
              <a:t> </a:t>
            </a:r>
            <a:r>
              <a:rPr lang="ru-RU" sz="1800" dirty="0" err="1">
                <a:solidFill>
                  <a:schemeClr val="accent1">
                    <a:lumMod val="50000"/>
                  </a:schemeClr>
                </a:solidFill>
                <a:latin typeface="Times New Roman" panose="02020603050405020304" pitchFamily="18" charset="0"/>
                <a:cs typeface="Times New Roman" panose="02020603050405020304" pitchFamily="18" charset="0"/>
              </a:rPr>
              <a:t>Жанібек</a:t>
            </a:r>
            <a:r>
              <a:rPr lang="ru-RU" sz="1800" dirty="0">
                <a:solidFill>
                  <a:schemeClr val="accent1">
                    <a:lumMod val="50000"/>
                  </a:schemeClr>
                </a:solidFill>
                <a:latin typeface="Times New Roman" panose="02020603050405020304" pitchFamily="18" charset="0"/>
                <a:cs typeface="Times New Roman" panose="02020603050405020304" pitchFamily="18" charset="0"/>
              </a:rPr>
              <a:t> </a:t>
            </a:r>
            <a:r>
              <a:rPr lang="ru-RU" sz="1800" dirty="0" err="1">
                <a:solidFill>
                  <a:schemeClr val="accent1">
                    <a:lumMod val="50000"/>
                  </a:schemeClr>
                </a:solidFill>
                <a:latin typeface="Times New Roman" panose="02020603050405020304" pitchFamily="18" charset="0"/>
                <a:cs typeface="Times New Roman" panose="02020603050405020304" pitchFamily="18" charset="0"/>
              </a:rPr>
              <a:t>Назарбекұлы</a:t>
            </a:r>
            <a:endParaRPr lang="ru-RU" sz="1800" dirty="0">
              <a:solidFill>
                <a:schemeClr val="accent1">
                  <a:lumMod val="50000"/>
                </a:schemeClr>
              </a:solidFill>
              <a:latin typeface="Times New Roman" panose="02020603050405020304" pitchFamily="18" charset="0"/>
              <a:cs typeface="Times New Roman" panose="02020603050405020304" pitchFamily="18" charset="0"/>
            </a:endParaRPr>
          </a:p>
          <a:p>
            <a:endParaRPr lang="ru-RU" sz="1800" dirty="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96" name="Google Shape;96;p2"/>
          <p:cNvPicPr preferRelativeResize="0"/>
          <p:nvPr/>
        </p:nvPicPr>
        <p:blipFill rotWithShape="1">
          <a:blip r:embed="rId4">
            <a:alphaModFix/>
          </a:blip>
          <a:srcRect/>
          <a:stretch/>
        </p:blipFill>
        <p:spPr>
          <a:xfrm>
            <a:off x="12085397" y="0"/>
            <a:ext cx="106603" cy="68580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pic>
        <p:nvPicPr>
          <p:cNvPr id="176" name="Google Shape;176;p11"/>
          <p:cNvPicPr preferRelativeResize="0"/>
          <p:nvPr/>
        </p:nvPicPr>
        <p:blipFill rotWithShape="1">
          <a:blip r:embed="rId3">
            <a:alphaModFix/>
          </a:blip>
          <a:srcRect/>
          <a:stretch/>
        </p:blipFill>
        <p:spPr>
          <a:xfrm>
            <a:off x="-1" y="0"/>
            <a:ext cx="371475" cy="6858000"/>
          </a:xfrm>
          <a:prstGeom prst="rect">
            <a:avLst/>
          </a:prstGeom>
          <a:noFill/>
          <a:ln>
            <a:noFill/>
          </a:ln>
        </p:spPr>
      </p:pic>
      <p:pic>
        <p:nvPicPr>
          <p:cNvPr id="177" name="Google Shape;177;p11"/>
          <p:cNvPicPr preferRelativeResize="0"/>
          <p:nvPr/>
        </p:nvPicPr>
        <p:blipFill rotWithShape="1">
          <a:blip r:embed="rId4">
            <a:alphaModFix/>
          </a:blip>
          <a:srcRect/>
          <a:stretch/>
        </p:blipFill>
        <p:spPr>
          <a:xfrm>
            <a:off x="12085397" y="0"/>
            <a:ext cx="106603" cy="6858000"/>
          </a:xfrm>
          <a:prstGeom prst="rect">
            <a:avLst/>
          </a:prstGeom>
          <a:noFill/>
          <a:ln>
            <a:noFill/>
          </a:ln>
        </p:spPr>
      </p:pic>
      <p:sp>
        <p:nvSpPr>
          <p:cNvPr id="179" name="Google Shape;179;p11"/>
          <p:cNvSpPr txBox="1"/>
          <p:nvPr/>
        </p:nvSpPr>
        <p:spPr>
          <a:xfrm>
            <a:off x="1758462" y="903156"/>
            <a:ext cx="8675076"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ru-RU" sz="2800">
                <a:solidFill>
                  <a:srgbClr val="1E4E79"/>
                </a:solidFill>
                <a:latin typeface="Calibri"/>
                <a:ea typeface="Calibri"/>
                <a:cs typeface="Calibri"/>
                <a:sym typeface="Calibri"/>
              </a:rPr>
              <a:t>TimerOne кітапханасы</a:t>
            </a:r>
            <a:endParaRPr sz="2800">
              <a:solidFill>
                <a:srgbClr val="1E4E79"/>
              </a:solidFill>
              <a:latin typeface="Calibri"/>
              <a:ea typeface="Calibri"/>
              <a:cs typeface="Calibri"/>
              <a:sym typeface="Calibri"/>
            </a:endParaRPr>
          </a:p>
        </p:txBody>
      </p:sp>
      <p:sp>
        <p:nvSpPr>
          <p:cNvPr id="180" name="Google Shape;180;p11"/>
          <p:cNvSpPr txBox="1"/>
          <p:nvPr/>
        </p:nvSpPr>
        <p:spPr>
          <a:xfrm>
            <a:off x="1000298" y="2162892"/>
            <a:ext cx="10191300" cy="3078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ru-RU" sz="1800">
                <a:solidFill>
                  <a:schemeClr val="accent1"/>
                </a:solidFill>
                <a:latin typeface="Calibri"/>
                <a:ea typeface="Calibri"/>
                <a:cs typeface="Calibri"/>
                <a:sym typeface="Calibri"/>
              </a:rPr>
              <a:t>Timer1.attachInterrupt(function, period)</a:t>
            </a:r>
            <a:endParaRPr sz="1800">
              <a:solidFill>
                <a:schemeClr val="accent1"/>
              </a:solidFill>
              <a:latin typeface="Calibri"/>
              <a:ea typeface="Calibri"/>
              <a:cs typeface="Calibri"/>
              <a:sym typeface="Calibri"/>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ru-RU" sz="1800">
                <a:solidFill>
                  <a:schemeClr val="dk1"/>
                </a:solidFill>
                <a:latin typeface="Calibri"/>
                <a:ea typeface="Calibri"/>
                <a:cs typeface="Calibri"/>
                <a:sym typeface="Calibri"/>
              </a:rPr>
              <a:t>Функцияны микросекундтарда көрсетілген уақыт аралығы арқылы шақырады.Егер сіз осы функцияны соңғы параметр ретінде шақырған кезде микросекундтардағы мәнді көрсетсеңіз, периодты ерікті түрде орнатуға болатындығын ескеріңіз.</a:t>
            </a:r>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ru-RU" sz="1800">
                <a:solidFill>
                  <a:schemeClr val="dk1"/>
                </a:solidFill>
                <a:latin typeface="Calibri"/>
                <a:ea typeface="Calibri"/>
                <a:cs typeface="Calibri"/>
                <a:sym typeface="Calibri"/>
              </a:rPr>
              <a:t>Үзілісті Timer1 мерзімді оқиғасына 1 мс тұрақты жиіліктегі Timer1_ISR өңдеуші функциясын орындайтын етіп бекітуге мысал келтірейік.</a:t>
            </a:r>
            <a:endParaRPr sz="1800">
              <a:solidFill>
                <a:schemeClr val="dk1"/>
              </a:solidFill>
              <a:latin typeface="Calibri"/>
              <a:ea typeface="Calibri"/>
              <a:cs typeface="Calibri"/>
              <a:sym typeface="Calibri"/>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ru-RU" sz="1800">
                <a:solidFill>
                  <a:schemeClr val="accent1"/>
                </a:solidFill>
                <a:latin typeface="Calibri"/>
                <a:ea typeface="Calibri"/>
                <a:cs typeface="Calibri"/>
                <a:sym typeface="Calibri"/>
              </a:rPr>
              <a:t>Timer1.attachInterrupt(Timer1_ISR, 1000);</a:t>
            </a:r>
            <a:endParaRPr/>
          </a:p>
          <a:p>
            <a:pPr marL="0" marR="0" lvl="0" indent="0" algn="l" rtl="0">
              <a:spcBef>
                <a:spcPts val="0"/>
              </a:spcBef>
              <a:spcAft>
                <a:spcPts val="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pic>
        <p:nvPicPr>
          <p:cNvPr id="185" name="Google Shape;185;p12"/>
          <p:cNvPicPr preferRelativeResize="0"/>
          <p:nvPr/>
        </p:nvPicPr>
        <p:blipFill rotWithShape="1">
          <a:blip r:embed="rId3">
            <a:alphaModFix/>
          </a:blip>
          <a:srcRect/>
          <a:stretch/>
        </p:blipFill>
        <p:spPr>
          <a:xfrm>
            <a:off x="-1" y="0"/>
            <a:ext cx="371475" cy="6858000"/>
          </a:xfrm>
          <a:prstGeom prst="rect">
            <a:avLst/>
          </a:prstGeom>
          <a:noFill/>
          <a:ln>
            <a:noFill/>
          </a:ln>
        </p:spPr>
      </p:pic>
      <p:pic>
        <p:nvPicPr>
          <p:cNvPr id="186" name="Google Shape;186;p12"/>
          <p:cNvPicPr preferRelativeResize="0"/>
          <p:nvPr/>
        </p:nvPicPr>
        <p:blipFill rotWithShape="1">
          <a:blip r:embed="rId4">
            <a:alphaModFix/>
          </a:blip>
          <a:srcRect/>
          <a:stretch/>
        </p:blipFill>
        <p:spPr>
          <a:xfrm>
            <a:off x="12085397" y="0"/>
            <a:ext cx="106603" cy="6858000"/>
          </a:xfrm>
          <a:prstGeom prst="rect">
            <a:avLst/>
          </a:prstGeom>
          <a:noFill/>
          <a:ln>
            <a:noFill/>
          </a:ln>
        </p:spPr>
      </p:pic>
      <p:sp>
        <p:nvSpPr>
          <p:cNvPr id="188" name="Google Shape;188;p12"/>
          <p:cNvSpPr txBox="1"/>
          <p:nvPr/>
        </p:nvSpPr>
        <p:spPr>
          <a:xfrm>
            <a:off x="1758462" y="903156"/>
            <a:ext cx="8675076"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ru-RU" sz="2800">
                <a:solidFill>
                  <a:srgbClr val="1E4E79"/>
                </a:solidFill>
                <a:latin typeface="Calibri"/>
                <a:ea typeface="Calibri"/>
                <a:cs typeface="Calibri"/>
                <a:sym typeface="Calibri"/>
              </a:rPr>
              <a:t>TimerOne кітапханасы</a:t>
            </a:r>
            <a:endParaRPr sz="2800">
              <a:solidFill>
                <a:srgbClr val="1E4E79"/>
              </a:solidFill>
              <a:latin typeface="Calibri"/>
              <a:ea typeface="Calibri"/>
              <a:cs typeface="Calibri"/>
              <a:sym typeface="Calibri"/>
            </a:endParaRPr>
          </a:p>
        </p:txBody>
      </p:sp>
      <p:sp>
        <p:nvSpPr>
          <p:cNvPr id="189" name="Google Shape;189;p12"/>
          <p:cNvSpPr txBox="1"/>
          <p:nvPr/>
        </p:nvSpPr>
        <p:spPr>
          <a:xfrm>
            <a:off x="1367442" y="1509501"/>
            <a:ext cx="6093228" cy="507831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ru-RU" sz="1800" b="0" i="0">
                <a:solidFill>
                  <a:srgbClr val="B85C00"/>
                </a:solidFill>
                <a:latin typeface="Arial"/>
                <a:ea typeface="Arial"/>
                <a:cs typeface="Arial"/>
                <a:sym typeface="Arial"/>
              </a:rPr>
              <a:t>#include &lt;TimerOne.h&gt;</a:t>
            </a:r>
            <a:endParaRPr sz="1800" b="0" i="0">
              <a:solidFill>
                <a:srgbClr val="000000"/>
              </a:solidFill>
              <a:latin typeface="Courier New"/>
              <a:ea typeface="Courier New"/>
              <a:cs typeface="Courier New"/>
              <a:sym typeface="Courier New"/>
            </a:endParaRPr>
          </a:p>
          <a:p>
            <a:pPr marL="0" marR="0" lvl="0" indent="0" algn="l" rtl="0">
              <a:spcBef>
                <a:spcPts val="0"/>
              </a:spcBef>
              <a:spcAft>
                <a:spcPts val="0"/>
              </a:spcAft>
              <a:buNone/>
            </a:pPr>
            <a:r>
              <a:rPr lang="ru-RU" sz="1800" b="0" i="0">
                <a:solidFill>
                  <a:srgbClr val="000000"/>
                </a:solidFill>
                <a:latin typeface="Courier New"/>
                <a:ea typeface="Courier New"/>
                <a:cs typeface="Courier New"/>
                <a:sym typeface="Courier New"/>
              </a:rPr>
              <a:t> </a:t>
            </a:r>
            <a:endParaRPr/>
          </a:p>
          <a:p>
            <a:pPr marL="0" marR="0" lvl="0" indent="0" algn="l" rtl="0">
              <a:spcBef>
                <a:spcPts val="0"/>
              </a:spcBef>
              <a:spcAft>
                <a:spcPts val="0"/>
              </a:spcAft>
              <a:buNone/>
            </a:pPr>
            <a:r>
              <a:rPr lang="ru-RU" sz="1800" b="0" i="0">
                <a:solidFill>
                  <a:srgbClr val="800080"/>
                </a:solidFill>
                <a:latin typeface="Arial"/>
                <a:ea typeface="Arial"/>
                <a:cs typeface="Arial"/>
                <a:sym typeface="Arial"/>
              </a:rPr>
              <a:t>void</a:t>
            </a:r>
            <a:r>
              <a:rPr lang="ru-RU" sz="1800" b="0" i="0">
                <a:solidFill>
                  <a:srgbClr val="006FE0"/>
                </a:solidFill>
                <a:latin typeface="Arial"/>
                <a:ea typeface="Arial"/>
                <a:cs typeface="Arial"/>
                <a:sym typeface="Arial"/>
              </a:rPr>
              <a:t> </a:t>
            </a:r>
            <a:r>
              <a:rPr lang="ru-RU" sz="1800" b="0" i="0">
                <a:solidFill>
                  <a:srgbClr val="004ED0"/>
                </a:solidFill>
                <a:latin typeface="Arial"/>
                <a:ea typeface="Arial"/>
                <a:cs typeface="Arial"/>
                <a:sym typeface="Arial"/>
              </a:rPr>
              <a:t>Timer1_ISR</a:t>
            </a:r>
            <a:r>
              <a:rPr lang="ru-RU" sz="1800" b="0" i="0">
                <a:solidFill>
                  <a:srgbClr val="333333"/>
                </a:solidFill>
                <a:latin typeface="Arial"/>
                <a:ea typeface="Arial"/>
                <a:cs typeface="Arial"/>
                <a:sym typeface="Arial"/>
              </a:rPr>
              <a:t>(</a:t>
            </a:r>
            <a:r>
              <a:rPr lang="ru-RU" sz="1800" b="0" i="0">
                <a:solidFill>
                  <a:srgbClr val="800080"/>
                </a:solidFill>
                <a:latin typeface="Arial"/>
                <a:ea typeface="Arial"/>
                <a:cs typeface="Arial"/>
                <a:sym typeface="Arial"/>
              </a:rPr>
              <a:t>void</a:t>
            </a:r>
            <a:r>
              <a:rPr lang="ru-RU" sz="1800" b="0" i="0">
                <a:solidFill>
                  <a:srgbClr val="333333"/>
                </a:solidFill>
                <a:latin typeface="Arial"/>
                <a:ea typeface="Arial"/>
                <a:cs typeface="Arial"/>
                <a:sym typeface="Arial"/>
              </a:rPr>
              <a:t>)</a:t>
            </a:r>
            <a:endParaRPr sz="1800" b="0" i="0">
              <a:solidFill>
                <a:srgbClr val="000000"/>
              </a:solidFill>
              <a:latin typeface="Courier New"/>
              <a:ea typeface="Courier New"/>
              <a:cs typeface="Courier New"/>
              <a:sym typeface="Courier New"/>
            </a:endParaRPr>
          </a:p>
          <a:p>
            <a:pPr marL="0" marR="0" lvl="0" indent="0" algn="l" rtl="0">
              <a:spcBef>
                <a:spcPts val="0"/>
              </a:spcBef>
              <a:spcAft>
                <a:spcPts val="0"/>
              </a:spcAft>
              <a:buNone/>
            </a:pPr>
            <a:r>
              <a:rPr lang="ru-RU" sz="1800" b="0" i="0">
                <a:solidFill>
                  <a:srgbClr val="333333"/>
                </a:solidFill>
                <a:latin typeface="Arial"/>
                <a:ea typeface="Arial"/>
                <a:cs typeface="Arial"/>
                <a:sym typeface="Arial"/>
              </a:rPr>
              <a:t>{</a:t>
            </a:r>
            <a:endParaRPr sz="1800" b="0" i="0">
              <a:solidFill>
                <a:srgbClr val="000000"/>
              </a:solidFill>
              <a:latin typeface="Courier New"/>
              <a:ea typeface="Courier New"/>
              <a:cs typeface="Courier New"/>
              <a:sym typeface="Courier New"/>
            </a:endParaRPr>
          </a:p>
          <a:p>
            <a:pPr marL="0" marR="0" lvl="0" indent="0" algn="l" rtl="0">
              <a:spcBef>
                <a:spcPts val="0"/>
              </a:spcBef>
              <a:spcAft>
                <a:spcPts val="0"/>
              </a:spcAft>
              <a:buNone/>
            </a:pPr>
            <a:r>
              <a:rPr lang="ru-RU" sz="1800" b="0" i="0">
                <a:solidFill>
                  <a:srgbClr val="006FE0"/>
                </a:solidFill>
                <a:latin typeface="Arial"/>
                <a:ea typeface="Arial"/>
                <a:cs typeface="Arial"/>
                <a:sym typeface="Arial"/>
              </a:rPr>
              <a:t>  </a:t>
            </a:r>
            <a:r>
              <a:rPr lang="ru-RU" sz="1800" b="0" i="0">
                <a:solidFill>
                  <a:srgbClr val="004ED0"/>
                </a:solidFill>
                <a:latin typeface="Arial"/>
                <a:ea typeface="Arial"/>
                <a:cs typeface="Arial"/>
                <a:sym typeface="Arial"/>
              </a:rPr>
              <a:t>digitalWrite</a:t>
            </a:r>
            <a:r>
              <a:rPr lang="ru-RU" sz="1800" b="0" i="0">
                <a:solidFill>
                  <a:srgbClr val="333333"/>
                </a:solidFill>
                <a:latin typeface="Arial"/>
                <a:ea typeface="Arial"/>
                <a:cs typeface="Arial"/>
                <a:sym typeface="Arial"/>
              </a:rPr>
              <a:t>(</a:t>
            </a:r>
            <a:r>
              <a:rPr lang="ru-RU" sz="1800" b="0" i="0">
                <a:solidFill>
                  <a:srgbClr val="002D7A"/>
                </a:solidFill>
                <a:latin typeface="Arial"/>
                <a:ea typeface="Arial"/>
                <a:cs typeface="Arial"/>
                <a:sym typeface="Arial"/>
              </a:rPr>
              <a:t>LED_BUILTIN</a:t>
            </a:r>
            <a:r>
              <a:rPr lang="ru-RU" sz="1800" b="0" i="0">
                <a:solidFill>
                  <a:srgbClr val="333333"/>
                </a:solidFill>
                <a:latin typeface="Arial"/>
                <a:ea typeface="Arial"/>
                <a:cs typeface="Arial"/>
                <a:sym typeface="Arial"/>
              </a:rPr>
              <a:t>,</a:t>
            </a:r>
            <a:r>
              <a:rPr lang="ru-RU" sz="1800" b="0" i="0">
                <a:solidFill>
                  <a:srgbClr val="006FE0"/>
                </a:solidFill>
                <a:latin typeface="Arial"/>
                <a:ea typeface="Arial"/>
                <a:cs typeface="Arial"/>
                <a:sym typeface="Arial"/>
              </a:rPr>
              <a:t> !</a:t>
            </a:r>
            <a:r>
              <a:rPr lang="ru-RU" sz="1800" b="0" i="0">
                <a:solidFill>
                  <a:srgbClr val="004ED0"/>
                </a:solidFill>
                <a:latin typeface="Arial"/>
                <a:ea typeface="Arial"/>
                <a:cs typeface="Arial"/>
                <a:sym typeface="Arial"/>
              </a:rPr>
              <a:t>digitalRead</a:t>
            </a:r>
            <a:r>
              <a:rPr lang="ru-RU" sz="1800" b="0" i="0">
                <a:solidFill>
                  <a:srgbClr val="333333"/>
                </a:solidFill>
                <a:latin typeface="Arial"/>
                <a:ea typeface="Arial"/>
                <a:cs typeface="Arial"/>
                <a:sym typeface="Arial"/>
              </a:rPr>
              <a:t>(</a:t>
            </a:r>
            <a:r>
              <a:rPr lang="ru-RU" sz="1800" b="0" i="0">
                <a:solidFill>
                  <a:srgbClr val="002D7A"/>
                </a:solidFill>
                <a:latin typeface="Arial"/>
                <a:ea typeface="Arial"/>
                <a:cs typeface="Arial"/>
                <a:sym typeface="Arial"/>
              </a:rPr>
              <a:t>LED_BUILTIN</a:t>
            </a:r>
            <a:r>
              <a:rPr lang="ru-RU" sz="1800" b="0" i="0">
                <a:solidFill>
                  <a:srgbClr val="333333"/>
                </a:solidFill>
                <a:latin typeface="Arial"/>
                <a:ea typeface="Arial"/>
                <a:cs typeface="Arial"/>
                <a:sym typeface="Arial"/>
              </a:rPr>
              <a:t>));</a:t>
            </a:r>
            <a:endParaRPr sz="1800" b="0" i="0">
              <a:solidFill>
                <a:srgbClr val="000000"/>
              </a:solidFill>
              <a:latin typeface="Courier New"/>
              <a:ea typeface="Courier New"/>
              <a:cs typeface="Courier New"/>
              <a:sym typeface="Courier New"/>
            </a:endParaRPr>
          </a:p>
          <a:p>
            <a:pPr marL="0" marR="0" lvl="0" indent="0" algn="l" rtl="0">
              <a:spcBef>
                <a:spcPts val="0"/>
              </a:spcBef>
              <a:spcAft>
                <a:spcPts val="0"/>
              </a:spcAft>
              <a:buNone/>
            </a:pPr>
            <a:r>
              <a:rPr lang="ru-RU" sz="1800" b="0" i="0">
                <a:solidFill>
                  <a:srgbClr val="333333"/>
                </a:solidFill>
                <a:latin typeface="Arial"/>
                <a:ea typeface="Arial"/>
                <a:cs typeface="Arial"/>
                <a:sym typeface="Arial"/>
              </a:rPr>
              <a:t>}</a:t>
            </a:r>
            <a:endParaRPr sz="1800" b="0" i="0">
              <a:solidFill>
                <a:srgbClr val="000000"/>
              </a:solidFill>
              <a:latin typeface="Courier New"/>
              <a:ea typeface="Courier New"/>
              <a:cs typeface="Courier New"/>
              <a:sym typeface="Courier New"/>
            </a:endParaRPr>
          </a:p>
          <a:p>
            <a:pPr marL="0" marR="0" lvl="0" indent="0" algn="l" rtl="0">
              <a:spcBef>
                <a:spcPts val="0"/>
              </a:spcBef>
              <a:spcAft>
                <a:spcPts val="0"/>
              </a:spcAft>
              <a:buNone/>
            </a:pPr>
            <a:r>
              <a:rPr lang="ru-RU" sz="1800" b="0" i="0">
                <a:solidFill>
                  <a:srgbClr val="000000"/>
                </a:solidFill>
                <a:latin typeface="Courier New"/>
                <a:ea typeface="Courier New"/>
                <a:cs typeface="Courier New"/>
                <a:sym typeface="Courier New"/>
              </a:rPr>
              <a:t> </a:t>
            </a:r>
            <a:endParaRPr/>
          </a:p>
          <a:p>
            <a:pPr marL="0" marR="0" lvl="0" indent="0" algn="l" rtl="0">
              <a:spcBef>
                <a:spcPts val="0"/>
              </a:spcBef>
              <a:spcAft>
                <a:spcPts val="0"/>
              </a:spcAft>
              <a:buNone/>
            </a:pPr>
            <a:r>
              <a:rPr lang="ru-RU" sz="1800" b="0" i="0">
                <a:solidFill>
                  <a:srgbClr val="800080"/>
                </a:solidFill>
                <a:latin typeface="Arial"/>
                <a:ea typeface="Arial"/>
                <a:cs typeface="Arial"/>
                <a:sym typeface="Arial"/>
              </a:rPr>
              <a:t>void</a:t>
            </a:r>
            <a:r>
              <a:rPr lang="ru-RU" sz="1800" b="0" i="0">
                <a:solidFill>
                  <a:srgbClr val="006FE0"/>
                </a:solidFill>
                <a:latin typeface="Arial"/>
                <a:ea typeface="Arial"/>
                <a:cs typeface="Arial"/>
                <a:sym typeface="Arial"/>
              </a:rPr>
              <a:t> </a:t>
            </a:r>
            <a:r>
              <a:rPr lang="ru-RU" sz="1800" b="0" i="0">
                <a:solidFill>
                  <a:srgbClr val="004ED0"/>
                </a:solidFill>
                <a:latin typeface="Arial"/>
                <a:ea typeface="Arial"/>
                <a:cs typeface="Arial"/>
                <a:sym typeface="Arial"/>
              </a:rPr>
              <a:t>setup</a:t>
            </a:r>
            <a:r>
              <a:rPr lang="ru-RU" sz="1800" b="0" i="0">
                <a:solidFill>
                  <a:srgbClr val="333333"/>
                </a:solidFill>
                <a:latin typeface="Arial"/>
                <a:ea typeface="Arial"/>
                <a:cs typeface="Arial"/>
                <a:sym typeface="Arial"/>
              </a:rPr>
              <a:t>(</a:t>
            </a:r>
            <a:r>
              <a:rPr lang="ru-RU" sz="1800" b="0" i="0">
                <a:solidFill>
                  <a:srgbClr val="800080"/>
                </a:solidFill>
                <a:latin typeface="Arial"/>
                <a:ea typeface="Arial"/>
                <a:cs typeface="Arial"/>
                <a:sym typeface="Arial"/>
              </a:rPr>
              <a:t>void</a:t>
            </a:r>
            <a:r>
              <a:rPr lang="ru-RU" sz="1800" b="0" i="0">
                <a:solidFill>
                  <a:srgbClr val="333333"/>
                </a:solidFill>
                <a:latin typeface="Arial"/>
                <a:ea typeface="Arial"/>
                <a:cs typeface="Arial"/>
                <a:sym typeface="Arial"/>
              </a:rPr>
              <a:t>)</a:t>
            </a:r>
            <a:endParaRPr sz="1800" b="0" i="0">
              <a:solidFill>
                <a:srgbClr val="000000"/>
              </a:solidFill>
              <a:latin typeface="Courier New"/>
              <a:ea typeface="Courier New"/>
              <a:cs typeface="Courier New"/>
              <a:sym typeface="Courier New"/>
            </a:endParaRPr>
          </a:p>
          <a:p>
            <a:pPr marL="0" marR="0" lvl="0" indent="0" algn="l" rtl="0">
              <a:spcBef>
                <a:spcPts val="0"/>
              </a:spcBef>
              <a:spcAft>
                <a:spcPts val="0"/>
              </a:spcAft>
              <a:buNone/>
            </a:pPr>
            <a:r>
              <a:rPr lang="ru-RU" sz="1800" b="0" i="0">
                <a:solidFill>
                  <a:srgbClr val="333333"/>
                </a:solidFill>
                <a:latin typeface="Arial"/>
                <a:ea typeface="Arial"/>
                <a:cs typeface="Arial"/>
                <a:sym typeface="Arial"/>
              </a:rPr>
              <a:t>{</a:t>
            </a:r>
            <a:endParaRPr sz="1800" b="0" i="0">
              <a:solidFill>
                <a:srgbClr val="000000"/>
              </a:solidFill>
              <a:latin typeface="Courier New"/>
              <a:ea typeface="Courier New"/>
              <a:cs typeface="Courier New"/>
              <a:sym typeface="Courier New"/>
            </a:endParaRPr>
          </a:p>
          <a:p>
            <a:pPr marL="0" marR="0" lvl="0" indent="0" algn="l" rtl="0">
              <a:spcBef>
                <a:spcPts val="0"/>
              </a:spcBef>
              <a:spcAft>
                <a:spcPts val="0"/>
              </a:spcAft>
              <a:buNone/>
            </a:pPr>
            <a:r>
              <a:rPr lang="ru-RU" sz="1800" b="0" i="0">
                <a:solidFill>
                  <a:srgbClr val="006FE0"/>
                </a:solidFill>
                <a:latin typeface="Arial"/>
                <a:ea typeface="Arial"/>
                <a:cs typeface="Arial"/>
                <a:sym typeface="Arial"/>
              </a:rPr>
              <a:t>  </a:t>
            </a:r>
            <a:r>
              <a:rPr lang="ru-RU" sz="1800" b="0" i="0">
                <a:solidFill>
                  <a:srgbClr val="004ED0"/>
                </a:solidFill>
                <a:latin typeface="Arial"/>
                <a:ea typeface="Arial"/>
                <a:cs typeface="Arial"/>
                <a:sym typeface="Arial"/>
              </a:rPr>
              <a:t>pinMode</a:t>
            </a:r>
            <a:r>
              <a:rPr lang="ru-RU" sz="1800" b="0" i="0">
                <a:solidFill>
                  <a:srgbClr val="333333"/>
                </a:solidFill>
                <a:latin typeface="Arial"/>
                <a:ea typeface="Arial"/>
                <a:cs typeface="Arial"/>
                <a:sym typeface="Arial"/>
              </a:rPr>
              <a:t>(</a:t>
            </a:r>
            <a:r>
              <a:rPr lang="ru-RU" sz="1800" b="0" i="0">
                <a:solidFill>
                  <a:srgbClr val="002D7A"/>
                </a:solidFill>
                <a:latin typeface="Arial"/>
                <a:ea typeface="Arial"/>
                <a:cs typeface="Arial"/>
                <a:sym typeface="Arial"/>
              </a:rPr>
              <a:t>LED_BUILTIN</a:t>
            </a:r>
            <a:r>
              <a:rPr lang="ru-RU" sz="1800" b="0" i="0">
                <a:solidFill>
                  <a:srgbClr val="333333"/>
                </a:solidFill>
                <a:latin typeface="Arial"/>
                <a:ea typeface="Arial"/>
                <a:cs typeface="Arial"/>
                <a:sym typeface="Arial"/>
              </a:rPr>
              <a:t>,</a:t>
            </a:r>
            <a:r>
              <a:rPr lang="ru-RU" sz="1800" b="0" i="0">
                <a:solidFill>
                  <a:srgbClr val="006FE0"/>
                </a:solidFill>
                <a:latin typeface="Arial"/>
                <a:ea typeface="Arial"/>
                <a:cs typeface="Arial"/>
                <a:sym typeface="Arial"/>
              </a:rPr>
              <a:t> </a:t>
            </a:r>
            <a:r>
              <a:rPr lang="ru-RU" sz="1800" b="0" i="0">
                <a:solidFill>
                  <a:srgbClr val="002D7A"/>
                </a:solidFill>
                <a:latin typeface="Arial"/>
                <a:ea typeface="Arial"/>
                <a:cs typeface="Arial"/>
                <a:sym typeface="Arial"/>
              </a:rPr>
              <a:t>OUTPUT</a:t>
            </a:r>
            <a:r>
              <a:rPr lang="ru-RU" sz="1800" b="0" i="0">
                <a:solidFill>
                  <a:srgbClr val="333333"/>
                </a:solidFill>
                <a:latin typeface="Arial"/>
                <a:ea typeface="Arial"/>
                <a:cs typeface="Arial"/>
                <a:sym typeface="Arial"/>
              </a:rPr>
              <a:t>);</a:t>
            </a:r>
            <a:endParaRPr sz="1800" b="0" i="0">
              <a:solidFill>
                <a:srgbClr val="000000"/>
              </a:solidFill>
              <a:latin typeface="Courier New"/>
              <a:ea typeface="Courier New"/>
              <a:cs typeface="Courier New"/>
              <a:sym typeface="Courier New"/>
            </a:endParaRPr>
          </a:p>
          <a:p>
            <a:pPr marL="0" marR="0" lvl="0" indent="0" algn="l" rtl="0">
              <a:spcBef>
                <a:spcPts val="0"/>
              </a:spcBef>
              <a:spcAft>
                <a:spcPts val="0"/>
              </a:spcAft>
              <a:buNone/>
            </a:pPr>
            <a:r>
              <a:rPr lang="ru-RU" sz="1800" b="0" i="0">
                <a:solidFill>
                  <a:srgbClr val="006FE0"/>
                </a:solidFill>
                <a:latin typeface="Arial"/>
                <a:ea typeface="Arial"/>
                <a:cs typeface="Arial"/>
                <a:sym typeface="Arial"/>
              </a:rPr>
              <a:t>  </a:t>
            </a:r>
            <a:r>
              <a:rPr lang="ru-RU" sz="1800" b="0" i="0">
                <a:solidFill>
                  <a:srgbClr val="002D7A"/>
                </a:solidFill>
                <a:latin typeface="Arial"/>
                <a:ea typeface="Arial"/>
                <a:cs typeface="Arial"/>
                <a:sym typeface="Arial"/>
              </a:rPr>
              <a:t>Timer1</a:t>
            </a:r>
            <a:r>
              <a:rPr lang="ru-RU" sz="1800" b="0" i="0">
                <a:solidFill>
                  <a:srgbClr val="333333"/>
                </a:solidFill>
                <a:latin typeface="Arial"/>
                <a:ea typeface="Arial"/>
                <a:cs typeface="Arial"/>
                <a:sym typeface="Arial"/>
              </a:rPr>
              <a:t>.</a:t>
            </a:r>
            <a:r>
              <a:rPr lang="ru-RU" sz="1800" b="0" i="0">
                <a:solidFill>
                  <a:srgbClr val="004ED0"/>
                </a:solidFill>
                <a:latin typeface="Arial"/>
                <a:ea typeface="Arial"/>
                <a:cs typeface="Arial"/>
                <a:sym typeface="Arial"/>
              </a:rPr>
              <a:t>initialize</a:t>
            </a:r>
            <a:r>
              <a:rPr lang="ru-RU" sz="1800" b="0" i="0">
                <a:solidFill>
                  <a:srgbClr val="333333"/>
                </a:solidFill>
                <a:latin typeface="Arial"/>
                <a:ea typeface="Arial"/>
                <a:cs typeface="Arial"/>
                <a:sym typeface="Arial"/>
              </a:rPr>
              <a:t>(</a:t>
            </a:r>
            <a:r>
              <a:rPr lang="ru-RU" sz="1800" b="0" i="0">
                <a:solidFill>
                  <a:srgbClr val="CE0000"/>
                </a:solidFill>
                <a:latin typeface="Arial"/>
                <a:ea typeface="Arial"/>
                <a:cs typeface="Arial"/>
                <a:sym typeface="Arial"/>
              </a:rPr>
              <a:t>10000</a:t>
            </a:r>
            <a:r>
              <a:rPr lang="ru-RU" sz="1800" b="0" i="0">
                <a:solidFill>
                  <a:srgbClr val="333333"/>
                </a:solidFill>
                <a:latin typeface="Arial"/>
                <a:ea typeface="Arial"/>
                <a:cs typeface="Arial"/>
                <a:sym typeface="Arial"/>
              </a:rPr>
              <a:t>);</a:t>
            </a:r>
            <a:r>
              <a:rPr lang="ru-RU" sz="1800" b="0" i="0">
                <a:solidFill>
                  <a:srgbClr val="006FE0"/>
                </a:solidFill>
                <a:latin typeface="Arial"/>
                <a:ea typeface="Arial"/>
                <a:cs typeface="Arial"/>
                <a:sym typeface="Arial"/>
              </a:rPr>
              <a:t> </a:t>
            </a:r>
            <a:r>
              <a:rPr lang="ru-RU" sz="1800" b="0" i="0">
                <a:solidFill>
                  <a:srgbClr val="FF8000"/>
                </a:solidFill>
                <a:latin typeface="Arial"/>
                <a:ea typeface="Arial"/>
                <a:cs typeface="Arial"/>
                <a:sym typeface="Arial"/>
              </a:rPr>
              <a:t>// Fire An Interrupt Every 10ms</a:t>
            </a:r>
            <a:endParaRPr sz="1800" b="0" i="0">
              <a:solidFill>
                <a:srgbClr val="000000"/>
              </a:solidFill>
              <a:latin typeface="Courier New"/>
              <a:ea typeface="Courier New"/>
              <a:cs typeface="Courier New"/>
              <a:sym typeface="Courier New"/>
            </a:endParaRPr>
          </a:p>
          <a:p>
            <a:pPr marL="0" marR="0" lvl="0" indent="0" algn="l" rtl="0">
              <a:spcBef>
                <a:spcPts val="0"/>
              </a:spcBef>
              <a:spcAft>
                <a:spcPts val="0"/>
              </a:spcAft>
              <a:buNone/>
            </a:pPr>
            <a:r>
              <a:rPr lang="ru-RU" sz="1800" b="0" i="0">
                <a:solidFill>
                  <a:srgbClr val="006FE0"/>
                </a:solidFill>
                <a:latin typeface="Arial"/>
                <a:ea typeface="Arial"/>
                <a:cs typeface="Arial"/>
                <a:sym typeface="Arial"/>
              </a:rPr>
              <a:t>  </a:t>
            </a:r>
            <a:r>
              <a:rPr lang="ru-RU" sz="1800" b="0" i="0">
                <a:solidFill>
                  <a:srgbClr val="002D7A"/>
                </a:solidFill>
                <a:latin typeface="Arial"/>
                <a:ea typeface="Arial"/>
                <a:cs typeface="Arial"/>
                <a:sym typeface="Arial"/>
              </a:rPr>
              <a:t>Timer1</a:t>
            </a:r>
            <a:r>
              <a:rPr lang="ru-RU" sz="1800" b="0" i="0">
                <a:solidFill>
                  <a:srgbClr val="333333"/>
                </a:solidFill>
                <a:latin typeface="Arial"/>
                <a:ea typeface="Arial"/>
                <a:cs typeface="Arial"/>
                <a:sym typeface="Arial"/>
              </a:rPr>
              <a:t>.</a:t>
            </a:r>
            <a:r>
              <a:rPr lang="ru-RU" sz="1800" b="0" i="0">
                <a:solidFill>
                  <a:srgbClr val="004ED0"/>
                </a:solidFill>
                <a:latin typeface="Arial"/>
                <a:ea typeface="Arial"/>
                <a:cs typeface="Arial"/>
                <a:sym typeface="Arial"/>
              </a:rPr>
              <a:t>attachInterrupt</a:t>
            </a:r>
            <a:r>
              <a:rPr lang="ru-RU" sz="1800" b="0" i="0">
                <a:solidFill>
                  <a:srgbClr val="333333"/>
                </a:solidFill>
                <a:latin typeface="Arial"/>
                <a:ea typeface="Arial"/>
                <a:cs typeface="Arial"/>
                <a:sym typeface="Arial"/>
              </a:rPr>
              <a:t>(</a:t>
            </a:r>
            <a:r>
              <a:rPr lang="ru-RU" sz="1800" b="0" i="0">
                <a:solidFill>
                  <a:srgbClr val="002D7A"/>
                </a:solidFill>
                <a:latin typeface="Arial"/>
                <a:ea typeface="Arial"/>
                <a:cs typeface="Arial"/>
                <a:sym typeface="Arial"/>
              </a:rPr>
              <a:t>Timer1_ISR</a:t>
            </a:r>
            <a:r>
              <a:rPr lang="ru-RU" sz="1800" b="0" i="0">
                <a:solidFill>
                  <a:srgbClr val="333333"/>
                </a:solidFill>
                <a:latin typeface="Arial"/>
                <a:ea typeface="Arial"/>
                <a:cs typeface="Arial"/>
                <a:sym typeface="Arial"/>
              </a:rPr>
              <a:t>);</a:t>
            </a:r>
            <a:endParaRPr sz="1800" b="0" i="0">
              <a:solidFill>
                <a:srgbClr val="000000"/>
              </a:solidFill>
              <a:latin typeface="Courier New"/>
              <a:ea typeface="Courier New"/>
              <a:cs typeface="Courier New"/>
              <a:sym typeface="Courier New"/>
            </a:endParaRPr>
          </a:p>
          <a:p>
            <a:pPr marL="0" marR="0" lvl="0" indent="0" algn="l" rtl="0">
              <a:spcBef>
                <a:spcPts val="0"/>
              </a:spcBef>
              <a:spcAft>
                <a:spcPts val="0"/>
              </a:spcAft>
              <a:buNone/>
            </a:pPr>
            <a:r>
              <a:rPr lang="ru-RU" sz="1800" b="0" i="0">
                <a:solidFill>
                  <a:srgbClr val="333333"/>
                </a:solidFill>
                <a:latin typeface="Arial"/>
                <a:ea typeface="Arial"/>
                <a:cs typeface="Arial"/>
                <a:sym typeface="Arial"/>
              </a:rPr>
              <a:t>}</a:t>
            </a:r>
            <a:endParaRPr sz="1800" b="0" i="0">
              <a:solidFill>
                <a:srgbClr val="000000"/>
              </a:solidFill>
              <a:latin typeface="Courier New"/>
              <a:ea typeface="Courier New"/>
              <a:cs typeface="Courier New"/>
              <a:sym typeface="Courier New"/>
            </a:endParaRPr>
          </a:p>
          <a:p>
            <a:pPr marL="0" marR="0" lvl="0" indent="0" algn="l" rtl="0">
              <a:spcBef>
                <a:spcPts val="0"/>
              </a:spcBef>
              <a:spcAft>
                <a:spcPts val="0"/>
              </a:spcAft>
              <a:buNone/>
            </a:pPr>
            <a:r>
              <a:rPr lang="ru-RU" sz="1800" b="0" i="0">
                <a:solidFill>
                  <a:srgbClr val="000000"/>
                </a:solidFill>
                <a:latin typeface="Courier New"/>
                <a:ea typeface="Courier New"/>
                <a:cs typeface="Courier New"/>
                <a:sym typeface="Courier New"/>
              </a:rPr>
              <a:t> </a:t>
            </a:r>
            <a:endParaRPr/>
          </a:p>
          <a:p>
            <a:pPr marL="0" marR="0" lvl="0" indent="0" algn="l" rtl="0">
              <a:spcBef>
                <a:spcPts val="0"/>
              </a:spcBef>
              <a:spcAft>
                <a:spcPts val="0"/>
              </a:spcAft>
              <a:buNone/>
            </a:pPr>
            <a:r>
              <a:rPr lang="ru-RU" sz="1800" b="0" i="0">
                <a:solidFill>
                  <a:srgbClr val="800080"/>
                </a:solidFill>
                <a:latin typeface="Arial"/>
                <a:ea typeface="Arial"/>
                <a:cs typeface="Arial"/>
                <a:sym typeface="Arial"/>
              </a:rPr>
              <a:t>void</a:t>
            </a:r>
            <a:r>
              <a:rPr lang="ru-RU" sz="1800" b="0" i="0">
                <a:solidFill>
                  <a:srgbClr val="006FE0"/>
                </a:solidFill>
                <a:latin typeface="Arial"/>
                <a:ea typeface="Arial"/>
                <a:cs typeface="Arial"/>
                <a:sym typeface="Arial"/>
              </a:rPr>
              <a:t> </a:t>
            </a:r>
            <a:r>
              <a:rPr lang="ru-RU" sz="1800" b="0" i="0">
                <a:solidFill>
                  <a:srgbClr val="004ED0"/>
                </a:solidFill>
                <a:latin typeface="Arial"/>
                <a:ea typeface="Arial"/>
                <a:cs typeface="Arial"/>
                <a:sym typeface="Arial"/>
              </a:rPr>
              <a:t>loop</a:t>
            </a:r>
            <a:r>
              <a:rPr lang="ru-RU" sz="1800" b="0" i="0">
                <a:solidFill>
                  <a:srgbClr val="333333"/>
                </a:solidFill>
                <a:latin typeface="Arial"/>
                <a:ea typeface="Arial"/>
                <a:cs typeface="Arial"/>
                <a:sym typeface="Arial"/>
              </a:rPr>
              <a:t>(</a:t>
            </a:r>
            <a:r>
              <a:rPr lang="ru-RU" sz="1800" b="0" i="0">
                <a:solidFill>
                  <a:srgbClr val="800080"/>
                </a:solidFill>
                <a:latin typeface="Arial"/>
                <a:ea typeface="Arial"/>
                <a:cs typeface="Arial"/>
                <a:sym typeface="Arial"/>
              </a:rPr>
              <a:t>void</a:t>
            </a:r>
            <a:r>
              <a:rPr lang="ru-RU" sz="1800" b="0" i="0">
                <a:solidFill>
                  <a:srgbClr val="333333"/>
                </a:solidFill>
                <a:latin typeface="Arial"/>
                <a:ea typeface="Arial"/>
                <a:cs typeface="Arial"/>
                <a:sym typeface="Arial"/>
              </a:rPr>
              <a:t>)</a:t>
            </a:r>
            <a:endParaRPr sz="1800" b="0" i="0">
              <a:solidFill>
                <a:srgbClr val="000000"/>
              </a:solidFill>
              <a:latin typeface="Courier New"/>
              <a:ea typeface="Courier New"/>
              <a:cs typeface="Courier New"/>
              <a:sym typeface="Courier New"/>
            </a:endParaRPr>
          </a:p>
          <a:p>
            <a:pPr marL="0" marR="0" lvl="0" indent="0" algn="l" rtl="0">
              <a:spcBef>
                <a:spcPts val="0"/>
              </a:spcBef>
              <a:spcAft>
                <a:spcPts val="0"/>
              </a:spcAft>
              <a:buNone/>
            </a:pPr>
            <a:r>
              <a:rPr lang="ru-RU" sz="1800" b="0" i="0">
                <a:solidFill>
                  <a:srgbClr val="333333"/>
                </a:solidFill>
                <a:latin typeface="Arial"/>
                <a:ea typeface="Arial"/>
                <a:cs typeface="Arial"/>
                <a:sym typeface="Arial"/>
              </a:rPr>
              <a:t>{</a:t>
            </a:r>
            <a:endParaRPr sz="1800" b="0" i="0">
              <a:solidFill>
                <a:srgbClr val="000000"/>
              </a:solidFill>
              <a:latin typeface="Courier New"/>
              <a:ea typeface="Courier New"/>
              <a:cs typeface="Courier New"/>
              <a:sym typeface="Courier New"/>
            </a:endParaRPr>
          </a:p>
          <a:p>
            <a:pPr marL="0" marR="0" lvl="0" indent="0" algn="l" rtl="0">
              <a:spcBef>
                <a:spcPts val="0"/>
              </a:spcBef>
              <a:spcAft>
                <a:spcPts val="0"/>
              </a:spcAft>
              <a:buNone/>
            </a:pPr>
            <a:r>
              <a:rPr lang="ru-RU" sz="1800" b="0" i="0">
                <a:solidFill>
                  <a:srgbClr val="006FE0"/>
                </a:solidFill>
                <a:latin typeface="Arial"/>
                <a:ea typeface="Arial"/>
                <a:cs typeface="Arial"/>
                <a:sym typeface="Arial"/>
              </a:rPr>
              <a:t>  </a:t>
            </a:r>
            <a:r>
              <a:rPr lang="ru-RU" sz="1800" b="0" i="0">
                <a:solidFill>
                  <a:srgbClr val="FF8000"/>
                </a:solidFill>
                <a:latin typeface="Arial"/>
                <a:ea typeface="Arial"/>
                <a:cs typeface="Arial"/>
                <a:sym typeface="Arial"/>
              </a:rPr>
              <a:t>// Nothing To Do</a:t>
            </a:r>
            <a:endParaRPr sz="1800" b="0" i="0">
              <a:solidFill>
                <a:srgbClr val="000000"/>
              </a:solidFill>
              <a:latin typeface="Courier New"/>
              <a:ea typeface="Courier New"/>
              <a:cs typeface="Courier New"/>
              <a:sym typeface="Courier New"/>
            </a:endParaRPr>
          </a:p>
          <a:p>
            <a:pPr marL="0" marR="0" lvl="0" indent="0" algn="l" rtl="0">
              <a:spcBef>
                <a:spcPts val="0"/>
              </a:spcBef>
              <a:spcAft>
                <a:spcPts val="0"/>
              </a:spcAft>
              <a:buNone/>
            </a:pPr>
            <a:r>
              <a:rPr lang="ru-RU" sz="1800" b="0" i="0">
                <a:solidFill>
                  <a:srgbClr val="333333"/>
                </a:solidFill>
                <a:latin typeface="Arial"/>
                <a:ea typeface="Arial"/>
                <a:cs typeface="Arial"/>
                <a:sym typeface="Arial"/>
              </a:rPr>
              <a:t>}</a:t>
            </a:r>
            <a:endParaRPr sz="1800" b="0" i="0">
              <a:solidFill>
                <a:srgbClr val="000000"/>
              </a:solidFill>
              <a:latin typeface="Courier New"/>
              <a:ea typeface="Courier New"/>
              <a:cs typeface="Courier New"/>
              <a:sym typeface="Courier New"/>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pic>
        <p:nvPicPr>
          <p:cNvPr id="101" name="Google Shape;101;p3"/>
          <p:cNvPicPr preferRelativeResize="0"/>
          <p:nvPr/>
        </p:nvPicPr>
        <p:blipFill rotWithShape="1">
          <a:blip r:embed="rId3">
            <a:alphaModFix/>
          </a:blip>
          <a:srcRect/>
          <a:stretch/>
        </p:blipFill>
        <p:spPr>
          <a:xfrm>
            <a:off x="-1" y="0"/>
            <a:ext cx="371475" cy="6858000"/>
          </a:xfrm>
          <a:prstGeom prst="rect">
            <a:avLst/>
          </a:prstGeom>
          <a:noFill/>
          <a:ln>
            <a:noFill/>
          </a:ln>
        </p:spPr>
      </p:pic>
      <p:pic>
        <p:nvPicPr>
          <p:cNvPr id="102" name="Google Shape;102;p3"/>
          <p:cNvPicPr preferRelativeResize="0"/>
          <p:nvPr/>
        </p:nvPicPr>
        <p:blipFill rotWithShape="1">
          <a:blip r:embed="rId4">
            <a:alphaModFix/>
          </a:blip>
          <a:srcRect/>
          <a:stretch/>
        </p:blipFill>
        <p:spPr>
          <a:xfrm>
            <a:off x="12085397" y="0"/>
            <a:ext cx="106603" cy="6858000"/>
          </a:xfrm>
          <a:prstGeom prst="rect">
            <a:avLst/>
          </a:prstGeom>
          <a:noFill/>
          <a:ln>
            <a:noFill/>
          </a:ln>
        </p:spPr>
      </p:pic>
      <p:sp>
        <p:nvSpPr>
          <p:cNvPr id="104" name="Google Shape;104;p3"/>
          <p:cNvSpPr txBox="1"/>
          <p:nvPr/>
        </p:nvSpPr>
        <p:spPr>
          <a:xfrm>
            <a:off x="1155470" y="1178518"/>
            <a:ext cx="961803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ru-RU" sz="2400">
                <a:solidFill>
                  <a:schemeClr val="dk1"/>
                </a:solidFill>
                <a:latin typeface="Calibri"/>
                <a:ea typeface="Calibri"/>
                <a:cs typeface="Calibri"/>
                <a:sym typeface="Calibri"/>
              </a:rPr>
              <a:t>Сабақтың мақсаты: Arduino тақталарының таймерлерімен жұмыс.</a:t>
            </a:r>
            <a:endParaRPr/>
          </a:p>
        </p:txBody>
      </p:sp>
      <p:sp>
        <p:nvSpPr>
          <p:cNvPr id="105" name="Google Shape;105;p3"/>
          <p:cNvSpPr txBox="1"/>
          <p:nvPr/>
        </p:nvSpPr>
        <p:spPr>
          <a:xfrm>
            <a:off x="1155470" y="2906576"/>
            <a:ext cx="9925395" cy="2919793"/>
          </a:xfrm>
          <a:prstGeom prst="rect">
            <a:avLst/>
          </a:prstGeom>
          <a:noFill/>
          <a:ln>
            <a:noFill/>
          </a:ln>
        </p:spPr>
        <p:txBody>
          <a:bodyPr spcFirstLastPara="1" wrap="square" lIns="91425" tIns="45700" rIns="91425" bIns="45700" anchor="t" anchorCtr="0">
            <a:normAutofit lnSpcReduction="10000"/>
          </a:bodyPr>
          <a:lstStyle/>
          <a:p>
            <a:pPr marL="0" marR="0" lvl="0" indent="0" algn="ctr" rtl="0">
              <a:lnSpc>
                <a:spcPct val="90000"/>
              </a:lnSpc>
              <a:spcBef>
                <a:spcPts val="0"/>
              </a:spcBef>
              <a:spcAft>
                <a:spcPts val="0"/>
              </a:spcAft>
              <a:buClr>
                <a:schemeClr val="dk1"/>
              </a:buClr>
              <a:buSzPts val="2800"/>
              <a:buFont typeface="Noto Sans Symbols"/>
              <a:buNone/>
            </a:pPr>
            <a:endParaRPr sz="2800">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2800"/>
              <a:buFont typeface="Noto Sans Symbols"/>
              <a:buNone/>
            </a:pPr>
            <a:r>
              <a:rPr lang="ru-RU" sz="2800">
                <a:solidFill>
                  <a:schemeClr val="dk1"/>
                </a:solidFill>
                <a:latin typeface="Calibri"/>
                <a:ea typeface="Calibri"/>
                <a:cs typeface="Calibri"/>
                <a:sym typeface="Calibri"/>
              </a:rPr>
              <a:t>Сабақ жоспары:</a:t>
            </a:r>
            <a:endParaRPr/>
          </a:p>
          <a:p>
            <a:pPr marL="0" marR="0" lvl="0" indent="0" algn="ctr" rtl="0">
              <a:lnSpc>
                <a:spcPct val="90000"/>
              </a:lnSpc>
              <a:spcBef>
                <a:spcPts val="1000"/>
              </a:spcBef>
              <a:spcAft>
                <a:spcPts val="0"/>
              </a:spcAft>
              <a:buClr>
                <a:schemeClr val="dk1"/>
              </a:buClr>
              <a:buSzPts val="2800"/>
              <a:buFont typeface="Noto Sans Symbols"/>
              <a:buNone/>
            </a:pPr>
            <a:endParaRPr sz="2800">
              <a:solidFill>
                <a:schemeClr val="dk1"/>
              </a:solidFill>
              <a:latin typeface="Calibri"/>
              <a:ea typeface="Calibri"/>
              <a:cs typeface="Calibri"/>
              <a:sym typeface="Calibri"/>
            </a:endParaRPr>
          </a:p>
          <a:p>
            <a:pPr marL="228600" marR="0" lvl="0" indent="-50800" algn="l" rtl="0">
              <a:lnSpc>
                <a:spcPct val="90000"/>
              </a:lnSpc>
              <a:spcBef>
                <a:spcPts val="1000"/>
              </a:spcBef>
              <a:spcAft>
                <a:spcPts val="0"/>
              </a:spcAft>
              <a:buClr>
                <a:schemeClr val="dk1"/>
              </a:buClr>
              <a:buSzPts val="2800"/>
              <a:buFont typeface="Arial"/>
              <a:buNone/>
            </a:pPr>
            <a:endParaRPr sz="2800">
              <a:solidFill>
                <a:schemeClr val="dk1"/>
              </a:solidFill>
              <a:latin typeface="Calibri"/>
              <a:ea typeface="Calibri"/>
              <a:cs typeface="Calibri"/>
              <a:sym typeface="Calibri"/>
            </a:endParaRPr>
          </a:p>
          <a:p>
            <a:pPr marL="228600" marR="0" lvl="0" indent="-228600" algn="l" rtl="0">
              <a:lnSpc>
                <a:spcPct val="90000"/>
              </a:lnSpc>
              <a:spcBef>
                <a:spcPts val="1000"/>
              </a:spcBef>
              <a:spcAft>
                <a:spcPts val="0"/>
              </a:spcAft>
              <a:buClr>
                <a:schemeClr val="dk1"/>
              </a:buClr>
              <a:buSzPts val="2800"/>
              <a:buFont typeface="Arial"/>
              <a:buChar char="•"/>
            </a:pPr>
            <a:r>
              <a:rPr lang="ru-RU" sz="2800">
                <a:solidFill>
                  <a:schemeClr val="dk1"/>
                </a:solidFill>
                <a:latin typeface="Calibri"/>
                <a:ea typeface="Calibri"/>
                <a:cs typeface="Calibri"/>
                <a:sym typeface="Calibri"/>
              </a:rPr>
              <a:t>Таймерлер</a:t>
            </a:r>
            <a:endParaRPr sz="2800">
              <a:solidFill>
                <a:schemeClr val="dk1"/>
              </a:solidFill>
              <a:latin typeface="Calibri"/>
              <a:ea typeface="Calibri"/>
              <a:cs typeface="Calibri"/>
              <a:sym typeface="Calibri"/>
            </a:endParaRPr>
          </a:p>
          <a:p>
            <a:pPr marL="228600" marR="0" lvl="0" indent="-228600" algn="l" rtl="0">
              <a:lnSpc>
                <a:spcPct val="90000"/>
              </a:lnSpc>
              <a:spcBef>
                <a:spcPts val="1000"/>
              </a:spcBef>
              <a:spcAft>
                <a:spcPts val="0"/>
              </a:spcAft>
              <a:buClr>
                <a:schemeClr val="dk1"/>
              </a:buClr>
              <a:buSzPts val="2800"/>
              <a:buFont typeface="Arial"/>
              <a:buChar char="•"/>
            </a:pPr>
            <a:r>
              <a:rPr lang="ru-RU" sz="2800">
                <a:solidFill>
                  <a:schemeClr val="dk1"/>
                </a:solidFill>
                <a:latin typeface="Calibri"/>
                <a:ea typeface="Calibri"/>
                <a:cs typeface="Calibri"/>
                <a:sym typeface="Calibri"/>
              </a:rPr>
              <a:t>TimerOne кітапханасы</a:t>
            </a:r>
            <a:endParaRPr sz="28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pic>
        <p:nvPicPr>
          <p:cNvPr id="110" name="Google Shape;110;p4"/>
          <p:cNvPicPr preferRelativeResize="0"/>
          <p:nvPr/>
        </p:nvPicPr>
        <p:blipFill rotWithShape="1">
          <a:blip r:embed="rId3">
            <a:alphaModFix/>
          </a:blip>
          <a:srcRect/>
          <a:stretch/>
        </p:blipFill>
        <p:spPr>
          <a:xfrm>
            <a:off x="-1" y="0"/>
            <a:ext cx="371475" cy="6858000"/>
          </a:xfrm>
          <a:prstGeom prst="rect">
            <a:avLst/>
          </a:prstGeom>
          <a:noFill/>
          <a:ln>
            <a:noFill/>
          </a:ln>
        </p:spPr>
      </p:pic>
      <p:pic>
        <p:nvPicPr>
          <p:cNvPr id="111" name="Google Shape;111;p4"/>
          <p:cNvPicPr preferRelativeResize="0"/>
          <p:nvPr/>
        </p:nvPicPr>
        <p:blipFill rotWithShape="1">
          <a:blip r:embed="rId4">
            <a:alphaModFix/>
          </a:blip>
          <a:srcRect/>
          <a:stretch/>
        </p:blipFill>
        <p:spPr>
          <a:xfrm>
            <a:off x="12085397" y="0"/>
            <a:ext cx="106603" cy="6858000"/>
          </a:xfrm>
          <a:prstGeom prst="rect">
            <a:avLst/>
          </a:prstGeom>
          <a:noFill/>
          <a:ln>
            <a:noFill/>
          </a:ln>
        </p:spPr>
      </p:pic>
      <p:sp>
        <p:nvSpPr>
          <p:cNvPr id="113" name="Google Shape;113;p4"/>
          <p:cNvSpPr txBox="1"/>
          <p:nvPr/>
        </p:nvSpPr>
        <p:spPr>
          <a:xfrm>
            <a:off x="1758462" y="843147"/>
            <a:ext cx="8675076"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ru-RU" sz="2800">
                <a:solidFill>
                  <a:srgbClr val="1E4E79"/>
                </a:solidFill>
                <a:latin typeface="Calibri"/>
                <a:ea typeface="Calibri"/>
                <a:cs typeface="Calibri"/>
                <a:sym typeface="Calibri"/>
              </a:rPr>
              <a:t>Таймерлер</a:t>
            </a:r>
            <a:endParaRPr sz="2800">
              <a:solidFill>
                <a:srgbClr val="1E4E79"/>
              </a:solidFill>
              <a:latin typeface="Calibri"/>
              <a:ea typeface="Calibri"/>
              <a:cs typeface="Calibri"/>
              <a:sym typeface="Calibri"/>
            </a:endParaRPr>
          </a:p>
        </p:txBody>
      </p:sp>
      <p:sp>
        <p:nvSpPr>
          <p:cNvPr id="114" name="Google Shape;114;p4"/>
          <p:cNvSpPr/>
          <p:nvPr/>
        </p:nvSpPr>
        <p:spPr>
          <a:xfrm>
            <a:off x="983672" y="1884463"/>
            <a:ext cx="10224655" cy="378565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ru-RU" sz="2400">
                <a:solidFill>
                  <a:schemeClr val="dk1"/>
                </a:solidFill>
                <a:latin typeface="Calibri"/>
                <a:ea typeface="Calibri"/>
                <a:cs typeface="Calibri"/>
                <a:sym typeface="Calibri"/>
              </a:rPr>
              <a:t>Микроконтроллерлердегі күнделікті өмірдегі сияқты, таймер - бұл сіз орнатқан сәтте болашақта сигнал бере алатын нәрсе. Бұл нүкте келгенде, микроконтроллердің үзілуі шақырылады, оған кодтың белгілі бір бөлігін орындау сияқты бірдеңе істеу керектігін ескертеді.</a:t>
            </a:r>
            <a:endParaRPr/>
          </a:p>
          <a:p>
            <a:pPr marL="0" marR="0" lvl="0" indent="0" algn="just" rtl="0">
              <a:spcBef>
                <a:spcPts val="0"/>
              </a:spcBef>
              <a:spcAft>
                <a:spcPts val="0"/>
              </a:spcAft>
              <a:buNone/>
            </a:pPr>
            <a:endParaRPr sz="2400">
              <a:solidFill>
                <a:schemeClr val="dk1"/>
              </a:solidFill>
              <a:latin typeface="Calibri"/>
              <a:ea typeface="Calibri"/>
              <a:cs typeface="Calibri"/>
              <a:sym typeface="Calibri"/>
            </a:endParaRPr>
          </a:p>
          <a:p>
            <a:pPr marL="0" marR="0" lvl="0" indent="0" algn="just" rtl="0">
              <a:spcBef>
                <a:spcPts val="0"/>
              </a:spcBef>
              <a:spcAft>
                <a:spcPts val="0"/>
              </a:spcAft>
              <a:buNone/>
            </a:pPr>
            <a:r>
              <a:rPr lang="ru-RU" sz="2400">
                <a:solidFill>
                  <a:schemeClr val="dk1"/>
                </a:solidFill>
                <a:latin typeface="Calibri"/>
                <a:ea typeface="Calibri"/>
                <a:cs typeface="Calibri"/>
                <a:sym typeface="Calibri"/>
              </a:rPr>
              <a:t>Таймерлер, сыртқы үзілістер сияқты, негізгі бағдарламадан тәуелсіз жұмыс істейді. Циклдарды орындаудың немесе millis() кідірісін қайталап шақырудың орнына, кодыңыз басқа әрекеттерді орындаған кезде таймерге өз жұмысын орындауға тағайындай аласыз.</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119" name="Google Shape;119;p5"/>
          <p:cNvPicPr preferRelativeResize="0"/>
          <p:nvPr/>
        </p:nvPicPr>
        <p:blipFill rotWithShape="1">
          <a:blip r:embed="rId3">
            <a:alphaModFix/>
          </a:blip>
          <a:srcRect/>
          <a:stretch/>
        </p:blipFill>
        <p:spPr>
          <a:xfrm>
            <a:off x="-1" y="0"/>
            <a:ext cx="371475" cy="6858000"/>
          </a:xfrm>
          <a:prstGeom prst="rect">
            <a:avLst/>
          </a:prstGeom>
          <a:noFill/>
          <a:ln>
            <a:noFill/>
          </a:ln>
        </p:spPr>
      </p:pic>
      <p:pic>
        <p:nvPicPr>
          <p:cNvPr id="120" name="Google Shape;120;p5"/>
          <p:cNvPicPr preferRelativeResize="0"/>
          <p:nvPr/>
        </p:nvPicPr>
        <p:blipFill rotWithShape="1">
          <a:blip r:embed="rId4">
            <a:alphaModFix/>
          </a:blip>
          <a:srcRect/>
          <a:stretch/>
        </p:blipFill>
        <p:spPr>
          <a:xfrm>
            <a:off x="12085397" y="0"/>
            <a:ext cx="106603" cy="6858000"/>
          </a:xfrm>
          <a:prstGeom prst="rect">
            <a:avLst/>
          </a:prstGeom>
          <a:noFill/>
          <a:ln>
            <a:noFill/>
          </a:ln>
        </p:spPr>
      </p:pic>
      <p:sp>
        <p:nvSpPr>
          <p:cNvPr id="122" name="Google Shape;122;p5"/>
          <p:cNvSpPr txBox="1"/>
          <p:nvPr/>
        </p:nvSpPr>
        <p:spPr>
          <a:xfrm>
            <a:off x="1663247" y="849514"/>
            <a:ext cx="8675076"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ru-RU" sz="2800">
                <a:solidFill>
                  <a:srgbClr val="1E4E79"/>
                </a:solidFill>
                <a:latin typeface="Calibri"/>
                <a:ea typeface="Calibri"/>
                <a:cs typeface="Calibri"/>
                <a:sym typeface="Calibri"/>
              </a:rPr>
              <a:t>Таймерлер</a:t>
            </a:r>
            <a:endParaRPr sz="2800">
              <a:solidFill>
                <a:srgbClr val="1E4E79"/>
              </a:solidFill>
              <a:latin typeface="Calibri"/>
              <a:ea typeface="Calibri"/>
              <a:cs typeface="Calibri"/>
              <a:sym typeface="Calibri"/>
            </a:endParaRPr>
          </a:p>
        </p:txBody>
      </p:sp>
      <p:sp>
        <p:nvSpPr>
          <p:cNvPr id="123" name="Google Shape;123;p5"/>
          <p:cNvSpPr txBox="1"/>
          <p:nvPr/>
        </p:nvSpPr>
        <p:spPr>
          <a:xfrm>
            <a:off x="1183178" y="4438996"/>
            <a:ext cx="9825644" cy="175432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ru-RU" sz="1800" b="0" i="0">
                <a:solidFill>
                  <a:srgbClr val="3A3A3A"/>
                </a:solidFill>
                <a:latin typeface="Open Sans"/>
                <a:ea typeface="Open Sans"/>
                <a:cs typeface="Open Sans"/>
                <a:sym typeface="Open Sans"/>
              </a:rPr>
              <a:t>Сонымен, жарық диодты әр 5 секунд сайын жыпылықтау сияқты бірдеңе істеу керек құрылғы бар делік. Егер сіз таймерлерді пайдаланбасаңыз, бірақ кәдімгі кодты жазсаңыз, онда айнымалы мәнді жарық диоды жанған кезде орнатып, оны ауыстыру сәтінің келгенін үнемі тексеріп отыруыңыз керек. Таймердің үзілісімен үзілісті орнату, содан кейін таймерді іске қосу жеткілікті. Негізгі бағдарламаның әрекеттеріне қарамастан, жарық диоды дәл уақытында жыпылықтайды.</a:t>
            </a:r>
            <a:endParaRPr sz="1800">
              <a:solidFill>
                <a:schemeClr val="dk1"/>
              </a:solidFill>
              <a:latin typeface="Calibri"/>
              <a:ea typeface="Calibri"/>
              <a:cs typeface="Calibri"/>
              <a:sym typeface="Calibri"/>
            </a:endParaRPr>
          </a:p>
        </p:txBody>
      </p:sp>
      <p:pic>
        <p:nvPicPr>
          <p:cNvPr id="124" name="Google Shape;124;p5"/>
          <p:cNvPicPr preferRelativeResize="0"/>
          <p:nvPr/>
        </p:nvPicPr>
        <p:blipFill rotWithShape="1">
          <a:blip r:embed="rId5">
            <a:alphaModFix/>
          </a:blip>
          <a:srcRect/>
          <a:stretch/>
        </p:blipFill>
        <p:spPr>
          <a:xfrm>
            <a:off x="4100761" y="1499847"/>
            <a:ext cx="3800047" cy="281203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pic>
        <p:nvPicPr>
          <p:cNvPr id="129" name="Google Shape;129;p6"/>
          <p:cNvPicPr preferRelativeResize="0"/>
          <p:nvPr/>
        </p:nvPicPr>
        <p:blipFill rotWithShape="1">
          <a:blip r:embed="rId3">
            <a:alphaModFix/>
          </a:blip>
          <a:srcRect/>
          <a:stretch/>
        </p:blipFill>
        <p:spPr>
          <a:xfrm>
            <a:off x="-1" y="0"/>
            <a:ext cx="371475" cy="6858000"/>
          </a:xfrm>
          <a:prstGeom prst="rect">
            <a:avLst/>
          </a:prstGeom>
          <a:noFill/>
          <a:ln>
            <a:noFill/>
          </a:ln>
        </p:spPr>
      </p:pic>
      <p:pic>
        <p:nvPicPr>
          <p:cNvPr id="130" name="Google Shape;130;p6"/>
          <p:cNvPicPr preferRelativeResize="0"/>
          <p:nvPr/>
        </p:nvPicPr>
        <p:blipFill rotWithShape="1">
          <a:blip r:embed="rId4">
            <a:alphaModFix/>
          </a:blip>
          <a:srcRect/>
          <a:stretch/>
        </p:blipFill>
        <p:spPr>
          <a:xfrm>
            <a:off x="12085397" y="0"/>
            <a:ext cx="106603" cy="6858000"/>
          </a:xfrm>
          <a:prstGeom prst="rect">
            <a:avLst/>
          </a:prstGeom>
          <a:noFill/>
          <a:ln>
            <a:noFill/>
          </a:ln>
        </p:spPr>
      </p:pic>
      <p:sp>
        <p:nvSpPr>
          <p:cNvPr id="132" name="Google Shape;132;p6"/>
          <p:cNvSpPr txBox="1"/>
          <p:nvPr/>
        </p:nvSpPr>
        <p:spPr>
          <a:xfrm>
            <a:off x="1738497" y="903156"/>
            <a:ext cx="8675076"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ru-RU" sz="2800">
                <a:solidFill>
                  <a:srgbClr val="1E4E79"/>
                </a:solidFill>
                <a:latin typeface="Calibri"/>
                <a:ea typeface="Calibri"/>
                <a:cs typeface="Calibri"/>
                <a:sym typeface="Calibri"/>
              </a:rPr>
              <a:t>Таймердің жұмыс істеу принципі</a:t>
            </a:r>
            <a:endParaRPr/>
          </a:p>
        </p:txBody>
      </p:sp>
      <p:sp>
        <p:nvSpPr>
          <p:cNvPr id="133" name="Google Shape;133;p6"/>
          <p:cNvSpPr/>
          <p:nvPr/>
        </p:nvSpPr>
        <p:spPr>
          <a:xfrm>
            <a:off x="1119987" y="1678743"/>
            <a:ext cx="10216896"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4" name="Google Shape;134;p6"/>
          <p:cNvSpPr txBox="1"/>
          <p:nvPr/>
        </p:nvSpPr>
        <p:spPr>
          <a:xfrm>
            <a:off x="1453264" y="1863496"/>
            <a:ext cx="9379681" cy="424731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ru-RU" sz="1800" b="0" i="0">
                <a:solidFill>
                  <a:srgbClr val="3A3A3A"/>
                </a:solidFill>
                <a:latin typeface="Open Sans"/>
                <a:ea typeface="Open Sans"/>
                <a:cs typeface="Open Sans"/>
                <a:sym typeface="Open Sans"/>
              </a:rPr>
              <a:t>Ол санау регистрі деп аталатын айнымалыны көбейту арқылы әрекет етеді. Санақ регистрі оның мөлшеріне байланысты белгілі бір мөлшерге дейін санай алады. Таймер есептегішті максималды мәнге жеткенше қайта-қайта арттырады, осы кезде есептегіш толып, нөлге қайтарылады. Таймер әдетте толып кетудің орын алғанын хабарлау үшін жалаушаның битін орнатады.</a:t>
            </a:r>
            <a:endParaRPr/>
          </a:p>
          <a:p>
            <a:pPr marL="0" marR="0" lvl="0" indent="0" algn="l" rtl="0">
              <a:spcBef>
                <a:spcPts val="0"/>
              </a:spcBef>
              <a:spcAft>
                <a:spcPts val="0"/>
              </a:spcAft>
              <a:buNone/>
            </a:pPr>
            <a:endParaRPr sz="1800" b="0" i="0">
              <a:solidFill>
                <a:srgbClr val="3A3A3A"/>
              </a:solidFill>
              <a:latin typeface="Open Sans"/>
              <a:ea typeface="Open Sans"/>
              <a:cs typeface="Open Sans"/>
              <a:sym typeface="Open Sans"/>
            </a:endParaRPr>
          </a:p>
          <a:p>
            <a:pPr marL="0" marR="0" lvl="0" indent="0" algn="l" rtl="0">
              <a:spcBef>
                <a:spcPts val="0"/>
              </a:spcBef>
              <a:spcAft>
                <a:spcPts val="0"/>
              </a:spcAft>
              <a:buNone/>
            </a:pPr>
            <a:endParaRPr sz="1800" b="0" i="0">
              <a:solidFill>
                <a:srgbClr val="3A3A3A"/>
              </a:solidFill>
              <a:latin typeface="Open Sans"/>
              <a:ea typeface="Open Sans"/>
              <a:cs typeface="Open Sans"/>
              <a:sym typeface="Open Sans"/>
            </a:endParaRPr>
          </a:p>
          <a:p>
            <a:pPr marL="0" marR="0" lvl="0" indent="0" algn="l" rtl="0">
              <a:spcBef>
                <a:spcPts val="0"/>
              </a:spcBef>
              <a:spcAft>
                <a:spcPts val="0"/>
              </a:spcAft>
              <a:buNone/>
            </a:pPr>
            <a:r>
              <a:rPr lang="ru-RU" sz="1800" b="0" i="0">
                <a:solidFill>
                  <a:srgbClr val="3A3A3A"/>
                </a:solidFill>
                <a:latin typeface="Open Sans"/>
                <a:ea typeface="Open Sans"/>
                <a:cs typeface="Open Sans"/>
                <a:sym typeface="Open Sans"/>
              </a:rPr>
              <a:t>Сіз бұл жалаушаны қолмен тексере аласыз немесе таймер қосқышын жасай аласыз — жалауша орнатылған кезде үзілісті автоматты түрде шақыра аласыз. Кез келген басқа үзілістер сияқты, таймер толып кеткенде алдын ала орнатылған кодты орындау үшін қызметтік үзіліс тәртібін (Interrupt Service Routine немесе ISR) тағайындауға болады. ISR толып кету жалаушасын өзі қалпына келтіреді, сондықтан үзілістерді пайдалану әдетте қарапайымдылық пен жылдамдыққа байланысты ең жақсы таңдау болып табылады.</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pic>
        <p:nvPicPr>
          <p:cNvPr id="139" name="Google Shape;139;p7"/>
          <p:cNvPicPr preferRelativeResize="0"/>
          <p:nvPr/>
        </p:nvPicPr>
        <p:blipFill rotWithShape="1">
          <a:blip r:embed="rId3">
            <a:alphaModFix/>
          </a:blip>
          <a:srcRect/>
          <a:stretch/>
        </p:blipFill>
        <p:spPr>
          <a:xfrm>
            <a:off x="-1" y="0"/>
            <a:ext cx="371475" cy="6858000"/>
          </a:xfrm>
          <a:prstGeom prst="rect">
            <a:avLst/>
          </a:prstGeom>
          <a:noFill/>
          <a:ln>
            <a:noFill/>
          </a:ln>
        </p:spPr>
      </p:pic>
      <p:pic>
        <p:nvPicPr>
          <p:cNvPr id="140" name="Google Shape;140;p7"/>
          <p:cNvPicPr preferRelativeResize="0"/>
          <p:nvPr/>
        </p:nvPicPr>
        <p:blipFill rotWithShape="1">
          <a:blip r:embed="rId4">
            <a:alphaModFix/>
          </a:blip>
          <a:srcRect/>
          <a:stretch/>
        </p:blipFill>
        <p:spPr>
          <a:xfrm>
            <a:off x="12085397" y="0"/>
            <a:ext cx="106603" cy="6858000"/>
          </a:xfrm>
          <a:prstGeom prst="rect">
            <a:avLst/>
          </a:prstGeom>
          <a:noFill/>
          <a:ln>
            <a:noFill/>
          </a:ln>
        </p:spPr>
      </p:pic>
      <p:sp>
        <p:nvSpPr>
          <p:cNvPr id="142" name="Google Shape;142;p7"/>
          <p:cNvSpPr txBox="1"/>
          <p:nvPr/>
        </p:nvSpPr>
        <p:spPr>
          <a:xfrm>
            <a:off x="1738497" y="903156"/>
            <a:ext cx="8675076"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ru-RU" sz="2800">
                <a:solidFill>
                  <a:srgbClr val="1E4E79"/>
                </a:solidFill>
                <a:latin typeface="Calibri"/>
                <a:ea typeface="Calibri"/>
                <a:cs typeface="Calibri"/>
                <a:sym typeface="Calibri"/>
              </a:rPr>
              <a:t>Таймердің жұмыс істеу принципі</a:t>
            </a:r>
            <a:endParaRPr/>
          </a:p>
        </p:txBody>
      </p:sp>
      <p:sp>
        <p:nvSpPr>
          <p:cNvPr id="143" name="Google Shape;143;p7"/>
          <p:cNvSpPr/>
          <p:nvPr/>
        </p:nvSpPr>
        <p:spPr>
          <a:xfrm>
            <a:off x="1119987" y="1678743"/>
            <a:ext cx="10216896"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 name="Google Shape;144;p7"/>
          <p:cNvSpPr txBox="1"/>
          <p:nvPr/>
        </p:nvSpPr>
        <p:spPr>
          <a:xfrm>
            <a:off x="1453264" y="1863496"/>
            <a:ext cx="9379681" cy="34163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ru-RU" sz="1800" b="0" i="0">
                <a:solidFill>
                  <a:srgbClr val="3A3A3A"/>
                </a:solidFill>
                <a:latin typeface="Open Sans"/>
                <a:ea typeface="Open Sans"/>
                <a:cs typeface="Open Sans"/>
                <a:sym typeface="Open Sans"/>
              </a:rPr>
              <a:t>Есептегіш мәндерін нақты уақыт аралықтарында арттыру үшін таймерді сағат көзіне қосу керек. Сағат көзі үнемі қайталанатын сигнал шығарады. Таймер бұл сигналды анықтаған сайын есептегіш мәнін бір-бірден арттырады. Таймер сағат көзінен жұмыс істейтіндіктен, өлшенетін ең аз уақыт бірлігі сағат циклінің периоды болып табылады. Егер сіз 1 мГц жиіліктегі сағат сигналын қоссаңыз, онда таймердің ажыратымдылығы (немесе таймердің периоды) болады:</a:t>
            </a:r>
            <a:endParaRPr/>
          </a:p>
          <a:p>
            <a:pPr marL="0" marR="0" lvl="0" indent="0" algn="l" rtl="0">
              <a:spcBef>
                <a:spcPts val="0"/>
              </a:spcBef>
              <a:spcAft>
                <a:spcPts val="0"/>
              </a:spcAft>
              <a:buNone/>
            </a:pPr>
            <a:endParaRPr sz="1800" b="0" i="0">
              <a:solidFill>
                <a:srgbClr val="3A3A3A"/>
              </a:solidFill>
              <a:latin typeface="Open Sans"/>
              <a:ea typeface="Open Sans"/>
              <a:cs typeface="Open Sans"/>
              <a:sym typeface="Open Sans"/>
            </a:endParaRPr>
          </a:p>
          <a:p>
            <a:pPr marL="0" marR="0" lvl="0" indent="0" algn="l" rtl="0">
              <a:spcBef>
                <a:spcPts val="0"/>
              </a:spcBef>
              <a:spcAft>
                <a:spcPts val="0"/>
              </a:spcAft>
              <a:buNone/>
            </a:pPr>
            <a:endParaRPr sz="1800" b="0" i="0">
              <a:solidFill>
                <a:srgbClr val="3A3A3A"/>
              </a:solidFill>
              <a:latin typeface="Open Sans"/>
              <a:ea typeface="Open Sans"/>
              <a:cs typeface="Open Sans"/>
              <a:sym typeface="Open Sans"/>
            </a:endParaRPr>
          </a:p>
          <a:p>
            <a:pPr marL="0" marR="0" lvl="0" indent="0" algn="l" rtl="0">
              <a:spcBef>
                <a:spcPts val="0"/>
              </a:spcBef>
              <a:spcAft>
                <a:spcPts val="0"/>
              </a:spcAft>
              <a:buNone/>
            </a:pPr>
            <a:r>
              <a:rPr lang="ru-RU" sz="1800" b="0" i="0">
                <a:solidFill>
                  <a:srgbClr val="3A3A3A"/>
                </a:solidFill>
                <a:latin typeface="Open Sans"/>
                <a:ea typeface="Open Sans"/>
                <a:cs typeface="Open Sans"/>
                <a:sym typeface="Open Sans"/>
              </a:rPr>
              <a:t>T = 1 / f (f - сағат жиілігі)</a:t>
            </a:r>
            <a:endParaRPr/>
          </a:p>
          <a:p>
            <a:pPr marL="0" marR="0" lvl="0" indent="0" algn="l" rtl="0">
              <a:spcBef>
                <a:spcPts val="0"/>
              </a:spcBef>
              <a:spcAft>
                <a:spcPts val="0"/>
              </a:spcAft>
              <a:buNone/>
            </a:pPr>
            <a:r>
              <a:rPr lang="ru-RU" sz="1800" b="0" i="0">
                <a:solidFill>
                  <a:srgbClr val="3A3A3A"/>
                </a:solidFill>
                <a:latin typeface="Open Sans"/>
                <a:ea typeface="Open Sans"/>
                <a:cs typeface="Open Sans"/>
                <a:sym typeface="Open Sans"/>
              </a:rPr>
              <a:t>Т = 1 / 1 мГц = 1 / 10^6 Гц</a:t>
            </a:r>
            <a:endParaRPr/>
          </a:p>
          <a:p>
            <a:pPr marL="0" marR="0" lvl="0" indent="0" algn="l" rtl="0">
              <a:spcBef>
                <a:spcPts val="0"/>
              </a:spcBef>
              <a:spcAft>
                <a:spcPts val="0"/>
              </a:spcAft>
              <a:buNone/>
            </a:pPr>
            <a:r>
              <a:rPr lang="ru-RU" sz="1800" b="0" i="0">
                <a:solidFill>
                  <a:srgbClr val="3A3A3A"/>
                </a:solidFill>
                <a:latin typeface="Open Sans"/>
                <a:ea typeface="Open Sans"/>
                <a:cs typeface="Open Sans"/>
                <a:sym typeface="Open Sans"/>
              </a:rPr>
              <a:t>T = (1 ∗ 10^-6) бірге</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pic>
        <p:nvPicPr>
          <p:cNvPr id="149" name="Google Shape;149;p8"/>
          <p:cNvPicPr preferRelativeResize="0"/>
          <p:nvPr/>
        </p:nvPicPr>
        <p:blipFill rotWithShape="1">
          <a:blip r:embed="rId3">
            <a:alphaModFix/>
          </a:blip>
          <a:srcRect/>
          <a:stretch/>
        </p:blipFill>
        <p:spPr>
          <a:xfrm>
            <a:off x="-1" y="0"/>
            <a:ext cx="371475" cy="6858000"/>
          </a:xfrm>
          <a:prstGeom prst="rect">
            <a:avLst/>
          </a:prstGeom>
          <a:noFill/>
          <a:ln>
            <a:noFill/>
          </a:ln>
        </p:spPr>
      </p:pic>
      <p:pic>
        <p:nvPicPr>
          <p:cNvPr id="150" name="Google Shape;150;p8"/>
          <p:cNvPicPr preferRelativeResize="0"/>
          <p:nvPr/>
        </p:nvPicPr>
        <p:blipFill rotWithShape="1">
          <a:blip r:embed="rId4">
            <a:alphaModFix/>
          </a:blip>
          <a:srcRect/>
          <a:stretch/>
        </p:blipFill>
        <p:spPr>
          <a:xfrm>
            <a:off x="12085397" y="0"/>
            <a:ext cx="106603" cy="6858000"/>
          </a:xfrm>
          <a:prstGeom prst="rect">
            <a:avLst/>
          </a:prstGeom>
          <a:noFill/>
          <a:ln>
            <a:noFill/>
          </a:ln>
        </p:spPr>
      </p:pic>
      <p:sp>
        <p:nvSpPr>
          <p:cNvPr id="152" name="Google Shape;152;p8"/>
          <p:cNvSpPr txBox="1"/>
          <p:nvPr/>
        </p:nvSpPr>
        <p:spPr>
          <a:xfrm>
            <a:off x="1738497" y="903156"/>
            <a:ext cx="8675076"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ru-RU" sz="2800">
                <a:solidFill>
                  <a:srgbClr val="1E4E79"/>
                </a:solidFill>
                <a:latin typeface="Calibri"/>
                <a:ea typeface="Calibri"/>
                <a:cs typeface="Calibri"/>
                <a:sym typeface="Calibri"/>
              </a:rPr>
              <a:t>Ардуинодағы таймерлер</a:t>
            </a:r>
            <a:endParaRPr sz="2800">
              <a:solidFill>
                <a:srgbClr val="1E4E79"/>
              </a:solidFill>
              <a:latin typeface="Calibri"/>
              <a:ea typeface="Calibri"/>
              <a:cs typeface="Calibri"/>
              <a:sym typeface="Calibri"/>
            </a:endParaRPr>
          </a:p>
        </p:txBody>
      </p:sp>
      <p:sp>
        <p:nvSpPr>
          <p:cNvPr id="153" name="Google Shape;153;p8"/>
          <p:cNvSpPr txBox="1"/>
          <p:nvPr/>
        </p:nvSpPr>
        <p:spPr>
          <a:xfrm>
            <a:off x="1238036" y="1678743"/>
            <a:ext cx="10011449" cy="4247317"/>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ru-RU" sz="1800" b="0" i="0">
                <a:solidFill>
                  <a:srgbClr val="3A3A3A"/>
                </a:solidFill>
                <a:latin typeface="Open Sans"/>
                <a:ea typeface="Open Sans"/>
                <a:cs typeface="Open Sans"/>
                <a:sym typeface="Open Sans"/>
              </a:rPr>
              <a:t>Стандартты Arduino тақталарында 8 биттік AVR чипінде бірден бірнеше таймер бар. Atmega168 және Atmega328 чиптерінде Timer0, Timer1 және Timer2 үш таймері бар. Сондай-ақ оларда ақаулардан қорғау үшін немесе бағдарламалық құралды қалпына келтіру механизмі ретінде пайдалануға болатын қарауыл таймері бар. Мұнда әрбір таймердің кейбір мүмкіндіктері берілген.</a:t>
            </a:r>
            <a:endParaRPr sz="1800" b="0" i="0">
              <a:solidFill>
                <a:srgbClr val="3A3A3A"/>
              </a:solidFill>
              <a:latin typeface="Open Sans"/>
              <a:ea typeface="Open Sans"/>
              <a:cs typeface="Open Sans"/>
              <a:sym typeface="Open Sans"/>
            </a:endParaRPr>
          </a:p>
          <a:p>
            <a:pPr marL="0" marR="0" lvl="0" indent="0" algn="just" rtl="0">
              <a:spcBef>
                <a:spcPts val="0"/>
              </a:spcBef>
              <a:spcAft>
                <a:spcPts val="0"/>
              </a:spcAft>
              <a:buNone/>
            </a:pPr>
            <a:endParaRPr sz="1800" b="0" i="0">
              <a:solidFill>
                <a:srgbClr val="3A3A3A"/>
              </a:solidFill>
              <a:latin typeface="Open Sans"/>
              <a:ea typeface="Open Sans"/>
              <a:cs typeface="Open Sans"/>
              <a:sym typeface="Open Sans"/>
            </a:endParaRPr>
          </a:p>
          <a:p>
            <a:pPr marL="0" marR="0" lvl="0" indent="0" algn="just" rtl="0">
              <a:spcBef>
                <a:spcPts val="0"/>
              </a:spcBef>
              <a:spcAft>
                <a:spcPts val="0"/>
              </a:spcAft>
              <a:buNone/>
            </a:pPr>
            <a:r>
              <a:rPr lang="ru-RU" sz="1800" b="0" i="0">
                <a:solidFill>
                  <a:srgbClr val="3A3A3A"/>
                </a:solidFill>
                <a:latin typeface="Open Sans"/>
                <a:ea typeface="Open Sans"/>
                <a:cs typeface="Open Sans"/>
                <a:sym typeface="Open Sans"/>
              </a:rPr>
              <a:t>Timer0:</a:t>
            </a:r>
            <a:endParaRPr/>
          </a:p>
          <a:p>
            <a:pPr marL="0" marR="0" lvl="0" indent="0" algn="just" rtl="0">
              <a:spcBef>
                <a:spcPts val="0"/>
              </a:spcBef>
              <a:spcAft>
                <a:spcPts val="0"/>
              </a:spcAft>
              <a:buNone/>
            </a:pPr>
            <a:r>
              <a:rPr lang="ru-RU" sz="1800" b="0" i="0">
                <a:solidFill>
                  <a:srgbClr val="3A3A3A"/>
                </a:solidFill>
                <a:latin typeface="Open Sans"/>
                <a:ea typeface="Open Sans"/>
                <a:cs typeface="Open Sans"/>
                <a:sym typeface="Open Sans"/>
              </a:rPr>
              <a:t>Timer0 - 8 биттік таймер, яғни оның санау регистрі 255-ке дейінгі сандарды (яғни қол қойылмаған байттарды) сақтай алатынын білдіреді. Timer0 стандартты Arduino уақытша функцияларында қолданылады, мысалы, delay() және millis(), сондықтан егер сіз оның салдары туралы ойласаңыз, оны шатастырмағаныңыз жөн.</a:t>
            </a:r>
            <a:endParaRPr sz="1800" b="0" i="0">
              <a:solidFill>
                <a:srgbClr val="3A3A3A"/>
              </a:solidFill>
              <a:latin typeface="Open Sans"/>
              <a:ea typeface="Open Sans"/>
              <a:cs typeface="Open Sans"/>
              <a:sym typeface="Open Sans"/>
            </a:endParaRPr>
          </a:p>
          <a:p>
            <a:pPr marL="0" marR="0" lvl="0" indent="0" algn="just" rtl="0">
              <a:spcBef>
                <a:spcPts val="0"/>
              </a:spcBef>
              <a:spcAft>
                <a:spcPts val="0"/>
              </a:spcAft>
              <a:buNone/>
            </a:pPr>
            <a:endParaRPr sz="1800" b="0" i="0">
              <a:solidFill>
                <a:srgbClr val="3A3A3A"/>
              </a:solidFill>
              <a:latin typeface="Open Sans"/>
              <a:ea typeface="Open Sans"/>
              <a:cs typeface="Open Sans"/>
              <a:sym typeface="Open Sans"/>
            </a:endParaRPr>
          </a:p>
          <a:p>
            <a:pPr marL="0" marR="0" lvl="0" indent="0" algn="just" rtl="0">
              <a:spcBef>
                <a:spcPts val="0"/>
              </a:spcBef>
              <a:spcAft>
                <a:spcPts val="0"/>
              </a:spcAft>
              <a:buNone/>
            </a:pPr>
            <a:r>
              <a:rPr lang="ru-RU" sz="1800" b="0" i="0">
                <a:solidFill>
                  <a:srgbClr val="3A3A3A"/>
                </a:solidFill>
                <a:latin typeface="Open Sans"/>
                <a:ea typeface="Open Sans"/>
                <a:cs typeface="Open Sans"/>
                <a:sym typeface="Open Sans"/>
              </a:rPr>
              <a:t>Timer1:</a:t>
            </a:r>
            <a:endParaRPr/>
          </a:p>
          <a:p>
            <a:pPr marL="0" marR="0" lvl="0" indent="0" algn="just" rtl="0">
              <a:spcBef>
                <a:spcPts val="0"/>
              </a:spcBef>
              <a:spcAft>
                <a:spcPts val="0"/>
              </a:spcAft>
              <a:buNone/>
            </a:pPr>
            <a:r>
              <a:rPr lang="ru-RU" sz="1800" b="0" i="0">
                <a:solidFill>
                  <a:srgbClr val="3A3A3A"/>
                </a:solidFill>
                <a:latin typeface="Open Sans"/>
                <a:ea typeface="Open Sans"/>
                <a:cs typeface="Open Sans"/>
                <a:sym typeface="Open Sans"/>
              </a:rPr>
              <a:t>Timer1 - 16 биттік таймер, максималды санау мәні 65535 (қол қойылмаған бүтін сан). Бұл таймерді Arduino Servo кітапханасы қолданады, егер сіз оны өз жобаларыңызда қолдансаңыз, ескеріңіз.</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pic>
        <p:nvPicPr>
          <p:cNvPr id="158" name="Google Shape;158;p9"/>
          <p:cNvPicPr preferRelativeResize="0"/>
          <p:nvPr/>
        </p:nvPicPr>
        <p:blipFill rotWithShape="1">
          <a:blip r:embed="rId3">
            <a:alphaModFix/>
          </a:blip>
          <a:srcRect/>
          <a:stretch/>
        </p:blipFill>
        <p:spPr>
          <a:xfrm>
            <a:off x="-1" y="0"/>
            <a:ext cx="371475" cy="6858000"/>
          </a:xfrm>
          <a:prstGeom prst="rect">
            <a:avLst/>
          </a:prstGeom>
          <a:noFill/>
          <a:ln>
            <a:noFill/>
          </a:ln>
        </p:spPr>
      </p:pic>
      <p:pic>
        <p:nvPicPr>
          <p:cNvPr id="159" name="Google Shape;159;p9"/>
          <p:cNvPicPr preferRelativeResize="0"/>
          <p:nvPr/>
        </p:nvPicPr>
        <p:blipFill rotWithShape="1">
          <a:blip r:embed="rId4">
            <a:alphaModFix/>
          </a:blip>
          <a:srcRect/>
          <a:stretch/>
        </p:blipFill>
        <p:spPr>
          <a:xfrm>
            <a:off x="12085397" y="0"/>
            <a:ext cx="106603" cy="6858000"/>
          </a:xfrm>
          <a:prstGeom prst="rect">
            <a:avLst/>
          </a:prstGeom>
          <a:noFill/>
          <a:ln>
            <a:noFill/>
          </a:ln>
        </p:spPr>
      </p:pic>
      <p:sp>
        <p:nvSpPr>
          <p:cNvPr id="161" name="Google Shape;161;p9"/>
          <p:cNvSpPr txBox="1"/>
          <p:nvPr/>
        </p:nvSpPr>
        <p:spPr>
          <a:xfrm>
            <a:off x="1758462" y="903156"/>
            <a:ext cx="8675076"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ru-RU" sz="2800">
                <a:solidFill>
                  <a:srgbClr val="1E4E79"/>
                </a:solidFill>
                <a:latin typeface="Calibri"/>
                <a:ea typeface="Calibri"/>
                <a:cs typeface="Calibri"/>
                <a:sym typeface="Calibri"/>
              </a:rPr>
              <a:t>Ардуинодағы таймерлер</a:t>
            </a:r>
            <a:endParaRPr sz="2800">
              <a:solidFill>
                <a:srgbClr val="1E4E79"/>
              </a:solidFill>
              <a:latin typeface="Calibri"/>
              <a:ea typeface="Calibri"/>
              <a:cs typeface="Calibri"/>
              <a:sym typeface="Calibri"/>
            </a:endParaRPr>
          </a:p>
        </p:txBody>
      </p:sp>
      <p:sp>
        <p:nvSpPr>
          <p:cNvPr id="162" name="Google Shape;162;p9"/>
          <p:cNvSpPr txBox="1"/>
          <p:nvPr/>
        </p:nvSpPr>
        <p:spPr>
          <a:xfrm>
            <a:off x="854094" y="1652084"/>
            <a:ext cx="10483811" cy="203132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ru-RU" sz="1800" b="0" i="0">
                <a:solidFill>
                  <a:srgbClr val="3A3A3A"/>
                </a:solidFill>
                <a:latin typeface="Open Sans"/>
                <a:ea typeface="Open Sans"/>
                <a:cs typeface="Open Sans"/>
                <a:sym typeface="Open Sans"/>
              </a:rPr>
              <a:t>Timer2:</a:t>
            </a:r>
            <a:endParaRPr/>
          </a:p>
          <a:p>
            <a:pPr marL="0" marR="0" lvl="0" indent="0" algn="just" rtl="0">
              <a:spcBef>
                <a:spcPts val="0"/>
              </a:spcBef>
              <a:spcAft>
                <a:spcPts val="0"/>
              </a:spcAft>
              <a:buNone/>
            </a:pPr>
            <a:r>
              <a:rPr lang="ru-RU" sz="1800" b="0" i="0">
                <a:solidFill>
                  <a:srgbClr val="3A3A3A"/>
                </a:solidFill>
                <a:latin typeface="Open Sans"/>
                <a:ea typeface="Open Sans"/>
                <a:cs typeface="Open Sans"/>
                <a:sym typeface="Open Sans"/>
              </a:rPr>
              <a:t>Timer2 — 8 биттік және Timer0-ге өте ұқсас. Ол tone() функциясының Arduino-да қолданылады.</a:t>
            </a:r>
            <a:endParaRPr/>
          </a:p>
          <a:p>
            <a:pPr marL="0" marR="0" lvl="0" indent="0" algn="just" rtl="0">
              <a:spcBef>
                <a:spcPts val="0"/>
              </a:spcBef>
              <a:spcAft>
                <a:spcPts val="0"/>
              </a:spcAft>
              <a:buNone/>
            </a:pPr>
            <a:endParaRPr sz="1800" b="0" i="0">
              <a:solidFill>
                <a:srgbClr val="3A3A3A"/>
              </a:solidFill>
              <a:latin typeface="Open Sans"/>
              <a:ea typeface="Open Sans"/>
              <a:cs typeface="Open Sans"/>
              <a:sym typeface="Open Sans"/>
            </a:endParaRPr>
          </a:p>
          <a:p>
            <a:pPr marL="0" marR="0" lvl="0" indent="0" algn="just" rtl="0">
              <a:spcBef>
                <a:spcPts val="0"/>
              </a:spcBef>
              <a:spcAft>
                <a:spcPts val="0"/>
              </a:spcAft>
              <a:buNone/>
            </a:pPr>
            <a:endParaRPr sz="1800" b="0" i="0">
              <a:solidFill>
                <a:srgbClr val="3A3A3A"/>
              </a:solidFill>
              <a:latin typeface="Open Sans"/>
              <a:ea typeface="Open Sans"/>
              <a:cs typeface="Open Sans"/>
              <a:sym typeface="Open Sans"/>
            </a:endParaRPr>
          </a:p>
          <a:p>
            <a:pPr marL="0" marR="0" lvl="0" indent="0" algn="just" rtl="0">
              <a:spcBef>
                <a:spcPts val="0"/>
              </a:spcBef>
              <a:spcAft>
                <a:spcPts val="0"/>
              </a:spcAft>
              <a:buNone/>
            </a:pPr>
            <a:r>
              <a:rPr lang="ru-RU" sz="1800" b="0" i="0">
                <a:solidFill>
                  <a:srgbClr val="3A3A3A"/>
                </a:solidFill>
                <a:latin typeface="Open Sans"/>
                <a:ea typeface="Open Sans"/>
                <a:cs typeface="Open Sans"/>
                <a:sym typeface="Open Sans"/>
              </a:rPr>
              <a:t>Timer3, Timer4, Timer5:</a:t>
            </a:r>
            <a:endParaRPr/>
          </a:p>
          <a:p>
            <a:pPr marL="0" marR="0" lvl="0" indent="0" algn="just" rtl="0">
              <a:spcBef>
                <a:spcPts val="0"/>
              </a:spcBef>
              <a:spcAft>
                <a:spcPts val="0"/>
              </a:spcAft>
              <a:buNone/>
            </a:pPr>
            <a:r>
              <a:rPr lang="ru-RU" sz="1800" b="0" i="0">
                <a:solidFill>
                  <a:srgbClr val="3A3A3A"/>
                </a:solidFill>
                <a:latin typeface="Open Sans"/>
                <a:ea typeface="Open Sans"/>
                <a:cs typeface="Open Sans"/>
                <a:sym typeface="Open Sans"/>
              </a:rPr>
              <a:t>ATmega1280 және ATmega2560 чиптерінде (Arduino Mega нұсқаларында орнатылған) үш қосымша таймер бар. Олардың барлығы 16 биттік және Timer1-ге ұқсас жұмыс істейді.</a:t>
            </a:r>
            <a:endParaRPr sz="18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pic>
        <p:nvPicPr>
          <p:cNvPr id="167" name="Google Shape;167;p10"/>
          <p:cNvPicPr preferRelativeResize="0"/>
          <p:nvPr/>
        </p:nvPicPr>
        <p:blipFill rotWithShape="1">
          <a:blip r:embed="rId3">
            <a:alphaModFix/>
          </a:blip>
          <a:srcRect/>
          <a:stretch/>
        </p:blipFill>
        <p:spPr>
          <a:xfrm>
            <a:off x="-1" y="0"/>
            <a:ext cx="371475" cy="6858000"/>
          </a:xfrm>
          <a:prstGeom prst="rect">
            <a:avLst/>
          </a:prstGeom>
          <a:noFill/>
          <a:ln>
            <a:noFill/>
          </a:ln>
        </p:spPr>
      </p:pic>
      <p:pic>
        <p:nvPicPr>
          <p:cNvPr id="168" name="Google Shape;168;p10"/>
          <p:cNvPicPr preferRelativeResize="0"/>
          <p:nvPr/>
        </p:nvPicPr>
        <p:blipFill rotWithShape="1">
          <a:blip r:embed="rId4">
            <a:alphaModFix/>
          </a:blip>
          <a:srcRect/>
          <a:stretch/>
        </p:blipFill>
        <p:spPr>
          <a:xfrm>
            <a:off x="12085397" y="0"/>
            <a:ext cx="106603" cy="6858000"/>
          </a:xfrm>
          <a:prstGeom prst="rect">
            <a:avLst/>
          </a:prstGeom>
          <a:noFill/>
          <a:ln>
            <a:noFill/>
          </a:ln>
        </p:spPr>
      </p:pic>
      <p:sp>
        <p:nvSpPr>
          <p:cNvPr id="170" name="Google Shape;170;p10"/>
          <p:cNvSpPr txBox="1"/>
          <p:nvPr/>
        </p:nvSpPr>
        <p:spPr>
          <a:xfrm>
            <a:off x="1758462" y="903156"/>
            <a:ext cx="8675076"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ru-RU" sz="2800">
                <a:solidFill>
                  <a:srgbClr val="1E4E79"/>
                </a:solidFill>
                <a:latin typeface="Calibri"/>
                <a:ea typeface="Calibri"/>
                <a:cs typeface="Calibri"/>
                <a:sym typeface="Calibri"/>
              </a:rPr>
              <a:t>TimerOne кітапханасы</a:t>
            </a:r>
            <a:endParaRPr sz="2800">
              <a:solidFill>
                <a:srgbClr val="1E4E79"/>
              </a:solidFill>
              <a:latin typeface="Calibri"/>
              <a:ea typeface="Calibri"/>
              <a:cs typeface="Calibri"/>
              <a:sym typeface="Calibri"/>
            </a:endParaRPr>
          </a:p>
        </p:txBody>
      </p:sp>
      <p:sp>
        <p:nvSpPr>
          <p:cNvPr id="171" name="Google Shape;171;p10"/>
          <p:cNvSpPr txBox="1"/>
          <p:nvPr/>
        </p:nvSpPr>
        <p:spPr>
          <a:xfrm>
            <a:off x="1000298" y="2162892"/>
            <a:ext cx="10191403" cy="286232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ru-RU" sz="1800">
                <a:solidFill>
                  <a:schemeClr val="accent1"/>
                </a:solidFill>
                <a:latin typeface="Calibri"/>
                <a:ea typeface="Calibri"/>
                <a:cs typeface="Calibri"/>
                <a:sym typeface="Calibri"/>
              </a:rPr>
              <a:t>Timer1.initialize(period)</a:t>
            </a:r>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ru-RU" sz="1800">
                <a:solidFill>
                  <a:schemeClr val="dk1"/>
                </a:solidFill>
                <a:latin typeface="Calibri"/>
                <a:ea typeface="Calibri"/>
                <a:cs typeface="Calibri"/>
                <a:sym typeface="Calibri"/>
              </a:rPr>
              <a:t>Басқа әдістерді қолдану үшін алдымен осы әдісті шақыру керек. Мұнда таймердің кезеңін қосымша көрсетуге болады (микросекундтармен), әдепкі бойынша ол 1 секундқа тең. Бұл Arduino UNO жүйесіндегі 9 және 10 цифрлық түйреуіштер үшін analogWrite() функциясын бұзатынын ескеріңіз.</a:t>
            </a:r>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ru-RU" sz="1800">
                <a:solidFill>
                  <a:schemeClr val="dk1"/>
                </a:solidFill>
                <a:latin typeface="Calibri"/>
                <a:ea typeface="Calibri"/>
                <a:cs typeface="Calibri"/>
                <a:sym typeface="Calibri"/>
              </a:rPr>
              <a:t>Timer1 таймерін 10 мс периодпен инициализациялауға мысал келтірейік.</a:t>
            </a:r>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ru-RU" sz="1800">
                <a:solidFill>
                  <a:schemeClr val="accent1"/>
                </a:solidFill>
                <a:latin typeface="Calibri"/>
                <a:ea typeface="Calibri"/>
                <a:cs typeface="Calibri"/>
                <a:sym typeface="Calibri"/>
              </a:rPr>
              <a:t>Timer1.initialize(10000); </a:t>
            </a:r>
            <a:r>
              <a:rPr lang="ru-RU" sz="1800">
                <a:solidFill>
                  <a:schemeClr val="accent6"/>
                </a:solidFill>
                <a:latin typeface="Calibri"/>
                <a:ea typeface="Calibri"/>
                <a:cs typeface="Calibri"/>
                <a:sym typeface="Calibri"/>
              </a:rPr>
              <a:t>// Үзіліс әрбір 10 мс</a:t>
            </a:r>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810</Words>
  <Application>Microsoft Office PowerPoint</Application>
  <PresentationFormat>Широкоэкранный</PresentationFormat>
  <Paragraphs>79</Paragraphs>
  <Slides>11</Slides>
  <Notes>11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11</vt:i4>
      </vt:variant>
    </vt:vector>
  </HeadingPairs>
  <TitlesOfParts>
    <vt:vector size="18" baseType="lpstr">
      <vt:lpstr>Calibri</vt:lpstr>
      <vt:lpstr>Open Sans</vt:lpstr>
      <vt:lpstr>Times New Roman</vt:lpstr>
      <vt:lpstr>Noto Sans Symbols</vt:lpstr>
      <vt:lpstr>Courier New</vt:lpstr>
      <vt:lpstr>Arial</vt:lpstr>
      <vt:lpstr>Тема Office</vt:lpstr>
      <vt:lpstr>ROB3111 БИОТЕХНИКАЛЫҚ ЖҮЙЕЛЕРДЕГІ БАСҚАРУ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ROB3111 БИОТЕХНИКАЛЫҚ ЖҮЙЕЛЕРДЕГІ БАСҚАРУ </dc:title>
  <dc:creator>Yandex.Translate</dc:creator>
  <dc:description>Translated with Yandex.Translate</dc:description>
  <cp:lastModifiedBy>Zhanibek Issabekov</cp:lastModifiedBy>
  <cp:revision>3</cp:revision>
  <dcterms:created xsi:type="dcterms:W3CDTF">2020-06-12T09:53:46Z</dcterms:created>
  <dcterms:modified xsi:type="dcterms:W3CDTF">2025-11-06T09:22:16Z</dcterms:modified>
</cp:coreProperties>
</file>