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2" roundtripDataSignature="AMtx7mhDeKZ0ne5OorfOPr/uF3F9nnCpp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7A48BC6-5B00-43C6-94D6-BA1D4E1B1182}">
  <a:tblStyle styleId="{27A48BC6-5B00-43C6-94D6-BA1D4E1B1182}"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 name="Google Shape;18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7" name="Google Shape;19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7" name="Google Shape;21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 name="Google Shape;13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 name="Google Shape;16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11"/>
        <p:cNvGrpSpPr/>
        <p:nvPr/>
      </p:nvGrpSpPr>
      <p:grpSpPr>
        <a:xfrm>
          <a:off x="0" y="0"/>
          <a:ext cx="0" cy="0"/>
          <a:chOff x="0" y="0"/>
          <a:chExt cx="0" cy="0"/>
        </a:xfrm>
      </p:grpSpPr>
      <p:sp>
        <p:nvSpPr>
          <p:cNvPr id="12" name="Google Shape;12;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 name="Google Shape;14;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68"/>
        <p:cNvGrpSpPr/>
        <p:nvPr/>
      </p:nvGrpSpPr>
      <p:grpSpPr>
        <a:xfrm>
          <a:off x="0" y="0"/>
          <a:ext cx="0" cy="0"/>
          <a:chOff x="0" y="0"/>
          <a:chExt cx="0" cy="0"/>
        </a:xfrm>
      </p:grpSpPr>
      <p:sp>
        <p:nvSpPr>
          <p:cNvPr id="69" name="Google Shape;69;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74"/>
        <p:cNvGrpSpPr/>
        <p:nvPr/>
      </p:nvGrpSpPr>
      <p:grpSpPr>
        <a:xfrm>
          <a:off x="0" y="0"/>
          <a:ext cx="0" cy="0"/>
          <a:chOff x="0" y="0"/>
          <a:chExt cx="0" cy="0"/>
        </a:xfrm>
      </p:grpSpPr>
      <p:sp>
        <p:nvSpPr>
          <p:cNvPr id="75" name="Google Shape;75;p2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Титульный слайд" type="title">
  <p:cSld name="TITLE">
    <p:spTree>
      <p:nvGrpSpPr>
        <p:cNvPr id="1" name="Shape 17"/>
        <p:cNvGrpSpPr/>
        <p:nvPr/>
      </p:nvGrpSpPr>
      <p:grpSpPr>
        <a:xfrm>
          <a:off x="0" y="0"/>
          <a:ext cx="0" cy="0"/>
          <a:chOff x="0" y="0"/>
          <a:chExt cx="0" cy="0"/>
        </a:xfrm>
      </p:grpSpPr>
      <p:sp>
        <p:nvSpPr>
          <p:cNvPr id="18" name="Google Shape;18;p1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SECTION_HEADER">
    <p:spTree>
      <p:nvGrpSpPr>
        <p:cNvPr id="1" name="Shape 23"/>
        <p:cNvGrpSpPr/>
        <p:nvPr/>
      </p:nvGrpSpPr>
      <p:grpSpPr>
        <a:xfrm>
          <a:off x="0" y="0"/>
          <a:ext cx="0" cy="0"/>
          <a:chOff x="0" y="0"/>
          <a:chExt cx="0" cy="0"/>
        </a:xfrm>
      </p:grpSpPr>
      <p:sp>
        <p:nvSpPr>
          <p:cNvPr id="24" name="Google Shape;24;p1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29"/>
        <p:cNvGrpSpPr/>
        <p:nvPr/>
      </p:nvGrpSpPr>
      <p:grpSpPr>
        <a:xfrm>
          <a:off x="0" y="0"/>
          <a:ext cx="0" cy="0"/>
          <a:chOff x="0" y="0"/>
          <a:chExt cx="0" cy="0"/>
        </a:xfrm>
      </p:grpSpPr>
      <p:sp>
        <p:nvSpPr>
          <p:cNvPr id="30" name="Google Shape;3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36"/>
        <p:cNvGrpSpPr/>
        <p:nvPr/>
      </p:nvGrpSpPr>
      <p:grpSpPr>
        <a:xfrm>
          <a:off x="0" y="0"/>
          <a:ext cx="0" cy="0"/>
          <a:chOff x="0" y="0"/>
          <a:chExt cx="0" cy="0"/>
        </a:xfrm>
      </p:grpSpPr>
      <p:sp>
        <p:nvSpPr>
          <p:cNvPr id="37" name="Google Shape;37;p2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45"/>
        <p:cNvGrpSpPr/>
        <p:nvPr/>
      </p:nvGrpSpPr>
      <p:grpSpPr>
        <a:xfrm>
          <a:off x="0" y="0"/>
          <a:ext cx="0" cy="0"/>
          <a:chOff x="0" y="0"/>
          <a:chExt cx="0" cy="0"/>
        </a:xfrm>
      </p:grpSpPr>
      <p:sp>
        <p:nvSpPr>
          <p:cNvPr id="46" name="Google Shape;46;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50"/>
        <p:cNvGrpSpPr/>
        <p:nvPr/>
      </p:nvGrpSpPr>
      <p:grpSpPr>
        <a:xfrm>
          <a:off x="0" y="0"/>
          <a:ext cx="0" cy="0"/>
          <a:chOff x="0" y="0"/>
          <a:chExt cx="0" cy="0"/>
        </a:xfrm>
      </p:grpSpPr>
      <p:sp>
        <p:nvSpPr>
          <p:cNvPr id="51" name="Google Shape;5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54"/>
        <p:cNvGrpSpPr/>
        <p:nvPr/>
      </p:nvGrpSpPr>
      <p:grpSpPr>
        <a:xfrm>
          <a:off x="0" y="0"/>
          <a:ext cx="0" cy="0"/>
          <a:chOff x="0" y="0"/>
          <a:chExt cx="0" cy="0"/>
        </a:xfrm>
      </p:grpSpPr>
      <p:sp>
        <p:nvSpPr>
          <p:cNvPr id="55" name="Google Shape;55;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Рисунок с подписью" type="picTx">
  <p:cSld name="PICTURE_WITH_CAPTION_TEXT">
    <p:spTree>
      <p:nvGrpSpPr>
        <p:cNvPr id="1" name="Shape 61"/>
        <p:cNvGrpSpPr/>
        <p:nvPr/>
      </p:nvGrpSpPr>
      <p:grpSpPr>
        <a:xfrm>
          <a:off x="0" y="0"/>
          <a:ext cx="0" cy="0"/>
          <a:chOff x="0" y="0"/>
          <a:chExt cx="0" cy="0"/>
        </a:xfrm>
      </p:grpSpPr>
      <p:sp>
        <p:nvSpPr>
          <p:cNvPr id="62" name="Google Shape;62;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5"/>
          <p:cNvSpPr>
            <a:spLocks noGrp="1"/>
          </p:cNvSpPr>
          <p:nvPr>
            <p:ph type="pic" idx="2"/>
          </p:nvPr>
        </p:nvSpPr>
        <p:spPr>
          <a:xfrm>
            <a:off x="5183188" y="987425"/>
            <a:ext cx="6172200" cy="4873625"/>
          </a:xfrm>
          <a:prstGeom prst="rect">
            <a:avLst/>
          </a:prstGeom>
          <a:noFill/>
          <a:ln>
            <a:noFill/>
          </a:ln>
        </p:spPr>
      </p:sp>
      <p:sp>
        <p:nvSpPr>
          <p:cNvPr id="64" name="Google Shape;64;p2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2"/>
          <p:cNvSpPr txBox="1">
            <a:spLocks noGrp="1"/>
          </p:cNvSpPr>
          <p:nvPr>
            <p:ph type="title"/>
          </p:nvPr>
        </p:nvSpPr>
        <p:spPr>
          <a:xfrm>
            <a:off x="900112" y="1240824"/>
            <a:ext cx="4518212" cy="1217971"/>
          </a:xfrm>
          <a:prstGeom prst="rect">
            <a:avLst/>
          </a:prstGeom>
          <a:noFill/>
          <a:ln>
            <a:noFill/>
          </a:ln>
        </p:spPr>
        <p:txBody>
          <a:bodyPr spcFirstLastPara="1" wrap="square" lIns="91425" tIns="45700" rIns="91425" bIns="45700" anchor="ctr" anchorCtr="0">
            <a:normAutofit/>
          </a:bodyPr>
          <a:lstStyle/>
          <a:p>
            <a:pPr lvl="0">
              <a:buClr>
                <a:srgbClr val="7F7F7F"/>
              </a:buClr>
              <a:buSzPct val="100000"/>
            </a:pPr>
            <a:r>
              <a:rPr lang="en-US" sz="2800" b="1" u="sng" cap="all" dirty="0"/>
              <a:t>ROB</a:t>
            </a:r>
            <a:r>
              <a:rPr lang="ru-RU" sz="2800" b="1" u="sng" cap="all" dirty="0"/>
              <a:t>3111</a:t>
            </a:r>
            <a:r>
              <a:rPr lang="ru-RU" sz="2800" u="sng" dirty="0"/>
              <a:t> </a:t>
            </a:r>
            <a:r>
              <a:rPr lang="ru-RU" sz="2800" b="1" u="sng" cap="all" dirty="0"/>
              <a:t>БИОТЕХНИКАЛЫҚ ЖҮЙЕЛЕРДЕГІ БАСҚАРУ </a:t>
            </a:r>
            <a:endParaRPr dirty="0"/>
          </a:p>
        </p:txBody>
      </p:sp>
      <p:pic>
        <p:nvPicPr>
          <p:cNvPr id="91" name="Google Shape;91;p2"/>
          <p:cNvPicPr preferRelativeResize="0"/>
          <p:nvPr/>
        </p:nvPicPr>
        <p:blipFill rotWithShape="1">
          <a:blip r:embed="rId3">
            <a:alphaModFix/>
          </a:blip>
          <a:srcRect/>
          <a:stretch/>
        </p:blipFill>
        <p:spPr>
          <a:xfrm>
            <a:off x="-1" y="0"/>
            <a:ext cx="371475" cy="6858000"/>
          </a:xfrm>
          <a:prstGeom prst="rect">
            <a:avLst/>
          </a:prstGeom>
          <a:noFill/>
          <a:ln>
            <a:noFill/>
          </a:ln>
        </p:spPr>
      </p:pic>
      <p:sp>
        <p:nvSpPr>
          <p:cNvPr id="93" name="Google Shape;93;p2"/>
          <p:cNvSpPr/>
          <p:nvPr/>
        </p:nvSpPr>
        <p:spPr>
          <a:xfrm>
            <a:off x="900112" y="2596971"/>
            <a:ext cx="10912273"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000" b="0" i="0" u="none" strike="noStrike" cap="none" dirty="0">
                <a:solidFill>
                  <a:srgbClr val="1E4E79"/>
                </a:solidFill>
                <a:latin typeface="Calibri"/>
                <a:ea typeface="Calibri"/>
                <a:cs typeface="Calibri"/>
                <a:sym typeface="Calibri"/>
              </a:rPr>
              <a:t>Сабақтың тақырыбы:</a:t>
            </a:r>
            <a:endParaRPr lang="en-US" sz="2000" b="0" i="0" u="none" strike="noStrike" cap="none" dirty="0">
              <a:solidFill>
                <a:srgbClr val="1E4E79"/>
              </a:solidFill>
              <a:latin typeface="Calibri"/>
              <a:ea typeface="Calibri"/>
              <a:cs typeface="Calibri"/>
              <a:sym typeface="Calibri"/>
            </a:endParaRPr>
          </a:p>
          <a:p>
            <a:pPr marL="0" marR="0" lvl="0" indent="0" algn="l" rtl="0">
              <a:spcBef>
                <a:spcPts val="0"/>
              </a:spcBef>
              <a:spcAft>
                <a:spcPts val="0"/>
              </a:spcAft>
              <a:buNone/>
            </a:pPr>
            <a:endParaRPr dirty="0"/>
          </a:p>
          <a:p>
            <a:pPr lvl="0"/>
            <a:r>
              <a:rPr lang="ru-RU" dirty="0"/>
              <a:t>Atsam микроконтроллерлері: AVR айырмашылығы</a:t>
            </a:r>
            <a:endParaRPr sz="2800" b="0" cap="none" dirty="0">
              <a:solidFill>
                <a:srgbClr val="1E4E79"/>
              </a:solidFill>
              <a:latin typeface="Calibri"/>
              <a:ea typeface="Calibri"/>
              <a:cs typeface="Calibri"/>
              <a:sym typeface="Calibri"/>
            </a:endParaRPr>
          </a:p>
        </p:txBody>
      </p:sp>
      <p:sp>
        <p:nvSpPr>
          <p:cNvPr id="94" name="Google Shape;94;p2"/>
          <p:cNvSpPr txBox="1"/>
          <p:nvPr/>
        </p:nvSpPr>
        <p:spPr>
          <a:xfrm>
            <a:off x="1029834" y="4351297"/>
            <a:ext cx="4849757" cy="931822"/>
          </a:xfrm>
          <a:prstGeom prst="rect">
            <a:avLst/>
          </a:prstGeom>
          <a:noFill/>
          <a:ln>
            <a:noFill/>
          </a:ln>
        </p:spPr>
        <p:txBody>
          <a:bodyPr spcFirstLastPara="1" wrap="square" lIns="91425" tIns="45700" rIns="91425" bIns="45700" anchor="ctr" anchorCtr="0">
            <a:normAutofit/>
          </a:bodyPr>
          <a:lstStyle/>
          <a:p>
            <a:r>
              <a:rPr lang="ru-RU" sz="1800" dirty="0">
                <a:solidFill>
                  <a:schemeClr val="accent1">
                    <a:lumMod val="50000"/>
                  </a:schemeClr>
                </a:solidFill>
                <a:latin typeface="Times New Roman" panose="02020603050405020304" pitchFamily="18" charset="0"/>
                <a:cs typeface="Times New Roman" panose="02020603050405020304" pitchFamily="18" charset="0"/>
              </a:rPr>
              <a:t>Оқытушы: Исабеков </a:t>
            </a:r>
            <a:r>
              <a:rPr lang="ru-RU" sz="1800" dirty="0" err="1">
                <a:solidFill>
                  <a:schemeClr val="accent1">
                    <a:lumMod val="50000"/>
                  </a:schemeClr>
                </a:solidFill>
                <a:latin typeface="Times New Roman" panose="02020603050405020304" pitchFamily="18" charset="0"/>
                <a:cs typeface="Times New Roman" panose="02020603050405020304" pitchFamily="18" charset="0"/>
              </a:rPr>
              <a:t>Жанібек</a:t>
            </a:r>
            <a:r>
              <a:rPr lang="ru-RU" sz="1800" dirty="0">
                <a:solidFill>
                  <a:schemeClr val="accent1">
                    <a:lumMod val="50000"/>
                  </a:schemeClr>
                </a:solidFill>
                <a:latin typeface="Times New Roman" panose="02020603050405020304" pitchFamily="18" charset="0"/>
                <a:cs typeface="Times New Roman" panose="02020603050405020304" pitchFamily="18" charset="0"/>
              </a:rPr>
              <a:t> </a:t>
            </a:r>
            <a:r>
              <a:rPr lang="ru-RU" sz="1800" dirty="0" err="1">
                <a:solidFill>
                  <a:schemeClr val="accent1">
                    <a:lumMod val="50000"/>
                  </a:schemeClr>
                </a:solidFill>
                <a:latin typeface="Times New Roman" panose="02020603050405020304" pitchFamily="18" charset="0"/>
                <a:cs typeface="Times New Roman" panose="02020603050405020304" pitchFamily="18" charset="0"/>
              </a:rPr>
              <a:t>Назарбекұлы</a:t>
            </a:r>
            <a:endParaRPr lang="ru-RU" sz="1800" dirty="0">
              <a:solidFill>
                <a:schemeClr val="accent1">
                  <a:lumMod val="50000"/>
                </a:schemeClr>
              </a:solidFill>
              <a:latin typeface="Times New Roman" panose="02020603050405020304" pitchFamily="18" charset="0"/>
              <a:cs typeface="Times New Roman" panose="02020603050405020304" pitchFamily="18" charset="0"/>
            </a:endParaRPr>
          </a:p>
          <a:p>
            <a:endParaRPr lang="ru-RU" sz="1800"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96" name="Google Shape;96;p2"/>
          <p:cNvPicPr preferRelativeResize="0"/>
          <p:nvPr/>
        </p:nvPicPr>
        <p:blipFill rotWithShape="1">
          <a:blip r:embed="rId4">
            <a:alphaModFix/>
          </a:blip>
          <a:srcRect/>
          <a:stretch/>
        </p:blipFill>
        <p:spPr>
          <a:xfrm>
            <a:off x="12085397" y="0"/>
            <a:ext cx="106603"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Google Shape;180;p11"/>
          <p:cNvPicPr preferRelativeResize="0"/>
          <p:nvPr/>
        </p:nvPicPr>
        <p:blipFill rotWithShape="1">
          <a:blip r:embed="rId3">
            <a:alphaModFix/>
          </a:blip>
          <a:srcRect/>
          <a:stretch/>
        </p:blipFill>
        <p:spPr>
          <a:xfrm>
            <a:off x="-1" y="0"/>
            <a:ext cx="371475" cy="6858000"/>
          </a:xfrm>
          <a:prstGeom prst="rect">
            <a:avLst/>
          </a:prstGeom>
          <a:noFill/>
          <a:ln>
            <a:noFill/>
          </a:ln>
        </p:spPr>
      </p:pic>
      <p:pic>
        <p:nvPicPr>
          <p:cNvPr id="181" name="Google Shape;181;p11"/>
          <p:cNvPicPr preferRelativeResize="0"/>
          <p:nvPr/>
        </p:nvPicPr>
        <p:blipFill rotWithShape="1">
          <a:blip r:embed="rId4">
            <a:alphaModFix/>
          </a:blip>
          <a:srcRect/>
          <a:stretch/>
        </p:blipFill>
        <p:spPr>
          <a:xfrm>
            <a:off x="12085397" y="0"/>
            <a:ext cx="106603" cy="6858000"/>
          </a:xfrm>
          <a:prstGeom prst="rect">
            <a:avLst/>
          </a:prstGeom>
          <a:noFill/>
          <a:ln>
            <a:noFill/>
          </a:ln>
        </p:spPr>
      </p:pic>
      <p:sp>
        <p:nvSpPr>
          <p:cNvPr id="183" name="Google Shape;183;p11"/>
          <p:cNvSpPr/>
          <p:nvPr/>
        </p:nvSpPr>
        <p:spPr>
          <a:xfrm>
            <a:off x="1119987" y="1678743"/>
            <a:ext cx="1021689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4" name="Google Shape;184;p11"/>
          <p:cNvSpPr/>
          <p:nvPr/>
        </p:nvSpPr>
        <p:spPr>
          <a:xfrm>
            <a:off x="904875" y="1678743"/>
            <a:ext cx="10913821" cy="424731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800">
                <a:solidFill>
                  <a:schemeClr val="dk1"/>
                </a:solidFill>
                <a:latin typeface="Calibri"/>
                <a:ea typeface="Calibri"/>
                <a:cs typeface="Calibri"/>
                <a:sym typeface="Calibri"/>
              </a:rPr>
              <a:t>Аналогтық кірістер: A0-дан A11-ге дейінгі түйреуіштер.</a:t>
            </a:r>
            <a:endParaRPr/>
          </a:p>
          <a:p>
            <a:pPr marL="0" marR="0" lvl="0" indent="0" algn="l" rtl="0">
              <a:spcBef>
                <a:spcPts val="0"/>
              </a:spcBef>
              <a:spcAft>
                <a:spcPts val="0"/>
              </a:spcAft>
              <a:buNone/>
            </a:pPr>
            <a:r>
              <a:rPr lang="ru-RU" sz="1800">
                <a:solidFill>
                  <a:schemeClr val="dk1"/>
                </a:solidFill>
                <a:latin typeface="Calibri"/>
                <a:ea typeface="Calibri"/>
                <a:cs typeface="Calibri"/>
                <a:sym typeface="Calibri"/>
              </a:rPr>
              <a:t>Arduino Due -де 12 аналогтық кіріс бар, олардың әрқайсысы аналогтық кернеуді 12 биттік сан ретінде көрсете алады (4096 мән). Осы түйреуіштермен байланысатын ADC бит тереңдігі әдепкі бойынша 10 битке орнатылады (басқа Arduino тақталарымен үйлесімділік үшін). ADC бит тереңдігін AnalogReadResolution() функциясы арқылы өзгертуге болады. Arduino Due аналогтық кірістеріне 0 -ден 3,3 В -қа дейінгі кернеуді қолдануға болады, тым көп кернеуді қолдану SAM3X микроконтроллерін зақымдауы мүмкін. Arduino Due бағдарламасындағы AnalogReference() функциясы еленбейді.</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ru-RU" sz="1800">
                <a:solidFill>
                  <a:schemeClr val="dk1"/>
                </a:solidFill>
                <a:latin typeface="Calibri"/>
                <a:ea typeface="Calibri"/>
                <a:cs typeface="Calibri"/>
                <a:sym typeface="Calibri"/>
              </a:rPr>
              <a:t>Тақтада AREF терминалы резисторлық көпір арқылы SAM3X эталондық кернеу терминалына қосылған. AREF түйреуішін пайдалану үшін BR1 резисторын дәнекерлеу қажет.</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ru-RU" sz="1800">
                <a:solidFill>
                  <a:schemeClr val="dk1"/>
                </a:solidFill>
                <a:latin typeface="Calibri"/>
                <a:ea typeface="Calibri"/>
                <a:cs typeface="Calibri"/>
                <a:sym typeface="Calibri"/>
              </a:rPr>
              <a:t>ЦАП1 және ЦАП2</a:t>
            </a:r>
            <a:endParaRPr/>
          </a:p>
          <a:p>
            <a:pPr marL="0" marR="0" lvl="0" indent="0" algn="l" rtl="0">
              <a:spcBef>
                <a:spcPts val="0"/>
              </a:spcBef>
              <a:spcAft>
                <a:spcPts val="0"/>
              </a:spcAft>
              <a:buNone/>
            </a:pPr>
            <a:r>
              <a:rPr lang="ru-RU" sz="1800">
                <a:solidFill>
                  <a:schemeClr val="dk1"/>
                </a:solidFill>
                <a:latin typeface="Calibri"/>
                <a:ea typeface="Calibri"/>
                <a:cs typeface="Calibri"/>
                <a:sym typeface="Calibri"/>
              </a:rPr>
              <a:t>12-разрядты цифрлық-аналогтық түрлендіргіштің аналогтық шығысы. analogWrite() функциясын қолдана отырып, сіз 4096 түрлі кернеу деңгейлерін жасай аласыз. Бұл түйреуіштерді аудио шығысын жасау үшін пайдалануға болады (Аудио кітапхананы қараңыз).</a:t>
            </a:r>
            <a:endParaRPr/>
          </a:p>
        </p:txBody>
      </p:sp>
      <p:sp>
        <p:nvSpPr>
          <p:cNvPr id="185" name="Google Shape;185;p11"/>
          <p:cNvSpPr txBox="1"/>
          <p:nvPr/>
        </p:nvSpPr>
        <p:spPr>
          <a:xfrm>
            <a:off x="1719447" y="816669"/>
            <a:ext cx="8675076"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2800">
                <a:solidFill>
                  <a:srgbClr val="1E4E79"/>
                </a:solidFill>
                <a:latin typeface="Calibri"/>
                <a:ea typeface="Calibri"/>
                <a:cs typeface="Calibri"/>
                <a:sym typeface="Calibri"/>
              </a:rPr>
              <a:t>Arduino Due тақтасындағы кірістер мен шығыстар</a:t>
            </a:r>
            <a:endParaRPr sz="2800">
              <a:solidFill>
                <a:srgbClr val="1E4E79"/>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0" name="Google Shape;190;p12"/>
          <p:cNvPicPr preferRelativeResize="0"/>
          <p:nvPr/>
        </p:nvPicPr>
        <p:blipFill rotWithShape="1">
          <a:blip r:embed="rId3">
            <a:alphaModFix/>
          </a:blip>
          <a:srcRect/>
          <a:stretch/>
        </p:blipFill>
        <p:spPr>
          <a:xfrm>
            <a:off x="-1" y="0"/>
            <a:ext cx="371475" cy="6858000"/>
          </a:xfrm>
          <a:prstGeom prst="rect">
            <a:avLst/>
          </a:prstGeom>
          <a:noFill/>
          <a:ln>
            <a:noFill/>
          </a:ln>
        </p:spPr>
      </p:pic>
      <p:pic>
        <p:nvPicPr>
          <p:cNvPr id="191" name="Google Shape;191;p12"/>
          <p:cNvPicPr preferRelativeResize="0"/>
          <p:nvPr/>
        </p:nvPicPr>
        <p:blipFill rotWithShape="1">
          <a:blip r:embed="rId4">
            <a:alphaModFix/>
          </a:blip>
          <a:srcRect/>
          <a:stretch/>
        </p:blipFill>
        <p:spPr>
          <a:xfrm>
            <a:off x="12085397" y="0"/>
            <a:ext cx="106603" cy="6858000"/>
          </a:xfrm>
          <a:prstGeom prst="rect">
            <a:avLst/>
          </a:prstGeom>
          <a:noFill/>
          <a:ln>
            <a:noFill/>
          </a:ln>
        </p:spPr>
      </p:pic>
      <p:sp>
        <p:nvSpPr>
          <p:cNvPr id="193" name="Google Shape;193;p12"/>
          <p:cNvSpPr txBox="1"/>
          <p:nvPr/>
        </p:nvSpPr>
        <p:spPr>
          <a:xfrm>
            <a:off x="1713227" y="650789"/>
            <a:ext cx="8675076"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2800">
                <a:solidFill>
                  <a:srgbClr val="1E4E79"/>
                </a:solidFill>
                <a:latin typeface="Calibri"/>
                <a:ea typeface="Calibri"/>
                <a:cs typeface="Calibri"/>
                <a:sym typeface="Calibri"/>
              </a:rPr>
              <a:t>Atmel ATSAM3X8E құрылымдық сұлбасы</a:t>
            </a:r>
            <a:endParaRPr sz="2800">
              <a:solidFill>
                <a:srgbClr val="1E4E79"/>
              </a:solidFill>
              <a:latin typeface="Calibri"/>
              <a:ea typeface="Calibri"/>
              <a:cs typeface="Calibri"/>
              <a:sym typeface="Calibri"/>
            </a:endParaRPr>
          </a:p>
        </p:txBody>
      </p:sp>
      <p:pic>
        <p:nvPicPr>
          <p:cNvPr id="194" name="Google Shape;194;p12"/>
          <p:cNvPicPr preferRelativeResize="0"/>
          <p:nvPr/>
        </p:nvPicPr>
        <p:blipFill rotWithShape="1">
          <a:blip r:embed="rId5">
            <a:alphaModFix/>
          </a:blip>
          <a:srcRect/>
          <a:stretch/>
        </p:blipFill>
        <p:spPr>
          <a:xfrm>
            <a:off x="4271982" y="1174009"/>
            <a:ext cx="3557567" cy="564203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199" name="Google Shape;199;p13"/>
          <p:cNvPicPr preferRelativeResize="0"/>
          <p:nvPr/>
        </p:nvPicPr>
        <p:blipFill rotWithShape="1">
          <a:blip r:embed="rId3">
            <a:alphaModFix/>
          </a:blip>
          <a:srcRect/>
          <a:stretch/>
        </p:blipFill>
        <p:spPr>
          <a:xfrm>
            <a:off x="-1" y="0"/>
            <a:ext cx="371475" cy="6858000"/>
          </a:xfrm>
          <a:prstGeom prst="rect">
            <a:avLst/>
          </a:prstGeom>
          <a:noFill/>
          <a:ln>
            <a:noFill/>
          </a:ln>
        </p:spPr>
      </p:pic>
      <p:pic>
        <p:nvPicPr>
          <p:cNvPr id="200" name="Google Shape;200;p13"/>
          <p:cNvPicPr preferRelativeResize="0"/>
          <p:nvPr/>
        </p:nvPicPr>
        <p:blipFill rotWithShape="1">
          <a:blip r:embed="rId4">
            <a:alphaModFix/>
          </a:blip>
          <a:srcRect/>
          <a:stretch/>
        </p:blipFill>
        <p:spPr>
          <a:xfrm>
            <a:off x="12085397" y="0"/>
            <a:ext cx="106603" cy="6858000"/>
          </a:xfrm>
          <a:prstGeom prst="rect">
            <a:avLst/>
          </a:prstGeom>
          <a:noFill/>
          <a:ln>
            <a:noFill/>
          </a:ln>
        </p:spPr>
      </p:pic>
      <p:sp>
        <p:nvSpPr>
          <p:cNvPr id="202" name="Google Shape;202;p13"/>
          <p:cNvSpPr txBox="1"/>
          <p:nvPr/>
        </p:nvSpPr>
        <p:spPr>
          <a:xfrm>
            <a:off x="1890897" y="725443"/>
            <a:ext cx="8675076"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2800">
                <a:solidFill>
                  <a:srgbClr val="1E4E79"/>
                </a:solidFill>
                <a:latin typeface="Calibri"/>
                <a:ea typeface="Calibri"/>
                <a:cs typeface="Calibri"/>
                <a:sym typeface="Calibri"/>
              </a:rPr>
              <a:t>Arduino Mega мен Due салыстыру</a:t>
            </a:r>
            <a:endParaRPr sz="2800">
              <a:solidFill>
                <a:srgbClr val="1E4E79"/>
              </a:solidFill>
              <a:latin typeface="Calibri"/>
              <a:ea typeface="Calibri"/>
              <a:cs typeface="Calibri"/>
              <a:sym typeface="Calibri"/>
            </a:endParaRPr>
          </a:p>
        </p:txBody>
      </p:sp>
      <p:pic>
        <p:nvPicPr>
          <p:cNvPr id="203" name="Google Shape;203;p13"/>
          <p:cNvPicPr preferRelativeResize="0"/>
          <p:nvPr/>
        </p:nvPicPr>
        <p:blipFill rotWithShape="1">
          <a:blip r:embed="rId5">
            <a:alphaModFix/>
          </a:blip>
          <a:srcRect/>
          <a:stretch/>
        </p:blipFill>
        <p:spPr>
          <a:xfrm>
            <a:off x="4109009" y="1456667"/>
            <a:ext cx="4238851" cy="491013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208" name="Google Shape;208;p14"/>
          <p:cNvPicPr preferRelativeResize="0"/>
          <p:nvPr/>
        </p:nvPicPr>
        <p:blipFill rotWithShape="1">
          <a:blip r:embed="rId3">
            <a:alphaModFix/>
          </a:blip>
          <a:srcRect/>
          <a:stretch/>
        </p:blipFill>
        <p:spPr>
          <a:xfrm>
            <a:off x="-1" y="0"/>
            <a:ext cx="371475" cy="6858000"/>
          </a:xfrm>
          <a:prstGeom prst="rect">
            <a:avLst/>
          </a:prstGeom>
          <a:noFill/>
          <a:ln>
            <a:noFill/>
          </a:ln>
        </p:spPr>
      </p:pic>
      <p:pic>
        <p:nvPicPr>
          <p:cNvPr id="209" name="Google Shape;209;p14"/>
          <p:cNvPicPr preferRelativeResize="0"/>
          <p:nvPr/>
        </p:nvPicPr>
        <p:blipFill rotWithShape="1">
          <a:blip r:embed="rId4">
            <a:alphaModFix/>
          </a:blip>
          <a:srcRect/>
          <a:stretch/>
        </p:blipFill>
        <p:spPr>
          <a:xfrm>
            <a:off x="12085397" y="0"/>
            <a:ext cx="106603" cy="6858000"/>
          </a:xfrm>
          <a:prstGeom prst="rect">
            <a:avLst/>
          </a:prstGeom>
          <a:noFill/>
          <a:ln>
            <a:noFill/>
          </a:ln>
        </p:spPr>
      </p:pic>
      <p:pic>
        <p:nvPicPr>
          <p:cNvPr id="210" name="Google Shape;210;p14"/>
          <p:cNvPicPr preferRelativeResize="0"/>
          <p:nvPr/>
        </p:nvPicPr>
        <p:blipFill rotWithShape="1">
          <a:blip r:embed="rId5">
            <a:alphaModFix/>
          </a:blip>
          <a:srcRect/>
          <a:stretch/>
        </p:blipFill>
        <p:spPr>
          <a:xfrm>
            <a:off x="424291" y="57764"/>
            <a:ext cx="4981184" cy="586533"/>
          </a:xfrm>
          <a:prstGeom prst="rect">
            <a:avLst/>
          </a:prstGeom>
          <a:noFill/>
          <a:ln>
            <a:noFill/>
          </a:ln>
        </p:spPr>
      </p:pic>
      <p:sp>
        <p:nvSpPr>
          <p:cNvPr id="211" name="Google Shape;211;p14"/>
          <p:cNvSpPr txBox="1"/>
          <p:nvPr/>
        </p:nvSpPr>
        <p:spPr>
          <a:xfrm>
            <a:off x="1738497" y="903156"/>
            <a:ext cx="8675076"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2800">
                <a:solidFill>
                  <a:srgbClr val="1E4E79"/>
                </a:solidFill>
                <a:latin typeface="Calibri"/>
                <a:ea typeface="Calibri"/>
                <a:cs typeface="Calibri"/>
                <a:sym typeface="Calibri"/>
              </a:rPr>
              <a:t>Arduino нөлдік тақтасы</a:t>
            </a:r>
            <a:endParaRPr sz="2800">
              <a:solidFill>
                <a:srgbClr val="1E4E79"/>
              </a:solidFill>
              <a:latin typeface="Calibri"/>
              <a:ea typeface="Calibri"/>
              <a:cs typeface="Calibri"/>
              <a:sym typeface="Calibri"/>
            </a:endParaRPr>
          </a:p>
        </p:txBody>
      </p:sp>
      <p:sp>
        <p:nvSpPr>
          <p:cNvPr id="212" name="Google Shape;212;p14"/>
          <p:cNvSpPr/>
          <p:nvPr/>
        </p:nvSpPr>
        <p:spPr>
          <a:xfrm>
            <a:off x="1119987" y="1678743"/>
            <a:ext cx="1021689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3" name="Google Shape;213;p14"/>
          <p:cNvSpPr/>
          <p:nvPr/>
        </p:nvSpPr>
        <p:spPr>
          <a:xfrm>
            <a:off x="1119987" y="1863409"/>
            <a:ext cx="9796272" cy="92333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u-RU" sz="1800">
                <a:solidFill>
                  <a:schemeClr val="dk1"/>
                </a:solidFill>
                <a:latin typeface="Calibri"/>
                <a:ea typeface="Calibri"/>
                <a:cs typeface="Calibri"/>
                <a:sym typeface="Calibri"/>
              </a:rPr>
              <a:t>Нөл — бұл БҰҰ платформасының қарапайым және қуатты 32 биттік кеңейтімі. Нөлдік тақта оны өнімділігі жоғары көптеген жобаларда пайдалануға мүмкіндік береді және 32 биттік қолданбаларды әзірлеуді үйренуге арналған тамаша оқу құралы ретінде қызмет етеді.</a:t>
            </a:r>
            <a:endParaRPr sz="1800">
              <a:solidFill>
                <a:schemeClr val="dk1"/>
              </a:solidFill>
              <a:latin typeface="Calibri"/>
              <a:ea typeface="Calibri"/>
              <a:cs typeface="Calibri"/>
              <a:sym typeface="Calibri"/>
            </a:endParaRPr>
          </a:p>
        </p:txBody>
      </p:sp>
      <p:pic>
        <p:nvPicPr>
          <p:cNvPr id="214" name="Google Shape;214;p14" descr="Arduino Zero"/>
          <p:cNvPicPr preferRelativeResize="0"/>
          <p:nvPr/>
        </p:nvPicPr>
        <p:blipFill rotWithShape="1">
          <a:blip r:embed="rId6">
            <a:alphaModFix/>
          </a:blip>
          <a:srcRect/>
          <a:stretch/>
        </p:blipFill>
        <p:spPr>
          <a:xfrm>
            <a:off x="3238410" y="2971405"/>
            <a:ext cx="5559425" cy="365408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Google Shape;219;p15"/>
          <p:cNvPicPr preferRelativeResize="0"/>
          <p:nvPr/>
        </p:nvPicPr>
        <p:blipFill rotWithShape="1">
          <a:blip r:embed="rId3">
            <a:alphaModFix/>
          </a:blip>
          <a:srcRect/>
          <a:stretch/>
        </p:blipFill>
        <p:spPr>
          <a:xfrm>
            <a:off x="-1" y="0"/>
            <a:ext cx="371475" cy="6858000"/>
          </a:xfrm>
          <a:prstGeom prst="rect">
            <a:avLst/>
          </a:prstGeom>
          <a:noFill/>
          <a:ln>
            <a:noFill/>
          </a:ln>
        </p:spPr>
      </p:pic>
      <p:pic>
        <p:nvPicPr>
          <p:cNvPr id="220" name="Google Shape;220;p15"/>
          <p:cNvPicPr preferRelativeResize="0"/>
          <p:nvPr/>
        </p:nvPicPr>
        <p:blipFill rotWithShape="1">
          <a:blip r:embed="rId4">
            <a:alphaModFix/>
          </a:blip>
          <a:srcRect/>
          <a:stretch/>
        </p:blipFill>
        <p:spPr>
          <a:xfrm>
            <a:off x="12085397" y="0"/>
            <a:ext cx="106603" cy="6858000"/>
          </a:xfrm>
          <a:prstGeom prst="rect">
            <a:avLst/>
          </a:prstGeom>
          <a:noFill/>
          <a:ln>
            <a:noFill/>
          </a:ln>
        </p:spPr>
      </p:pic>
      <p:sp>
        <p:nvSpPr>
          <p:cNvPr id="222" name="Google Shape;222;p15"/>
          <p:cNvSpPr txBox="1"/>
          <p:nvPr/>
        </p:nvSpPr>
        <p:spPr>
          <a:xfrm>
            <a:off x="1738497" y="903156"/>
            <a:ext cx="8675076"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2800">
                <a:solidFill>
                  <a:srgbClr val="1E4E79"/>
                </a:solidFill>
                <a:latin typeface="Calibri"/>
                <a:ea typeface="Calibri"/>
                <a:cs typeface="Calibri"/>
                <a:sym typeface="Calibri"/>
              </a:rPr>
              <a:t>Arduino Zero тақтасының сипаттамалары</a:t>
            </a:r>
            <a:endParaRPr sz="2800">
              <a:solidFill>
                <a:srgbClr val="1E4E79"/>
              </a:solidFill>
              <a:latin typeface="Calibri"/>
              <a:ea typeface="Calibri"/>
              <a:cs typeface="Calibri"/>
              <a:sym typeface="Calibri"/>
            </a:endParaRPr>
          </a:p>
        </p:txBody>
      </p:sp>
      <p:sp>
        <p:nvSpPr>
          <p:cNvPr id="223" name="Google Shape;223;p15"/>
          <p:cNvSpPr/>
          <p:nvPr/>
        </p:nvSpPr>
        <p:spPr>
          <a:xfrm>
            <a:off x="1119987" y="1678743"/>
            <a:ext cx="1021689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aphicFrame>
        <p:nvGraphicFramePr>
          <p:cNvPr id="224" name="Google Shape;224;p15"/>
          <p:cNvGraphicFramePr/>
          <p:nvPr/>
        </p:nvGraphicFramePr>
        <p:xfrm>
          <a:off x="4043542" y="1825624"/>
          <a:ext cx="4104900" cy="4533310"/>
        </p:xfrm>
        <a:graphic>
          <a:graphicData uri="http://schemas.openxmlformats.org/drawingml/2006/table">
            <a:tbl>
              <a:tblPr>
                <a:noFill/>
                <a:tableStyleId>{27A48BC6-5B00-43C6-94D6-BA1D4E1B1182}</a:tableStyleId>
              </a:tblPr>
              <a:tblGrid>
                <a:gridCol w="2052450">
                  <a:extLst>
                    <a:ext uri="{9D8B030D-6E8A-4147-A177-3AD203B41FA5}">
                      <a16:colId xmlns:a16="http://schemas.microsoft.com/office/drawing/2014/main" val="20000"/>
                    </a:ext>
                  </a:extLst>
                </a:gridCol>
                <a:gridCol w="2052450">
                  <a:extLst>
                    <a:ext uri="{9D8B030D-6E8A-4147-A177-3AD203B41FA5}">
                      <a16:colId xmlns:a16="http://schemas.microsoft.com/office/drawing/2014/main" val="20001"/>
                    </a:ext>
                  </a:extLst>
                </a:gridCol>
              </a:tblGrid>
              <a:tr h="429000">
                <a:tc>
                  <a:txBody>
                    <a:bodyPr/>
                    <a:lstStyle/>
                    <a:p>
                      <a:pPr marL="0" marR="0" lvl="0" indent="0" algn="l" rtl="0">
                        <a:spcBef>
                          <a:spcPts val="0"/>
                        </a:spcBef>
                        <a:spcAft>
                          <a:spcPts val="0"/>
                        </a:spcAft>
                        <a:buNone/>
                      </a:pPr>
                      <a:r>
                        <a:rPr lang="ru-RU" sz="1200" u="none" strike="noStrike" cap="none"/>
                        <a:t>Microcontroller</a:t>
                      </a:r>
                      <a:endParaRPr/>
                    </a:p>
                  </a:txBody>
                  <a:tcPr marL="61275" marR="61275" marT="30650" marB="30650">
                    <a:lnL w="9525" cap="flat" cmpd="sng">
                      <a:solidFill>
                        <a:srgbClr val="DEE2E6"/>
                      </a:solidFill>
                      <a:prstDash val="solid"/>
                      <a:round/>
                      <a:headEnd type="none" w="sm" len="sm"/>
                      <a:tailEnd type="none" w="sm" len="sm"/>
                    </a:lnL>
                    <a:lnR w="9525" cap="flat" cmpd="sng">
                      <a:solidFill>
                        <a:srgbClr val="DEE2E6"/>
                      </a:solidFill>
                      <a:prstDash val="solid"/>
                      <a:round/>
                      <a:headEnd type="none" w="sm" len="sm"/>
                      <a:tailEnd type="none" w="sm" len="sm"/>
                    </a:lnR>
                    <a:lnT w="9525" cap="flat" cmpd="sng">
                      <a:solidFill>
                        <a:srgbClr val="DEE2E6"/>
                      </a:solidFill>
                      <a:prstDash val="solid"/>
                      <a:round/>
                      <a:headEnd type="none" w="sm" len="sm"/>
                      <a:tailEnd type="none" w="sm" len="sm"/>
                    </a:lnT>
                    <a:lnB w="9525" cap="flat" cmpd="sng">
                      <a:solidFill>
                        <a:srgbClr val="DEE2E6"/>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ru-RU" sz="1200" u="none" strike="noStrike" cap="none"/>
                        <a:t>ATSAMD21G18, 32-Bit ARM® Cortex® M0+</a:t>
                      </a:r>
                      <a:endParaRPr/>
                    </a:p>
                  </a:txBody>
                  <a:tcPr marL="61275" marR="61275" marT="30650" marB="30650">
                    <a:lnL w="9525" cap="flat" cmpd="sng">
                      <a:solidFill>
                        <a:srgbClr val="DEE2E6"/>
                      </a:solidFill>
                      <a:prstDash val="solid"/>
                      <a:round/>
                      <a:headEnd type="none" w="sm" len="sm"/>
                      <a:tailEnd type="none" w="sm" len="sm"/>
                    </a:lnL>
                    <a:lnR w="9525" cap="flat" cmpd="sng">
                      <a:solidFill>
                        <a:srgbClr val="DEE2E6"/>
                      </a:solidFill>
                      <a:prstDash val="solid"/>
                      <a:round/>
                      <a:headEnd type="none" w="sm" len="sm"/>
                      <a:tailEnd type="none" w="sm" len="sm"/>
                    </a:lnR>
                    <a:lnT w="9525" cap="flat" cmpd="sng">
                      <a:solidFill>
                        <a:srgbClr val="DEE2E6"/>
                      </a:solidFill>
                      <a:prstDash val="solid"/>
                      <a:round/>
                      <a:headEnd type="none" w="sm" len="sm"/>
                      <a:tailEnd type="none" w="sm" len="sm"/>
                    </a:lnT>
                    <a:lnB w="9525" cap="flat" cmpd="sng">
                      <a:solidFill>
                        <a:srgbClr val="DEE2E6"/>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245150">
                <a:tc>
                  <a:txBody>
                    <a:bodyPr/>
                    <a:lstStyle/>
                    <a:p>
                      <a:pPr marL="0" marR="0" lvl="0" indent="0" algn="l" rtl="0">
                        <a:spcBef>
                          <a:spcPts val="0"/>
                        </a:spcBef>
                        <a:spcAft>
                          <a:spcPts val="0"/>
                        </a:spcAft>
                        <a:buNone/>
                      </a:pPr>
                      <a:r>
                        <a:rPr lang="ru-RU" sz="1200" u="none" strike="noStrike" cap="none"/>
                        <a:t>Operating Voltage</a:t>
                      </a:r>
                      <a:endParaRPr/>
                    </a:p>
                  </a:txBody>
                  <a:tcPr marL="61275" marR="61275" marT="30650" marB="30650">
                    <a:lnL w="9525" cap="flat" cmpd="sng">
                      <a:solidFill>
                        <a:srgbClr val="DEE2E6"/>
                      </a:solidFill>
                      <a:prstDash val="solid"/>
                      <a:round/>
                      <a:headEnd type="none" w="sm" len="sm"/>
                      <a:tailEnd type="none" w="sm" len="sm"/>
                    </a:lnL>
                    <a:lnR w="9525" cap="flat" cmpd="sng">
                      <a:solidFill>
                        <a:srgbClr val="DEE2E6"/>
                      </a:solidFill>
                      <a:prstDash val="solid"/>
                      <a:round/>
                      <a:headEnd type="none" w="sm" len="sm"/>
                      <a:tailEnd type="none" w="sm" len="sm"/>
                    </a:lnR>
                    <a:lnT w="9525" cap="flat" cmpd="sng">
                      <a:solidFill>
                        <a:srgbClr val="DEE2E6"/>
                      </a:solidFill>
                      <a:prstDash val="solid"/>
                      <a:round/>
                      <a:headEnd type="none" w="sm" len="sm"/>
                      <a:tailEnd type="none" w="sm" len="sm"/>
                    </a:lnT>
                    <a:lnB w="9525" cap="flat" cmpd="sng">
                      <a:solidFill>
                        <a:srgbClr val="DEE2E6"/>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ru-RU" sz="1200" u="none" strike="noStrike" cap="none"/>
                        <a:t>3.3V</a:t>
                      </a:r>
                      <a:endParaRPr/>
                    </a:p>
                  </a:txBody>
                  <a:tcPr marL="61275" marR="61275" marT="30650" marB="30650">
                    <a:lnL w="9525" cap="flat" cmpd="sng">
                      <a:solidFill>
                        <a:srgbClr val="DEE2E6"/>
                      </a:solidFill>
                      <a:prstDash val="solid"/>
                      <a:round/>
                      <a:headEnd type="none" w="sm" len="sm"/>
                      <a:tailEnd type="none" w="sm" len="sm"/>
                    </a:lnL>
                    <a:lnR w="9525" cap="flat" cmpd="sng">
                      <a:solidFill>
                        <a:srgbClr val="DEE2E6"/>
                      </a:solidFill>
                      <a:prstDash val="solid"/>
                      <a:round/>
                      <a:headEnd type="none" w="sm" len="sm"/>
                      <a:tailEnd type="none" w="sm" len="sm"/>
                    </a:lnR>
                    <a:lnT w="9525" cap="flat" cmpd="sng">
                      <a:solidFill>
                        <a:srgbClr val="DEE2E6"/>
                      </a:solidFill>
                      <a:prstDash val="solid"/>
                      <a:round/>
                      <a:headEnd type="none" w="sm" len="sm"/>
                      <a:tailEnd type="none" w="sm" len="sm"/>
                    </a:lnT>
                    <a:lnB w="9525" cap="flat" cmpd="sng">
                      <a:solidFill>
                        <a:srgbClr val="DEE2E6"/>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245150">
                <a:tc>
                  <a:txBody>
                    <a:bodyPr/>
                    <a:lstStyle/>
                    <a:p>
                      <a:pPr marL="0" marR="0" lvl="0" indent="0" algn="l" rtl="0">
                        <a:spcBef>
                          <a:spcPts val="0"/>
                        </a:spcBef>
                        <a:spcAft>
                          <a:spcPts val="0"/>
                        </a:spcAft>
                        <a:buNone/>
                      </a:pPr>
                      <a:r>
                        <a:rPr lang="ru-RU" sz="1200" u="none" strike="noStrike" cap="none"/>
                        <a:t>Digital I/O Pins</a:t>
                      </a:r>
                      <a:endParaRPr/>
                    </a:p>
                  </a:txBody>
                  <a:tcPr marL="61275" marR="61275" marT="30650" marB="30650">
                    <a:lnL w="9525" cap="flat" cmpd="sng">
                      <a:solidFill>
                        <a:srgbClr val="DEE2E6"/>
                      </a:solidFill>
                      <a:prstDash val="solid"/>
                      <a:round/>
                      <a:headEnd type="none" w="sm" len="sm"/>
                      <a:tailEnd type="none" w="sm" len="sm"/>
                    </a:lnL>
                    <a:lnR w="9525" cap="flat" cmpd="sng">
                      <a:solidFill>
                        <a:srgbClr val="DEE2E6"/>
                      </a:solidFill>
                      <a:prstDash val="solid"/>
                      <a:round/>
                      <a:headEnd type="none" w="sm" len="sm"/>
                      <a:tailEnd type="none" w="sm" len="sm"/>
                    </a:lnR>
                    <a:lnT w="9525" cap="flat" cmpd="sng">
                      <a:solidFill>
                        <a:srgbClr val="DEE2E6"/>
                      </a:solidFill>
                      <a:prstDash val="solid"/>
                      <a:round/>
                      <a:headEnd type="none" w="sm" len="sm"/>
                      <a:tailEnd type="none" w="sm" len="sm"/>
                    </a:lnT>
                    <a:lnB w="9525" cap="flat" cmpd="sng">
                      <a:solidFill>
                        <a:srgbClr val="DEE2E6"/>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ru-RU" sz="1200" u="none" strike="noStrike" cap="none"/>
                        <a:t>20</a:t>
                      </a:r>
                      <a:endParaRPr/>
                    </a:p>
                  </a:txBody>
                  <a:tcPr marL="61275" marR="61275" marT="30650" marB="30650">
                    <a:lnL w="9525" cap="flat" cmpd="sng">
                      <a:solidFill>
                        <a:srgbClr val="DEE2E6"/>
                      </a:solidFill>
                      <a:prstDash val="solid"/>
                      <a:round/>
                      <a:headEnd type="none" w="sm" len="sm"/>
                      <a:tailEnd type="none" w="sm" len="sm"/>
                    </a:lnL>
                    <a:lnR w="9525" cap="flat" cmpd="sng">
                      <a:solidFill>
                        <a:srgbClr val="DEE2E6"/>
                      </a:solidFill>
                      <a:prstDash val="solid"/>
                      <a:round/>
                      <a:headEnd type="none" w="sm" len="sm"/>
                      <a:tailEnd type="none" w="sm" len="sm"/>
                    </a:lnR>
                    <a:lnT w="9525" cap="flat" cmpd="sng">
                      <a:solidFill>
                        <a:srgbClr val="DEE2E6"/>
                      </a:solidFill>
                      <a:prstDash val="solid"/>
                      <a:round/>
                      <a:headEnd type="none" w="sm" len="sm"/>
                      <a:tailEnd type="none" w="sm" len="sm"/>
                    </a:lnT>
                    <a:lnB w="9525" cap="flat" cmpd="sng">
                      <a:solidFill>
                        <a:srgbClr val="DEE2E6"/>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245150">
                <a:tc>
                  <a:txBody>
                    <a:bodyPr/>
                    <a:lstStyle/>
                    <a:p>
                      <a:pPr marL="0" marR="0" lvl="0" indent="0" algn="l" rtl="0">
                        <a:spcBef>
                          <a:spcPts val="0"/>
                        </a:spcBef>
                        <a:spcAft>
                          <a:spcPts val="0"/>
                        </a:spcAft>
                        <a:buNone/>
                      </a:pPr>
                      <a:r>
                        <a:rPr lang="ru-RU" sz="1200" u="none" strike="noStrike" cap="none"/>
                        <a:t>PWM Pins</a:t>
                      </a:r>
                      <a:endParaRPr/>
                    </a:p>
                  </a:txBody>
                  <a:tcPr marL="61275" marR="61275" marT="30650" marB="30650">
                    <a:lnL w="9525" cap="flat" cmpd="sng">
                      <a:solidFill>
                        <a:srgbClr val="DEE2E6"/>
                      </a:solidFill>
                      <a:prstDash val="solid"/>
                      <a:round/>
                      <a:headEnd type="none" w="sm" len="sm"/>
                      <a:tailEnd type="none" w="sm" len="sm"/>
                    </a:lnL>
                    <a:lnR w="9525" cap="flat" cmpd="sng">
                      <a:solidFill>
                        <a:srgbClr val="DEE2E6"/>
                      </a:solidFill>
                      <a:prstDash val="solid"/>
                      <a:round/>
                      <a:headEnd type="none" w="sm" len="sm"/>
                      <a:tailEnd type="none" w="sm" len="sm"/>
                    </a:lnR>
                    <a:lnT w="9525" cap="flat" cmpd="sng">
                      <a:solidFill>
                        <a:srgbClr val="DEE2E6"/>
                      </a:solidFill>
                      <a:prstDash val="solid"/>
                      <a:round/>
                      <a:headEnd type="none" w="sm" len="sm"/>
                      <a:tailEnd type="none" w="sm" len="sm"/>
                    </a:lnT>
                    <a:lnB w="9525" cap="flat" cmpd="sng">
                      <a:solidFill>
                        <a:srgbClr val="DEE2E6"/>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ru-RU" sz="1200" u="none" strike="noStrike" cap="none"/>
                        <a:t>3, 4, 5, 6, 8, 9, 10, 11, 12, 13</a:t>
                      </a:r>
                      <a:endParaRPr/>
                    </a:p>
                  </a:txBody>
                  <a:tcPr marL="61275" marR="61275" marT="30650" marB="30650">
                    <a:lnL w="9525" cap="flat" cmpd="sng">
                      <a:solidFill>
                        <a:srgbClr val="DEE2E6"/>
                      </a:solidFill>
                      <a:prstDash val="solid"/>
                      <a:round/>
                      <a:headEnd type="none" w="sm" len="sm"/>
                      <a:tailEnd type="none" w="sm" len="sm"/>
                    </a:lnL>
                    <a:lnR w="9525" cap="flat" cmpd="sng">
                      <a:solidFill>
                        <a:srgbClr val="DEE2E6"/>
                      </a:solidFill>
                      <a:prstDash val="solid"/>
                      <a:round/>
                      <a:headEnd type="none" w="sm" len="sm"/>
                      <a:tailEnd type="none" w="sm" len="sm"/>
                    </a:lnR>
                    <a:lnT w="9525" cap="flat" cmpd="sng">
                      <a:solidFill>
                        <a:srgbClr val="DEE2E6"/>
                      </a:solidFill>
                      <a:prstDash val="solid"/>
                      <a:round/>
                      <a:headEnd type="none" w="sm" len="sm"/>
                      <a:tailEnd type="none" w="sm" len="sm"/>
                    </a:lnT>
                    <a:lnB w="9525" cap="flat" cmpd="sng">
                      <a:solidFill>
                        <a:srgbClr val="DEE2E6"/>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245150">
                <a:tc>
                  <a:txBody>
                    <a:bodyPr/>
                    <a:lstStyle/>
                    <a:p>
                      <a:pPr marL="0" marR="0" lvl="0" indent="0" algn="l" rtl="0">
                        <a:spcBef>
                          <a:spcPts val="0"/>
                        </a:spcBef>
                        <a:spcAft>
                          <a:spcPts val="0"/>
                        </a:spcAft>
                        <a:buNone/>
                      </a:pPr>
                      <a:r>
                        <a:rPr lang="ru-RU" sz="1200" u="none" strike="noStrike" cap="none"/>
                        <a:t>UART</a:t>
                      </a:r>
                      <a:endParaRPr/>
                    </a:p>
                  </a:txBody>
                  <a:tcPr marL="61275" marR="61275" marT="30650" marB="30650">
                    <a:lnL w="9525" cap="flat" cmpd="sng">
                      <a:solidFill>
                        <a:srgbClr val="DEE2E6"/>
                      </a:solidFill>
                      <a:prstDash val="solid"/>
                      <a:round/>
                      <a:headEnd type="none" w="sm" len="sm"/>
                      <a:tailEnd type="none" w="sm" len="sm"/>
                    </a:lnL>
                    <a:lnR w="9525" cap="flat" cmpd="sng">
                      <a:solidFill>
                        <a:srgbClr val="DEE2E6"/>
                      </a:solidFill>
                      <a:prstDash val="solid"/>
                      <a:round/>
                      <a:headEnd type="none" w="sm" len="sm"/>
                      <a:tailEnd type="none" w="sm" len="sm"/>
                    </a:lnR>
                    <a:lnT w="9525" cap="flat" cmpd="sng">
                      <a:solidFill>
                        <a:srgbClr val="DEE2E6"/>
                      </a:solidFill>
                      <a:prstDash val="solid"/>
                      <a:round/>
                      <a:headEnd type="none" w="sm" len="sm"/>
                      <a:tailEnd type="none" w="sm" len="sm"/>
                    </a:lnT>
                    <a:lnB w="9525" cap="flat" cmpd="sng">
                      <a:solidFill>
                        <a:srgbClr val="DEE2E6"/>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ru-RU" sz="1200" u="none" strike="noStrike" cap="none"/>
                        <a:t>2 (Native and Programming)</a:t>
                      </a:r>
                      <a:endParaRPr/>
                    </a:p>
                  </a:txBody>
                  <a:tcPr marL="61275" marR="61275" marT="30650" marB="30650">
                    <a:lnL w="9525" cap="flat" cmpd="sng">
                      <a:solidFill>
                        <a:srgbClr val="DEE2E6"/>
                      </a:solidFill>
                      <a:prstDash val="solid"/>
                      <a:round/>
                      <a:headEnd type="none" w="sm" len="sm"/>
                      <a:tailEnd type="none" w="sm" len="sm"/>
                    </a:lnL>
                    <a:lnR w="9525" cap="flat" cmpd="sng">
                      <a:solidFill>
                        <a:srgbClr val="DEE2E6"/>
                      </a:solidFill>
                      <a:prstDash val="solid"/>
                      <a:round/>
                      <a:headEnd type="none" w="sm" len="sm"/>
                      <a:tailEnd type="none" w="sm" len="sm"/>
                    </a:lnR>
                    <a:lnT w="9525" cap="flat" cmpd="sng">
                      <a:solidFill>
                        <a:srgbClr val="DEE2E6"/>
                      </a:solidFill>
                      <a:prstDash val="solid"/>
                      <a:round/>
                      <a:headEnd type="none" w="sm" len="sm"/>
                      <a:tailEnd type="none" w="sm" len="sm"/>
                    </a:lnT>
                    <a:lnB w="9525" cap="flat" cmpd="sng">
                      <a:solidFill>
                        <a:srgbClr val="DEE2E6"/>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245150">
                <a:tc>
                  <a:txBody>
                    <a:bodyPr/>
                    <a:lstStyle/>
                    <a:p>
                      <a:pPr marL="0" marR="0" lvl="0" indent="0" algn="l" rtl="0">
                        <a:spcBef>
                          <a:spcPts val="0"/>
                        </a:spcBef>
                        <a:spcAft>
                          <a:spcPts val="0"/>
                        </a:spcAft>
                        <a:buNone/>
                      </a:pPr>
                      <a:r>
                        <a:rPr lang="ru-RU" sz="1200" u="none" strike="noStrike" cap="none"/>
                        <a:t>Analog Input Pins</a:t>
                      </a:r>
                      <a:endParaRPr/>
                    </a:p>
                  </a:txBody>
                  <a:tcPr marL="61275" marR="61275" marT="30650" marB="30650">
                    <a:lnL w="9525" cap="flat" cmpd="sng">
                      <a:solidFill>
                        <a:srgbClr val="DEE2E6"/>
                      </a:solidFill>
                      <a:prstDash val="solid"/>
                      <a:round/>
                      <a:headEnd type="none" w="sm" len="sm"/>
                      <a:tailEnd type="none" w="sm" len="sm"/>
                    </a:lnL>
                    <a:lnR w="9525" cap="flat" cmpd="sng">
                      <a:solidFill>
                        <a:srgbClr val="DEE2E6"/>
                      </a:solidFill>
                      <a:prstDash val="solid"/>
                      <a:round/>
                      <a:headEnd type="none" w="sm" len="sm"/>
                      <a:tailEnd type="none" w="sm" len="sm"/>
                    </a:lnR>
                    <a:lnT w="9525" cap="flat" cmpd="sng">
                      <a:solidFill>
                        <a:srgbClr val="DEE2E6"/>
                      </a:solidFill>
                      <a:prstDash val="solid"/>
                      <a:round/>
                      <a:headEnd type="none" w="sm" len="sm"/>
                      <a:tailEnd type="none" w="sm" len="sm"/>
                    </a:lnT>
                    <a:lnB w="9525" cap="flat" cmpd="sng">
                      <a:solidFill>
                        <a:srgbClr val="DEE2E6"/>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ru-RU" sz="1200" u="none" strike="noStrike" cap="none"/>
                        <a:t>6, 12-bit ADC channels</a:t>
                      </a:r>
                      <a:endParaRPr/>
                    </a:p>
                  </a:txBody>
                  <a:tcPr marL="61275" marR="61275" marT="30650" marB="30650">
                    <a:lnL w="9525" cap="flat" cmpd="sng">
                      <a:solidFill>
                        <a:srgbClr val="DEE2E6"/>
                      </a:solidFill>
                      <a:prstDash val="solid"/>
                      <a:round/>
                      <a:headEnd type="none" w="sm" len="sm"/>
                      <a:tailEnd type="none" w="sm" len="sm"/>
                    </a:lnL>
                    <a:lnR w="9525" cap="flat" cmpd="sng">
                      <a:solidFill>
                        <a:srgbClr val="DEE2E6"/>
                      </a:solidFill>
                      <a:prstDash val="solid"/>
                      <a:round/>
                      <a:headEnd type="none" w="sm" len="sm"/>
                      <a:tailEnd type="none" w="sm" len="sm"/>
                    </a:lnR>
                    <a:lnT w="9525" cap="flat" cmpd="sng">
                      <a:solidFill>
                        <a:srgbClr val="DEE2E6"/>
                      </a:solidFill>
                      <a:prstDash val="solid"/>
                      <a:round/>
                      <a:headEnd type="none" w="sm" len="sm"/>
                      <a:tailEnd type="none" w="sm" len="sm"/>
                    </a:lnT>
                    <a:lnB w="9525" cap="flat" cmpd="sng">
                      <a:solidFill>
                        <a:srgbClr val="DEE2E6"/>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245150">
                <a:tc>
                  <a:txBody>
                    <a:bodyPr/>
                    <a:lstStyle/>
                    <a:p>
                      <a:pPr marL="0" marR="0" lvl="0" indent="0" algn="l" rtl="0">
                        <a:spcBef>
                          <a:spcPts val="0"/>
                        </a:spcBef>
                        <a:spcAft>
                          <a:spcPts val="0"/>
                        </a:spcAft>
                        <a:buNone/>
                      </a:pPr>
                      <a:r>
                        <a:rPr lang="ru-RU" sz="1200" u="none" strike="noStrike" cap="none"/>
                        <a:t>Analog Output Pins</a:t>
                      </a:r>
                      <a:endParaRPr/>
                    </a:p>
                  </a:txBody>
                  <a:tcPr marL="61275" marR="61275" marT="30650" marB="30650">
                    <a:lnL w="9525" cap="flat" cmpd="sng">
                      <a:solidFill>
                        <a:srgbClr val="DEE2E6"/>
                      </a:solidFill>
                      <a:prstDash val="solid"/>
                      <a:round/>
                      <a:headEnd type="none" w="sm" len="sm"/>
                      <a:tailEnd type="none" w="sm" len="sm"/>
                    </a:lnL>
                    <a:lnR w="9525" cap="flat" cmpd="sng">
                      <a:solidFill>
                        <a:srgbClr val="DEE2E6"/>
                      </a:solidFill>
                      <a:prstDash val="solid"/>
                      <a:round/>
                      <a:headEnd type="none" w="sm" len="sm"/>
                      <a:tailEnd type="none" w="sm" len="sm"/>
                    </a:lnR>
                    <a:lnT w="9525" cap="flat" cmpd="sng">
                      <a:solidFill>
                        <a:srgbClr val="DEE2E6"/>
                      </a:solidFill>
                      <a:prstDash val="solid"/>
                      <a:round/>
                      <a:headEnd type="none" w="sm" len="sm"/>
                      <a:tailEnd type="none" w="sm" len="sm"/>
                    </a:lnT>
                    <a:lnB w="9525" cap="flat" cmpd="sng">
                      <a:solidFill>
                        <a:srgbClr val="DEE2E6"/>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ru-RU" sz="1200" u="none" strike="noStrike" cap="none"/>
                        <a:t>1, 10-bit DAC</a:t>
                      </a:r>
                      <a:endParaRPr/>
                    </a:p>
                  </a:txBody>
                  <a:tcPr marL="61275" marR="61275" marT="30650" marB="30650">
                    <a:lnL w="9525" cap="flat" cmpd="sng">
                      <a:solidFill>
                        <a:srgbClr val="DEE2E6"/>
                      </a:solidFill>
                      <a:prstDash val="solid"/>
                      <a:round/>
                      <a:headEnd type="none" w="sm" len="sm"/>
                      <a:tailEnd type="none" w="sm" len="sm"/>
                    </a:lnL>
                    <a:lnR w="9525" cap="flat" cmpd="sng">
                      <a:solidFill>
                        <a:srgbClr val="DEE2E6"/>
                      </a:solidFill>
                      <a:prstDash val="solid"/>
                      <a:round/>
                      <a:headEnd type="none" w="sm" len="sm"/>
                      <a:tailEnd type="none" w="sm" len="sm"/>
                    </a:lnR>
                    <a:lnT w="9525" cap="flat" cmpd="sng">
                      <a:solidFill>
                        <a:srgbClr val="DEE2E6"/>
                      </a:solidFill>
                      <a:prstDash val="solid"/>
                      <a:round/>
                      <a:headEnd type="none" w="sm" len="sm"/>
                      <a:tailEnd type="none" w="sm" len="sm"/>
                    </a:lnT>
                    <a:lnB w="9525" cap="flat" cmpd="sng">
                      <a:solidFill>
                        <a:srgbClr val="DEE2E6"/>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245150">
                <a:tc>
                  <a:txBody>
                    <a:bodyPr/>
                    <a:lstStyle/>
                    <a:p>
                      <a:pPr marL="0" marR="0" lvl="0" indent="0" algn="l" rtl="0">
                        <a:spcBef>
                          <a:spcPts val="0"/>
                        </a:spcBef>
                        <a:spcAft>
                          <a:spcPts val="0"/>
                        </a:spcAft>
                        <a:buNone/>
                      </a:pPr>
                      <a:r>
                        <a:rPr lang="ru-RU" sz="1200" u="none" strike="noStrike" cap="none"/>
                        <a:t>External Interrupts</a:t>
                      </a:r>
                      <a:endParaRPr/>
                    </a:p>
                  </a:txBody>
                  <a:tcPr marL="61275" marR="61275" marT="30650" marB="30650">
                    <a:lnL w="9525" cap="flat" cmpd="sng">
                      <a:solidFill>
                        <a:srgbClr val="DEE2E6"/>
                      </a:solidFill>
                      <a:prstDash val="solid"/>
                      <a:round/>
                      <a:headEnd type="none" w="sm" len="sm"/>
                      <a:tailEnd type="none" w="sm" len="sm"/>
                    </a:lnL>
                    <a:lnR w="9525" cap="flat" cmpd="sng">
                      <a:solidFill>
                        <a:srgbClr val="DEE2E6"/>
                      </a:solidFill>
                      <a:prstDash val="solid"/>
                      <a:round/>
                      <a:headEnd type="none" w="sm" len="sm"/>
                      <a:tailEnd type="none" w="sm" len="sm"/>
                    </a:lnR>
                    <a:lnT w="9525" cap="flat" cmpd="sng">
                      <a:solidFill>
                        <a:srgbClr val="DEE2E6"/>
                      </a:solidFill>
                      <a:prstDash val="solid"/>
                      <a:round/>
                      <a:headEnd type="none" w="sm" len="sm"/>
                      <a:tailEnd type="none" w="sm" len="sm"/>
                    </a:lnT>
                    <a:lnB w="9525" cap="flat" cmpd="sng">
                      <a:solidFill>
                        <a:srgbClr val="DEE2E6"/>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ru-RU" sz="1200" u="none" strike="noStrike" cap="none"/>
                        <a:t>All pins except pin 4</a:t>
                      </a:r>
                      <a:endParaRPr/>
                    </a:p>
                  </a:txBody>
                  <a:tcPr marL="61275" marR="61275" marT="30650" marB="30650">
                    <a:lnL w="9525" cap="flat" cmpd="sng">
                      <a:solidFill>
                        <a:srgbClr val="DEE2E6"/>
                      </a:solidFill>
                      <a:prstDash val="solid"/>
                      <a:round/>
                      <a:headEnd type="none" w="sm" len="sm"/>
                      <a:tailEnd type="none" w="sm" len="sm"/>
                    </a:lnL>
                    <a:lnR w="9525" cap="flat" cmpd="sng">
                      <a:solidFill>
                        <a:srgbClr val="DEE2E6"/>
                      </a:solidFill>
                      <a:prstDash val="solid"/>
                      <a:round/>
                      <a:headEnd type="none" w="sm" len="sm"/>
                      <a:tailEnd type="none" w="sm" len="sm"/>
                    </a:lnR>
                    <a:lnT w="9525" cap="flat" cmpd="sng">
                      <a:solidFill>
                        <a:srgbClr val="DEE2E6"/>
                      </a:solidFill>
                      <a:prstDash val="solid"/>
                      <a:round/>
                      <a:headEnd type="none" w="sm" len="sm"/>
                      <a:tailEnd type="none" w="sm" len="sm"/>
                    </a:lnT>
                    <a:lnB w="9525" cap="flat" cmpd="sng">
                      <a:solidFill>
                        <a:srgbClr val="DEE2E6"/>
                      </a:solidFill>
                      <a:prstDash val="solid"/>
                      <a:round/>
                      <a:headEnd type="none" w="sm" len="sm"/>
                      <a:tailEnd type="none" w="sm" len="sm"/>
                    </a:lnB>
                    <a:solidFill>
                      <a:srgbClr val="FFFFFF"/>
                    </a:solidFill>
                  </a:tcPr>
                </a:tc>
                <a:extLst>
                  <a:ext uri="{0D108BD9-81ED-4DB2-BD59-A6C34878D82A}">
                    <a16:rowId xmlns:a16="http://schemas.microsoft.com/office/drawing/2014/main" val="10007"/>
                  </a:ext>
                </a:extLst>
              </a:tr>
              <a:tr h="245150">
                <a:tc>
                  <a:txBody>
                    <a:bodyPr/>
                    <a:lstStyle/>
                    <a:p>
                      <a:pPr marL="0" marR="0" lvl="0" indent="0" algn="l" rtl="0">
                        <a:spcBef>
                          <a:spcPts val="0"/>
                        </a:spcBef>
                        <a:spcAft>
                          <a:spcPts val="0"/>
                        </a:spcAft>
                        <a:buNone/>
                      </a:pPr>
                      <a:r>
                        <a:rPr lang="ru-RU" sz="1200" u="none" strike="noStrike" cap="none"/>
                        <a:t>DC Current per I/O Pin</a:t>
                      </a:r>
                      <a:endParaRPr/>
                    </a:p>
                  </a:txBody>
                  <a:tcPr marL="61275" marR="61275" marT="30650" marB="30650">
                    <a:lnL w="9525" cap="flat" cmpd="sng">
                      <a:solidFill>
                        <a:srgbClr val="DEE2E6"/>
                      </a:solidFill>
                      <a:prstDash val="solid"/>
                      <a:round/>
                      <a:headEnd type="none" w="sm" len="sm"/>
                      <a:tailEnd type="none" w="sm" len="sm"/>
                    </a:lnL>
                    <a:lnR w="9525" cap="flat" cmpd="sng">
                      <a:solidFill>
                        <a:srgbClr val="DEE2E6"/>
                      </a:solidFill>
                      <a:prstDash val="solid"/>
                      <a:round/>
                      <a:headEnd type="none" w="sm" len="sm"/>
                      <a:tailEnd type="none" w="sm" len="sm"/>
                    </a:lnR>
                    <a:lnT w="9525" cap="flat" cmpd="sng">
                      <a:solidFill>
                        <a:srgbClr val="DEE2E6"/>
                      </a:solidFill>
                      <a:prstDash val="solid"/>
                      <a:round/>
                      <a:headEnd type="none" w="sm" len="sm"/>
                      <a:tailEnd type="none" w="sm" len="sm"/>
                    </a:lnT>
                    <a:lnB w="9525" cap="flat" cmpd="sng">
                      <a:solidFill>
                        <a:srgbClr val="DEE2E6"/>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ru-RU" sz="1200" u="none" strike="noStrike" cap="none"/>
                        <a:t>7 mA</a:t>
                      </a:r>
                      <a:endParaRPr/>
                    </a:p>
                  </a:txBody>
                  <a:tcPr marL="61275" marR="61275" marT="30650" marB="30650">
                    <a:lnL w="9525" cap="flat" cmpd="sng">
                      <a:solidFill>
                        <a:srgbClr val="DEE2E6"/>
                      </a:solidFill>
                      <a:prstDash val="solid"/>
                      <a:round/>
                      <a:headEnd type="none" w="sm" len="sm"/>
                      <a:tailEnd type="none" w="sm" len="sm"/>
                    </a:lnL>
                    <a:lnR w="9525" cap="flat" cmpd="sng">
                      <a:solidFill>
                        <a:srgbClr val="DEE2E6"/>
                      </a:solidFill>
                      <a:prstDash val="solid"/>
                      <a:round/>
                      <a:headEnd type="none" w="sm" len="sm"/>
                      <a:tailEnd type="none" w="sm" len="sm"/>
                    </a:lnR>
                    <a:lnT w="9525" cap="flat" cmpd="sng">
                      <a:solidFill>
                        <a:srgbClr val="DEE2E6"/>
                      </a:solidFill>
                      <a:prstDash val="solid"/>
                      <a:round/>
                      <a:headEnd type="none" w="sm" len="sm"/>
                      <a:tailEnd type="none" w="sm" len="sm"/>
                    </a:lnT>
                    <a:lnB w="9525" cap="flat" cmpd="sng">
                      <a:solidFill>
                        <a:srgbClr val="DEE2E6"/>
                      </a:solidFill>
                      <a:prstDash val="solid"/>
                      <a:round/>
                      <a:headEnd type="none" w="sm" len="sm"/>
                      <a:tailEnd type="none" w="sm" len="sm"/>
                    </a:lnB>
                    <a:solidFill>
                      <a:srgbClr val="FFFFFF"/>
                    </a:solidFill>
                  </a:tcPr>
                </a:tc>
                <a:extLst>
                  <a:ext uri="{0D108BD9-81ED-4DB2-BD59-A6C34878D82A}">
                    <a16:rowId xmlns:a16="http://schemas.microsoft.com/office/drawing/2014/main" val="10008"/>
                  </a:ext>
                </a:extLst>
              </a:tr>
              <a:tr h="245150">
                <a:tc>
                  <a:txBody>
                    <a:bodyPr/>
                    <a:lstStyle/>
                    <a:p>
                      <a:pPr marL="0" marR="0" lvl="0" indent="0" algn="l" rtl="0">
                        <a:spcBef>
                          <a:spcPts val="0"/>
                        </a:spcBef>
                        <a:spcAft>
                          <a:spcPts val="0"/>
                        </a:spcAft>
                        <a:buNone/>
                      </a:pPr>
                      <a:r>
                        <a:rPr lang="ru-RU" sz="1200" u="none" strike="noStrike" cap="none"/>
                        <a:t>Flash Memory</a:t>
                      </a:r>
                      <a:endParaRPr/>
                    </a:p>
                  </a:txBody>
                  <a:tcPr marL="61275" marR="61275" marT="30650" marB="30650">
                    <a:lnL w="9525" cap="flat" cmpd="sng">
                      <a:solidFill>
                        <a:srgbClr val="DEE2E6"/>
                      </a:solidFill>
                      <a:prstDash val="solid"/>
                      <a:round/>
                      <a:headEnd type="none" w="sm" len="sm"/>
                      <a:tailEnd type="none" w="sm" len="sm"/>
                    </a:lnL>
                    <a:lnR w="9525" cap="flat" cmpd="sng">
                      <a:solidFill>
                        <a:srgbClr val="DEE2E6"/>
                      </a:solidFill>
                      <a:prstDash val="solid"/>
                      <a:round/>
                      <a:headEnd type="none" w="sm" len="sm"/>
                      <a:tailEnd type="none" w="sm" len="sm"/>
                    </a:lnR>
                    <a:lnT w="9525" cap="flat" cmpd="sng">
                      <a:solidFill>
                        <a:srgbClr val="DEE2E6"/>
                      </a:solidFill>
                      <a:prstDash val="solid"/>
                      <a:round/>
                      <a:headEnd type="none" w="sm" len="sm"/>
                      <a:tailEnd type="none" w="sm" len="sm"/>
                    </a:lnT>
                    <a:lnB w="9525" cap="flat" cmpd="sng">
                      <a:solidFill>
                        <a:srgbClr val="DEE2E6"/>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ru-RU" sz="1200" u="none" strike="noStrike" cap="none"/>
                        <a:t>256 KB</a:t>
                      </a:r>
                      <a:endParaRPr/>
                    </a:p>
                  </a:txBody>
                  <a:tcPr marL="61275" marR="61275" marT="30650" marB="30650">
                    <a:lnL w="9525" cap="flat" cmpd="sng">
                      <a:solidFill>
                        <a:srgbClr val="DEE2E6"/>
                      </a:solidFill>
                      <a:prstDash val="solid"/>
                      <a:round/>
                      <a:headEnd type="none" w="sm" len="sm"/>
                      <a:tailEnd type="none" w="sm" len="sm"/>
                    </a:lnL>
                    <a:lnR w="9525" cap="flat" cmpd="sng">
                      <a:solidFill>
                        <a:srgbClr val="DEE2E6"/>
                      </a:solidFill>
                      <a:prstDash val="solid"/>
                      <a:round/>
                      <a:headEnd type="none" w="sm" len="sm"/>
                      <a:tailEnd type="none" w="sm" len="sm"/>
                    </a:lnR>
                    <a:lnT w="9525" cap="flat" cmpd="sng">
                      <a:solidFill>
                        <a:srgbClr val="DEE2E6"/>
                      </a:solidFill>
                      <a:prstDash val="solid"/>
                      <a:round/>
                      <a:headEnd type="none" w="sm" len="sm"/>
                      <a:tailEnd type="none" w="sm" len="sm"/>
                    </a:lnT>
                    <a:lnB w="9525" cap="flat" cmpd="sng">
                      <a:solidFill>
                        <a:srgbClr val="DEE2E6"/>
                      </a:solidFill>
                      <a:prstDash val="solid"/>
                      <a:round/>
                      <a:headEnd type="none" w="sm" len="sm"/>
                      <a:tailEnd type="none" w="sm" len="sm"/>
                    </a:lnB>
                    <a:solidFill>
                      <a:srgbClr val="FFFFFF"/>
                    </a:solidFill>
                  </a:tcPr>
                </a:tc>
                <a:extLst>
                  <a:ext uri="{0D108BD9-81ED-4DB2-BD59-A6C34878D82A}">
                    <a16:rowId xmlns:a16="http://schemas.microsoft.com/office/drawing/2014/main" val="10009"/>
                  </a:ext>
                </a:extLst>
              </a:tr>
              <a:tr h="245150">
                <a:tc>
                  <a:txBody>
                    <a:bodyPr/>
                    <a:lstStyle/>
                    <a:p>
                      <a:pPr marL="0" marR="0" lvl="0" indent="0" algn="l" rtl="0">
                        <a:spcBef>
                          <a:spcPts val="0"/>
                        </a:spcBef>
                        <a:spcAft>
                          <a:spcPts val="0"/>
                        </a:spcAft>
                        <a:buNone/>
                      </a:pPr>
                      <a:r>
                        <a:rPr lang="ru-RU" sz="1200" u="none" strike="noStrike" cap="none"/>
                        <a:t>SRAM</a:t>
                      </a:r>
                      <a:endParaRPr/>
                    </a:p>
                  </a:txBody>
                  <a:tcPr marL="61275" marR="61275" marT="30650" marB="30650">
                    <a:lnL w="9525" cap="flat" cmpd="sng">
                      <a:solidFill>
                        <a:srgbClr val="DEE2E6"/>
                      </a:solidFill>
                      <a:prstDash val="solid"/>
                      <a:round/>
                      <a:headEnd type="none" w="sm" len="sm"/>
                      <a:tailEnd type="none" w="sm" len="sm"/>
                    </a:lnL>
                    <a:lnR w="9525" cap="flat" cmpd="sng">
                      <a:solidFill>
                        <a:srgbClr val="DEE2E6"/>
                      </a:solidFill>
                      <a:prstDash val="solid"/>
                      <a:round/>
                      <a:headEnd type="none" w="sm" len="sm"/>
                      <a:tailEnd type="none" w="sm" len="sm"/>
                    </a:lnR>
                    <a:lnT w="9525" cap="flat" cmpd="sng">
                      <a:solidFill>
                        <a:srgbClr val="DEE2E6"/>
                      </a:solidFill>
                      <a:prstDash val="solid"/>
                      <a:round/>
                      <a:headEnd type="none" w="sm" len="sm"/>
                      <a:tailEnd type="none" w="sm" len="sm"/>
                    </a:lnT>
                    <a:lnB w="9525" cap="flat" cmpd="sng">
                      <a:solidFill>
                        <a:srgbClr val="DEE2E6"/>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ru-RU" sz="1200" u="none" strike="noStrike" cap="none"/>
                        <a:t>32 KB</a:t>
                      </a:r>
                      <a:endParaRPr/>
                    </a:p>
                  </a:txBody>
                  <a:tcPr marL="61275" marR="61275" marT="30650" marB="30650">
                    <a:lnL w="9525" cap="flat" cmpd="sng">
                      <a:solidFill>
                        <a:srgbClr val="DEE2E6"/>
                      </a:solidFill>
                      <a:prstDash val="solid"/>
                      <a:round/>
                      <a:headEnd type="none" w="sm" len="sm"/>
                      <a:tailEnd type="none" w="sm" len="sm"/>
                    </a:lnL>
                    <a:lnR w="9525" cap="flat" cmpd="sng">
                      <a:solidFill>
                        <a:srgbClr val="DEE2E6"/>
                      </a:solidFill>
                      <a:prstDash val="solid"/>
                      <a:round/>
                      <a:headEnd type="none" w="sm" len="sm"/>
                      <a:tailEnd type="none" w="sm" len="sm"/>
                    </a:lnR>
                    <a:lnT w="9525" cap="flat" cmpd="sng">
                      <a:solidFill>
                        <a:srgbClr val="DEE2E6"/>
                      </a:solidFill>
                      <a:prstDash val="solid"/>
                      <a:round/>
                      <a:headEnd type="none" w="sm" len="sm"/>
                      <a:tailEnd type="none" w="sm" len="sm"/>
                    </a:lnT>
                    <a:lnB w="9525" cap="flat" cmpd="sng">
                      <a:solidFill>
                        <a:srgbClr val="DEE2E6"/>
                      </a:solidFill>
                      <a:prstDash val="solid"/>
                      <a:round/>
                      <a:headEnd type="none" w="sm" len="sm"/>
                      <a:tailEnd type="none" w="sm" len="sm"/>
                    </a:lnB>
                    <a:solidFill>
                      <a:srgbClr val="FFFFFF"/>
                    </a:solidFill>
                  </a:tcPr>
                </a:tc>
                <a:extLst>
                  <a:ext uri="{0D108BD9-81ED-4DB2-BD59-A6C34878D82A}">
                    <a16:rowId xmlns:a16="http://schemas.microsoft.com/office/drawing/2014/main" val="10010"/>
                  </a:ext>
                </a:extLst>
              </a:tr>
              <a:tr h="245150">
                <a:tc>
                  <a:txBody>
                    <a:bodyPr/>
                    <a:lstStyle/>
                    <a:p>
                      <a:pPr marL="0" marR="0" lvl="0" indent="0" algn="l" rtl="0">
                        <a:spcBef>
                          <a:spcPts val="0"/>
                        </a:spcBef>
                        <a:spcAft>
                          <a:spcPts val="0"/>
                        </a:spcAft>
                        <a:buNone/>
                      </a:pPr>
                      <a:r>
                        <a:rPr lang="ru-RU" sz="1200" u="none" strike="noStrike" cap="none"/>
                        <a:t>EEPROM</a:t>
                      </a:r>
                      <a:endParaRPr/>
                    </a:p>
                  </a:txBody>
                  <a:tcPr marL="61275" marR="61275" marT="30650" marB="30650">
                    <a:lnL w="9525" cap="flat" cmpd="sng">
                      <a:solidFill>
                        <a:srgbClr val="DEE2E6"/>
                      </a:solidFill>
                      <a:prstDash val="solid"/>
                      <a:round/>
                      <a:headEnd type="none" w="sm" len="sm"/>
                      <a:tailEnd type="none" w="sm" len="sm"/>
                    </a:lnL>
                    <a:lnR w="9525" cap="flat" cmpd="sng">
                      <a:solidFill>
                        <a:srgbClr val="DEE2E6"/>
                      </a:solidFill>
                      <a:prstDash val="solid"/>
                      <a:round/>
                      <a:headEnd type="none" w="sm" len="sm"/>
                      <a:tailEnd type="none" w="sm" len="sm"/>
                    </a:lnR>
                    <a:lnT w="9525" cap="flat" cmpd="sng">
                      <a:solidFill>
                        <a:srgbClr val="DEE2E6"/>
                      </a:solidFill>
                      <a:prstDash val="solid"/>
                      <a:round/>
                      <a:headEnd type="none" w="sm" len="sm"/>
                      <a:tailEnd type="none" w="sm" len="sm"/>
                    </a:lnT>
                    <a:lnB w="9525" cap="flat" cmpd="sng">
                      <a:solidFill>
                        <a:srgbClr val="DEE2E6"/>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ru-RU" sz="1200" u="none" strike="noStrike" cap="none"/>
                        <a:t>None. See documentation</a:t>
                      </a:r>
                      <a:endParaRPr/>
                    </a:p>
                  </a:txBody>
                  <a:tcPr marL="61275" marR="61275" marT="30650" marB="30650">
                    <a:lnL w="9525" cap="flat" cmpd="sng">
                      <a:solidFill>
                        <a:srgbClr val="DEE2E6"/>
                      </a:solidFill>
                      <a:prstDash val="solid"/>
                      <a:round/>
                      <a:headEnd type="none" w="sm" len="sm"/>
                      <a:tailEnd type="none" w="sm" len="sm"/>
                    </a:lnL>
                    <a:lnR w="9525" cap="flat" cmpd="sng">
                      <a:solidFill>
                        <a:srgbClr val="DEE2E6"/>
                      </a:solidFill>
                      <a:prstDash val="solid"/>
                      <a:round/>
                      <a:headEnd type="none" w="sm" len="sm"/>
                      <a:tailEnd type="none" w="sm" len="sm"/>
                    </a:lnR>
                    <a:lnT w="9525" cap="flat" cmpd="sng">
                      <a:solidFill>
                        <a:srgbClr val="DEE2E6"/>
                      </a:solidFill>
                      <a:prstDash val="solid"/>
                      <a:round/>
                      <a:headEnd type="none" w="sm" len="sm"/>
                      <a:tailEnd type="none" w="sm" len="sm"/>
                    </a:lnT>
                    <a:lnB w="9525" cap="flat" cmpd="sng">
                      <a:solidFill>
                        <a:srgbClr val="DEE2E6"/>
                      </a:solidFill>
                      <a:prstDash val="solid"/>
                      <a:round/>
                      <a:headEnd type="none" w="sm" len="sm"/>
                      <a:tailEnd type="none" w="sm" len="sm"/>
                    </a:lnB>
                    <a:solidFill>
                      <a:srgbClr val="FFFFFF"/>
                    </a:solidFill>
                  </a:tcPr>
                </a:tc>
                <a:extLst>
                  <a:ext uri="{0D108BD9-81ED-4DB2-BD59-A6C34878D82A}">
                    <a16:rowId xmlns:a16="http://schemas.microsoft.com/office/drawing/2014/main" val="10011"/>
                  </a:ext>
                </a:extLst>
              </a:tr>
              <a:tr h="245150">
                <a:tc>
                  <a:txBody>
                    <a:bodyPr/>
                    <a:lstStyle/>
                    <a:p>
                      <a:pPr marL="0" marR="0" lvl="0" indent="0" algn="l" rtl="0">
                        <a:spcBef>
                          <a:spcPts val="0"/>
                        </a:spcBef>
                        <a:spcAft>
                          <a:spcPts val="0"/>
                        </a:spcAft>
                        <a:buNone/>
                      </a:pPr>
                      <a:r>
                        <a:rPr lang="ru-RU" sz="1200" u="none" strike="noStrike" cap="none"/>
                        <a:t>LED_BUILTIN</a:t>
                      </a:r>
                      <a:endParaRPr/>
                    </a:p>
                  </a:txBody>
                  <a:tcPr marL="61275" marR="61275" marT="30650" marB="30650">
                    <a:lnL w="9525" cap="flat" cmpd="sng">
                      <a:solidFill>
                        <a:srgbClr val="DEE2E6"/>
                      </a:solidFill>
                      <a:prstDash val="solid"/>
                      <a:round/>
                      <a:headEnd type="none" w="sm" len="sm"/>
                      <a:tailEnd type="none" w="sm" len="sm"/>
                    </a:lnL>
                    <a:lnR w="9525" cap="flat" cmpd="sng">
                      <a:solidFill>
                        <a:srgbClr val="DEE2E6"/>
                      </a:solidFill>
                      <a:prstDash val="solid"/>
                      <a:round/>
                      <a:headEnd type="none" w="sm" len="sm"/>
                      <a:tailEnd type="none" w="sm" len="sm"/>
                    </a:lnR>
                    <a:lnT w="9525" cap="flat" cmpd="sng">
                      <a:solidFill>
                        <a:srgbClr val="DEE2E6"/>
                      </a:solidFill>
                      <a:prstDash val="solid"/>
                      <a:round/>
                      <a:headEnd type="none" w="sm" len="sm"/>
                      <a:tailEnd type="none" w="sm" len="sm"/>
                    </a:lnT>
                    <a:lnB w="9525" cap="flat" cmpd="sng">
                      <a:solidFill>
                        <a:srgbClr val="DEE2E6"/>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ru-RU" sz="1200" u="none" strike="noStrike" cap="none"/>
                        <a:t>13</a:t>
                      </a:r>
                      <a:endParaRPr/>
                    </a:p>
                  </a:txBody>
                  <a:tcPr marL="61275" marR="61275" marT="30650" marB="30650">
                    <a:lnL w="9525" cap="flat" cmpd="sng">
                      <a:solidFill>
                        <a:srgbClr val="DEE2E6"/>
                      </a:solidFill>
                      <a:prstDash val="solid"/>
                      <a:round/>
                      <a:headEnd type="none" w="sm" len="sm"/>
                      <a:tailEnd type="none" w="sm" len="sm"/>
                    </a:lnL>
                    <a:lnR w="9525" cap="flat" cmpd="sng">
                      <a:solidFill>
                        <a:srgbClr val="DEE2E6"/>
                      </a:solidFill>
                      <a:prstDash val="solid"/>
                      <a:round/>
                      <a:headEnd type="none" w="sm" len="sm"/>
                      <a:tailEnd type="none" w="sm" len="sm"/>
                    </a:lnR>
                    <a:lnT w="9525" cap="flat" cmpd="sng">
                      <a:solidFill>
                        <a:srgbClr val="DEE2E6"/>
                      </a:solidFill>
                      <a:prstDash val="solid"/>
                      <a:round/>
                      <a:headEnd type="none" w="sm" len="sm"/>
                      <a:tailEnd type="none" w="sm" len="sm"/>
                    </a:lnT>
                    <a:lnB w="9525" cap="flat" cmpd="sng">
                      <a:solidFill>
                        <a:srgbClr val="DEE2E6"/>
                      </a:solidFill>
                      <a:prstDash val="solid"/>
                      <a:round/>
                      <a:headEnd type="none" w="sm" len="sm"/>
                      <a:tailEnd type="none" w="sm" len="sm"/>
                    </a:lnB>
                    <a:solidFill>
                      <a:srgbClr val="FFFFFF"/>
                    </a:solidFill>
                  </a:tcPr>
                </a:tc>
                <a:extLst>
                  <a:ext uri="{0D108BD9-81ED-4DB2-BD59-A6C34878D82A}">
                    <a16:rowId xmlns:a16="http://schemas.microsoft.com/office/drawing/2014/main" val="10012"/>
                  </a:ext>
                </a:extLst>
              </a:tr>
              <a:tr h="245150">
                <a:tc>
                  <a:txBody>
                    <a:bodyPr/>
                    <a:lstStyle/>
                    <a:p>
                      <a:pPr marL="0" marR="0" lvl="0" indent="0" algn="l" rtl="0">
                        <a:spcBef>
                          <a:spcPts val="0"/>
                        </a:spcBef>
                        <a:spcAft>
                          <a:spcPts val="0"/>
                        </a:spcAft>
                        <a:buNone/>
                      </a:pPr>
                      <a:r>
                        <a:rPr lang="ru-RU" sz="1200" u="none" strike="noStrike" cap="none"/>
                        <a:t>Clock Speed</a:t>
                      </a:r>
                      <a:endParaRPr/>
                    </a:p>
                  </a:txBody>
                  <a:tcPr marL="61275" marR="61275" marT="30650" marB="30650">
                    <a:lnL w="9525" cap="flat" cmpd="sng">
                      <a:solidFill>
                        <a:srgbClr val="DEE2E6"/>
                      </a:solidFill>
                      <a:prstDash val="solid"/>
                      <a:round/>
                      <a:headEnd type="none" w="sm" len="sm"/>
                      <a:tailEnd type="none" w="sm" len="sm"/>
                    </a:lnL>
                    <a:lnR w="9525" cap="flat" cmpd="sng">
                      <a:solidFill>
                        <a:srgbClr val="DEE2E6"/>
                      </a:solidFill>
                      <a:prstDash val="solid"/>
                      <a:round/>
                      <a:headEnd type="none" w="sm" len="sm"/>
                      <a:tailEnd type="none" w="sm" len="sm"/>
                    </a:lnR>
                    <a:lnT w="9525" cap="flat" cmpd="sng">
                      <a:solidFill>
                        <a:srgbClr val="DEE2E6"/>
                      </a:solidFill>
                      <a:prstDash val="solid"/>
                      <a:round/>
                      <a:headEnd type="none" w="sm" len="sm"/>
                      <a:tailEnd type="none" w="sm" len="sm"/>
                    </a:lnT>
                    <a:lnB w="9525" cap="flat" cmpd="sng">
                      <a:solidFill>
                        <a:srgbClr val="DEE2E6"/>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ru-RU" sz="1200" u="none" strike="noStrike" cap="none"/>
                        <a:t>48 MHz</a:t>
                      </a:r>
                      <a:endParaRPr/>
                    </a:p>
                  </a:txBody>
                  <a:tcPr marL="61275" marR="61275" marT="30650" marB="30650">
                    <a:lnL w="9525" cap="flat" cmpd="sng">
                      <a:solidFill>
                        <a:srgbClr val="DEE2E6"/>
                      </a:solidFill>
                      <a:prstDash val="solid"/>
                      <a:round/>
                      <a:headEnd type="none" w="sm" len="sm"/>
                      <a:tailEnd type="none" w="sm" len="sm"/>
                    </a:lnL>
                    <a:lnR w="9525" cap="flat" cmpd="sng">
                      <a:solidFill>
                        <a:srgbClr val="DEE2E6"/>
                      </a:solidFill>
                      <a:prstDash val="solid"/>
                      <a:round/>
                      <a:headEnd type="none" w="sm" len="sm"/>
                      <a:tailEnd type="none" w="sm" len="sm"/>
                    </a:lnR>
                    <a:lnT w="9525" cap="flat" cmpd="sng">
                      <a:solidFill>
                        <a:srgbClr val="DEE2E6"/>
                      </a:solidFill>
                      <a:prstDash val="solid"/>
                      <a:round/>
                      <a:headEnd type="none" w="sm" len="sm"/>
                      <a:tailEnd type="none" w="sm" len="sm"/>
                    </a:lnT>
                    <a:lnB w="9525" cap="flat" cmpd="sng">
                      <a:solidFill>
                        <a:srgbClr val="DEE2E6"/>
                      </a:solidFill>
                      <a:prstDash val="solid"/>
                      <a:round/>
                      <a:headEnd type="none" w="sm" len="sm"/>
                      <a:tailEnd type="none" w="sm" len="sm"/>
                    </a:lnB>
                    <a:solidFill>
                      <a:srgbClr val="FFFFFF"/>
                    </a:solidFill>
                  </a:tcPr>
                </a:tc>
                <a:extLst>
                  <a:ext uri="{0D108BD9-81ED-4DB2-BD59-A6C34878D82A}">
                    <a16:rowId xmlns:a16="http://schemas.microsoft.com/office/drawing/2014/main" val="10013"/>
                  </a:ext>
                </a:extLst>
              </a:tr>
              <a:tr h="245150">
                <a:tc>
                  <a:txBody>
                    <a:bodyPr/>
                    <a:lstStyle/>
                    <a:p>
                      <a:pPr marL="0" marR="0" lvl="0" indent="0" algn="l" rtl="0">
                        <a:spcBef>
                          <a:spcPts val="0"/>
                        </a:spcBef>
                        <a:spcAft>
                          <a:spcPts val="0"/>
                        </a:spcAft>
                        <a:buNone/>
                      </a:pPr>
                      <a:r>
                        <a:rPr lang="ru-RU" sz="1200" u="none" strike="noStrike" cap="none"/>
                        <a:t>Length</a:t>
                      </a:r>
                      <a:endParaRPr/>
                    </a:p>
                  </a:txBody>
                  <a:tcPr marL="61275" marR="61275" marT="30650" marB="30650">
                    <a:lnL w="9525" cap="flat" cmpd="sng">
                      <a:solidFill>
                        <a:srgbClr val="DEE2E6"/>
                      </a:solidFill>
                      <a:prstDash val="solid"/>
                      <a:round/>
                      <a:headEnd type="none" w="sm" len="sm"/>
                      <a:tailEnd type="none" w="sm" len="sm"/>
                    </a:lnL>
                    <a:lnR w="9525" cap="flat" cmpd="sng">
                      <a:solidFill>
                        <a:srgbClr val="DEE2E6"/>
                      </a:solidFill>
                      <a:prstDash val="solid"/>
                      <a:round/>
                      <a:headEnd type="none" w="sm" len="sm"/>
                      <a:tailEnd type="none" w="sm" len="sm"/>
                    </a:lnR>
                    <a:lnT w="9525" cap="flat" cmpd="sng">
                      <a:solidFill>
                        <a:srgbClr val="DEE2E6"/>
                      </a:solidFill>
                      <a:prstDash val="solid"/>
                      <a:round/>
                      <a:headEnd type="none" w="sm" len="sm"/>
                      <a:tailEnd type="none" w="sm" len="sm"/>
                    </a:lnT>
                    <a:lnB w="9525" cap="flat" cmpd="sng">
                      <a:solidFill>
                        <a:srgbClr val="DEE2E6"/>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ru-RU" sz="1200" u="none" strike="noStrike" cap="none"/>
                        <a:t>68 mm</a:t>
                      </a:r>
                      <a:endParaRPr/>
                    </a:p>
                  </a:txBody>
                  <a:tcPr marL="61275" marR="61275" marT="30650" marB="30650">
                    <a:lnL w="9525" cap="flat" cmpd="sng">
                      <a:solidFill>
                        <a:srgbClr val="DEE2E6"/>
                      </a:solidFill>
                      <a:prstDash val="solid"/>
                      <a:round/>
                      <a:headEnd type="none" w="sm" len="sm"/>
                      <a:tailEnd type="none" w="sm" len="sm"/>
                    </a:lnL>
                    <a:lnR w="9525" cap="flat" cmpd="sng">
                      <a:solidFill>
                        <a:srgbClr val="DEE2E6"/>
                      </a:solidFill>
                      <a:prstDash val="solid"/>
                      <a:round/>
                      <a:headEnd type="none" w="sm" len="sm"/>
                      <a:tailEnd type="none" w="sm" len="sm"/>
                    </a:lnR>
                    <a:lnT w="9525" cap="flat" cmpd="sng">
                      <a:solidFill>
                        <a:srgbClr val="DEE2E6"/>
                      </a:solidFill>
                      <a:prstDash val="solid"/>
                      <a:round/>
                      <a:headEnd type="none" w="sm" len="sm"/>
                      <a:tailEnd type="none" w="sm" len="sm"/>
                    </a:lnT>
                    <a:lnB w="9525" cap="flat" cmpd="sng">
                      <a:solidFill>
                        <a:srgbClr val="DEE2E6"/>
                      </a:solidFill>
                      <a:prstDash val="solid"/>
                      <a:round/>
                      <a:headEnd type="none" w="sm" len="sm"/>
                      <a:tailEnd type="none" w="sm" len="sm"/>
                    </a:lnB>
                    <a:solidFill>
                      <a:srgbClr val="FFFFFF"/>
                    </a:solidFill>
                  </a:tcPr>
                </a:tc>
                <a:extLst>
                  <a:ext uri="{0D108BD9-81ED-4DB2-BD59-A6C34878D82A}">
                    <a16:rowId xmlns:a16="http://schemas.microsoft.com/office/drawing/2014/main" val="10014"/>
                  </a:ext>
                </a:extLst>
              </a:tr>
              <a:tr h="245150">
                <a:tc>
                  <a:txBody>
                    <a:bodyPr/>
                    <a:lstStyle/>
                    <a:p>
                      <a:pPr marL="0" marR="0" lvl="0" indent="0" algn="l" rtl="0">
                        <a:spcBef>
                          <a:spcPts val="0"/>
                        </a:spcBef>
                        <a:spcAft>
                          <a:spcPts val="0"/>
                        </a:spcAft>
                        <a:buNone/>
                      </a:pPr>
                      <a:r>
                        <a:rPr lang="ru-RU" sz="1200" u="none" strike="noStrike" cap="none"/>
                        <a:t>Width</a:t>
                      </a:r>
                      <a:endParaRPr/>
                    </a:p>
                  </a:txBody>
                  <a:tcPr marL="61275" marR="61275" marT="30650" marB="30650">
                    <a:lnL w="9525" cap="flat" cmpd="sng">
                      <a:solidFill>
                        <a:srgbClr val="DEE2E6"/>
                      </a:solidFill>
                      <a:prstDash val="solid"/>
                      <a:round/>
                      <a:headEnd type="none" w="sm" len="sm"/>
                      <a:tailEnd type="none" w="sm" len="sm"/>
                    </a:lnL>
                    <a:lnR w="9525" cap="flat" cmpd="sng">
                      <a:solidFill>
                        <a:srgbClr val="DEE2E6"/>
                      </a:solidFill>
                      <a:prstDash val="solid"/>
                      <a:round/>
                      <a:headEnd type="none" w="sm" len="sm"/>
                      <a:tailEnd type="none" w="sm" len="sm"/>
                    </a:lnR>
                    <a:lnT w="9525" cap="flat" cmpd="sng">
                      <a:solidFill>
                        <a:srgbClr val="DEE2E6"/>
                      </a:solidFill>
                      <a:prstDash val="solid"/>
                      <a:round/>
                      <a:headEnd type="none" w="sm" len="sm"/>
                      <a:tailEnd type="none" w="sm" len="sm"/>
                    </a:lnT>
                    <a:lnB w="9525" cap="flat" cmpd="sng">
                      <a:solidFill>
                        <a:srgbClr val="DEE2E6"/>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ru-RU" sz="1200" u="none" strike="noStrike" cap="none"/>
                        <a:t>53 mm</a:t>
                      </a:r>
                      <a:endParaRPr/>
                    </a:p>
                  </a:txBody>
                  <a:tcPr marL="61275" marR="61275" marT="30650" marB="30650">
                    <a:lnL w="9525" cap="flat" cmpd="sng">
                      <a:solidFill>
                        <a:srgbClr val="DEE2E6"/>
                      </a:solidFill>
                      <a:prstDash val="solid"/>
                      <a:round/>
                      <a:headEnd type="none" w="sm" len="sm"/>
                      <a:tailEnd type="none" w="sm" len="sm"/>
                    </a:lnL>
                    <a:lnR w="9525" cap="flat" cmpd="sng">
                      <a:solidFill>
                        <a:srgbClr val="DEE2E6"/>
                      </a:solidFill>
                      <a:prstDash val="solid"/>
                      <a:round/>
                      <a:headEnd type="none" w="sm" len="sm"/>
                      <a:tailEnd type="none" w="sm" len="sm"/>
                    </a:lnR>
                    <a:lnT w="9525" cap="flat" cmpd="sng">
                      <a:solidFill>
                        <a:srgbClr val="DEE2E6"/>
                      </a:solidFill>
                      <a:prstDash val="solid"/>
                      <a:round/>
                      <a:headEnd type="none" w="sm" len="sm"/>
                      <a:tailEnd type="none" w="sm" len="sm"/>
                    </a:lnT>
                    <a:lnB w="9525" cap="flat" cmpd="sng">
                      <a:solidFill>
                        <a:srgbClr val="DEE2E6"/>
                      </a:solidFill>
                      <a:prstDash val="solid"/>
                      <a:round/>
                      <a:headEnd type="none" w="sm" len="sm"/>
                      <a:tailEnd type="none" w="sm" len="sm"/>
                    </a:lnB>
                    <a:solidFill>
                      <a:srgbClr val="FFFFFF"/>
                    </a:solidFill>
                  </a:tcPr>
                </a:tc>
                <a:extLst>
                  <a:ext uri="{0D108BD9-81ED-4DB2-BD59-A6C34878D82A}">
                    <a16:rowId xmlns:a16="http://schemas.microsoft.com/office/drawing/2014/main" val="10015"/>
                  </a:ext>
                </a:extLst>
              </a:tr>
              <a:tr h="245150">
                <a:tc>
                  <a:txBody>
                    <a:bodyPr/>
                    <a:lstStyle/>
                    <a:p>
                      <a:pPr marL="0" marR="0" lvl="0" indent="0" algn="l" rtl="0">
                        <a:spcBef>
                          <a:spcPts val="0"/>
                        </a:spcBef>
                        <a:spcAft>
                          <a:spcPts val="0"/>
                        </a:spcAft>
                        <a:buNone/>
                      </a:pPr>
                      <a:r>
                        <a:rPr lang="ru-RU" sz="1200" u="none" strike="noStrike" cap="none"/>
                        <a:t>Weight</a:t>
                      </a:r>
                      <a:endParaRPr/>
                    </a:p>
                  </a:txBody>
                  <a:tcPr marL="61275" marR="61275" marT="30650" marB="30650">
                    <a:lnL w="9525" cap="flat" cmpd="sng">
                      <a:solidFill>
                        <a:srgbClr val="DEE2E6"/>
                      </a:solidFill>
                      <a:prstDash val="solid"/>
                      <a:round/>
                      <a:headEnd type="none" w="sm" len="sm"/>
                      <a:tailEnd type="none" w="sm" len="sm"/>
                    </a:lnL>
                    <a:lnR w="9525" cap="flat" cmpd="sng">
                      <a:solidFill>
                        <a:srgbClr val="DEE2E6"/>
                      </a:solidFill>
                      <a:prstDash val="solid"/>
                      <a:round/>
                      <a:headEnd type="none" w="sm" len="sm"/>
                      <a:tailEnd type="none" w="sm" len="sm"/>
                    </a:lnR>
                    <a:lnT w="9525" cap="flat" cmpd="sng">
                      <a:solidFill>
                        <a:srgbClr val="DEE2E6"/>
                      </a:solidFill>
                      <a:prstDash val="solid"/>
                      <a:round/>
                      <a:headEnd type="none" w="sm" len="sm"/>
                      <a:tailEnd type="none" w="sm" len="sm"/>
                    </a:lnT>
                    <a:lnB w="9525" cap="flat" cmpd="sng">
                      <a:solidFill>
                        <a:srgbClr val="DEE2E6"/>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ru-RU" sz="1200" u="none" strike="noStrike" cap="none"/>
                        <a:t>12 gr.</a:t>
                      </a:r>
                      <a:endParaRPr/>
                    </a:p>
                  </a:txBody>
                  <a:tcPr marL="61275" marR="61275" marT="30650" marB="30650">
                    <a:lnL w="9525" cap="flat" cmpd="sng">
                      <a:solidFill>
                        <a:srgbClr val="DEE2E6"/>
                      </a:solidFill>
                      <a:prstDash val="solid"/>
                      <a:round/>
                      <a:headEnd type="none" w="sm" len="sm"/>
                      <a:tailEnd type="none" w="sm" len="sm"/>
                    </a:lnL>
                    <a:lnR w="9525" cap="flat" cmpd="sng">
                      <a:solidFill>
                        <a:srgbClr val="DEE2E6"/>
                      </a:solidFill>
                      <a:prstDash val="solid"/>
                      <a:round/>
                      <a:headEnd type="none" w="sm" len="sm"/>
                      <a:tailEnd type="none" w="sm" len="sm"/>
                    </a:lnR>
                    <a:lnT w="9525" cap="flat" cmpd="sng">
                      <a:solidFill>
                        <a:srgbClr val="DEE2E6"/>
                      </a:solidFill>
                      <a:prstDash val="solid"/>
                      <a:round/>
                      <a:headEnd type="none" w="sm" len="sm"/>
                      <a:tailEnd type="none" w="sm" len="sm"/>
                    </a:lnT>
                    <a:lnB w="9525" cap="flat" cmpd="sng">
                      <a:solidFill>
                        <a:srgbClr val="DEE2E6"/>
                      </a:solidFill>
                      <a:prstDash val="solid"/>
                      <a:round/>
                      <a:headEnd type="none" w="sm" len="sm"/>
                      <a:tailEnd type="none" w="sm" len="sm"/>
                    </a:lnB>
                    <a:solidFill>
                      <a:srgbClr val="FFFFFF"/>
                    </a:solidFill>
                  </a:tcPr>
                </a:tc>
                <a:extLst>
                  <a:ext uri="{0D108BD9-81ED-4DB2-BD59-A6C34878D82A}">
                    <a16:rowId xmlns:a16="http://schemas.microsoft.com/office/drawing/2014/main" val="10016"/>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3"/>
          <p:cNvPicPr preferRelativeResize="0"/>
          <p:nvPr/>
        </p:nvPicPr>
        <p:blipFill rotWithShape="1">
          <a:blip r:embed="rId3">
            <a:alphaModFix/>
          </a:blip>
          <a:srcRect/>
          <a:stretch/>
        </p:blipFill>
        <p:spPr>
          <a:xfrm>
            <a:off x="-1" y="0"/>
            <a:ext cx="371475" cy="6858000"/>
          </a:xfrm>
          <a:prstGeom prst="rect">
            <a:avLst/>
          </a:prstGeom>
          <a:noFill/>
          <a:ln>
            <a:noFill/>
          </a:ln>
        </p:spPr>
      </p:pic>
      <p:pic>
        <p:nvPicPr>
          <p:cNvPr id="102" name="Google Shape;102;p3"/>
          <p:cNvPicPr preferRelativeResize="0"/>
          <p:nvPr/>
        </p:nvPicPr>
        <p:blipFill rotWithShape="1">
          <a:blip r:embed="rId4">
            <a:alphaModFix/>
          </a:blip>
          <a:srcRect/>
          <a:stretch/>
        </p:blipFill>
        <p:spPr>
          <a:xfrm>
            <a:off x="12085397" y="0"/>
            <a:ext cx="106603" cy="6858000"/>
          </a:xfrm>
          <a:prstGeom prst="rect">
            <a:avLst/>
          </a:prstGeom>
          <a:noFill/>
          <a:ln>
            <a:noFill/>
          </a:ln>
        </p:spPr>
      </p:pic>
      <p:sp>
        <p:nvSpPr>
          <p:cNvPr id="104" name="Google Shape;104;p3"/>
          <p:cNvSpPr txBox="1"/>
          <p:nvPr/>
        </p:nvSpPr>
        <p:spPr>
          <a:xfrm>
            <a:off x="1155470" y="1178518"/>
            <a:ext cx="9618038"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400">
                <a:solidFill>
                  <a:schemeClr val="dk1"/>
                </a:solidFill>
                <a:latin typeface="Calibri"/>
                <a:ea typeface="Calibri"/>
                <a:cs typeface="Calibri"/>
                <a:sym typeface="Calibri"/>
              </a:rPr>
              <a:t>Сабақтың мақсаты: ATSAM микроконтроллерлерімен және олардың негізіндегі әзірлеу тақталарымен танысу.</a:t>
            </a:r>
            <a:endParaRPr/>
          </a:p>
        </p:txBody>
      </p:sp>
      <p:sp>
        <p:nvSpPr>
          <p:cNvPr id="105" name="Google Shape;105;p3"/>
          <p:cNvSpPr txBox="1"/>
          <p:nvPr/>
        </p:nvSpPr>
        <p:spPr>
          <a:xfrm>
            <a:off x="1155470" y="2906576"/>
            <a:ext cx="9925395" cy="2919793"/>
          </a:xfrm>
          <a:prstGeom prst="rect">
            <a:avLst/>
          </a:prstGeom>
          <a:noFill/>
          <a:ln>
            <a:noFill/>
          </a:ln>
        </p:spPr>
        <p:txBody>
          <a:bodyPr spcFirstLastPara="1" wrap="square" lIns="91425" tIns="45700" rIns="91425" bIns="45700" anchor="t" anchorCtr="0">
            <a:normAutofit fontScale="92500" lnSpcReduction="20000"/>
          </a:bodyPr>
          <a:lstStyle/>
          <a:p>
            <a:pPr marL="0" marR="0" lvl="0" indent="0" algn="ctr" rtl="0">
              <a:lnSpc>
                <a:spcPct val="90000"/>
              </a:lnSpc>
              <a:spcBef>
                <a:spcPts val="0"/>
              </a:spcBef>
              <a:spcAft>
                <a:spcPts val="0"/>
              </a:spcAft>
              <a:buClr>
                <a:schemeClr val="dk1"/>
              </a:buClr>
              <a:buSzPct val="100000"/>
              <a:buFont typeface="Noto Sans Symbols"/>
              <a:buNone/>
            </a:pPr>
            <a:endParaRPr sz="28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ct val="100000"/>
              <a:buFont typeface="Noto Sans Symbols"/>
              <a:buNone/>
            </a:pPr>
            <a:r>
              <a:rPr lang="ru-RU" sz="2800">
                <a:solidFill>
                  <a:schemeClr val="dk1"/>
                </a:solidFill>
                <a:latin typeface="Calibri"/>
                <a:ea typeface="Calibri"/>
                <a:cs typeface="Calibri"/>
                <a:sym typeface="Calibri"/>
              </a:rPr>
              <a:t>Сабақ жоспары:</a:t>
            </a:r>
            <a:endParaRPr/>
          </a:p>
          <a:p>
            <a:pPr marL="0" marR="0" lvl="0" indent="0" algn="ctr" rtl="0">
              <a:lnSpc>
                <a:spcPct val="90000"/>
              </a:lnSpc>
              <a:spcBef>
                <a:spcPts val="1000"/>
              </a:spcBef>
              <a:spcAft>
                <a:spcPts val="0"/>
              </a:spcAft>
              <a:buClr>
                <a:schemeClr val="dk1"/>
              </a:buClr>
              <a:buSzPct val="100000"/>
              <a:buFont typeface="Noto Sans Symbols"/>
              <a:buNone/>
            </a:pPr>
            <a:endParaRPr sz="2800">
              <a:solidFill>
                <a:schemeClr val="dk1"/>
              </a:solidFill>
              <a:latin typeface="Calibri"/>
              <a:ea typeface="Calibri"/>
              <a:cs typeface="Calibri"/>
              <a:sym typeface="Calibri"/>
            </a:endParaRPr>
          </a:p>
          <a:p>
            <a:pPr marL="228600" marR="0" lvl="0" indent="-64135" algn="l" rtl="0">
              <a:lnSpc>
                <a:spcPct val="90000"/>
              </a:lnSpc>
              <a:spcBef>
                <a:spcPts val="1000"/>
              </a:spcBef>
              <a:spcAft>
                <a:spcPts val="0"/>
              </a:spcAft>
              <a:buClr>
                <a:schemeClr val="dk1"/>
              </a:buClr>
              <a:buSzPct val="100000"/>
              <a:buFont typeface="Arial"/>
              <a:buNone/>
            </a:pPr>
            <a:endParaRPr sz="2800">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ct val="100000"/>
              <a:buFont typeface="Arial"/>
              <a:buChar char="•"/>
            </a:pPr>
            <a:r>
              <a:rPr lang="ru-RU" sz="2800">
                <a:solidFill>
                  <a:schemeClr val="dk1"/>
                </a:solidFill>
                <a:latin typeface="Calibri"/>
                <a:ea typeface="Calibri"/>
                <a:cs typeface="Calibri"/>
                <a:sym typeface="Calibri"/>
              </a:rPr>
              <a:t>ATSAM микроконтроллерлері</a:t>
            </a:r>
            <a:endParaRPr sz="2800">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ct val="100000"/>
              <a:buFont typeface="Arial"/>
              <a:buChar char="•"/>
            </a:pPr>
            <a:r>
              <a:rPr lang="ru-RU" sz="2800">
                <a:solidFill>
                  <a:schemeClr val="dk1"/>
                </a:solidFill>
                <a:latin typeface="Calibri"/>
                <a:ea typeface="Calibri"/>
                <a:cs typeface="Calibri"/>
                <a:sym typeface="Calibri"/>
              </a:rPr>
              <a:t>ARM архитектурасының артықшылықтары</a:t>
            </a:r>
            <a:endParaRPr sz="2800">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ct val="100000"/>
              <a:buFont typeface="Arial"/>
              <a:buChar char="•"/>
            </a:pPr>
            <a:r>
              <a:rPr lang="ru-RU" sz="2800">
                <a:solidFill>
                  <a:schemeClr val="dk1"/>
                </a:solidFill>
                <a:latin typeface="Calibri"/>
                <a:ea typeface="Calibri"/>
                <a:cs typeface="Calibri"/>
                <a:sym typeface="Calibri"/>
              </a:rPr>
              <a:t>ATSAM негізіндегі Arduion тақталары</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4"/>
          <p:cNvPicPr preferRelativeResize="0"/>
          <p:nvPr/>
        </p:nvPicPr>
        <p:blipFill rotWithShape="1">
          <a:blip r:embed="rId3">
            <a:alphaModFix/>
          </a:blip>
          <a:srcRect/>
          <a:stretch/>
        </p:blipFill>
        <p:spPr>
          <a:xfrm>
            <a:off x="-1" y="0"/>
            <a:ext cx="371475" cy="6858000"/>
          </a:xfrm>
          <a:prstGeom prst="rect">
            <a:avLst/>
          </a:prstGeom>
          <a:noFill/>
          <a:ln>
            <a:noFill/>
          </a:ln>
        </p:spPr>
      </p:pic>
      <p:pic>
        <p:nvPicPr>
          <p:cNvPr id="111" name="Google Shape;111;p4"/>
          <p:cNvPicPr preferRelativeResize="0"/>
          <p:nvPr/>
        </p:nvPicPr>
        <p:blipFill rotWithShape="1">
          <a:blip r:embed="rId4">
            <a:alphaModFix/>
          </a:blip>
          <a:srcRect/>
          <a:stretch/>
        </p:blipFill>
        <p:spPr>
          <a:xfrm>
            <a:off x="12085397" y="0"/>
            <a:ext cx="106603" cy="6858000"/>
          </a:xfrm>
          <a:prstGeom prst="rect">
            <a:avLst/>
          </a:prstGeom>
          <a:noFill/>
          <a:ln>
            <a:noFill/>
          </a:ln>
        </p:spPr>
      </p:pic>
      <p:sp>
        <p:nvSpPr>
          <p:cNvPr id="113" name="Google Shape;113;p4"/>
          <p:cNvSpPr txBox="1"/>
          <p:nvPr/>
        </p:nvSpPr>
        <p:spPr>
          <a:xfrm>
            <a:off x="1890897" y="976625"/>
            <a:ext cx="8675076"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2800">
                <a:solidFill>
                  <a:srgbClr val="1E4E79"/>
                </a:solidFill>
                <a:latin typeface="Calibri"/>
                <a:ea typeface="Calibri"/>
                <a:cs typeface="Calibri"/>
                <a:sym typeface="Calibri"/>
              </a:rPr>
              <a:t>ATSAM микроконтроллерлері</a:t>
            </a:r>
            <a:endParaRPr sz="2800">
              <a:solidFill>
                <a:srgbClr val="1E4E79"/>
              </a:solidFill>
              <a:latin typeface="Calibri"/>
              <a:ea typeface="Calibri"/>
              <a:cs typeface="Calibri"/>
              <a:sym typeface="Calibri"/>
            </a:endParaRPr>
          </a:p>
        </p:txBody>
      </p:sp>
      <p:sp>
        <p:nvSpPr>
          <p:cNvPr id="114" name="Google Shape;114;p4"/>
          <p:cNvSpPr/>
          <p:nvPr/>
        </p:nvSpPr>
        <p:spPr>
          <a:xfrm>
            <a:off x="1461362" y="4300055"/>
            <a:ext cx="999302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8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p:txBody>
      </p:sp>
      <p:sp>
        <p:nvSpPr>
          <p:cNvPr id="115" name="Google Shape;115;p4"/>
          <p:cNvSpPr/>
          <p:nvPr/>
        </p:nvSpPr>
        <p:spPr>
          <a:xfrm>
            <a:off x="1327251" y="1951090"/>
            <a:ext cx="9802368" cy="92333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u-RU" sz="1800">
                <a:solidFill>
                  <a:schemeClr val="dk1"/>
                </a:solidFill>
                <a:latin typeface="Calibri"/>
                <a:ea typeface="Calibri"/>
                <a:cs typeface="Calibri"/>
                <a:sym typeface="Calibri"/>
              </a:rPr>
              <a:t>	 ATSAM—бұл Microchip Technology (бұрынғы Atmel) әзірлеген микроконтроллерлердің интегралды схемасы, әр түрлі 32 биттік ARM процессорлық ядроларына негізделген, перифериялық құрылғылармен және өздігінен құрастырылған құралдармен.</a:t>
            </a:r>
            <a:endParaRPr/>
          </a:p>
        </p:txBody>
      </p:sp>
      <p:pic>
        <p:nvPicPr>
          <p:cNvPr id="116" name="Google Shape;116;p4" descr="32-Bit SAM E Microcontrollers - Microchip Technology | Mouser"/>
          <p:cNvPicPr preferRelativeResize="0"/>
          <p:nvPr/>
        </p:nvPicPr>
        <p:blipFill rotWithShape="1">
          <a:blip r:embed="rId5">
            <a:alphaModFix/>
          </a:blip>
          <a:srcRect/>
          <a:stretch/>
        </p:blipFill>
        <p:spPr>
          <a:xfrm>
            <a:off x="4200845" y="3292165"/>
            <a:ext cx="4055180" cy="294676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5"/>
          <p:cNvPicPr preferRelativeResize="0"/>
          <p:nvPr/>
        </p:nvPicPr>
        <p:blipFill rotWithShape="1">
          <a:blip r:embed="rId3">
            <a:alphaModFix/>
          </a:blip>
          <a:srcRect/>
          <a:stretch/>
        </p:blipFill>
        <p:spPr>
          <a:xfrm>
            <a:off x="-1" y="0"/>
            <a:ext cx="371475" cy="6858000"/>
          </a:xfrm>
          <a:prstGeom prst="rect">
            <a:avLst/>
          </a:prstGeom>
          <a:noFill/>
          <a:ln>
            <a:noFill/>
          </a:ln>
        </p:spPr>
      </p:pic>
      <p:pic>
        <p:nvPicPr>
          <p:cNvPr id="122" name="Google Shape;122;p5"/>
          <p:cNvPicPr preferRelativeResize="0"/>
          <p:nvPr/>
        </p:nvPicPr>
        <p:blipFill rotWithShape="1">
          <a:blip r:embed="rId4">
            <a:alphaModFix/>
          </a:blip>
          <a:srcRect/>
          <a:stretch/>
        </p:blipFill>
        <p:spPr>
          <a:xfrm>
            <a:off x="12085397" y="0"/>
            <a:ext cx="106603" cy="6858000"/>
          </a:xfrm>
          <a:prstGeom prst="rect">
            <a:avLst/>
          </a:prstGeom>
          <a:noFill/>
          <a:ln>
            <a:noFill/>
          </a:ln>
        </p:spPr>
      </p:pic>
      <p:sp>
        <p:nvSpPr>
          <p:cNvPr id="124" name="Google Shape;124;p5"/>
          <p:cNvSpPr txBox="1"/>
          <p:nvPr/>
        </p:nvSpPr>
        <p:spPr>
          <a:xfrm>
            <a:off x="1890897" y="712540"/>
            <a:ext cx="8675076"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2800">
                <a:solidFill>
                  <a:srgbClr val="1E4E79"/>
                </a:solidFill>
                <a:latin typeface="Calibri"/>
                <a:ea typeface="Calibri"/>
                <a:cs typeface="Calibri"/>
                <a:sym typeface="Calibri"/>
              </a:rPr>
              <a:t>ATSAM микроконтроллерлері</a:t>
            </a:r>
            <a:endParaRPr sz="2800">
              <a:solidFill>
                <a:srgbClr val="1E4E79"/>
              </a:solidFill>
              <a:latin typeface="Calibri"/>
              <a:ea typeface="Calibri"/>
              <a:cs typeface="Calibri"/>
              <a:sym typeface="Calibri"/>
            </a:endParaRPr>
          </a:p>
        </p:txBody>
      </p:sp>
      <p:pic>
        <p:nvPicPr>
          <p:cNvPr id="125" name="Google Shape;125;p5" descr="https://media-s3-us-east-1.ceros.com/microchip-technology/images/2022/01/31/37c89e8be054b22043cc4cce58ac4c04/220127-mc32-sam-mcu-overview-9x5-5in.jpg?imageOpt=1&amp;fit=bounds&amp;width=1080"/>
          <p:cNvPicPr preferRelativeResize="0"/>
          <p:nvPr/>
        </p:nvPicPr>
        <p:blipFill rotWithShape="1">
          <a:blip r:embed="rId5">
            <a:alphaModFix/>
          </a:blip>
          <a:srcRect/>
          <a:stretch/>
        </p:blipFill>
        <p:spPr>
          <a:xfrm>
            <a:off x="2034847" y="1341220"/>
            <a:ext cx="8387175" cy="512549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6"/>
          <p:cNvPicPr preferRelativeResize="0"/>
          <p:nvPr/>
        </p:nvPicPr>
        <p:blipFill rotWithShape="1">
          <a:blip r:embed="rId3">
            <a:alphaModFix/>
          </a:blip>
          <a:srcRect/>
          <a:stretch/>
        </p:blipFill>
        <p:spPr>
          <a:xfrm>
            <a:off x="-1" y="0"/>
            <a:ext cx="371475" cy="6858000"/>
          </a:xfrm>
          <a:prstGeom prst="rect">
            <a:avLst/>
          </a:prstGeom>
          <a:noFill/>
          <a:ln>
            <a:noFill/>
          </a:ln>
        </p:spPr>
      </p:pic>
      <p:pic>
        <p:nvPicPr>
          <p:cNvPr id="131" name="Google Shape;131;p6"/>
          <p:cNvPicPr preferRelativeResize="0"/>
          <p:nvPr/>
        </p:nvPicPr>
        <p:blipFill rotWithShape="1">
          <a:blip r:embed="rId4">
            <a:alphaModFix/>
          </a:blip>
          <a:srcRect/>
          <a:stretch/>
        </p:blipFill>
        <p:spPr>
          <a:xfrm>
            <a:off x="12085397" y="0"/>
            <a:ext cx="106603" cy="6858000"/>
          </a:xfrm>
          <a:prstGeom prst="rect">
            <a:avLst/>
          </a:prstGeom>
          <a:noFill/>
          <a:ln>
            <a:noFill/>
          </a:ln>
        </p:spPr>
      </p:pic>
      <p:sp>
        <p:nvSpPr>
          <p:cNvPr id="133" name="Google Shape;133;p6"/>
          <p:cNvSpPr txBox="1"/>
          <p:nvPr/>
        </p:nvSpPr>
        <p:spPr>
          <a:xfrm>
            <a:off x="1702262" y="1031789"/>
            <a:ext cx="8675076"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2800">
                <a:solidFill>
                  <a:srgbClr val="1E4E79"/>
                </a:solidFill>
                <a:latin typeface="Calibri"/>
                <a:ea typeface="Calibri"/>
                <a:cs typeface="Calibri"/>
                <a:sym typeface="Calibri"/>
              </a:rPr>
              <a:t>ARM ядросын пайдаланудың артықшылықтары</a:t>
            </a:r>
            <a:endParaRPr sz="2800">
              <a:solidFill>
                <a:srgbClr val="1E4E79"/>
              </a:solidFill>
              <a:latin typeface="Calibri"/>
              <a:ea typeface="Calibri"/>
              <a:cs typeface="Calibri"/>
              <a:sym typeface="Calibri"/>
            </a:endParaRPr>
          </a:p>
        </p:txBody>
      </p:sp>
      <p:sp>
        <p:nvSpPr>
          <p:cNvPr id="134" name="Google Shape;134;p6"/>
          <p:cNvSpPr/>
          <p:nvPr/>
        </p:nvSpPr>
        <p:spPr>
          <a:xfrm>
            <a:off x="1227810" y="1977241"/>
            <a:ext cx="10001250" cy="286232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u-RU" sz="1800">
                <a:solidFill>
                  <a:schemeClr val="dk1"/>
                </a:solidFill>
                <a:latin typeface="Calibri"/>
                <a:ea typeface="Calibri"/>
                <a:cs typeface="Calibri"/>
                <a:sym typeface="Calibri"/>
              </a:rPr>
              <a:t>32 биттік ARM ядросын қолдану арқылы Arduino Due өнімділігі мен есептеу жылдамдығы әдеттегі 8 биттік MCU тақталарына қарағанда жылдамырақ. Ең маңызды айырмашылықтар келесідей:</a:t>
            </a:r>
            <a:endParaRP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1800"/>
              <a:buFont typeface="Arial"/>
              <a:buChar char="•"/>
            </a:pPr>
            <a:r>
              <a:rPr lang="ru-RU" sz="1800">
                <a:solidFill>
                  <a:schemeClr val="dk1"/>
                </a:solidFill>
                <a:latin typeface="Calibri"/>
                <a:ea typeface="Calibri"/>
                <a:cs typeface="Calibri"/>
                <a:sym typeface="Calibri"/>
              </a:rPr>
              <a:t>32 биттік ядро бір сағатта 4 байт деректерді өңдеуге мүмкіндік береді.</a:t>
            </a:r>
            <a:endParaRPr/>
          </a:p>
          <a:p>
            <a:pPr marL="285750" marR="0" lvl="0" indent="-285750" algn="just" rtl="0">
              <a:spcBef>
                <a:spcPts val="0"/>
              </a:spcBef>
              <a:spcAft>
                <a:spcPts val="0"/>
              </a:spcAft>
              <a:buClr>
                <a:schemeClr val="dk1"/>
              </a:buClr>
              <a:buSzPts val="1800"/>
              <a:buFont typeface="Arial"/>
              <a:buChar char="•"/>
            </a:pPr>
            <a:r>
              <a:rPr lang="ru-RU" sz="1800">
                <a:solidFill>
                  <a:schemeClr val="dk1"/>
                </a:solidFill>
                <a:latin typeface="Calibri"/>
                <a:ea typeface="Calibri"/>
                <a:cs typeface="Calibri"/>
                <a:sym typeface="Calibri"/>
              </a:rPr>
              <a:t>Тактілік жиілігі – 84 мГц.</a:t>
            </a:r>
            <a:endParaRPr/>
          </a:p>
          <a:p>
            <a:pPr marL="285750" marR="0" lvl="0" indent="-285750" algn="just" rtl="0">
              <a:spcBef>
                <a:spcPts val="0"/>
              </a:spcBef>
              <a:spcAft>
                <a:spcPts val="0"/>
              </a:spcAft>
              <a:buClr>
                <a:schemeClr val="dk1"/>
              </a:buClr>
              <a:buSzPts val="1800"/>
              <a:buFont typeface="Arial"/>
              <a:buChar char="•"/>
            </a:pPr>
            <a:r>
              <a:rPr lang="ru-RU" sz="1800">
                <a:solidFill>
                  <a:schemeClr val="dk1"/>
                </a:solidFill>
                <a:latin typeface="Calibri"/>
                <a:ea typeface="Calibri"/>
                <a:cs typeface="Calibri"/>
                <a:sym typeface="Calibri"/>
              </a:rPr>
              <a:t>SRAM жадының көлемі 96 Кбайт.</a:t>
            </a:r>
            <a:endParaRPr/>
          </a:p>
          <a:p>
            <a:pPr marL="285750" marR="0" lvl="0" indent="-285750" algn="just" rtl="0">
              <a:spcBef>
                <a:spcPts val="0"/>
              </a:spcBef>
              <a:spcAft>
                <a:spcPts val="0"/>
              </a:spcAft>
              <a:buClr>
                <a:schemeClr val="dk1"/>
              </a:buClr>
              <a:buSzPts val="1800"/>
              <a:buFont typeface="Arial"/>
              <a:buChar char="•"/>
            </a:pPr>
            <a:r>
              <a:rPr lang="ru-RU" sz="1800">
                <a:solidFill>
                  <a:schemeClr val="dk1"/>
                </a:solidFill>
                <a:latin typeface="Calibri"/>
                <a:ea typeface="Calibri"/>
                <a:cs typeface="Calibri"/>
                <a:sym typeface="Calibri"/>
              </a:rPr>
              <a:t>Бағдарламалардың флэш-жадының көлемі 512 КБ құрайды.</a:t>
            </a:r>
            <a:endParaRPr/>
          </a:p>
          <a:p>
            <a:pPr marL="285750" marR="0" lvl="0" indent="-285750" algn="just" rtl="0">
              <a:spcBef>
                <a:spcPts val="0"/>
              </a:spcBef>
              <a:spcAft>
                <a:spcPts val="0"/>
              </a:spcAft>
              <a:buClr>
                <a:schemeClr val="dk1"/>
              </a:buClr>
              <a:buSzPts val="1800"/>
              <a:buFont typeface="Arial"/>
              <a:buChar char="•"/>
            </a:pPr>
            <a:r>
              <a:rPr lang="ru-RU" sz="1800">
                <a:solidFill>
                  <a:schemeClr val="dk1"/>
                </a:solidFill>
                <a:latin typeface="Calibri"/>
                <a:ea typeface="Calibri"/>
                <a:cs typeface="Calibri"/>
                <a:sym typeface="Calibri"/>
              </a:rPr>
              <a:t>Процессорды жадты қажет ететін жад операцияларын орындаудан босатуға мүмкіндік беретін DMA контроллерінің болуы.</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7"/>
          <p:cNvPicPr preferRelativeResize="0"/>
          <p:nvPr/>
        </p:nvPicPr>
        <p:blipFill rotWithShape="1">
          <a:blip r:embed="rId3">
            <a:alphaModFix/>
          </a:blip>
          <a:srcRect/>
          <a:stretch/>
        </p:blipFill>
        <p:spPr>
          <a:xfrm>
            <a:off x="-1" y="0"/>
            <a:ext cx="371475" cy="6858000"/>
          </a:xfrm>
          <a:prstGeom prst="rect">
            <a:avLst/>
          </a:prstGeom>
          <a:noFill/>
          <a:ln>
            <a:noFill/>
          </a:ln>
        </p:spPr>
      </p:pic>
      <p:pic>
        <p:nvPicPr>
          <p:cNvPr id="140" name="Google Shape;140;p7"/>
          <p:cNvPicPr preferRelativeResize="0"/>
          <p:nvPr/>
        </p:nvPicPr>
        <p:blipFill rotWithShape="1">
          <a:blip r:embed="rId4">
            <a:alphaModFix/>
          </a:blip>
          <a:srcRect/>
          <a:stretch/>
        </p:blipFill>
        <p:spPr>
          <a:xfrm>
            <a:off x="12085397" y="0"/>
            <a:ext cx="106603" cy="6858000"/>
          </a:xfrm>
          <a:prstGeom prst="rect">
            <a:avLst/>
          </a:prstGeom>
          <a:noFill/>
          <a:ln>
            <a:noFill/>
          </a:ln>
        </p:spPr>
      </p:pic>
      <p:sp>
        <p:nvSpPr>
          <p:cNvPr id="142" name="Google Shape;142;p7"/>
          <p:cNvSpPr txBox="1"/>
          <p:nvPr/>
        </p:nvSpPr>
        <p:spPr>
          <a:xfrm>
            <a:off x="1702262" y="1031789"/>
            <a:ext cx="8675076"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2800">
                <a:solidFill>
                  <a:srgbClr val="1E4E79"/>
                </a:solidFill>
                <a:latin typeface="Calibri"/>
                <a:ea typeface="Calibri"/>
                <a:cs typeface="Calibri"/>
                <a:sym typeface="Calibri"/>
              </a:rPr>
              <a:t>DMA технологиясы</a:t>
            </a:r>
            <a:endParaRPr sz="2800">
              <a:solidFill>
                <a:srgbClr val="1E4E79"/>
              </a:solidFill>
              <a:latin typeface="Calibri"/>
              <a:ea typeface="Calibri"/>
              <a:cs typeface="Calibri"/>
              <a:sym typeface="Calibri"/>
            </a:endParaRPr>
          </a:p>
        </p:txBody>
      </p:sp>
      <p:sp>
        <p:nvSpPr>
          <p:cNvPr id="143" name="Google Shape;143;p7"/>
          <p:cNvSpPr/>
          <p:nvPr/>
        </p:nvSpPr>
        <p:spPr>
          <a:xfrm>
            <a:off x="1227810" y="1977241"/>
            <a:ext cx="10001250" cy="120032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u-RU" sz="1800">
                <a:solidFill>
                  <a:schemeClr val="dk1"/>
                </a:solidFill>
                <a:latin typeface="Calibri"/>
                <a:ea typeface="Calibri"/>
                <a:cs typeface="Calibri"/>
                <a:sym typeface="Calibri"/>
              </a:rPr>
              <a:t>	 Жадқа тікелей қол жеткізу (DMA) — орталық процессорды (CPU) пайдаланбайтын компьютерлік құрылғылар арасында немесе құрылғы мен негізгі жад арасында деректер алмасу режимі. Деректер процессорға және кері жіберілмегендіктен, тасымалдау жылдамдығы артады.</a:t>
            </a:r>
            <a:endParaRPr/>
          </a:p>
        </p:txBody>
      </p:sp>
      <p:pic>
        <p:nvPicPr>
          <p:cNvPr id="144" name="Google Shape;144;p7"/>
          <p:cNvPicPr preferRelativeResize="0"/>
          <p:nvPr/>
        </p:nvPicPr>
        <p:blipFill rotWithShape="1">
          <a:blip r:embed="rId5">
            <a:alphaModFix/>
          </a:blip>
          <a:srcRect/>
          <a:stretch/>
        </p:blipFill>
        <p:spPr>
          <a:xfrm>
            <a:off x="2739387" y="3116262"/>
            <a:ext cx="6600825" cy="27336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p8"/>
          <p:cNvPicPr preferRelativeResize="0"/>
          <p:nvPr/>
        </p:nvPicPr>
        <p:blipFill rotWithShape="1">
          <a:blip r:embed="rId3">
            <a:alphaModFix/>
          </a:blip>
          <a:srcRect/>
          <a:stretch/>
        </p:blipFill>
        <p:spPr>
          <a:xfrm>
            <a:off x="-1" y="0"/>
            <a:ext cx="371475" cy="6858000"/>
          </a:xfrm>
          <a:prstGeom prst="rect">
            <a:avLst/>
          </a:prstGeom>
          <a:noFill/>
          <a:ln>
            <a:noFill/>
          </a:ln>
        </p:spPr>
      </p:pic>
      <p:pic>
        <p:nvPicPr>
          <p:cNvPr id="150" name="Google Shape;150;p8"/>
          <p:cNvPicPr preferRelativeResize="0"/>
          <p:nvPr/>
        </p:nvPicPr>
        <p:blipFill rotWithShape="1">
          <a:blip r:embed="rId4">
            <a:alphaModFix/>
          </a:blip>
          <a:srcRect/>
          <a:stretch/>
        </p:blipFill>
        <p:spPr>
          <a:xfrm>
            <a:off x="12085397" y="0"/>
            <a:ext cx="106603" cy="6858000"/>
          </a:xfrm>
          <a:prstGeom prst="rect">
            <a:avLst/>
          </a:prstGeom>
          <a:noFill/>
          <a:ln>
            <a:noFill/>
          </a:ln>
        </p:spPr>
      </p:pic>
      <p:sp>
        <p:nvSpPr>
          <p:cNvPr id="152" name="Google Shape;152;p8"/>
          <p:cNvSpPr txBox="1"/>
          <p:nvPr/>
        </p:nvSpPr>
        <p:spPr>
          <a:xfrm>
            <a:off x="1738497" y="903156"/>
            <a:ext cx="8675076"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2800">
                <a:solidFill>
                  <a:srgbClr val="1E4E79"/>
                </a:solidFill>
                <a:latin typeface="Calibri"/>
                <a:ea typeface="Calibri"/>
                <a:cs typeface="Calibri"/>
                <a:sym typeface="Calibri"/>
              </a:rPr>
              <a:t>Arduino Due тақтасы</a:t>
            </a:r>
            <a:endParaRPr sz="2800">
              <a:solidFill>
                <a:srgbClr val="1E4E79"/>
              </a:solidFill>
              <a:latin typeface="Calibri"/>
              <a:ea typeface="Calibri"/>
              <a:cs typeface="Calibri"/>
              <a:sym typeface="Calibri"/>
            </a:endParaRPr>
          </a:p>
        </p:txBody>
      </p:sp>
      <p:sp>
        <p:nvSpPr>
          <p:cNvPr id="153" name="Google Shape;153;p8"/>
          <p:cNvSpPr/>
          <p:nvPr/>
        </p:nvSpPr>
        <p:spPr>
          <a:xfrm>
            <a:off x="1119987" y="1678743"/>
            <a:ext cx="1021689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4" name="Google Shape;154;p8"/>
          <p:cNvSpPr/>
          <p:nvPr/>
        </p:nvSpPr>
        <p:spPr>
          <a:xfrm>
            <a:off x="1119987" y="2066858"/>
            <a:ext cx="9796272" cy="64633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u-RU" sz="1800">
                <a:solidFill>
                  <a:schemeClr val="dk1"/>
                </a:solidFill>
                <a:latin typeface="Calibri"/>
                <a:ea typeface="Calibri"/>
                <a:cs typeface="Calibri"/>
                <a:sym typeface="Calibri"/>
              </a:rPr>
              <a:t>Arduino Due— бұл Atmel ATSAM3X8E (ARM Cortex-M3) микроконтроллеріне негізделген тақта. Бұл 32 биттік ARM микроконтроллеріне негізделген бірінші Arduino тақтасы.</a:t>
            </a:r>
            <a:endParaRPr sz="1800">
              <a:solidFill>
                <a:schemeClr val="dk1"/>
              </a:solidFill>
              <a:latin typeface="Calibri"/>
              <a:ea typeface="Calibri"/>
              <a:cs typeface="Calibri"/>
              <a:sym typeface="Calibri"/>
            </a:endParaRPr>
          </a:p>
        </p:txBody>
      </p:sp>
      <p:pic>
        <p:nvPicPr>
          <p:cNvPr id="155" name="Google Shape;155;p8" descr="https://doc.arduino.ua/img/hardware/ArduinoDue_Front_450px.jpg"/>
          <p:cNvPicPr preferRelativeResize="0"/>
          <p:nvPr/>
        </p:nvPicPr>
        <p:blipFill rotWithShape="1">
          <a:blip r:embed="rId5">
            <a:alphaModFix/>
          </a:blip>
          <a:srcRect/>
          <a:stretch/>
        </p:blipFill>
        <p:spPr>
          <a:xfrm>
            <a:off x="3313022" y="3025104"/>
            <a:ext cx="5488077" cy="293063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Google Shape;160;p9"/>
          <p:cNvPicPr preferRelativeResize="0"/>
          <p:nvPr/>
        </p:nvPicPr>
        <p:blipFill rotWithShape="1">
          <a:blip r:embed="rId3">
            <a:alphaModFix/>
          </a:blip>
          <a:srcRect/>
          <a:stretch/>
        </p:blipFill>
        <p:spPr>
          <a:xfrm>
            <a:off x="-1" y="0"/>
            <a:ext cx="371475" cy="6858000"/>
          </a:xfrm>
          <a:prstGeom prst="rect">
            <a:avLst/>
          </a:prstGeom>
          <a:noFill/>
          <a:ln>
            <a:noFill/>
          </a:ln>
        </p:spPr>
      </p:pic>
      <p:pic>
        <p:nvPicPr>
          <p:cNvPr id="161" name="Google Shape;161;p9"/>
          <p:cNvPicPr preferRelativeResize="0"/>
          <p:nvPr/>
        </p:nvPicPr>
        <p:blipFill rotWithShape="1">
          <a:blip r:embed="rId4">
            <a:alphaModFix/>
          </a:blip>
          <a:srcRect/>
          <a:stretch/>
        </p:blipFill>
        <p:spPr>
          <a:xfrm>
            <a:off x="12085397" y="0"/>
            <a:ext cx="106603" cy="6858000"/>
          </a:xfrm>
          <a:prstGeom prst="rect">
            <a:avLst/>
          </a:prstGeom>
          <a:noFill/>
          <a:ln>
            <a:noFill/>
          </a:ln>
        </p:spPr>
      </p:pic>
      <p:sp>
        <p:nvSpPr>
          <p:cNvPr id="163" name="Google Shape;163;p9"/>
          <p:cNvSpPr txBox="1"/>
          <p:nvPr/>
        </p:nvSpPr>
        <p:spPr>
          <a:xfrm>
            <a:off x="1719447" y="759519"/>
            <a:ext cx="8675076"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2800">
                <a:solidFill>
                  <a:srgbClr val="1E4E79"/>
                </a:solidFill>
                <a:latin typeface="Calibri"/>
                <a:ea typeface="Calibri"/>
                <a:cs typeface="Calibri"/>
                <a:sym typeface="Calibri"/>
              </a:rPr>
              <a:t>Arduino Due тақтасындағы кірістер мен шығыстар</a:t>
            </a:r>
            <a:endParaRPr sz="2800">
              <a:solidFill>
                <a:srgbClr val="1E4E79"/>
              </a:solidFill>
              <a:latin typeface="Calibri"/>
              <a:ea typeface="Calibri"/>
              <a:cs typeface="Calibri"/>
              <a:sym typeface="Calibri"/>
            </a:endParaRPr>
          </a:p>
        </p:txBody>
      </p:sp>
      <p:sp>
        <p:nvSpPr>
          <p:cNvPr id="164" name="Google Shape;164;p9"/>
          <p:cNvSpPr/>
          <p:nvPr/>
        </p:nvSpPr>
        <p:spPr>
          <a:xfrm>
            <a:off x="1119987" y="1678743"/>
            <a:ext cx="1021689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5" name="Google Shape;165;p9"/>
          <p:cNvSpPr/>
          <p:nvPr/>
        </p:nvSpPr>
        <p:spPr>
          <a:xfrm>
            <a:off x="758151" y="1397961"/>
            <a:ext cx="11380547" cy="53553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800">
                <a:solidFill>
                  <a:schemeClr val="dk1"/>
                </a:solidFill>
                <a:latin typeface="Calibri"/>
                <a:ea typeface="Calibri"/>
                <a:cs typeface="Calibri"/>
                <a:sym typeface="Calibri"/>
              </a:rPr>
              <a:t>Сандық енгізу/шығару: 0-ден 53-ке дейінгі түйреуіштер</a:t>
            </a:r>
            <a:endParaRPr/>
          </a:p>
          <a:p>
            <a:pPr marL="0" marR="0" lvl="0" indent="0" algn="l" rtl="0">
              <a:spcBef>
                <a:spcPts val="0"/>
              </a:spcBef>
              <a:spcAft>
                <a:spcPts val="0"/>
              </a:spcAft>
              <a:buNone/>
            </a:pPr>
            <a:r>
              <a:rPr lang="ru-RU" sz="1800">
                <a:solidFill>
                  <a:schemeClr val="dk1"/>
                </a:solidFill>
                <a:latin typeface="Calibri"/>
                <a:ea typeface="Calibri"/>
                <a:cs typeface="Calibri"/>
                <a:sym typeface="Calibri"/>
              </a:rPr>
              <a:t>54 цифрлық түйреуіштің әрқайсысы PinMode(), digitalWrite() және digitalRead() функцияларын қолдана отырып, кіріс немесе шығыс ретінде пайдаланылуы мүмкін. Бұл контактілердің жұмыс кернеуі 3,3В құрайды. Әрбір контактінің максималды шығыс тогы 3 мА—дан 15 мА-ға дейін (контактіге байланысты), ал максималды кіріс тогы 6 мА-дан 9 мА-ға дейін (контактіге байланысты). Барлық түйреуіштер 100 кОм ішкі тартқыш резисторларға қосылған (әдепкі бойынша ажыратылған). Сонымен қатар, кейбір нәтижелер қосымша функцияларды орындай алады:</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ru-RU" sz="1800">
                <a:solidFill>
                  <a:schemeClr val="dk1"/>
                </a:solidFill>
                <a:latin typeface="Calibri"/>
                <a:ea typeface="Calibri"/>
                <a:cs typeface="Calibri"/>
                <a:sym typeface="Calibri"/>
              </a:rPr>
              <a:t>Сериялық порт 0: түйреуіштер 0 (RX) және 1 (TX)</a:t>
            </a:r>
            <a:endParaRPr/>
          </a:p>
          <a:p>
            <a:pPr marL="0" marR="0" lvl="0" indent="0" algn="l" rtl="0">
              <a:spcBef>
                <a:spcPts val="0"/>
              </a:spcBef>
              <a:spcAft>
                <a:spcPts val="0"/>
              </a:spcAft>
              <a:buNone/>
            </a:pPr>
            <a:r>
              <a:rPr lang="ru-RU" sz="1800">
                <a:solidFill>
                  <a:schemeClr val="dk1"/>
                </a:solidFill>
                <a:latin typeface="Calibri"/>
                <a:ea typeface="Calibri"/>
                <a:cs typeface="Calibri"/>
                <a:sym typeface="Calibri"/>
              </a:rPr>
              <a:t>1 порт: 19 (RX) және 18 (TX) түйреуіштері.</a:t>
            </a:r>
            <a:endParaRPr/>
          </a:p>
          <a:p>
            <a:pPr marL="0" marR="0" lvl="0" indent="0" algn="l" rtl="0">
              <a:spcBef>
                <a:spcPts val="0"/>
              </a:spcBef>
              <a:spcAft>
                <a:spcPts val="0"/>
              </a:spcAft>
              <a:buNone/>
            </a:pPr>
            <a:r>
              <a:rPr lang="ru-RU" sz="1800">
                <a:solidFill>
                  <a:schemeClr val="dk1"/>
                </a:solidFill>
                <a:latin typeface="Calibri"/>
                <a:ea typeface="Calibri"/>
                <a:cs typeface="Calibri"/>
                <a:sym typeface="Calibri"/>
              </a:rPr>
              <a:t>Порт 2: 17 (RX) және 16 (TX) түйреуіштері.</a:t>
            </a:r>
            <a:endParaRPr/>
          </a:p>
          <a:p>
            <a:pPr marL="0" marR="0" lvl="0" indent="0" algn="l" rtl="0">
              <a:spcBef>
                <a:spcPts val="0"/>
              </a:spcBef>
              <a:spcAft>
                <a:spcPts val="0"/>
              </a:spcAft>
              <a:buNone/>
            </a:pPr>
            <a:r>
              <a:rPr lang="ru-RU" sz="1800">
                <a:solidFill>
                  <a:schemeClr val="dk1"/>
                </a:solidFill>
                <a:latin typeface="Calibri"/>
                <a:ea typeface="Calibri"/>
                <a:cs typeface="Calibri"/>
                <a:sym typeface="Calibri"/>
              </a:rPr>
              <a:t>3 порт: 15 (RX) және 14 (TX) түйреуіштері.</a:t>
            </a:r>
            <a:endParaRPr/>
          </a:p>
          <a:p>
            <a:pPr marL="0" marR="0" lvl="0" indent="0" algn="l" rtl="0">
              <a:spcBef>
                <a:spcPts val="0"/>
              </a:spcBef>
              <a:spcAft>
                <a:spcPts val="0"/>
              </a:spcAft>
              <a:buNone/>
            </a:pPr>
            <a:r>
              <a:rPr lang="ru-RU" sz="1800">
                <a:solidFill>
                  <a:schemeClr val="dk1"/>
                </a:solidFill>
                <a:latin typeface="Calibri"/>
                <a:ea typeface="Calibri"/>
                <a:cs typeface="Calibri"/>
                <a:sym typeface="Calibri"/>
              </a:rPr>
              <a:t>(RX) және (TX) сериялық деректерді (TTL кернеу деңгейі 3,3В) қабылдау және беру үшін қолданылады. 0 және 1 түйреуіштері USB-UART түрлендіргіші ретінде жұмыс істейтін ATmega16U2 чипінің сәйкес түйреуіштеріне қосылған.</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ru-RU" sz="1800">
                <a:solidFill>
                  <a:schemeClr val="dk1"/>
                </a:solidFill>
                <a:latin typeface="Calibri"/>
                <a:ea typeface="Calibri"/>
                <a:cs typeface="Calibri"/>
                <a:sym typeface="Calibri"/>
              </a:rPr>
              <a:t>PWM: 2-ден 13-ке дейінгі байланыстар</a:t>
            </a:r>
            <a:endParaRPr/>
          </a:p>
          <a:p>
            <a:pPr marL="0" marR="0" lvl="0" indent="0" algn="l" rtl="0">
              <a:spcBef>
                <a:spcPts val="0"/>
              </a:spcBef>
              <a:spcAft>
                <a:spcPts val="0"/>
              </a:spcAft>
              <a:buNone/>
            </a:pPr>
            <a:r>
              <a:rPr lang="ru-RU" sz="1800">
                <a:solidFill>
                  <a:schemeClr val="dk1"/>
                </a:solidFill>
                <a:latin typeface="Calibri"/>
                <a:ea typeface="Calibri"/>
                <a:cs typeface="Calibri"/>
                <a:sym typeface="Calibri"/>
              </a:rPr>
              <a:t>analogWrite() функциясы 8-биттік аналогтық мәндерді PWM сигналы ретінде шығара алады. PWM бит тереңдігін AnalogWriteResolution() функциясы арқылы өзгертуге болады.</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p10"/>
          <p:cNvPicPr preferRelativeResize="0"/>
          <p:nvPr/>
        </p:nvPicPr>
        <p:blipFill rotWithShape="1">
          <a:blip r:embed="rId3">
            <a:alphaModFix/>
          </a:blip>
          <a:srcRect/>
          <a:stretch/>
        </p:blipFill>
        <p:spPr>
          <a:xfrm>
            <a:off x="-1" y="0"/>
            <a:ext cx="371475" cy="6858000"/>
          </a:xfrm>
          <a:prstGeom prst="rect">
            <a:avLst/>
          </a:prstGeom>
          <a:noFill/>
          <a:ln>
            <a:noFill/>
          </a:ln>
        </p:spPr>
      </p:pic>
      <p:pic>
        <p:nvPicPr>
          <p:cNvPr id="171" name="Google Shape;171;p10"/>
          <p:cNvPicPr preferRelativeResize="0"/>
          <p:nvPr/>
        </p:nvPicPr>
        <p:blipFill rotWithShape="1">
          <a:blip r:embed="rId4">
            <a:alphaModFix/>
          </a:blip>
          <a:srcRect/>
          <a:stretch/>
        </p:blipFill>
        <p:spPr>
          <a:xfrm>
            <a:off x="12085397" y="0"/>
            <a:ext cx="106603" cy="6858000"/>
          </a:xfrm>
          <a:prstGeom prst="rect">
            <a:avLst/>
          </a:prstGeom>
          <a:noFill/>
          <a:ln>
            <a:noFill/>
          </a:ln>
        </p:spPr>
      </p:pic>
      <p:sp>
        <p:nvSpPr>
          <p:cNvPr id="173" name="Google Shape;173;p10"/>
          <p:cNvSpPr/>
          <p:nvPr/>
        </p:nvSpPr>
        <p:spPr>
          <a:xfrm>
            <a:off x="1119987" y="1678743"/>
            <a:ext cx="1021689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4" name="Google Shape;174;p10"/>
          <p:cNvSpPr/>
          <p:nvPr/>
        </p:nvSpPr>
        <p:spPr>
          <a:xfrm>
            <a:off x="695325" y="1397961"/>
            <a:ext cx="11258550" cy="53553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800">
                <a:solidFill>
                  <a:schemeClr val="dk1"/>
                </a:solidFill>
                <a:latin typeface="Calibri"/>
                <a:ea typeface="Calibri"/>
                <a:cs typeface="Calibri"/>
                <a:sym typeface="Calibri"/>
              </a:rPr>
              <a:t>SPI интерфейсі: SPI түйреуіштері (Arduino тақталарындағы ICSP қосқышы)</a:t>
            </a:r>
            <a:endParaRPr/>
          </a:p>
          <a:p>
            <a:pPr marL="0" marR="0" lvl="0" indent="0" algn="l" rtl="0">
              <a:spcBef>
                <a:spcPts val="0"/>
              </a:spcBef>
              <a:spcAft>
                <a:spcPts val="0"/>
              </a:spcAft>
              <a:buNone/>
            </a:pPr>
            <a:r>
              <a:rPr lang="ru-RU" sz="1800">
                <a:solidFill>
                  <a:schemeClr val="dk1"/>
                </a:solidFill>
                <a:latin typeface="Calibri"/>
                <a:ea typeface="Calibri"/>
                <a:cs typeface="Calibri"/>
                <a:sym typeface="Calibri"/>
              </a:rPr>
              <a:t>SPI кітапханасын пайдалану арқылы бұл түйреуіштер SPI интерфейсі арқылы байланыса алады. SPI желілері Uno, Leonardo және Mega2560 құрылғыларымен физикалық үйлесімді тақтаның ортасындағы 6 істікшелі қосқышқа шығарылады. Назар аударыңыз, SPI қосқышы SAM3X микроконтроллерінің тізбектегі бағдарламалауына арналмаған және оны тек басқа SPI құрылғыларымен байланыс үшін пайдалануға болады. Сонымен қатар, Arduino Due SPI -де арнайы әдістермен қолдануға болатын бірқатар қосымша мүмкіндіктер бар.</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ru-RU" sz="1800">
                <a:solidFill>
                  <a:schemeClr val="dk1"/>
                </a:solidFill>
                <a:latin typeface="Calibri"/>
                <a:ea typeface="Calibri"/>
                <a:cs typeface="Calibri"/>
                <a:sym typeface="Calibri"/>
              </a:rPr>
              <a:t>CAN интерфейсі: CANRX және CANTX контактілері</a:t>
            </a:r>
            <a:endParaRPr/>
          </a:p>
          <a:p>
            <a:pPr marL="0" marR="0" lvl="0" indent="0" algn="l" rtl="0">
              <a:spcBef>
                <a:spcPts val="0"/>
              </a:spcBef>
              <a:spcAft>
                <a:spcPts val="0"/>
              </a:spcAft>
              <a:buNone/>
            </a:pPr>
            <a:r>
              <a:rPr lang="ru-RU" sz="1800">
                <a:solidFill>
                  <a:schemeClr val="dk1"/>
                </a:solidFill>
                <a:latin typeface="Calibri"/>
                <a:ea typeface="Calibri"/>
                <a:cs typeface="Calibri"/>
                <a:sym typeface="Calibri"/>
              </a:rPr>
              <a:t>Бұл түйреуіштер CAN байланыс протоколын қолдайды, бірақ қазіргі уақытта Arduino API -де енгізілмеген.</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ru-RU" sz="1800">
                <a:solidFill>
                  <a:schemeClr val="dk1"/>
                </a:solidFill>
                <a:latin typeface="Calibri"/>
                <a:ea typeface="Calibri"/>
                <a:cs typeface="Calibri"/>
                <a:sym typeface="Calibri"/>
              </a:rPr>
              <a:t>"L" жарық диоды: 13 түйреуіш</a:t>
            </a:r>
            <a:endParaRPr/>
          </a:p>
          <a:p>
            <a:pPr marL="0" marR="0" lvl="0" indent="0" algn="l" rtl="0">
              <a:spcBef>
                <a:spcPts val="0"/>
              </a:spcBef>
              <a:spcAft>
                <a:spcPts val="0"/>
              </a:spcAft>
              <a:buNone/>
            </a:pPr>
            <a:r>
              <a:rPr lang="ru-RU" sz="1800">
                <a:solidFill>
                  <a:schemeClr val="dk1"/>
                </a:solidFill>
                <a:latin typeface="Calibri"/>
                <a:ea typeface="Calibri"/>
                <a:cs typeface="Calibri"/>
                <a:sym typeface="Calibri"/>
              </a:rPr>
              <a:t>Кірістірілген жарық диоды 13 істікшеге қосылған. ЖОҒАРЫ мәнді жіберу жарық диодты қосады, ТӨМЕН мәнді жіберу оны өшіреді. Сонымен қатар, жарықдиодты жарықтылықты реттеуге болады, себебі 13 -ші түйреуіш PWM шығысы ретінде жұмыс істей алады.</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ru-RU" sz="1800">
                <a:solidFill>
                  <a:schemeClr val="dk1"/>
                </a:solidFill>
                <a:latin typeface="Calibri"/>
                <a:ea typeface="Calibri"/>
                <a:cs typeface="Calibri"/>
                <a:sym typeface="Calibri"/>
              </a:rPr>
              <a:t>TWI 1 интерфейсі: 20 (SDA) және 21 (SCL) түйреуіштері.</a:t>
            </a:r>
            <a:endParaRPr/>
          </a:p>
          <a:p>
            <a:pPr marL="0" marR="0" lvl="0" indent="0" algn="l" rtl="0">
              <a:spcBef>
                <a:spcPts val="0"/>
              </a:spcBef>
              <a:spcAft>
                <a:spcPts val="0"/>
              </a:spcAft>
              <a:buNone/>
            </a:pPr>
            <a:r>
              <a:rPr lang="ru-RU" sz="1800">
                <a:solidFill>
                  <a:schemeClr val="dk1"/>
                </a:solidFill>
                <a:latin typeface="Calibri"/>
                <a:ea typeface="Calibri"/>
                <a:cs typeface="Calibri"/>
                <a:sym typeface="Calibri"/>
              </a:rPr>
              <a:t>TWI 2 интерфейсі: SDA1 және SCL1 түйреуіштері.</a:t>
            </a:r>
            <a:endParaRPr/>
          </a:p>
          <a:p>
            <a:pPr marL="0" marR="0" lvl="0" indent="0" algn="l" rtl="0">
              <a:spcBef>
                <a:spcPts val="0"/>
              </a:spcBef>
              <a:spcAft>
                <a:spcPts val="0"/>
              </a:spcAft>
              <a:buNone/>
            </a:pPr>
            <a:r>
              <a:rPr lang="ru-RU" sz="1800">
                <a:solidFill>
                  <a:schemeClr val="dk1"/>
                </a:solidFill>
                <a:latin typeface="Calibri"/>
                <a:ea typeface="Calibri"/>
                <a:cs typeface="Calibri"/>
                <a:sym typeface="Calibri"/>
              </a:rPr>
              <a:t>Wire кітапханасын қолдана отырып, бұл түйреуіштер TWI интерфейсі арқылы байланыса алады.</a:t>
            </a:r>
            <a:endParaRPr/>
          </a:p>
        </p:txBody>
      </p:sp>
      <p:sp>
        <p:nvSpPr>
          <p:cNvPr id="175" name="Google Shape;175;p10"/>
          <p:cNvSpPr txBox="1"/>
          <p:nvPr/>
        </p:nvSpPr>
        <p:spPr>
          <a:xfrm>
            <a:off x="1719447" y="759519"/>
            <a:ext cx="8675076"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2800">
                <a:solidFill>
                  <a:srgbClr val="1E4E79"/>
                </a:solidFill>
                <a:latin typeface="Calibri"/>
                <a:ea typeface="Calibri"/>
                <a:cs typeface="Calibri"/>
                <a:sym typeface="Calibri"/>
              </a:rPr>
              <a:t>Arduino Due тақтасындағы кірістер мен шығыстар</a:t>
            </a:r>
            <a:endParaRPr sz="2800">
              <a:solidFill>
                <a:srgbClr val="1E4E79"/>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944</Words>
  <Application>Microsoft Office PowerPoint</Application>
  <PresentationFormat>Широкоэкранный</PresentationFormat>
  <Paragraphs>101</Paragraphs>
  <Slides>14</Slides>
  <Notes>14</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14</vt:i4>
      </vt:variant>
    </vt:vector>
  </HeadingPairs>
  <TitlesOfParts>
    <vt:vector size="19" baseType="lpstr">
      <vt:lpstr>Arial</vt:lpstr>
      <vt:lpstr>Calibri</vt:lpstr>
      <vt:lpstr>Noto Sans Symbols</vt:lpstr>
      <vt:lpstr>Times New Roman</vt:lpstr>
      <vt:lpstr>Тема Office</vt:lpstr>
      <vt:lpstr>ROB3111 БИОТЕХНИКАЛЫҚ ЖҮЙЕЛЕРДЕГІ БАСҚАРУ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Автоматизированные системы управления робототехнических комплексов</dc:title>
  <dc:creator>Yandex.Translate</dc:creator>
  <dc:description>Translated with Yandex.Translate</dc:description>
  <cp:lastModifiedBy>Zhanibek Issabekov</cp:lastModifiedBy>
  <cp:revision>3</cp:revision>
  <dcterms:created xsi:type="dcterms:W3CDTF">2020-06-12T09:53:46Z</dcterms:created>
  <dcterms:modified xsi:type="dcterms:W3CDTF">2025-11-06T09:22:35Z</dcterms:modified>
</cp:coreProperties>
</file>