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71" r:id="rId5"/>
    <p:sldId id="280" r:id="rId6"/>
    <p:sldId id="282" r:id="rId7"/>
    <p:sldId id="279" r:id="rId8"/>
    <p:sldId id="278" r:id="rId9"/>
    <p:sldId id="28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1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6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0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0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8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6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8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0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8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057D-CE00-443D-AEE3-A74C6E4295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7389-42D9-4CCF-9085-A44929608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4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1" y="1240824"/>
            <a:ext cx="8108421" cy="1217971"/>
          </a:xfrm>
        </p:spPr>
        <p:txBody>
          <a:bodyPr>
            <a:normAutofit/>
          </a:bodyPr>
          <a:lstStyle/>
          <a:p>
            <a:r>
              <a:rPr lang="en-US" sz="2800" b="1" u="sng" cap="all" dirty="0"/>
              <a:t>ROB</a:t>
            </a:r>
            <a:r>
              <a:rPr lang="ru-RU" sz="2800" b="1" u="sng" cap="all" dirty="0"/>
              <a:t>3111</a:t>
            </a:r>
            <a:r>
              <a:rPr lang="ru-RU" sz="2800" u="sng" dirty="0"/>
              <a:t> </a:t>
            </a:r>
            <a:r>
              <a:rPr lang="ru-RU" sz="2800" b="1" u="sng" cap="all" dirty="0"/>
              <a:t>БИОТЕХНИКАЛЫҚ ЖҮЙЕЛЕРДЕГІ БАСҚАРУ 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0112" y="2596971"/>
            <a:ext cx="10912273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Сабақтың тақырыбы:</a:t>
            </a:r>
          </a:p>
          <a:p>
            <a:r>
              <a:rPr lang="en-US" dirty="0"/>
              <a:t>STM32 </a:t>
            </a:r>
            <a:r>
              <a:rPr lang="ru-RU" dirty="0"/>
              <a:t>негіздері және олардың артықшылықтары</a:t>
            </a:r>
            <a:endParaRPr lang="ru-RU" sz="28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29835" y="4351297"/>
            <a:ext cx="5258822" cy="931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Оқытушы: Исабеков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Жанібек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Назарбекұлы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1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5470" y="1178518"/>
            <a:ext cx="9618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Сабақтың мақсаты: </a:t>
            </a:r>
            <a:r>
              <a:rPr lang="ru-RU" sz="2400" dirty="0"/>
              <a:t>микроконтроллерлермен танысу </a:t>
            </a:r>
            <a:r>
              <a:rPr lang="en-US" sz="2400" dirty="0"/>
              <a:t>STM32</a:t>
            </a:r>
            <a:r>
              <a:rPr lang="ru-RU" sz="2400" dirty="0"/>
              <a:t> және олардың базасындағы әзірлеу тақталарымен</a:t>
            </a:r>
            <a:r>
              <a:rPr lang="kk-KZ" sz="2400" dirty="0"/>
              <a:t>.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155470" y="2906576"/>
            <a:ext cx="9925395" cy="2919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dirty="0">
                <a:cs typeface="Times New Roman" panose="02020603050405020304" pitchFamily="18" charset="0"/>
              </a:rPr>
              <a:t>Сабақ жоспары: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kk-KZ" dirty="0"/>
          </a:p>
          <a:p>
            <a:pPr>
              <a:defRPr/>
            </a:pPr>
            <a:r>
              <a:rPr lang="ru-RU" dirty="0"/>
              <a:t>микроконтроллерлер </a:t>
            </a:r>
            <a:r>
              <a:rPr lang="en-US" dirty="0"/>
              <a:t>STM32</a:t>
            </a:r>
            <a:endParaRPr lang="ru-RU" dirty="0"/>
          </a:p>
          <a:p>
            <a:pPr>
              <a:defRPr/>
            </a:pPr>
            <a:r>
              <a:rPr lang="ru-RU" dirty="0"/>
              <a:t>артықшылықтары </a:t>
            </a:r>
            <a:r>
              <a:rPr lang="en-US" dirty="0"/>
              <a:t>STM32</a:t>
            </a:r>
            <a:endParaRPr lang="ru-RU" dirty="0"/>
          </a:p>
          <a:p>
            <a:pPr>
              <a:defRPr/>
            </a:pPr>
            <a:r>
              <a:rPr lang="ru-RU" dirty="0"/>
              <a:t>жөндеу </a:t>
            </a:r>
            <a:r>
              <a:rPr lang="kk-KZ" dirty="0"/>
              <a:t>төлемдер </a:t>
            </a:r>
            <a:r>
              <a:rPr lang="ru-RU" dirty="0"/>
              <a:t>базасында </a:t>
            </a:r>
            <a:r>
              <a:rPr lang="en-US" dirty="0"/>
              <a:t>STM32</a:t>
            </a:r>
          </a:p>
        </p:txBody>
      </p:sp>
    </p:spTree>
    <p:extLst>
      <p:ext uri="{BB962C8B-B14F-4D97-AF65-F5344CB8AC3E}">
        <p14:creationId xmlns:p14="http://schemas.microsoft.com/office/powerpoint/2010/main" val="224447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897" y="976625"/>
            <a:ext cx="867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Микроконтроллерлер 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STM32</a:t>
            </a:r>
            <a:endParaRPr lang="kk-KZ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1362" y="4300055"/>
            <a:ext cx="9993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27251" y="1951090"/>
            <a:ext cx="980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STM32 микроконтроллері — кең ауқымды салаларда кәсіби автоматтандыру шешімдерін жасауға мүмкіндік беретін танымал және сұранысқа ие платформа. Қолжетімдіден айырмашылығы </a:t>
            </a:r>
            <a:r>
              <a:rPr lang="ru-RU" dirty="0" err="1"/>
              <a:t>Arduino</a:t>
            </a:r>
            <a:r>
              <a:rPr lang="ru-RU" dirty="0"/>
              <a:t>. STM32 бөлшектерге тереңірек енуді қажет етеді, бұл жаңадан бастаушылар үшін қиынырақ, иә және </a:t>
            </a:r>
            <a:r>
              <a:rPr lang="ru-RU" dirty="0" err="1"/>
              <a:t>оқулықтардың</a:t>
            </a:r>
            <a:r>
              <a:rPr lang="ru-RU" dirty="0"/>
              <a:t> орыс тілінде бұл аз.</a:t>
            </a:r>
          </a:p>
        </p:txBody>
      </p:sp>
      <p:pic>
        <p:nvPicPr>
          <p:cNvPr id="8" name="Picture 2" descr="STM32 Microcontrollers - STMicro | Mouser">
            <a:extLst>
              <a:ext uri="{FF2B5EF4-FFF2-40B4-BE49-F238E27FC236}">
                <a16:creationId xmlns:a16="http://schemas.microsoft.com/office/drawing/2014/main" id="{8C700BF6-169B-C651-ED95-C946FA95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37" y="2874420"/>
            <a:ext cx="4676432" cy="339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2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0897" y="712540"/>
            <a:ext cx="867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Микроконтроллерлер 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STM32</a:t>
            </a:r>
            <a:endParaRPr lang="kk-KZ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4" descr="port GmbH industrial real time communication - STM32F">
            <a:extLst>
              <a:ext uri="{FF2B5EF4-FFF2-40B4-BE49-F238E27FC236}">
                <a16:creationId xmlns:a16="http://schemas.microsoft.com/office/drawing/2014/main" id="{B9402DA7-F3B4-F44D-A63A-33548F274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17" y="1614552"/>
            <a:ext cx="5587837" cy="45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7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2262" y="1031789"/>
            <a:ext cx="867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Артықшылықтары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 кемшіліктер 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STM32</a:t>
            </a:r>
            <a:endParaRPr lang="ru-RU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7810" y="1977241"/>
            <a:ext cx="100012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Негізгі артықшылықтары: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Бюджеттік;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Пайдаланудың қарапайымдылығы;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Әзірлеу орталарының үлкен таңдауы;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Микросхемалар бір –бірін алмастырады - егер бір микроконтроллердің ресурстары жеткіліксіз болса, оны тізбектің өзін және тақтаны өзгертпестен қуаттыға ауыстыруға болады;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Жоғары өнімділік;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Микроконтроллерді ыңғайлы қалпына келтіру.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Кемшіліктері: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Тақырыпқа қолжетімділіктің жоғары деңгейі;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Қазіргі уақытта STM32 бойынша әдебиеттер көп емес;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Кірістірілген кітапханалардың көпшілігі ескірген, өзіңіздікін жасау оңайырақ.</a:t>
            </a:r>
          </a:p>
        </p:txBody>
      </p:sp>
    </p:spTree>
    <p:extLst>
      <p:ext uri="{BB962C8B-B14F-4D97-AF65-F5344CB8AC3E}">
        <p14:creationId xmlns:p14="http://schemas.microsoft.com/office/powerpoint/2010/main" val="203701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497" y="903156"/>
            <a:ext cx="867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Базадағы төлемдер 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STM32</a:t>
            </a:r>
            <a:endParaRPr lang="ru-RU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9987" y="1678743"/>
            <a:ext cx="10216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E29E6F-C44A-D691-536E-A9A535185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" y="2199041"/>
            <a:ext cx="3133725" cy="2095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A1B81B-CDD5-6E68-1589-7C4659E80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162" y="1989278"/>
            <a:ext cx="3638550" cy="2657475"/>
          </a:xfrm>
          <a:prstGeom prst="rect">
            <a:avLst/>
          </a:prstGeom>
        </p:spPr>
      </p:pic>
      <p:pic>
        <p:nvPicPr>
          <p:cNvPr id="10" name="Picture 6" descr="STM32 Nucleo F401RE / Купить в Москве и СПБ с доставкой по России / Амперка">
            <a:extLst>
              <a:ext uri="{FF2B5EF4-FFF2-40B4-BE49-F238E27FC236}">
                <a16:creationId xmlns:a16="http://schemas.microsoft.com/office/drawing/2014/main" id="{B9C46FDA-0856-EEF0-E071-E6D2C87E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270" y="1989278"/>
            <a:ext cx="3106914" cy="26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83A868-6386-EA29-71C9-31B94BFCF725}"/>
              </a:ext>
            </a:extLst>
          </p:cNvPr>
          <p:cNvSpPr/>
          <p:nvPr/>
        </p:nvSpPr>
        <p:spPr>
          <a:xfrm>
            <a:off x="1453057" y="4933187"/>
            <a:ext cx="2027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Blue Pill STM32F103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D9BC77-620F-C1CC-5498-EC4619578BB0}"/>
              </a:ext>
            </a:extLst>
          </p:cNvPr>
          <p:cNvSpPr/>
          <p:nvPr/>
        </p:nvSpPr>
        <p:spPr>
          <a:xfrm>
            <a:off x="5338003" y="4933187"/>
            <a:ext cx="1780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STM32F4-DISCO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98EC26-C68A-67D4-F305-033F0173168F}"/>
              </a:ext>
            </a:extLst>
          </p:cNvPr>
          <p:cNvSpPr/>
          <p:nvPr/>
        </p:nvSpPr>
        <p:spPr>
          <a:xfrm>
            <a:off x="8533974" y="4918383"/>
            <a:ext cx="2727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STM32 </a:t>
            </a:r>
            <a:r>
              <a:rPr lang="en-US" dirty="0" err="1"/>
              <a:t>Nucleo</a:t>
            </a:r>
            <a:r>
              <a:rPr lang="en-US" dirty="0"/>
              <a:t> F401RE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94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3227" y="650789"/>
            <a:ext cx="867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Құрылымдық сызба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STM32</a:t>
            </a:r>
            <a:endParaRPr lang="ru-RU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982" y="1174009"/>
            <a:ext cx="3557567" cy="56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1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0897" y="725443"/>
            <a:ext cx="867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Төлемақы 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Blue Pill</a:t>
            </a:r>
            <a:endParaRPr lang="ru-RU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6A65C0-CD12-579A-34FF-854C786A7130}"/>
              </a:ext>
            </a:extLst>
          </p:cNvPr>
          <p:cNvSpPr/>
          <p:nvPr/>
        </p:nvSpPr>
        <p:spPr>
          <a:xfrm>
            <a:off x="1119987" y="4716337"/>
            <a:ext cx="10316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ARM STM32F103C8T6, </a:t>
            </a:r>
            <a:r>
              <a:rPr lang="ru-RU" dirty="0" err="1"/>
              <a:t>көбінесе</a:t>
            </a:r>
            <a:r>
              <a:rPr lang="ru-RU" dirty="0"/>
              <a:t> «</a:t>
            </a:r>
            <a:r>
              <a:rPr lang="en-US" dirty="0"/>
              <a:t>Blue Pill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en-US" dirty="0"/>
              <a:t>Cortex-M3 </a:t>
            </a:r>
            <a:r>
              <a:rPr lang="ru-RU" dirty="0" err="1"/>
              <a:t>процессорына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қуатты</a:t>
            </a:r>
            <a:r>
              <a:rPr lang="ru-RU" dirty="0"/>
              <a:t> </a:t>
            </a:r>
            <a:r>
              <a:rPr lang="en-US" dirty="0"/>
              <a:t>STM32F103C8T6 </a:t>
            </a:r>
            <a:r>
              <a:rPr lang="ru-RU" dirty="0" err="1"/>
              <a:t>чипіне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әзірлеу</a:t>
            </a:r>
            <a:r>
              <a:rPr lang="ru-RU" dirty="0"/>
              <a:t> </a:t>
            </a:r>
            <a:r>
              <a:rPr lang="ru-RU" dirty="0" err="1"/>
              <a:t>тақтасы</a:t>
            </a:r>
            <a:r>
              <a:rPr lang="ru-RU" dirty="0"/>
              <a:t>. </a:t>
            </a:r>
            <a:r>
              <a:rPr lang="ru-RU" dirty="0" err="1"/>
              <a:t>Микроконтроллермен</a:t>
            </a:r>
            <a:r>
              <a:rPr lang="ru-RU" dirty="0"/>
              <a:t> </a:t>
            </a:r>
            <a:r>
              <a:rPr lang="ru-RU" dirty="0" err="1"/>
              <a:t>жобаларды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 </a:t>
            </a:r>
            <a:r>
              <a:rPr lang="en-US" dirty="0"/>
              <a:t>ARDUINO </a:t>
            </a:r>
            <a:r>
              <a:rPr lang="ru-RU" dirty="0" err="1"/>
              <a:t>орнына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барасыз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Тақтада</a:t>
            </a:r>
            <a:r>
              <a:rPr lang="ru-RU" dirty="0"/>
              <a:t> </a:t>
            </a:r>
            <a:r>
              <a:rPr lang="ru-RU" dirty="0" err="1"/>
              <a:t>компьютерге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құрылғыларға</a:t>
            </a:r>
            <a:r>
              <a:rPr lang="ru-RU" dirty="0"/>
              <a:t> (</a:t>
            </a:r>
            <a:r>
              <a:rPr lang="ru-RU" dirty="0" err="1"/>
              <a:t>датчиктер</a:t>
            </a:r>
            <a:r>
              <a:rPr lang="ru-RU" dirty="0"/>
              <a:t>, </a:t>
            </a:r>
            <a:r>
              <a:rPr lang="ru-RU" dirty="0" err="1"/>
              <a:t>дисплейлер</a:t>
            </a:r>
            <a:r>
              <a:rPr lang="ru-RU" dirty="0"/>
              <a:t>, </a:t>
            </a:r>
            <a:r>
              <a:rPr lang="ru-RU" dirty="0" err="1"/>
              <a:t>модульдер</a:t>
            </a:r>
            <a:r>
              <a:rPr lang="ru-RU" dirty="0"/>
              <a:t>, </a:t>
            </a:r>
            <a:r>
              <a:rPr lang="ru-RU" dirty="0" err="1"/>
              <a:t>жүргізуші</a:t>
            </a:r>
            <a:r>
              <a:rPr lang="ru-RU" dirty="0"/>
              <a:t>, </a:t>
            </a:r>
            <a:r>
              <a:rPr lang="ru-RU" dirty="0" err="1"/>
              <a:t>релелер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б.</a:t>
            </a:r>
            <a:r>
              <a:rPr lang="ru-RU" dirty="0"/>
              <a:t>.) </a:t>
            </a:r>
            <a:r>
              <a:rPr lang="ru-RU" dirty="0" err="1"/>
              <a:t>қосылу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қосқыштар</a:t>
            </a:r>
            <a:r>
              <a:rPr lang="ru-RU" dirty="0"/>
              <a:t> мен </a:t>
            </a:r>
            <a:r>
              <a:rPr lang="ru-RU" dirty="0" err="1"/>
              <a:t>интерфейстер</a:t>
            </a:r>
            <a:r>
              <a:rPr lang="ru-RU" dirty="0"/>
              <a:t> бар. </a:t>
            </a:r>
            <a:r>
              <a:rPr lang="en-US" dirty="0"/>
              <a:t>JTAG, UART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en-US" dirty="0"/>
              <a:t>USART </a:t>
            </a:r>
            <a:r>
              <a:rPr lang="ru-RU" dirty="0" err="1"/>
              <a:t>интерфейстері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бағдарламалауға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  <a:endParaRPr lang="kk-KZ" dirty="0"/>
          </a:p>
        </p:txBody>
      </p:sp>
      <p:pic>
        <p:nvPicPr>
          <p:cNvPr id="8" name="Picture 4" descr="Let's start with a Blue Pill • JeeLabs">
            <a:extLst>
              <a:ext uri="{FF2B5EF4-FFF2-40B4-BE49-F238E27FC236}">
                <a16:creationId xmlns:a16="http://schemas.microsoft.com/office/drawing/2014/main" id="{42E939C5-7CA2-E06A-6F25-9F8BDF1E6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41" y="1820637"/>
            <a:ext cx="5817562" cy="2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0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8462" y="661151"/>
            <a:ext cx="867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Тақталардың сипаттамаларын салыстыру 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Arduino Uno </a:t>
            </a:r>
            <a:r>
              <a:rPr lang="ru-RU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 </a:t>
            </a:r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Blue Pill</a:t>
            </a:r>
            <a:endParaRPr lang="ru-RU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F969748-6C88-F92D-A53A-2EE4EBB14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97333"/>
              </p:ext>
            </p:extLst>
          </p:nvPr>
        </p:nvGraphicFramePr>
        <p:xfrm>
          <a:off x="2055090" y="1280627"/>
          <a:ext cx="8081820" cy="51882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20455">
                  <a:extLst>
                    <a:ext uri="{9D8B030D-6E8A-4147-A177-3AD203B41FA5}">
                      <a16:colId xmlns:a16="http://schemas.microsoft.com/office/drawing/2014/main" val="1946908490"/>
                    </a:ext>
                  </a:extLst>
                </a:gridCol>
                <a:gridCol w="2020455">
                  <a:extLst>
                    <a:ext uri="{9D8B030D-6E8A-4147-A177-3AD203B41FA5}">
                      <a16:colId xmlns:a16="http://schemas.microsoft.com/office/drawing/2014/main" val="2719839638"/>
                    </a:ext>
                  </a:extLst>
                </a:gridCol>
                <a:gridCol w="2020455">
                  <a:extLst>
                    <a:ext uri="{9D8B030D-6E8A-4147-A177-3AD203B41FA5}">
                      <a16:colId xmlns:a16="http://schemas.microsoft.com/office/drawing/2014/main" val="3421099238"/>
                    </a:ext>
                  </a:extLst>
                </a:gridCol>
                <a:gridCol w="2020455">
                  <a:extLst>
                    <a:ext uri="{9D8B030D-6E8A-4147-A177-3AD203B41FA5}">
                      <a16:colId xmlns:a16="http://schemas.microsoft.com/office/drawing/2014/main" val="365042872"/>
                    </a:ext>
                  </a:extLst>
                </a:gridCol>
              </a:tblGrid>
              <a:tr h="205442">
                <a:tc>
                  <a:txBody>
                    <a:bodyPr/>
                    <a:lstStyle/>
                    <a:p>
                      <a:pPr algn="l" fontAlgn="t"/>
                      <a:endParaRPr lang="ru-RU" sz="1200" dirty="0">
                        <a:effectLst/>
                      </a:endParaRP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Uno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STM32 Blue Pill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1758551789"/>
                  </a:ext>
                </a:extLst>
              </a:tr>
              <a:tr h="2054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effectLst/>
                        </a:rPr>
                        <a:t>General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Dimensions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2.08¨ x 0.9¨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4¨ x 2.1¨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3780407665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Pricing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$20-23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$3-5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3964717866"/>
                  </a:ext>
                </a:extLst>
              </a:tr>
              <a:tr h="218532">
                <a:tc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</a:endParaRP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8507" marR="38507" marT="19254" marB="19254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8507" marR="38507" marT="19254" marB="19254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8507" marR="38507" marT="19254" marB="19254"/>
                </a:tc>
                <a:extLst>
                  <a:ext uri="{0D108BD9-81ED-4DB2-BD59-A6C34878D82A}">
                    <a16:rowId xmlns:a16="http://schemas.microsoft.com/office/drawing/2014/main" val="1496866116"/>
                  </a:ext>
                </a:extLst>
              </a:tr>
              <a:tr h="20544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effectLst/>
                        </a:rPr>
                        <a:t>Connectivity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effectLst/>
                        </a:rPr>
                        <a:t>I/O Pins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14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37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2796146684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effectLst/>
                        </a:rPr>
                        <a:t>PWM Pins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6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15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468025887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effectLst/>
                        </a:rPr>
                        <a:t>Analog In Pins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6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10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2519072404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effectLst/>
                        </a:rPr>
                        <a:t>Analog Out Pins (DAC)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-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-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2811154072"/>
                  </a:ext>
                </a:extLst>
              </a:tr>
              <a:tr h="218532">
                <a:tc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</a:endParaRP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8507" marR="38507" marT="19254" marB="19254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8507" marR="38507" marT="19254" marB="19254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8507" marR="38507" marT="19254" marB="19254"/>
                </a:tc>
                <a:extLst>
                  <a:ext uri="{0D108BD9-81ED-4DB2-BD59-A6C34878D82A}">
                    <a16:rowId xmlns:a16="http://schemas.microsoft.com/office/drawing/2014/main" val="2955971652"/>
                  </a:ext>
                </a:extLst>
              </a:tr>
              <a:tr h="205442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1200" dirty="0">
                          <a:effectLst/>
                        </a:rPr>
                        <a:t>Computing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Processor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ATMega328P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STM32F103C8T6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889498006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Flash Memory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32 kB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64 kB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1748728060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SRAM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2 kB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20 kB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1004431209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EEPROM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1 kB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-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2433033136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Clock speed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16 MHz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72 MHz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281353117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Voltage Level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5V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3.3V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255353994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USB Connectivity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Standard A/B USB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Micro-USB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2014004315"/>
                  </a:ext>
                </a:extLst>
              </a:tr>
              <a:tr h="218532">
                <a:tc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</a:endParaRP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8507" marR="38507" marT="19254" marB="19254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38507" marR="38507" marT="19254" marB="19254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38507" marR="38507" marT="19254" marB="19254"/>
                </a:tc>
                <a:extLst>
                  <a:ext uri="{0D108BD9-81ED-4DB2-BD59-A6C34878D82A}">
                    <a16:rowId xmlns:a16="http://schemas.microsoft.com/office/drawing/2014/main" val="671551370"/>
                  </a:ext>
                </a:extLst>
              </a:tr>
              <a:tr h="20544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Communication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Hardware Serial Ports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1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3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67056532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SPI Support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Yes (1x)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Yes (2x)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1755138876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CAN Support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No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Yes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125190620"/>
                  </a:ext>
                </a:extLst>
              </a:tr>
              <a:tr h="205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effectLst/>
                        </a:rPr>
                        <a:t>I2C Support</a:t>
                      </a:r>
                    </a:p>
                  </a:txBody>
                  <a:tcPr marL="32090" marR="32090" marT="32090" marB="3209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Yes (1x)</a:t>
                      </a:r>
                    </a:p>
                  </a:txBody>
                  <a:tcPr marL="32090" marR="32090" marT="32090" marB="3209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Yes (2x)</a:t>
                      </a:r>
                    </a:p>
                  </a:txBody>
                  <a:tcPr marL="32090" marR="32090" marT="32090" marB="32090"/>
                </a:tc>
                <a:extLst>
                  <a:ext uri="{0D108BD9-81ED-4DB2-BD59-A6C34878D82A}">
                    <a16:rowId xmlns:a16="http://schemas.microsoft.com/office/drawing/2014/main" val="356781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58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369</Words>
  <Application>Microsoft Office PowerPoint</Application>
  <PresentationFormat>Широкоэкранный</PresentationFormat>
  <Paragraphs>94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ROB3111 БИОТЕХНИКАЛЫҚ ЖҮЙЕЛЕРДЕГІ БАСҚАРУ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Yandex.Translate</dc:creator>
  <dc:description>Translated with Yandex.Translate</dc:description>
  <cp:lastModifiedBy>Zhanibek Issabekov</cp:lastModifiedBy>
  <cp:revision>117</cp:revision>
  <dcterms:created xsi:type="dcterms:W3CDTF">2020-06-12T09:53:46Z</dcterms:created>
  <dcterms:modified xsi:type="dcterms:W3CDTF">2025-11-06T09:23:08Z</dcterms:modified>
</cp:coreProperties>
</file>