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6" r:id="rId4"/>
    <p:sldId id="271" r:id="rId5"/>
    <p:sldId id="277" r:id="rId6"/>
    <p:sldId id="276" r:id="rId7"/>
    <p:sldId id="27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31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5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6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0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8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6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8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4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1" y="1240824"/>
            <a:ext cx="11185285" cy="1217971"/>
          </a:xfrm>
        </p:spPr>
        <p:txBody>
          <a:bodyPr>
            <a:normAutofit fontScale="90000"/>
          </a:bodyPr>
          <a:lstStyle/>
          <a:p>
            <a:r>
              <a:rPr lang="en-US" b="1" u="sng" cap="all" dirty="0"/>
              <a:t>ROB</a:t>
            </a:r>
            <a:r>
              <a:rPr lang="ru-RU" b="1" u="sng" cap="all" dirty="0"/>
              <a:t>3111</a:t>
            </a:r>
            <a:r>
              <a:rPr lang="ru-RU" u="sng" dirty="0"/>
              <a:t> </a:t>
            </a:r>
            <a:r>
              <a:rPr lang="ru-RU" b="1" u="sng" cap="all" dirty="0"/>
              <a:t>БИОТЕХНИКАЛЫҚ ЖҮЙЕЛЕРДЕГІ БАСҚАРУ </a:t>
            </a:r>
            <a:endParaRPr lang="ru-RU" sz="2800" dirty="0">
              <a:solidFill>
                <a:schemeClr val="bg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00111" y="2627114"/>
            <a:ext cx="10912273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Сабақтың тақырыбы:</a:t>
            </a:r>
          </a:p>
          <a:p>
            <a:r>
              <a:rPr lang="ru-RU" dirty="0"/>
              <a:t>Қарапайым автоматты басқару жүйелері </a:t>
            </a:r>
            <a:endParaRPr lang="ru-RU" sz="28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29835" y="4351297"/>
            <a:ext cx="4551456" cy="931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Оқытушы: Исабеков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Жанібек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Назарбекұлы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1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5470" y="1178518"/>
            <a:ext cx="9618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Сабақтың мақсаты: Ортада өз функцияларыңыз бен процедураларыңызды жасау </a:t>
            </a:r>
            <a:r>
              <a:rPr lang="en-US" sz="2400" dirty="0"/>
              <a:t>Arduino</a:t>
            </a:r>
            <a:r>
              <a:rPr lang="kk-KZ" sz="2400" dirty="0"/>
              <a:t> </a:t>
            </a:r>
            <a:r>
              <a:rPr lang="en-US" sz="2400" dirty="0"/>
              <a:t>IDE</a:t>
            </a:r>
            <a:r>
              <a:rPr lang="kk-KZ" sz="2400" dirty="0"/>
              <a:t>.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155470" y="2906576"/>
            <a:ext cx="9925395" cy="2919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dirty="0">
                <a:cs typeface="Times New Roman" panose="02020603050405020304" pitchFamily="18" charset="0"/>
              </a:rPr>
              <a:t>Сабақ жоспары: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kk-KZ" dirty="0"/>
              <a:t>Функция мен процедураның айырмашылығы</a:t>
            </a:r>
          </a:p>
          <a:p>
            <a:pPr>
              <a:defRPr/>
            </a:pPr>
            <a:r>
              <a:rPr lang="kk-KZ" dirty="0"/>
              <a:t>Процедураны құру</a:t>
            </a:r>
            <a:endParaRPr lang="ru-RU" dirty="0"/>
          </a:p>
          <a:p>
            <a:pPr>
              <a:defRPr/>
            </a:pPr>
            <a:r>
              <a:rPr lang="kk-KZ" dirty="0"/>
              <a:t>Процедуралық қоңыраулар</a:t>
            </a:r>
          </a:p>
          <a:p>
            <a:pPr>
              <a:defRPr/>
            </a:pPr>
            <a:r>
              <a:rPr lang="kk-KZ" dirty="0"/>
              <a:t>Функцияны құру</a:t>
            </a:r>
          </a:p>
          <a:p>
            <a:pPr>
              <a:defRPr/>
            </a:pPr>
            <a:r>
              <a:rPr lang="kk-KZ" dirty="0"/>
              <a:t>Функцияны шақыру</a:t>
            </a:r>
          </a:p>
        </p:txBody>
      </p:sp>
    </p:spTree>
    <p:extLst>
      <p:ext uri="{BB962C8B-B14F-4D97-AF65-F5344CB8AC3E}">
        <p14:creationId xmlns:p14="http://schemas.microsoft.com/office/powerpoint/2010/main" val="224447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860979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Функциясы мен тәртібі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61363" y="1967591"/>
            <a:ext cx="95341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accent6"/>
                </a:solidFill>
              </a:rPr>
              <a:t>Функциясы </a:t>
            </a:r>
            <a:r>
              <a:rPr lang="ru-RU" sz="2400" dirty="0"/>
              <a:t>— бұл орындайтын ішкі программа</a:t>
            </a:r>
            <a:r>
              <a:rPr lang="en-US" sz="2400" dirty="0"/>
              <a:t> </a:t>
            </a:r>
            <a:r>
              <a:rPr lang="ru-RU" sz="2400" dirty="0"/>
              <a:t>операциялар және мәнді қайтарады.</a:t>
            </a:r>
          </a:p>
          <a:p>
            <a:endParaRPr lang="ru-RU" sz="2400" dirty="0">
              <a:solidFill>
                <a:schemeClr val="accent6"/>
              </a:solidFill>
            </a:endParaRPr>
          </a:p>
          <a:p>
            <a:pPr algn="just"/>
            <a:r>
              <a:rPr lang="ru-RU" sz="2400" dirty="0">
                <a:solidFill>
                  <a:schemeClr val="accent6"/>
                </a:solidFill>
              </a:rPr>
              <a:t>Рәсім </a:t>
            </a:r>
            <a:r>
              <a:rPr lang="ru-RU" sz="2400" dirty="0"/>
              <a:t>— бұл мәндерді қайтармай тек операцияларды орындайтын ішкі программа.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61362" y="4300055"/>
            <a:ext cx="99930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Процедуралар мен функциялар бағдарламада сипатталуы, содан кейін шақырылуы керек. Функция мен процедура басқа функциялардан тыс анықталады.</a:t>
            </a:r>
          </a:p>
        </p:txBody>
      </p:sp>
    </p:spTree>
    <p:extLst>
      <p:ext uri="{BB962C8B-B14F-4D97-AF65-F5344CB8AC3E}">
        <p14:creationId xmlns:p14="http://schemas.microsoft.com/office/powerpoint/2010/main" val="86032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Процедураны құру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31594" y="1682788"/>
            <a:ext cx="1073922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Жалпы жағдайда процедураның келесі құрылымы болады, яғни процедураның сипаттамасы:</a:t>
            </a:r>
          </a:p>
          <a:p>
            <a:endParaRPr lang="ru-RU" dirty="0"/>
          </a:p>
          <a:p>
            <a:r>
              <a:rPr lang="en-US" dirty="0">
                <a:solidFill>
                  <a:schemeClr val="accent1"/>
                </a:solidFill>
              </a:rPr>
              <a:t>void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процедура_аты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chemeClr val="accent1"/>
                </a:solidFill>
              </a:rPr>
              <a:t>(</a:t>
            </a:r>
            <a:r>
              <a:rPr lang="ru-RU" dirty="0">
                <a:solidFill>
                  <a:schemeClr val="accent2"/>
                </a:solidFill>
              </a:rPr>
              <a:t>дәлелдер</a:t>
            </a:r>
            <a:r>
              <a:rPr lang="ru-RU" dirty="0">
                <a:solidFill>
                  <a:schemeClr val="accent1"/>
                </a:solidFill>
              </a:rPr>
              <a:t>) {</a:t>
            </a:r>
          </a:p>
          <a:p>
            <a:r>
              <a:rPr lang="ru-RU" dirty="0">
                <a:solidFill>
                  <a:schemeClr val="accent2"/>
                </a:solidFill>
              </a:rPr>
              <a:t>  </a:t>
            </a:r>
            <a:r>
              <a:rPr lang="ru-RU" dirty="0" err="1">
                <a:solidFill>
                  <a:schemeClr val="accent6"/>
                </a:solidFill>
              </a:rPr>
              <a:t>емшара_лдың денесі</a:t>
            </a:r>
            <a:endParaRPr lang="ru-RU" dirty="0">
              <a:solidFill>
                <a:schemeClr val="accent6"/>
              </a:solidFill>
            </a:endParaRP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</a:p>
          <a:p>
            <a:endParaRPr lang="kk-KZ" dirty="0"/>
          </a:p>
          <a:p>
            <a:r>
              <a:rPr lang="ru-RU" dirty="0"/>
              <a:t>Процедура, егер бар болса, оны атауы мен параметрлер жиынтығы бойынша шақыру арқылы жүзеге асырылады:</a:t>
            </a:r>
          </a:p>
          <a:p>
            <a:endParaRPr lang="ru-RU" dirty="0"/>
          </a:p>
          <a:p>
            <a:r>
              <a:rPr lang="ru-RU" dirty="0" err="1">
                <a:solidFill>
                  <a:srgbClr val="00B0F0"/>
                </a:solidFill>
              </a:rPr>
              <a:t>процедура_аты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chemeClr val="accent1"/>
                </a:solidFill>
              </a:rPr>
              <a:t>(</a:t>
            </a:r>
            <a:r>
              <a:rPr lang="ru-RU" dirty="0">
                <a:solidFill>
                  <a:schemeClr val="accent2"/>
                </a:solidFill>
              </a:rPr>
              <a:t>параметр1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>
                <a:solidFill>
                  <a:schemeClr val="accent2"/>
                </a:solidFill>
              </a:rPr>
              <a:t>параметр2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>
                <a:solidFill>
                  <a:schemeClr val="accent2"/>
                </a:solidFill>
              </a:rPr>
              <a:t>параметр</a:t>
            </a:r>
            <a:r>
              <a:rPr lang="en-US" dirty="0">
                <a:solidFill>
                  <a:schemeClr val="accent2"/>
                </a:solidFill>
              </a:rPr>
              <a:t>N</a:t>
            </a:r>
            <a:r>
              <a:rPr lang="en-US" dirty="0">
                <a:solidFill>
                  <a:schemeClr val="accent1"/>
                </a:solidFill>
              </a:rPr>
              <a:t>);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87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38497" y="903156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Мысал б</a:t>
            </a:r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іс-шаралар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9987" y="1678743"/>
            <a:ext cx="10216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32589" y="1442574"/>
            <a:ext cx="10216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int a, b;</a:t>
            </a:r>
            <a:endParaRPr lang="ru-RU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 {</a:t>
            </a:r>
            <a:endParaRPr lang="ru-RU" dirty="0">
              <a:solidFill>
                <a:schemeClr val="accent1"/>
              </a:solidFill>
            </a:endParaRPr>
          </a:p>
          <a:p>
            <a:r>
              <a:rPr lang="ru-RU" dirty="0">
                <a:solidFill>
                  <a:schemeClr val="accent1"/>
                </a:solidFill>
              </a:rPr>
              <a:t>   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  <a:endParaRPr lang="en-US" dirty="0">
              <a:solidFill>
                <a:schemeClr val="accent1"/>
              </a:solidFill>
            </a:endParaRPr>
          </a:p>
          <a:p>
            <a:endParaRPr lang="ru-RU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 {</a:t>
            </a:r>
          </a:p>
          <a:p>
            <a:r>
              <a:rPr lang="en-US" dirty="0">
                <a:solidFill>
                  <a:schemeClr val="accent1"/>
                </a:solidFill>
              </a:rPr>
              <a:t>  </a:t>
            </a:r>
            <a:r>
              <a:rPr lang="en-US" dirty="0" err="1">
                <a:solidFill>
                  <a:schemeClr val="accent2"/>
                </a:solidFill>
              </a:rPr>
              <a:t>blink_led</a:t>
            </a:r>
            <a:r>
              <a:rPr lang="en-US" dirty="0">
                <a:solidFill>
                  <a:schemeClr val="accent2"/>
                </a:solidFill>
              </a:rPr>
              <a:t>(13, 500);</a:t>
            </a:r>
          </a:p>
          <a:p>
            <a:r>
              <a:rPr lang="en-US" dirty="0">
                <a:solidFill>
                  <a:schemeClr val="accent2"/>
                </a:solidFill>
              </a:rPr>
              <a:t>  </a:t>
            </a:r>
            <a:r>
              <a:rPr lang="en-US" dirty="0" err="1">
                <a:solidFill>
                  <a:schemeClr val="accent2"/>
                </a:solidFill>
              </a:rPr>
              <a:t>blink_led</a:t>
            </a:r>
            <a:r>
              <a:rPr lang="en-US" dirty="0">
                <a:solidFill>
                  <a:schemeClr val="accent2"/>
                </a:solidFill>
              </a:rPr>
              <a:t>(10, 1000);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void </a:t>
            </a:r>
            <a:r>
              <a:rPr lang="en-US" dirty="0" err="1">
                <a:solidFill>
                  <a:schemeClr val="accent2"/>
                </a:solidFill>
              </a:rPr>
              <a:t>blink_led</a:t>
            </a:r>
            <a:r>
              <a:rPr lang="en-US" dirty="0">
                <a:solidFill>
                  <a:schemeClr val="accent2"/>
                </a:solidFill>
              </a:rPr>
              <a:t>(int pin, int </a:t>
            </a:r>
            <a:r>
              <a:rPr lang="en-US" dirty="0" err="1">
                <a:solidFill>
                  <a:schemeClr val="accent2"/>
                </a:solidFill>
              </a:rPr>
              <a:t>d_ms</a:t>
            </a:r>
            <a:r>
              <a:rPr lang="en-US" dirty="0">
                <a:solidFill>
                  <a:schemeClr val="accent2"/>
                </a:solidFill>
              </a:rPr>
              <a:t>) {</a:t>
            </a:r>
          </a:p>
          <a:p>
            <a:r>
              <a:rPr lang="en-US" dirty="0">
                <a:solidFill>
                  <a:schemeClr val="accent2"/>
                </a:solidFill>
              </a:rPr>
              <a:t>  </a:t>
            </a:r>
            <a:r>
              <a:rPr lang="en-US" dirty="0" err="1">
                <a:solidFill>
                  <a:schemeClr val="accent2"/>
                </a:solidFill>
              </a:rPr>
              <a:t>pinMode</a:t>
            </a:r>
            <a:r>
              <a:rPr lang="en-US" dirty="0">
                <a:solidFill>
                  <a:schemeClr val="accent2"/>
                </a:solidFill>
              </a:rPr>
              <a:t>(pin, OUTPUT);</a:t>
            </a:r>
          </a:p>
          <a:p>
            <a:r>
              <a:rPr lang="en-US" dirty="0">
                <a:solidFill>
                  <a:schemeClr val="accent2"/>
                </a:solidFill>
              </a:rPr>
              <a:t>  </a:t>
            </a:r>
            <a:r>
              <a:rPr lang="en-US" dirty="0" err="1">
                <a:solidFill>
                  <a:schemeClr val="accent2"/>
                </a:solidFill>
              </a:rPr>
              <a:t>digitalWrite</a:t>
            </a:r>
            <a:r>
              <a:rPr lang="en-US" dirty="0">
                <a:solidFill>
                  <a:schemeClr val="accent2"/>
                </a:solidFill>
              </a:rPr>
              <a:t>(pin, HIGH);</a:t>
            </a:r>
          </a:p>
          <a:p>
            <a:r>
              <a:rPr lang="en-US" dirty="0">
                <a:solidFill>
                  <a:schemeClr val="accent2"/>
                </a:solidFill>
              </a:rPr>
              <a:t>  delay(</a:t>
            </a:r>
            <a:r>
              <a:rPr lang="en-US" dirty="0" err="1">
                <a:solidFill>
                  <a:schemeClr val="accent2"/>
                </a:solidFill>
              </a:rPr>
              <a:t>d_ms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r>
              <a:rPr lang="en-US" dirty="0">
                <a:solidFill>
                  <a:schemeClr val="accent2"/>
                </a:solidFill>
              </a:rPr>
              <a:t>  </a:t>
            </a:r>
            <a:r>
              <a:rPr lang="en-US" dirty="0" err="1">
                <a:solidFill>
                  <a:schemeClr val="accent2"/>
                </a:solidFill>
              </a:rPr>
              <a:t>digitalWrite</a:t>
            </a:r>
            <a:r>
              <a:rPr lang="en-US" dirty="0">
                <a:solidFill>
                  <a:schemeClr val="accent2"/>
                </a:solidFill>
              </a:rPr>
              <a:t>(pin, LOW);</a:t>
            </a:r>
          </a:p>
          <a:p>
            <a:r>
              <a:rPr lang="en-US" dirty="0">
                <a:solidFill>
                  <a:schemeClr val="accent2"/>
                </a:solidFill>
              </a:rPr>
              <a:t>  delay(</a:t>
            </a:r>
            <a:r>
              <a:rPr lang="en-US" dirty="0" err="1">
                <a:solidFill>
                  <a:schemeClr val="accent2"/>
                </a:solidFill>
              </a:rPr>
              <a:t>d_ms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r>
              <a:rPr lang="en-US" dirty="0">
                <a:solidFill>
                  <a:schemeClr val="accent2"/>
                </a:solidFill>
              </a:rPr>
              <a:t>}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41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38497" y="903156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 құру</a:t>
            </a:r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ункциялар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3104" y="1859340"/>
            <a:ext cx="102412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Жалпы жағдайда функцияның келесі құрылымы болады, яғни функцияның сипаттамасы:</a:t>
            </a:r>
          </a:p>
          <a:p>
            <a:endParaRPr lang="ru-RU" dirty="0"/>
          </a:p>
          <a:p>
            <a:r>
              <a:rPr lang="ru-RU" dirty="0" err="1">
                <a:solidFill>
                  <a:schemeClr val="accent1"/>
                </a:solidFill>
              </a:rPr>
              <a:t>деректер_түрі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функция_ның_аты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chemeClr val="accent1"/>
                </a:solidFill>
              </a:rPr>
              <a:t>(</a:t>
            </a:r>
            <a:r>
              <a:rPr lang="ru-RU" dirty="0">
                <a:solidFill>
                  <a:schemeClr val="accent2"/>
                </a:solidFill>
              </a:rPr>
              <a:t>дәлелдер</a:t>
            </a:r>
            <a:r>
              <a:rPr lang="ru-RU" dirty="0">
                <a:solidFill>
                  <a:schemeClr val="accent1"/>
                </a:solidFill>
              </a:rPr>
              <a:t>) {</a:t>
            </a:r>
          </a:p>
          <a:p>
            <a:r>
              <a:rPr lang="ru-RU" dirty="0">
                <a:solidFill>
                  <a:schemeClr val="accent2"/>
                </a:solidFill>
              </a:rPr>
              <a:t>  </a:t>
            </a:r>
            <a:r>
              <a:rPr lang="ru-RU" dirty="0" err="1">
                <a:solidFill>
                  <a:schemeClr val="accent6"/>
                </a:solidFill>
              </a:rPr>
              <a:t>функция_йдың денесі</a:t>
            </a:r>
            <a:endParaRPr lang="ru-RU" dirty="0">
              <a:solidFill>
                <a:schemeClr val="accent6"/>
              </a:solidFill>
            </a:endParaRP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</a:p>
          <a:p>
            <a:endParaRPr lang="ru-RU" dirty="0"/>
          </a:p>
          <a:p>
            <a:endParaRPr lang="kk-KZ" dirty="0"/>
          </a:p>
          <a:p>
            <a:r>
              <a:rPr lang="ru-RU" dirty="0"/>
              <a:t>Функция, егер бар болса, оны атау және параметрлер жиыны бойынша шақыру арқылы орындалады:</a:t>
            </a:r>
          </a:p>
          <a:p>
            <a:endParaRPr lang="ru-RU" dirty="0"/>
          </a:p>
          <a:p>
            <a:r>
              <a:rPr lang="ru-RU" dirty="0">
                <a:solidFill>
                  <a:schemeClr val="accent2"/>
                </a:solidFill>
              </a:rPr>
              <a:t>айнымалы </a:t>
            </a:r>
            <a:r>
              <a:rPr lang="en-US" dirty="0">
                <a:solidFill>
                  <a:schemeClr val="accent2"/>
                </a:solidFill>
              </a:rPr>
              <a:t>= </a:t>
            </a:r>
            <a:r>
              <a:rPr lang="ru-RU" dirty="0" err="1">
                <a:solidFill>
                  <a:srgbClr val="00B0F0"/>
                </a:solidFill>
              </a:rPr>
              <a:t>функция_ның_аты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chemeClr val="accent1"/>
                </a:solidFill>
              </a:rPr>
              <a:t>(</a:t>
            </a:r>
            <a:r>
              <a:rPr lang="ru-RU" dirty="0">
                <a:solidFill>
                  <a:schemeClr val="accent2"/>
                </a:solidFill>
              </a:rPr>
              <a:t>параметр1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>
                <a:solidFill>
                  <a:schemeClr val="accent2"/>
                </a:solidFill>
              </a:rPr>
              <a:t>параметр2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>
                <a:solidFill>
                  <a:schemeClr val="accent2"/>
                </a:solidFill>
              </a:rPr>
              <a:t>параметр</a:t>
            </a:r>
            <a:r>
              <a:rPr lang="en-US" dirty="0">
                <a:solidFill>
                  <a:schemeClr val="accent2"/>
                </a:solidFill>
              </a:rPr>
              <a:t>N</a:t>
            </a:r>
            <a:r>
              <a:rPr lang="en-US" dirty="0">
                <a:solidFill>
                  <a:schemeClr val="accent1"/>
                </a:solidFill>
              </a:rPr>
              <a:t>);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805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6785" y="909252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Функцияның мысалы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9987" y="1678743"/>
            <a:ext cx="10216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26464" y="1582341"/>
            <a:ext cx="77175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a, b, c;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 {</a:t>
            </a:r>
          </a:p>
          <a:p>
            <a:r>
              <a:rPr lang="en-US" dirty="0">
                <a:solidFill>
                  <a:schemeClr val="accent1"/>
                </a:solidFill>
              </a:rPr>
              <a:t>  a = 10;</a:t>
            </a:r>
          </a:p>
          <a:p>
            <a:r>
              <a:rPr lang="en-US" dirty="0">
                <a:solidFill>
                  <a:schemeClr val="accent1"/>
                </a:solidFill>
              </a:rPr>
              <a:t>  b = 20;</a:t>
            </a:r>
          </a:p>
          <a:p>
            <a:r>
              <a:rPr lang="en-US" dirty="0">
                <a:solidFill>
                  <a:schemeClr val="accent1"/>
                </a:solidFill>
              </a:rPr>
              <a:t>  c = </a:t>
            </a:r>
            <a:r>
              <a:rPr lang="en-US" dirty="0" err="1">
                <a:solidFill>
                  <a:schemeClr val="accent1"/>
                </a:solidFill>
              </a:rPr>
              <a:t>sumFunction</a:t>
            </a:r>
            <a:r>
              <a:rPr lang="en-US" dirty="0">
                <a:solidFill>
                  <a:schemeClr val="accent1"/>
                </a:solidFill>
              </a:rPr>
              <a:t>(a, b);</a:t>
            </a: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  <a:endParaRPr lang="en-US" dirty="0">
              <a:solidFill>
                <a:schemeClr val="accent1"/>
              </a:solidFill>
            </a:endParaRPr>
          </a:p>
          <a:p>
            <a:endParaRPr lang="ru-RU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 {</a:t>
            </a: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int </a:t>
            </a:r>
            <a:r>
              <a:rPr lang="en-US" dirty="0" err="1">
                <a:solidFill>
                  <a:srgbClr val="FF0000"/>
                </a:solidFill>
              </a:rPr>
              <a:t>sumFunction</a:t>
            </a:r>
            <a:r>
              <a:rPr lang="en-US" dirty="0">
                <a:solidFill>
                  <a:srgbClr val="FF0000"/>
                </a:solidFill>
              </a:rPr>
              <a:t>(int </a:t>
            </a:r>
            <a:r>
              <a:rPr lang="en-US" dirty="0" err="1">
                <a:solidFill>
                  <a:srgbClr val="FF0000"/>
                </a:solidFill>
              </a:rPr>
              <a:t>paramA</a:t>
            </a:r>
            <a:r>
              <a:rPr lang="en-US" dirty="0">
                <a:solidFill>
                  <a:srgbClr val="FF0000"/>
                </a:solidFill>
              </a:rPr>
              <a:t>, int </a:t>
            </a:r>
            <a:r>
              <a:rPr lang="en-US" dirty="0" err="1">
                <a:solidFill>
                  <a:srgbClr val="FF0000"/>
                </a:solidFill>
              </a:rPr>
              <a:t>paramB</a:t>
            </a:r>
            <a:r>
              <a:rPr lang="en-US" dirty="0">
                <a:solidFill>
                  <a:srgbClr val="FF0000"/>
                </a:solidFill>
              </a:rPr>
              <a:t>) {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int sum = </a:t>
            </a:r>
            <a:r>
              <a:rPr lang="en-US" dirty="0" err="1">
                <a:solidFill>
                  <a:srgbClr val="FF0000"/>
                </a:solidFill>
              </a:rPr>
              <a:t>paramA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paramB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r>
              <a:rPr lang="en-US" dirty="0">
                <a:solidFill>
                  <a:srgbClr val="FF0000"/>
                </a:solidFill>
              </a:rPr>
              <a:t>  return sum;</a:t>
            </a:r>
          </a:p>
          <a:p>
            <a:r>
              <a:rPr lang="en-US" dirty="0">
                <a:solidFill>
                  <a:srgbClr val="FF0000"/>
                </a:solidFill>
              </a:rPr>
              <a:t>}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7704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355</Words>
  <Application>Microsoft Office PowerPoint</Application>
  <PresentationFormat>Широкоэкранный</PresentationFormat>
  <Paragraphs>74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ROB3111 БИОТЕХНИКАЛЫҚ ЖҮЙЕЛЕРДЕГІ БАСҚАРУ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Yandex.Translate</dc:creator>
  <dc:description>Translated with Yandex.Translate</dc:description>
  <cp:lastModifiedBy>Zhanibek Issabekov</cp:lastModifiedBy>
  <cp:revision>108</cp:revision>
  <dcterms:created xsi:type="dcterms:W3CDTF">2020-06-12T09:53:46Z</dcterms:created>
  <dcterms:modified xsi:type="dcterms:W3CDTF">2025-11-06T09:20:56Z</dcterms:modified>
</cp:coreProperties>
</file>