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7"/>
  </p:notesMasterIdLst>
  <p:sldIdLst>
    <p:sldId id="256" r:id="rId2"/>
    <p:sldId id="281" r:id="rId3"/>
    <p:sldId id="257" r:id="rId4"/>
    <p:sldId id="258" r:id="rId5"/>
    <p:sldId id="259" r:id="rId6"/>
    <p:sldId id="260" r:id="rId7"/>
    <p:sldId id="261" r:id="rId8"/>
    <p:sldId id="262" r:id="rId9"/>
    <p:sldId id="270" r:id="rId10"/>
    <p:sldId id="263" r:id="rId11"/>
    <p:sldId id="266" r:id="rId12"/>
    <p:sldId id="267" r:id="rId13"/>
    <p:sldId id="264" r:id="rId14"/>
    <p:sldId id="265" r:id="rId15"/>
    <p:sldId id="268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5143500" type="screen16x9"/>
  <p:notesSz cx="6858000" cy="9144000"/>
  <p:embeddedFontLst>
    <p:embeddedFont>
      <p:font typeface="Economica" panose="020B0604020202020204" charset="0"/>
      <p:regular r:id="rId28"/>
      <p:bold r:id="rId29"/>
      <p:italic r:id="rId30"/>
      <p:boldItalic r:id="rId31"/>
    </p:embeddedFont>
    <p:embeddedFont>
      <p:font typeface="Nunito" pitchFamily="2" charset="-52"/>
      <p:regular r:id="rId32"/>
      <p:bold r:id="rId33"/>
      <p:italic r:id="rId34"/>
      <p:boldItalic r:id="rId3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83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font" Target="fonts/font7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6.fntdata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5.fntdata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1.fntdata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font" Target="fonts/font3.fntdata"/><Relationship Id="rId35" Type="http://schemas.openxmlformats.org/officeDocument/2006/relationships/font" Target="fonts/font8.fntdata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6fbd76d9e9_0_2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6fbd76d9e9_0_2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6fbd76d9e9_0_2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6fbd76d9e9_0_2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6fbd76d9e9_0_2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36fbd76d9e9_0_2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6fbd76d9e9_0_2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36fbd76d9e9_0_2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36fbd76d9e9_0_2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36fbd76d9e9_0_2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36fbd76d9e9_0_2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36fbd76d9e9_0_2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36fbd76d9e9_0_2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Google Shape;169;g36fbd76d9e9_0_2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6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5" name="Google Shape;15;p2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" name="Google Shape;18;p2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9" name="Google Shape;19;p2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" name="Google Shape;22;p2"/>
          <p:cNvGrpSpPr/>
          <p:nvPr/>
        </p:nvGrpSpPr>
        <p:grpSpPr>
          <a:xfrm>
            <a:off x="7057468" y="5088"/>
            <a:ext cx="1851282" cy="752108"/>
            <a:chOff x="6917201" y="0"/>
            <a:chExt cx="2227777" cy="863400"/>
          </a:xfrm>
        </p:grpSpPr>
        <p:sp>
          <p:nvSpPr>
            <p:cNvPr id="23" name="Google Shape;23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6553032" y="4217852"/>
            <a:ext cx="2389068" cy="925737"/>
            <a:chOff x="6917201" y="0"/>
            <a:chExt cx="2227777" cy="863400"/>
          </a:xfrm>
        </p:grpSpPr>
        <p:sp>
          <p:nvSpPr>
            <p:cNvPr id="27" name="Google Shape;27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199149" y="4055652"/>
            <a:ext cx="2795414" cy="1083308"/>
            <a:chOff x="6917201" y="0"/>
            <a:chExt cx="2227777" cy="863400"/>
          </a:xfrm>
        </p:grpSpPr>
        <p:sp>
          <p:nvSpPr>
            <p:cNvPr id="31" name="Google Shape;31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" name="Google Shape;34;p2"/>
          <p:cNvSpPr txBox="1">
            <a:spLocks noGrp="1"/>
          </p:cNvSpPr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35" name="Google Shape;35;p2"/>
          <p:cNvSpPr txBox="1">
            <a:spLocks noGrp="1"/>
          </p:cNvSpPr>
          <p:nvPr>
            <p:ph type="subTitle" idx="1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2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accent3"/>
        </a:solidFill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1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1" name="Google Shape;111;p11"/>
          <p:cNvGrpSpPr/>
          <p:nvPr/>
        </p:nvGrpSpPr>
        <p:grpSpPr>
          <a:xfrm>
            <a:off x="5959222" y="4119576"/>
            <a:ext cx="2520952" cy="1024165"/>
            <a:chOff x="6917201" y="0"/>
            <a:chExt cx="2227777" cy="863400"/>
          </a:xfrm>
        </p:grpSpPr>
        <p:sp>
          <p:nvSpPr>
            <p:cNvPr id="112" name="Google Shape;112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5" name="Google Shape;115;p11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116" name="Google Shape;116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9" name="Google Shape;119;p11"/>
          <p:cNvSpPr txBox="1">
            <a:spLocks noGrp="1"/>
          </p:cNvSpPr>
          <p:nvPr>
            <p:ph type="title" hasCustomPrompt="1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Google Shape;120;p11"/>
          <p:cNvSpPr txBox="1">
            <a:spLocks noGrp="1"/>
          </p:cNvSpPr>
          <p:nvPr>
            <p:ph type="body" idx="1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ctr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21" name="Google Shape;121;p11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2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accent3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9" name="Google Shape;39;p3"/>
          <p:cNvGrpSpPr/>
          <p:nvPr/>
        </p:nvGrpSpPr>
        <p:grpSpPr>
          <a:xfrm>
            <a:off x="5594191" y="3961115"/>
            <a:ext cx="2910145" cy="1182340"/>
            <a:chOff x="6917201" y="0"/>
            <a:chExt cx="2227777" cy="863400"/>
          </a:xfrm>
        </p:grpSpPr>
        <p:sp>
          <p:nvSpPr>
            <p:cNvPr id="40" name="Google Shape;40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" name="Google Shape;43;p3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44" name="Google Shape;44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47;p3"/>
          <p:cNvSpPr txBox="1">
            <a:spLocks noGrp="1"/>
          </p:cNvSpPr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3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dk2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4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4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54" name="Google Shape;54;p4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4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bg>
      <p:bgPr>
        <a:solidFill>
          <a:schemeClr val="dk2"/>
        </a:solid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5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5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5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61" name="Google Shape;61;p5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2" name="Google Shape;62;p5"/>
          <p:cNvSpPr txBox="1">
            <a:spLocks noGrp="1"/>
          </p:cNvSpPr>
          <p:nvPr>
            <p:ph type="body" idx="2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3" name="Google Shape;63;p5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solidFill>
          <a:schemeClr val="dk2"/>
        </a:solid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p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6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69" name="Google Shape;69;p6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bg>
      <p:bgPr>
        <a:solidFill>
          <a:schemeClr val="accent3"/>
        </a:solid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7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75" name="Google Shape;75;p7"/>
          <p:cNvSpPr txBox="1">
            <a:spLocks noGrp="1"/>
          </p:cNvSpPr>
          <p:nvPr>
            <p:ph type="body" idx="1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76" name="Google Shape;76;p7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1"/>
        </a:soli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8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8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0" name="Google Shape;80;p8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81" name="Google Shape;81;p8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4" name="Google Shape;84;p8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5" name="Google Shape;85;p8"/>
          <p:cNvGrpSpPr/>
          <p:nvPr/>
        </p:nvGrpSpPr>
        <p:grpSpPr>
          <a:xfrm>
            <a:off x="34934" y="4522125"/>
            <a:ext cx="1593306" cy="617072"/>
            <a:chOff x="6917201" y="0"/>
            <a:chExt cx="2227777" cy="863400"/>
          </a:xfrm>
        </p:grpSpPr>
        <p:sp>
          <p:nvSpPr>
            <p:cNvPr id="86" name="Google Shape;86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9" name="Google Shape;89;p8"/>
          <p:cNvGrpSpPr/>
          <p:nvPr/>
        </p:nvGrpSpPr>
        <p:grpSpPr>
          <a:xfrm>
            <a:off x="5886353" y="1243"/>
            <a:ext cx="3257455" cy="1261514"/>
            <a:chOff x="6917201" y="0"/>
            <a:chExt cx="2227777" cy="863400"/>
          </a:xfrm>
        </p:grpSpPr>
        <p:sp>
          <p:nvSpPr>
            <p:cNvPr id="90" name="Google Shape;90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3" name="Google Shape;93;p8"/>
          <p:cNvSpPr txBox="1">
            <a:spLocks noGrp="1"/>
          </p:cNvSpPr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endParaRPr/>
          </a:p>
        </p:txBody>
      </p:sp>
      <p:sp>
        <p:nvSpPr>
          <p:cNvPr id="94" name="Google Shape;94;p8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solidFill>
          <a:schemeClr val="dk2"/>
        </a:solid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9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9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9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00" name="Google Shape;100;p9"/>
          <p:cNvSpPr txBox="1">
            <a:spLocks noGrp="1"/>
          </p:cNvSpPr>
          <p:nvPr>
            <p:ph type="subTitle" idx="1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01" name="Google Shape;101;p9"/>
          <p:cNvSpPr txBox="1">
            <a:spLocks noGrp="1"/>
          </p:cNvSpPr>
          <p:nvPr>
            <p:ph type="body" idx="2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02" name="Google Shape;102;p9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bg>
      <p:bgPr>
        <a:solidFill>
          <a:schemeClr val="accent1"/>
        </a:solidFill>
        <a:effectLst/>
      </p:bgPr>
    </p:bg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1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10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10"/>
          <p:cNvSpPr txBox="1">
            <a:spLocks noGrp="1"/>
          </p:cNvSpPr>
          <p:nvPr>
            <p:ph type="body" idx="1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108" name="Google Shape;108;p10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hift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3"/>
          <p:cNvSpPr txBox="1">
            <a:spLocks noGrp="1"/>
          </p:cNvSpPr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10-лекция. Внешние силовые воздействия, массы и моменты инерции нагрузки, приведение к степеням подвижности механизмов</a:t>
            </a:r>
            <a:endParaRPr dirty="0"/>
          </a:p>
        </p:txBody>
      </p:sp>
      <p:sp>
        <p:nvSpPr>
          <p:cNvPr id="129" name="Google Shape;129;p13"/>
          <p:cNvSpPr txBox="1">
            <a:spLocks noGrp="1"/>
          </p:cNvSpPr>
          <p:nvPr>
            <p:ph type="subTitle" idx="1"/>
          </p:nvPr>
        </p:nvSpPr>
        <p:spPr>
          <a:xfrm>
            <a:off x="7086600" y="4213483"/>
            <a:ext cx="1935200" cy="113004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Исабеков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Жанібек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Назарбекұлы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77768BF-521F-4DA9-8885-A51660D7F7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3788" y="363749"/>
            <a:ext cx="3816424" cy="103306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0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r>
              <a:rPr lang="ru-RU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Уравнение</a:t>
            </a:r>
            <a:r>
              <a:rPr lang="ru-RU" sz="2400" b="1" kern="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движения</a:t>
            </a:r>
            <a:r>
              <a:rPr lang="ru-RU" sz="2400" b="1" kern="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kern="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машины</a:t>
            </a:r>
            <a:br>
              <a:rPr lang="ru-KZ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dirty="0"/>
          </a:p>
        </p:txBody>
      </p:sp>
      <p:sp>
        <p:nvSpPr>
          <p:cNvPr id="172" name="Google Shape;172;p20"/>
          <p:cNvSpPr txBox="1">
            <a:spLocks noGrp="1"/>
          </p:cNvSpPr>
          <p:nvPr>
            <p:ph type="body" idx="1"/>
          </p:nvPr>
        </p:nvSpPr>
        <p:spPr>
          <a:xfrm>
            <a:off x="264750" y="1455236"/>
            <a:ext cx="4098450" cy="22356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530225">
              <a:spcBef>
                <a:spcPts val="5"/>
              </a:spcBef>
              <a:spcAft>
                <a:spcPts val="0"/>
              </a:spcAft>
            </a:pPr>
            <a:r>
              <a:rPr lang="ru-RU" sz="18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Работу</a:t>
            </a:r>
            <a:r>
              <a:rPr lang="ru-RU" sz="1800" spc="-4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машины</a:t>
            </a:r>
            <a:r>
              <a:rPr lang="ru-RU" sz="1800" spc="-15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можно</a:t>
            </a:r>
            <a:r>
              <a:rPr lang="ru-RU" sz="1800" spc="-2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разбить</a:t>
            </a:r>
            <a:r>
              <a:rPr lang="ru-RU" sz="1800" spc="-25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</a:t>
            </a:r>
            <a:r>
              <a:rPr lang="ru-RU" sz="1800" spc="-15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ru-RU" sz="1800" spc="-15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spc="-1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периода:</a:t>
            </a:r>
            <a:endParaRPr lang="ru-KZ" sz="1800" dirty="0">
              <a:solidFill>
                <a:schemeClr val="bg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Bef>
                <a:spcPts val="330"/>
              </a:spcBef>
              <a:buSzPts val="1400"/>
              <a:buFont typeface="Times New Roman" panose="02020603050405020304" pitchFamily="18" charset="0"/>
              <a:buAutoNum type="arabicParenR"/>
              <a:tabLst>
                <a:tab pos="309880" algn="l"/>
              </a:tabLst>
            </a:pPr>
            <a:r>
              <a:rPr lang="ru-RU" sz="1800" spc="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период</a:t>
            </a:r>
            <a:r>
              <a:rPr lang="ru-RU" sz="1800" spc="-3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spc="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пуска</a:t>
            </a:r>
            <a:r>
              <a:rPr lang="ru-RU" sz="1800" spc="-4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spc="-1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(разгон);</a:t>
            </a:r>
            <a:endParaRPr lang="ru-KZ" sz="1800" spc="0" dirty="0">
              <a:solidFill>
                <a:schemeClr val="bg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Bef>
                <a:spcPts val="310"/>
              </a:spcBef>
              <a:buSzPts val="1400"/>
              <a:buFont typeface="Times New Roman" panose="02020603050405020304" pitchFamily="18" charset="0"/>
              <a:buAutoNum type="arabicParenR"/>
              <a:tabLst>
                <a:tab pos="309880" algn="l"/>
              </a:tabLst>
            </a:pPr>
            <a:r>
              <a:rPr lang="ru-RU" sz="1800" spc="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период</a:t>
            </a:r>
            <a:r>
              <a:rPr lang="ru-RU" sz="1800" spc="-55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spc="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установившегося</a:t>
            </a:r>
            <a:r>
              <a:rPr lang="ru-RU" sz="1800" spc="-55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spc="-1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движения;</a:t>
            </a:r>
            <a:endParaRPr lang="ru-KZ" sz="1800" spc="0" dirty="0">
              <a:solidFill>
                <a:schemeClr val="bg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Bef>
                <a:spcPts val="335"/>
              </a:spcBef>
              <a:buSzPts val="1400"/>
              <a:buFont typeface="Times New Roman" panose="02020603050405020304" pitchFamily="18" charset="0"/>
              <a:buAutoNum type="arabicParenR"/>
              <a:tabLst>
                <a:tab pos="309880" algn="l"/>
              </a:tabLst>
            </a:pPr>
            <a:r>
              <a:rPr lang="ru-RU" sz="1800" spc="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период</a:t>
            </a:r>
            <a:r>
              <a:rPr lang="ru-RU" sz="1800" spc="-35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spc="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остановки</a:t>
            </a:r>
            <a:r>
              <a:rPr lang="ru-RU" sz="1800" spc="-45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spc="-1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(выбега);</a:t>
            </a:r>
            <a:endParaRPr lang="ru-KZ" sz="1800" spc="0" dirty="0">
              <a:solidFill>
                <a:schemeClr val="bg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515E10-69DD-495F-9B04-96657CAAE662}"/>
              </a:ext>
            </a:extLst>
          </p:cNvPr>
          <p:cNvSpPr txBox="1"/>
          <p:nvPr/>
        </p:nvSpPr>
        <p:spPr>
          <a:xfrm>
            <a:off x="264750" y="3255036"/>
            <a:ext cx="409845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Уравнение движения показывает, как силы, действующие на звенья механизма, связаны с их движением (скоростями, ускорениями)</a:t>
            </a:r>
            <a:endParaRPr lang="ru-K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D002B72-8C7F-4282-8E51-BE9D14D388E3}"/>
              </a:ext>
            </a:extLst>
          </p:cNvPr>
          <p:cNvSpPr txBox="1"/>
          <p:nvPr/>
        </p:nvSpPr>
        <p:spPr>
          <a:xfrm>
            <a:off x="5048850" y="1562265"/>
            <a:ext cx="3691950" cy="23391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/>
              <a:t>∆Т</a:t>
            </a:r>
            <a:r>
              <a:rPr lang="en-US" sz="2000" dirty="0"/>
              <a:t> </a:t>
            </a:r>
            <a:r>
              <a:rPr lang="ru-RU" sz="2000" dirty="0"/>
              <a:t>=</a:t>
            </a:r>
            <a:r>
              <a:rPr lang="en-US" sz="2000" dirty="0"/>
              <a:t> </a:t>
            </a:r>
            <a:r>
              <a:rPr lang="ru-RU" sz="2000" dirty="0"/>
              <a:t>Ад</a:t>
            </a:r>
            <a:r>
              <a:rPr lang="en-US" sz="2000" dirty="0"/>
              <a:t> </a:t>
            </a:r>
            <a:r>
              <a:rPr lang="ru-RU" sz="2000" dirty="0"/>
              <a:t>–</a:t>
            </a:r>
            <a:r>
              <a:rPr lang="en-US" sz="2000" dirty="0"/>
              <a:t> </a:t>
            </a:r>
            <a:r>
              <a:rPr lang="ru-RU" sz="2000" dirty="0"/>
              <a:t>Ас</a:t>
            </a:r>
            <a:endParaRPr lang="en-US" sz="2000" dirty="0"/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∆Т=Т-Т</a:t>
            </a:r>
            <a:r>
              <a:rPr lang="ru-RU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изменение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кине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тической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энергии за рассматриваемый промежуток времени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-А</a:t>
            </a:r>
            <a:r>
              <a:rPr lang="ru-RU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суммарная работа действующих сил за рассматриваемый промежуток </a:t>
            </a:r>
            <a:endParaRPr lang="ru-K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D0E12B-4E45-4A51-B82B-CA673E5C5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Дифференциальная форма</a:t>
            </a:r>
            <a:endParaRPr lang="ru-KZ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282807E-38F3-4181-90A1-B0FF00E33A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- показывает </a:t>
            </a:r>
            <a:r>
              <a:rPr lang="ru-RU" b="1" dirty="0"/>
              <a:t>мгновенную зависимость</a:t>
            </a:r>
            <a:r>
              <a:rPr lang="ru-RU" dirty="0"/>
              <a:t> между силами и движением, то есть что происходит </a:t>
            </a:r>
            <a:r>
              <a:rPr lang="ru-RU" b="1" dirty="0"/>
              <a:t>в каждый момент времени</a:t>
            </a:r>
            <a:r>
              <a:rPr lang="ru-RU" dirty="0"/>
              <a:t>: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r>
              <a:rPr lang="ru-RU" b="1" dirty="0"/>
              <a:t>Разница между формами: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Интегральная форма — это </a:t>
            </a:r>
            <a:r>
              <a:rPr lang="ru-RU" b="1" dirty="0"/>
              <a:t>общее уравнение энергии</a:t>
            </a:r>
            <a:r>
              <a:rPr lang="ru-RU" dirty="0"/>
              <a:t> (для периода движения).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Дифференциальная форма — это </a:t>
            </a:r>
            <a:r>
              <a:rPr lang="ru-RU" b="1" dirty="0"/>
              <a:t>мгновенное уравнение движения</a:t>
            </a:r>
            <a:r>
              <a:rPr lang="ru-RU" dirty="0"/>
              <a:t>, которое используется при анализе динамики в каждый момент времени.</a:t>
            </a:r>
          </a:p>
          <a:p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AEAF903-A92F-4C00-BFE4-1EB5AC33A1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9057" y="2519902"/>
            <a:ext cx="1232543" cy="705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4052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38DA83-606B-4B70-AC8B-EE1CC6193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Таким образом</a:t>
            </a:r>
            <a:endParaRPr lang="ru-KZ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8AB21BF-CF8E-4955-973E-DAD6E7535B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уравнение движения машины приводится к тому или иному конкретному виду и решается графическим и графоаналитическим методами, а учитываемые силы и моменты сил, а также приведенные массы и моменты инерции могут быть как постоянными так и переменными величинами, зависящими от того или иного фактора.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8534753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305E1B-CEDE-49C2-B8B2-6F244D450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Физический смысл:</a:t>
            </a:r>
            <a:endParaRPr lang="ru-KZ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A53E6C7-F20D-445C-97EC-01EBA3F990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19150" y="1364443"/>
            <a:ext cx="7914450" cy="2778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81915" marR="87630" indent="447675" algn="just">
              <a:lnSpc>
                <a:spcPct val="118000"/>
              </a:lnSpc>
              <a:spcBef>
                <a:spcPts val="35"/>
              </a:spcBef>
              <a:spcAft>
                <a:spcPts val="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период пуска А</a:t>
            </a:r>
            <a:r>
              <a:rPr lang="ru-RU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-А</a:t>
            </a:r>
            <a:r>
              <a:rPr lang="ru-RU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=∆Т&gt;0, т.е. происходит ускорение движения звеньев, являющегося неустановившемся.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1915" marR="84455" indent="447675" algn="just">
              <a:lnSpc>
                <a:spcPct val="120000"/>
              </a:lnSpc>
              <a:spcBef>
                <a:spcPts val="30"/>
              </a:spcBef>
              <a:spcAft>
                <a:spcPts val="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период установившегося движения А</a:t>
            </a:r>
            <a:r>
              <a:rPr lang="ru-RU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-А</a:t>
            </a:r>
            <a:r>
              <a:rPr lang="ru-RU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=∆Т=0, т.е. скорости звеньев в конечный и начальный моменты цикла равны и вся работа движущихся сил расходуется на преодоление сопротивлений.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1915" marR="83820" indent="447675" algn="just">
              <a:lnSpc>
                <a:spcPct val="120000"/>
              </a:lnSpc>
              <a:spcBef>
                <a:spcPts val="290"/>
              </a:spcBef>
              <a:spcAft>
                <a:spcPts val="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период остановки А</a:t>
            </a:r>
            <a:r>
              <a:rPr lang="ru-RU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-А</a:t>
            </a:r>
            <a:r>
              <a:rPr lang="ru-RU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=∆Т&lt;0, движение продолжается некоторое время за счет накопленной кинетической энергии, поглощаемой за счет сопротивления </a:t>
            </a:r>
            <a:r>
              <a:rPr lang="ru-RU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движению.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0418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61A173-DADF-4DE6-BFFD-840A40D78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Метод Жуковского</a:t>
            </a:r>
            <a:endParaRPr lang="ru-KZ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D5D06F0-1DD3-4ADC-A7FF-CE6C36F34A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Профессор </a:t>
            </a:r>
            <a:r>
              <a:rPr lang="ru-RU" b="1" dirty="0"/>
              <a:t>Н. Е. Жуковский</a:t>
            </a:r>
            <a:r>
              <a:rPr lang="ru-RU" dirty="0"/>
              <a:t> предложил </a:t>
            </a:r>
            <a:r>
              <a:rPr lang="ru-RU" b="1" dirty="0"/>
              <a:t>графический метод</a:t>
            </a:r>
            <a:r>
              <a:rPr lang="ru-RU" dirty="0"/>
              <a:t>, который позволяет находить </a:t>
            </a:r>
            <a:r>
              <a:rPr lang="ru-RU" i="1" dirty="0"/>
              <a:t>приведённую силу</a:t>
            </a:r>
            <a:r>
              <a:rPr lang="ru-RU" dirty="0"/>
              <a:t> — то есть силу, действующую на звено приведения, эквивалентную по работе всем силам, приложенным к механизму.</a:t>
            </a:r>
          </a:p>
          <a:p>
            <a:r>
              <a:rPr lang="ru-RU" dirty="0"/>
              <a:t>Сам метод строится на равенстве мощностей: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ru-RU" sz="1600" baseline="30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·V</a:t>
            </a:r>
            <a:r>
              <a:rPr lang="en-US" sz="1600" spc="20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·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cos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)=∑F</a:t>
            </a:r>
            <a:r>
              <a:rPr lang="en-US" sz="1600" spc="-95" dirty="0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·V</a:t>
            </a:r>
            <a:r>
              <a:rPr lang="en-US" sz="1600" spc="-85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·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cos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Ai</a:t>
            </a:r>
            <a:r>
              <a:rPr lang="ru-RU" sz="16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endParaRPr lang="ru-RU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80BDEB55-6E33-4BE0-A906-B1BF8046D1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8000" y="3281746"/>
            <a:ext cx="82512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Fi​ — силы, действующие на механизм (например, веса, реакции, инерционные силы);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b="0" i="0" u="none" strike="noStrike" cap="none" normalizeH="0" baseline="0" dirty="0" err="1">
                <a:ln>
                  <a:noFill/>
                </a:ln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Vi</a:t>
            </a:r>
            <a: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— скорости точек приложения этих сил;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αi​ — углы между направлением силы и скоростью точки;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b="0" i="0" u="none" strike="noStrike" cap="none" normalizeH="0" baseline="0" dirty="0" err="1">
                <a:ln>
                  <a:noFill/>
                </a:ln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Fпр</a:t>
            </a:r>
            <a: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​ — искомая </a:t>
            </a:r>
            <a:r>
              <a:rPr kumimoji="0" lang="ru-KZ" altLang="ru-KZ" b="0" i="1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приведённая сила</a:t>
            </a:r>
            <a: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эквивалентная всем остальным по мощности</a:t>
            </a:r>
          </a:p>
        </p:txBody>
      </p:sp>
    </p:spTree>
    <p:extLst>
      <p:ext uri="{BB962C8B-B14F-4D97-AF65-F5344CB8AC3E}">
        <p14:creationId xmlns:p14="http://schemas.microsoft.com/office/powerpoint/2010/main" val="18864627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839C14-9D0A-435A-BA83-C645E1856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9150" y="1044000"/>
            <a:ext cx="7014450" cy="7562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Как работает метод Жуковского</a:t>
            </a:r>
            <a:br>
              <a:rPr lang="ru-RU" b="1" dirty="0"/>
            </a:br>
            <a:endParaRPr lang="ru-KZ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9A4B358-6B6C-4349-BA6E-6EEAB7ED5A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799" y="1907922"/>
            <a:ext cx="8251201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b="1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Строят план скоростей</a:t>
            </a:r>
            <a: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KZ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это чертёж, на котором показано, с какой скоростью движутся точки механизма.</a:t>
            </a:r>
            <a:b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Этот план </a:t>
            </a:r>
            <a:r>
              <a:rPr kumimoji="0" lang="ru-KZ" altLang="ru-KZ" b="1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поворачивают на 90°</a:t>
            </a:r>
            <a: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После поворота на него наносят все действующие силы (и даже силы инерции).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Этот повернутый план называется </a:t>
            </a:r>
            <a:r>
              <a:rPr kumimoji="0" lang="ru-KZ" altLang="ru-KZ" b="1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жёсткий рычаг Жуковского</a:t>
            </a:r>
            <a: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Он как будто превращает механизм в </a:t>
            </a:r>
            <a:r>
              <a:rPr kumimoji="0" lang="ru-KZ" altLang="ru-KZ" b="1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один рычаг</a:t>
            </a:r>
            <a: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на который действуют все силы.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каждой силы можно найти, </a:t>
            </a:r>
            <a:r>
              <a:rPr kumimoji="0" lang="ru-KZ" altLang="ru-KZ" b="1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насколько сильно она «крутит» этот рычаг</a:t>
            </a:r>
            <a: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KZ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это момент силы.</a:t>
            </a:r>
            <a:b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Суммируя эти моменты, получают общий «крутящий эффект» всех сил.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Потом ищут такую </a:t>
            </a:r>
            <a:r>
              <a:rPr kumimoji="0" lang="ru-KZ" altLang="ru-KZ" b="1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одну приведённую силу</a:t>
            </a:r>
            <a: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которая даёт тот же самый момент </a:t>
            </a:r>
            <a:r>
              <a:rPr kumimoji="0" lang="ru-RU" altLang="ru-KZ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 есть действует так же, как все силы вместе.</a:t>
            </a:r>
          </a:p>
        </p:txBody>
      </p:sp>
    </p:spTree>
    <p:extLst>
      <p:ext uri="{BB962C8B-B14F-4D97-AF65-F5344CB8AC3E}">
        <p14:creationId xmlns:p14="http://schemas.microsoft.com/office/powerpoint/2010/main" val="31523707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FBB721-836E-ADDF-03B8-692B8E57F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1800" b="1" dirty="0"/>
              <a:t>1. Какая из перечисленных сил совершает положительную работу и передает энергию механической системе?</a:t>
            </a:r>
            <a:br>
              <a:rPr lang="ru-RU" sz="1800" dirty="0"/>
            </a:br>
            <a:endParaRPr lang="ru-KZ" sz="18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AB7B675-FF69-3F2E-9D3E-114BDC226B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46050" indent="0">
              <a:buNone/>
            </a:pPr>
            <a:br>
              <a:rPr lang="ru-RU" dirty="0"/>
            </a:br>
            <a:r>
              <a:rPr lang="ru-RU" dirty="0"/>
              <a:t>а) Сила сопротивления резанию</a:t>
            </a:r>
            <a:br>
              <a:rPr lang="ru-RU" dirty="0"/>
            </a:br>
            <a:r>
              <a:rPr lang="ru-RU" dirty="0"/>
              <a:t>б) Сила трения в подшипниках</a:t>
            </a:r>
            <a:br>
              <a:rPr lang="ru-RU" dirty="0"/>
            </a:br>
            <a:r>
              <a:rPr lang="ru-RU" dirty="0"/>
              <a:t>в) Сила давления газов на поршень в ДВС</a:t>
            </a:r>
            <a:br>
              <a:rPr lang="ru-RU" dirty="0"/>
            </a:br>
            <a:r>
              <a:rPr lang="ru-RU" dirty="0"/>
              <a:t>г) Сила тяжести при подъеме груза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1096175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37FED8-600F-C225-8B70-341582501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/>
              <a:t>2. Силы, которые противодействуют движению и отбирают энергию у системы, называются:</a:t>
            </a:r>
            <a:endParaRPr lang="ru-KZ" sz="20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5ECD511-9FDA-D8D0-34DE-29112223C3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а) Движущими силами</a:t>
            </a:r>
            <a:br>
              <a:rPr lang="ru-RU" dirty="0"/>
            </a:br>
            <a:r>
              <a:rPr lang="ru-RU" dirty="0"/>
              <a:t>б) Силами инерции</a:t>
            </a:r>
            <a:br>
              <a:rPr lang="ru-RU" dirty="0"/>
            </a:br>
            <a:r>
              <a:rPr lang="ru-RU" dirty="0"/>
              <a:t>в) Силами сопротивления</a:t>
            </a:r>
            <a:br>
              <a:rPr lang="ru-RU" dirty="0"/>
            </a:br>
            <a:r>
              <a:rPr lang="ru-RU" dirty="0"/>
              <a:t>г) Силами реакции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3907942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D77CA1-90FE-4A3B-C2DB-362B8975D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/>
              <a:t>3. Согласно принципу Даламбера, силы инерции условно прикладываются к ускоряемому телу, чтобы:</a:t>
            </a:r>
            <a:endParaRPr lang="ru-KZ" sz="14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E014364-44F1-09B1-C76E-C3594B36CB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а) Увеличить его скорость</a:t>
            </a:r>
            <a:br>
              <a:rPr lang="ru-RU" dirty="0"/>
            </a:br>
            <a:r>
              <a:rPr lang="ru-RU" dirty="0"/>
              <a:t>б) Рассматривать его в состоянии равновесия</a:t>
            </a:r>
            <a:br>
              <a:rPr lang="ru-RU" dirty="0"/>
            </a:br>
            <a:r>
              <a:rPr lang="ru-RU" dirty="0"/>
              <a:t>в) Превратить его в звено приведения</a:t>
            </a:r>
            <a:br>
              <a:rPr lang="ru-RU" dirty="0"/>
            </a:br>
            <a:r>
              <a:rPr lang="ru-RU" dirty="0"/>
              <a:t>г) Учесть только силы сопротивления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9625431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105B9B-1670-D99A-7263-250198839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/>
              <a:t>4. Главный вектор сил инерции для звена вычисляется по формуле:</a:t>
            </a:r>
            <a:endParaRPr lang="ru-KZ" sz="20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92EC1B0-B48B-8AB3-A6EA-D1FF8437F8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а) </a:t>
            </a:r>
            <a:r>
              <a:rPr lang="en-US" dirty="0"/>
              <a:t>M</a:t>
            </a:r>
            <a:r>
              <a:rPr lang="ru-RU" dirty="0"/>
              <a:t>и = -</a:t>
            </a:r>
            <a:r>
              <a:rPr lang="en-US" dirty="0"/>
              <a:t>JS · </a:t>
            </a:r>
            <a:r>
              <a:rPr lang="el-GR" dirty="0"/>
              <a:t>ε</a:t>
            </a:r>
            <a:br>
              <a:rPr lang="el-GR" dirty="0"/>
            </a:br>
            <a:r>
              <a:rPr lang="ru-RU" dirty="0"/>
              <a:t>б) </a:t>
            </a:r>
            <a:r>
              <a:rPr lang="en-US" dirty="0"/>
              <a:t>F</a:t>
            </a:r>
            <a:r>
              <a:rPr lang="ru-RU" dirty="0"/>
              <a:t>и = </a:t>
            </a:r>
            <a:r>
              <a:rPr lang="en-US" dirty="0"/>
              <a:t>m · </a:t>
            </a:r>
            <a:r>
              <a:rPr lang="en-US" dirty="0" err="1"/>
              <a:t>aS</a:t>
            </a:r>
            <a:br>
              <a:rPr lang="en-US" dirty="0"/>
            </a:br>
            <a:r>
              <a:rPr lang="ru-RU" dirty="0"/>
              <a:t>в) </a:t>
            </a:r>
            <a:r>
              <a:rPr lang="en-US" dirty="0"/>
              <a:t>F</a:t>
            </a:r>
            <a:r>
              <a:rPr lang="ru-RU" dirty="0"/>
              <a:t>и = -</a:t>
            </a:r>
            <a:r>
              <a:rPr lang="en-US" dirty="0"/>
              <a:t>m · </a:t>
            </a:r>
            <a:r>
              <a:rPr lang="en-US" dirty="0" err="1"/>
              <a:t>aS</a:t>
            </a:r>
            <a:br>
              <a:rPr lang="en-US" dirty="0"/>
            </a:br>
            <a:r>
              <a:rPr lang="ru-RU" dirty="0"/>
              <a:t>г) </a:t>
            </a:r>
            <a:r>
              <a:rPr lang="en-US" dirty="0"/>
              <a:t>M</a:t>
            </a:r>
            <a:r>
              <a:rPr lang="ru-RU" dirty="0"/>
              <a:t>и = </a:t>
            </a:r>
            <a:r>
              <a:rPr lang="en-US" dirty="0"/>
              <a:t>JS · </a:t>
            </a:r>
            <a:r>
              <a:rPr lang="el-GR" dirty="0"/>
              <a:t>ε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258096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B8A1E3-4F6E-4DC1-B255-0DC8F3DAD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План занятия</a:t>
            </a:r>
            <a:endParaRPr lang="ru-KZ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811AF3B-AB27-4543-B755-F239C10421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0076" y="1417622"/>
            <a:ext cx="8448168" cy="2410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28600" indent="-2286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ru-KZ" altLang="ru-KZ" sz="1000" b="1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Типы сил в механизмах</a:t>
            </a:r>
            <a:r>
              <a:rPr kumimoji="0" lang="ru-KZ" altLang="ru-KZ" sz="10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Движущие, сопротивления, реакции, инерции — их роль в работе системы.</a:t>
            </a:r>
          </a:p>
          <a:p>
            <a:pPr marL="228600" indent="-2286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ru-KZ" altLang="ru-KZ" sz="1000" b="1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Движущие силы</a:t>
            </a:r>
            <a:r>
              <a:rPr kumimoji="0" lang="ru-KZ" altLang="ru-KZ" sz="10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Источники энергии: давление, тяжесть, момент двигателя.</a:t>
            </a:r>
          </a:p>
          <a:p>
            <a:pPr marL="228600" indent="-2286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ru-KZ" altLang="ru-KZ" sz="1000" b="1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Силы сопротивления</a:t>
            </a:r>
            <a:r>
              <a:rPr kumimoji="0" lang="ru-KZ" altLang="ru-KZ" sz="10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Полезные (резание, подъём) и вредные (трение, потери).</a:t>
            </a:r>
          </a:p>
          <a:p>
            <a:pPr marL="228600" indent="-2286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ru-KZ" altLang="ru-KZ" sz="1000" b="1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Силы реакции в кинематических парах</a:t>
            </a:r>
            <a:r>
              <a:rPr kumimoji="0" lang="ru-KZ" altLang="ru-KZ" sz="10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Внутренние связи между звеньями, обеспечивающие передачу движения.</a:t>
            </a:r>
          </a:p>
          <a:p>
            <a:pPr marL="228600" indent="-2286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ru-KZ" altLang="ru-KZ" sz="1000" b="1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Силы инерции</a:t>
            </a:r>
            <a:r>
              <a:rPr kumimoji="0" lang="ru-KZ" altLang="ru-KZ" sz="10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Возникают при ускорении, учитываются через принцип Даламбера.</a:t>
            </a:r>
          </a:p>
          <a:p>
            <a:pPr marL="228600" indent="-2286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ru-KZ" altLang="ru-KZ" sz="1000" b="1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Принцип Даламбера</a:t>
            </a:r>
            <a:r>
              <a:rPr kumimoji="0" lang="ru-KZ" altLang="ru-KZ" sz="10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Приведение механизма к равновесию с учётом инерционных сил.</a:t>
            </a:r>
          </a:p>
          <a:p>
            <a:pPr marL="228600" indent="-2286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ru-KZ" altLang="ru-KZ" sz="1000" b="1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Звено приведения</a:t>
            </a:r>
            <a:r>
              <a:rPr kumimoji="0" lang="ru-KZ" altLang="ru-KZ" sz="10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Упрощение анализа — замена всей системы одним эквивалентным звеном.</a:t>
            </a:r>
          </a:p>
          <a:p>
            <a:pPr marL="228600" indent="-2286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ru-KZ" altLang="ru-KZ" sz="1000" b="1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Уравнение движения машины</a:t>
            </a:r>
            <a:r>
              <a:rPr kumimoji="0" lang="ru-KZ" altLang="ru-KZ" sz="10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Связь между работой сил и изменением кинетической энергии.</a:t>
            </a:r>
          </a:p>
          <a:p>
            <a:pPr marL="228600" indent="-2286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ru-KZ" altLang="ru-KZ" sz="1000" b="1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Дифференциальная форма уравнения</a:t>
            </a:r>
            <a:r>
              <a:rPr kumimoji="0" lang="ru-KZ" altLang="ru-KZ" sz="10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Мгновенное описание динамики механизма.</a:t>
            </a:r>
          </a:p>
          <a:p>
            <a:pPr marL="228600" indent="-2286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ru-KZ" altLang="ru-KZ" sz="1000" b="1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Метод Жуковского</a:t>
            </a:r>
            <a:r>
              <a:rPr kumimoji="0" lang="ru-KZ" altLang="ru-KZ" sz="10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Графоаналитический способ определения приведённой силы.</a:t>
            </a:r>
          </a:p>
          <a:p>
            <a:pPr marL="228600" indent="-2286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ru-KZ" altLang="ru-KZ" sz="1000" b="1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Жесткий рычаг Жуковского</a:t>
            </a:r>
            <a:r>
              <a:rPr kumimoji="0" lang="ru-KZ" altLang="ru-KZ" sz="10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План скоростей, поворот, нанесение сил, суммирование моментов.</a:t>
            </a:r>
            <a:endParaRPr kumimoji="0" lang="ru-RU" altLang="ru-KZ" sz="1000" b="0" i="0" u="none" strike="noStrike" cap="none" normalizeH="0" baseline="0" dirty="0">
              <a:ln>
                <a:noFill/>
              </a:ln>
              <a:solidFill>
                <a:schemeClr val="bg2"/>
              </a:solidFill>
              <a:effectLst/>
              <a:latin typeface="Arial" panose="020B0604020202020204" pitchFamily="34" charset="0"/>
            </a:endParaRPr>
          </a:p>
          <a:p>
            <a:pPr marL="228600" indent="-2286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ru-RU" sz="1100" b="1" dirty="0"/>
              <a:t>Контрольные вопросы</a:t>
            </a:r>
            <a:r>
              <a:rPr lang="ru-RU" sz="1100" dirty="0"/>
              <a:t> Тест на понимание ключевых понятий и формул.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ru-KZ" altLang="ru-KZ" sz="1000" b="0" i="0" u="none" strike="noStrike" cap="none" normalizeH="0" baseline="0" dirty="0">
              <a:ln>
                <a:noFill/>
              </a:ln>
              <a:solidFill>
                <a:schemeClr val="bg2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Контрольные вопросы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Тест на понимание ключевых понятий и формул.</a:t>
            </a:r>
          </a:p>
        </p:txBody>
      </p:sp>
    </p:spTree>
    <p:extLst>
      <p:ext uri="{BB962C8B-B14F-4D97-AF65-F5344CB8AC3E}">
        <p14:creationId xmlns:p14="http://schemas.microsoft.com/office/powerpoint/2010/main" val="19164997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89A1A5-6785-83E4-C8E0-678B3880F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/>
              <a:t>5. В период установившегося движения машины разность работ движущих сил и сил сопротивления (Ад – Ас) равна:</a:t>
            </a:r>
            <a:endParaRPr lang="ru-KZ" sz="20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C7CF9C7-4E1F-6AF9-0C54-F4BE302D27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а) ∆T &gt; 0</a:t>
            </a:r>
            <a:br>
              <a:rPr lang="ru-RU" dirty="0"/>
            </a:br>
            <a:r>
              <a:rPr lang="ru-RU" dirty="0"/>
              <a:t>б) ∆T &lt; 0</a:t>
            </a:r>
            <a:br>
              <a:rPr lang="ru-RU" dirty="0"/>
            </a:br>
            <a:r>
              <a:rPr lang="ru-RU" dirty="0"/>
              <a:t>в) ∆T = 0</a:t>
            </a:r>
            <a:br>
              <a:rPr lang="ru-RU" dirty="0"/>
            </a:br>
            <a:r>
              <a:rPr lang="ru-RU" dirty="0"/>
              <a:t>г) ∆T = </a:t>
            </a:r>
            <a:r>
              <a:rPr lang="ru-RU" dirty="0" err="1"/>
              <a:t>const</a:t>
            </a:r>
            <a:r>
              <a:rPr lang="ru-RU" dirty="0"/>
              <a:t> ≠ 0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0123678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4F7D0D-B537-EA5F-0B08-0EEC6D662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/>
              <a:t>6. Метод Жуковского используется для определения:</a:t>
            </a:r>
            <a:endParaRPr lang="ru-KZ" sz="20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F7DF573-68A7-0CBC-A048-0B77DC0ED0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а) Момента инерции звена</a:t>
            </a:r>
            <a:br>
              <a:rPr lang="ru-RU" dirty="0"/>
            </a:br>
            <a:r>
              <a:rPr lang="ru-RU" dirty="0"/>
              <a:t>б) Скорости точки механизма</a:t>
            </a:r>
            <a:br>
              <a:rPr lang="ru-RU" dirty="0"/>
            </a:br>
            <a:r>
              <a:rPr lang="ru-RU" dirty="0"/>
              <a:t>в) Приведенной силы, эквивалентной по работе всем силам механизма</a:t>
            </a:r>
            <a:br>
              <a:rPr lang="ru-RU" dirty="0"/>
            </a:br>
            <a:r>
              <a:rPr lang="ru-RU" dirty="0"/>
              <a:t>г) Силы реакции в кинематической паре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7391136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A970A3-DFC0-029E-31F9-EF908068B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/>
              <a:t>7. Что такое «жесткий рычаг Жуковского»?</a:t>
            </a:r>
            <a:endParaRPr lang="ru-KZ" sz="20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F222AB9-DB88-EDEB-8968-0296C0CFB4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а) Реальное звено механизма, к которому приложены все силы</a:t>
            </a:r>
            <a:br>
              <a:rPr lang="ru-RU" dirty="0"/>
            </a:br>
            <a:r>
              <a:rPr lang="ru-RU" dirty="0"/>
              <a:t>б) План скоростей, повернутый на 90 градусов, на который наносятся все силы</a:t>
            </a:r>
            <a:br>
              <a:rPr lang="ru-RU" dirty="0"/>
            </a:br>
            <a:r>
              <a:rPr lang="ru-RU" dirty="0"/>
              <a:t>в) Звено приведения с постоянной массой</a:t>
            </a:r>
            <a:br>
              <a:rPr lang="ru-RU" dirty="0"/>
            </a:br>
            <a:r>
              <a:rPr lang="ru-RU" dirty="0"/>
              <a:t>г) График зависимости силы от скорости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6875266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901A31-63BB-2A57-A9F6-918F386EC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/>
              <a:t>8. Силы реакции в кинематических парах для всего механизма являются силами...</a:t>
            </a:r>
            <a:endParaRPr lang="ru-KZ" sz="20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A895EF6-021D-EF62-188C-D06FC88C98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а) Внешними</a:t>
            </a:r>
            <a:br>
              <a:rPr lang="ru-RU" dirty="0"/>
            </a:br>
            <a:r>
              <a:rPr lang="ru-RU" dirty="0"/>
              <a:t>б) Движущими</a:t>
            </a:r>
            <a:br>
              <a:rPr lang="ru-RU" dirty="0"/>
            </a:br>
            <a:r>
              <a:rPr lang="ru-RU" dirty="0"/>
              <a:t>в) Внутренними</a:t>
            </a:r>
            <a:br>
              <a:rPr lang="ru-RU" dirty="0"/>
            </a:br>
            <a:r>
              <a:rPr lang="ru-RU" dirty="0"/>
              <a:t>г) Инерционными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7064036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99DA27-564D-018B-845D-C40E0FA20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/>
              <a:t>9. Уравнение движения в дифференциальной форме описывает:</a:t>
            </a:r>
            <a:endParaRPr lang="ru-KZ" sz="20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51B3155-6D1D-7591-B135-7A720AECC7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а) Суммарную работу сил за весь период движения</a:t>
            </a:r>
            <a:br>
              <a:rPr lang="ru-RU" dirty="0"/>
            </a:br>
            <a:r>
              <a:rPr lang="ru-RU" dirty="0"/>
              <a:t>б) Изменение кинетической энергии за цикл</a:t>
            </a:r>
            <a:br>
              <a:rPr lang="ru-RU" dirty="0"/>
            </a:br>
            <a:r>
              <a:rPr lang="ru-RU" dirty="0"/>
              <a:t>в) Мгновенную зависимость между силами и движением</a:t>
            </a:r>
            <a:br>
              <a:rPr lang="ru-RU" dirty="0"/>
            </a:br>
            <a:r>
              <a:rPr lang="ru-RU" dirty="0"/>
              <a:t>г) Среднюю скорость звена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8227934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F5DCD7-B155-8ECA-99DB-7B29003CB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/>
              <a:t>10. Приведение механизма к одному звену (звену приведения) осуществляется с условием равенства:</a:t>
            </a:r>
            <a:endParaRPr lang="ru-KZ" sz="20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DB6B6A0-A051-4296-5B1E-2960126473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а) Сил, приложенных к звеньям</a:t>
            </a:r>
            <a:br>
              <a:rPr lang="ru-RU" dirty="0"/>
            </a:br>
            <a:r>
              <a:rPr lang="ru-RU" dirty="0"/>
              <a:t>б) Масс и моментов инерции</a:t>
            </a:r>
            <a:br>
              <a:rPr lang="ru-RU" dirty="0"/>
            </a:br>
            <a:r>
              <a:rPr lang="ru-RU" dirty="0"/>
              <a:t>в) Мощностей всех заменяемых сил и приведенной силы</a:t>
            </a:r>
            <a:br>
              <a:rPr lang="ru-RU" dirty="0"/>
            </a:br>
            <a:r>
              <a:rPr lang="ru-RU" dirty="0"/>
              <a:t>г) Скоростей всех точек механизма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318932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4"/>
          <p:cNvSpPr txBox="1">
            <a:spLocks noGrp="1"/>
          </p:cNvSpPr>
          <p:nvPr>
            <p:ph type="title"/>
          </p:nvPr>
        </p:nvSpPr>
        <p:spPr>
          <a:xfrm>
            <a:off x="819150" y="691525"/>
            <a:ext cx="7505700" cy="110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3366">
                <a:solidFill>
                  <a:schemeClr val="accent3"/>
                </a:solidFill>
                <a:latin typeface="Economica"/>
                <a:ea typeface="Economica"/>
                <a:cs typeface="Economica"/>
                <a:sym typeface="Economica"/>
              </a:rPr>
              <a:t>Среди сил, действующих на механизм, различают:</a:t>
            </a:r>
            <a:endParaRPr sz="3366">
              <a:solidFill>
                <a:schemeClr val="accent3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14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а) движущие силы F</a:t>
            </a:r>
            <a:r>
              <a:rPr lang="ru" sz="1400" baseline="-25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</a:t>
            </a:r>
            <a:r>
              <a:rPr lang="ru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или моменты M</a:t>
            </a:r>
            <a:r>
              <a:rPr lang="ru" sz="1400" baseline="-25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</a:t>
            </a:r>
            <a:endParaRPr sz="1400" baseline="-250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б) силы сопротивления F</a:t>
            </a:r>
            <a:r>
              <a:rPr lang="ru" sz="1400" baseline="-25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</a:t>
            </a:r>
            <a:r>
              <a:rPr lang="ru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или моменты М</a:t>
            </a:r>
            <a:r>
              <a:rPr lang="ru" sz="1400" baseline="-25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</a:t>
            </a:r>
            <a:endParaRPr sz="1400" baseline="-250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в) силы реакции в кинематических парах F</a:t>
            </a:r>
            <a:r>
              <a:rPr lang="ru" sz="1400" baseline="-25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ij</a:t>
            </a:r>
            <a:endParaRPr sz="1400" baseline="-250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ru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г) силы инерции F</a:t>
            </a:r>
            <a:r>
              <a:rPr lang="ru" sz="1400" baseline="-25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</a:t>
            </a:r>
            <a:r>
              <a:rPr lang="ru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или моменты сил инерции M</a:t>
            </a:r>
            <a:r>
              <a:rPr lang="ru" sz="1400" baseline="-25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</a:t>
            </a:r>
            <a:endParaRPr sz="1400" baseline="-250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5"/>
          <p:cNvSpPr txBox="1">
            <a:spLocks noGrp="1"/>
          </p:cNvSpPr>
          <p:nvPr>
            <p:ph type="title"/>
          </p:nvPr>
        </p:nvSpPr>
        <p:spPr>
          <a:xfrm>
            <a:off x="819150" y="551925"/>
            <a:ext cx="7505700" cy="78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accent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Движущие силы</a:t>
            </a:r>
            <a:endParaRPr>
              <a:solidFill>
                <a:schemeClr val="accent3"/>
              </a:solidFill>
            </a:endParaRPr>
          </a:p>
        </p:txBody>
      </p:sp>
      <p:sp>
        <p:nvSpPr>
          <p:cNvPr id="141" name="Google Shape;141;p15"/>
          <p:cNvSpPr txBox="1">
            <a:spLocks noGrp="1"/>
          </p:cNvSpPr>
          <p:nvPr>
            <p:ph type="body" idx="1"/>
          </p:nvPr>
        </p:nvSpPr>
        <p:spPr>
          <a:xfrm>
            <a:off x="819150" y="1335825"/>
            <a:ext cx="7505700" cy="310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4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Это силы или моменты, которые </a:t>
            </a:r>
            <a:r>
              <a:rPr lang="ru" sz="14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создают движение механизма</a:t>
            </a:r>
            <a:r>
              <a:rPr lang="ru" sz="14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ускоряют его звенья и совершают </a:t>
            </a:r>
            <a:r>
              <a:rPr lang="ru" sz="14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положительную работу</a:t>
            </a:r>
            <a:r>
              <a:rPr lang="ru" sz="14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то есть передают энергию системе.</a:t>
            </a:r>
            <a:endParaRPr sz="14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4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Примеры:</a:t>
            </a:r>
            <a:endParaRPr sz="1400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4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Сила давления газов на поршень в двигателе внутреннего сгорания (ДВС) — именно она заставляет поршень двигаться вниз.</a:t>
            </a:r>
            <a:br>
              <a:rPr lang="ru" sz="14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4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Сила тяжести при </a:t>
            </a:r>
            <a:r>
              <a:rPr lang="ru" sz="14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о</a:t>
            </a:r>
            <a:r>
              <a:rPr lang="ru" sz="14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пускании груза в грузоподъёмном механизме — когда груз опускается, он может вращать барабан лебёдки, выполняя положительную работу.</a:t>
            </a:r>
            <a:br>
              <a:rPr lang="ru" sz="14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4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Момент, создаваемый электродвигателем на валу </a:t>
            </a:r>
            <a:r>
              <a:rPr lang="en-US" sz="14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r>
              <a:rPr lang="ru" sz="14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приводит в движение остальные элементы механизма.</a:t>
            </a:r>
            <a:endParaRPr sz="14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6200" marR="88900" lvl="0" indent="177800" algn="just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4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6"/>
          <p:cNvSpPr txBox="1">
            <a:spLocks noGrp="1"/>
          </p:cNvSpPr>
          <p:nvPr>
            <p:ph type="title"/>
          </p:nvPr>
        </p:nvSpPr>
        <p:spPr>
          <a:xfrm>
            <a:off x="819150" y="466025"/>
            <a:ext cx="7505700" cy="91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Силы сопротивления </a:t>
            </a:r>
            <a:endParaRPr/>
          </a:p>
        </p:txBody>
      </p:sp>
      <p:sp>
        <p:nvSpPr>
          <p:cNvPr id="147" name="Google Shape;147;p16"/>
          <p:cNvSpPr txBox="1">
            <a:spLocks noGrp="1"/>
          </p:cNvSpPr>
          <p:nvPr>
            <p:ph type="body" idx="1"/>
          </p:nvPr>
        </p:nvSpPr>
        <p:spPr>
          <a:xfrm>
            <a:off x="819150" y="1206950"/>
            <a:ext cx="7784100" cy="323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25000" lnSpcReduction="20000"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56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Это силы, которые </a:t>
            </a:r>
            <a:r>
              <a:rPr lang="ru" sz="56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противодействуют движению</a:t>
            </a:r>
            <a:r>
              <a:rPr lang="ru" sz="56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тормозят звенья и совершают </a:t>
            </a:r>
            <a:r>
              <a:rPr lang="ru" sz="56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отрицательную работу</a:t>
            </a:r>
            <a:r>
              <a:rPr lang="ru" sz="56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то есть отбирают энергию у системы.</a:t>
            </a:r>
            <a:endParaRPr sz="56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56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Разновидности сил сопротивления:</a:t>
            </a:r>
            <a:endParaRPr sz="5600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17500" algn="l" rtl="0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ru" sz="56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Полезные силы сопротивления</a:t>
            </a:r>
            <a:r>
              <a:rPr lang="ru" sz="56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56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r>
              <a:rPr lang="ru" sz="56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те, которые создают </a:t>
            </a:r>
            <a:r>
              <a:rPr lang="ru" sz="56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производственный эффект</a:t>
            </a:r>
            <a:r>
              <a:rPr lang="ru" sz="56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то есть работа против этих сил полезна.</a:t>
            </a:r>
            <a:br>
              <a:rPr lang="ru" sz="56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ru" sz="56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" sz="56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Примеры:</a:t>
            </a:r>
            <a:br>
              <a:rPr lang="ru" sz="56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ru" sz="56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Сила тяжести при </a:t>
            </a:r>
            <a:r>
              <a:rPr lang="ru" sz="56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подъёме груза</a:t>
            </a:r>
            <a:r>
              <a:rPr lang="ru" sz="56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56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r>
              <a:rPr lang="ru" sz="56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мы совершаем работу против этой силы, но результат (поднятый груз) полезен.</a:t>
            </a:r>
            <a:br>
              <a:rPr lang="ru" sz="56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ru" sz="56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Сопротивление резанию при обработке металла — двигатель совершает работу против силы резания, и это приводит к нужному результату (изменение формы детали).</a:t>
            </a:r>
            <a:endParaRPr sz="56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ru" sz="56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Вредные силы сопротивления</a:t>
            </a:r>
            <a:r>
              <a:rPr lang="ru" sz="56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56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r>
              <a:rPr lang="ru" sz="56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силы, которые </a:t>
            </a:r>
            <a:r>
              <a:rPr lang="ru" sz="56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не дают полезного эффекта</a:t>
            </a:r>
            <a:r>
              <a:rPr lang="ru" sz="56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а только снижают эффективность механизма.</a:t>
            </a:r>
            <a:br>
              <a:rPr lang="ru" sz="56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56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7"/>
          <p:cNvSpPr txBox="1">
            <a:spLocks noGrp="1"/>
          </p:cNvSpPr>
          <p:nvPr>
            <p:ph type="title"/>
          </p:nvPr>
        </p:nvSpPr>
        <p:spPr>
          <a:xfrm>
            <a:off x="819150" y="476775"/>
            <a:ext cx="7505700" cy="75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Силы реакции в кинематических парах</a:t>
            </a:r>
            <a:endParaRPr/>
          </a:p>
        </p:txBody>
      </p:sp>
      <p:sp>
        <p:nvSpPr>
          <p:cNvPr id="153" name="Google Shape;153;p17"/>
          <p:cNvSpPr txBox="1">
            <a:spLocks noGrp="1"/>
          </p:cNvSpPr>
          <p:nvPr>
            <p:ph type="body" idx="1"/>
          </p:nvPr>
        </p:nvSpPr>
        <p:spPr>
          <a:xfrm>
            <a:off x="819150" y="1228575"/>
            <a:ext cx="7505700" cy="321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55000" lnSpcReduction="20000"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Это силы, которые возникают в местах соединения звеньев (в опорах, шарнирах, направляющих и т.п.). Они обеспечивают связь между звеньями и передачу движения от одного элемента к другому.</a:t>
            </a:r>
            <a:endParaRPr sz="2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Для всего механизма эти силы считаются внутренними, потому что они действуют между звеньями одной системы.</a:t>
            </a:r>
            <a:br>
              <a:rPr lang="ru" sz="2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ru" sz="2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Но для каждого отдельного звена — они являются внешними, так как оказывают на него воздействие со стороны других звеньев.</a:t>
            </a:r>
            <a:br>
              <a:rPr lang="ru" sz="2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2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Примеры:</a:t>
            </a:r>
            <a:endParaRPr sz="2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Сила давления пальца на шатун в кривошипно-шатунном механизме.</a:t>
            </a:r>
            <a:br>
              <a:rPr lang="ru" sz="2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ru" sz="2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Реакция опоры на вал в подшипнике.</a:t>
            </a:r>
            <a:br>
              <a:rPr lang="ru" sz="2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ru" sz="2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Сила в шарнире, соединяющем два звена рычажного механизма.</a:t>
            </a:r>
            <a:endParaRPr sz="2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8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accent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Силы инерции</a:t>
            </a:r>
            <a:endParaRPr>
              <a:solidFill>
                <a:schemeClr val="accent3"/>
              </a:solidFill>
            </a:endParaRPr>
          </a:p>
        </p:txBody>
      </p:sp>
      <p:sp>
        <p:nvSpPr>
          <p:cNvPr id="159" name="Google Shape;159;p18"/>
          <p:cNvSpPr txBox="1">
            <a:spLocks noGrp="1"/>
          </p:cNvSpPr>
          <p:nvPr>
            <p:ph type="body" idx="1"/>
          </p:nvPr>
        </p:nvSpPr>
        <p:spPr>
          <a:xfrm>
            <a:off x="819150" y="1800200"/>
            <a:ext cx="7505700" cy="263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силы инерции F</a:t>
            </a:r>
            <a:r>
              <a:rPr lang="ru" sz="1400" baseline="-25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</a:t>
            </a:r>
            <a:r>
              <a:rPr lang="ru" sz="1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или моменты сил инерции M</a:t>
            </a:r>
            <a:r>
              <a:rPr lang="ru" sz="1400" baseline="-25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</a:t>
            </a:r>
            <a:r>
              <a:rPr lang="ru" sz="1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4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возникают при переменном движении звеньев механизма и могут быть как движущими, так и силами сопротивления (в зависимости от их направления относительно направления движения звеньев). </a:t>
            </a:r>
            <a:endParaRPr sz="14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ru" sz="1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Фактически эти силы действуют на тело, вызывающее ускорение дру- гого тела. Однако, условное приложения сил инерции к ускоряемому телу позво-ляет рассматривать его в равновесии</a:t>
            </a:r>
            <a:endParaRPr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9"/>
          <p:cNvSpPr txBox="1">
            <a:spLocks noGrp="1"/>
          </p:cNvSpPr>
          <p:nvPr>
            <p:ph type="title"/>
          </p:nvPr>
        </p:nvSpPr>
        <p:spPr>
          <a:xfrm>
            <a:off x="819150" y="487500"/>
            <a:ext cx="7505700" cy="70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accent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принцип Даламбера</a:t>
            </a:r>
            <a:endParaRPr>
              <a:solidFill>
                <a:schemeClr val="accent3"/>
              </a:solidFill>
            </a:endParaRPr>
          </a:p>
        </p:txBody>
      </p:sp>
      <p:sp>
        <p:nvSpPr>
          <p:cNvPr id="165" name="Google Shape;165;p19"/>
          <p:cNvSpPr txBox="1">
            <a:spLocks noGrp="1"/>
          </p:cNvSpPr>
          <p:nvPr>
            <p:ph type="body" idx="1"/>
          </p:nvPr>
        </p:nvSpPr>
        <p:spPr>
          <a:xfrm>
            <a:off x="819150" y="1443175"/>
            <a:ext cx="5046000" cy="299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marR="88900" lvl="0" indent="444500" algn="just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400">
                <a:latin typeface="Arial"/>
                <a:ea typeface="Arial"/>
                <a:cs typeface="Arial"/>
                <a:sym typeface="Arial"/>
              </a:rPr>
              <a:t>Силы инерции относятся к категории распределенных или так называемых массовых сил, которые как и другие аналогичные силы могут быть приведены к </a:t>
            </a:r>
            <a:r>
              <a:rPr lang="ru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главному вектору и главному  моменту 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</a:t>
            </a:r>
            <a:r>
              <a:rPr lang="ru" sz="1400" baseline="-25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</a:t>
            </a:r>
            <a:r>
              <a:rPr lang="ru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=-ma</a:t>
            </a:r>
            <a:r>
              <a:rPr lang="ru" sz="1400" baseline="-25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</a:t>
            </a:r>
            <a:r>
              <a:rPr lang="ru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 M</a:t>
            </a:r>
            <a:r>
              <a:rPr lang="ru" sz="1400" baseline="-25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</a:t>
            </a:r>
            <a:r>
              <a:rPr lang="ru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=-J</a:t>
            </a:r>
            <a:r>
              <a:rPr lang="ru" sz="1400" baseline="-25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</a:t>
            </a:r>
            <a:r>
              <a:rPr lang="ru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·ε; где m и J</a:t>
            </a:r>
            <a:r>
              <a:rPr lang="ru" sz="1400" baseline="-25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</a:t>
            </a:r>
            <a:r>
              <a:rPr lang="ru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масса и момент  инерции  звена относительно оси, проходящей через центр масс </a:t>
            </a:r>
            <a:r>
              <a:rPr lang="ru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lang="ru" sz="1400" baseline="-25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lang="ru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ускорение центра масс;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ε – угловое ускорение звена.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66" name="Google Shape;166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5099" y="2237800"/>
            <a:ext cx="2870901" cy="2115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1E23CE-7331-8E37-7B86-E7CB7627E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исследования закона движения механизма</a:t>
            </a:r>
            <a:endParaRPr lang="ru-KZ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8DE5FA9-10C0-928B-5D3D-3711D977F3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8352" y="1865970"/>
            <a:ext cx="3560955" cy="2431929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Для исследования закона движения механизма его удобно заменить одним условным звеном – звеном приведения, имеющим закон движения аналогичного звена реального механизма.</a:t>
            </a:r>
            <a:endParaRPr lang="ru-KZ" dirty="0"/>
          </a:p>
          <a:p>
            <a:r>
              <a:rPr lang="ru-RU" dirty="0"/>
              <a:t>Все внешние силы, действующие на звенья при этом заменяются одной</a:t>
            </a:r>
            <a:endParaRPr lang="ru-KZ" dirty="0"/>
          </a:p>
          <a:p>
            <a:r>
              <a:rPr lang="ru-RU" dirty="0"/>
              <a:t>приведенной силой F </a:t>
            </a:r>
            <a:r>
              <a:rPr lang="ru-RU" baseline="30000" dirty="0" err="1"/>
              <a:t>пр</a:t>
            </a:r>
            <a:r>
              <a:rPr lang="ru-RU" dirty="0"/>
              <a:t> или моментом М </a:t>
            </a:r>
            <a:r>
              <a:rPr lang="ru-RU" baseline="30000" dirty="0" err="1"/>
              <a:t>пр</a:t>
            </a:r>
            <a:r>
              <a:rPr lang="ru-RU" dirty="0"/>
              <a:t> , мощности Р </a:t>
            </a:r>
            <a:r>
              <a:rPr lang="ru-RU" baseline="30000" dirty="0" err="1"/>
              <a:t>пр</a:t>
            </a:r>
            <a:r>
              <a:rPr lang="ru-RU" dirty="0"/>
              <a:t> которых равны</a:t>
            </a:r>
            <a:endParaRPr lang="ru-KZ" dirty="0"/>
          </a:p>
          <a:p>
            <a:r>
              <a:rPr lang="ru-RU" dirty="0"/>
              <a:t>мощностям </a:t>
            </a:r>
            <a:r>
              <a:rPr lang="ru-RU" dirty="0" err="1"/>
              <a:t>Р</a:t>
            </a:r>
            <a:r>
              <a:rPr lang="ru-RU" baseline="-25000" dirty="0" err="1"/>
              <a:t>i</a:t>
            </a:r>
            <a:r>
              <a:rPr lang="ru-RU" dirty="0"/>
              <a:t> заменяемых сил F</a:t>
            </a:r>
            <a:r>
              <a:rPr lang="ru-RU" baseline="-25000" dirty="0"/>
              <a:t>i</a:t>
            </a:r>
            <a:r>
              <a:rPr lang="ru-RU" dirty="0"/>
              <a:t> и моментов сил </a:t>
            </a:r>
            <a:r>
              <a:rPr lang="ru-RU" dirty="0" err="1"/>
              <a:t>M</a:t>
            </a:r>
            <a:r>
              <a:rPr lang="ru-RU" baseline="-25000" dirty="0" err="1"/>
              <a:t>i</a:t>
            </a:r>
            <a:r>
              <a:rPr lang="ru-RU" dirty="0"/>
              <a:t>, т.е.</a:t>
            </a:r>
            <a:endParaRPr lang="ru-KZ" dirty="0"/>
          </a:p>
          <a:p>
            <a:pPr marL="146050" indent="0">
              <a:buNone/>
            </a:pPr>
            <a:endParaRPr lang="ru-KZ" dirty="0"/>
          </a:p>
        </p:txBody>
      </p:sp>
      <p:pic>
        <p:nvPicPr>
          <p:cNvPr id="4" name="Image 35">
            <a:extLst>
              <a:ext uri="{FF2B5EF4-FFF2-40B4-BE49-F238E27FC236}">
                <a16:creationId xmlns:a16="http://schemas.microsoft.com/office/drawing/2014/main" id="{B00EE312-A079-81C9-6C03-AE2447879C69}"/>
              </a:ext>
            </a:extLst>
          </p:cNvPr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14695" y="2157756"/>
            <a:ext cx="2449830" cy="237109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E036FA3-E68F-28DE-5638-335C710E93FF}"/>
              </a:ext>
            </a:extLst>
          </p:cNvPr>
          <p:cNvSpPr txBox="1"/>
          <p:nvPr/>
        </p:nvSpPr>
        <p:spPr>
          <a:xfrm>
            <a:off x="4795024" y="1583473"/>
            <a:ext cx="3248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Пример кривошипно-ползунного механизма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766754794"/>
      </p:ext>
    </p:extLst>
  </p:cSld>
  <p:clrMapOvr>
    <a:masterClrMapping/>
  </p:clrMapOvr>
</p:sld>
</file>

<file path=ppt/theme/theme1.xml><?xml version="1.0" encoding="utf-8"?>
<a:theme xmlns:a="http://schemas.openxmlformats.org/drawingml/2006/main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1669</Words>
  <Application>Microsoft Office PowerPoint</Application>
  <PresentationFormat>Экран (16:9)</PresentationFormat>
  <Paragraphs>107</Paragraphs>
  <Slides>25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1" baseType="lpstr">
      <vt:lpstr>Times New Roman</vt:lpstr>
      <vt:lpstr>Nunito</vt:lpstr>
      <vt:lpstr>Arial</vt:lpstr>
      <vt:lpstr>Calibri</vt:lpstr>
      <vt:lpstr>Economica</vt:lpstr>
      <vt:lpstr>Shift</vt:lpstr>
      <vt:lpstr>10-лекция. Внешние силовые воздействия, массы и моменты инерции нагрузки, приведение к степеням подвижности механизмов</vt:lpstr>
      <vt:lpstr>План занятия</vt:lpstr>
      <vt:lpstr>Среди сил, действующих на механизм, различают: </vt:lpstr>
      <vt:lpstr>Движущие силы</vt:lpstr>
      <vt:lpstr>Силы сопротивления </vt:lpstr>
      <vt:lpstr>Силы реакции в кинематических парах</vt:lpstr>
      <vt:lpstr>Силы инерции</vt:lpstr>
      <vt:lpstr>принцип Даламбера</vt:lpstr>
      <vt:lpstr>исследования закона движения механизма</vt:lpstr>
      <vt:lpstr>Уравнение движения машины </vt:lpstr>
      <vt:lpstr>Дифференциальная форма</vt:lpstr>
      <vt:lpstr>Таким образом</vt:lpstr>
      <vt:lpstr>Физический смысл:</vt:lpstr>
      <vt:lpstr>Метод Жуковского</vt:lpstr>
      <vt:lpstr>Как работает метод Жуковского </vt:lpstr>
      <vt:lpstr>1. Какая из перечисленных сил совершает положительную работу и передает энергию механической системе? </vt:lpstr>
      <vt:lpstr>2. Силы, которые противодействуют движению и отбирают энергию у системы, называются:</vt:lpstr>
      <vt:lpstr>3. Согласно принципу Даламбера, силы инерции условно прикладываются к ускоряемому телу, чтобы:</vt:lpstr>
      <vt:lpstr>4. Главный вектор сил инерции для звена вычисляется по формуле:</vt:lpstr>
      <vt:lpstr>5. В период установившегося движения машины разность работ движущих сил и сил сопротивления (Ад – Ас) равна:</vt:lpstr>
      <vt:lpstr>6. Метод Жуковского используется для определения:</vt:lpstr>
      <vt:lpstr>7. Что такое «жесткий рычаг Жуковского»?</vt:lpstr>
      <vt:lpstr>8. Силы реакции в кинематических парах для всего механизма являются силами...</vt:lpstr>
      <vt:lpstr>9. Уравнение движения в дифференциальной форме описывает:</vt:lpstr>
      <vt:lpstr>10. Приведение механизма к одному звену (звену приведения) осуществляется с условием равенства: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Внешние силовые воздействия, массы и моменты инерции нагрузки, приведение к степеням подвижности механизмов</dc:title>
  <dc:creator>Администратор</dc:creator>
  <cp:lastModifiedBy>Zhanibek Issabekov</cp:lastModifiedBy>
  <cp:revision>14</cp:revision>
  <dcterms:modified xsi:type="dcterms:W3CDTF">2025-11-06T07:39:51Z</dcterms:modified>
</cp:coreProperties>
</file>