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75" r:id="rId32"/>
  </p:sldIdLst>
  <p:sldSz cx="9144000" cy="5143500" type="screen16x9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Montserrat" panose="00000500000000000000" pitchFamily="2" charset="-52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f31e7bec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f31e7bec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f31e7bec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7f31e7bec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b6d47d9a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b6d47d9a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84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b6d47d9a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b6d47d9a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90351e3de85d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90351e3de85d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f31e7bec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f31e7bec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f31e7bec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f31e7bec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f31e7bec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f31e7bec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55ab1ef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55ab1ef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f31e7bec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f31e7bec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36841" y="1482793"/>
            <a:ext cx="5017500" cy="26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Лекция-2. Кинематическая цепь. Структурная формула кинематической цепи</a:t>
            </a:r>
            <a:endParaRPr sz="2400"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6190846" y="4397207"/>
            <a:ext cx="2787841" cy="55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Исабеков </a:t>
            </a:r>
            <a:r>
              <a:rPr lang="ru-RU" dirty="0" err="1"/>
              <a:t>Жанібек</a:t>
            </a:r>
            <a:r>
              <a:rPr lang="ru-RU" dirty="0"/>
              <a:t> </a:t>
            </a:r>
            <a:r>
              <a:rPr lang="ru-RU" dirty="0" err="1"/>
              <a:t>Назарбекұлы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D29A6-29FE-4A2A-9B5C-55B92D7E6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000" y="290945"/>
            <a:ext cx="1979318" cy="535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ru" sz="1700" b="1" dirty="0">
                <a:latin typeface="Arial"/>
                <a:ea typeface="Arial"/>
                <a:cs typeface="Arial"/>
                <a:sym typeface="Arial"/>
              </a:rPr>
              <a:t>Сложные кинематические цепи</a:t>
            </a:r>
            <a:endParaRPr dirty="0"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" sz="1700" b="1" dirty="0">
                <a:latin typeface="Roboto"/>
                <a:ea typeface="Roboto"/>
                <a:cs typeface="Roboto"/>
                <a:sym typeface="Roboto"/>
              </a:rPr>
              <a:t>Сложная кинематическая цепь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имеется несколько замкнутых контуров (две и более петель);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в структуре могут присутствовать звенья с тремя и более сочленениями (тернарные, кватернерные и т.д.);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при анализе требуется учитывать каждый контур (используют структурные формулы Чебышева, Ассура, или общую формулу подвижности);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возможны случаи избыточных связей (механизм «зажат» или работает только за счёт упругости)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примеры сложных кинематических цепей</a:t>
            </a:r>
            <a:endParaRPr dirty="0"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349725" y="1567550"/>
            <a:ext cx="4338000" cy="32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🔹 </a:t>
            </a:r>
            <a:r>
              <a:rPr lang="ru" sz="1400" b="1" dirty="0">
                <a:latin typeface="Roboto"/>
                <a:ea typeface="Roboto"/>
                <a:cs typeface="Roboto"/>
                <a:sym typeface="Roboto"/>
              </a:rPr>
              <a:t>Примеры сложных КЦ:</a:t>
            </a:r>
            <a:endParaRPr sz="14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шестизвенник (например, механизм Уатта или Клапейрона);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механизмы с параллельными контурами (параллельные манипуляторы типа платформы Стюарта);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8" name="Google Shape;198;p22" title="555-sharnirno-rychazhnyj-mehanizm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400" y="935125"/>
            <a:ext cx="2484549" cy="199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 descr="Picture backgroun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225" y="2927408"/>
            <a:ext cx="3320726" cy="192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F1487-5141-4FAC-A5B7-0D45EA63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Степени свободы отдельного звена</a:t>
            </a:r>
            <a:br>
              <a:rPr lang="ru-KZ" dirty="0"/>
            </a:b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06F3A-15F3-41DA-8608-67637013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50" y="1307850"/>
            <a:ext cx="4599300" cy="142045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Каждое </a:t>
            </a:r>
            <a:r>
              <a:rPr lang="ru-RU" sz="14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отдельное твёрдое звено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 (тело) в пространстве обладает </a:t>
            </a:r>
            <a:r>
              <a:rPr lang="ru-RU" sz="14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6 степенями свободы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3 поступательных (по осям X, Y, Z),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3 вращательных (вокруг этих осей).</a:t>
            </a:r>
            <a:endParaRPr lang="ru-KZ" sz="1400" dirty="0"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7188B-9841-4098-83BF-167B0A4F7C5D}"/>
              </a:ext>
            </a:extLst>
          </p:cNvPr>
          <p:cNvSpPr txBox="1"/>
          <p:nvPr/>
        </p:nvSpPr>
        <p:spPr>
          <a:xfrm>
            <a:off x="4290675" y="2018075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Но! Когда звенья соединяют в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кинематические пары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они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накладывают ограничения (связи)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на движение.</a:t>
            </a:r>
            <a:b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Например: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цилиндрическая пара (ось вращения + поступательное движение) разрешает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 степени свободы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значит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накладывает 4 связи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вращательная пара разрешает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 степень свободы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значит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накладывает 5 связей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сферическая пара разрешает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 степени свободы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значит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накладывает 3 связи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То есть каждая пара уменьшает общее число степеней свободы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414602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BBBB8-C045-48C5-B7BC-270CAF7B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00" y="393750"/>
            <a:ext cx="2957700" cy="45585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Montserrat" panose="00000500000000000000" pitchFamily="2" charset="-52"/>
                <a:cs typeface="Times New Roman" panose="02020603050405020304" pitchFamily="18" charset="0"/>
              </a:rPr>
              <a:t>Возьмем в пример</a:t>
            </a:r>
            <a:endParaRPr lang="ru-KZ" sz="2200" dirty="0">
              <a:latin typeface="Montserrat" panose="00000500000000000000" pitchFamily="2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D2BDE-349C-407A-A365-46926971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300" y="1603550"/>
            <a:ext cx="5355300" cy="2975650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Пример в пространстве:</a:t>
            </a:r>
            <a:endParaRPr lang="ru-RU" sz="14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Свободное звено — 6 степеней свободы.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Соединяем его с другим через </a:t>
            </a:r>
            <a:r>
              <a:rPr lang="ru-RU" sz="14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шарнир (вращательная пара)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 → остаётся только вращение вокруг одной оси (1 степень свободы).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Значит, пара </a:t>
            </a:r>
            <a:r>
              <a:rPr lang="ru-RU" sz="14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убрала 5 степеней свободы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, то есть наложила 5 связей.</a:t>
            </a:r>
          </a:p>
          <a:p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Пример в плоскости:</a:t>
            </a:r>
            <a:endParaRPr lang="ru-RU" sz="14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Свободное звено в плоскости — 3 степени свободы.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Если соединить его через вращательную пару → оно может только вращаться (1 степень свободы).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Значит, пара </a:t>
            </a:r>
            <a:r>
              <a:rPr lang="ru-RU" sz="14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наложила 2 связи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 (убрала 2 возможности движения).</a:t>
            </a:r>
          </a:p>
          <a:p>
            <a:pPr marL="14605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DED8B0-0452-42C6-9597-41BC76310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091" y="109894"/>
            <a:ext cx="2611507" cy="38591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A160B4-1045-449C-8C9E-D956F7D6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91" y="3969065"/>
            <a:ext cx="2611507" cy="1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8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6F4D3-DC61-4D53-9A44-B22D8C48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Формула </a:t>
            </a:r>
            <a:r>
              <a:rPr lang="ru-RU" dirty="0" err="1">
                <a:latin typeface="Montserrat" panose="00000500000000000000" pitchFamily="2" charset="-52"/>
              </a:rPr>
              <a:t>П.Л.Чебышева</a:t>
            </a:r>
            <a:r>
              <a:rPr lang="en-US" dirty="0">
                <a:latin typeface="Montserrat" panose="00000500000000000000" pitchFamily="2" charset="-52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для плоских цепей</a:t>
            </a:r>
            <a:endParaRPr lang="ru-KZ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74416-15DF-4512-9436-33201AE3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00" y="1625150"/>
            <a:ext cx="7038900" cy="2911200"/>
          </a:xfrm>
        </p:spPr>
        <p:txBody>
          <a:bodyPr/>
          <a:lstStyle/>
          <a:p>
            <a:pPr marL="146050" indent="0">
              <a:buNone/>
            </a:pP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en-US" sz="2400" dirty="0">
                <a:latin typeface="Montserrat" panose="00000500000000000000" pitchFamily="2" charset="-52"/>
              </a:rPr>
              <a:t>W = 3n – 2p5 – p4</a:t>
            </a:r>
            <a:endParaRPr lang="ru-RU" sz="2400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где n - число подвижных звеньев,</a:t>
            </a:r>
          </a:p>
          <a:p>
            <a:r>
              <a:rPr lang="ru-RU" dirty="0">
                <a:latin typeface="Montserrat" panose="00000500000000000000" pitchFamily="2" charset="-52"/>
              </a:rPr>
              <a:t> р4, р5 - количество кинематических пар 4-го и 5-го классов соответственно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pPr marL="146050" indent="0">
              <a:buNone/>
            </a:pPr>
            <a:endParaRPr lang="ru-RU" dirty="0">
              <a:latin typeface="Montserrat" panose="00000500000000000000" pitchFamily="2" charset="-52"/>
            </a:endParaRPr>
          </a:p>
          <a:p>
            <a:pPr marL="146050" indent="0">
              <a:buNone/>
            </a:pPr>
            <a:r>
              <a:rPr lang="ru-RU" dirty="0">
                <a:latin typeface="Montserrat" panose="00000500000000000000" pitchFamily="2" charset="-52"/>
              </a:rPr>
              <a:t>Каждое свободное плоское звено имеет 3 степени свобод ( 2 </a:t>
            </a:r>
            <a:r>
              <a:rPr lang="ru-RU" dirty="0" err="1">
                <a:latin typeface="Montserrat" panose="00000500000000000000" pitchFamily="2" charset="-52"/>
              </a:rPr>
              <a:t>поступальное</a:t>
            </a:r>
            <a:r>
              <a:rPr lang="ru-RU" dirty="0">
                <a:latin typeface="Montserrat" panose="00000500000000000000" pitchFamily="2" charset="-52"/>
              </a:rPr>
              <a:t> и 1 вращательное ).Поэтому для n подвижных звеньев начальное число степеней свободы равно 3n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3195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C629-9233-4B3B-8233-8A645088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Формула </a:t>
            </a:r>
            <a:r>
              <a:rPr lang="ru-RU" dirty="0" err="1"/>
              <a:t>А.П.Малышева</a:t>
            </a:r>
            <a:r>
              <a:rPr lang="ru-RU" dirty="0"/>
              <a:t> для пространственных цепей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ACA9E-57F3-4374-8D5B-0B615EA62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Учитывая, что каждая пара 5-го класса накладывает 5 связей, пара 4-го класса — 4 связи и т. д., число степеней свободы механизма относительно определится по формуле:</a:t>
            </a:r>
          </a:p>
          <a:p>
            <a:endParaRPr lang="ru-RU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dirty="0">
                <a:latin typeface="Montserrat" panose="00000500000000000000" pitchFamily="2" charset="-52"/>
                <a:cs typeface="Times New Roman" panose="02020603050405020304" pitchFamily="18" charset="0"/>
              </a:rPr>
              <a:t>              </a:t>
            </a:r>
            <a:r>
              <a:rPr lang="en-US" sz="2800" dirty="0">
                <a:latin typeface="Montserrat" panose="00000500000000000000" pitchFamily="2" charset="-52"/>
                <a:cs typeface="Times New Roman" panose="02020603050405020304" pitchFamily="18" charset="0"/>
              </a:rPr>
              <a:t>W = 6n – 5p5 – 4p4 – 3p3 – 2p2 – p1</a:t>
            </a:r>
            <a:endParaRPr lang="ru-RU" sz="28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endParaRPr lang="ru-RU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В которой: </a:t>
            </a:r>
            <a:r>
              <a:rPr lang="en-US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W-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число степеней свободы,</a:t>
            </a:r>
          </a:p>
          <a:p>
            <a:pPr marL="146050" indent="0">
              <a:buNone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n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-число подвижных звеньев,</a:t>
            </a:r>
          </a:p>
          <a:p>
            <a:pPr marL="146050" indent="0">
              <a:buNone/>
            </a:pP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p-</a:t>
            </a:r>
            <a:r>
              <a:rPr lang="ru-RU" sz="1400" dirty="0">
                <a:latin typeface="Montserrat" panose="00000500000000000000" pitchFamily="2" charset="-52"/>
                <a:cs typeface="Times New Roman" panose="02020603050405020304" pitchFamily="18" charset="0"/>
              </a:rPr>
              <a:t>кинематические пары(разделены по классам которые рассматривали ранее)</a:t>
            </a:r>
            <a:endParaRPr lang="ru-KZ" sz="14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6842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6BC56-937B-49C9-9F9B-9BC116F6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условиях формулы степеней свободы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25B231-5995-4058-A3D7-C867113A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00" y="1509950"/>
            <a:ext cx="7038900" cy="2911200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нужна для того чтобы выяснить сколько реально степеней свободы остаётся у механизма после соединения всех звеньев.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W=1, то механизм управляется одним входным движением (типичный случай для машин).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W=0, то это статически определимая неподвижная конструкция.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W&lt;0, механизм</a:t>
            </a:r>
            <a:r>
              <a:rPr kumimoji="0" lang="ru-KZ" altLang="ru-KZ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переопределённый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он зажат лишними связями и двигаться не сможет.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W&gt;1, то механизм имеет несколько независимых движений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4933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E1FC7-CD6B-42E4-BECA-720A957A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применяются данные формулы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9B861-AD05-4A27-BBB7-5BD945A08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Применяются данные формулы чаще всего в кинематике, механике и машиностроений и робототехнике:</a:t>
            </a:r>
          </a:p>
          <a:p>
            <a:r>
              <a:rPr lang="ru-RU" sz="1600" dirty="0"/>
              <a:t>Робототехнике манипуляторы с 6 осями, промышленные руки, антропоморфные роботы</a:t>
            </a:r>
          </a:p>
          <a:p>
            <a:r>
              <a:rPr lang="ru-RU" sz="1600" dirty="0"/>
              <a:t>Авиастроении шарнирные механизмы в шасси самолётов, системы управления закрылками</a:t>
            </a:r>
          </a:p>
          <a:p>
            <a:r>
              <a:rPr lang="ru-RU" sz="1600" dirty="0"/>
              <a:t>Машиностроении карданные передачи, пространственные шарнирные конструкции</a:t>
            </a:r>
          </a:p>
          <a:p>
            <a:r>
              <a:rPr lang="ru-RU" sz="1600" dirty="0"/>
              <a:t>Манипуляционные системы — например, краны или экзоскелеты.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1051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A14E6-0457-4C43-AA24-6C7AA7AE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семейств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CFD65E-D754-4BCD-9066-5CE391535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sz="1400" dirty="0"/>
              <a:t>Все механизмы классифицируются по семействам. Класс семейства определяется числом общих связей, наложенных на механизм. Если наложить на механизм одну общую связь, то получим механизм 1-го семейства, и формула примет вид:</a:t>
            </a:r>
          </a:p>
          <a:p>
            <a:pPr marL="146050" indent="0">
              <a:buNone/>
            </a:pPr>
            <a:r>
              <a:rPr lang="en-US" sz="1400" dirty="0"/>
              <a:t>         </a:t>
            </a:r>
            <a:r>
              <a:rPr lang="en-US" sz="1600" dirty="0"/>
              <a:t>W = 5n – 4p5 – 3p4 – 2p3 – p2</a:t>
            </a:r>
          </a:p>
          <a:p>
            <a:pPr marL="146050" indent="0">
              <a:buNone/>
            </a:pPr>
            <a:r>
              <a:rPr lang="ru-RU" sz="1400" dirty="0"/>
              <a:t>Если наложить две общие связи:</a:t>
            </a:r>
          </a:p>
          <a:p>
            <a:pPr marL="146050" indent="0">
              <a:buNone/>
            </a:pPr>
            <a:r>
              <a:rPr lang="ru-RU" sz="1600" dirty="0"/>
              <a:t>        </a:t>
            </a:r>
            <a:r>
              <a:rPr lang="en-US" sz="1600" dirty="0"/>
              <a:t>W = 4n – 3p5 – 2p4 – p3</a:t>
            </a:r>
          </a:p>
          <a:p>
            <a:pPr marL="146050" indent="0">
              <a:buNone/>
            </a:pPr>
            <a:r>
              <a:rPr lang="ru-RU" sz="1400" dirty="0"/>
              <a:t>При наложений трех общих связей формула становится аналогичной к вычислению </a:t>
            </a:r>
            <a:r>
              <a:rPr lang="ru-RU" sz="1400" dirty="0" err="1"/>
              <a:t>степенди</a:t>
            </a:r>
            <a:r>
              <a:rPr lang="ru-RU" sz="1400" dirty="0"/>
              <a:t> свободы в плоскости:</a:t>
            </a:r>
          </a:p>
          <a:p>
            <a:pPr marL="146050" indent="0">
              <a:buNone/>
            </a:pPr>
            <a:r>
              <a:rPr lang="ru-RU" sz="1400" dirty="0"/>
              <a:t>        </a:t>
            </a:r>
            <a:r>
              <a:rPr lang="en-US" sz="1400" dirty="0"/>
              <a:t> </a:t>
            </a:r>
            <a:r>
              <a:rPr lang="en-US" sz="1600" dirty="0"/>
              <a:t>W = 3n – 2p5 – p4</a:t>
            </a:r>
          </a:p>
          <a:p>
            <a:pPr marL="14605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7557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21AF5-BE74-4AFD-B73B-BC3CF4D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Замена высших кинематических пар низшими</a:t>
            </a:r>
            <a:endParaRPr lang="ru-KZ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1359B-D506-46BE-95E2-6E6748425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64100" y="1481150"/>
            <a:ext cx="4368900" cy="2911200"/>
          </a:xfrm>
        </p:spPr>
        <p:txBody>
          <a:bodyPr>
            <a:normAutofit/>
          </a:bodyPr>
          <a:lstStyle/>
          <a:p>
            <a:r>
              <a:rPr lang="ru-RU" sz="1600" dirty="0"/>
              <a:t>В плоских механизмах все пары 4-го класса являются высшими, а пары 5-го класса - низшими. Поэтому формулу Чебышева можно представить в виде: </a:t>
            </a:r>
            <a:endParaRPr lang="ru-KZ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13696-0338-48BA-A1A8-BE78E1DEC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8" y="2848036"/>
            <a:ext cx="5063089" cy="1975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39DA8D-96C3-44F0-B27B-BDC361979E1D}"/>
              </a:ext>
            </a:extLst>
          </p:cNvPr>
          <p:cNvSpPr txBox="1"/>
          <p:nvPr/>
        </p:nvSpPr>
        <p:spPr>
          <a:xfrm>
            <a:off x="5128407" y="1277724"/>
            <a:ext cx="3375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При замене высших пар на низшие должны выполняться следующие условия: 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1) степень подвижности механизма должна оставаться неизменной;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2) относительное движение звеньев также должно сохраняться.</a:t>
            </a:r>
            <a:endParaRPr lang="ru-KZ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698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110750"/>
            <a:ext cx="7038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 занятия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D24644-1790-4F49-A8EB-C705B878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500" y="778936"/>
            <a:ext cx="432201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Классификация кинематических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Открытая кинематическая цепь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Примеры открытых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Замкнутая кинематическая цепь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Примеры замкнутых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Простые кинематические цепи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Примеры простых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Сложные кинематические цепи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Примеры сложных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Степени свободы отдельного звена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Примеры расчёта степеней свободы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Формула Чебышева для плоских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Формула Малышева для пространственных цепей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Условия применения формул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Области применения формул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Классы семейств механизмов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Замена высших пар низшими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Заключение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Тестовые вопросы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22881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7F335-3E3E-83CE-8A51-13B8DF75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CA056A-1219-5E01-FF8C-B3D398A6A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презентации мы рассмотрели, что такое кинематическая цепь, какие бывают её типы, а также разобрали понятия подвижных и неподвижных звеньев, степеней свободы и структурных формул. Понимание структуры и принципов построения кинематических цепей является основой для анализа и проектирования различных механизмов и машин.</a:t>
            </a:r>
            <a:br>
              <a:rPr lang="ru-RU" dirty="0"/>
            </a:br>
            <a:r>
              <a:rPr lang="ru-RU" dirty="0"/>
              <a:t>Использование структурной формулы позволяет определить количество степеней свободы системы и выявить избыточные или недостающие связи ещё на этапе проектирования. Это, в свою очередь, помогает создавать более надёжные и эффективные конструкции.</a:t>
            </a:r>
            <a:br>
              <a:rPr lang="ru-RU" dirty="0"/>
            </a:br>
            <a:r>
              <a:rPr lang="ru-RU" dirty="0"/>
              <a:t>Таким образом, знание кинематических цепей играет ключевую роль в инженерной практике и развитии современных технологий.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2384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976D-3B26-DB11-02CD-64E37891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№1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12798F-A0C7-EFA6-766B-C606BC549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Что такое кинематическая цепь (ЦК)?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Набор твёрдых звеньев, соединённых сварными швами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Набор твёрдых звенев, соединённых кинематическими парами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Габор программных алгоритмов для управления движением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Электрическая схема управления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1857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9405A-5687-9A02-0AE5-9D1C19BD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№2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166A3-8697-64D0-C871-44B9A9368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Что ограничивает относительное движение двух звеньев в кинематической цепи?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Сила тяжести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Кинематическая пара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Материал звеньев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Количество степеней звеньев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8886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42530-E689-6F46-6178-3D44DA13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№3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BDDAB6-198D-FFA5-E40A-EDD74BADF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Подвижность кинематической цепи – это: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Скорость движения самого быстрого звена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Число независимых параметров, задающих последовательное соединение звеньев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Общее количество звеньев цепи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Количество приводов в цепи</a:t>
            </a:r>
          </a:p>
        </p:txBody>
      </p:sp>
    </p:spTree>
    <p:extLst>
      <p:ext uri="{BB962C8B-B14F-4D97-AF65-F5344CB8AC3E}">
        <p14:creationId xmlns:p14="http://schemas.microsoft.com/office/powerpoint/2010/main" val="142470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FBABC-56B0-8E56-2B64-8129F636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№4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3575A6-DFF9-5196-8F4B-5E0132228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Основной признак открытой кинематической цепи: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Наличие одного или нескольких замкнутых контуров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Отсутствие замкнутых контуров, последовательное соединение звеньев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Наличие ровно шести степеней свободы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Все звенья в ней свободны</a:t>
            </a:r>
            <a:endParaRPr lang="ru-KZ" dirty="0"/>
          </a:p>
          <a:p>
            <a:pPr marL="14605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53230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37096-B4E5-3CD1-B93C-0FE5DBF7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№5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AA272-35F7-8EF0-54C3-9B9618E3B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Где чаще всего применяются открытые кинематические цеп?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В фундаментах зданий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В кривошипно-шатунных механизмах двигателей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В робототехнике и манипуляторах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В мостах и стержневых фермах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67802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63BD4-E8A1-59AB-0CEA-8061590E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№6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C5D51C-C2E5-5478-7B87-B32C55D06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Основной признак замкнутой кинематической цепи: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Наличие начала и конца, которые не соединяются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Наличие одного или нескольких замкнутых контуров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Все её звенья имеют только одну и ту же степень свободы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Она всегда имеет более трёх степеней свободы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6184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94D54-2CFC-646F-03CD-EC33767A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№7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E771E-F89C-B229-0ED9-DFAF6118F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Примером замкнутой кинематической цепи не является: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 err="1"/>
              <a:t>Четырёхзвенник</a:t>
            </a:r>
            <a:endParaRPr lang="ru-RU" dirty="0"/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Платформа Стюарта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Серийный 6</a:t>
            </a:r>
            <a:r>
              <a:rPr lang="en-US" dirty="0"/>
              <a:t>R-</a:t>
            </a:r>
            <a:r>
              <a:rPr lang="ru-RU" dirty="0"/>
              <a:t>робот манипулятор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Кривошипно-ползунный механизм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570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C0203-B1B4-EDF1-06C1-63AED5DC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№8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5C1EA-AC26-02B0-EC8B-F6CFF8713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Сколько степеней свободы имеет свободное твёрдое тело в пространстве?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3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6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1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0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91564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706BC-C5EF-5CDC-7749-BD0DC98D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№9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D0F98-8E84-A352-F10F-27074EE7D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Вращательная кинематическая пара (шарнир) в пространстве накладывает количество связей равное: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1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3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5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712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110750"/>
            <a:ext cx="7038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классификация кинематических цепей</a:t>
            </a:r>
            <a:endParaRPr dirty="0"/>
          </a:p>
        </p:txBody>
      </p:sp>
      <p:sp>
        <p:nvSpPr>
          <p:cNvPr id="141" name="Google Shape;141;p14"/>
          <p:cNvSpPr txBox="1"/>
          <p:nvPr/>
        </p:nvSpPr>
        <p:spPr>
          <a:xfrm>
            <a:off x="1247550" y="877550"/>
            <a:ext cx="7138800" cy="3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Кинематическая цепь (КЦ)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— набор твёрдых звеньев, соединённых кинематическими парами (шарниры, направляющие и т.д.).</a:t>
            </a:r>
            <a:b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Звено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— отдельное твёрдое тело в цепи (включая неподвижное звено — опору/основание).</a:t>
            </a:r>
            <a:b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Кинематическая пара (КП)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— соединение двух звеньев, ограничивающее их относительное движение (обозначается буквой 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и имеет 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число степеней свободы этой пары).</a:t>
            </a:r>
            <a:b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Подвижность (степень свободы) цепи MMM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— число независимых параметров, задающих относительное движение звеньев.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0E26E-8AD2-4ABD-14F7-0FF14C78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Тестовый вопрос №10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752F3-060D-DAEE-FAC7-7EDDD70C6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dirty="0"/>
              <a:t>Если по формуле Чебышева для плоского механизма получилось </a:t>
            </a:r>
            <a:r>
              <a:rPr lang="en-US" dirty="0"/>
              <a:t>W=0</a:t>
            </a:r>
            <a:r>
              <a:rPr lang="ru-RU" dirty="0"/>
              <a:t>, это означает, что: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Механизм имеет одну степень свободы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Это статически неподвижная конструкция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Механизм переопределён и зажат</a:t>
            </a:r>
          </a:p>
          <a:p>
            <a:pPr marL="488950" indent="-342900">
              <a:buFont typeface="+mj-lt"/>
              <a:buAutoNum type="alphaLcParenR"/>
            </a:pPr>
            <a:r>
              <a:rPr lang="ru-RU" dirty="0"/>
              <a:t>В расчёте ошибка, такое невозможно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6070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56376-5248-28CE-15FF-4D119A94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 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26B809-983E-6C5E-4B87-C07ED62B3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Бех</a:t>
            </a:r>
            <a:r>
              <a:rPr lang="ru-RU" dirty="0"/>
              <a:t> И.И., Кораблёв В.И. — Теория механизмов и машин</a:t>
            </a:r>
          </a:p>
          <a:p>
            <a:r>
              <a:rPr lang="ru-RU" dirty="0"/>
              <a:t>Цветков С.Л. — Теория механизмов и машин: Учебное пособие.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1589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549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открытая кинематическая цепь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54900" y="1233013"/>
            <a:ext cx="7277100" cy="3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Определение:</a:t>
            </a:r>
            <a:br>
              <a:rPr lang="ru" sz="1400" b="1" dirty="0">
                <a:latin typeface="Arial"/>
                <a:ea typeface="Arial"/>
                <a:cs typeface="Arial"/>
                <a:sym typeface="Arial"/>
              </a:rPr>
            </a:b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 Цепь, в которой звенья соединены последовательно, </a:t>
            </a: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без образования замкнутых контуров</a:t>
            </a: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. У неё есть начало и конец, которые не соединяются между собой.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🔹 </a:t>
            </a: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Характерные признаки: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Разомкнутая структура (похожа на «ветвь» или «цепочку»).</a:t>
            </a:r>
            <a:br>
              <a:rPr lang="ru" sz="1400" dirty="0">
                <a:latin typeface="Arial"/>
                <a:ea typeface="Arial"/>
                <a:cs typeface="Arial"/>
                <a:sym typeface="Arial"/>
              </a:rPr>
            </a:b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Может содержать несколько степеней свободы.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Часто используется в </a:t>
            </a: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робототехнике</a:t>
            </a: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манипуляторах</a:t>
            </a: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 (каждое звено управляется приводом).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Расчёт подвижности ведётся проще, так как нет замыкающих уравнений для контуров.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открытой кинематической цепи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523925" y="1588850"/>
            <a:ext cx="5122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Примеры: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робот сварщик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Робот-манипулятор (серийный 6R-робот).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375" y="874550"/>
            <a:ext cx="3193075" cy="20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title="Lynx6-robot-arm-Source-http-wwwlynxmotionc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375" y="3007300"/>
            <a:ext cx="3307690" cy="19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7425" y="3007300"/>
            <a:ext cx="3757951" cy="19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Закрытая (замкнутая) кинематическая цепь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460050" y="1307850"/>
            <a:ext cx="7876500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 dirty="0">
                <a:latin typeface="Roboto"/>
                <a:ea typeface="Roboto"/>
                <a:cs typeface="Roboto"/>
                <a:sym typeface="Roboto"/>
              </a:rPr>
              <a:t>Определение:</a:t>
            </a:r>
            <a:br>
              <a:rPr lang="ru" sz="15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 Цепь, у которой звенья соединены таким образом, что образуется </a:t>
            </a:r>
            <a:r>
              <a:rPr lang="ru" sz="1500" b="1" dirty="0">
                <a:latin typeface="Roboto"/>
                <a:ea typeface="Roboto"/>
                <a:cs typeface="Roboto"/>
                <a:sym typeface="Roboto"/>
              </a:rPr>
              <a:t>один или несколько замкнутых контуров</a:t>
            </a: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 (петель).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🔹 </a:t>
            </a:r>
            <a:r>
              <a:rPr lang="ru" sz="1500" b="1" dirty="0">
                <a:latin typeface="Roboto"/>
                <a:ea typeface="Roboto"/>
                <a:cs typeface="Roboto"/>
                <a:sym typeface="Roboto"/>
              </a:rPr>
              <a:t>Характерные признаки:</a:t>
            </a:r>
            <a:endParaRPr sz="15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Наличие циклов (контуров).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Относительные перемещения звеньев ограничены замыканием.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В механизмах обычно имеют </a:t>
            </a:r>
            <a:r>
              <a:rPr lang="ru" sz="1500" b="1" dirty="0">
                <a:latin typeface="Roboto"/>
                <a:ea typeface="Roboto"/>
                <a:cs typeface="Roboto"/>
                <a:sym typeface="Roboto"/>
              </a:rPr>
              <a:t>одну степень свободы</a:t>
            </a: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 (например, четырёхзвенник).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Более жёсткая и точная, чем открытая цепь.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Примеры замкнутой кинематической цепи</a:t>
            </a:r>
            <a:endParaRPr dirty="0"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364408" y="1375050"/>
            <a:ext cx="4696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dirty="0">
                <a:latin typeface="Roboto"/>
                <a:ea typeface="Roboto"/>
                <a:cs typeface="Roboto"/>
                <a:sym typeface="Roboto"/>
              </a:rPr>
              <a:t>Примеры:</a:t>
            </a:r>
            <a:endParaRPr sz="14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Четырёхзвенник (кривошипно-шатунный механизм).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Параллельные роботы (платформа Стюарта, дельта-роботы).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ru" sz="1500" dirty="0">
                <a:latin typeface="Roboto"/>
                <a:ea typeface="Roboto"/>
                <a:cs typeface="Roboto"/>
                <a:sym typeface="Roboto"/>
              </a:rPr>
              <a:t>Стержневые фермы, шарнирные рамы.</a:t>
            </a:r>
            <a:endParaRPr dirty="0"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600" y="1375050"/>
            <a:ext cx="2978450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3407950"/>
            <a:ext cx="2073018" cy="1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descr="Picture backgroun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1525" y="3170339"/>
            <a:ext cx="3434524" cy="194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297500" y="206600"/>
            <a:ext cx="70389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Roboto"/>
                <a:ea typeface="Roboto"/>
                <a:cs typeface="Roboto"/>
                <a:sym typeface="Roboto"/>
              </a:rPr>
              <a:t>Простые Кинематические цепи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449900" y="1113300"/>
            <a:ext cx="64005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Простая кинематическая цепь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имеется может существовать один замкнутый контур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все звенья соединены последовательно, образуя единственный путь от основания обратно к нему;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число степеней свободы легко определяется по упрощённой формуле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508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простых кинематических цепей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215100" y="1567550"/>
            <a:ext cx="4356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dirty="0">
                <a:latin typeface="Roboto"/>
                <a:ea typeface="Roboto"/>
                <a:cs typeface="Roboto"/>
                <a:sym typeface="Roboto"/>
              </a:rPr>
              <a:t>Примеры простых КЦ:</a:t>
            </a:r>
            <a:endParaRPr sz="14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четырёхзвенник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 sz="1400" dirty="0">
                <a:latin typeface="Roboto"/>
                <a:ea typeface="Roboto"/>
                <a:cs typeface="Roboto"/>
                <a:sym typeface="Roboto"/>
              </a:rPr>
              <a:t>кривошипно-ползунный механизм;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84" name="Google Shape;184;p20" descr="Picture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228" y="1134496"/>
            <a:ext cx="3205375" cy="17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 descr="Picture backgroun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251" y="2911372"/>
            <a:ext cx="3205325" cy="17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1547</Words>
  <Application>Microsoft Office PowerPoint</Application>
  <PresentationFormat>Экран (16:9)</PresentationFormat>
  <Paragraphs>192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Times New Roman</vt:lpstr>
      <vt:lpstr>Arial</vt:lpstr>
      <vt:lpstr>Lato</vt:lpstr>
      <vt:lpstr>Montserrat</vt:lpstr>
      <vt:lpstr>Roboto</vt:lpstr>
      <vt:lpstr>Focus</vt:lpstr>
      <vt:lpstr>Лекция-2. Кинематическая цепь. Структурная формула кинематической цепи</vt:lpstr>
      <vt:lpstr>План занятия</vt:lpstr>
      <vt:lpstr>классификация кинематических цепей</vt:lpstr>
      <vt:lpstr>открытая кинематическая цепь</vt:lpstr>
      <vt:lpstr>примеры открытой кинематической цепи</vt:lpstr>
      <vt:lpstr>Закрытая (замкнутая) кинематическая цепь</vt:lpstr>
      <vt:lpstr>Примеры замкнутой кинематической цепи</vt:lpstr>
      <vt:lpstr>Простые Кинематические цепи</vt:lpstr>
      <vt:lpstr>примеры простых кинематических цепей</vt:lpstr>
      <vt:lpstr>Сложные кинематические цепи</vt:lpstr>
      <vt:lpstr>примеры сложных кинематических цепей</vt:lpstr>
      <vt:lpstr>Степени свободы отдельного звена </vt:lpstr>
      <vt:lpstr>Возьмем в пример</vt:lpstr>
      <vt:lpstr>Формула П.Л.Чебышева для плоских цепей</vt:lpstr>
      <vt:lpstr>Формула А.П.Малышева для пространственных цепей</vt:lpstr>
      <vt:lpstr>Об условиях формулы степеней свободы</vt:lpstr>
      <vt:lpstr>Где применяются данные формулы</vt:lpstr>
      <vt:lpstr>Классы семейств</vt:lpstr>
      <vt:lpstr>Замена высших кинематических пар низшими</vt:lpstr>
      <vt:lpstr>Заключение </vt:lpstr>
      <vt:lpstr>Тестовый вопрос №1</vt:lpstr>
      <vt:lpstr>Тестовый вопрос №2</vt:lpstr>
      <vt:lpstr>Тестовый вопрос №3</vt:lpstr>
      <vt:lpstr>Тестовый вопрос №4</vt:lpstr>
      <vt:lpstr>Тестовый вопрос №5</vt:lpstr>
      <vt:lpstr>Тестовый вопрос №6</vt:lpstr>
      <vt:lpstr>Тестовый вопрос №7</vt:lpstr>
      <vt:lpstr>Тестовый вопрос №8</vt:lpstr>
      <vt:lpstr>Тестовый вопрос №9</vt:lpstr>
      <vt:lpstr>Тестовый вопрос №10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Кинематическая цепь. Структурная формула кинематической цепи</dc:title>
  <dc:creator>Администратор</dc:creator>
  <cp:lastModifiedBy>Zhanibek Issabekov</cp:lastModifiedBy>
  <cp:revision>7</cp:revision>
  <dcterms:modified xsi:type="dcterms:W3CDTF">2025-11-06T07:48:43Z</dcterms:modified>
</cp:coreProperties>
</file>