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charset="0"/>
      <p:regular r:id="rId28"/>
    </p:embeddedFont>
    <p:embeddedFont>
      <p:font typeface="Playfair Display" panose="00000500000000000000" pitchFamily="2" charset="-52"/>
      <p:regular r:id="rId29"/>
      <p:bold r:id="rId30"/>
      <p:italic r:id="rId31"/>
      <p:boldItalic r:id="rId32"/>
    </p:embeddedFont>
    <p:embeddedFont>
      <p:font typeface="Playfair Display Bold" panose="00000800000000000000" charset="-52"/>
      <p:regular r:id="rId33"/>
    </p:embeddedFont>
    <p:embeddedFont>
      <p:font typeface="Public Sans" panose="020B0604020202020204" charset="0"/>
      <p:regular r:id="rId34"/>
    </p:embeddedFont>
    <p:embeddedFont>
      <p:font typeface="Public Sans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59059" y="6010508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2362200" y="4571170"/>
            <a:ext cx="16408332" cy="101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7"/>
              </a:lnSpc>
            </a:pPr>
            <a:r>
              <a:rPr lang="ru-RU" sz="4000" spc="51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6-7 лекция.</a:t>
            </a:r>
            <a:r>
              <a:rPr lang="en-US" sz="4000" spc="51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Синтез</a:t>
            </a:r>
            <a:r>
              <a:rPr lang="en-US" sz="4000" spc="51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4000" spc="51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кинематических</a:t>
            </a:r>
            <a:r>
              <a:rPr lang="en-US" sz="4000" spc="51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4000" spc="51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цепей</a:t>
            </a:r>
            <a:r>
              <a:rPr lang="en-US" sz="4000" spc="51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4000" spc="51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манипуляторов</a:t>
            </a:r>
            <a:endParaRPr lang="en-US" sz="4000" spc="51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633611" y="8737585"/>
            <a:ext cx="595604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7"/>
              </a:lnSpc>
            </a:pPr>
            <a:r>
              <a:rPr lang="ru-RU" sz="2986" spc="14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Исабеков </a:t>
            </a:r>
            <a:r>
              <a:rPr lang="ru-RU" sz="2986" spc="14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Жанібек</a:t>
            </a:r>
            <a:r>
              <a:rPr lang="ru-RU" sz="2986" spc="14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u-RU" sz="2986" spc="14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Назарбекұлы</a:t>
            </a:r>
            <a:r>
              <a:rPr lang="en-US" sz="2986" spc="14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algn="l">
              <a:lnSpc>
                <a:spcPts val="2717"/>
              </a:lnSpc>
            </a:pPr>
            <a:r>
              <a:rPr lang="en-US" sz="2986" spc="14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E7AFC-358E-4983-B27D-3CF34AED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83" y="419100"/>
            <a:ext cx="5572903" cy="14765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8729" y="745430"/>
            <a:ext cx="13208550" cy="196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Геометрический и кинематический синтез</a:t>
            </a:r>
          </a:p>
        </p:txBody>
      </p:sp>
      <p:sp>
        <p:nvSpPr>
          <p:cNvPr id="3" name="Freeform 3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8729" y="3318487"/>
            <a:ext cx="14686007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После структурного анализа проводится геометрический синтез, направленный на определение длин звеньев, углов и диапазонов движения.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Далее выполняется кинематический синтез, который оптимизирует траектории движения, скорость и плавность работы.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Методы синтеза: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Геометрический — основан на пространственных построениях;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Аналитический — использует уравнения положения и ориентации;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Оптимизационный — минимизация ошибок, энергопотребления или времени движения.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06871" y="962025"/>
            <a:ext cx="16230600" cy="540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0"/>
              </a:lnSpc>
              <a:spcBef>
                <a:spcPct val="0"/>
              </a:spcBef>
            </a:pPr>
            <a:r>
              <a:rPr lang="en-US" sz="3114" b="1" spc="706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ПРАКТИЧЕСКОЕ ПРИМЕНЕНИЕ СИНТЕЗА МАНИПУЛЯТОРОВ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9167" y="2277023"/>
            <a:ext cx="15620447" cy="610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Синтез и анализ кинематических цепей применяются при проектировании промышленных и сервисных роботов, медицинских устройств, манипуляторов для космоса, подводных аппаратов и т.д.</a:t>
            </a: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Примеры: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SCARA-роботы (RRP) — сборка микросхем, пайка, упаковка.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Картезианские роботы (PPP) — 3D-печать, фрезеровка.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Параллельные механизмы (Stewart Platform) — тренажёры, авиационные симуляторы, системы стабилизации.</a:t>
            </a: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Каждый тип требует точного структурного и кинематического расчёта для обеспечения надёжности и точности.</a:t>
            </a:r>
          </a:p>
          <a:p>
            <a:pPr algn="l">
              <a:lnSpc>
                <a:spcPts val="3919"/>
              </a:lnSpc>
            </a:pPr>
            <a:endParaRPr lang="en-US" sz="3199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ВЫВОДЫ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748296" y="1689754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748296" y="1927857"/>
            <a:ext cx="16096792" cy="781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</a:pPr>
            <a:r>
              <a:rPr lang="en-US" sz="3394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 ходе изучения темы установлено, что синтез кинематических цепей манипуляторов является ключевым этапом проектирования робототехнических систем.</a:t>
            </a:r>
          </a:p>
          <a:p>
            <a:pPr algn="l">
              <a:lnSpc>
                <a:spcPts val="4412"/>
              </a:lnSpc>
            </a:pPr>
            <a:r>
              <a:rPr lang="en-US" sz="3394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Он позволяет определить оптимальную структуру, обеспечивающую необходимое количество степеней свободы, жёсткость и диапазон движений.</a:t>
            </a:r>
          </a:p>
          <a:p>
            <a:pPr algn="l">
              <a:lnSpc>
                <a:spcPts val="4412"/>
              </a:lnSpc>
            </a:pPr>
            <a:r>
              <a:rPr lang="en-US" sz="3394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Структурный анализ помогает выявить избыточные связи и построить рациональную схему механизма.</a:t>
            </a:r>
          </a:p>
          <a:p>
            <a:pPr algn="l">
              <a:lnSpc>
                <a:spcPts val="4412"/>
              </a:lnSpc>
            </a:pPr>
            <a:r>
              <a:rPr lang="en-US" sz="3394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Кинематический анализ даёт возможность рассчитать движение и управлять положением рабочего органа с высокой точностью.</a:t>
            </a:r>
          </a:p>
          <a:p>
            <a:pPr algn="l">
              <a:lnSpc>
                <a:spcPts val="4412"/>
              </a:lnSpc>
            </a:pPr>
            <a:r>
              <a:rPr lang="en-US" sz="3394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Совместное применение этих методов позволяет проектировать эффективные, надёжные и функциональные манипуляторы, отвечающие требованиям современной автоматизации.</a:t>
            </a:r>
          </a:p>
          <a:p>
            <a:pPr algn="l">
              <a:lnSpc>
                <a:spcPts val="5062"/>
              </a:lnSpc>
            </a:pPr>
            <a:endParaRPr lang="en-US" sz="3394" spc="16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7250"/>
            <a:ext cx="68199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5236" y="2634193"/>
            <a:ext cx="12766874" cy="463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4"/>
              </a:lnSpc>
            </a:pPr>
            <a:r>
              <a:rPr lang="en-US" sz="33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Что понимается под кинематической цепью манипулятора?</a:t>
            </a:r>
          </a:p>
          <a:p>
            <a:pPr algn="just">
              <a:lnSpc>
                <a:spcPts val="4634"/>
              </a:lnSpc>
            </a:pPr>
            <a:endParaRPr lang="en-US" sz="331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634"/>
              </a:lnSpc>
            </a:pPr>
            <a:r>
              <a:rPr lang="en-US" sz="33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A) Совокупность электронных датчиков робота</a:t>
            </a:r>
          </a:p>
          <a:p>
            <a:pPr algn="just">
              <a:lnSpc>
                <a:spcPts val="4634"/>
              </a:lnSpc>
            </a:pPr>
            <a:r>
              <a:rPr lang="en-US" sz="33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B)Совокупность звеньев и кинематических пар, соединённых для передачи движения</a:t>
            </a:r>
          </a:p>
          <a:p>
            <a:pPr algn="just">
              <a:lnSpc>
                <a:spcPts val="4634"/>
              </a:lnSpc>
            </a:pPr>
            <a:r>
              <a:rPr lang="en-US" sz="33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C) Последовательность программных команд управления</a:t>
            </a:r>
          </a:p>
          <a:p>
            <a:pPr algn="just">
              <a:lnSpc>
                <a:spcPts val="4634"/>
              </a:lnSpc>
            </a:pPr>
            <a:r>
              <a:rPr lang="en-US" sz="33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D) Электрическая схема управления приводами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05519"/>
            <a:ext cx="1663963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Какое количество степеней свободы необходимо для полного позиционирования рабочего органа в пространстве?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A)  3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Bъб)  4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Кус)  5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Da)  6</a:t>
            </a:r>
          </a:p>
        </p:txBody>
      </p:sp>
      <p:sp>
        <p:nvSpPr>
          <p:cNvPr id="3" name="Freeform 3"/>
          <p:cNvSpPr/>
          <p:nvPr/>
        </p:nvSpPr>
        <p:spPr>
          <a:xfrm>
            <a:off x="13367890" y="4705533"/>
            <a:ext cx="4300441" cy="4300441"/>
          </a:xfrm>
          <a:custGeom>
            <a:avLst/>
            <a:gdLst/>
            <a:ahLst/>
            <a:cxnLst/>
            <a:rect l="l" t="t" r="r" b="b"/>
            <a:pathLst>
              <a:path w="4300441" h="4300441">
                <a:moveTo>
                  <a:pt x="0" y="0"/>
                </a:moveTo>
                <a:lnTo>
                  <a:pt x="4300440" y="0"/>
                </a:lnTo>
                <a:lnTo>
                  <a:pt x="4300440" y="4300441"/>
                </a:lnTo>
                <a:lnTo>
                  <a:pt x="0" y="430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57250"/>
            <a:ext cx="63627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6622" y="857250"/>
            <a:ext cx="6779577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ru-RU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endParaRPr lang="en-US" sz="9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881356"/>
            <a:ext cx="13466308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Какая кинематическая пара обеспечивает вращение звена вокруг оси?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Hahah) Поступательная (P)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Bruh) Вращательная (R)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Cunn) Сферическая (S)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:D)  Винтовая (H)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7250"/>
            <a:ext cx="72009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881356"/>
            <a:ext cx="13961517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 Какая формула используется для расчёта степеней свободы механизма?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.) Формула Ньютона–Эйлера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..) Формула Чебышева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...) Формула Лагранжа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%) Закон сохранения энергии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15302"/>
            <a:ext cx="12221663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/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5. Что является целью структурного синтеза кинематической цепи?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Эх) Определение длин звеньев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ЭхЭхх) Выбор материала манипулятора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Нет) Построение схемы механизма с заданным числом степеней свободы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Да) Разработка управляющей программы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57250"/>
            <a:ext cx="64389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7250"/>
            <a:ext cx="74295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805519"/>
            <a:ext cx="1478448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12. Что является результатом кинематического синтеза манипулятора?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Пупупу) Материалы звеньев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B) Электрическая схема привода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C) Оптимальные размеры звеньев и параметры движения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Хех) Программа управления сервоприводом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81319"/>
            <a:ext cx="12772503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7. Что представляет собой обратная задача кинематики?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Aaaa) Определение скоростей по известным положениям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В( Определение положения рабочего органа по известным углам звеньев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C) Определение углов звеньев по заданному положению рабочего органа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Д) Определение массы звеньев по ускорению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857250"/>
            <a:ext cx="65913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87832" y="857250"/>
            <a:ext cx="9603968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ru-RU" sz="9200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План занятия</a:t>
            </a:r>
            <a:endParaRPr lang="en-US" sz="9200" b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CB4F1A-216B-4E0A-AC0C-1339C730E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28900"/>
            <a:ext cx="8001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Введение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Понятие манипулятора и кинематической цепи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Структурный анализ кинематических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Типы кинематических пар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Классификация манипуляторов по структуре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Структурный синтез кинематических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Обратный кинематический анализ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Геометрический и кинематический синтез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Практическое применение синтеза манипуляторов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Выводы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0000500000000000000" pitchFamily="2" charset="-52"/>
              </a:rPr>
              <a:t>Контрольные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66461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62922"/>
            <a:ext cx="11756549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8. Для каких манипуляторов характерна структура RRR?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1) Картезианских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10) SCARA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11) Роботов типа «рука человека»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100) Параллельных платформ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57250"/>
            <a:ext cx="71247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19742"/>
            <a:ext cx="11483182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11. Какой тип структуры имеют SCARA-манипуляторы?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Aaaq) RRR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Bbbq) RPR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Cc) PPP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D) PRR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857250"/>
            <a:ext cx="67437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Вопросы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206432" y="6315762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2199838"/>
            <a:ext cx="19582970" cy="4017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12522"/>
            <a:ext cx="15685338" cy="616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Современные тенденции развития робототехнических систем направлены на повышение производительности, точности, надежности и универсальности машин, выполняющих автоматизированные операции. Важнейшей частью любого промышленного робота является манипулятор — механическая система, способная перемещать предметы или инструменты в рабочем пространстве.</a:t>
            </a:r>
          </a:p>
          <a:p>
            <a:pPr algn="l">
              <a:lnSpc>
                <a:spcPts val="4095"/>
              </a:lnSpc>
            </a:pPr>
            <a:endParaRPr lang="en-US" sz="3150" spc="15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4095"/>
              </a:lnSpc>
            </a:pPr>
            <a:r>
              <a:rPr lang="en-US" sz="3150" b="1" spc="15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Синтез кинематических цепей</a:t>
            </a: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— это процесс проектирования структуры манипулятора, обеспечивающей требуемую подвижность, диапазон перемещений и устойчивость. </a:t>
            </a:r>
          </a:p>
          <a:p>
            <a:pPr algn="l">
              <a:lnSpc>
                <a:spcPts val="4095"/>
              </a:lnSpc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 данной презентации мы рассмотрим принципы структурного и кинематического анализа манипуляторов, а также методов их синтеза.</a:t>
            </a:r>
          </a:p>
          <a:p>
            <a:pPr algn="l">
              <a:lnSpc>
                <a:spcPts val="4095"/>
              </a:lnSpc>
            </a:pPr>
            <a:endParaRPr lang="en-US" sz="3150" spc="15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87832" y="857250"/>
            <a:ext cx="632736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Введение</a:t>
            </a:r>
            <a:endParaRPr lang="en-US" sz="9200" b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2249" y="830399"/>
            <a:ext cx="18550528" cy="58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0"/>
              </a:lnSpc>
              <a:spcBef>
                <a:spcPct val="0"/>
              </a:spcBef>
            </a:pPr>
            <a:r>
              <a:rPr lang="en-US" sz="3414" b="1" spc="775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ПОНЯТИЕ МАНИПУЛЯТОРА И КИНЕМАТИЧЕСКОЙ ЦЕПИ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794073" y="1638660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09613" y="2050666"/>
            <a:ext cx="16221438" cy="713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Манипулятор представляет собой систему звеньев, соединённых между собой кинематическими парами. 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Кинематическая цепь — это совокупность звеньев, соединённых кинематическими парами (шарнирами, направляющими и т.п.). Каждое звено может иметь одно или несколько движений относительно предыдущего, и совокупность этих движений определяет структуру манипулятора.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По типу связи звеньев различают:</a:t>
            </a:r>
          </a:p>
          <a:p>
            <a:pPr marL="582928" lvl="1" indent="-291464" algn="l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Открытые цепи — последовательное соединение звеньев ;</a:t>
            </a:r>
          </a:p>
          <a:p>
            <a:pPr marL="582928" lvl="1" indent="-291464" algn="l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Замкнутые цепи — кольцевые системы, где конечное звено соединено с основанием (применяются в параллельных механизмах);</a:t>
            </a:r>
          </a:p>
          <a:p>
            <a:pPr marL="582928" lvl="1" indent="-291464" algn="l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Комбинированные цепи — сочетают элементы открытых и замкнутых структур.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Каждое звено манипулятора может вращаться (R-пара), перемещаться поступательно (P-пара) или выполнять другие типы движения. От выбора вида кинематических пар зависит число степеней подвижности и характер траектории рабочего органа.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6407" y="2181545"/>
            <a:ext cx="15953207" cy="541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Структурный анализ — это определение состава и типа связей механизма, а также расчёт числа его степеней свободы. Он позволяет понять, какие функции способен выполнять манипулятор, и является основой для его последующего синтеза.</a:t>
            </a:r>
          </a:p>
          <a:p>
            <a:pPr algn="l">
              <a:lnSpc>
                <a:spcPts val="4289"/>
              </a:lnSpc>
            </a:pPr>
            <a:r>
              <a:rPr lang="en-US" sz="3299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Число степеней подвижности механизма определяется по формуле Чебышева:</a:t>
            </a:r>
          </a:p>
          <a:p>
            <a:pPr algn="l">
              <a:lnSpc>
                <a:spcPts val="4289"/>
              </a:lnSpc>
            </a:pPr>
            <a:r>
              <a:rPr lang="en-US" sz="3299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W=6n-p1-2p2-3p3-4p4-5p5 ,  где</a:t>
            </a:r>
          </a:p>
          <a:p>
            <a:pPr algn="l">
              <a:lnSpc>
                <a:spcPts val="4289"/>
              </a:lnSpc>
            </a:pPr>
            <a:r>
              <a:rPr lang="en-US" sz="3299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— число степеней свободы,</a:t>
            </a:r>
          </a:p>
          <a:p>
            <a:pPr algn="l">
              <a:lnSpc>
                <a:spcPts val="4289"/>
              </a:lnSpc>
            </a:pPr>
            <a:r>
              <a:rPr lang="en-US" sz="3299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 — количество звеньев, включая основание,</a:t>
            </a:r>
          </a:p>
          <a:p>
            <a:pPr algn="l">
              <a:lnSpc>
                <a:spcPts val="4289"/>
              </a:lnSpc>
            </a:pPr>
            <a:r>
              <a:rPr lang="en-US" sz="3299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 - кинематическая пара с n-количеством звеньев </a:t>
            </a:r>
          </a:p>
          <a:p>
            <a:pPr algn="l">
              <a:lnSpc>
                <a:spcPts val="4289"/>
              </a:lnSpc>
            </a:pPr>
            <a:endParaRPr lang="en-US" sz="3299" spc="16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7619504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СТРУКТУРНЫЙ АНАЛИЗ КИНЕМАТИЧЕСКИХ ЦЕПЕЙ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23563" y="8894528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7" y="0"/>
                </a:lnTo>
                <a:lnTo>
                  <a:pt x="535737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425745" y="1672836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2906087" y="2144397"/>
            <a:ext cx="4777548" cy="6472084"/>
          </a:xfrm>
          <a:custGeom>
            <a:avLst/>
            <a:gdLst/>
            <a:ahLst/>
            <a:cxnLst/>
            <a:rect l="l" t="t" r="r" b="b"/>
            <a:pathLst>
              <a:path w="4777548" h="6472084">
                <a:moveTo>
                  <a:pt x="0" y="0"/>
                </a:moveTo>
                <a:lnTo>
                  <a:pt x="4777548" y="0"/>
                </a:lnTo>
                <a:lnTo>
                  <a:pt x="4777548" y="6472084"/>
                </a:lnTo>
                <a:lnTo>
                  <a:pt x="0" y="6472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06871" y="942975"/>
            <a:ext cx="16230600" cy="64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 ТИПЫ КИНЕМАТИЧЕСКИХ ПАР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0820" y="3281045"/>
            <a:ext cx="12846664" cy="365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Кинематические пары классифицируются по числу степеней подвижности: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Тип пары                  Обозначение            Характер движения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Вращательная                      R                      Вращение вокруг оси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Поступательная                   P                      Перемещение вдоль оси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Цилиндрическая                 C                      Вращение + поступление вдоль оси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Винтовая                                 H                      Поступление с вращением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Сферическая                         S                      Вращение вокруг трёх осей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66382" y="962025"/>
            <a:ext cx="13568781" cy="51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6" b="1" spc="662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КЛАССИФИКАЦИЯ МАНИПУЛЯТОРОВ ПО СТРУКТУРЕ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235475" y="1787967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9966770" y="2312790"/>
            <a:ext cx="7773804" cy="5063759"/>
            <a:chOff x="0" y="0"/>
            <a:chExt cx="2364475" cy="154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77468" y="2686128"/>
            <a:ext cx="6552408" cy="4317083"/>
            <a:chOff x="0" y="0"/>
            <a:chExt cx="8736544" cy="57561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555" b="555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696991" y="2236590"/>
            <a:ext cx="8772992" cy="596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8"/>
              </a:lnSpc>
              <a:spcBef>
                <a:spcPct val="0"/>
              </a:spcBef>
            </a:pPr>
            <a:r>
              <a:rPr lang="en-US" sz="3098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По характеру соединения звеньев манипуляторы подразделяются на:</a:t>
            </a:r>
          </a:p>
          <a:p>
            <a:pPr algn="l">
              <a:lnSpc>
                <a:spcPts val="4338"/>
              </a:lnSpc>
              <a:spcBef>
                <a:spcPct val="0"/>
              </a:spcBef>
            </a:pPr>
            <a:r>
              <a:rPr lang="en-US" sz="3098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Последовательные (сериальные) — звенья соединены одно за другим (наиболее распространённый тип).</a:t>
            </a:r>
          </a:p>
          <a:p>
            <a:pPr algn="l">
              <a:lnSpc>
                <a:spcPts val="4338"/>
              </a:lnSpc>
              <a:spcBef>
                <a:spcPct val="0"/>
              </a:spcBef>
            </a:pPr>
            <a:r>
              <a:rPr lang="en-US" sz="3098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Параллельные — несколько кинематических цепей соединены с общей подвижной платформой.</a:t>
            </a:r>
          </a:p>
          <a:p>
            <a:pPr algn="l">
              <a:lnSpc>
                <a:spcPts val="4338"/>
              </a:lnSpc>
              <a:spcBef>
                <a:spcPct val="0"/>
              </a:spcBef>
            </a:pPr>
            <a:r>
              <a:rPr lang="en-US" sz="3098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Гибридные — сочетают преимущества двух предыдущих типов, обеспечивая баланс между жёсткостью и гибкостью.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9644" y="8695917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7" y="0"/>
                </a:lnTo>
                <a:lnTo>
                  <a:pt x="535737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50796" y="1811622"/>
            <a:ext cx="16242893" cy="629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Структурный синтез — это процесс построения схемы механизма с заданным числом степеней свободы. Его цель — определить количество звеньев и типы соединений, которые обеспечат выполнение требуемых движений.</a:t>
            </a:r>
          </a:p>
          <a:p>
            <a:pPr algn="l">
              <a:lnSpc>
                <a:spcPts val="4095"/>
              </a:lnSpc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3.1. Этапы структурного синтеза</a:t>
            </a:r>
          </a:p>
          <a:p>
            <a:pPr marL="680175" lvl="1" indent="-340088" algn="l">
              <a:lnSpc>
                <a:spcPts val="4095"/>
              </a:lnSpc>
              <a:buAutoNum type="arabicPeriod"/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Определение задачи — выбираются функции, которые должен выполнять манипулятор (перемещение, ориентация, сборка и др.).</a:t>
            </a:r>
          </a:p>
          <a:p>
            <a:pPr marL="680175" lvl="1" indent="-340088" algn="l">
              <a:lnSpc>
                <a:spcPts val="4095"/>
              </a:lnSpc>
              <a:buAutoNum type="arabicPeriod"/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Определение числа степеней свободы — на основе требуемого движения рабочего органа.</a:t>
            </a:r>
          </a:p>
          <a:p>
            <a:pPr marL="680175" lvl="1" indent="-340088" algn="l">
              <a:lnSpc>
                <a:spcPts val="4095"/>
              </a:lnSpc>
              <a:buAutoNum type="arabicPeriod"/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Выбор типов кинематических пар — определяются вращательные и поступательные соединения.</a:t>
            </a:r>
          </a:p>
          <a:p>
            <a:pPr marL="680175" lvl="1" indent="-340088" algn="l">
              <a:lnSpc>
                <a:spcPts val="4095"/>
              </a:lnSpc>
              <a:buAutoNum type="arabicPeriod"/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Формирование структуры — создание схемы соединений звеньев.</a:t>
            </a:r>
          </a:p>
          <a:p>
            <a:pPr marL="680175" lvl="1" indent="-340088" algn="l">
              <a:lnSpc>
                <a:spcPts val="4095"/>
              </a:lnSpc>
              <a:buAutoNum type="arabicPeriod"/>
            </a:pPr>
            <a:r>
              <a:rPr lang="en-US" sz="3150" spc="15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Проверка на избыточность или недостаточность связей — анализ подвижности.</a:t>
            </a:r>
          </a:p>
          <a:p>
            <a:pPr algn="l">
              <a:lnSpc>
                <a:spcPts val="455"/>
              </a:lnSpc>
            </a:pPr>
            <a:endParaRPr lang="en-US" sz="3150" spc="15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04355" y="787339"/>
            <a:ext cx="18091634" cy="56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  <a:spcBef>
                <a:spcPct val="0"/>
              </a:spcBef>
            </a:pPr>
            <a:r>
              <a:rPr lang="en-US" sz="3240" b="1" spc="735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СТРУКТУРНЫЙ СИНТЕЗ КИНЕМАТИЧЕСКИХ ЦЕПЕЙ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933114" y="1628678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1746" y="8616481"/>
            <a:ext cx="535737" cy="727544"/>
          </a:xfrm>
          <a:custGeom>
            <a:avLst/>
            <a:gdLst/>
            <a:ahLst/>
            <a:cxnLst/>
            <a:rect l="l" t="t" r="r" b="b"/>
            <a:pathLst>
              <a:path w="535737" h="727544">
                <a:moveTo>
                  <a:pt x="0" y="0"/>
                </a:moveTo>
                <a:lnTo>
                  <a:pt x="535736" y="0"/>
                </a:lnTo>
                <a:lnTo>
                  <a:pt x="535736" y="727544"/>
                </a:lnTo>
                <a:lnTo>
                  <a:pt x="0" y="72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ОБРАТНЫЙ КИНЕМАТИЧЕСКИЙ анализ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57264" y="2929148"/>
            <a:ext cx="15644482" cy="469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Обратная задача заключается в нахождении углов и перемещений звеньев, при которых рабочий орган достигнет заданного положения.</a:t>
            </a:r>
          </a:p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Эта задача сложнее прямой, так как может иметь несколько решений или не иметь их вовсе.</a:t>
            </a:r>
          </a:p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Используются методы: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Геометрический — на основе анализа треугольников звеньев;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Аналитический — решение систем уравнений;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Численный — итерационные методы.</a:t>
            </a:r>
          </a:p>
          <a:p>
            <a:pPr algn="l">
              <a:lnSpc>
                <a:spcPts val="4199"/>
              </a:lnSpc>
            </a:pPr>
            <a:endParaRPr lang="en-US" sz="2799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1134</Words>
  <Application>Microsoft Office PowerPoint</Application>
  <PresentationFormat>Произвольный</PresentationFormat>
  <Paragraphs>149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Playfair Display</vt:lpstr>
      <vt:lpstr>Arial</vt:lpstr>
      <vt:lpstr>Calibri</vt:lpstr>
      <vt:lpstr>Public Sans Bold</vt:lpstr>
      <vt:lpstr>Open Sans</vt:lpstr>
      <vt:lpstr>Public Sans</vt:lpstr>
      <vt:lpstr>Open Sans Bold</vt:lpstr>
      <vt:lpstr>Playfair Display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кинематических цепей манипуляторов</dc:title>
  <cp:lastModifiedBy>Zhanibek Issabekov</cp:lastModifiedBy>
  <cp:revision>8</cp:revision>
  <dcterms:created xsi:type="dcterms:W3CDTF">2006-08-16T00:00:00Z</dcterms:created>
  <dcterms:modified xsi:type="dcterms:W3CDTF">2025-11-06T07:46:50Z</dcterms:modified>
  <dc:identifier>DAG1wvKmtf4</dc:identifier>
</cp:coreProperties>
</file>