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7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1" i="0">
                <a:solidFill>
                  <a:srgbClr val="1A1B17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00" b="0" i="0">
                <a:solidFill>
                  <a:srgbClr val="1A1B17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rgbClr val="1A1B17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700" b="0" i="0">
                <a:solidFill>
                  <a:srgbClr val="1A1B17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AFA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137299" y="1028700"/>
            <a:ext cx="28575" cy="8229600"/>
          </a:xfrm>
          <a:custGeom>
            <a:avLst/>
            <a:gdLst/>
            <a:ahLst/>
            <a:cxnLst/>
            <a:rect l="l" t="t" r="r" b="b"/>
            <a:pathLst>
              <a:path w="28575" h="8229600">
                <a:moveTo>
                  <a:pt x="28574" y="8229599"/>
                </a:moveTo>
                <a:lnTo>
                  <a:pt x="0" y="8229599"/>
                </a:lnTo>
                <a:lnTo>
                  <a:pt x="0" y="0"/>
                </a:lnTo>
                <a:lnTo>
                  <a:pt x="28574" y="0"/>
                </a:lnTo>
                <a:lnTo>
                  <a:pt x="28574" y="8229599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rgbClr val="1A1B17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BE7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28700" y="8833538"/>
            <a:ext cx="16230600" cy="28575"/>
          </a:xfrm>
          <a:custGeom>
            <a:avLst/>
            <a:gdLst/>
            <a:ahLst/>
            <a:cxnLst/>
            <a:rect l="l" t="t" r="r" b="b"/>
            <a:pathLst>
              <a:path w="16230600" h="28575">
                <a:moveTo>
                  <a:pt x="16230598" y="28574"/>
                </a:moveTo>
                <a:lnTo>
                  <a:pt x="0" y="28574"/>
                </a:lnTo>
                <a:lnTo>
                  <a:pt x="0" y="0"/>
                </a:lnTo>
                <a:lnTo>
                  <a:pt x="16230598" y="0"/>
                </a:lnTo>
                <a:lnTo>
                  <a:pt x="16230598" y="28574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rgbClr val="1A1B17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AFA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26320" y="908857"/>
            <a:ext cx="15072360" cy="2795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1" i="0">
                <a:solidFill>
                  <a:srgbClr val="1A1B17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98839" y="2968708"/>
            <a:ext cx="14850030" cy="66000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00" b="0" i="0">
                <a:solidFill>
                  <a:srgbClr val="1A1B17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2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706600" y="9258300"/>
            <a:ext cx="3995420" cy="75277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ru-RU" sz="2400" dirty="0">
                <a:solidFill>
                  <a:srgbClr val="1A1B17"/>
                </a:solidFill>
                <a:latin typeface="Trebuchet MS"/>
                <a:cs typeface="Trebuchet MS"/>
              </a:rPr>
              <a:t>Исабеков </a:t>
            </a:r>
            <a:r>
              <a:rPr lang="ru-RU" sz="2400" dirty="0" err="1">
                <a:solidFill>
                  <a:srgbClr val="1A1B17"/>
                </a:solidFill>
                <a:latin typeface="Trebuchet MS"/>
                <a:cs typeface="Trebuchet MS"/>
              </a:rPr>
              <a:t>Жанібек</a:t>
            </a:r>
            <a:r>
              <a:rPr lang="ru-RU" sz="240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lang="ru-RU" sz="2400" dirty="0" err="1">
                <a:solidFill>
                  <a:srgbClr val="1A1B17"/>
                </a:solidFill>
                <a:latin typeface="Trebuchet MS"/>
                <a:cs typeface="Trebuchet MS"/>
              </a:rPr>
              <a:t>Назарбекұлы</a:t>
            </a:r>
            <a:endParaRPr sz="2400" dirty="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41104" y="5403054"/>
            <a:ext cx="218188" cy="21802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41104" y="5033215"/>
            <a:ext cx="218188" cy="21802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042291" y="4665758"/>
            <a:ext cx="215808" cy="215807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315842" y="3668518"/>
            <a:ext cx="13656316" cy="2210285"/>
          </a:xfrm>
          <a:prstGeom prst="rect">
            <a:avLst/>
          </a:prstGeom>
        </p:spPr>
        <p:txBody>
          <a:bodyPr vert="horz" wrap="square" lIns="0" tIns="228600" rIns="0" bIns="0" rtlCol="0">
            <a:spAutoFit/>
          </a:bodyPr>
          <a:lstStyle/>
          <a:p>
            <a:pPr marL="2637155" marR="2629535" algn="ctr">
              <a:lnSpc>
                <a:spcPts val="8250"/>
              </a:lnSpc>
              <a:spcBef>
                <a:spcPts val="1800"/>
              </a:spcBef>
            </a:pPr>
            <a:r>
              <a:rPr lang="ru-RU" sz="2400" dirty="0"/>
              <a:t>8-лекция. </a:t>
            </a:r>
            <a:r>
              <a:rPr sz="2400" dirty="0" err="1"/>
              <a:t>Прямая</a:t>
            </a:r>
            <a:r>
              <a:rPr sz="2400" dirty="0"/>
              <a:t> задача кинематики.</a:t>
            </a:r>
          </a:p>
          <a:p>
            <a:pPr marL="12065" marR="5080" algn="ctr">
              <a:lnSpc>
                <a:spcPts val="8250"/>
              </a:lnSpc>
            </a:pPr>
            <a:r>
              <a:rPr sz="2400" dirty="0"/>
              <a:t>Кинематика манипулятора и его основные задачи</a:t>
            </a:r>
          </a:p>
        </p:txBody>
      </p:sp>
      <p:sp>
        <p:nvSpPr>
          <p:cNvPr id="7" name="object 7"/>
          <p:cNvSpPr/>
          <p:nvPr/>
        </p:nvSpPr>
        <p:spPr>
          <a:xfrm>
            <a:off x="1028700" y="1028700"/>
            <a:ext cx="908050" cy="908050"/>
          </a:xfrm>
          <a:custGeom>
            <a:avLst/>
            <a:gdLst/>
            <a:ahLst/>
            <a:cxnLst/>
            <a:rect l="l" t="t" r="r" b="b"/>
            <a:pathLst>
              <a:path w="908050" h="908050">
                <a:moveTo>
                  <a:pt x="453965" y="907930"/>
                </a:moveTo>
                <a:lnTo>
                  <a:pt x="407549" y="905586"/>
                </a:lnTo>
                <a:lnTo>
                  <a:pt x="362475" y="898707"/>
                </a:lnTo>
                <a:lnTo>
                  <a:pt x="318969" y="887520"/>
                </a:lnTo>
                <a:lnTo>
                  <a:pt x="277261" y="872255"/>
                </a:lnTo>
                <a:lnTo>
                  <a:pt x="237578" y="853138"/>
                </a:lnTo>
                <a:lnTo>
                  <a:pt x="200148" y="830400"/>
                </a:lnTo>
                <a:lnTo>
                  <a:pt x="165201" y="804266"/>
                </a:lnTo>
                <a:lnTo>
                  <a:pt x="132963" y="774966"/>
                </a:lnTo>
                <a:lnTo>
                  <a:pt x="103663" y="742729"/>
                </a:lnTo>
                <a:lnTo>
                  <a:pt x="77530" y="707781"/>
                </a:lnTo>
                <a:lnTo>
                  <a:pt x="54791" y="670351"/>
                </a:lnTo>
                <a:lnTo>
                  <a:pt x="35674" y="630668"/>
                </a:lnTo>
                <a:lnTo>
                  <a:pt x="20409" y="588960"/>
                </a:lnTo>
                <a:lnTo>
                  <a:pt x="9222" y="545454"/>
                </a:lnTo>
                <a:lnTo>
                  <a:pt x="2343" y="500380"/>
                </a:lnTo>
                <a:lnTo>
                  <a:pt x="0" y="453965"/>
                </a:lnTo>
                <a:lnTo>
                  <a:pt x="2343" y="407549"/>
                </a:lnTo>
                <a:lnTo>
                  <a:pt x="9222" y="362475"/>
                </a:lnTo>
                <a:lnTo>
                  <a:pt x="20409" y="318969"/>
                </a:lnTo>
                <a:lnTo>
                  <a:pt x="35674" y="277261"/>
                </a:lnTo>
                <a:lnTo>
                  <a:pt x="54791" y="237578"/>
                </a:lnTo>
                <a:lnTo>
                  <a:pt x="77530" y="200148"/>
                </a:lnTo>
                <a:lnTo>
                  <a:pt x="103663" y="165201"/>
                </a:lnTo>
                <a:lnTo>
                  <a:pt x="132963" y="132963"/>
                </a:lnTo>
                <a:lnTo>
                  <a:pt x="165201" y="103663"/>
                </a:lnTo>
                <a:lnTo>
                  <a:pt x="200148" y="77530"/>
                </a:lnTo>
                <a:lnTo>
                  <a:pt x="237578" y="54791"/>
                </a:lnTo>
                <a:lnTo>
                  <a:pt x="277261" y="35674"/>
                </a:lnTo>
                <a:lnTo>
                  <a:pt x="318969" y="20409"/>
                </a:lnTo>
                <a:lnTo>
                  <a:pt x="362475" y="9222"/>
                </a:lnTo>
                <a:lnTo>
                  <a:pt x="407549" y="2343"/>
                </a:lnTo>
                <a:lnTo>
                  <a:pt x="453965" y="0"/>
                </a:lnTo>
                <a:lnTo>
                  <a:pt x="500380" y="2343"/>
                </a:lnTo>
                <a:lnTo>
                  <a:pt x="545454" y="9222"/>
                </a:lnTo>
                <a:lnTo>
                  <a:pt x="588960" y="20409"/>
                </a:lnTo>
                <a:lnTo>
                  <a:pt x="630668" y="35674"/>
                </a:lnTo>
                <a:lnTo>
                  <a:pt x="670351" y="54791"/>
                </a:lnTo>
                <a:lnTo>
                  <a:pt x="707781" y="77530"/>
                </a:lnTo>
                <a:lnTo>
                  <a:pt x="742729" y="103663"/>
                </a:lnTo>
                <a:lnTo>
                  <a:pt x="774966" y="132963"/>
                </a:lnTo>
                <a:lnTo>
                  <a:pt x="804266" y="165201"/>
                </a:lnTo>
                <a:lnTo>
                  <a:pt x="830400" y="200148"/>
                </a:lnTo>
                <a:lnTo>
                  <a:pt x="853138" y="237578"/>
                </a:lnTo>
                <a:lnTo>
                  <a:pt x="872255" y="277261"/>
                </a:lnTo>
                <a:lnTo>
                  <a:pt x="887520" y="318969"/>
                </a:lnTo>
                <a:lnTo>
                  <a:pt x="898707" y="362475"/>
                </a:lnTo>
                <a:lnTo>
                  <a:pt x="905586" y="407549"/>
                </a:lnTo>
                <a:lnTo>
                  <a:pt x="907930" y="453965"/>
                </a:lnTo>
                <a:lnTo>
                  <a:pt x="905586" y="500380"/>
                </a:lnTo>
                <a:lnTo>
                  <a:pt x="898707" y="545454"/>
                </a:lnTo>
                <a:lnTo>
                  <a:pt x="887520" y="588960"/>
                </a:lnTo>
                <a:lnTo>
                  <a:pt x="872255" y="630668"/>
                </a:lnTo>
                <a:lnTo>
                  <a:pt x="853138" y="670351"/>
                </a:lnTo>
                <a:lnTo>
                  <a:pt x="830400" y="707781"/>
                </a:lnTo>
                <a:lnTo>
                  <a:pt x="804266" y="742729"/>
                </a:lnTo>
                <a:lnTo>
                  <a:pt x="774966" y="774966"/>
                </a:lnTo>
                <a:lnTo>
                  <a:pt x="742729" y="804266"/>
                </a:lnTo>
                <a:lnTo>
                  <a:pt x="707781" y="830400"/>
                </a:lnTo>
                <a:lnTo>
                  <a:pt x="670351" y="853138"/>
                </a:lnTo>
                <a:lnTo>
                  <a:pt x="630668" y="872255"/>
                </a:lnTo>
                <a:lnTo>
                  <a:pt x="588960" y="887520"/>
                </a:lnTo>
                <a:lnTo>
                  <a:pt x="545454" y="898707"/>
                </a:lnTo>
                <a:lnTo>
                  <a:pt x="500380" y="905586"/>
                </a:lnTo>
                <a:lnTo>
                  <a:pt x="453965" y="907930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17228" y="205475"/>
            <a:ext cx="7858124" cy="212407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BE7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39020" y="4379068"/>
            <a:ext cx="16230600" cy="28575"/>
          </a:xfrm>
          <a:custGeom>
            <a:avLst/>
            <a:gdLst/>
            <a:ahLst/>
            <a:cxnLst/>
            <a:rect l="l" t="t" r="r" b="b"/>
            <a:pathLst>
              <a:path w="16230600" h="28575">
                <a:moveTo>
                  <a:pt x="16230598" y="28574"/>
                </a:moveTo>
                <a:lnTo>
                  <a:pt x="0" y="28574"/>
                </a:lnTo>
                <a:lnTo>
                  <a:pt x="0" y="0"/>
                </a:lnTo>
                <a:lnTo>
                  <a:pt x="16230598" y="0"/>
                </a:lnTo>
                <a:lnTo>
                  <a:pt x="16230598" y="28574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69611" y="9125746"/>
            <a:ext cx="218188" cy="21802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69611" y="8755908"/>
            <a:ext cx="218188" cy="21802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470800" y="8388449"/>
            <a:ext cx="215808" cy="21580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70443" y="5263284"/>
            <a:ext cx="6305549" cy="3962399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6656197" y="1208429"/>
            <a:ext cx="29845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175" dirty="0">
                <a:solidFill>
                  <a:srgbClr val="FAFAFA"/>
                </a:solidFill>
                <a:latin typeface="Trebuchet MS"/>
                <a:cs typeface="Trebuchet MS"/>
              </a:rPr>
              <a:t>А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12700" marR="5080">
              <a:lnSpc>
                <a:spcPts val="10410"/>
              </a:lnSpc>
              <a:spcBef>
                <a:spcPts val="1190"/>
              </a:spcBef>
            </a:pPr>
            <a:r>
              <a:rPr sz="9500" spc="-780" dirty="0"/>
              <a:t>Пример</a:t>
            </a:r>
            <a:r>
              <a:rPr sz="9500" spc="-620" dirty="0"/>
              <a:t> </a:t>
            </a:r>
            <a:r>
              <a:rPr sz="9500" spc="-980" dirty="0"/>
              <a:t>двухзвенного </a:t>
            </a:r>
            <a:r>
              <a:rPr sz="9500" spc="-1000" dirty="0"/>
              <a:t>манипулятора</a:t>
            </a:r>
            <a:endParaRPr sz="9500"/>
          </a:p>
        </p:txBody>
      </p:sp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81920" y="4751698"/>
            <a:ext cx="142875" cy="14287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81920" y="5313673"/>
            <a:ext cx="142875" cy="14287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81920" y="6437623"/>
            <a:ext cx="142875" cy="142874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81920" y="6999598"/>
            <a:ext cx="142875" cy="142874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81920" y="7561573"/>
            <a:ext cx="142875" cy="142874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81920" y="8685523"/>
            <a:ext cx="142875" cy="142874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1917181" y="4467840"/>
            <a:ext cx="7693659" cy="5083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113915">
              <a:lnSpc>
                <a:spcPct val="115199"/>
              </a:lnSpc>
              <a:spcBef>
                <a:spcPts val="100"/>
              </a:spcBef>
            </a:pPr>
            <a:r>
              <a:rPr sz="3200" spc="-55" dirty="0">
                <a:solidFill>
                  <a:srgbClr val="1A1B17"/>
                </a:solidFill>
                <a:latin typeface="Trebuchet MS"/>
                <a:cs typeface="Trebuchet MS"/>
              </a:rPr>
              <a:t>Пример:</a:t>
            </a:r>
            <a:r>
              <a:rPr sz="3200" spc="-14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100" dirty="0">
                <a:solidFill>
                  <a:srgbClr val="1A1B17"/>
                </a:solidFill>
                <a:latin typeface="Trebuchet MS"/>
                <a:cs typeface="Trebuchet MS"/>
              </a:rPr>
              <a:t>2D</a:t>
            </a:r>
            <a:r>
              <a:rPr sz="3200" spc="-1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манипулятор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Двухзвенный</a:t>
            </a:r>
            <a:r>
              <a:rPr sz="3200" spc="-17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манипулятор</a:t>
            </a:r>
            <a:r>
              <a:rPr sz="3200" spc="-17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85" dirty="0">
                <a:solidFill>
                  <a:srgbClr val="1A1B17"/>
                </a:solidFill>
                <a:latin typeface="Trebuchet MS"/>
                <a:cs typeface="Trebuchet MS"/>
              </a:rPr>
              <a:t>(2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вращательных</a:t>
            </a:r>
            <a:r>
              <a:rPr sz="3200" spc="-1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сочленения):</a:t>
            </a:r>
            <a:endParaRPr sz="3200">
              <a:latin typeface="Trebuchet MS"/>
              <a:cs typeface="Trebuchet MS"/>
            </a:endParaRPr>
          </a:p>
          <a:p>
            <a:pPr marL="12700" marR="626745">
              <a:lnSpc>
                <a:spcPct val="115199"/>
              </a:lnSpc>
            </a:pP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x</a:t>
            </a:r>
            <a:r>
              <a:rPr sz="32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550" dirty="0">
                <a:solidFill>
                  <a:srgbClr val="1A1B17"/>
                </a:solidFill>
                <a:latin typeface="Trebuchet MS"/>
                <a:cs typeface="Trebuchet MS"/>
              </a:rPr>
              <a:t>=</a:t>
            </a:r>
            <a:r>
              <a:rPr sz="32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l_1</a:t>
            </a:r>
            <a:r>
              <a:rPr sz="3200" spc="-10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185" dirty="0">
                <a:solidFill>
                  <a:srgbClr val="1A1B17"/>
                </a:solidFill>
                <a:latin typeface="Trebuchet MS"/>
                <a:cs typeface="Trebuchet MS"/>
              </a:rPr>
              <a:t>\cos</a:t>
            </a:r>
            <a:r>
              <a:rPr sz="32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75" dirty="0">
                <a:solidFill>
                  <a:srgbClr val="1A1B17"/>
                </a:solidFill>
                <a:latin typeface="Trebuchet MS"/>
                <a:cs typeface="Trebuchet MS"/>
              </a:rPr>
              <a:t>q_1</a:t>
            </a:r>
            <a:r>
              <a:rPr sz="32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550" dirty="0">
                <a:solidFill>
                  <a:srgbClr val="1A1B17"/>
                </a:solidFill>
                <a:latin typeface="Trebuchet MS"/>
                <a:cs typeface="Trebuchet MS"/>
              </a:rPr>
              <a:t>+</a:t>
            </a:r>
            <a:r>
              <a:rPr sz="3200" spc="-10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l_2</a:t>
            </a:r>
            <a:r>
              <a:rPr sz="3200" spc="-10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90" dirty="0">
                <a:solidFill>
                  <a:srgbClr val="1A1B17"/>
                </a:solidFill>
                <a:latin typeface="Trebuchet MS"/>
                <a:cs typeface="Trebuchet MS"/>
              </a:rPr>
              <a:t>\cos(q_1+q_2),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y</a:t>
            </a:r>
            <a:r>
              <a:rPr sz="3200" spc="-10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550" dirty="0">
                <a:solidFill>
                  <a:srgbClr val="1A1B17"/>
                </a:solidFill>
                <a:latin typeface="Trebuchet MS"/>
                <a:cs typeface="Trebuchet MS"/>
              </a:rPr>
              <a:t>=</a:t>
            </a:r>
            <a:r>
              <a:rPr sz="3200" spc="-9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l_1</a:t>
            </a:r>
            <a:r>
              <a:rPr sz="3200" spc="-9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140" dirty="0">
                <a:solidFill>
                  <a:srgbClr val="1A1B17"/>
                </a:solidFill>
                <a:latin typeface="Trebuchet MS"/>
                <a:cs typeface="Trebuchet MS"/>
              </a:rPr>
              <a:t>\sin</a:t>
            </a:r>
            <a:r>
              <a:rPr sz="3200" spc="-9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75" dirty="0">
                <a:solidFill>
                  <a:srgbClr val="1A1B17"/>
                </a:solidFill>
                <a:latin typeface="Trebuchet MS"/>
                <a:cs typeface="Trebuchet MS"/>
              </a:rPr>
              <a:t>q_1</a:t>
            </a:r>
            <a:r>
              <a:rPr sz="3200" spc="-9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550" dirty="0">
                <a:solidFill>
                  <a:srgbClr val="1A1B17"/>
                </a:solidFill>
                <a:latin typeface="Trebuchet MS"/>
                <a:cs typeface="Trebuchet MS"/>
              </a:rPr>
              <a:t>+</a:t>
            </a:r>
            <a:r>
              <a:rPr sz="3200" spc="-9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l_2</a:t>
            </a:r>
            <a:r>
              <a:rPr sz="3200" spc="-9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105" dirty="0">
                <a:solidFill>
                  <a:srgbClr val="1A1B17"/>
                </a:solidFill>
                <a:latin typeface="Trebuchet MS"/>
                <a:cs typeface="Trebuchet MS"/>
              </a:rPr>
              <a:t>\sin(q_1+q_2)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Рабочая</a:t>
            </a:r>
            <a:r>
              <a:rPr sz="32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50" dirty="0">
                <a:solidFill>
                  <a:srgbClr val="1A1B17"/>
                </a:solidFill>
                <a:latin typeface="Trebuchet MS"/>
                <a:cs typeface="Trebuchet MS"/>
              </a:rPr>
              <a:t>зона</a:t>
            </a:r>
            <a:r>
              <a:rPr sz="32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940" dirty="0">
                <a:solidFill>
                  <a:srgbClr val="1A1B17"/>
                </a:solidFill>
                <a:latin typeface="Trebuchet MS"/>
                <a:cs typeface="Trebuchet MS"/>
              </a:rPr>
              <a:t>—</a:t>
            </a:r>
            <a:r>
              <a:rPr sz="32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60" dirty="0">
                <a:solidFill>
                  <a:srgbClr val="1A1B17"/>
                </a:solidFill>
                <a:latin typeface="Trebuchet MS"/>
                <a:cs typeface="Trebuchet MS"/>
              </a:rPr>
              <a:t>область,</a:t>
            </a:r>
            <a:r>
              <a:rPr sz="32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55" dirty="0">
                <a:solidFill>
                  <a:srgbClr val="1A1B17"/>
                </a:solidFill>
                <a:latin typeface="Trebuchet MS"/>
                <a:cs typeface="Trebuchet MS"/>
              </a:rPr>
              <a:t>где</a:t>
            </a:r>
            <a:r>
              <a:rPr sz="32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может </a:t>
            </a:r>
            <a:r>
              <a:rPr sz="3200" spc="-20" dirty="0">
                <a:solidFill>
                  <a:srgbClr val="1A1B17"/>
                </a:solidFill>
                <a:latin typeface="Trebuchet MS"/>
                <a:cs typeface="Trebuchet MS"/>
              </a:rPr>
              <a:t>находиться</a:t>
            </a:r>
            <a:r>
              <a:rPr sz="3200" spc="-11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конец</a:t>
            </a:r>
            <a:r>
              <a:rPr sz="32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манипулятора.</a:t>
            </a:r>
            <a:endParaRPr sz="3200">
              <a:latin typeface="Trebuchet MS"/>
              <a:cs typeface="Trebuchet MS"/>
            </a:endParaRPr>
          </a:p>
          <a:p>
            <a:pPr marL="12700" marR="5080">
              <a:lnSpc>
                <a:spcPct val="115199"/>
              </a:lnSpc>
              <a:spcBef>
                <a:spcPts val="5"/>
              </a:spcBef>
            </a:pP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ПКЗ</a:t>
            </a:r>
            <a:r>
              <a:rPr sz="3200" spc="-8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50" dirty="0">
                <a:solidFill>
                  <a:srgbClr val="1A1B17"/>
                </a:solidFill>
                <a:latin typeface="Trebuchet MS"/>
                <a:cs typeface="Trebuchet MS"/>
              </a:rPr>
              <a:t>даёт</a:t>
            </a:r>
            <a:r>
              <a:rPr sz="3200" spc="-8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однозначный</a:t>
            </a:r>
            <a:r>
              <a:rPr sz="3200" spc="-8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ответ</a:t>
            </a:r>
            <a:r>
              <a:rPr sz="3200" spc="-8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90" dirty="0">
                <a:solidFill>
                  <a:srgbClr val="1A1B17"/>
                </a:solidFill>
                <a:latin typeface="Trebuchet MS"/>
                <a:cs typeface="Trebuchet MS"/>
              </a:rPr>
              <a:t>для</a:t>
            </a:r>
            <a:r>
              <a:rPr sz="3200" spc="-8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любого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набора</a:t>
            </a:r>
            <a:r>
              <a:rPr sz="3200" spc="-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q_1,</a:t>
            </a:r>
            <a:r>
              <a:rPr sz="3200" spc="-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20" dirty="0">
                <a:solidFill>
                  <a:srgbClr val="1A1B17"/>
                </a:solidFill>
                <a:latin typeface="Trebuchet MS"/>
                <a:cs typeface="Trebuchet MS"/>
              </a:rPr>
              <a:t>q_2.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37299" y="1028700"/>
            <a:ext cx="28575" cy="8229600"/>
          </a:xfrm>
          <a:custGeom>
            <a:avLst/>
            <a:gdLst/>
            <a:ahLst/>
            <a:cxnLst/>
            <a:rect l="l" t="t" r="r" b="b"/>
            <a:pathLst>
              <a:path w="28575" h="8229600">
                <a:moveTo>
                  <a:pt x="28574" y="8229599"/>
                </a:moveTo>
                <a:lnTo>
                  <a:pt x="0" y="8229599"/>
                </a:lnTo>
                <a:lnTo>
                  <a:pt x="0" y="0"/>
                </a:lnTo>
                <a:lnTo>
                  <a:pt x="28574" y="0"/>
                </a:lnTo>
                <a:lnTo>
                  <a:pt x="28574" y="8229599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28775" y="1258954"/>
            <a:ext cx="6791959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b="0" dirty="0">
                <a:latin typeface="Sitka Banner"/>
                <a:cs typeface="Sitka Banner"/>
              </a:rPr>
              <a:t>Матричное</a:t>
            </a:r>
            <a:r>
              <a:rPr sz="5000" b="0" spc="-190" dirty="0">
                <a:latin typeface="Sitka Banner"/>
                <a:cs typeface="Sitka Banner"/>
              </a:rPr>
              <a:t> </a:t>
            </a:r>
            <a:r>
              <a:rPr sz="5000" b="0" spc="-40" dirty="0">
                <a:latin typeface="Sitka Banner"/>
                <a:cs typeface="Sitka Banner"/>
              </a:rPr>
              <a:t>представление</a:t>
            </a:r>
            <a:endParaRPr sz="5000">
              <a:latin typeface="Sitka Banner"/>
              <a:cs typeface="Sitka Banne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37972" y="2968708"/>
            <a:ext cx="7504430" cy="5483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778635">
              <a:lnSpc>
                <a:spcPct val="115300"/>
              </a:lnSpc>
              <a:spcBef>
                <a:spcPts val="100"/>
              </a:spcBef>
            </a:pP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Каждое</a:t>
            </a:r>
            <a:r>
              <a:rPr sz="3450" spc="-9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звено</a:t>
            </a:r>
            <a:r>
              <a:rPr sz="3450" spc="-9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и</a:t>
            </a:r>
            <a:r>
              <a:rPr sz="3450" spc="-9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сочленение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описывается</a:t>
            </a:r>
            <a:r>
              <a:rPr sz="3450" spc="-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матрицей преобразования:</a:t>
            </a:r>
            <a:endParaRPr sz="3450">
              <a:latin typeface="Trebuchet MS"/>
              <a:cs typeface="Trebuchet MS"/>
            </a:endParaRPr>
          </a:p>
          <a:p>
            <a:pPr marL="12700" marR="3623310" algn="just">
              <a:lnSpc>
                <a:spcPct val="115300"/>
              </a:lnSpc>
            </a:pP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матрица</a:t>
            </a:r>
            <a:r>
              <a:rPr sz="3450" spc="-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поворота,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матрица</a:t>
            </a:r>
            <a:r>
              <a:rPr sz="3450" spc="-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переноса.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Общая</a:t>
            </a:r>
            <a:r>
              <a:rPr sz="3450" spc="-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формула:</a:t>
            </a:r>
            <a:endParaRPr sz="3450">
              <a:latin typeface="Trebuchet MS"/>
              <a:cs typeface="Trebuchet MS"/>
            </a:endParaRPr>
          </a:p>
          <a:p>
            <a:pPr marL="12700" marR="5080">
              <a:lnSpc>
                <a:spcPct val="115300"/>
              </a:lnSpc>
            </a:pP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T</a:t>
            </a:r>
            <a:r>
              <a:rPr sz="345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580" dirty="0">
                <a:solidFill>
                  <a:srgbClr val="1A1B17"/>
                </a:solidFill>
                <a:latin typeface="Trebuchet MS"/>
                <a:cs typeface="Trebuchet MS"/>
              </a:rPr>
              <a:t>=</a:t>
            </a:r>
            <a:r>
              <a:rPr sz="3450" spc="-10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105" dirty="0">
                <a:solidFill>
                  <a:srgbClr val="1A1B17"/>
                </a:solidFill>
                <a:latin typeface="Trebuchet MS"/>
                <a:cs typeface="Trebuchet MS"/>
              </a:rPr>
              <a:t>A_1</a:t>
            </a:r>
            <a:r>
              <a:rPr sz="345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85" dirty="0">
                <a:solidFill>
                  <a:srgbClr val="1A1B17"/>
                </a:solidFill>
                <a:latin typeface="Trebuchet MS"/>
                <a:cs typeface="Trebuchet MS"/>
              </a:rPr>
              <a:t>\cdot</a:t>
            </a:r>
            <a:r>
              <a:rPr sz="3450" spc="-10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65" dirty="0">
                <a:solidFill>
                  <a:srgbClr val="1A1B17"/>
                </a:solidFill>
                <a:latin typeface="Trebuchet MS"/>
                <a:cs typeface="Trebuchet MS"/>
              </a:rPr>
              <a:t>A_2</a:t>
            </a:r>
            <a:r>
              <a:rPr sz="3450" spc="-10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85" dirty="0">
                <a:solidFill>
                  <a:srgbClr val="1A1B17"/>
                </a:solidFill>
                <a:latin typeface="Trebuchet MS"/>
                <a:cs typeface="Trebuchet MS"/>
              </a:rPr>
              <a:t>\cdot</a:t>
            </a:r>
            <a:r>
              <a:rPr sz="345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1015" dirty="0">
                <a:solidFill>
                  <a:srgbClr val="1A1B17"/>
                </a:solidFill>
                <a:latin typeface="Trebuchet MS"/>
                <a:cs typeface="Trebuchet MS"/>
              </a:rPr>
              <a:t>…</a:t>
            </a:r>
            <a:r>
              <a:rPr sz="3450" spc="-10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85" dirty="0">
                <a:solidFill>
                  <a:srgbClr val="1A1B17"/>
                </a:solidFill>
                <a:latin typeface="Trebuchet MS"/>
                <a:cs typeface="Trebuchet MS"/>
              </a:rPr>
              <a:t>\cdot</a:t>
            </a:r>
            <a:r>
              <a:rPr sz="3450" spc="-10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25" dirty="0">
                <a:solidFill>
                  <a:srgbClr val="1A1B17"/>
                </a:solidFill>
                <a:latin typeface="Trebuchet MS"/>
                <a:cs typeface="Trebuchet MS"/>
              </a:rPr>
              <a:t>A_n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Позволяет</a:t>
            </a:r>
            <a:r>
              <a:rPr sz="3450" spc="-1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20" dirty="0">
                <a:solidFill>
                  <a:srgbClr val="1A1B17"/>
                </a:solidFill>
                <a:latin typeface="Trebuchet MS"/>
                <a:cs typeface="Trebuchet MS"/>
              </a:rPr>
              <a:t>вычислить</a:t>
            </a:r>
            <a:r>
              <a:rPr sz="3450" spc="-1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конечное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положение</a:t>
            </a:r>
            <a:r>
              <a:rPr sz="3450" spc="-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звена</a:t>
            </a:r>
            <a:r>
              <a:rPr sz="3450" spc="-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70" dirty="0">
                <a:solidFill>
                  <a:srgbClr val="1A1B17"/>
                </a:solidFill>
                <a:latin typeface="Trebuchet MS"/>
                <a:cs typeface="Trebuchet MS"/>
              </a:rPr>
              <a:t>в</a:t>
            </a:r>
            <a:r>
              <a:rPr sz="3450" spc="-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пространстве.</a:t>
            </a:r>
            <a:endParaRPr sz="345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27745" y="2464800"/>
            <a:ext cx="5724525" cy="679132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041111" y="1113727"/>
            <a:ext cx="218026" cy="21818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303815" y="1113727"/>
            <a:ext cx="218026" cy="21818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673652" y="1114918"/>
            <a:ext cx="215808" cy="21580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BE7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39020" y="4379068"/>
            <a:ext cx="16230600" cy="28575"/>
          </a:xfrm>
          <a:custGeom>
            <a:avLst/>
            <a:gdLst/>
            <a:ahLst/>
            <a:cxnLst/>
            <a:rect l="l" t="t" r="r" b="b"/>
            <a:pathLst>
              <a:path w="16230600" h="28575">
                <a:moveTo>
                  <a:pt x="16230598" y="28574"/>
                </a:moveTo>
                <a:lnTo>
                  <a:pt x="0" y="28574"/>
                </a:lnTo>
                <a:lnTo>
                  <a:pt x="0" y="0"/>
                </a:lnTo>
                <a:lnTo>
                  <a:pt x="16230598" y="0"/>
                </a:lnTo>
                <a:lnTo>
                  <a:pt x="16230598" y="28574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69611" y="9125746"/>
            <a:ext cx="218188" cy="21802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69611" y="8755908"/>
            <a:ext cx="218188" cy="21802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470800" y="8388449"/>
            <a:ext cx="215808" cy="21580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70443" y="5263284"/>
            <a:ext cx="6305549" cy="3962399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6656197" y="1208429"/>
            <a:ext cx="29845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175" dirty="0">
                <a:solidFill>
                  <a:srgbClr val="FAFAFA"/>
                </a:solidFill>
                <a:latin typeface="Trebuchet MS"/>
                <a:cs typeface="Trebuchet MS"/>
              </a:rPr>
              <a:t>А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12700" marR="5080">
              <a:lnSpc>
                <a:spcPts val="10410"/>
              </a:lnSpc>
              <a:spcBef>
                <a:spcPts val="1190"/>
              </a:spcBef>
            </a:pPr>
            <a:r>
              <a:rPr sz="9500" spc="-755" dirty="0"/>
              <a:t>Метод</a:t>
            </a:r>
            <a:r>
              <a:rPr sz="9500" spc="-630" dirty="0"/>
              <a:t> </a:t>
            </a:r>
            <a:r>
              <a:rPr sz="9500" spc="-770" dirty="0"/>
              <a:t>Денавита–Хартенберга </a:t>
            </a:r>
            <a:r>
              <a:rPr sz="9500" spc="55" dirty="0"/>
              <a:t>(DH-</a:t>
            </a:r>
            <a:r>
              <a:rPr sz="9500" spc="-925" dirty="0"/>
              <a:t>параметры)</a:t>
            </a:r>
            <a:endParaRPr sz="9500"/>
          </a:p>
        </p:txBody>
      </p:sp>
      <p:sp>
        <p:nvSpPr>
          <p:cNvPr id="10" name="object 10"/>
          <p:cNvSpPr txBox="1"/>
          <p:nvPr/>
        </p:nvSpPr>
        <p:spPr>
          <a:xfrm>
            <a:off x="1498839" y="5047601"/>
            <a:ext cx="8463915" cy="452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199"/>
              </a:lnSpc>
              <a:spcBef>
                <a:spcPts val="100"/>
              </a:spcBef>
            </a:pP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Унифицированный </a:t>
            </a:r>
            <a:r>
              <a:rPr sz="3200" spc="-75" dirty="0">
                <a:solidFill>
                  <a:srgbClr val="1A1B17"/>
                </a:solidFill>
                <a:latin typeface="Trebuchet MS"/>
                <a:cs typeface="Trebuchet MS"/>
              </a:rPr>
              <a:t>метод</a:t>
            </a:r>
            <a:r>
              <a:rPr sz="3200" spc="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описания</a:t>
            </a:r>
            <a:r>
              <a:rPr sz="3200" spc="1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робота.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Каждый</a:t>
            </a:r>
            <a:r>
              <a:rPr sz="32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сустав</a:t>
            </a:r>
            <a:r>
              <a:rPr sz="3200" spc="-10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описывается</a:t>
            </a:r>
            <a:r>
              <a:rPr sz="3200" spc="-10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280" dirty="0">
                <a:solidFill>
                  <a:srgbClr val="1A1B17"/>
                </a:solidFill>
                <a:latin typeface="Trebuchet MS"/>
                <a:cs typeface="Trebuchet MS"/>
              </a:rPr>
              <a:t>4</a:t>
            </a:r>
            <a:r>
              <a:rPr sz="32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параметрами:</a:t>
            </a:r>
            <a:endParaRPr sz="3200">
              <a:latin typeface="Trebuchet MS"/>
              <a:cs typeface="Trebuchet MS"/>
            </a:endParaRPr>
          </a:p>
          <a:p>
            <a:pPr marL="590550" indent="-468630">
              <a:lnSpc>
                <a:spcPct val="100000"/>
              </a:lnSpc>
              <a:spcBef>
                <a:spcPts val="585"/>
              </a:spcBef>
              <a:buAutoNum type="arabicPeriod"/>
              <a:tabLst>
                <a:tab pos="590550" algn="l"/>
              </a:tabLst>
            </a:pPr>
            <a:r>
              <a:rPr sz="3200" spc="-30" dirty="0">
                <a:solidFill>
                  <a:srgbClr val="1A1B17"/>
                </a:solidFill>
                <a:latin typeface="Trebuchet MS"/>
                <a:cs typeface="Trebuchet MS"/>
              </a:rPr>
              <a:t>a_i</a:t>
            </a:r>
            <a:r>
              <a:rPr sz="3200" spc="-17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940" dirty="0">
                <a:solidFill>
                  <a:srgbClr val="1A1B17"/>
                </a:solidFill>
                <a:latin typeface="Trebuchet MS"/>
                <a:cs typeface="Trebuchet MS"/>
              </a:rPr>
              <a:t>—</a:t>
            </a:r>
            <a:r>
              <a:rPr sz="3200" spc="-17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длина</a:t>
            </a:r>
            <a:r>
              <a:rPr sz="3200" spc="-17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звена,</a:t>
            </a:r>
            <a:endParaRPr sz="3200">
              <a:latin typeface="Trebuchet MS"/>
              <a:cs typeface="Trebuchet MS"/>
            </a:endParaRPr>
          </a:p>
          <a:p>
            <a:pPr marL="575945" indent="-454025">
              <a:lnSpc>
                <a:spcPct val="100000"/>
              </a:lnSpc>
              <a:spcBef>
                <a:spcPts val="585"/>
              </a:spcBef>
              <a:buAutoNum type="arabicPeriod"/>
              <a:tabLst>
                <a:tab pos="575945" algn="l"/>
              </a:tabLst>
            </a:pP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\alpha_i</a:t>
            </a:r>
            <a:r>
              <a:rPr sz="3200" spc="-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940" dirty="0">
                <a:solidFill>
                  <a:srgbClr val="1A1B17"/>
                </a:solidFill>
                <a:latin typeface="Trebuchet MS"/>
                <a:cs typeface="Trebuchet MS"/>
              </a:rPr>
              <a:t>—</a:t>
            </a:r>
            <a:r>
              <a:rPr sz="3200" spc="-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угол</a:t>
            </a:r>
            <a:r>
              <a:rPr sz="3200" spc="-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наклона,</a:t>
            </a:r>
            <a:endParaRPr sz="3200">
              <a:latin typeface="Trebuchet MS"/>
              <a:cs typeface="Trebuchet MS"/>
            </a:endParaRPr>
          </a:p>
          <a:p>
            <a:pPr marL="575945" indent="-454025">
              <a:lnSpc>
                <a:spcPct val="100000"/>
              </a:lnSpc>
              <a:spcBef>
                <a:spcPts val="585"/>
              </a:spcBef>
              <a:buAutoNum type="arabicPeriod"/>
              <a:tabLst>
                <a:tab pos="575945" algn="l"/>
              </a:tabLst>
            </a:pPr>
            <a:r>
              <a:rPr sz="3200" spc="-30" dirty="0">
                <a:solidFill>
                  <a:srgbClr val="1A1B17"/>
                </a:solidFill>
                <a:latin typeface="Trebuchet MS"/>
                <a:cs typeface="Trebuchet MS"/>
              </a:rPr>
              <a:t>d_i</a:t>
            </a:r>
            <a:r>
              <a:rPr sz="3200" spc="-15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940" dirty="0">
                <a:solidFill>
                  <a:srgbClr val="1A1B17"/>
                </a:solidFill>
                <a:latin typeface="Trebuchet MS"/>
                <a:cs typeface="Trebuchet MS"/>
              </a:rPr>
              <a:t>—</a:t>
            </a:r>
            <a:r>
              <a:rPr sz="3200" spc="-15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смещение,</a:t>
            </a:r>
            <a:endParaRPr sz="3200">
              <a:latin typeface="Trebuchet MS"/>
              <a:cs typeface="Trebuchet MS"/>
            </a:endParaRPr>
          </a:p>
          <a:p>
            <a:pPr marL="590550" indent="-468630">
              <a:lnSpc>
                <a:spcPct val="100000"/>
              </a:lnSpc>
              <a:spcBef>
                <a:spcPts val="585"/>
              </a:spcBef>
              <a:buAutoNum type="arabicPeriod"/>
              <a:tabLst>
                <a:tab pos="590550" algn="l"/>
              </a:tabLst>
            </a:pP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\theta_i</a:t>
            </a:r>
            <a:r>
              <a:rPr sz="3200" spc="-1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940" dirty="0">
                <a:solidFill>
                  <a:srgbClr val="1A1B17"/>
                </a:solidFill>
                <a:latin typeface="Trebuchet MS"/>
                <a:cs typeface="Trebuchet MS"/>
              </a:rPr>
              <a:t>—</a:t>
            </a:r>
            <a:r>
              <a:rPr sz="3200" spc="-1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угол</a:t>
            </a:r>
            <a:r>
              <a:rPr sz="3200" spc="-1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поворота.</a:t>
            </a:r>
            <a:endParaRPr sz="3200">
              <a:latin typeface="Trebuchet MS"/>
              <a:cs typeface="Trebuchet MS"/>
            </a:endParaRPr>
          </a:p>
          <a:p>
            <a:pPr marL="12700" marR="584200" lvl="1" indent="371475">
              <a:lnSpc>
                <a:spcPct val="115199"/>
              </a:lnSpc>
              <a:buChar char="•"/>
              <a:tabLst>
                <a:tab pos="384175" algn="l"/>
              </a:tabLst>
            </a:pP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Упрощает</a:t>
            </a:r>
            <a:r>
              <a:rPr sz="3200" spc="-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составление</a:t>
            </a:r>
            <a:r>
              <a:rPr sz="3200" spc="-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кинематических уравнений.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37299" y="1028700"/>
            <a:ext cx="28575" cy="8229600"/>
          </a:xfrm>
          <a:custGeom>
            <a:avLst/>
            <a:gdLst/>
            <a:ahLst/>
            <a:cxnLst/>
            <a:rect l="l" t="t" r="r" b="b"/>
            <a:pathLst>
              <a:path w="28575" h="8229600">
                <a:moveTo>
                  <a:pt x="28574" y="8229599"/>
                </a:moveTo>
                <a:lnTo>
                  <a:pt x="0" y="8229599"/>
                </a:lnTo>
                <a:lnTo>
                  <a:pt x="0" y="0"/>
                </a:lnTo>
                <a:lnTo>
                  <a:pt x="28574" y="0"/>
                </a:lnTo>
                <a:lnTo>
                  <a:pt x="28574" y="8229599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28775" y="1258954"/>
            <a:ext cx="55098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b="0" spc="-70" dirty="0">
                <a:latin typeface="Sitka Banner"/>
                <a:cs typeface="Sitka Banner"/>
              </a:rPr>
              <a:t>Кинематическая</a:t>
            </a:r>
            <a:r>
              <a:rPr sz="5000" b="0" spc="-170" dirty="0">
                <a:latin typeface="Sitka Banner"/>
                <a:cs typeface="Sitka Banner"/>
              </a:rPr>
              <a:t> </a:t>
            </a:r>
            <a:r>
              <a:rPr sz="5000" b="0" spc="-20" dirty="0">
                <a:latin typeface="Sitka Banner"/>
                <a:cs typeface="Sitka Banner"/>
              </a:rPr>
              <a:t>цепь</a:t>
            </a:r>
            <a:endParaRPr sz="5000">
              <a:latin typeface="Sitka Banner"/>
              <a:cs typeface="Sitka Banne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37972" y="3377408"/>
            <a:ext cx="7245984" cy="4270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00"/>
              </a:lnSpc>
              <a:spcBef>
                <a:spcPts val="100"/>
              </a:spcBef>
            </a:pPr>
            <a:r>
              <a:rPr sz="3450" spc="-25" dirty="0">
                <a:solidFill>
                  <a:srgbClr val="1A1B17"/>
                </a:solidFill>
                <a:latin typeface="Trebuchet MS"/>
                <a:cs typeface="Trebuchet MS"/>
              </a:rPr>
              <a:t>Последовательность</a:t>
            </a:r>
            <a:r>
              <a:rPr sz="3450" spc="-11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звеньев</a:t>
            </a:r>
            <a:r>
              <a:rPr sz="3450" spc="-11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50" dirty="0">
                <a:solidFill>
                  <a:srgbClr val="1A1B17"/>
                </a:solidFill>
                <a:latin typeface="Trebuchet MS"/>
                <a:cs typeface="Trebuchet MS"/>
              </a:rPr>
              <a:t>и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суставов</a:t>
            </a:r>
            <a:r>
              <a:rPr sz="3450" spc="3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образует</a:t>
            </a:r>
            <a:r>
              <a:rPr sz="3450" spc="3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кинематическую цепь.</a:t>
            </a:r>
            <a:endParaRPr sz="3450">
              <a:latin typeface="Trebuchet MS"/>
              <a:cs typeface="Trebuchet MS"/>
            </a:endParaRPr>
          </a:p>
          <a:p>
            <a:pPr marL="12700" marR="624205">
              <a:lnSpc>
                <a:spcPct val="115300"/>
              </a:lnSpc>
            </a:pP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Количество</a:t>
            </a:r>
            <a:r>
              <a:rPr sz="3450" spc="-1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степеней</a:t>
            </a:r>
            <a:r>
              <a:rPr sz="3450" spc="-1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свободы</a:t>
            </a:r>
            <a:r>
              <a:rPr sz="3450" spc="-1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530" dirty="0">
                <a:solidFill>
                  <a:srgbClr val="1A1B17"/>
                </a:solidFill>
                <a:latin typeface="Trebuchet MS"/>
                <a:cs typeface="Trebuchet MS"/>
              </a:rPr>
              <a:t>=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число</a:t>
            </a:r>
            <a:r>
              <a:rPr sz="3450" spc="-1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независимых</a:t>
            </a:r>
            <a:r>
              <a:rPr sz="3450" spc="-13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координат.</a:t>
            </a:r>
            <a:endParaRPr sz="3450">
              <a:latin typeface="Trebuchet MS"/>
              <a:cs typeface="Trebuchet MS"/>
            </a:endParaRPr>
          </a:p>
          <a:p>
            <a:pPr marL="12700" marR="55880">
              <a:lnSpc>
                <a:spcPct val="115300"/>
              </a:lnSpc>
            </a:pPr>
            <a:r>
              <a:rPr sz="3450" spc="-20" dirty="0">
                <a:solidFill>
                  <a:srgbClr val="1A1B17"/>
                </a:solidFill>
                <a:latin typeface="Trebuchet MS"/>
                <a:cs typeface="Trebuchet MS"/>
              </a:rPr>
              <a:t>Чем</a:t>
            </a:r>
            <a:r>
              <a:rPr sz="3450" spc="-229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больше</a:t>
            </a:r>
            <a:r>
              <a:rPr sz="3450" spc="-23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степеней</a:t>
            </a:r>
            <a:r>
              <a:rPr sz="3450" spc="-229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20" dirty="0">
                <a:solidFill>
                  <a:srgbClr val="1A1B17"/>
                </a:solidFill>
                <a:latin typeface="Trebuchet MS"/>
                <a:cs typeface="Trebuchet MS"/>
              </a:rPr>
              <a:t>свободы,</a:t>
            </a:r>
            <a:r>
              <a:rPr sz="3450" spc="-229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25" dirty="0">
                <a:solidFill>
                  <a:srgbClr val="1A1B17"/>
                </a:solidFill>
                <a:latin typeface="Trebuchet MS"/>
                <a:cs typeface="Trebuchet MS"/>
              </a:rPr>
              <a:t>тем </a:t>
            </a: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гибче</a:t>
            </a:r>
            <a:r>
              <a:rPr sz="3450" spc="-24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робот.</a:t>
            </a:r>
            <a:endParaRPr sz="345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82812" y="2464800"/>
            <a:ext cx="5724524" cy="679132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041111" y="1113727"/>
            <a:ext cx="218026" cy="21818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303815" y="1113727"/>
            <a:ext cx="218026" cy="21818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673652" y="1114918"/>
            <a:ext cx="215808" cy="215807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6840" rIns="0" bIns="0" rtlCol="0">
            <a:spAutoFit/>
          </a:bodyPr>
          <a:lstStyle/>
          <a:p>
            <a:pPr marL="2073275" marR="5080">
              <a:lnSpc>
                <a:spcPts val="7200"/>
              </a:lnSpc>
              <a:spcBef>
                <a:spcPts val="920"/>
              </a:spcBef>
            </a:pPr>
            <a:r>
              <a:rPr spc="-455" dirty="0"/>
              <a:t>Основные</a:t>
            </a:r>
            <a:r>
              <a:rPr spc="-425" dirty="0"/>
              <a:t> </a:t>
            </a:r>
            <a:r>
              <a:rPr spc="-765" dirty="0"/>
              <a:t>задачи</a:t>
            </a:r>
            <a:r>
              <a:rPr spc="-420" dirty="0"/>
              <a:t> </a:t>
            </a:r>
            <a:r>
              <a:rPr spc="-655" dirty="0"/>
              <a:t>кинематики </a:t>
            </a:r>
            <a:r>
              <a:rPr spc="-695" dirty="0"/>
              <a:t>манипулятора</a:t>
            </a:r>
          </a:p>
        </p:txBody>
      </p:sp>
      <p:sp>
        <p:nvSpPr>
          <p:cNvPr id="3" name="object 3"/>
          <p:cNvSpPr/>
          <p:nvPr/>
        </p:nvSpPr>
        <p:spPr>
          <a:xfrm>
            <a:off x="1028700" y="1028700"/>
            <a:ext cx="908050" cy="908050"/>
          </a:xfrm>
          <a:custGeom>
            <a:avLst/>
            <a:gdLst/>
            <a:ahLst/>
            <a:cxnLst/>
            <a:rect l="l" t="t" r="r" b="b"/>
            <a:pathLst>
              <a:path w="908050" h="908050">
                <a:moveTo>
                  <a:pt x="453965" y="907930"/>
                </a:moveTo>
                <a:lnTo>
                  <a:pt x="407549" y="905586"/>
                </a:lnTo>
                <a:lnTo>
                  <a:pt x="362475" y="898707"/>
                </a:lnTo>
                <a:lnTo>
                  <a:pt x="318969" y="887520"/>
                </a:lnTo>
                <a:lnTo>
                  <a:pt x="277261" y="872255"/>
                </a:lnTo>
                <a:lnTo>
                  <a:pt x="237578" y="853138"/>
                </a:lnTo>
                <a:lnTo>
                  <a:pt x="200148" y="830400"/>
                </a:lnTo>
                <a:lnTo>
                  <a:pt x="165201" y="804266"/>
                </a:lnTo>
                <a:lnTo>
                  <a:pt x="132963" y="774966"/>
                </a:lnTo>
                <a:lnTo>
                  <a:pt x="103663" y="742729"/>
                </a:lnTo>
                <a:lnTo>
                  <a:pt x="77530" y="707781"/>
                </a:lnTo>
                <a:lnTo>
                  <a:pt x="54791" y="670351"/>
                </a:lnTo>
                <a:lnTo>
                  <a:pt x="35674" y="630668"/>
                </a:lnTo>
                <a:lnTo>
                  <a:pt x="20409" y="588960"/>
                </a:lnTo>
                <a:lnTo>
                  <a:pt x="9222" y="545454"/>
                </a:lnTo>
                <a:lnTo>
                  <a:pt x="2343" y="500380"/>
                </a:lnTo>
                <a:lnTo>
                  <a:pt x="0" y="453965"/>
                </a:lnTo>
                <a:lnTo>
                  <a:pt x="2343" y="407549"/>
                </a:lnTo>
                <a:lnTo>
                  <a:pt x="9222" y="362475"/>
                </a:lnTo>
                <a:lnTo>
                  <a:pt x="20409" y="318969"/>
                </a:lnTo>
                <a:lnTo>
                  <a:pt x="35674" y="277261"/>
                </a:lnTo>
                <a:lnTo>
                  <a:pt x="54791" y="237578"/>
                </a:lnTo>
                <a:lnTo>
                  <a:pt x="77530" y="200148"/>
                </a:lnTo>
                <a:lnTo>
                  <a:pt x="103663" y="165201"/>
                </a:lnTo>
                <a:lnTo>
                  <a:pt x="132963" y="132963"/>
                </a:lnTo>
                <a:lnTo>
                  <a:pt x="165201" y="103663"/>
                </a:lnTo>
                <a:lnTo>
                  <a:pt x="200148" y="77530"/>
                </a:lnTo>
                <a:lnTo>
                  <a:pt x="237578" y="54791"/>
                </a:lnTo>
                <a:lnTo>
                  <a:pt x="277261" y="35674"/>
                </a:lnTo>
                <a:lnTo>
                  <a:pt x="318969" y="20409"/>
                </a:lnTo>
                <a:lnTo>
                  <a:pt x="362475" y="9222"/>
                </a:lnTo>
                <a:lnTo>
                  <a:pt x="407549" y="2343"/>
                </a:lnTo>
                <a:lnTo>
                  <a:pt x="453965" y="0"/>
                </a:lnTo>
                <a:lnTo>
                  <a:pt x="500380" y="2343"/>
                </a:lnTo>
                <a:lnTo>
                  <a:pt x="545454" y="9222"/>
                </a:lnTo>
                <a:lnTo>
                  <a:pt x="588960" y="20409"/>
                </a:lnTo>
                <a:lnTo>
                  <a:pt x="630668" y="35674"/>
                </a:lnTo>
                <a:lnTo>
                  <a:pt x="670351" y="54791"/>
                </a:lnTo>
                <a:lnTo>
                  <a:pt x="707781" y="77530"/>
                </a:lnTo>
                <a:lnTo>
                  <a:pt x="742729" y="103663"/>
                </a:lnTo>
                <a:lnTo>
                  <a:pt x="774966" y="132963"/>
                </a:lnTo>
                <a:lnTo>
                  <a:pt x="804266" y="165201"/>
                </a:lnTo>
                <a:lnTo>
                  <a:pt x="830400" y="200148"/>
                </a:lnTo>
                <a:lnTo>
                  <a:pt x="853138" y="237578"/>
                </a:lnTo>
                <a:lnTo>
                  <a:pt x="872255" y="277261"/>
                </a:lnTo>
                <a:lnTo>
                  <a:pt x="887520" y="318969"/>
                </a:lnTo>
                <a:lnTo>
                  <a:pt x="898707" y="362475"/>
                </a:lnTo>
                <a:lnTo>
                  <a:pt x="905586" y="407549"/>
                </a:lnTo>
                <a:lnTo>
                  <a:pt x="907930" y="453965"/>
                </a:lnTo>
                <a:lnTo>
                  <a:pt x="905586" y="500380"/>
                </a:lnTo>
                <a:lnTo>
                  <a:pt x="898707" y="545454"/>
                </a:lnTo>
                <a:lnTo>
                  <a:pt x="887520" y="588960"/>
                </a:lnTo>
                <a:lnTo>
                  <a:pt x="872255" y="630668"/>
                </a:lnTo>
                <a:lnTo>
                  <a:pt x="853138" y="670351"/>
                </a:lnTo>
                <a:lnTo>
                  <a:pt x="830400" y="707781"/>
                </a:lnTo>
                <a:lnTo>
                  <a:pt x="804266" y="742729"/>
                </a:lnTo>
                <a:lnTo>
                  <a:pt x="774966" y="774966"/>
                </a:lnTo>
                <a:lnTo>
                  <a:pt x="742729" y="804266"/>
                </a:lnTo>
                <a:lnTo>
                  <a:pt x="707781" y="830400"/>
                </a:lnTo>
                <a:lnTo>
                  <a:pt x="670351" y="853138"/>
                </a:lnTo>
                <a:lnTo>
                  <a:pt x="630668" y="872255"/>
                </a:lnTo>
                <a:lnTo>
                  <a:pt x="588960" y="887520"/>
                </a:lnTo>
                <a:lnTo>
                  <a:pt x="545454" y="898707"/>
                </a:lnTo>
                <a:lnTo>
                  <a:pt x="500380" y="905586"/>
                </a:lnTo>
                <a:lnTo>
                  <a:pt x="453965" y="907930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3569" y="8302969"/>
            <a:ext cx="218188" cy="21802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3569" y="8672807"/>
            <a:ext cx="218188" cy="21802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74760" y="9042483"/>
            <a:ext cx="215807" cy="215808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2768194" y="3105378"/>
            <a:ext cx="13582650" cy="28575"/>
          </a:xfrm>
          <a:custGeom>
            <a:avLst/>
            <a:gdLst/>
            <a:ahLst/>
            <a:cxnLst/>
            <a:rect l="l" t="t" r="r" b="b"/>
            <a:pathLst>
              <a:path w="13582650" h="28575">
                <a:moveTo>
                  <a:pt x="13582648" y="28574"/>
                </a:moveTo>
                <a:lnTo>
                  <a:pt x="0" y="28574"/>
                </a:lnTo>
                <a:lnTo>
                  <a:pt x="0" y="0"/>
                </a:lnTo>
                <a:lnTo>
                  <a:pt x="13582648" y="0"/>
                </a:lnTo>
                <a:lnTo>
                  <a:pt x="13582648" y="28574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780823" y="4917478"/>
            <a:ext cx="11892280" cy="3079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86435">
              <a:lnSpc>
                <a:spcPct val="114500"/>
              </a:lnSpc>
              <a:spcBef>
                <a:spcPts val="100"/>
              </a:spcBef>
            </a:pP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1)Вычисление</a:t>
            </a:r>
            <a:r>
              <a:rPr sz="3500" spc="3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положения</a:t>
            </a:r>
            <a:r>
              <a:rPr sz="3500" spc="3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и</a:t>
            </a:r>
            <a:r>
              <a:rPr sz="3500" spc="3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ориентации</a:t>
            </a:r>
            <a:r>
              <a:rPr sz="3500" spc="3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инструмента. 2)Определение</a:t>
            </a:r>
            <a:r>
              <a:rPr sz="3500" spc="-1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скоростей</a:t>
            </a:r>
            <a:r>
              <a:rPr sz="3500" spc="-1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и</a:t>
            </a:r>
            <a:r>
              <a:rPr sz="3500" spc="-1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ускорений</a:t>
            </a:r>
            <a:r>
              <a:rPr sz="3500" spc="-1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звеньев.</a:t>
            </a:r>
            <a:endParaRPr sz="3500">
              <a:latin typeface="Trebuchet MS"/>
              <a:cs typeface="Trebuchet MS"/>
            </a:endParaRPr>
          </a:p>
          <a:p>
            <a:pPr marL="442595" indent="-429895">
              <a:lnSpc>
                <a:spcPct val="100000"/>
              </a:lnSpc>
              <a:spcBef>
                <a:spcPts val="605"/>
              </a:spcBef>
              <a:buSzPct val="97142"/>
              <a:buAutoNum type="arabicParenR" startAt="3"/>
              <a:tabLst>
                <a:tab pos="442595" algn="l"/>
              </a:tabLst>
            </a:pP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Построение</a:t>
            </a:r>
            <a:r>
              <a:rPr sz="3500" spc="-15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траекторий</a:t>
            </a:r>
            <a:r>
              <a:rPr sz="3500" spc="-14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движения.</a:t>
            </a:r>
            <a:endParaRPr sz="3500">
              <a:latin typeface="Trebuchet MS"/>
              <a:cs typeface="Trebuchet MS"/>
            </a:endParaRPr>
          </a:p>
          <a:p>
            <a:pPr marL="459105" indent="-446405">
              <a:lnSpc>
                <a:spcPct val="100000"/>
              </a:lnSpc>
              <a:spcBef>
                <a:spcPts val="610"/>
              </a:spcBef>
              <a:buSzPct val="97142"/>
              <a:buAutoNum type="arabicParenR" startAt="3"/>
              <a:tabLst>
                <a:tab pos="459105" algn="l"/>
              </a:tabLst>
            </a:pPr>
            <a:r>
              <a:rPr sz="3500" spc="-25" dirty="0">
                <a:solidFill>
                  <a:srgbClr val="1A1B17"/>
                </a:solidFill>
                <a:latin typeface="Trebuchet MS"/>
                <a:cs typeface="Trebuchet MS"/>
              </a:rPr>
              <a:t>Учет</a:t>
            </a:r>
            <a:r>
              <a:rPr sz="3500" spc="-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ограничений</a:t>
            </a:r>
            <a:r>
              <a:rPr sz="3500" spc="-3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рабочего</a:t>
            </a:r>
            <a:r>
              <a:rPr sz="3500" spc="-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пространства.</a:t>
            </a:r>
            <a:endParaRPr sz="3500">
              <a:latin typeface="Trebuchet MS"/>
              <a:cs typeface="Trebuchet MS"/>
            </a:endParaRPr>
          </a:p>
          <a:p>
            <a:pPr marL="442595" indent="-429895">
              <a:lnSpc>
                <a:spcPct val="100000"/>
              </a:lnSpc>
              <a:spcBef>
                <a:spcPts val="610"/>
              </a:spcBef>
              <a:buSzPct val="97142"/>
              <a:buAutoNum type="arabicParenR" startAt="3"/>
              <a:tabLst>
                <a:tab pos="442595" algn="l"/>
              </a:tabLst>
            </a:pP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Оптимизация</a:t>
            </a:r>
            <a:r>
              <a:rPr sz="3500" spc="-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управления</a:t>
            </a:r>
            <a:r>
              <a:rPr sz="3500" spc="-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и</a:t>
            </a:r>
            <a:r>
              <a:rPr sz="3500" spc="-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предотвращение</a:t>
            </a:r>
            <a:r>
              <a:rPr sz="3500" spc="-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коллизий.</a:t>
            </a:r>
            <a:endParaRPr sz="35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8790" y="885704"/>
            <a:ext cx="9006840" cy="1945639"/>
          </a:xfrm>
          <a:prstGeom prst="rect">
            <a:avLst/>
          </a:prstGeom>
        </p:spPr>
        <p:txBody>
          <a:bodyPr vert="horz" wrap="square" lIns="0" tIns="116840" rIns="0" bIns="0" rtlCol="0">
            <a:spAutoFit/>
          </a:bodyPr>
          <a:lstStyle/>
          <a:p>
            <a:pPr marL="12700" marR="5080">
              <a:lnSpc>
                <a:spcPts val="7200"/>
              </a:lnSpc>
              <a:spcBef>
                <a:spcPts val="920"/>
              </a:spcBef>
            </a:pPr>
            <a:r>
              <a:rPr spc="-590" dirty="0"/>
              <a:t>Прямая</a:t>
            </a:r>
            <a:r>
              <a:rPr spc="-440" dirty="0"/>
              <a:t> </a:t>
            </a:r>
            <a:r>
              <a:rPr spc="-595" dirty="0"/>
              <a:t>и</a:t>
            </a:r>
            <a:r>
              <a:rPr spc="-434" dirty="0"/>
              <a:t> </a:t>
            </a:r>
            <a:r>
              <a:rPr spc="-630" dirty="0"/>
              <a:t>обратная</a:t>
            </a:r>
            <a:r>
              <a:rPr spc="-434" dirty="0"/>
              <a:t> </a:t>
            </a:r>
            <a:r>
              <a:rPr spc="-775" dirty="0"/>
              <a:t>задачи </a:t>
            </a:r>
            <a:r>
              <a:rPr spc="-655" dirty="0"/>
              <a:t>кинематики</a:t>
            </a:r>
          </a:p>
        </p:txBody>
      </p:sp>
      <p:sp>
        <p:nvSpPr>
          <p:cNvPr id="3" name="object 3"/>
          <p:cNvSpPr/>
          <p:nvPr/>
        </p:nvSpPr>
        <p:spPr>
          <a:xfrm>
            <a:off x="1028700" y="1028700"/>
            <a:ext cx="908050" cy="908050"/>
          </a:xfrm>
          <a:custGeom>
            <a:avLst/>
            <a:gdLst/>
            <a:ahLst/>
            <a:cxnLst/>
            <a:rect l="l" t="t" r="r" b="b"/>
            <a:pathLst>
              <a:path w="908050" h="908050">
                <a:moveTo>
                  <a:pt x="453965" y="907930"/>
                </a:moveTo>
                <a:lnTo>
                  <a:pt x="407549" y="905586"/>
                </a:lnTo>
                <a:lnTo>
                  <a:pt x="362475" y="898707"/>
                </a:lnTo>
                <a:lnTo>
                  <a:pt x="318969" y="887520"/>
                </a:lnTo>
                <a:lnTo>
                  <a:pt x="277261" y="872255"/>
                </a:lnTo>
                <a:lnTo>
                  <a:pt x="237578" y="853138"/>
                </a:lnTo>
                <a:lnTo>
                  <a:pt x="200148" y="830400"/>
                </a:lnTo>
                <a:lnTo>
                  <a:pt x="165201" y="804266"/>
                </a:lnTo>
                <a:lnTo>
                  <a:pt x="132963" y="774966"/>
                </a:lnTo>
                <a:lnTo>
                  <a:pt x="103663" y="742729"/>
                </a:lnTo>
                <a:lnTo>
                  <a:pt x="77530" y="707781"/>
                </a:lnTo>
                <a:lnTo>
                  <a:pt x="54791" y="670351"/>
                </a:lnTo>
                <a:lnTo>
                  <a:pt x="35674" y="630668"/>
                </a:lnTo>
                <a:lnTo>
                  <a:pt x="20409" y="588960"/>
                </a:lnTo>
                <a:lnTo>
                  <a:pt x="9222" y="545454"/>
                </a:lnTo>
                <a:lnTo>
                  <a:pt x="2343" y="500380"/>
                </a:lnTo>
                <a:lnTo>
                  <a:pt x="0" y="453965"/>
                </a:lnTo>
                <a:lnTo>
                  <a:pt x="2343" y="407549"/>
                </a:lnTo>
                <a:lnTo>
                  <a:pt x="9222" y="362475"/>
                </a:lnTo>
                <a:lnTo>
                  <a:pt x="20409" y="318969"/>
                </a:lnTo>
                <a:lnTo>
                  <a:pt x="35674" y="277261"/>
                </a:lnTo>
                <a:lnTo>
                  <a:pt x="54791" y="237578"/>
                </a:lnTo>
                <a:lnTo>
                  <a:pt x="77530" y="200148"/>
                </a:lnTo>
                <a:lnTo>
                  <a:pt x="103663" y="165201"/>
                </a:lnTo>
                <a:lnTo>
                  <a:pt x="132963" y="132963"/>
                </a:lnTo>
                <a:lnTo>
                  <a:pt x="165201" y="103663"/>
                </a:lnTo>
                <a:lnTo>
                  <a:pt x="200148" y="77530"/>
                </a:lnTo>
                <a:lnTo>
                  <a:pt x="237578" y="54791"/>
                </a:lnTo>
                <a:lnTo>
                  <a:pt x="277261" y="35674"/>
                </a:lnTo>
                <a:lnTo>
                  <a:pt x="318969" y="20409"/>
                </a:lnTo>
                <a:lnTo>
                  <a:pt x="362475" y="9222"/>
                </a:lnTo>
                <a:lnTo>
                  <a:pt x="407549" y="2343"/>
                </a:lnTo>
                <a:lnTo>
                  <a:pt x="453965" y="0"/>
                </a:lnTo>
                <a:lnTo>
                  <a:pt x="500380" y="2343"/>
                </a:lnTo>
                <a:lnTo>
                  <a:pt x="545454" y="9222"/>
                </a:lnTo>
                <a:lnTo>
                  <a:pt x="588960" y="20409"/>
                </a:lnTo>
                <a:lnTo>
                  <a:pt x="630668" y="35674"/>
                </a:lnTo>
                <a:lnTo>
                  <a:pt x="670351" y="54791"/>
                </a:lnTo>
                <a:lnTo>
                  <a:pt x="707781" y="77530"/>
                </a:lnTo>
                <a:lnTo>
                  <a:pt x="742729" y="103663"/>
                </a:lnTo>
                <a:lnTo>
                  <a:pt x="774966" y="132963"/>
                </a:lnTo>
                <a:lnTo>
                  <a:pt x="804266" y="165201"/>
                </a:lnTo>
                <a:lnTo>
                  <a:pt x="830400" y="200148"/>
                </a:lnTo>
                <a:lnTo>
                  <a:pt x="853138" y="237578"/>
                </a:lnTo>
                <a:lnTo>
                  <a:pt x="872255" y="277261"/>
                </a:lnTo>
                <a:lnTo>
                  <a:pt x="887520" y="318969"/>
                </a:lnTo>
                <a:lnTo>
                  <a:pt x="898707" y="362475"/>
                </a:lnTo>
                <a:lnTo>
                  <a:pt x="905586" y="407549"/>
                </a:lnTo>
                <a:lnTo>
                  <a:pt x="907930" y="453965"/>
                </a:lnTo>
                <a:lnTo>
                  <a:pt x="905586" y="500380"/>
                </a:lnTo>
                <a:lnTo>
                  <a:pt x="898707" y="545454"/>
                </a:lnTo>
                <a:lnTo>
                  <a:pt x="887520" y="588960"/>
                </a:lnTo>
                <a:lnTo>
                  <a:pt x="872255" y="630668"/>
                </a:lnTo>
                <a:lnTo>
                  <a:pt x="853138" y="670351"/>
                </a:lnTo>
                <a:lnTo>
                  <a:pt x="830400" y="707781"/>
                </a:lnTo>
                <a:lnTo>
                  <a:pt x="804266" y="742729"/>
                </a:lnTo>
                <a:lnTo>
                  <a:pt x="774966" y="774966"/>
                </a:lnTo>
                <a:lnTo>
                  <a:pt x="742729" y="804266"/>
                </a:lnTo>
                <a:lnTo>
                  <a:pt x="707781" y="830400"/>
                </a:lnTo>
                <a:lnTo>
                  <a:pt x="670351" y="853138"/>
                </a:lnTo>
                <a:lnTo>
                  <a:pt x="630668" y="872255"/>
                </a:lnTo>
                <a:lnTo>
                  <a:pt x="588960" y="887520"/>
                </a:lnTo>
                <a:lnTo>
                  <a:pt x="545454" y="898707"/>
                </a:lnTo>
                <a:lnTo>
                  <a:pt x="500380" y="905586"/>
                </a:lnTo>
                <a:lnTo>
                  <a:pt x="453965" y="907930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3569" y="8302969"/>
            <a:ext cx="218188" cy="21802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3569" y="8672807"/>
            <a:ext cx="218188" cy="21802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74760" y="9042483"/>
            <a:ext cx="215807" cy="215808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2768194" y="3105378"/>
            <a:ext cx="13582650" cy="28575"/>
          </a:xfrm>
          <a:custGeom>
            <a:avLst/>
            <a:gdLst/>
            <a:ahLst/>
            <a:cxnLst/>
            <a:rect l="l" t="t" r="r" b="b"/>
            <a:pathLst>
              <a:path w="13582650" h="28575">
                <a:moveTo>
                  <a:pt x="13582648" y="28574"/>
                </a:moveTo>
                <a:lnTo>
                  <a:pt x="0" y="28574"/>
                </a:lnTo>
                <a:lnTo>
                  <a:pt x="0" y="0"/>
                </a:lnTo>
                <a:lnTo>
                  <a:pt x="13582648" y="0"/>
                </a:lnTo>
                <a:lnTo>
                  <a:pt x="13582648" y="28574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780823" y="3696151"/>
            <a:ext cx="10929620" cy="4300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773045">
              <a:lnSpc>
                <a:spcPct val="114500"/>
              </a:lnSpc>
              <a:spcBef>
                <a:spcPts val="100"/>
              </a:spcBef>
            </a:pPr>
            <a:r>
              <a:rPr sz="3500" spc="60" dirty="0">
                <a:solidFill>
                  <a:srgbClr val="1A1B17"/>
                </a:solidFill>
                <a:latin typeface="Trebuchet MS"/>
                <a:cs typeface="Trebuchet MS"/>
              </a:rPr>
              <a:t>ПКЗ</a:t>
            </a:r>
            <a:r>
              <a:rPr sz="3500" spc="-18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1000" dirty="0">
                <a:solidFill>
                  <a:srgbClr val="1A1B17"/>
                </a:solidFill>
                <a:latin typeface="Trebuchet MS"/>
                <a:cs typeface="Trebuchet MS"/>
              </a:rPr>
              <a:t>—</a:t>
            </a:r>
            <a:r>
              <a:rPr sz="3500" spc="-1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простая,</a:t>
            </a:r>
            <a:r>
              <a:rPr sz="3500" spc="-1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всегда</a:t>
            </a:r>
            <a:r>
              <a:rPr sz="3500" spc="-1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65" dirty="0">
                <a:solidFill>
                  <a:srgbClr val="1A1B17"/>
                </a:solidFill>
                <a:latin typeface="Trebuchet MS"/>
                <a:cs typeface="Trebuchet MS"/>
              </a:rPr>
              <a:t>имеет</a:t>
            </a:r>
            <a:r>
              <a:rPr sz="3500" spc="-1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25" dirty="0">
                <a:solidFill>
                  <a:srgbClr val="1A1B17"/>
                </a:solidFill>
                <a:latin typeface="Trebuchet MS"/>
                <a:cs typeface="Trebuchet MS"/>
              </a:rPr>
              <a:t>решение.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ОКЗ</a:t>
            </a:r>
            <a:r>
              <a:rPr sz="3500" spc="-8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1000" dirty="0">
                <a:solidFill>
                  <a:srgbClr val="1A1B17"/>
                </a:solidFill>
                <a:latin typeface="Trebuchet MS"/>
                <a:cs typeface="Trebuchet MS"/>
              </a:rPr>
              <a:t>—</a:t>
            </a:r>
            <a:r>
              <a:rPr sz="3500" spc="-8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сложная:</a:t>
            </a:r>
            <a:endParaRPr sz="3500">
              <a:latin typeface="Trebuchet MS"/>
              <a:cs typeface="Trebuchet MS"/>
            </a:endParaRPr>
          </a:p>
          <a:p>
            <a:pPr marL="12700" marR="4018915">
              <a:lnSpc>
                <a:spcPct val="114500"/>
              </a:lnSpc>
            </a:pPr>
            <a:r>
              <a:rPr sz="3500" spc="-50" dirty="0">
                <a:solidFill>
                  <a:srgbClr val="1A1B17"/>
                </a:solidFill>
                <a:latin typeface="Trebuchet MS"/>
                <a:cs typeface="Trebuchet MS"/>
              </a:rPr>
              <a:t>может</a:t>
            </a:r>
            <a:r>
              <a:rPr sz="3500" spc="-18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65" dirty="0">
                <a:solidFill>
                  <a:srgbClr val="1A1B17"/>
                </a:solidFill>
                <a:latin typeface="Trebuchet MS"/>
                <a:cs typeface="Trebuchet MS"/>
              </a:rPr>
              <a:t>иметь</a:t>
            </a:r>
            <a:r>
              <a:rPr sz="3500" spc="-1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30" dirty="0">
                <a:solidFill>
                  <a:srgbClr val="1A1B17"/>
                </a:solidFill>
                <a:latin typeface="Trebuchet MS"/>
                <a:cs typeface="Trebuchet MS"/>
              </a:rPr>
              <a:t>несколько</a:t>
            </a:r>
            <a:r>
              <a:rPr sz="3500" spc="-18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решений, </a:t>
            </a:r>
            <a:r>
              <a:rPr sz="3500" spc="-50" dirty="0">
                <a:solidFill>
                  <a:srgbClr val="1A1B17"/>
                </a:solidFill>
                <a:latin typeface="Trebuchet MS"/>
                <a:cs typeface="Trebuchet MS"/>
              </a:rPr>
              <a:t>может</a:t>
            </a:r>
            <a:r>
              <a:rPr sz="3500" spc="-1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не</a:t>
            </a:r>
            <a:r>
              <a:rPr sz="3500" spc="-1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65" dirty="0">
                <a:solidFill>
                  <a:srgbClr val="1A1B17"/>
                </a:solidFill>
                <a:latin typeface="Trebuchet MS"/>
                <a:cs typeface="Trebuchet MS"/>
              </a:rPr>
              <a:t>иметь</a:t>
            </a:r>
            <a:r>
              <a:rPr sz="3500" spc="-1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решения</a:t>
            </a:r>
            <a:r>
              <a:rPr sz="3500" spc="-1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вовсе, </a:t>
            </a:r>
            <a:r>
              <a:rPr sz="3500" spc="-40" dirty="0">
                <a:solidFill>
                  <a:srgbClr val="1A1B17"/>
                </a:solidFill>
                <a:latin typeface="Trebuchet MS"/>
                <a:cs typeface="Trebuchet MS"/>
              </a:rPr>
              <a:t>требует</a:t>
            </a:r>
            <a:r>
              <a:rPr sz="3500" spc="-2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численных</a:t>
            </a:r>
            <a:r>
              <a:rPr sz="3500" spc="-20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методов.</a:t>
            </a:r>
            <a:endParaRPr sz="3500">
              <a:latin typeface="Trebuchet MS"/>
              <a:cs typeface="Trebuchet MS"/>
            </a:endParaRPr>
          </a:p>
          <a:p>
            <a:pPr marL="12700" marR="5080">
              <a:lnSpc>
                <a:spcPct val="114500"/>
              </a:lnSpc>
            </a:pPr>
            <a:r>
              <a:rPr sz="3500" spc="-50" dirty="0">
                <a:solidFill>
                  <a:srgbClr val="1A1B17"/>
                </a:solidFill>
                <a:latin typeface="Trebuchet MS"/>
                <a:cs typeface="Trebuchet MS"/>
              </a:rPr>
              <a:t>Пример:</a:t>
            </a:r>
            <a:r>
              <a:rPr sz="3500" spc="-11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робот</a:t>
            </a:r>
            <a:r>
              <a:rPr sz="35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с</a:t>
            </a:r>
            <a:r>
              <a:rPr sz="3500" spc="-11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180" dirty="0">
                <a:solidFill>
                  <a:srgbClr val="1A1B17"/>
                </a:solidFill>
                <a:latin typeface="Trebuchet MS"/>
                <a:cs typeface="Trebuchet MS"/>
              </a:rPr>
              <a:t>6</a:t>
            </a:r>
            <a:r>
              <a:rPr sz="35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30" dirty="0">
                <a:solidFill>
                  <a:srgbClr val="1A1B17"/>
                </a:solidFill>
                <a:latin typeface="Trebuchet MS"/>
                <a:cs typeface="Trebuchet MS"/>
              </a:rPr>
              <a:t>степенями</a:t>
            </a:r>
            <a:r>
              <a:rPr sz="3500" spc="-11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свободы</a:t>
            </a:r>
            <a:r>
              <a:rPr sz="35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65" dirty="0">
                <a:solidFill>
                  <a:srgbClr val="1A1B17"/>
                </a:solidFill>
                <a:latin typeface="Trebuchet MS"/>
                <a:cs typeface="Trebuchet MS"/>
              </a:rPr>
              <a:t>имеет</a:t>
            </a:r>
            <a:r>
              <a:rPr sz="35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20" dirty="0">
                <a:solidFill>
                  <a:srgbClr val="1A1B17"/>
                </a:solidFill>
                <a:latin typeface="Trebuchet MS"/>
                <a:cs typeface="Trebuchet MS"/>
              </a:rPr>
              <a:t>десятки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решений</a:t>
            </a:r>
            <a:r>
              <a:rPr sz="3500" spc="-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5" dirty="0">
                <a:solidFill>
                  <a:srgbClr val="1A1B17"/>
                </a:solidFill>
                <a:latin typeface="Trebuchet MS"/>
                <a:cs typeface="Trebuchet MS"/>
              </a:rPr>
              <a:t>для</a:t>
            </a:r>
            <a:r>
              <a:rPr sz="3500" spc="-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20" dirty="0">
                <a:solidFill>
                  <a:srgbClr val="1A1B17"/>
                </a:solidFill>
                <a:latin typeface="Trebuchet MS"/>
                <a:cs typeface="Trebuchet MS"/>
              </a:rPr>
              <a:t>ОКЗ.</a:t>
            </a:r>
            <a:endParaRPr sz="35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5145">
              <a:lnSpc>
                <a:spcPct val="100000"/>
              </a:lnSpc>
              <a:spcBef>
                <a:spcPts val="100"/>
              </a:spcBef>
            </a:pPr>
            <a:r>
              <a:rPr spc="-575" dirty="0"/>
              <a:t>Практическое</a:t>
            </a:r>
            <a:r>
              <a:rPr spc="-430" dirty="0"/>
              <a:t> </a:t>
            </a:r>
            <a:r>
              <a:rPr spc="-710" dirty="0"/>
              <a:t>значение</a:t>
            </a:r>
            <a:r>
              <a:rPr spc="-430" dirty="0"/>
              <a:t> </a:t>
            </a:r>
            <a:r>
              <a:rPr spc="170" dirty="0"/>
              <a:t>ПКЗ</a:t>
            </a:r>
          </a:p>
        </p:txBody>
      </p:sp>
      <p:sp>
        <p:nvSpPr>
          <p:cNvPr id="3" name="object 3"/>
          <p:cNvSpPr/>
          <p:nvPr/>
        </p:nvSpPr>
        <p:spPr>
          <a:xfrm>
            <a:off x="1028700" y="1028700"/>
            <a:ext cx="908050" cy="908050"/>
          </a:xfrm>
          <a:custGeom>
            <a:avLst/>
            <a:gdLst/>
            <a:ahLst/>
            <a:cxnLst/>
            <a:rect l="l" t="t" r="r" b="b"/>
            <a:pathLst>
              <a:path w="908050" h="908050">
                <a:moveTo>
                  <a:pt x="453965" y="907930"/>
                </a:moveTo>
                <a:lnTo>
                  <a:pt x="407549" y="905586"/>
                </a:lnTo>
                <a:lnTo>
                  <a:pt x="362475" y="898707"/>
                </a:lnTo>
                <a:lnTo>
                  <a:pt x="318969" y="887520"/>
                </a:lnTo>
                <a:lnTo>
                  <a:pt x="277261" y="872255"/>
                </a:lnTo>
                <a:lnTo>
                  <a:pt x="237578" y="853138"/>
                </a:lnTo>
                <a:lnTo>
                  <a:pt x="200148" y="830400"/>
                </a:lnTo>
                <a:lnTo>
                  <a:pt x="165201" y="804266"/>
                </a:lnTo>
                <a:lnTo>
                  <a:pt x="132963" y="774966"/>
                </a:lnTo>
                <a:lnTo>
                  <a:pt x="103663" y="742729"/>
                </a:lnTo>
                <a:lnTo>
                  <a:pt x="77530" y="707781"/>
                </a:lnTo>
                <a:lnTo>
                  <a:pt x="54791" y="670351"/>
                </a:lnTo>
                <a:lnTo>
                  <a:pt x="35674" y="630668"/>
                </a:lnTo>
                <a:lnTo>
                  <a:pt x="20409" y="588960"/>
                </a:lnTo>
                <a:lnTo>
                  <a:pt x="9222" y="545454"/>
                </a:lnTo>
                <a:lnTo>
                  <a:pt x="2343" y="500380"/>
                </a:lnTo>
                <a:lnTo>
                  <a:pt x="0" y="453965"/>
                </a:lnTo>
                <a:lnTo>
                  <a:pt x="2343" y="407549"/>
                </a:lnTo>
                <a:lnTo>
                  <a:pt x="9222" y="362475"/>
                </a:lnTo>
                <a:lnTo>
                  <a:pt x="20409" y="318969"/>
                </a:lnTo>
                <a:lnTo>
                  <a:pt x="35674" y="277261"/>
                </a:lnTo>
                <a:lnTo>
                  <a:pt x="54791" y="237578"/>
                </a:lnTo>
                <a:lnTo>
                  <a:pt x="77530" y="200148"/>
                </a:lnTo>
                <a:lnTo>
                  <a:pt x="103663" y="165201"/>
                </a:lnTo>
                <a:lnTo>
                  <a:pt x="132963" y="132963"/>
                </a:lnTo>
                <a:lnTo>
                  <a:pt x="165201" y="103663"/>
                </a:lnTo>
                <a:lnTo>
                  <a:pt x="200148" y="77530"/>
                </a:lnTo>
                <a:lnTo>
                  <a:pt x="237578" y="54791"/>
                </a:lnTo>
                <a:lnTo>
                  <a:pt x="277261" y="35674"/>
                </a:lnTo>
                <a:lnTo>
                  <a:pt x="318969" y="20409"/>
                </a:lnTo>
                <a:lnTo>
                  <a:pt x="362475" y="9222"/>
                </a:lnTo>
                <a:lnTo>
                  <a:pt x="407549" y="2343"/>
                </a:lnTo>
                <a:lnTo>
                  <a:pt x="453965" y="0"/>
                </a:lnTo>
                <a:lnTo>
                  <a:pt x="500380" y="2343"/>
                </a:lnTo>
                <a:lnTo>
                  <a:pt x="545454" y="9222"/>
                </a:lnTo>
                <a:lnTo>
                  <a:pt x="588960" y="20409"/>
                </a:lnTo>
                <a:lnTo>
                  <a:pt x="630668" y="35674"/>
                </a:lnTo>
                <a:lnTo>
                  <a:pt x="670351" y="54791"/>
                </a:lnTo>
                <a:lnTo>
                  <a:pt x="707781" y="77530"/>
                </a:lnTo>
                <a:lnTo>
                  <a:pt x="742729" y="103663"/>
                </a:lnTo>
                <a:lnTo>
                  <a:pt x="774966" y="132963"/>
                </a:lnTo>
                <a:lnTo>
                  <a:pt x="804266" y="165201"/>
                </a:lnTo>
                <a:lnTo>
                  <a:pt x="830400" y="200148"/>
                </a:lnTo>
                <a:lnTo>
                  <a:pt x="853138" y="237578"/>
                </a:lnTo>
                <a:lnTo>
                  <a:pt x="872255" y="277261"/>
                </a:lnTo>
                <a:lnTo>
                  <a:pt x="887520" y="318969"/>
                </a:lnTo>
                <a:lnTo>
                  <a:pt x="898707" y="362475"/>
                </a:lnTo>
                <a:lnTo>
                  <a:pt x="905586" y="407549"/>
                </a:lnTo>
                <a:lnTo>
                  <a:pt x="907930" y="453965"/>
                </a:lnTo>
                <a:lnTo>
                  <a:pt x="905586" y="500380"/>
                </a:lnTo>
                <a:lnTo>
                  <a:pt x="898707" y="545454"/>
                </a:lnTo>
                <a:lnTo>
                  <a:pt x="887520" y="588960"/>
                </a:lnTo>
                <a:lnTo>
                  <a:pt x="872255" y="630668"/>
                </a:lnTo>
                <a:lnTo>
                  <a:pt x="853138" y="670351"/>
                </a:lnTo>
                <a:lnTo>
                  <a:pt x="830400" y="707781"/>
                </a:lnTo>
                <a:lnTo>
                  <a:pt x="804266" y="742729"/>
                </a:lnTo>
                <a:lnTo>
                  <a:pt x="774966" y="774966"/>
                </a:lnTo>
                <a:lnTo>
                  <a:pt x="742729" y="804266"/>
                </a:lnTo>
                <a:lnTo>
                  <a:pt x="707781" y="830400"/>
                </a:lnTo>
                <a:lnTo>
                  <a:pt x="670351" y="853138"/>
                </a:lnTo>
                <a:lnTo>
                  <a:pt x="630668" y="872255"/>
                </a:lnTo>
                <a:lnTo>
                  <a:pt x="588960" y="887520"/>
                </a:lnTo>
                <a:lnTo>
                  <a:pt x="545454" y="898707"/>
                </a:lnTo>
                <a:lnTo>
                  <a:pt x="500380" y="905586"/>
                </a:lnTo>
                <a:lnTo>
                  <a:pt x="453965" y="907930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3569" y="8302969"/>
            <a:ext cx="218188" cy="21802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3569" y="8672807"/>
            <a:ext cx="218188" cy="21802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74760" y="9042483"/>
            <a:ext cx="215807" cy="215808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2768194" y="3105378"/>
            <a:ext cx="13582650" cy="28575"/>
          </a:xfrm>
          <a:custGeom>
            <a:avLst/>
            <a:gdLst/>
            <a:ahLst/>
            <a:cxnLst/>
            <a:rect l="l" t="t" r="r" b="b"/>
            <a:pathLst>
              <a:path w="13582650" h="28575">
                <a:moveTo>
                  <a:pt x="13582648" y="28574"/>
                </a:moveTo>
                <a:lnTo>
                  <a:pt x="0" y="28574"/>
                </a:lnTo>
                <a:lnTo>
                  <a:pt x="0" y="0"/>
                </a:lnTo>
                <a:lnTo>
                  <a:pt x="13582648" y="0"/>
                </a:lnTo>
                <a:lnTo>
                  <a:pt x="13582648" y="28574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97343" rIns="0" bIns="0" rtlCol="0">
            <a:spAutoFit/>
          </a:bodyPr>
          <a:lstStyle/>
          <a:p>
            <a:pPr marL="1268730" marR="5106670">
              <a:lnSpc>
                <a:spcPct val="114500"/>
              </a:lnSpc>
              <a:spcBef>
                <a:spcPts val="100"/>
              </a:spcBef>
            </a:pPr>
            <a:r>
              <a:rPr sz="3500" dirty="0"/>
              <a:t>Программирование</a:t>
            </a:r>
            <a:r>
              <a:rPr sz="3500" spc="-25" dirty="0"/>
              <a:t> </a:t>
            </a:r>
            <a:r>
              <a:rPr sz="3500" spc="-10" dirty="0"/>
              <a:t>движения</a:t>
            </a:r>
            <a:r>
              <a:rPr sz="3500" spc="-20" dirty="0"/>
              <a:t> </a:t>
            </a:r>
            <a:r>
              <a:rPr sz="3500" spc="-10" dirty="0"/>
              <a:t>роботов. </a:t>
            </a:r>
            <a:r>
              <a:rPr sz="3500" dirty="0"/>
              <a:t>Моделирование</a:t>
            </a:r>
            <a:r>
              <a:rPr sz="3500" spc="-30" dirty="0"/>
              <a:t> </a:t>
            </a:r>
            <a:r>
              <a:rPr sz="3500" spc="50" dirty="0"/>
              <a:t>в</a:t>
            </a:r>
            <a:r>
              <a:rPr sz="3500" spc="-25" dirty="0"/>
              <a:t> </a:t>
            </a:r>
            <a:r>
              <a:rPr sz="3500" spc="-10" dirty="0"/>
              <a:t>CAD/CAE.</a:t>
            </a:r>
            <a:endParaRPr sz="3500"/>
          </a:p>
          <a:p>
            <a:pPr marL="1268730" marR="3855085">
              <a:lnSpc>
                <a:spcPct val="114500"/>
              </a:lnSpc>
            </a:pPr>
            <a:r>
              <a:rPr sz="3500" dirty="0"/>
              <a:t>Управление</a:t>
            </a:r>
            <a:r>
              <a:rPr sz="3500" spc="40" dirty="0"/>
              <a:t> </a:t>
            </a:r>
            <a:r>
              <a:rPr sz="3500" dirty="0"/>
              <a:t>CNC-станками</a:t>
            </a:r>
            <a:r>
              <a:rPr sz="3500" spc="45" dirty="0"/>
              <a:t> </a:t>
            </a:r>
            <a:r>
              <a:rPr sz="3500" dirty="0"/>
              <a:t>и</a:t>
            </a:r>
            <a:r>
              <a:rPr sz="3500" spc="45" dirty="0"/>
              <a:t> </a:t>
            </a:r>
            <a:r>
              <a:rPr sz="3500" dirty="0"/>
              <a:t>3D-</a:t>
            </a:r>
            <a:r>
              <a:rPr sz="3500" spc="-10" dirty="0"/>
              <a:t>принтерами. </a:t>
            </a:r>
            <a:r>
              <a:rPr sz="3500" dirty="0"/>
              <a:t>Симуляторы</a:t>
            </a:r>
            <a:r>
              <a:rPr sz="3500" spc="-95" dirty="0"/>
              <a:t> </a:t>
            </a:r>
            <a:r>
              <a:rPr sz="3500" dirty="0"/>
              <a:t>и</a:t>
            </a:r>
            <a:r>
              <a:rPr sz="3500" spc="-95" dirty="0"/>
              <a:t> </a:t>
            </a:r>
            <a:r>
              <a:rPr sz="3500" spc="-25" dirty="0"/>
              <a:t>VR-</a:t>
            </a:r>
            <a:r>
              <a:rPr sz="3500" spc="-10" dirty="0"/>
              <a:t>тренажёры.</a:t>
            </a:r>
            <a:endParaRPr sz="3500"/>
          </a:p>
          <a:p>
            <a:pPr marL="1268730">
              <a:lnSpc>
                <a:spcPct val="100000"/>
              </a:lnSpc>
              <a:spcBef>
                <a:spcPts val="605"/>
              </a:spcBef>
            </a:pPr>
            <a:r>
              <a:rPr sz="3500" spc="-40" dirty="0"/>
              <a:t>Определение</a:t>
            </a:r>
            <a:r>
              <a:rPr sz="3500" spc="-30" dirty="0"/>
              <a:t> </a:t>
            </a:r>
            <a:r>
              <a:rPr sz="3500" dirty="0"/>
              <a:t>конечного</a:t>
            </a:r>
            <a:r>
              <a:rPr sz="3500" spc="-25" dirty="0"/>
              <a:t> </a:t>
            </a:r>
            <a:r>
              <a:rPr sz="3500" dirty="0"/>
              <a:t>положения</a:t>
            </a:r>
            <a:r>
              <a:rPr sz="3500" spc="-30" dirty="0"/>
              <a:t> </a:t>
            </a:r>
            <a:r>
              <a:rPr sz="3500" dirty="0"/>
              <a:t>при</a:t>
            </a:r>
            <a:r>
              <a:rPr sz="3500" spc="-25" dirty="0"/>
              <a:t> </a:t>
            </a:r>
            <a:r>
              <a:rPr sz="3500" dirty="0"/>
              <a:t>выполнении</a:t>
            </a:r>
            <a:r>
              <a:rPr sz="3500" spc="-30" dirty="0"/>
              <a:t> </a:t>
            </a:r>
            <a:r>
              <a:rPr sz="3500" spc="-10" dirty="0"/>
              <a:t>операций.</a:t>
            </a:r>
            <a:endParaRPr sz="35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45632" y="3277025"/>
            <a:ext cx="133349" cy="13334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066307" y="3007150"/>
            <a:ext cx="6205855" cy="1625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6700"/>
              </a:lnSpc>
              <a:spcBef>
                <a:spcPts val="95"/>
              </a:spcBef>
            </a:pPr>
            <a:r>
              <a:rPr sz="3000" b="0" spc="50" dirty="0">
                <a:latin typeface="Trebuchet MS"/>
                <a:cs typeface="Trebuchet MS"/>
              </a:rPr>
              <a:t>ПКЗ</a:t>
            </a:r>
            <a:r>
              <a:rPr sz="3000" b="0" spc="390" dirty="0">
                <a:latin typeface="Trebuchet MS"/>
                <a:cs typeface="Trebuchet MS"/>
              </a:rPr>
              <a:t>  </a:t>
            </a:r>
            <a:r>
              <a:rPr sz="3000" b="0" dirty="0">
                <a:latin typeface="Trebuchet MS"/>
                <a:cs typeface="Trebuchet MS"/>
              </a:rPr>
              <a:t>позволяет</a:t>
            </a:r>
            <a:r>
              <a:rPr sz="3000" b="0" spc="395" dirty="0">
                <a:latin typeface="Trebuchet MS"/>
                <a:cs typeface="Trebuchet MS"/>
              </a:rPr>
              <a:t>  </a:t>
            </a:r>
            <a:r>
              <a:rPr sz="3000" b="0" dirty="0">
                <a:latin typeface="Trebuchet MS"/>
                <a:cs typeface="Trebuchet MS"/>
              </a:rPr>
              <a:t>рассчитать</a:t>
            </a:r>
            <a:r>
              <a:rPr sz="3000" b="0" spc="395" dirty="0">
                <a:latin typeface="Trebuchet MS"/>
                <a:cs typeface="Trebuchet MS"/>
              </a:rPr>
              <a:t>  </a:t>
            </a:r>
            <a:r>
              <a:rPr sz="3000" b="0" spc="-20" dirty="0">
                <a:latin typeface="Trebuchet MS"/>
                <a:cs typeface="Trebuchet MS"/>
              </a:rPr>
              <a:t>путь </a:t>
            </a:r>
            <a:r>
              <a:rPr sz="3000" b="0" dirty="0">
                <a:latin typeface="Trebuchet MS"/>
                <a:cs typeface="Trebuchet MS"/>
              </a:rPr>
              <a:t>рабочего</a:t>
            </a:r>
            <a:r>
              <a:rPr sz="3000" b="0" spc="150" dirty="0">
                <a:latin typeface="Trebuchet MS"/>
                <a:cs typeface="Trebuchet MS"/>
              </a:rPr>
              <a:t>  </a:t>
            </a:r>
            <a:r>
              <a:rPr sz="3000" b="0" dirty="0">
                <a:latin typeface="Trebuchet MS"/>
                <a:cs typeface="Trebuchet MS"/>
              </a:rPr>
              <a:t>органа</a:t>
            </a:r>
            <a:r>
              <a:rPr sz="3000" b="0" spc="155" dirty="0">
                <a:latin typeface="Trebuchet MS"/>
                <a:cs typeface="Trebuchet MS"/>
              </a:rPr>
              <a:t>  </a:t>
            </a:r>
            <a:r>
              <a:rPr sz="3000" b="0" dirty="0">
                <a:latin typeface="Trebuchet MS"/>
                <a:cs typeface="Trebuchet MS"/>
              </a:rPr>
              <a:t>при</a:t>
            </a:r>
            <a:r>
              <a:rPr sz="3000" b="0" spc="155" dirty="0">
                <a:latin typeface="Trebuchet MS"/>
                <a:cs typeface="Trebuchet MS"/>
              </a:rPr>
              <a:t>  </a:t>
            </a:r>
            <a:r>
              <a:rPr sz="3000" b="0" spc="-10" dirty="0">
                <a:latin typeface="Trebuchet MS"/>
                <a:cs typeface="Trebuchet MS"/>
              </a:rPr>
              <a:t>изменении углов.</a:t>
            </a:r>
            <a:endParaRPr sz="30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45632" y="4877225"/>
            <a:ext cx="133349" cy="13334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5568953" y="4683550"/>
            <a:ext cx="170307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обучении</a:t>
            </a:r>
            <a:endParaRPr sz="3000">
              <a:latin typeface="Trebuchet MS"/>
              <a:cs typeface="Trebuchet MS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45632" y="5944025"/>
            <a:ext cx="133349" cy="133349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1066307" y="4607350"/>
            <a:ext cx="3801745" cy="1625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95"/>
              </a:spcBef>
              <a:tabLst>
                <a:tab pos="3131185" algn="l"/>
              </a:tabLst>
            </a:pP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Используется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25" dirty="0">
                <a:solidFill>
                  <a:srgbClr val="1A1B17"/>
                </a:solidFill>
                <a:latin typeface="Trebuchet MS"/>
                <a:cs typeface="Trebuchet MS"/>
              </a:rPr>
              <a:t>при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роботов</a:t>
            </a:r>
            <a:r>
              <a:rPr sz="3000" spc="12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движению.</a:t>
            </a:r>
            <a:endParaRPr sz="3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Позволяет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429836" y="5750350"/>
            <a:ext cx="184213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проверять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131162" y="6283750"/>
            <a:ext cx="314071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07640" algn="l"/>
              </a:tabLst>
            </a:pP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программы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25" dirty="0">
                <a:solidFill>
                  <a:srgbClr val="1A1B17"/>
                </a:solidFill>
                <a:latin typeface="Trebuchet MS"/>
                <a:cs typeface="Trebuchet MS"/>
              </a:rPr>
              <a:t>до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066307" y="6207550"/>
            <a:ext cx="2830830" cy="10922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корректность</a:t>
            </a:r>
            <a:endParaRPr sz="3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запуска</a:t>
            </a:r>
            <a:r>
              <a:rPr sz="3000" spc="11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робота.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16000" y="3942375"/>
            <a:ext cx="8775065" cy="1086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950" b="1" spc="-565" dirty="0">
                <a:solidFill>
                  <a:srgbClr val="1A1B17"/>
                </a:solidFill>
                <a:latin typeface="Trebuchet MS"/>
                <a:cs typeface="Trebuchet MS"/>
              </a:rPr>
              <a:t>Построение</a:t>
            </a:r>
            <a:r>
              <a:rPr sz="6950" b="1" spc="-43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6950" b="1" spc="-655" dirty="0">
                <a:solidFill>
                  <a:srgbClr val="1A1B17"/>
                </a:solidFill>
                <a:latin typeface="Trebuchet MS"/>
                <a:cs typeface="Trebuchet MS"/>
              </a:rPr>
              <a:t>траекторий</a:t>
            </a:r>
            <a:endParaRPr sz="6950">
              <a:latin typeface="Trebuchet MS"/>
              <a:cs typeface="Trebuchet M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28700" y="7180798"/>
            <a:ext cx="9058275" cy="28575"/>
          </a:xfrm>
          <a:custGeom>
            <a:avLst/>
            <a:gdLst/>
            <a:ahLst/>
            <a:cxnLst/>
            <a:rect l="l" t="t" r="r" b="b"/>
            <a:pathLst>
              <a:path w="9058275" h="28575">
                <a:moveTo>
                  <a:pt x="9058274" y="28574"/>
                </a:moveTo>
                <a:lnTo>
                  <a:pt x="0" y="28574"/>
                </a:lnTo>
                <a:lnTo>
                  <a:pt x="0" y="0"/>
                </a:lnTo>
                <a:lnTo>
                  <a:pt x="9058274" y="0"/>
                </a:lnTo>
                <a:lnTo>
                  <a:pt x="9058274" y="28574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28700" y="1028700"/>
            <a:ext cx="908050" cy="908050"/>
          </a:xfrm>
          <a:custGeom>
            <a:avLst/>
            <a:gdLst/>
            <a:ahLst/>
            <a:cxnLst/>
            <a:rect l="l" t="t" r="r" b="b"/>
            <a:pathLst>
              <a:path w="908050" h="908050">
                <a:moveTo>
                  <a:pt x="453965" y="907930"/>
                </a:moveTo>
                <a:lnTo>
                  <a:pt x="407549" y="905586"/>
                </a:lnTo>
                <a:lnTo>
                  <a:pt x="362475" y="898707"/>
                </a:lnTo>
                <a:lnTo>
                  <a:pt x="318969" y="887520"/>
                </a:lnTo>
                <a:lnTo>
                  <a:pt x="277261" y="872255"/>
                </a:lnTo>
                <a:lnTo>
                  <a:pt x="237578" y="853138"/>
                </a:lnTo>
                <a:lnTo>
                  <a:pt x="200148" y="830400"/>
                </a:lnTo>
                <a:lnTo>
                  <a:pt x="165201" y="804266"/>
                </a:lnTo>
                <a:lnTo>
                  <a:pt x="132963" y="774966"/>
                </a:lnTo>
                <a:lnTo>
                  <a:pt x="103663" y="742729"/>
                </a:lnTo>
                <a:lnTo>
                  <a:pt x="77530" y="707781"/>
                </a:lnTo>
                <a:lnTo>
                  <a:pt x="54791" y="670351"/>
                </a:lnTo>
                <a:lnTo>
                  <a:pt x="35674" y="630668"/>
                </a:lnTo>
                <a:lnTo>
                  <a:pt x="20409" y="588960"/>
                </a:lnTo>
                <a:lnTo>
                  <a:pt x="9222" y="545454"/>
                </a:lnTo>
                <a:lnTo>
                  <a:pt x="2343" y="500380"/>
                </a:lnTo>
                <a:lnTo>
                  <a:pt x="0" y="453965"/>
                </a:lnTo>
                <a:lnTo>
                  <a:pt x="2343" y="407549"/>
                </a:lnTo>
                <a:lnTo>
                  <a:pt x="9222" y="362475"/>
                </a:lnTo>
                <a:lnTo>
                  <a:pt x="20409" y="318969"/>
                </a:lnTo>
                <a:lnTo>
                  <a:pt x="35674" y="277261"/>
                </a:lnTo>
                <a:lnTo>
                  <a:pt x="54791" y="237578"/>
                </a:lnTo>
                <a:lnTo>
                  <a:pt x="77530" y="200148"/>
                </a:lnTo>
                <a:lnTo>
                  <a:pt x="103663" y="165201"/>
                </a:lnTo>
                <a:lnTo>
                  <a:pt x="132963" y="132963"/>
                </a:lnTo>
                <a:lnTo>
                  <a:pt x="165201" y="103663"/>
                </a:lnTo>
                <a:lnTo>
                  <a:pt x="200148" y="77530"/>
                </a:lnTo>
                <a:lnTo>
                  <a:pt x="237578" y="54791"/>
                </a:lnTo>
                <a:lnTo>
                  <a:pt x="277261" y="35674"/>
                </a:lnTo>
                <a:lnTo>
                  <a:pt x="318969" y="20409"/>
                </a:lnTo>
                <a:lnTo>
                  <a:pt x="362475" y="9222"/>
                </a:lnTo>
                <a:lnTo>
                  <a:pt x="407549" y="2343"/>
                </a:lnTo>
                <a:lnTo>
                  <a:pt x="453965" y="0"/>
                </a:lnTo>
                <a:lnTo>
                  <a:pt x="500380" y="2343"/>
                </a:lnTo>
                <a:lnTo>
                  <a:pt x="545454" y="9222"/>
                </a:lnTo>
                <a:lnTo>
                  <a:pt x="588960" y="20409"/>
                </a:lnTo>
                <a:lnTo>
                  <a:pt x="630668" y="35674"/>
                </a:lnTo>
                <a:lnTo>
                  <a:pt x="670351" y="54791"/>
                </a:lnTo>
                <a:lnTo>
                  <a:pt x="707781" y="77530"/>
                </a:lnTo>
                <a:lnTo>
                  <a:pt x="742729" y="103663"/>
                </a:lnTo>
                <a:lnTo>
                  <a:pt x="774966" y="132963"/>
                </a:lnTo>
                <a:lnTo>
                  <a:pt x="804266" y="165201"/>
                </a:lnTo>
                <a:lnTo>
                  <a:pt x="830400" y="200148"/>
                </a:lnTo>
                <a:lnTo>
                  <a:pt x="853138" y="237578"/>
                </a:lnTo>
                <a:lnTo>
                  <a:pt x="872255" y="277261"/>
                </a:lnTo>
                <a:lnTo>
                  <a:pt x="887520" y="318969"/>
                </a:lnTo>
                <a:lnTo>
                  <a:pt x="898707" y="362475"/>
                </a:lnTo>
                <a:lnTo>
                  <a:pt x="905586" y="407549"/>
                </a:lnTo>
                <a:lnTo>
                  <a:pt x="907930" y="453965"/>
                </a:lnTo>
                <a:lnTo>
                  <a:pt x="905586" y="500380"/>
                </a:lnTo>
                <a:lnTo>
                  <a:pt x="898707" y="545454"/>
                </a:lnTo>
                <a:lnTo>
                  <a:pt x="887520" y="588960"/>
                </a:lnTo>
                <a:lnTo>
                  <a:pt x="872255" y="630668"/>
                </a:lnTo>
                <a:lnTo>
                  <a:pt x="853138" y="670351"/>
                </a:lnTo>
                <a:lnTo>
                  <a:pt x="830400" y="707781"/>
                </a:lnTo>
                <a:lnTo>
                  <a:pt x="804266" y="742729"/>
                </a:lnTo>
                <a:lnTo>
                  <a:pt x="774966" y="774966"/>
                </a:lnTo>
                <a:lnTo>
                  <a:pt x="742729" y="804266"/>
                </a:lnTo>
                <a:lnTo>
                  <a:pt x="707781" y="830400"/>
                </a:lnTo>
                <a:lnTo>
                  <a:pt x="670351" y="853138"/>
                </a:lnTo>
                <a:lnTo>
                  <a:pt x="630668" y="872255"/>
                </a:lnTo>
                <a:lnTo>
                  <a:pt x="588960" y="887520"/>
                </a:lnTo>
                <a:lnTo>
                  <a:pt x="545454" y="898707"/>
                </a:lnTo>
                <a:lnTo>
                  <a:pt x="500380" y="905586"/>
                </a:lnTo>
                <a:lnTo>
                  <a:pt x="453965" y="907930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333529" y="1208429"/>
            <a:ext cx="29845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175" dirty="0">
                <a:solidFill>
                  <a:srgbClr val="FAFAFA"/>
                </a:solidFill>
                <a:latin typeface="Trebuchet MS"/>
                <a:cs typeface="Trebuchet MS"/>
              </a:rPr>
              <a:t>А</a:t>
            </a:r>
            <a:endParaRPr sz="3000">
              <a:latin typeface="Trebuchet MS"/>
              <a:cs typeface="Trebuchet MS"/>
            </a:endParaRPr>
          </a:p>
        </p:txBody>
      </p:sp>
      <p:pic>
        <p:nvPicPr>
          <p:cNvPr id="15" name="object 1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73491" y="1373563"/>
            <a:ext cx="218026" cy="218188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43329" y="1373563"/>
            <a:ext cx="218026" cy="218188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13006" y="1374754"/>
            <a:ext cx="215807" cy="215807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28775" y="1258954"/>
            <a:ext cx="6958330" cy="1482725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12700" marR="5080">
              <a:lnSpc>
                <a:spcPts val="5480"/>
              </a:lnSpc>
              <a:spcBef>
                <a:spcPts val="715"/>
              </a:spcBef>
            </a:pPr>
            <a:r>
              <a:rPr sz="5000" b="0" spc="-35" dirty="0">
                <a:latin typeface="Sitka Banner"/>
                <a:cs typeface="Sitka Banner"/>
              </a:rPr>
              <a:t>Ограничения,</a:t>
            </a:r>
            <a:r>
              <a:rPr sz="5000" b="0" spc="-220" dirty="0">
                <a:latin typeface="Sitka Banner"/>
                <a:cs typeface="Sitka Banner"/>
              </a:rPr>
              <a:t> </a:t>
            </a:r>
            <a:r>
              <a:rPr sz="5000" b="0" dirty="0">
                <a:latin typeface="Sitka Banner"/>
                <a:cs typeface="Sitka Banner"/>
              </a:rPr>
              <a:t>сложности</a:t>
            </a:r>
            <a:r>
              <a:rPr sz="5000" b="0" spc="-220" dirty="0">
                <a:latin typeface="Sitka Banner"/>
                <a:cs typeface="Sitka Banner"/>
              </a:rPr>
              <a:t> </a:t>
            </a:r>
            <a:r>
              <a:rPr sz="5000" b="0" spc="-50" dirty="0">
                <a:latin typeface="Sitka Banner"/>
                <a:cs typeface="Sitka Banner"/>
              </a:rPr>
              <a:t>и </a:t>
            </a:r>
            <a:r>
              <a:rPr sz="5000" b="0" spc="-35" dirty="0">
                <a:latin typeface="Sitka Banner"/>
                <a:cs typeface="Sitka Banner"/>
              </a:rPr>
              <a:t>примеры</a:t>
            </a:r>
            <a:r>
              <a:rPr sz="5000" b="0" spc="-225" dirty="0">
                <a:latin typeface="Sitka Banner"/>
                <a:cs typeface="Sitka Banner"/>
              </a:rPr>
              <a:t> </a:t>
            </a:r>
            <a:r>
              <a:rPr sz="5000" b="0" spc="-10" dirty="0">
                <a:latin typeface="Sitka Banner"/>
                <a:cs typeface="Sitka Banner"/>
              </a:rPr>
              <a:t>применения</a:t>
            </a:r>
            <a:endParaRPr sz="5000">
              <a:latin typeface="Sitka Banner"/>
              <a:cs typeface="Sitka Banne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93612" y="3623932"/>
            <a:ext cx="7191375" cy="452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6580">
              <a:lnSpc>
                <a:spcPct val="115199"/>
              </a:lnSpc>
              <a:spcBef>
                <a:spcPts val="100"/>
              </a:spcBef>
            </a:pP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Механические</a:t>
            </a:r>
            <a:r>
              <a:rPr sz="3200" spc="-18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ограничения: </a:t>
            </a:r>
            <a:r>
              <a:rPr sz="3200" spc="-35" dirty="0">
                <a:solidFill>
                  <a:srgbClr val="1A1B17"/>
                </a:solidFill>
                <a:latin typeface="Trebuchet MS"/>
                <a:cs typeface="Trebuchet MS"/>
              </a:rPr>
              <a:t>предельные</a:t>
            </a:r>
            <a:r>
              <a:rPr sz="3200" spc="-1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углы</a:t>
            </a:r>
            <a:r>
              <a:rPr sz="3200" spc="-1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и</a:t>
            </a:r>
            <a:r>
              <a:rPr sz="3200" spc="-1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20" dirty="0">
                <a:solidFill>
                  <a:srgbClr val="1A1B17"/>
                </a:solidFill>
                <a:latin typeface="Trebuchet MS"/>
                <a:cs typeface="Trebuchet MS"/>
              </a:rPr>
              <a:t>длины</a:t>
            </a:r>
            <a:r>
              <a:rPr sz="3200" spc="-1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звеньев. </a:t>
            </a:r>
            <a:r>
              <a:rPr sz="3200" spc="-60" dirty="0">
                <a:solidFill>
                  <a:srgbClr val="1A1B17"/>
                </a:solidFill>
                <a:latin typeface="Trebuchet MS"/>
                <a:cs typeface="Trebuchet MS"/>
              </a:rPr>
              <a:t>Геометрические:</a:t>
            </a:r>
            <a:r>
              <a:rPr sz="3200" spc="-12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наличие </a:t>
            </a:r>
            <a:r>
              <a:rPr sz="3200" spc="-30" dirty="0">
                <a:solidFill>
                  <a:srgbClr val="1A1B17"/>
                </a:solidFill>
                <a:latin typeface="Trebuchet MS"/>
                <a:cs typeface="Trebuchet MS"/>
              </a:rPr>
              <a:t>препятствий,</a:t>
            </a:r>
            <a:r>
              <a:rPr sz="3200" spc="-12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50" dirty="0">
                <a:solidFill>
                  <a:srgbClr val="1A1B17"/>
                </a:solidFill>
                <a:latin typeface="Trebuchet MS"/>
                <a:cs typeface="Trebuchet MS"/>
              </a:rPr>
              <a:t>зона</a:t>
            </a:r>
            <a:r>
              <a:rPr sz="3200" spc="-11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досягаемости.</a:t>
            </a:r>
            <a:endParaRPr sz="3200">
              <a:latin typeface="Trebuchet MS"/>
              <a:cs typeface="Trebuchet MS"/>
            </a:endParaRPr>
          </a:p>
          <a:p>
            <a:pPr marL="12700" marR="567055">
              <a:lnSpc>
                <a:spcPct val="115199"/>
              </a:lnSpc>
            </a:pPr>
            <a:r>
              <a:rPr sz="3200" spc="-35" dirty="0">
                <a:solidFill>
                  <a:srgbClr val="1A1B17"/>
                </a:solidFill>
                <a:latin typeface="Trebuchet MS"/>
                <a:cs typeface="Trebuchet MS"/>
              </a:rPr>
              <a:t>Требуется</a:t>
            </a:r>
            <a:r>
              <a:rPr sz="3200" spc="-20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учитывать</a:t>
            </a:r>
            <a:r>
              <a:rPr sz="3200" spc="-20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20" dirty="0">
                <a:solidFill>
                  <a:srgbClr val="1A1B17"/>
                </a:solidFill>
                <a:latin typeface="Trebuchet MS"/>
                <a:cs typeface="Trebuchet MS"/>
              </a:rPr>
              <a:t>динамику</a:t>
            </a:r>
            <a:r>
              <a:rPr sz="3200" spc="-20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25" dirty="0">
                <a:solidFill>
                  <a:srgbClr val="1A1B17"/>
                </a:solidFill>
                <a:latin typeface="Trebuchet MS"/>
                <a:cs typeface="Trebuchet MS"/>
              </a:rPr>
              <a:t>для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точного</a:t>
            </a:r>
            <a:r>
              <a:rPr sz="3200" spc="-4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управления.</a:t>
            </a:r>
            <a:endParaRPr sz="3200">
              <a:latin typeface="Trebuchet MS"/>
              <a:cs typeface="Trebuchet MS"/>
            </a:endParaRPr>
          </a:p>
          <a:p>
            <a:pPr marL="12700" marR="5080">
              <a:lnSpc>
                <a:spcPct val="115199"/>
              </a:lnSpc>
              <a:spcBef>
                <a:spcPts val="5"/>
              </a:spcBef>
            </a:pP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Ошибки</a:t>
            </a:r>
            <a:r>
              <a:rPr sz="3200" spc="-1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20" dirty="0">
                <a:solidFill>
                  <a:srgbClr val="1A1B17"/>
                </a:solidFill>
                <a:latin typeface="Trebuchet MS"/>
                <a:cs typeface="Trebuchet MS"/>
              </a:rPr>
              <a:t>датчиков</a:t>
            </a:r>
            <a:r>
              <a:rPr sz="3200" spc="-1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и</a:t>
            </a:r>
            <a:r>
              <a:rPr sz="3200" spc="-15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85" dirty="0">
                <a:solidFill>
                  <a:srgbClr val="1A1B17"/>
                </a:solidFill>
                <a:latin typeface="Trebuchet MS"/>
                <a:cs typeface="Trebuchet MS"/>
              </a:rPr>
              <a:t>люфты</a:t>
            </a:r>
            <a:r>
              <a:rPr sz="3200" spc="-1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приводят</a:t>
            </a:r>
            <a:r>
              <a:rPr sz="3200" spc="-15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50" dirty="0">
                <a:solidFill>
                  <a:srgbClr val="1A1B17"/>
                </a:solidFill>
                <a:latin typeface="Trebuchet MS"/>
                <a:cs typeface="Trebuchet MS"/>
              </a:rPr>
              <a:t>к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неточности</a:t>
            </a:r>
            <a:r>
              <a:rPr sz="3200" spc="-19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движения.</a:t>
            </a:r>
            <a:endParaRPr sz="32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303815" y="1113727"/>
            <a:ext cx="218026" cy="21818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041111" y="1113727"/>
            <a:ext cx="218026" cy="21818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673652" y="1114918"/>
            <a:ext cx="215808" cy="215807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0148375" y="3623932"/>
            <a:ext cx="7096125" cy="3959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199"/>
              </a:lnSpc>
              <a:spcBef>
                <a:spcPts val="100"/>
              </a:spcBef>
            </a:pP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Примеры</a:t>
            </a:r>
            <a:r>
              <a:rPr sz="3200" spc="-229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применения: </a:t>
            </a:r>
            <a:r>
              <a:rPr sz="3200" spc="-30" dirty="0">
                <a:solidFill>
                  <a:srgbClr val="1A1B17"/>
                </a:solidFill>
                <a:latin typeface="Trebuchet MS"/>
                <a:cs typeface="Trebuchet MS"/>
              </a:rPr>
              <a:t>Промышленность:</a:t>
            </a:r>
            <a:r>
              <a:rPr sz="3200" spc="-1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20" dirty="0">
                <a:solidFill>
                  <a:srgbClr val="1A1B17"/>
                </a:solidFill>
                <a:latin typeface="Trebuchet MS"/>
                <a:cs typeface="Trebuchet MS"/>
              </a:rPr>
              <a:t>сварка,</a:t>
            </a:r>
            <a:r>
              <a:rPr sz="3200" spc="-1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покраска, </a:t>
            </a:r>
            <a:r>
              <a:rPr sz="3200" spc="-30" dirty="0">
                <a:solidFill>
                  <a:srgbClr val="1A1B17"/>
                </a:solidFill>
                <a:latin typeface="Trebuchet MS"/>
                <a:cs typeface="Trebuchet MS"/>
              </a:rPr>
              <a:t>сборка,</a:t>
            </a:r>
            <a:r>
              <a:rPr sz="3200" spc="-1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20" dirty="0">
                <a:solidFill>
                  <a:srgbClr val="1A1B17"/>
                </a:solidFill>
                <a:latin typeface="Trebuchet MS"/>
                <a:cs typeface="Trebuchet MS"/>
              </a:rPr>
              <a:t>Медицина:</a:t>
            </a:r>
            <a:r>
              <a:rPr sz="3200" spc="-13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робот</a:t>
            </a:r>
            <a:r>
              <a:rPr sz="3200" spc="-13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Da</a:t>
            </a:r>
            <a:r>
              <a:rPr sz="3200" spc="-1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Vinci</a:t>
            </a:r>
            <a:r>
              <a:rPr sz="3200" spc="-13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25" dirty="0">
                <a:solidFill>
                  <a:srgbClr val="1A1B17"/>
                </a:solidFill>
                <a:latin typeface="Trebuchet MS"/>
                <a:cs typeface="Trebuchet MS"/>
              </a:rPr>
              <a:t>для </a:t>
            </a:r>
            <a:r>
              <a:rPr sz="3200" spc="-20" dirty="0">
                <a:solidFill>
                  <a:srgbClr val="1A1B17"/>
                </a:solidFill>
                <a:latin typeface="Trebuchet MS"/>
                <a:cs typeface="Trebuchet MS"/>
              </a:rPr>
              <a:t>хирургии,</a:t>
            </a:r>
            <a:r>
              <a:rPr sz="3200" spc="-18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40" dirty="0">
                <a:solidFill>
                  <a:srgbClr val="1A1B17"/>
                </a:solidFill>
                <a:latin typeface="Trebuchet MS"/>
                <a:cs typeface="Trebuchet MS"/>
              </a:rPr>
              <a:t>Космос:</a:t>
            </a:r>
            <a:r>
              <a:rPr sz="3200" spc="-18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манипулятор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Canadarm</a:t>
            </a:r>
            <a:r>
              <a:rPr sz="3200" spc="-5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55" dirty="0">
                <a:solidFill>
                  <a:srgbClr val="1A1B17"/>
                </a:solidFill>
                <a:latin typeface="Trebuchet MS"/>
                <a:cs typeface="Trebuchet MS"/>
              </a:rPr>
              <a:t>на</a:t>
            </a:r>
            <a:r>
              <a:rPr sz="3200" spc="-5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МКС,</a:t>
            </a:r>
            <a:r>
              <a:rPr sz="3200" spc="-5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Логистика: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сортировочные</a:t>
            </a:r>
            <a:r>
              <a:rPr sz="3200" spc="-4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роботы</a:t>
            </a:r>
            <a:r>
              <a:rPr sz="3200" spc="-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55" dirty="0">
                <a:solidFill>
                  <a:srgbClr val="1A1B17"/>
                </a:solidFill>
                <a:latin typeface="Trebuchet MS"/>
                <a:cs typeface="Trebuchet MS"/>
              </a:rPr>
              <a:t>на</a:t>
            </a:r>
            <a:r>
              <a:rPr sz="3200" spc="-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складах Amazon.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5145">
              <a:lnSpc>
                <a:spcPct val="100000"/>
              </a:lnSpc>
              <a:spcBef>
                <a:spcPts val="100"/>
              </a:spcBef>
            </a:pPr>
            <a:r>
              <a:rPr spc="-600" dirty="0"/>
              <a:t>Выводы:</a:t>
            </a:r>
          </a:p>
        </p:txBody>
      </p:sp>
      <p:sp>
        <p:nvSpPr>
          <p:cNvPr id="3" name="object 3"/>
          <p:cNvSpPr/>
          <p:nvPr/>
        </p:nvSpPr>
        <p:spPr>
          <a:xfrm>
            <a:off x="1028700" y="1028700"/>
            <a:ext cx="908050" cy="908050"/>
          </a:xfrm>
          <a:custGeom>
            <a:avLst/>
            <a:gdLst/>
            <a:ahLst/>
            <a:cxnLst/>
            <a:rect l="l" t="t" r="r" b="b"/>
            <a:pathLst>
              <a:path w="908050" h="908050">
                <a:moveTo>
                  <a:pt x="453965" y="907930"/>
                </a:moveTo>
                <a:lnTo>
                  <a:pt x="407549" y="905586"/>
                </a:lnTo>
                <a:lnTo>
                  <a:pt x="362475" y="898707"/>
                </a:lnTo>
                <a:lnTo>
                  <a:pt x="318969" y="887520"/>
                </a:lnTo>
                <a:lnTo>
                  <a:pt x="277261" y="872255"/>
                </a:lnTo>
                <a:lnTo>
                  <a:pt x="237578" y="853138"/>
                </a:lnTo>
                <a:lnTo>
                  <a:pt x="200148" y="830400"/>
                </a:lnTo>
                <a:lnTo>
                  <a:pt x="165201" y="804266"/>
                </a:lnTo>
                <a:lnTo>
                  <a:pt x="132963" y="774966"/>
                </a:lnTo>
                <a:lnTo>
                  <a:pt x="103663" y="742729"/>
                </a:lnTo>
                <a:lnTo>
                  <a:pt x="77530" y="707781"/>
                </a:lnTo>
                <a:lnTo>
                  <a:pt x="54791" y="670351"/>
                </a:lnTo>
                <a:lnTo>
                  <a:pt x="35674" y="630668"/>
                </a:lnTo>
                <a:lnTo>
                  <a:pt x="20409" y="588960"/>
                </a:lnTo>
                <a:lnTo>
                  <a:pt x="9222" y="545454"/>
                </a:lnTo>
                <a:lnTo>
                  <a:pt x="2343" y="500380"/>
                </a:lnTo>
                <a:lnTo>
                  <a:pt x="0" y="453965"/>
                </a:lnTo>
                <a:lnTo>
                  <a:pt x="2343" y="407549"/>
                </a:lnTo>
                <a:lnTo>
                  <a:pt x="9222" y="362475"/>
                </a:lnTo>
                <a:lnTo>
                  <a:pt x="20409" y="318969"/>
                </a:lnTo>
                <a:lnTo>
                  <a:pt x="35674" y="277261"/>
                </a:lnTo>
                <a:lnTo>
                  <a:pt x="54791" y="237578"/>
                </a:lnTo>
                <a:lnTo>
                  <a:pt x="77530" y="200148"/>
                </a:lnTo>
                <a:lnTo>
                  <a:pt x="103663" y="165201"/>
                </a:lnTo>
                <a:lnTo>
                  <a:pt x="132963" y="132963"/>
                </a:lnTo>
                <a:lnTo>
                  <a:pt x="165201" y="103663"/>
                </a:lnTo>
                <a:lnTo>
                  <a:pt x="200148" y="77530"/>
                </a:lnTo>
                <a:lnTo>
                  <a:pt x="237578" y="54791"/>
                </a:lnTo>
                <a:lnTo>
                  <a:pt x="277261" y="35674"/>
                </a:lnTo>
                <a:lnTo>
                  <a:pt x="318969" y="20409"/>
                </a:lnTo>
                <a:lnTo>
                  <a:pt x="362475" y="9222"/>
                </a:lnTo>
                <a:lnTo>
                  <a:pt x="407549" y="2343"/>
                </a:lnTo>
                <a:lnTo>
                  <a:pt x="453965" y="0"/>
                </a:lnTo>
                <a:lnTo>
                  <a:pt x="500380" y="2343"/>
                </a:lnTo>
                <a:lnTo>
                  <a:pt x="545454" y="9222"/>
                </a:lnTo>
                <a:lnTo>
                  <a:pt x="588960" y="20409"/>
                </a:lnTo>
                <a:lnTo>
                  <a:pt x="630668" y="35674"/>
                </a:lnTo>
                <a:lnTo>
                  <a:pt x="670351" y="54791"/>
                </a:lnTo>
                <a:lnTo>
                  <a:pt x="707781" y="77530"/>
                </a:lnTo>
                <a:lnTo>
                  <a:pt x="742729" y="103663"/>
                </a:lnTo>
                <a:lnTo>
                  <a:pt x="774966" y="132963"/>
                </a:lnTo>
                <a:lnTo>
                  <a:pt x="804266" y="165201"/>
                </a:lnTo>
                <a:lnTo>
                  <a:pt x="830400" y="200148"/>
                </a:lnTo>
                <a:lnTo>
                  <a:pt x="853138" y="237578"/>
                </a:lnTo>
                <a:lnTo>
                  <a:pt x="872255" y="277261"/>
                </a:lnTo>
                <a:lnTo>
                  <a:pt x="887520" y="318969"/>
                </a:lnTo>
                <a:lnTo>
                  <a:pt x="898707" y="362475"/>
                </a:lnTo>
                <a:lnTo>
                  <a:pt x="905586" y="407549"/>
                </a:lnTo>
                <a:lnTo>
                  <a:pt x="907930" y="453965"/>
                </a:lnTo>
                <a:lnTo>
                  <a:pt x="905586" y="500380"/>
                </a:lnTo>
                <a:lnTo>
                  <a:pt x="898707" y="545454"/>
                </a:lnTo>
                <a:lnTo>
                  <a:pt x="887520" y="588960"/>
                </a:lnTo>
                <a:lnTo>
                  <a:pt x="872255" y="630668"/>
                </a:lnTo>
                <a:lnTo>
                  <a:pt x="853138" y="670351"/>
                </a:lnTo>
                <a:lnTo>
                  <a:pt x="830400" y="707781"/>
                </a:lnTo>
                <a:lnTo>
                  <a:pt x="804266" y="742729"/>
                </a:lnTo>
                <a:lnTo>
                  <a:pt x="774966" y="774966"/>
                </a:lnTo>
                <a:lnTo>
                  <a:pt x="742729" y="804266"/>
                </a:lnTo>
                <a:lnTo>
                  <a:pt x="707781" y="830400"/>
                </a:lnTo>
                <a:lnTo>
                  <a:pt x="670351" y="853138"/>
                </a:lnTo>
                <a:lnTo>
                  <a:pt x="630668" y="872255"/>
                </a:lnTo>
                <a:lnTo>
                  <a:pt x="588960" y="887520"/>
                </a:lnTo>
                <a:lnTo>
                  <a:pt x="545454" y="898707"/>
                </a:lnTo>
                <a:lnTo>
                  <a:pt x="500380" y="905586"/>
                </a:lnTo>
                <a:lnTo>
                  <a:pt x="453965" y="907930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3569" y="8302969"/>
            <a:ext cx="218188" cy="21802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3569" y="8672807"/>
            <a:ext cx="218188" cy="21802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74760" y="9042483"/>
            <a:ext cx="215807" cy="215808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2768194" y="3105378"/>
            <a:ext cx="13582650" cy="28575"/>
          </a:xfrm>
          <a:custGeom>
            <a:avLst/>
            <a:gdLst/>
            <a:ahLst/>
            <a:cxnLst/>
            <a:rect l="l" t="t" r="r" b="b"/>
            <a:pathLst>
              <a:path w="13582650" h="28575">
                <a:moveTo>
                  <a:pt x="13582648" y="28574"/>
                </a:moveTo>
                <a:lnTo>
                  <a:pt x="0" y="28574"/>
                </a:lnTo>
                <a:lnTo>
                  <a:pt x="0" y="0"/>
                </a:lnTo>
                <a:lnTo>
                  <a:pt x="13582648" y="0"/>
                </a:lnTo>
                <a:lnTo>
                  <a:pt x="13582648" y="28574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415732" rIns="0" bIns="0" rtlCol="0">
            <a:spAutoFit/>
          </a:bodyPr>
          <a:lstStyle/>
          <a:p>
            <a:pPr marL="1522095" marR="5080">
              <a:lnSpc>
                <a:spcPct val="115599"/>
              </a:lnSpc>
              <a:spcBef>
                <a:spcPts val="90"/>
              </a:spcBef>
            </a:pPr>
            <a:r>
              <a:rPr dirty="0"/>
              <a:t>Прямая</a:t>
            </a:r>
            <a:r>
              <a:rPr spc="-45" dirty="0"/>
              <a:t> </a:t>
            </a:r>
            <a:r>
              <a:rPr dirty="0"/>
              <a:t>задача</a:t>
            </a:r>
            <a:r>
              <a:rPr spc="-45" dirty="0"/>
              <a:t> </a:t>
            </a:r>
            <a:r>
              <a:rPr dirty="0"/>
              <a:t>кинематики</a:t>
            </a:r>
            <a:r>
              <a:rPr spc="-45" dirty="0"/>
              <a:t> </a:t>
            </a:r>
            <a:r>
              <a:rPr spc="1110" dirty="0"/>
              <a:t>—</a:t>
            </a:r>
            <a:r>
              <a:rPr spc="-45" dirty="0"/>
              <a:t> </a:t>
            </a:r>
            <a:r>
              <a:rPr spc="75" dirty="0"/>
              <a:t>основа</a:t>
            </a:r>
            <a:r>
              <a:rPr spc="-45" dirty="0"/>
              <a:t> </a:t>
            </a:r>
            <a:r>
              <a:rPr dirty="0"/>
              <a:t>управления</a:t>
            </a:r>
            <a:r>
              <a:rPr spc="-45" dirty="0"/>
              <a:t> </a:t>
            </a:r>
            <a:r>
              <a:rPr spc="-10" dirty="0"/>
              <a:t>роботами. </a:t>
            </a:r>
            <a:r>
              <a:rPr dirty="0"/>
              <a:t>Позволяет</a:t>
            </a:r>
            <a:r>
              <a:rPr spc="-5" dirty="0"/>
              <a:t> </a:t>
            </a:r>
            <a:r>
              <a:rPr dirty="0"/>
              <a:t>описать</a:t>
            </a:r>
            <a:r>
              <a:rPr spc="-5" dirty="0"/>
              <a:t> </a:t>
            </a:r>
            <a:r>
              <a:rPr dirty="0"/>
              <a:t>движение</a:t>
            </a:r>
            <a:r>
              <a:rPr spc="-5" dirty="0"/>
              <a:t> </a:t>
            </a:r>
            <a:r>
              <a:rPr dirty="0"/>
              <a:t>рабочего</a:t>
            </a:r>
            <a:r>
              <a:rPr spc="-5" dirty="0"/>
              <a:t> </a:t>
            </a:r>
            <a:r>
              <a:rPr spc="75" dirty="0"/>
              <a:t>органа</a:t>
            </a:r>
            <a:r>
              <a:rPr spc="-5" dirty="0"/>
              <a:t> </a:t>
            </a:r>
            <a:r>
              <a:rPr spc="100" dirty="0"/>
              <a:t>по</a:t>
            </a:r>
            <a:r>
              <a:rPr spc="-5" dirty="0"/>
              <a:t> </a:t>
            </a:r>
            <a:r>
              <a:rPr spc="-10" dirty="0"/>
              <a:t>заданным </a:t>
            </a:r>
            <a:r>
              <a:rPr spc="-65" dirty="0"/>
              <a:t>углам.</a:t>
            </a:r>
            <a:r>
              <a:rPr spc="-105" dirty="0"/>
              <a:t> </a:t>
            </a:r>
            <a:r>
              <a:rPr dirty="0"/>
              <a:t>Использует</a:t>
            </a:r>
            <a:r>
              <a:rPr spc="-100" dirty="0"/>
              <a:t> </a:t>
            </a:r>
            <a:r>
              <a:rPr dirty="0"/>
              <a:t>матричные</a:t>
            </a:r>
            <a:r>
              <a:rPr spc="-105" dirty="0"/>
              <a:t> </a:t>
            </a:r>
            <a:r>
              <a:rPr spc="55" dirty="0"/>
              <a:t>преобразования</a:t>
            </a:r>
            <a:r>
              <a:rPr spc="-100" dirty="0"/>
              <a:t> </a:t>
            </a:r>
            <a:r>
              <a:rPr dirty="0"/>
              <a:t>и</a:t>
            </a:r>
            <a:r>
              <a:rPr spc="-100" dirty="0"/>
              <a:t> </a:t>
            </a:r>
            <a:r>
              <a:rPr spc="55" dirty="0"/>
              <a:t>DH- </a:t>
            </a:r>
            <a:r>
              <a:rPr spc="-10" dirty="0"/>
              <a:t>параметры.</a:t>
            </a:r>
            <a:r>
              <a:rPr spc="-180" dirty="0"/>
              <a:t> </a:t>
            </a:r>
            <a:r>
              <a:rPr dirty="0"/>
              <a:t>Является</a:t>
            </a:r>
            <a:r>
              <a:rPr spc="-175" dirty="0"/>
              <a:t> </a:t>
            </a:r>
            <a:r>
              <a:rPr spc="-10" dirty="0"/>
              <a:t>обязательным</a:t>
            </a:r>
            <a:r>
              <a:rPr spc="-175" dirty="0"/>
              <a:t> </a:t>
            </a:r>
            <a:r>
              <a:rPr dirty="0"/>
              <a:t>этапом</a:t>
            </a:r>
            <a:r>
              <a:rPr spc="-175" dirty="0"/>
              <a:t> </a:t>
            </a:r>
            <a:r>
              <a:rPr spc="35" dirty="0"/>
              <a:t>при</a:t>
            </a:r>
          </a:p>
          <a:p>
            <a:pPr marL="1522095">
              <a:lnSpc>
                <a:spcPct val="100000"/>
              </a:lnSpc>
              <a:spcBef>
                <a:spcPts val="695"/>
              </a:spcBef>
            </a:pPr>
            <a:r>
              <a:rPr dirty="0"/>
              <a:t>проектировании</a:t>
            </a:r>
            <a:r>
              <a:rPr spc="220" dirty="0"/>
              <a:t> </a:t>
            </a:r>
            <a:r>
              <a:rPr dirty="0"/>
              <a:t>и</a:t>
            </a:r>
            <a:r>
              <a:rPr spc="225" dirty="0"/>
              <a:t> </a:t>
            </a:r>
            <a:r>
              <a:rPr dirty="0"/>
              <a:t>управлении</a:t>
            </a:r>
            <a:r>
              <a:rPr spc="225" dirty="0"/>
              <a:t> </a:t>
            </a:r>
            <a:r>
              <a:rPr spc="-10" dirty="0"/>
              <a:t>манипуляторами.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36B759-C92B-48E6-A62C-EC22EAB32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6320" y="908857"/>
            <a:ext cx="15072360" cy="1015663"/>
          </a:xfrm>
        </p:spPr>
        <p:txBody>
          <a:bodyPr/>
          <a:lstStyle/>
          <a:p>
            <a:r>
              <a:rPr lang="ru-RU" dirty="0"/>
              <a:t>План занятия</a:t>
            </a:r>
            <a:endParaRPr lang="ru-KZ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03232A1-9A5D-477C-9741-223E65D86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769632"/>
            <a:ext cx="15670572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Кинематика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Изучает движение без учёта сил. В робототехнике — положение и ориентация звеньев.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Манипулятор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Многозвенная система, напоминающая руку. Применяется в промышленности, медицине, космосе.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Структура манипулятора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Звенья, сочленения (вращательные R, поступательные P), схват. Конфигурация — углы и смещения.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Прямая и обратная задачи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ПКЗ — положение по углам (всегда решаема). ОКЗ — углы по положению (может не иметь решения).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Математическая модель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Матричные преобразования, DH-параметры, формулы для коллизий.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Применение ПКЗ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Программирование, моделирование, симуляция, CNC, 3D-принтерыкоординат.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Пример двухзвенного манипулятора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Формулы для x и y через углы и длины звеньев.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Кинематическая цепь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Последовательность звеньев. Степени свободы = независимые координаты.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Задачи кинематики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Положение, ориентация, траектории, скорости, ограничения, предотвращение , VR.</a:t>
            </a:r>
          </a:p>
        </p:txBody>
      </p:sp>
    </p:spTree>
    <p:extLst>
      <p:ext uri="{BB962C8B-B14F-4D97-AF65-F5344CB8AC3E}">
        <p14:creationId xmlns:p14="http://schemas.microsoft.com/office/powerpoint/2010/main" val="31124853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45632" y="1413136"/>
            <a:ext cx="133349" cy="13334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066307" y="1219461"/>
            <a:ext cx="18992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spc="-10" dirty="0">
                <a:latin typeface="Trebuchet MS"/>
                <a:cs typeface="Trebuchet MS"/>
              </a:rPr>
              <a:t>Источники</a:t>
            </a:r>
            <a:endParaRPr sz="30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45632" y="1946536"/>
            <a:ext cx="133349" cy="13334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1523209" y="1752861"/>
            <a:ext cx="294005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07720" algn="l"/>
                <a:tab pos="2301240" algn="l"/>
              </a:tabLst>
            </a:pPr>
            <a:r>
              <a:rPr sz="3000" spc="-25" dirty="0">
                <a:solidFill>
                  <a:srgbClr val="1A1B17"/>
                </a:solidFill>
                <a:latin typeface="Trebuchet MS"/>
                <a:cs typeface="Trebuchet MS"/>
              </a:rPr>
              <a:t>1.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Крейг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45" dirty="0">
                <a:solidFill>
                  <a:srgbClr val="1A1B17"/>
                </a:solidFill>
                <a:latin typeface="Trebuchet MS"/>
                <a:cs typeface="Trebuchet MS"/>
              </a:rPr>
              <a:t>Дж.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66307" y="1676661"/>
            <a:ext cx="6205855" cy="1092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827779">
              <a:lnSpc>
                <a:spcPct val="116700"/>
              </a:lnSpc>
              <a:spcBef>
                <a:spcPts val="95"/>
              </a:spcBef>
              <a:tabLst>
                <a:tab pos="3484879" algn="l"/>
                <a:tab pos="5970905" algn="l"/>
              </a:tabLst>
            </a:pP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Введение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7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в 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робототехнику.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Механика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50" dirty="0">
                <a:solidFill>
                  <a:srgbClr val="1A1B17"/>
                </a:solidFill>
                <a:latin typeface="Trebuchet MS"/>
                <a:cs typeface="Trebuchet MS"/>
              </a:rPr>
              <a:t>и</a:t>
            </a:r>
            <a:endParaRPr sz="3000">
              <a:latin typeface="Trebuchet MS"/>
              <a:cs typeface="Trebuchet MS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45632" y="3546735"/>
            <a:ext cx="133349" cy="133349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1066307" y="2743461"/>
            <a:ext cx="6205855" cy="16256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управление.</a:t>
            </a:r>
            <a:r>
              <a:rPr sz="3000" spc="-1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480" dirty="0">
                <a:solidFill>
                  <a:srgbClr val="1A1B17"/>
                </a:solidFill>
                <a:latin typeface="Trebuchet MS"/>
                <a:cs typeface="Trebuchet MS"/>
              </a:rPr>
              <a:t>–</a:t>
            </a:r>
            <a:r>
              <a:rPr sz="3000" spc="-12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-165" dirty="0">
                <a:solidFill>
                  <a:srgbClr val="1A1B17"/>
                </a:solidFill>
                <a:latin typeface="Trebuchet MS"/>
                <a:cs typeface="Trebuchet MS"/>
              </a:rPr>
              <a:t>М.:</a:t>
            </a:r>
            <a:r>
              <a:rPr sz="3000" spc="-9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-55" dirty="0">
                <a:solidFill>
                  <a:srgbClr val="1A1B17"/>
                </a:solidFill>
                <a:latin typeface="Trebuchet MS"/>
                <a:cs typeface="Trebuchet MS"/>
              </a:rPr>
              <a:t>Вильямс,</a:t>
            </a:r>
            <a:r>
              <a:rPr sz="3000" spc="-12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105" dirty="0">
                <a:solidFill>
                  <a:srgbClr val="1A1B17"/>
                </a:solidFill>
                <a:latin typeface="Trebuchet MS"/>
                <a:cs typeface="Trebuchet MS"/>
              </a:rPr>
              <a:t>2005.</a:t>
            </a:r>
            <a:endParaRPr sz="3000">
              <a:latin typeface="Trebuchet MS"/>
              <a:cs typeface="Trebuchet MS"/>
            </a:endParaRPr>
          </a:p>
          <a:p>
            <a:pPr marL="12700" marR="5080" indent="155575">
              <a:lnSpc>
                <a:spcPts val="4200"/>
              </a:lnSpc>
              <a:spcBef>
                <a:spcPts val="100"/>
              </a:spcBef>
              <a:tabLst>
                <a:tab pos="671830" algn="l"/>
                <a:tab pos="1960245" algn="l"/>
                <a:tab pos="2582545" algn="l"/>
                <a:tab pos="4431665" algn="l"/>
              </a:tabLst>
            </a:pP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2.</a:t>
            </a:r>
            <a:r>
              <a:rPr sz="3000" spc="20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Siciliano</a:t>
            </a:r>
            <a:r>
              <a:rPr sz="3000" spc="20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B.,</a:t>
            </a:r>
            <a:r>
              <a:rPr sz="3000" spc="20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Sciavicco</a:t>
            </a:r>
            <a:r>
              <a:rPr sz="3000" spc="20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-65" dirty="0">
                <a:solidFill>
                  <a:srgbClr val="1A1B17"/>
                </a:solidFill>
                <a:latin typeface="Trebuchet MS"/>
                <a:cs typeface="Trebuchet MS"/>
              </a:rPr>
              <a:t>L.,</a:t>
            </a:r>
            <a:r>
              <a:rPr sz="3000" spc="20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-20" dirty="0">
                <a:solidFill>
                  <a:srgbClr val="1A1B17"/>
                </a:solidFill>
                <a:latin typeface="Trebuchet MS"/>
                <a:cs typeface="Trebuchet MS"/>
              </a:rPr>
              <a:t>Villani </a:t>
            </a:r>
            <a:r>
              <a:rPr sz="3000" spc="-25" dirty="0">
                <a:solidFill>
                  <a:srgbClr val="1A1B17"/>
                </a:solidFill>
                <a:latin typeface="Trebuchet MS"/>
                <a:cs typeface="Trebuchet MS"/>
              </a:rPr>
              <a:t>L.,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Oriolo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25" dirty="0">
                <a:solidFill>
                  <a:srgbClr val="1A1B17"/>
                </a:solidFill>
                <a:latin typeface="Trebuchet MS"/>
                <a:cs typeface="Trebuchet MS"/>
              </a:rPr>
              <a:t>G.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Robotics: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Modelling,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066307" y="4343660"/>
            <a:ext cx="6205855" cy="1092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95"/>
              </a:spcBef>
              <a:tabLst>
                <a:tab pos="1861820" algn="l"/>
                <a:tab pos="2865120" algn="l"/>
                <a:tab pos="4609465" algn="l"/>
              </a:tabLst>
            </a:pP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Planning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25" dirty="0">
                <a:solidFill>
                  <a:srgbClr val="1A1B17"/>
                </a:solidFill>
                <a:latin typeface="Trebuchet MS"/>
                <a:cs typeface="Trebuchet MS"/>
              </a:rPr>
              <a:t>and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Control.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Springer, </a:t>
            </a:r>
            <a:r>
              <a:rPr sz="3000" spc="120" dirty="0">
                <a:solidFill>
                  <a:srgbClr val="1A1B17"/>
                </a:solidFill>
                <a:latin typeface="Trebuchet MS"/>
                <a:cs typeface="Trebuchet MS"/>
              </a:rPr>
              <a:t>2010.</a:t>
            </a:r>
            <a:endParaRPr sz="3000">
              <a:latin typeface="Trebuchet MS"/>
              <a:cs typeface="Trebuchet MS"/>
            </a:endParaRP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45632" y="5680335"/>
            <a:ext cx="133349" cy="133349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45632" y="7280535"/>
            <a:ext cx="133349" cy="133349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1066307" y="5410460"/>
            <a:ext cx="6205855" cy="2692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 algn="just">
              <a:lnSpc>
                <a:spcPct val="116700"/>
              </a:lnSpc>
              <a:spcBef>
                <a:spcPts val="95"/>
              </a:spcBef>
            </a:pP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3.</a:t>
            </a:r>
            <a:r>
              <a:rPr sz="3000" spc="545" dirty="0">
                <a:solidFill>
                  <a:srgbClr val="1A1B17"/>
                </a:solidFill>
                <a:latin typeface="Trebuchet MS"/>
                <a:cs typeface="Trebuchet MS"/>
              </a:rPr>
              <a:t>  </a:t>
            </a:r>
            <a:r>
              <a:rPr sz="3000" spc="140" dirty="0">
                <a:solidFill>
                  <a:srgbClr val="1A1B17"/>
                </a:solidFill>
                <a:latin typeface="Trebuchet MS"/>
                <a:cs typeface="Trebuchet MS"/>
              </a:rPr>
              <a:t>Spong</a:t>
            </a:r>
            <a:r>
              <a:rPr sz="3000" spc="545" dirty="0">
                <a:solidFill>
                  <a:srgbClr val="1A1B17"/>
                </a:solidFill>
                <a:latin typeface="Trebuchet MS"/>
                <a:cs typeface="Trebuchet MS"/>
              </a:rPr>
              <a:t> 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M.,</a:t>
            </a:r>
            <a:r>
              <a:rPr sz="3000" spc="545" dirty="0">
                <a:solidFill>
                  <a:srgbClr val="1A1B17"/>
                </a:solidFill>
                <a:latin typeface="Trebuchet MS"/>
                <a:cs typeface="Trebuchet MS"/>
              </a:rPr>
              <a:t> 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Hutchinson</a:t>
            </a:r>
            <a:r>
              <a:rPr sz="3000" spc="545" dirty="0">
                <a:solidFill>
                  <a:srgbClr val="1A1B17"/>
                </a:solidFill>
                <a:latin typeface="Trebuchet MS"/>
                <a:cs typeface="Trebuchet MS"/>
              </a:rPr>
              <a:t>  </a:t>
            </a:r>
            <a:r>
              <a:rPr sz="3000" spc="-25" dirty="0">
                <a:solidFill>
                  <a:srgbClr val="1A1B17"/>
                </a:solidFill>
                <a:latin typeface="Trebuchet MS"/>
                <a:cs typeface="Trebuchet MS"/>
              </a:rPr>
              <a:t>S., </a:t>
            </a:r>
            <a:r>
              <a:rPr sz="3000" spc="55" dirty="0">
                <a:solidFill>
                  <a:srgbClr val="1A1B17"/>
                </a:solidFill>
                <a:latin typeface="Trebuchet MS"/>
                <a:cs typeface="Trebuchet MS"/>
              </a:rPr>
              <a:t>Vidyasagar</a:t>
            </a:r>
            <a:r>
              <a:rPr sz="3000" spc="459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M.</a:t>
            </a:r>
            <a:r>
              <a:rPr sz="3000" spc="459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Robot</a:t>
            </a:r>
            <a:r>
              <a:rPr sz="3000" spc="459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Modeling</a:t>
            </a:r>
            <a:r>
              <a:rPr sz="3000" spc="459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-25" dirty="0">
                <a:solidFill>
                  <a:srgbClr val="1A1B17"/>
                </a:solidFill>
                <a:latin typeface="Trebuchet MS"/>
                <a:cs typeface="Trebuchet MS"/>
              </a:rPr>
              <a:t>and </a:t>
            </a:r>
            <a:r>
              <a:rPr sz="3000" spc="-20" dirty="0">
                <a:solidFill>
                  <a:srgbClr val="1A1B17"/>
                </a:solidFill>
                <a:latin typeface="Trebuchet MS"/>
                <a:cs typeface="Trebuchet MS"/>
              </a:rPr>
              <a:t>Control.</a:t>
            </a:r>
            <a:r>
              <a:rPr sz="3000" spc="-1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-80" dirty="0">
                <a:solidFill>
                  <a:srgbClr val="1A1B17"/>
                </a:solidFill>
                <a:latin typeface="Trebuchet MS"/>
                <a:cs typeface="Trebuchet MS"/>
              </a:rPr>
              <a:t>Wiley,</a:t>
            </a:r>
            <a:r>
              <a:rPr sz="3000" spc="-1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105" dirty="0">
                <a:solidFill>
                  <a:srgbClr val="1A1B17"/>
                </a:solidFill>
                <a:latin typeface="Trebuchet MS"/>
                <a:cs typeface="Trebuchet MS"/>
              </a:rPr>
              <a:t>2006.</a:t>
            </a:r>
            <a:endParaRPr sz="3000">
              <a:latin typeface="Trebuchet MS"/>
              <a:cs typeface="Trebuchet MS"/>
            </a:endParaRPr>
          </a:p>
          <a:p>
            <a:pPr marL="12700" marR="5080" indent="140335" algn="just">
              <a:lnSpc>
                <a:spcPts val="4200"/>
              </a:lnSpc>
              <a:spcBef>
                <a:spcPts val="100"/>
              </a:spcBef>
            </a:pPr>
            <a:r>
              <a:rPr sz="3000" spc="265" dirty="0">
                <a:solidFill>
                  <a:srgbClr val="1A1B17"/>
                </a:solidFill>
                <a:latin typeface="Trebuchet MS"/>
                <a:cs typeface="Trebuchet MS"/>
              </a:rPr>
              <a:t>4</a:t>
            </a:r>
            <a:r>
              <a:rPr sz="3000" spc="25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MathWorks.</a:t>
            </a:r>
            <a:r>
              <a:rPr sz="3000" spc="2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Simulink</a:t>
            </a:r>
            <a:r>
              <a:rPr sz="3000" spc="25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&amp;</a:t>
            </a:r>
            <a:r>
              <a:rPr sz="3000" spc="2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Robotics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Toolbox</a:t>
            </a:r>
            <a:r>
              <a:rPr sz="3000" spc="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Documentation.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16000" y="3942375"/>
            <a:ext cx="8932545" cy="1086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950" b="1" spc="-480" dirty="0">
                <a:solidFill>
                  <a:srgbClr val="1A1B17"/>
                </a:solidFill>
                <a:latin typeface="Trebuchet MS"/>
                <a:cs typeface="Trebuchet MS"/>
              </a:rPr>
              <a:t>Источники</a:t>
            </a:r>
            <a:r>
              <a:rPr sz="6950" b="1" spc="-459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6950" b="1" spc="-630" dirty="0">
                <a:solidFill>
                  <a:srgbClr val="1A1B17"/>
                </a:solidFill>
                <a:latin typeface="Trebuchet MS"/>
                <a:cs typeface="Trebuchet MS"/>
              </a:rPr>
              <a:t>и</a:t>
            </a:r>
            <a:r>
              <a:rPr sz="6950" b="1" spc="-459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6950" b="1" spc="-755" dirty="0">
                <a:solidFill>
                  <a:srgbClr val="1A1B17"/>
                </a:solidFill>
                <a:latin typeface="Trebuchet MS"/>
                <a:cs typeface="Trebuchet MS"/>
              </a:rPr>
              <a:t>литература</a:t>
            </a:r>
            <a:endParaRPr sz="6950">
              <a:latin typeface="Trebuchet MS"/>
              <a:cs typeface="Trebuchet MS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028700" y="7180798"/>
            <a:ext cx="9058275" cy="28575"/>
          </a:xfrm>
          <a:custGeom>
            <a:avLst/>
            <a:gdLst/>
            <a:ahLst/>
            <a:cxnLst/>
            <a:rect l="l" t="t" r="r" b="b"/>
            <a:pathLst>
              <a:path w="9058275" h="28575">
                <a:moveTo>
                  <a:pt x="9058274" y="28574"/>
                </a:moveTo>
                <a:lnTo>
                  <a:pt x="0" y="28574"/>
                </a:lnTo>
                <a:lnTo>
                  <a:pt x="0" y="0"/>
                </a:lnTo>
                <a:lnTo>
                  <a:pt x="9058274" y="0"/>
                </a:lnTo>
                <a:lnTo>
                  <a:pt x="9058274" y="28574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28700" y="1028700"/>
            <a:ext cx="908050" cy="908050"/>
          </a:xfrm>
          <a:custGeom>
            <a:avLst/>
            <a:gdLst/>
            <a:ahLst/>
            <a:cxnLst/>
            <a:rect l="l" t="t" r="r" b="b"/>
            <a:pathLst>
              <a:path w="908050" h="908050">
                <a:moveTo>
                  <a:pt x="453965" y="907930"/>
                </a:moveTo>
                <a:lnTo>
                  <a:pt x="407549" y="905586"/>
                </a:lnTo>
                <a:lnTo>
                  <a:pt x="362475" y="898707"/>
                </a:lnTo>
                <a:lnTo>
                  <a:pt x="318969" y="887520"/>
                </a:lnTo>
                <a:lnTo>
                  <a:pt x="277261" y="872255"/>
                </a:lnTo>
                <a:lnTo>
                  <a:pt x="237578" y="853138"/>
                </a:lnTo>
                <a:lnTo>
                  <a:pt x="200148" y="830400"/>
                </a:lnTo>
                <a:lnTo>
                  <a:pt x="165201" y="804266"/>
                </a:lnTo>
                <a:lnTo>
                  <a:pt x="132963" y="774966"/>
                </a:lnTo>
                <a:lnTo>
                  <a:pt x="103663" y="742729"/>
                </a:lnTo>
                <a:lnTo>
                  <a:pt x="77530" y="707781"/>
                </a:lnTo>
                <a:lnTo>
                  <a:pt x="54791" y="670351"/>
                </a:lnTo>
                <a:lnTo>
                  <a:pt x="35674" y="630668"/>
                </a:lnTo>
                <a:lnTo>
                  <a:pt x="20409" y="588960"/>
                </a:lnTo>
                <a:lnTo>
                  <a:pt x="9222" y="545454"/>
                </a:lnTo>
                <a:lnTo>
                  <a:pt x="2343" y="500380"/>
                </a:lnTo>
                <a:lnTo>
                  <a:pt x="0" y="453965"/>
                </a:lnTo>
                <a:lnTo>
                  <a:pt x="2343" y="407549"/>
                </a:lnTo>
                <a:lnTo>
                  <a:pt x="9222" y="362475"/>
                </a:lnTo>
                <a:lnTo>
                  <a:pt x="20409" y="318969"/>
                </a:lnTo>
                <a:lnTo>
                  <a:pt x="35674" y="277261"/>
                </a:lnTo>
                <a:lnTo>
                  <a:pt x="54791" y="237578"/>
                </a:lnTo>
                <a:lnTo>
                  <a:pt x="77530" y="200148"/>
                </a:lnTo>
                <a:lnTo>
                  <a:pt x="103663" y="165201"/>
                </a:lnTo>
                <a:lnTo>
                  <a:pt x="132963" y="132963"/>
                </a:lnTo>
                <a:lnTo>
                  <a:pt x="165201" y="103663"/>
                </a:lnTo>
                <a:lnTo>
                  <a:pt x="200148" y="77530"/>
                </a:lnTo>
                <a:lnTo>
                  <a:pt x="237578" y="54791"/>
                </a:lnTo>
                <a:lnTo>
                  <a:pt x="277261" y="35674"/>
                </a:lnTo>
                <a:lnTo>
                  <a:pt x="318969" y="20409"/>
                </a:lnTo>
                <a:lnTo>
                  <a:pt x="362475" y="9222"/>
                </a:lnTo>
                <a:lnTo>
                  <a:pt x="407549" y="2343"/>
                </a:lnTo>
                <a:lnTo>
                  <a:pt x="453965" y="0"/>
                </a:lnTo>
                <a:lnTo>
                  <a:pt x="500380" y="2343"/>
                </a:lnTo>
                <a:lnTo>
                  <a:pt x="545454" y="9222"/>
                </a:lnTo>
                <a:lnTo>
                  <a:pt x="588960" y="20409"/>
                </a:lnTo>
                <a:lnTo>
                  <a:pt x="630668" y="35674"/>
                </a:lnTo>
                <a:lnTo>
                  <a:pt x="670351" y="54791"/>
                </a:lnTo>
                <a:lnTo>
                  <a:pt x="707781" y="77530"/>
                </a:lnTo>
                <a:lnTo>
                  <a:pt x="742729" y="103663"/>
                </a:lnTo>
                <a:lnTo>
                  <a:pt x="774966" y="132963"/>
                </a:lnTo>
                <a:lnTo>
                  <a:pt x="804266" y="165201"/>
                </a:lnTo>
                <a:lnTo>
                  <a:pt x="830400" y="200148"/>
                </a:lnTo>
                <a:lnTo>
                  <a:pt x="853138" y="237578"/>
                </a:lnTo>
                <a:lnTo>
                  <a:pt x="872255" y="277261"/>
                </a:lnTo>
                <a:lnTo>
                  <a:pt x="887520" y="318969"/>
                </a:lnTo>
                <a:lnTo>
                  <a:pt x="898707" y="362475"/>
                </a:lnTo>
                <a:lnTo>
                  <a:pt x="905586" y="407549"/>
                </a:lnTo>
                <a:lnTo>
                  <a:pt x="907930" y="453965"/>
                </a:lnTo>
                <a:lnTo>
                  <a:pt x="905586" y="500380"/>
                </a:lnTo>
                <a:lnTo>
                  <a:pt x="898707" y="545454"/>
                </a:lnTo>
                <a:lnTo>
                  <a:pt x="887520" y="588960"/>
                </a:lnTo>
                <a:lnTo>
                  <a:pt x="872255" y="630668"/>
                </a:lnTo>
                <a:lnTo>
                  <a:pt x="853138" y="670351"/>
                </a:lnTo>
                <a:lnTo>
                  <a:pt x="830400" y="707781"/>
                </a:lnTo>
                <a:lnTo>
                  <a:pt x="804266" y="742729"/>
                </a:lnTo>
                <a:lnTo>
                  <a:pt x="774966" y="774966"/>
                </a:lnTo>
                <a:lnTo>
                  <a:pt x="742729" y="804266"/>
                </a:lnTo>
                <a:lnTo>
                  <a:pt x="707781" y="830400"/>
                </a:lnTo>
                <a:lnTo>
                  <a:pt x="670351" y="853138"/>
                </a:lnTo>
                <a:lnTo>
                  <a:pt x="630668" y="872255"/>
                </a:lnTo>
                <a:lnTo>
                  <a:pt x="588960" y="887520"/>
                </a:lnTo>
                <a:lnTo>
                  <a:pt x="545454" y="898707"/>
                </a:lnTo>
                <a:lnTo>
                  <a:pt x="500380" y="905586"/>
                </a:lnTo>
                <a:lnTo>
                  <a:pt x="453965" y="907930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333529" y="1208429"/>
            <a:ext cx="29845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175" dirty="0">
                <a:solidFill>
                  <a:srgbClr val="FAFAFA"/>
                </a:solidFill>
                <a:latin typeface="Trebuchet MS"/>
                <a:cs typeface="Trebuchet MS"/>
              </a:rPr>
              <a:t>А</a:t>
            </a:r>
            <a:endParaRPr sz="3000">
              <a:latin typeface="Trebuchet MS"/>
              <a:cs typeface="Trebuchet MS"/>
            </a:endParaRPr>
          </a:p>
        </p:txBody>
      </p:sp>
      <p:pic>
        <p:nvPicPr>
          <p:cNvPr id="17" name="object 1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73491" y="1373563"/>
            <a:ext cx="218026" cy="218188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43329" y="1373563"/>
            <a:ext cx="218026" cy="218188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13006" y="1374754"/>
            <a:ext cx="215807" cy="21580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37299" y="1028700"/>
            <a:ext cx="28575" cy="8229600"/>
          </a:xfrm>
          <a:custGeom>
            <a:avLst/>
            <a:gdLst/>
            <a:ahLst/>
            <a:cxnLst/>
            <a:rect l="l" t="t" r="r" b="b"/>
            <a:pathLst>
              <a:path w="28575" h="8229600">
                <a:moveTo>
                  <a:pt x="28574" y="8229599"/>
                </a:moveTo>
                <a:lnTo>
                  <a:pt x="0" y="8229599"/>
                </a:lnTo>
                <a:lnTo>
                  <a:pt x="0" y="0"/>
                </a:lnTo>
                <a:lnTo>
                  <a:pt x="28574" y="0"/>
                </a:lnTo>
                <a:lnTo>
                  <a:pt x="28574" y="8229599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28775" y="1954279"/>
            <a:ext cx="596392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-260" dirty="0"/>
              <a:t>Что</a:t>
            </a:r>
            <a:r>
              <a:rPr sz="5000" spc="-335" dirty="0"/>
              <a:t> </a:t>
            </a:r>
            <a:r>
              <a:rPr sz="5000" spc="-509" dirty="0"/>
              <a:t>такое</a:t>
            </a:r>
            <a:r>
              <a:rPr sz="5000" spc="-335" dirty="0"/>
              <a:t> </a:t>
            </a:r>
            <a:r>
              <a:rPr sz="5000" spc="-520" dirty="0"/>
              <a:t>кинематика?</a:t>
            </a:r>
            <a:endParaRPr sz="5000"/>
          </a:p>
        </p:txBody>
      </p:sp>
      <p:sp>
        <p:nvSpPr>
          <p:cNvPr id="4" name="object 4"/>
          <p:cNvSpPr txBox="1"/>
          <p:nvPr/>
        </p:nvSpPr>
        <p:spPr>
          <a:xfrm>
            <a:off x="2834050" y="3061957"/>
            <a:ext cx="6912609" cy="6207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56845" indent="371475">
              <a:lnSpc>
                <a:spcPct val="115199"/>
              </a:lnSpc>
              <a:spcBef>
                <a:spcPts val="100"/>
              </a:spcBef>
              <a:buChar char="•"/>
              <a:tabLst>
                <a:tab pos="384175" algn="l"/>
              </a:tabLst>
            </a:pPr>
            <a:r>
              <a:rPr sz="3200" spc="-20" dirty="0">
                <a:solidFill>
                  <a:srgbClr val="1A1B17"/>
                </a:solidFill>
                <a:latin typeface="Trebuchet MS"/>
                <a:cs typeface="Trebuchet MS"/>
              </a:rPr>
              <a:t>Кинематика</a:t>
            </a:r>
            <a:r>
              <a:rPr sz="3200" spc="-1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940" dirty="0">
                <a:solidFill>
                  <a:srgbClr val="1A1B17"/>
                </a:solidFill>
                <a:latin typeface="Trebuchet MS"/>
                <a:cs typeface="Trebuchet MS"/>
              </a:rPr>
              <a:t>—</a:t>
            </a:r>
            <a:r>
              <a:rPr sz="3200" spc="-1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20" dirty="0">
                <a:solidFill>
                  <a:srgbClr val="1A1B17"/>
                </a:solidFill>
                <a:latin typeface="Trebuchet MS"/>
                <a:cs typeface="Trebuchet MS"/>
              </a:rPr>
              <a:t>раздел</a:t>
            </a:r>
            <a:r>
              <a:rPr sz="3200" spc="-1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механики,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изучающий</a:t>
            </a:r>
            <a:r>
              <a:rPr sz="3200" spc="-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20" dirty="0">
                <a:solidFill>
                  <a:srgbClr val="1A1B17"/>
                </a:solidFill>
                <a:latin typeface="Trebuchet MS"/>
                <a:cs typeface="Trebuchet MS"/>
              </a:rPr>
              <a:t>движение</a:t>
            </a:r>
            <a:r>
              <a:rPr sz="3200" spc="-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85" dirty="0">
                <a:solidFill>
                  <a:srgbClr val="1A1B17"/>
                </a:solidFill>
                <a:latin typeface="Trebuchet MS"/>
                <a:cs typeface="Trebuchet MS"/>
              </a:rPr>
              <a:t>тел</a:t>
            </a:r>
            <a:r>
              <a:rPr sz="3200" spc="-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без</a:t>
            </a:r>
            <a:r>
              <a:rPr sz="3200" spc="-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учета </a:t>
            </a:r>
            <a:r>
              <a:rPr sz="3200" spc="-20" dirty="0">
                <a:solidFill>
                  <a:srgbClr val="1A1B17"/>
                </a:solidFill>
                <a:latin typeface="Trebuchet MS"/>
                <a:cs typeface="Trebuchet MS"/>
              </a:rPr>
              <a:t>сил.</a:t>
            </a:r>
            <a:endParaRPr sz="3200" dirty="0">
              <a:latin typeface="Trebuchet MS"/>
              <a:cs typeface="Trebuchet MS"/>
            </a:endParaRPr>
          </a:p>
          <a:p>
            <a:pPr marL="12700" marR="5080" indent="372110">
              <a:lnSpc>
                <a:spcPct val="115199"/>
              </a:lnSpc>
              <a:buChar char="•"/>
              <a:tabLst>
                <a:tab pos="384810" algn="l"/>
              </a:tabLst>
            </a:pPr>
            <a:r>
              <a:rPr sz="3200" spc="160" dirty="0">
                <a:solidFill>
                  <a:srgbClr val="1A1B17"/>
                </a:solidFill>
                <a:latin typeface="Trebuchet MS"/>
                <a:cs typeface="Trebuchet MS"/>
              </a:rPr>
              <a:t>В</a:t>
            </a:r>
            <a:r>
              <a:rPr sz="3200" spc="-12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40" dirty="0">
                <a:solidFill>
                  <a:srgbClr val="1A1B17"/>
                </a:solidFill>
                <a:latin typeface="Trebuchet MS"/>
                <a:cs typeface="Trebuchet MS"/>
              </a:rPr>
              <a:t>робототехнике:</a:t>
            </a:r>
            <a:r>
              <a:rPr sz="3200" spc="-12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описание </a:t>
            </a:r>
            <a:r>
              <a:rPr sz="3200" spc="-30" dirty="0">
                <a:solidFill>
                  <a:srgbClr val="1A1B17"/>
                </a:solidFill>
                <a:latin typeface="Trebuchet MS"/>
                <a:cs typeface="Trebuchet MS"/>
              </a:rPr>
              <a:t>положения,</a:t>
            </a:r>
            <a:r>
              <a:rPr sz="3200" spc="-7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ориентации</a:t>
            </a:r>
            <a:r>
              <a:rPr sz="3200" spc="-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и</a:t>
            </a:r>
            <a:r>
              <a:rPr sz="3200" spc="-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движения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звеньев</a:t>
            </a:r>
            <a:r>
              <a:rPr sz="3200" spc="-18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робота.</a:t>
            </a:r>
            <a:endParaRPr sz="3200" dirty="0">
              <a:latin typeface="Trebuchet MS"/>
              <a:cs typeface="Trebuchet MS"/>
            </a:endParaRPr>
          </a:p>
          <a:p>
            <a:pPr marL="12700" marR="75565" indent="371475">
              <a:lnSpc>
                <a:spcPct val="115199"/>
              </a:lnSpc>
              <a:spcBef>
                <a:spcPts val="5"/>
              </a:spcBef>
              <a:buChar char="•"/>
              <a:tabLst>
                <a:tab pos="384175" algn="l"/>
              </a:tabLst>
            </a:pP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Основные</a:t>
            </a:r>
            <a:r>
              <a:rPr sz="3200" spc="-8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30" dirty="0">
                <a:solidFill>
                  <a:srgbClr val="1A1B17"/>
                </a:solidFill>
                <a:latin typeface="Trebuchet MS"/>
                <a:cs typeface="Trebuchet MS"/>
              </a:rPr>
              <a:t>понятия:</a:t>
            </a:r>
            <a:r>
              <a:rPr sz="3200" spc="-8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обобщенные </a:t>
            </a:r>
            <a:r>
              <a:rPr sz="3200" spc="-30" dirty="0">
                <a:solidFill>
                  <a:srgbClr val="1A1B17"/>
                </a:solidFill>
                <a:latin typeface="Trebuchet MS"/>
                <a:cs typeface="Trebuchet MS"/>
              </a:rPr>
              <a:t>координаты,</a:t>
            </a:r>
            <a:r>
              <a:rPr sz="3200" spc="-1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рабочее</a:t>
            </a:r>
            <a:r>
              <a:rPr sz="3200" spc="-1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пространство, траектории.</a:t>
            </a:r>
            <a:endParaRPr sz="3200" dirty="0">
              <a:latin typeface="Trebuchet MS"/>
              <a:cs typeface="Trebuchet MS"/>
            </a:endParaRPr>
          </a:p>
          <a:p>
            <a:pPr marL="12700" marR="974725" indent="371475">
              <a:lnSpc>
                <a:spcPct val="115199"/>
              </a:lnSpc>
              <a:buChar char="•"/>
              <a:tabLst>
                <a:tab pos="384175" algn="l"/>
              </a:tabLst>
            </a:pPr>
            <a:r>
              <a:rPr sz="3200" spc="-120" dirty="0">
                <a:solidFill>
                  <a:srgbClr val="1A1B17"/>
                </a:solidFill>
                <a:latin typeface="Trebuchet MS"/>
                <a:cs typeface="Trebuchet MS"/>
              </a:rPr>
              <a:t>Цель:</a:t>
            </a:r>
            <a:r>
              <a:rPr sz="3200" spc="-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разработка</a:t>
            </a:r>
            <a:r>
              <a:rPr sz="3200" spc="-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алгоритмов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управления</a:t>
            </a:r>
            <a:r>
              <a:rPr sz="3200" spc="-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роботом.</a:t>
            </a:r>
            <a:endParaRPr sz="3200" dirty="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27745" y="2464800"/>
            <a:ext cx="5724525" cy="679132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041111" y="1113727"/>
            <a:ext cx="218026" cy="21818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303815" y="1113727"/>
            <a:ext cx="218026" cy="21818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673652" y="1114918"/>
            <a:ext cx="215808" cy="21580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2086" y="1342904"/>
            <a:ext cx="10596880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35" dirty="0"/>
              <a:t>Манипулятор</a:t>
            </a:r>
            <a:r>
              <a:rPr spc="-430" dirty="0"/>
              <a:t> </a:t>
            </a:r>
            <a:r>
              <a:rPr spc="-615" dirty="0"/>
              <a:t>в</a:t>
            </a:r>
            <a:r>
              <a:rPr spc="-425" dirty="0"/>
              <a:t> </a:t>
            </a:r>
            <a:r>
              <a:rPr spc="-640" dirty="0"/>
              <a:t>робототехнике</a:t>
            </a:r>
          </a:p>
        </p:txBody>
      </p:sp>
      <p:sp>
        <p:nvSpPr>
          <p:cNvPr id="3" name="object 3"/>
          <p:cNvSpPr/>
          <p:nvPr/>
        </p:nvSpPr>
        <p:spPr>
          <a:xfrm>
            <a:off x="1028700" y="1028700"/>
            <a:ext cx="908050" cy="908050"/>
          </a:xfrm>
          <a:custGeom>
            <a:avLst/>
            <a:gdLst/>
            <a:ahLst/>
            <a:cxnLst/>
            <a:rect l="l" t="t" r="r" b="b"/>
            <a:pathLst>
              <a:path w="908050" h="908050">
                <a:moveTo>
                  <a:pt x="453965" y="907930"/>
                </a:moveTo>
                <a:lnTo>
                  <a:pt x="407549" y="905586"/>
                </a:lnTo>
                <a:lnTo>
                  <a:pt x="362475" y="898707"/>
                </a:lnTo>
                <a:lnTo>
                  <a:pt x="318969" y="887520"/>
                </a:lnTo>
                <a:lnTo>
                  <a:pt x="277261" y="872255"/>
                </a:lnTo>
                <a:lnTo>
                  <a:pt x="237578" y="853138"/>
                </a:lnTo>
                <a:lnTo>
                  <a:pt x="200148" y="830400"/>
                </a:lnTo>
                <a:lnTo>
                  <a:pt x="165201" y="804266"/>
                </a:lnTo>
                <a:lnTo>
                  <a:pt x="132963" y="774966"/>
                </a:lnTo>
                <a:lnTo>
                  <a:pt x="103663" y="742729"/>
                </a:lnTo>
                <a:lnTo>
                  <a:pt x="77530" y="707781"/>
                </a:lnTo>
                <a:lnTo>
                  <a:pt x="54791" y="670351"/>
                </a:lnTo>
                <a:lnTo>
                  <a:pt x="35674" y="630668"/>
                </a:lnTo>
                <a:lnTo>
                  <a:pt x="20409" y="588960"/>
                </a:lnTo>
                <a:lnTo>
                  <a:pt x="9222" y="545454"/>
                </a:lnTo>
                <a:lnTo>
                  <a:pt x="2343" y="500380"/>
                </a:lnTo>
                <a:lnTo>
                  <a:pt x="0" y="453965"/>
                </a:lnTo>
                <a:lnTo>
                  <a:pt x="2343" y="407549"/>
                </a:lnTo>
                <a:lnTo>
                  <a:pt x="9222" y="362475"/>
                </a:lnTo>
                <a:lnTo>
                  <a:pt x="20409" y="318969"/>
                </a:lnTo>
                <a:lnTo>
                  <a:pt x="35674" y="277261"/>
                </a:lnTo>
                <a:lnTo>
                  <a:pt x="54791" y="237578"/>
                </a:lnTo>
                <a:lnTo>
                  <a:pt x="77530" y="200148"/>
                </a:lnTo>
                <a:lnTo>
                  <a:pt x="103663" y="165201"/>
                </a:lnTo>
                <a:lnTo>
                  <a:pt x="132963" y="132963"/>
                </a:lnTo>
                <a:lnTo>
                  <a:pt x="165201" y="103663"/>
                </a:lnTo>
                <a:lnTo>
                  <a:pt x="200148" y="77530"/>
                </a:lnTo>
                <a:lnTo>
                  <a:pt x="237578" y="54791"/>
                </a:lnTo>
                <a:lnTo>
                  <a:pt x="277261" y="35674"/>
                </a:lnTo>
                <a:lnTo>
                  <a:pt x="318969" y="20409"/>
                </a:lnTo>
                <a:lnTo>
                  <a:pt x="362475" y="9222"/>
                </a:lnTo>
                <a:lnTo>
                  <a:pt x="407549" y="2343"/>
                </a:lnTo>
                <a:lnTo>
                  <a:pt x="453965" y="0"/>
                </a:lnTo>
                <a:lnTo>
                  <a:pt x="500380" y="2343"/>
                </a:lnTo>
                <a:lnTo>
                  <a:pt x="545454" y="9222"/>
                </a:lnTo>
                <a:lnTo>
                  <a:pt x="588960" y="20409"/>
                </a:lnTo>
                <a:lnTo>
                  <a:pt x="630668" y="35674"/>
                </a:lnTo>
                <a:lnTo>
                  <a:pt x="670351" y="54791"/>
                </a:lnTo>
                <a:lnTo>
                  <a:pt x="707781" y="77530"/>
                </a:lnTo>
                <a:lnTo>
                  <a:pt x="742729" y="103663"/>
                </a:lnTo>
                <a:lnTo>
                  <a:pt x="774966" y="132963"/>
                </a:lnTo>
                <a:lnTo>
                  <a:pt x="804266" y="165201"/>
                </a:lnTo>
                <a:lnTo>
                  <a:pt x="830400" y="200148"/>
                </a:lnTo>
                <a:lnTo>
                  <a:pt x="853138" y="237578"/>
                </a:lnTo>
                <a:lnTo>
                  <a:pt x="872255" y="277261"/>
                </a:lnTo>
                <a:lnTo>
                  <a:pt x="887520" y="318969"/>
                </a:lnTo>
                <a:lnTo>
                  <a:pt x="898707" y="362475"/>
                </a:lnTo>
                <a:lnTo>
                  <a:pt x="905586" y="407549"/>
                </a:lnTo>
                <a:lnTo>
                  <a:pt x="907930" y="453965"/>
                </a:lnTo>
                <a:lnTo>
                  <a:pt x="905586" y="500380"/>
                </a:lnTo>
                <a:lnTo>
                  <a:pt x="898707" y="545454"/>
                </a:lnTo>
                <a:lnTo>
                  <a:pt x="887520" y="588960"/>
                </a:lnTo>
                <a:lnTo>
                  <a:pt x="872255" y="630668"/>
                </a:lnTo>
                <a:lnTo>
                  <a:pt x="853138" y="670351"/>
                </a:lnTo>
                <a:lnTo>
                  <a:pt x="830400" y="707781"/>
                </a:lnTo>
                <a:lnTo>
                  <a:pt x="804266" y="742729"/>
                </a:lnTo>
                <a:lnTo>
                  <a:pt x="774966" y="774966"/>
                </a:lnTo>
                <a:lnTo>
                  <a:pt x="742729" y="804266"/>
                </a:lnTo>
                <a:lnTo>
                  <a:pt x="707781" y="830400"/>
                </a:lnTo>
                <a:lnTo>
                  <a:pt x="670351" y="853138"/>
                </a:lnTo>
                <a:lnTo>
                  <a:pt x="630668" y="872255"/>
                </a:lnTo>
                <a:lnTo>
                  <a:pt x="588960" y="887520"/>
                </a:lnTo>
                <a:lnTo>
                  <a:pt x="545454" y="898707"/>
                </a:lnTo>
                <a:lnTo>
                  <a:pt x="500380" y="905586"/>
                </a:lnTo>
                <a:lnTo>
                  <a:pt x="453965" y="907930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3569" y="8302969"/>
            <a:ext cx="218188" cy="21802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3569" y="8672807"/>
            <a:ext cx="218188" cy="21802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74760" y="9042483"/>
            <a:ext cx="215807" cy="215808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2768194" y="3105378"/>
            <a:ext cx="13582650" cy="28575"/>
          </a:xfrm>
          <a:custGeom>
            <a:avLst/>
            <a:gdLst/>
            <a:ahLst/>
            <a:cxnLst/>
            <a:rect l="l" t="t" r="r" b="b"/>
            <a:pathLst>
              <a:path w="13582650" h="28575">
                <a:moveTo>
                  <a:pt x="13582648" y="28574"/>
                </a:moveTo>
                <a:lnTo>
                  <a:pt x="0" y="28574"/>
                </a:lnTo>
                <a:lnTo>
                  <a:pt x="0" y="0"/>
                </a:lnTo>
                <a:lnTo>
                  <a:pt x="13582648" y="0"/>
                </a:lnTo>
                <a:lnTo>
                  <a:pt x="13582648" y="28574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780823" y="3696151"/>
            <a:ext cx="11230610" cy="4300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00"/>
              </a:lnSpc>
              <a:spcBef>
                <a:spcPts val="100"/>
              </a:spcBef>
            </a:pP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Манипулятор</a:t>
            </a:r>
            <a:r>
              <a:rPr sz="3500" spc="-3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1000" dirty="0">
                <a:solidFill>
                  <a:srgbClr val="1A1B17"/>
                </a:solidFill>
                <a:latin typeface="Trebuchet MS"/>
                <a:cs typeface="Trebuchet MS"/>
              </a:rPr>
              <a:t>—</a:t>
            </a:r>
            <a:r>
              <a:rPr sz="3500" spc="-2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многозвенная</a:t>
            </a:r>
            <a:r>
              <a:rPr sz="3500" spc="-2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30" dirty="0">
                <a:solidFill>
                  <a:srgbClr val="1A1B17"/>
                </a:solidFill>
                <a:latin typeface="Trebuchet MS"/>
                <a:cs typeface="Trebuchet MS"/>
              </a:rPr>
              <a:t>механическая</a:t>
            </a:r>
            <a:r>
              <a:rPr sz="3500" spc="-2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20" dirty="0">
                <a:solidFill>
                  <a:srgbClr val="1A1B17"/>
                </a:solidFill>
                <a:latin typeface="Trebuchet MS"/>
                <a:cs typeface="Trebuchet MS"/>
              </a:rPr>
              <a:t>система,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предназначенная</a:t>
            </a:r>
            <a:r>
              <a:rPr sz="35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5" dirty="0">
                <a:solidFill>
                  <a:srgbClr val="1A1B17"/>
                </a:solidFill>
                <a:latin typeface="Trebuchet MS"/>
                <a:cs typeface="Trebuchet MS"/>
              </a:rPr>
              <a:t>для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перемещения</a:t>
            </a:r>
            <a:r>
              <a:rPr sz="3500" spc="-10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25" dirty="0">
                <a:solidFill>
                  <a:srgbClr val="1A1B17"/>
                </a:solidFill>
                <a:latin typeface="Trebuchet MS"/>
                <a:cs typeface="Trebuchet MS"/>
              </a:rPr>
              <a:t>объектов</a:t>
            </a:r>
            <a:r>
              <a:rPr sz="35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25" dirty="0">
                <a:solidFill>
                  <a:srgbClr val="1A1B17"/>
                </a:solidFill>
                <a:latin typeface="Trebuchet MS"/>
                <a:cs typeface="Trebuchet MS"/>
              </a:rPr>
              <a:t>или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инструмента.</a:t>
            </a:r>
            <a:endParaRPr sz="3500">
              <a:latin typeface="Trebuchet MS"/>
              <a:cs typeface="Trebuchet MS"/>
            </a:endParaRPr>
          </a:p>
          <a:p>
            <a:pPr marL="12700" marR="1236980">
              <a:lnSpc>
                <a:spcPct val="114500"/>
              </a:lnSpc>
            </a:pPr>
            <a:r>
              <a:rPr sz="3500" spc="55" dirty="0">
                <a:solidFill>
                  <a:srgbClr val="1A1B17"/>
                </a:solidFill>
                <a:latin typeface="Trebuchet MS"/>
                <a:cs typeface="Trebuchet MS"/>
              </a:rPr>
              <a:t>По</a:t>
            </a:r>
            <a:r>
              <a:rPr sz="3500" spc="-1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50" dirty="0">
                <a:solidFill>
                  <a:srgbClr val="1A1B17"/>
                </a:solidFill>
                <a:latin typeface="Trebuchet MS"/>
                <a:cs typeface="Trebuchet MS"/>
              </a:rPr>
              <a:t>функциям</a:t>
            </a:r>
            <a:r>
              <a:rPr sz="3500" spc="-13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напоминает</a:t>
            </a:r>
            <a:r>
              <a:rPr sz="3500" spc="-13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руку</a:t>
            </a:r>
            <a:r>
              <a:rPr sz="3500" spc="-1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человека. </a:t>
            </a:r>
            <a:r>
              <a:rPr sz="3500" spc="-60" dirty="0">
                <a:solidFill>
                  <a:srgbClr val="1A1B17"/>
                </a:solidFill>
                <a:latin typeface="Trebuchet MS"/>
                <a:cs typeface="Trebuchet MS"/>
              </a:rPr>
              <a:t>Применяется:</a:t>
            </a:r>
            <a:r>
              <a:rPr sz="3500" spc="-18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промышленность</a:t>
            </a:r>
            <a:r>
              <a:rPr sz="3500" spc="-18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(сварка,</a:t>
            </a:r>
            <a:r>
              <a:rPr sz="3500" spc="-18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сборка,</a:t>
            </a:r>
            <a:endParaRPr sz="3500">
              <a:latin typeface="Trebuchet MS"/>
              <a:cs typeface="Trebuchet MS"/>
            </a:endParaRPr>
          </a:p>
          <a:p>
            <a:pPr marL="12700" marR="287655">
              <a:lnSpc>
                <a:spcPct val="114500"/>
              </a:lnSpc>
            </a:pPr>
            <a:r>
              <a:rPr sz="3500" spc="-20" dirty="0">
                <a:solidFill>
                  <a:srgbClr val="1A1B17"/>
                </a:solidFill>
                <a:latin typeface="Trebuchet MS"/>
                <a:cs typeface="Trebuchet MS"/>
              </a:rPr>
              <a:t>покраска),медицина</a:t>
            </a:r>
            <a:r>
              <a:rPr sz="3500" spc="-1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(хирургические</a:t>
            </a:r>
            <a:r>
              <a:rPr sz="3500" spc="-1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роботы),космос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(манипуляторы</a:t>
            </a:r>
            <a:r>
              <a:rPr sz="3500" spc="-3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55" dirty="0">
                <a:solidFill>
                  <a:srgbClr val="1A1B17"/>
                </a:solidFill>
                <a:latin typeface="Trebuchet MS"/>
                <a:cs typeface="Trebuchet MS"/>
              </a:rPr>
              <a:t>на</a:t>
            </a:r>
            <a:r>
              <a:rPr sz="3500" spc="-2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dirty="0">
                <a:solidFill>
                  <a:srgbClr val="1A1B17"/>
                </a:solidFill>
                <a:latin typeface="Trebuchet MS"/>
                <a:cs typeface="Trebuchet MS"/>
              </a:rPr>
              <a:t>МКС),сервисная</a:t>
            </a:r>
            <a:r>
              <a:rPr sz="3500" spc="-3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500" spc="-10" dirty="0">
                <a:solidFill>
                  <a:srgbClr val="1A1B17"/>
                </a:solidFill>
                <a:latin typeface="Trebuchet MS"/>
                <a:cs typeface="Trebuchet MS"/>
              </a:rPr>
              <a:t>робототехника.</a:t>
            </a:r>
            <a:endParaRPr sz="35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BE7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39020" y="4379068"/>
            <a:ext cx="16230600" cy="28575"/>
          </a:xfrm>
          <a:custGeom>
            <a:avLst/>
            <a:gdLst/>
            <a:ahLst/>
            <a:cxnLst/>
            <a:rect l="l" t="t" r="r" b="b"/>
            <a:pathLst>
              <a:path w="16230600" h="28575">
                <a:moveTo>
                  <a:pt x="16230598" y="28574"/>
                </a:moveTo>
                <a:lnTo>
                  <a:pt x="0" y="28574"/>
                </a:lnTo>
                <a:lnTo>
                  <a:pt x="0" y="0"/>
                </a:lnTo>
                <a:lnTo>
                  <a:pt x="16230598" y="0"/>
                </a:lnTo>
                <a:lnTo>
                  <a:pt x="16230598" y="28574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69611" y="9125746"/>
            <a:ext cx="218188" cy="21802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69611" y="8755908"/>
            <a:ext cx="218188" cy="21802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470800" y="8388449"/>
            <a:ext cx="215808" cy="21580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70443" y="5263284"/>
            <a:ext cx="6305549" cy="3962399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6656197" y="1208429"/>
            <a:ext cx="29845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175" dirty="0">
                <a:solidFill>
                  <a:srgbClr val="FAFAFA"/>
                </a:solidFill>
                <a:latin typeface="Trebuchet MS"/>
                <a:cs typeface="Trebuchet MS"/>
              </a:rPr>
              <a:t>А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0" spc="-715" dirty="0"/>
              <a:t>Структура</a:t>
            </a:r>
            <a:r>
              <a:rPr sz="9500" spc="-630" dirty="0"/>
              <a:t> </a:t>
            </a:r>
            <a:r>
              <a:rPr sz="9500" spc="-1000" dirty="0"/>
              <a:t>манипулятора</a:t>
            </a:r>
            <a:endParaRPr sz="9500"/>
          </a:p>
        </p:txBody>
      </p:sp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54439" y="5331459"/>
            <a:ext cx="142875" cy="14287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54439" y="5893434"/>
            <a:ext cx="142875" cy="14287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54439" y="7579359"/>
            <a:ext cx="142875" cy="142874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54439" y="8703309"/>
            <a:ext cx="142875" cy="142874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2189699" y="5047601"/>
            <a:ext cx="8066405" cy="452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8580" indent="109220">
              <a:lnSpc>
                <a:spcPct val="115199"/>
              </a:lnSpc>
              <a:spcBef>
                <a:spcPts val="100"/>
              </a:spcBef>
            </a:pP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Звенья</a:t>
            </a:r>
            <a:r>
              <a:rPr sz="3200" spc="-8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(links)</a:t>
            </a:r>
            <a:r>
              <a:rPr sz="3200" spc="-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940" dirty="0">
                <a:solidFill>
                  <a:srgbClr val="1A1B17"/>
                </a:solidFill>
                <a:latin typeface="Trebuchet MS"/>
                <a:cs typeface="Trebuchet MS"/>
              </a:rPr>
              <a:t>—</a:t>
            </a:r>
            <a:r>
              <a:rPr sz="3200" spc="-8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45" dirty="0">
                <a:solidFill>
                  <a:srgbClr val="1A1B17"/>
                </a:solidFill>
                <a:latin typeface="Trebuchet MS"/>
                <a:cs typeface="Trebuchet MS"/>
              </a:rPr>
              <a:t>жесткие</a:t>
            </a:r>
            <a:r>
              <a:rPr sz="3200" spc="-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элементы.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Сочленения</a:t>
            </a:r>
            <a:r>
              <a:rPr sz="32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(joints)</a:t>
            </a:r>
            <a:r>
              <a:rPr sz="32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940" dirty="0">
                <a:solidFill>
                  <a:srgbClr val="1A1B17"/>
                </a:solidFill>
                <a:latin typeface="Trebuchet MS"/>
                <a:cs typeface="Trebuchet MS"/>
              </a:rPr>
              <a:t>—</a:t>
            </a:r>
            <a:r>
              <a:rPr sz="3200" spc="-10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позволяют</a:t>
            </a:r>
            <a:r>
              <a:rPr sz="3200" spc="-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звеньям </a:t>
            </a:r>
            <a:r>
              <a:rPr sz="3200" spc="-55" dirty="0">
                <a:solidFill>
                  <a:srgbClr val="1A1B17"/>
                </a:solidFill>
                <a:latin typeface="Trebuchet MS"/>
                <a:cs typeface="Trebuchet MS"/>
              </a:rPr>
              <a:t>двигаться:</a:t>
            </a:r>
            <a:r>
              <a:rPr sz="3200" spc="-9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вращение</a:t>
            </a:r>
            <a:r>
              <a:rPr sz="3200" spc="-9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или</a:t>
            </a:r>
            <a:r>
              <a:rPr sz="3200" spc="-9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поступательное смещение.</a:t>
            </a:r>
            <a:endParaRPr sz="3200">
              <a:latin typeface="Trebuchet MS"/>
              <a:cs typeface="Trebuchet MS"/>
            </a:endParaRPr>
          </a:p>
          <a:p>
            <a:pPr marL="12700" marR="1604010">
              <a:lnSpc>
                <a:spcPct val="115199"/>
              </a:lnSpc>
            </a:pP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Схват</a:t>
            </a:r>
            <a:r>
              <a:rPr sz="3200" spc="-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(gripper)</a:t>
            </a:r>
            <a:r>
              <a:rPr sz="3200" spc="-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или</a:t>
            </a:r>
            <a:r>
              <a:rPr sz="3200" spc="-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20" dirty="0">
                <a:solidFill>
                  <a:srgbClr val="1A1B17"/>
                </a:solidFill>
                <a:latin typeface="Trebuchet MS"/>
                <a:cs typeface="Trebuchet MS"/>
              </a:rPr>
              <a:t>инструмент</a:t>
            </a:r>
            <a:r>
              <a:rPr sz="3200" spc="-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890" dirty="0">
                <a:solidFill>
                  <a:srgbClr val="1A1B17"/>
                </a:solidFill>
                <a:latin typeface="Trebuchet MS"/>
                <a:cs typeface="Trebuchet MS"/>
              </a:rPr>
              <a:t>—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конечный</a:t>
            </a:r>
            <a:r>
              <a:rPr sz="3200" spc="-8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рабочий</a:t>
            </a:r>
            <a:r>
              <a:rPr sz="3200" spc="-8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орган.</a:t>
            </a:r>
            <a:endParaRPr sz="3200">
              <a:latin typeface="Trebuchet MS"/>
              <a:cs typeface="Trebuchet MS"/>
            </a:endParaRPr>
          </a:p>
          <a:p>
            <a:pPr marL="12700" marR="5080">
              <a:lnSpc>
                <a:spcPct val="115199"/>
              </a:lnSpc>
              <a:spcBef>
                <a:spcPts val="5"/>
              </a:spcBef>
            </a:pP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Конфигурация</a:t>
            </a:r>
            <a:r>
              <a:rPr sz="3200" spc="-1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манипулятора</a:t>
            </a:r>
            <a:r>
              <a:rPr sz="3200" spc="-1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описывается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набором</a:t>
            </a:r>
            <a:r>
              <a:rPr sz="3200" spc="-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углов</a:t>
            </a:r>
            <a:r>
              <a:rPr sz="3200" spc="-7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dirty="0">
                <a:solidFill>
                  <a:srgbClr val="1A1B17"/>
                </a:solidFill>
                <a:latin typeface="Trebuchet MS"/>
                <a:cs typeface="Trebuchet MS"/>
              </a:rPr>
              <a:t>и</a:t>
            </a:r>
            <a:r>
              <a:rPr sz="3200" spc="-7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200" spc="-10" dirty="0">
                <a:solidFill>
                  <a:srgbClr val="1A1B17"/>
                </a:solidFill>
                <a:latin typeface="Trebuchet MS"/>
                <a:cs typeface="Trebuchet MS"/>
              </a:rPr>
              <a:t>смещений.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028700"/>
            <a:ext cx="908050" cy="908050"/>
          </a:xfrm>
          <a:custGeom>
            <a:avLst/>
            <a:gdLst/>
            <a:ahLst/>
            <a:cxnLst/>
            <a:rect l="l" t="t" r="r" b="b"/>
            <a:pathLst>
              <a:path w="908050" h="908050">
                <a:moveTo>
                  <a:pt x="453965" y="907930"/>
                </a:moveTo>
                <a:lnTo>
                  <a:pt x="407549" y="905586"/>
                </a:lnTo>
                <a:lnTo>
                  <a:pt x="362475" y="898707"/>
                </a:lnTo>
                <a:lnTo>
                  <a:pt x="318969" y="887520"/>
                </a:lnTo>
                <a:lnTo>
                  <a:pt x="277261" y="872255"/>
                </a:lnTo>
                <a:lnTo>
                  <a:pt x="237578" y="853138"/>
                </a:lnTo>
                <a:lnTo>
                  <a:pt x="200148" y="830400"/>
                </a:lnTo>
                <a:lnTo>
                  <a:pt x="165201" y="804266"/>
                </a:lnTo>
                <a:lnTo>
                  <a:pt x="132963" y="774966"/>
                </a:lnTo>
                <a:lnTo>
                  <a:pt x="103663" y="742729"/>
                </a:lnTo>
                <a:lnTo>
                  <a:pt x="77530" y="707781"/>
                </a:lnTo>
                <a:lnTo>
                  <a:pt x="54791" y="670351"/>
                </a:lnTo>
                <a:lnTo>
                  <a:pt x="35674" y="630668"/>
                </a:lnTo>
                <a:lnTo>
                  <a:pt x="20409" y="588960"/>
                </a:lnTo>
                <a:lnTo>
                  <a:pt x="9222" y="545454"/>
                </a:lnTo>
                <a:lnTo>
                  <a:pt x="2343" y="500380"/>
                </a:lnTo>
                <a:lnTo>
                  <a:pt x="0" y="453965"/>
                </a:lnTo>
                <a:lnTo>
                  <a:pt x="2343" y="407549"/>
                </a:lnTo>
                <a:lnTo>
                  <a:pt x="9222" y="362475"/>
                </a:lnTo>
                <a:lnTo>
                  <a:pt x="20409" y="318969"/>
                </a:lnTo>
                <a:lnTo>
                  <a:pt x="35674" y="277261"/>
                </a:lnTo>
                <a:lnTo>
                  <a:pt x="54791" y="237578"/>
                </a:lnTo>
                <a:lnTo>
                  <a:pt x="77530" y="200148"/>
                </a:lnTo>
                <a:lnTo>
                  <a:pt x="103663" y="165201"/>
                </a:lnTo>
                <a:lnTo>
                  <a:pt x="132963" y="132963"/>
                </a:lnTo>
                <a:lnTo>
                  <a:pt x="165201" y="103663"/>
                </a:lnTo>
                <a:lnTo>
                  <a:pt x="200148" y="77530"/>
                </a:lnTo>
                <a:lnTo>
                  <a:pt x="237578" y="54791"/>
                </a:lnTo>
                <a:lnTo>
                  <a:pt x="277261" y="35674"/>
                </a:lnTo>
                <a:lnTo>
                  <a:pt x="318969" y="20409"/>
                </a:lnTo>
                <a:lnTo>
                  <a:pt x="362475" y="9222"/>
                </a:lnTo>
                <a:lnTo>
                  <a:pt x="407549" y="2343"/>
                </a:lnTo>
                <a:lnTo>
                  <a:pt x="453965" y="0"/>
                </a:lnTo>
                <a:lnTo>
                  <a:pt x="500380" y="2343"/>
                </a:lnTo>
                <a:lnTo>
                  <a:pt x="545454" y="9222"/>
                </a:lnTo>
                <a:lnTo>
                  <a:pt x="588960" y="20409"/>
                </a:lnTo>
                <a:lnTo>
                  <a:pt x="630668" y="35674"/>
                </a:lnTo>
                <a:lnTo>
                  <a:pt x="670351" y="54791"/>
                </a:lnTo>
                <a:lnTo>
                  <a:pt x="707781" y="77530"/>
                </a:lnTo>
                <a:lnTo>
                  <a:pt x="742729" y="103663"/>
                </a:lnTo>
                <a:lnTo>
                  <a:pt x="774966" y="132963"/>
                </a:lnTo>
                <a:lnTo>
                  <a:pt x="804266" y="165201"/>
                </a:lnTo>
                <a:lnTo>
                  <a:pt x="830400" y="200148"/>
                </a:lnTo>
                <a:lnTo>
                  <a:pt x="853138" y="237578"/>
                </a:lnTo>
                <a:lnTo>
                  <a:pt x="872255" y="277261"/>
                </a:lnTo>
                <a:lnTo>
                  <a:pt x="887520" y="318969"/>
                </a:lnTo>
                <a:lnTo>
                  <a:pt x="898707" y="362475"/>
                </a:lnTo>
                <a:lnTo>
                  <a:pt x="905586" y="407549"/>
                </a:lnTo>
                <a:lnTo>
                  <a:pt x="907930" y="453965"/>
                </a:lnTo>
                <a:lnTo>
                  <a:pt x="905586" y="500380"/>
                </a:lnTo>
                <a:lnTo>
                  <a:pt x="898707" y="545454"/>
                </a:lnTo>
                <a:lnTo>
                  <a:pt x="887520" y="588960"/>
                </a:lnTo>
                <a:lnTo>
                  <a:pt x="872255" y="630668"/>
                </a:lnTo>
                <a:lnTo>
                  <a:pt x="853138" y="670351"/>
                </a:lnTo>
                <a:lnTo>
                  <a:pt x="830400" y="707781"/>
                </a:lnTo>
                <a:lnTo>
                  <a:pt x="804266" y="742729"/>
                </a:lnTo>
                <a:lnTo>
                  <a:pt x="774966" y="774966"/>
                </a:lnTo>
                <a:lnTo>
                  <a:pt x="742729" y="804266"/>
                </a:lnTo>
                <a:lnTo>
                  <a:pt x="707781" y="830400"/>
                </a:lnTo>
                <a:lnTo>
                  <a:pt x="670351" y="853138"/>
                </a:lnTo>
                <a:lnTo>
                  <a:pt x="630668" y="872255"/>
                </a:lnTo>
                <a:lnTo>
                  <a:pt x="588960" y="887520"/>
                </a:lnTo>
                <a:lnTo>
                  <a:pt x="545454" y="898707"/>
                </a:lnTo>
                <a:lnTo>
                  <a:pt x="500380" y="905586"/>
                </a:lnTo>
                <a:lnTo>
                  <a:pt x="453965" y="907930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18299" y="1028700"/>
            <a:ext cx="28575" cy="8229600"/>
          </a:xfrm>
          <a:custGeom>
            <a:avLst/>
            <a:gdLst/>
            <a:ahLst/>
            <a:cxnLst/>
            <a:rect l="l" t="t" r="r" b="b"/>
            <a:pathLst>
              <a:path w="28575" h="8229600">
                <a:moveTo>
                  <a:pt x="28574" y="8229599"/>
                </a:moveTo>
                <a:lnTo>
                  <a:pt x="0" y="8229599"/>
                </a:lnTo>
                <a:lnTo>
                  <a:pt x="0" y="0"/>
                </a:lnTo>
                <a:lnTo>
                  <a:pt x="28574" y="0"/>
                </a:lnTo>
                <a:lnTo>
                  <a:pt x="28574" y="8229599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3063" y="9040112"/>
            <a:ext cx="218188" cy="21802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3063" y="8302815"/>
            <a:ext cx="218188" cy="21802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4253" y="8672654"/>
            <a:ext cx="215807" cy="21580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89072" y="5046908"/>
            <a:ext cx="7867649" cy="4343399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076372" y="935805"/>
            <a:ext cx="6266180" cy="2247900"/>
          </a:xfrm>
          <a:prstGeom prst="rect">
            <a:avLst/>
          </a:prstGeom>
        </p:spPr>
        <p:txBody>
          <a:bodyPr vert="horz" wrap="square" lIns="0" tIns="123825" rIns="0" bIns="0" rtlCol="0">
            <a:spAutoFit/>
          </a:bodyPr>
          <a:lstStyle/>
          <a:p>
            <a:pPr marL="12700" marR="5080">
              <a:lnSpc>
                <a:spcPts val="8360"/>
              </a:lnSpc>
              <a:spcBef>
                <a:spcPts val="975"/>
              </a:spcBef>
            </a:pPr>
            <a:r>
              <a:rPr sz="7600" spc="-740" dirty="0"/>
              <a:t>Классификация </a:t>
            </a:r>
            <a:r>
              <a:rPr sz="7600" spc="-835" dirty="0"/>
              <a:t>сочленений</a:t>
            </a:r>
            <a:endParaRPr sz="7600"/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975586" y="1698850"/>
            <a:ext cx="116926" cy="11692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975586" y="3066893"/>
            <a:ext cx="116926" cy="116926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975586" y="4890949"/>
            <a:ext cx="116926" cy="116926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975586" y="5346963"/>
            <a:ext cx="116926" cy="116926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975586" y="6258992"/>
            <a:ext cx="116926" cy="116926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975586" y="7171020"/>
            <a:ext cx="116926" cy="116926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12273838" y="1471005"/>
            <a:ext cx="4898390" cy="640969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2550" dirty="0">
                <a:solidFill>
                  <a:srgbClr val="1A1B17"/>
                </a:solidFill>
                <a:latin typeface="Trebuchet MS"/>
                <a:cs typeface="Trebuchet MS"/>
              </a:rPr>
              <a:t>Вращательные</a:t>
            </a:r>
            <a:r>
              <a:rPr sz="2550" spc="10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2550" spc="55" dirty="0">
                <a:solidFill>
                  <a:srgbClr val="1A1B17"/>
                </a:solidFill>
                <a:latin typeface="Trebuchet MS"/>
                <a:cs typeface="Trebuchet MS"/>
              </a:rPr>
              <a:t>(R)</a:t>
            </a:r>
            <a:r>
              <a:rPr sz="2550" spc="9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2550" spc="705" dirty="0">
                <a:solidFill>
                  <a:srgbClr val="1A1B17"/>
                </a:solidFill>
                <a:latin typeface="Trebuchet MS"/>
                <a:cs typeface="Trebuchet MS"/>
              </a:rPr>
              <a:t>—</a:t>
            </a:r>
            <a:endParaRPr sz="2550">
              <a:latin typeface="Trebuchet MS"/>
              <a:cs typeface="Trebuchet MS"/>
            </a:endParaRPr>
          </a:p>
          <a:p>
            <a:pPr marL="12700" marR="376555">
              <a:lnSpc>
                <a:spcPct val="117300"/>
              </a:lnSpc>
            </a:pPr>
            <a:r>
              <a:rPr sz="2550" dirty="0">
                <a:solidFill>
                  <a:srgbClr val="1A1B17"/>
                </a:solidFill>
                <a:latin typeface="Trebuchet MS"/>
                <a:cs typeface="Trebuchet MS"/>
              </a:rPr>
              <a:t>описываются</a:t>
            </a:r>
            <a:r>
              <a:rPr sz="2550" spc="1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2550" dirty="0">
                <a:solidFill>
                  <a:srgbClr val="1A1B17"/>
                </a:solidFill>
                <a:latin typeface="Trebuchet MS"/>
                <a:cs typeface="Trebuchet MS"/>
              </a:rPr>
              <a:t>углом</a:t>
            </a:r>
            <a:r>
              <a:rPr sz="2550" spc="12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2550" spc="40" dirty="0">
                <a:solidFill>
                  <a:srgbClr val="1A1B17"/>
                </a:solidFill>
                <a:latin typeface="Trebuchet MS"/>
                <a:cs typeface="Trebuchet MS"/>
              </a:rPr>
              <a:t>поворота </a:t>
            </a:r>
            <a:r>
              <a:rPr sz="2550" dirty="0">
                <a:solidFill>
                  <a:srgbClr val="1A1B17"/>
                </a:solidFill>
                <a:latin typeface="Trebuchet MS"/>
                <a:cs typeface="Trebuchet MS"/>
              </a:rPr>
              <a:t>(пример:</a:t>
            </a:r>
            <a:r>
              <a:rPr sz="2550" spc="-18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2550" spc="-10" dirty="0">
                <a:solidFill>
                  <a:srgbClr val="1A1B17"/>
                </a:solidFill>
                <a:latin typeface="Trebuchet MS"/>
                <a:cs typeface="Trebuchet MS"/>
              </a:rPr>
              <a:t>локоть).</a:t>
            </a:r>
            <a:endParaRPr sz="2550">
              <a:latin typeface="Trebuchet MS"/>
              <a:cs typeface="Trebuchet MS"/>
            </a:endParaRPr>
          </a:p>
          <a:p>
            <a:pPr marL="311785" indent="-210820">
              <a:lnSpc>
                <a:spcPct val="100000"/>
              </a:lnSpc>
              <a:spcBef>
                <a:spcPts val="530"/>
              </a:spcBef>
              <a:buChar char="•"/>
              <a:tabLst>
                <a:tab pos="311785" algn="l"/>
              </a:tabLst>
            </a:pPr>
            <a:r>
              <a:rPr sz="2550" dirty="0">
                <a:solidFill>
                  <a:srgbClr val="1A1B17"/>
                </a:solidFill>
                <a:latin typeface="Trebuchet MS"/>
                <a:cs typeface="Trebuchet MS"/>
              </a:rPr>
              <a:t>Поступательные</a:t>
            </a:r>
            <a:r>
              <a:rPr sz="2550" spc="-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2550" spc="55" dirty="0">
                <a:solidFill>
                  <a:srgbClr val="1A1B17"/>
                </a:solidFill>
                <a:latin typeface="Trebuchet MS"/>
                <a:cs typeface="Trebuchet MS"/>
              </a:rPr>
              <a:t>(P)</a:t>
            </a:r>
            <a:r>
              <a:rPr sz="2550" spc="-7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2550" spc="715" dirty="0">
                <a:solidFill>
                  <a:srgbClr val="1A1B17"/>
                </a:solidFill>
                <a:latin typeface="Trebuchet MS"/>
                <a:cs typeface="Trebuchet MS"/>
              </a:rPr>
              <a:t>—</a:t>
            </a:r>
            <a:endParaRPr sz="2550">
              <a:latin typeface="Trebuchet MS"/>
              <a:cs typeface="Trebuchet MS"/>
            </a:endParaRPr>
          </a:p>
          <a:p>
            <a:pPr marL="12700" marR="5080">
              <a:lnSpc>
                <a:spcPct val="117300"/>
              </a:lnSpc>
            </a:pPr>
            <a:r>
              <a:rPr sz="2550" dirty="0">
                <a:solidFill>
                  <a:srgbClr val="1A1B17"/>
                </a:solidFill>
                <a:latin typeface="Trebuchet MS"/>
                <a:cs typeface="Trebuchet MS"/>
              </a:rPr>
              <a:t>задаются</a:t>
            </a:r>
            <a:r>
              <a:rPr sz="2550" spc="-2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2550" dirty="0">
                <a:solidFill>
                  <a:srgbClr val="1A1B17"/>
                </a:solidFill>
                <a:latin typeface="Trebuchet MS"/>
                <a:cs typeface="Trebuchet MS"/>
              </a:rPr>
              <a:t>линейным</a:t>
            </a:r>
            <a:r>
              <a:rPr sz="2550" spc="-2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2550" spc="-10" dirty="0">
                <a:solidFill>
                  <a:srgbClr val="1A1B17"/>
                </a:solidFill>
                <a:latin typeface="Trebuchet MS"/>
                <a:cs typeface="Trebuchet MS"/>
              </a:rPr>
              <a:t>смещением </a:t>
            </a:r>
            <a:r>
              <a:rPr sz="2550" dirty="0">
                <a:solidFill>
                  <a:srgbClr val="1A1B17"/>
                </a:solidFill>
                <a:latin typeface="Trebuchet MS"/>
                <a:cs typeface="Trebuchet MS"/>
              </a:rPr>
              <a:t>(пример:</a:t>
            </a:r>
            <a:r>
              <a:rPr sz="2550" spc="-18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2550" spc="-10" dirty="0">
                <a:solidFill>
                  <a:srgbClr val="1A1B17"/>
                </a:solidFill>
                <a:latin typeface="Trebuchet MS"/>
                <a:cs typeface="Trebuchet MS"/>
              </a:rPr>
              <a:t>телескопическая штанга).</a:t>
            </a:r>
            <a:endParaRPr sz="2550">
              <a:latin typeface="Trebuchet MS"/>
              <a:cs typeface="Trebuchet MS"/>
            </a:endParaRPr>
          </a:p>
          <a:p>
            <a:pPr marL="311785" indent="-210820">
              <a:lnSpc>
                <a:spcPct val="100000"/>
              </a:lnSpc>
              <a:spcBef>
                <a:spcPts val="530"/>
              </a:spcBef>
              <a:buChar char="•"/>
              <a:tabLst>
                <a:tab pos="311785" algn="l"/>
              </a:tabLst>
            </a:pPr>
            <a:r>
              <a:rPr sz="2550" dirty="0">
                <a:solidFill>
                  <a:srgbClr val="1A1B17"/>
                </a:solidFill>
                <a:latin typeface="Trebuchet MS"/>
                <a:cs typeface="Trebuchet MS"/>
              </a:rPr>
              <a:t>Типовые</a:t>
            </a:r>
            <a:r>
              <a:rPr sz="2550" spc="2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2550" spc="-10" dirty="0">
                <a:solidFill>
                  <a:srgbClr val="1A1B17"/>
                </a:solidFill>
                <a:latin typeface="Trebuchet MS"/>
                <a:cs typeface="Trebuchet MS"/>
              </a:rPr>
              <a:t>комбинации:</a:t>
            </a:r>
            <a:endParaRPr sz="2550">
              <a:latin typeface="Trebuchet MS"/>
              <a:cs typeface="Trebuchet MS"/>
            </a:endParaRPr>
          </a:p>
          <a:p>
            <a:pPr marL="12700" marR="708025" indent="299085">
              <a:lnSpc>
                <a:spcPct val="117300"/>
              </a:lnSpc>
              <a:spcBef>
                <a:spcPts val="5"/>
              </a:spcBef>
              <a:buChar char="•"/>
              <a:tabLst>
                <a:tab pos="311785" algn="l"/>
              </a:tabLst>
            </a:pPr>
            <a:r>
              <a:rPr sz="2550" dirty="0">
                <a:solidFill>
                  <a:srgbClr val="1A1B17"/>
                </a:solidFill>
                <a:latin typeface="Trebuchet MS"/>
                <a:cs typeface="Trebuchet MS"/>
              </a:rPr>
              <a:t>RR-манипулятор</a:t>
            </a:r>
            <a:r>
              <a:rPr sz="2550" spc="10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2550" dirty="0">
                <a:solidFill>
                  <a:srgbClr val="1A1B17"/>
                </a:solidFill>
                <a:latin typeface="Trebuchet MS"/>
                <a:cs typeface="Trebuchet MS"/>
              </a:rPr>
              <a:t>(две</a:t>
            </a:r>
            <a:r>
              <a:rPr sz="2550" spc="12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2550" spc="-25" dirty="0">
                <a:solidFill>
                  <a:srgbClr val="1A1B17"/>
                </a:solidFill>
                <a:latin typeface="Trebuchet MS"/>
                <a:cs typeface="Trebuchet MS"/>
              </a:rPr>
              <a:t>оси </a:t>
            </a:r>
            <a:r>
              <a:rPr sz="2550" spc="-10" dirty="0">
                <a:solidFill>
                  <a:srgbClr val="1A1B17"/>
                </a:solidFill>
                <a:latin typeface="Trebuchet MS"/>
                <a:cs typeface="Trebuchet MS"/>
              </a:rPr>
              <a:t>вращения),</a:t>
            </a:r>
            <a:endParaRPr sz="2550">
              <a:latin typeface="Trebuchet MS"/>
              <a:cs typeface="Trebuchet MS"/>
            </a:endParaRPr>
          </a:p>
          <a:p>
            <a:pPr marL="12700" marR="560070" indent="299085">
              <a:lnSpc>
                <a:spcPct val="117300"/>
              </a:lnSpc>
              <a:buChar char="•"/>
              <a:tabLst>
                <a:tab pos="311785" algn="l"/>
              </a:tabLst>
            </a:pPr>
            <a:r>
              <a:rPr sz="2550" spc="55" dirty="0">
                <a:solidFill>
                  <a:srgbClr val="1A1B17"/>
                </a:solidFill>
                <a:latin typeface="Trebuchet MS"/>
                <a:cs typeface="Trebuchet MS"/>
              </a:rPr>
              <a:t>RPR</a:t>
            </a:r>
            <a:r>
              <a:rPr sz="2550" spc="-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2550" spc="70" dirty="0">
                <a:solidFill>
                  <a:srgbClr val="1A1B17"/>
                </a:solidFill>
                <a:latin typeface="Trebuchet MS"/>
                <a:cs typeface="Trebuchet MS"/>
              </a:rPr>
              <a:t>(вращение– </a:t>
            </a:r>
            <a:r>
              <a:rPr sz="2550" spc="-10" dirty="0">
                <a:solidFill>
                  <a:srgbClr val="1A1B17"/>
                </a:solidFill>
                <a:latin typeface="Trebuchet MS"/>
                <a:cs typeface="Trebuchet MS"/>
              </a:rPr>
              <a:t>поступательное–вращение),</a:t>
            </a:r>
            <a:endParaRPr sz="2550">
              <a:latin typeface="Trebuchet MS"/>
              <a:cs typeface="Trebuchet MS"/>
            </a:endParaRPr>
          </a:p>
          <a:p>
            <a:pPr marL="12700" marR="824865" indent="299085">
              <a:lnSpc>
                <a:spcPct val="117300"/>
              </a:lnSpc>
              <a:buChar char="•"/>
              <a:tabLst>
                <a:tab pos="311785" algn="l"/>
              </a:tabLst>
            </a:pPr>
            <a:r>
              <a:rPr sz="2550" spc="50" dirty="0">
                <a:solidFill>
                  <a:srgbClr val="1A1B17"/>
                </a:solidFill>
                <a:latin typeface="Trebuchet MS"/>
                <a:cs typeface="Trebuchet MS"/>
              </a:rPr>
              <a:t>SCARA-</a:t>
            </a:r>
            <a:r>
              <a:rPr sz="2550" spc="45" dirty="0">
                <a:solidFill>
                  <a:srgbClr val="1A1B17"/>
                </a:solidFill>
                <a:latin typeface="Trebuchet MS"/>
                <a:cs typeface="Trebuchet MS"/>
              </a:rPr>
              <a:t>манипуляторы </a:t>
            </a:r>
            <a:r>
              <a:rPr sz="2550" dirty="0">
                <a:solidFill>
                  <a:srgbClr val="1A1B17"/>
                </a:solidFill>
                <a:latin typeface="Trebuchet MS"/>
                <a:cs typeface="Trebuchet MS"/>
              </a:rPr>
              <a:t>(сочетание</a:t>
            </a:r>
            <a:r>
              <a:rPr sz="2550" spc="11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2550" dirty="0">
                <a:solidFill>
                  <a:srgbClr val="1A1B17"/>
                </a:solidFill>
                <a:latin typeface="Trebuchet MS"/>
                <a:cs typeface="Trebuchet MS"/>
              </a:rPr>
              <a:t>разных</a:t>
            </a:r>
            <a:r>
              <a:rPr sz="2550" spc="11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2550" spc="-10" dirty="0">
                <a:solidFill>
                  <a:srgbClr val="1A1B17"/>
                </a:solidFill>
                <a:latin typeface="Trebuchet MS"/>
                <a:cs typeface="Trebuchet MS"/>
              </a:rPr>
              <a:t>типов).</a:t>
            </a:r>
            <a:endParaRPr sz="25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45632" y="1952413"/>
            <a:ext cx="133349" cy="13334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066307" y="1758738"/>
            <a:ext cx="502031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dirty="0">
                <a:latin typeface="Trebuchet MS"/>
                <a:cs typeface="Trebuchet MS"/>
              </a:rPr>
              <a:t>Два</a:t>
            </a:r>
            <a:r>
              <a:rPr sz="3000" b="0" spc="10" dirty="0">
                <a:latin typeface="Trebuchet MS"/>
                <a:cs typeface="Trebuchet MS"/>
              </a:rPr>
              <a:t> </a:t>
            </a:r>
            <a:r>
              <a:rPr sz="3000" b="0" dirty="0">
                <a:latin typeface="Trebuchet MS"/>
                <a:cs typeface="Trebuchet MS"/>
              </a:rPr>
              <a:t>основных</a:t>
            </a:r>
            <a:r>
              <a:rPr sz="3000" b="0" spc="10" dirty="0">
                <a:latin typeface="Trebuchet MS"/>
                <a:cs typeface="Trebuchet MS"/>
              </a:rPr>
              <a:t> </a:t>
            </a:r>
            <a:r>
              <a:rPr sz="3000" b="0" spc="-10" dirty="0">
                <a:latin typeface="Trebuchet MS"/>
                <a:cs typeface="Trebuchet MS"/>
              </a:rPr>
              <a:t>направления:</a:t>
            </a:r>
            <a:endParaRPr sz="30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45632" y="2485813"/>
            <a:ext cx="133349" cy="13334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1384948" y="2292138"/>
            <a:ext cx="58870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69290" algn="l"/>
                <a:tab pos="2293620" algn="l"/>
                <a:tab pos="3806190" algn="l"/>
              </a:tabLst>
            </a:pPr>
            <a:r>
              <a:rPr sz="3000" spc="-25" dirty="0">
                <a:solidFill>
                  <a:srgbClr val="1A1B17"/>
                </a:solidFill>
                <a:latin typeface="Trebuchet MS"/>
                <a:cs typeface="Trebuchet MS"/>
              </a:rPr>
              <a:t>1.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Прямая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задача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25" dirty="0">
                <a:solidFill>
                  <a:srgbClr val="1A1B17"/>
                </a:solidFill>
                <a:latin typeface="Trebuchet MS"/>
                <a:cs typeface="Trebuchet MS"/>
              </a:rPr>
              <a:t>кинематики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66307" y="2749338"/>
            <a:ext cx="6205855" cy="1092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95"/>
              </a:spcBef>
              <a:tabLst>
                <a:tab pos="1193165" algn="l"/>
                <a:tab pos="1773555" algn="l"/>
                <a:tab pos="2431415" algn="l"/>
                <a:tab pos="3810000" algn="l"/>
                <a:tab pos="4293235" algn="l"/>
                <a:tab pos="5760085" algn="l"/>
                <a:tab pos="5970905" algn="l"/>
              </a:tabLst>
            </a:pPr>
            <a:r>
              <a:rPr sz="3000" spc="50" dirty="0">
                <a:solidFill>
                  <a:srgbClr val="1A1B17"/>
                </a:solidFill>
                <a:latin typeface="Trebuchet MS"/>
                <a:cs typeface="Trebuchet MS"/>
              </a:rPr>
              <a:t>(ПКЗ)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830" dirty="0">
                <a:solidFill>
                  <a:srgbClr val="1A1B17"/>
                </a:solidFill>
                <a:latin typeface="Trebuchet MS"/>
                <a:cs typeface="Trebuchet MS"/>
              </a:rPr>
              <a:t>—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вычислить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положение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	</a:t>
            </a:r>
            <a:r>
              <a:rPr sz="3000" spc="-50" dirty="0">
                <a:solidFill>
                  <a:srgbClr val="1A1B17"/>
                </a:solidFill>
                <a:latin typeface="Trebuchet MS"/>
                <a:cs typeface="Trebuchet MS"/>
              </a:rPr>
              <a:t>и 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ориентацию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рабочего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органа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40" dirty="0">
                <a:solidFill>
                  <a:srgbClr val="1A1B17"/>
                </a:solidFill>
                <a:latin typeface="Trebuchet MS"/>
                <a:cs typeface="Trebuchet MS"/>
              </a:rPr>
              <a:t>по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066307" y="3816137"/>
            <a:ext cx="6205855" cy="1092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95"/>
              </a:spcBef>
              <a:tabLst>
                <a:tab pos="3895725" algn="l"/>
              </a:tabLst>
            </a:pP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заданным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координатам сочленений.</a:t>
            </a:r>
            <a:endParaRPr sz="3000">
              <a:latin typeface="Trebuchet MS"/>
              <a:cs typeface="Trebuchet MS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45632" y="5152812"/>
            <a:ext cx="133349" cy="133349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1298032" y="4959137"/>
            <a:ext cx="597408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68325" algn="l"/>
                <a:tab pos="2466975" algn="l"/>
                <a:tab pos="3893185" algn="l"/>
              </a:tabLst>
            </a:pPr>
            <a:r>
              <a:rPr sz="3000" spc="-25" dirty="0">
                <a:solidFill>
                  <a:srgbClr val="1A1B17"/>
                </a:solidFill>
                <a:latin typeface="Trebuchet MS"/>
                <a:cs typeface="Trebuchet MS"/>
              </a:rPr>
              <a:t>2.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Обратная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задача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25" dirty="0">
                <a:solidFill>
                  <a:srgbClr val="1A1B17"/>
                </a:solidFill>
                <a:latin typeface="Trebuchet MS"/>
                <a:cs typeface="Trebuchet MS"/>
              </a:rPr>
              <a:t>кинематики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066307" y="5492537"/>
            <a:ext cx="19665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60830" algn="l"/>
              </a:tabLst>
            </a:pP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(ОКЗ)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819" dirty="0">
                <a:solidFill>
                  <a:srgbClr val="1A1B17"/>
                </a:solidFill>
                <a:latin typeface="Trebuchet MS"/>
                <a:cs typeface="Trebuchet MS"/>
              </a:rPr>
              <a:t>—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066307" y="6025937"/>
            <a:ext cx="211836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сочленений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555445" y="5416337"/>
            <a:ext cx="3716654" cy="1092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0380" marR="5080" indent="-488315">
              <a:lnSpc>
                <a:spcPct val="116700"/>
              </a:lnSpc>
              <a:spcBef>
                <a:spcPts val="95"/>
              </a:spcBef>
              <a:tabLst>
                <a:tab pos="1591310" algn="l"/>
                <a:tab pos="1816735" algn="l"/>
              </a:tabLst>
            </a:pP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найти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координаты </a:t>
            </a:r>
            <a:r>
              <a:rPr sz="3000" spc="40" dirty="0">
                <a:solidFill>
                  <a:srgbClr val="1A1B17"/>
                </a:solidFill>
                <a:latin typeface="Trebuchet MS"/>
                <a:cs typeface="Trebuchet MS"/>
              </a:rPr>
              <a:t>по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		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заданному</a:t>
            </a:r>
            <a:endParaRPr sz="3000">
              <a:latin typeface="Trebuchet MS"/>
              <a:cs typeface="Trebuchet MS"/>
            </a:endParaRPr>
          </a:p>
        </p:txBody>
      </p:sp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745632" y="7286412"/>
            <a:ext cx="133349" cy="133349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1066307" y="6483137"/>
            <a:ext cx="6205855" cy="16256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положению</a:t>
            </a:r>
            <a:r>
              <a:rPr sz="3000" spc="4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рабочего</a:t>
            </a:r>
            <a:r>
              <a:rPr sz="3000" spc="5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органа.</a:t>
            </a:r>
            <a:endParaRPr sz="3000">
              <a:latin typeface="Trebuchet MS"/>
              <a:cs typeface="Trebuchet MS"/>
            </a:endParaRPr>
          </a:p>
          <a:p>
            <a:pPr marL="12700" marR="5080">
              <a:lnSpc>
                <a:spcPts val="4200"/>
              </a:lnSpc>
              <a:spcBef>
                <a:spcPts val="100"/>
              </a:spcBef>
            </a:pPr>
            <a:r>
              <a:rPr sz="3000" spc="50" dirty="0">
                <a:solidFill>
                  <a:srgbClr val="1A1B17"/>
                </a:solidFill>
                <a:latin typeface="Trebuchet MS"/>
                <a:cs typeface="Trebuchet MS"/>
              </a:rPr>
              <a:t>ПКЗ</a:t>
            </a:r>
            <a:r>
              <a:rPr sz="3000" spc="-12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всегда</a:t>
            </a:r>
            <a:r>
              <a:rPr sz="3000" spc="-11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-55" dirty="0">
                <a:solidFill>
                  <a:srgbClr val="1A1B17"/>
                </a:solidFill>
                <a:latin typeface="Trebuchet MS"/>
                <a:cs typeface="Trebuchet MS"/>
              </a:rPr>
              <a:t>имеет</a:t>
            </a:r>
            <a:r>
              <a:rPr sz="3000" spc="-11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-25" dirty="0">
                <a:solidFill>
                  <a:srgbClr val="1A1B17"/>
                </a:solidFill>
                <a:latin typeface="Trebuchet MS"/>
                <a:cs typeface="Trebuchet MS"/>
              </a:rPr>
              <a:t>решение,</a:t>
            </a:r>
            <a:r>
              <a:rPr sz="3000" spc="-12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ОКЗ</a:t>
            </a:r>
            <a:r>
              <a:rPr sz="3000" spc="-11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830" dirty="0">
                <a:solidFill>
                  <a:srgbClr val="1A1B17"/>
                </a:solidFill>
                <a:latin typeface="Trebuchet MS"/>
                <a:cs typeface="Trebuchet MS"/>
              </a:rPr>
              <a:t>— </a:t>
            </a:r>
            <a:r>
              <a:rPr sz="3000" dirty="0">
                <a:solidFill>
                  <a:srgbClr val="1A1B17"/>
                </a:solidFill>
                <a:latin typeface="Trebuchet MS"/>
                <a:cs typeface="Trebuchet MS"/>
              </a:rPr>
              <a:t>не</a:t>
            </a:r>
            <a:r>
              <a:rPr sz="3000" spc="-9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000" spc="-10" dirty="0">
                <a:solidFill>
                  <a:srgbClr val="1A1B17"/>
                </a:solidFill>
                <a:latin typeface="Trebuchet MS"/>
                <a:cs typeface="Trebuchet MS"/>
              </a:rPr>
              <a:t>всегда.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16000" y="2970019"/>
            <a:ext cx="7106284" cy="3031490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12700" marR="5080" algn="just">
              <a:lnSpc>
                <a:spcPts val="7659"/>
              </a:lnSpc>
              <a:spcBef>
                <a:spcPts val="885"/>
              </a:spcBef>
            </a:pPr>
            <a:r>
              <a:rPr sz="6950" b="1" spc="-640" dirty="0">
                <a:solidFill>
                  <a:srgbClr val="1A1B17"/>
                </a:solidFill>
                <a:latin typeface="Trebuchet MS"/>
                <a:cs typeface="Trebuchet MS"/>
              </a:rPr>
              <a:t>Кинематика</a:t>
            </a:r>
            <a:r>
              <a:rPr sz="6950" b="1" spc="-4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6950" b="1" spc="-630" dirty="0">
                <a:solidFill>
                  <a:srgbClr val="1A1B17"/>
                </a:solidFill>
                <a:latin typeface="Trebuchet MS"/>
                <a:cs typeface="Trebuchet MS"/>
              </a:rPr>
              <a:t>робота</a:t>
            </a:r>
            <a:r>
              <a:rPr sz="6950" b="1" spc="-4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6950" b="1" spc="-630" dirty="0">
                <a:solidFill>
                  <a:srgbClr val="1A1B17"/>
                </a:solidFill>
                <a:latin typeface="Trebuchet MS"/>
                <a:cs typeface="Trebuchet MS"/>
              </a:rPr>
              <a:t>и</a:t>
            </a:r>
            <a:r>
              <a:rPr sz="6950" b="1" spc="-47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6950" b="1" spc="-780" dirty="0">
                <a:solidFill>
                  <a:srgbClr val="1A1B17"/>
                </a:solidFill>
                <a:latin typeface="Trebuchet MS"/>
                <a:cs typeface="Trebuchet MS"/>
              </a:rPr>
              <a:t>его</a:t>
            </a:r>
            <a:r>
              <a:rPr sz="6950" b="1" spc="-47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6950" b="1" spc="-855" dirty="0">
                <a:solidFill>
                  <a:srgbClr val="1A1B17"/>
                </a:solidFill>
                <a:latin typeface="Trebuchet MS"/>
                <a:cs typeface="Trebuchet MS"/>
              </a:rPr>
              <a:t>два</a:t>
            </a:r>
            <a:r>
              <a:rPr sz="6950" b="1" spc="-4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6950" b="1" spc="-580" dirty="0">
                <a:solidFill>
                  <a:srgbClr val="1A1B17"/>
                </a:solidFill>
                <a:latin typeface="Trebuchet MS"/>
                <a:cs typeface="Trebuchet MS"/>
              </a:rPr>
              <a:t>основных</a:t>
            </a:r>
            <a:r>
              <a:rPr sz="6950" b="1" spc="-46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6950" b="1" spc="-715" dirty="0">
                <a:solidFill>
                  <a:srgbClr val="1A1B17"/>
                </a:solidFill>
                <a:latin typeface="Trebuchet MS"/>
                <a:cs typeface="Trebuchet MS"/>
              </a:rPr>
              <a:t>направления</a:t>
            </a:r>
            <a:endParaRPr sz="6950">
              <a:latin typeface="Trebuchet MS"/>
              <a:cs typeface="Trebuchet MS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7180798"/>
            <a:ext cx="9058275" cy="28575"/>
          </a:xfrm>
          <a:custGeom>
            <a:avLst/>
            <a:gdLst/>
            <a:ahLst/>
            <a:cxnLst/>
            <a:rect l="l" t="t" r="r" b="b"/>
            <a:pathLst>
              <a:path w="9058275" h="28575">
                <a:moveTo>
                  <a:pt x="9058274" y="28574"/>
                </a:moveTo>
                <a:lnTo>
                  <a:pt x="0" y="28574"/>
                </a:lnTo>
                <a:lnTo>
                  <a:pt x="0" y="0"/>
                </a:lnTo>
                <a:lnTo>
                  <a:pt x="9058274" y="0"/>
                </a:lnTo>
                <a:lnTo>
                  <a:pt x="9058274" y="28574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28700" y="1028700"/>
            <a:ext cx="908050" cy="908050"/>
          </a:xfrm>
          <a:custGeom>
            <a:avLst/>
            <a:gdLst/>
            <a:ahLst/>
            <a:cxnLst/>
            <a:rect l="l" t="t" r="r" b="b"/>
            <a:pathLst>
              <a:path w="908050" h="908050">
                <a:moveTo>
                  <a:pt x="453965" y="907930"/>
                </a:moveTo>
                <a:lnTo>
                  <a:pt x="407549" y="905586"/>
                </a:lnTo>
                <a:lnTo>
                  <a:pt x="362475" y="898707"/>
                </a:lnTo>
                <a:lnTo>
                  <a:pt x="318969" y="887520"/>
                </a:lnTo>
                <a:lnTo>
                  <a:pt x="277261" y="872255"/>
                </a:lnTo>
                <a:lnTo>
                  <a:pt x="237578" y="853138"/>
                </a:lnTo>
                <a:lnTo>
                  <a:pt x="200148" y="830400"/>
                </a:lnTo>
                <a:lnTo>
                  <a:pt x="165201" y="804266"/>
                </a:lnTo>
                <a:lnTo>
                  <a:pt x="132963" y="774966"/>
                </a:lnTo>
                <a:lnTo>
                  <a:pt x="103663" y="742729"/>
                </a:lnTo>
                <a:lnTo>
                  <a:pt x="77530" y="707781"/>
                </a:lnTo>
                <a:lnTo>
                  <a:pt x="54791" y="670351"/>
                </a:lnTo>
                <a:lnTo>
                  <a:pt x="35674" y="630668"/>
                </a:lnTo>
                <a:lnTo>
                  <a:pt x="20409" y="588960"/>
                </a:lnTo>
                <a:lnTo>
                  <a:pt x="9222" y="545454"/>
                </a:lnTo>
                <a:lnTo>
                  <a:pt x="2343" y="500380"/>
                </a:lnTo>
                <a:lnTo>
                  <a:pt x="0" y="453965"/>
                </a:lnTo>
                <a:lnTo>
                  <a:pt x="2343" y="407549"/>
                </a:lnTo>
                <a:lnTo>
                  <a:pt x="9222" y="362475"/>
                </a:lnTo>
                <a:lnTo>
                  <a:pt x="20409" y="318969"/>
                </a:lnTo>
                <a:lnTo>
                  <a:pt x="35674" y="277261"/>
                </a:lnTo>
                <a:lnTo>
                  <a:pt x="54791" y="237578"/>
                </a:lnTo>
                <a:lnTo>
                  <a:pt x="77530" y="200148"/>
                </a:lnTo>
                <a:lnTo>
                  <a:pt x="103663" y="165201"/>
                </a:lnTo>
                <a:lnTo>
                  <a:pt x="132963" y="132963"/>
                </a:lnTo>
                <a:lnTo>
                  <a:pt x="165201" y="103663"/>
                </a:lnTo>
                <a:lnTo>
                  <a:pt x="200148" y="77530"/>
                </a:lnTo>
                <a:lnTo>
                  <a:pt x="237578" y="54791"/>
                </a:lnTo>
                <a:lnTo>
                  <a:pt x="277261" y="35674"/>
                </a:lnTo>
                <a:lnTo>
                  <a:pt x="318969" y="20409"/>
                </a:lnTo>
                <a:lnTo>
                  <a:pt x="362475" y="9222"/>
                </a:lnTo>
                <a:lnTo>
                  <a:pt x="407549" y="2343"/>
                </a:lnTo>
                <a:lnTo>
                  <a:pt x="453965" y="0"/>
                </a:lnTo>
                <a:lnTo>
                  <a:pt x="500380" y="2343"/>
                </a:lnTo>
                <a:lnTo>
                  <a:pt x="545454" y="9222"/>
                </a:lnTo>
                <a:lnTo>
                  <a:pt x="588960" y="20409"/>
                </a:lnTo>
                <a:lnTo>
                  <a:pt x="630668" y="35674"/>
                </a:lnTo>
                <a:lnTo>
                  <a:pt x="670351" y="54791"/>
                </a:lnTo>
                <a:lnTo>
                  <a:pt x="707781" y="77530"/>
                </a:lnTo>
                <a:lnTo>
                  <a:pt x="742729" y="103663"/>
                </a:lnTo>
                <a:lnTo>
                  <a:pt x="774966" y="132963"/>
                </a:lnTo>
                <a:lnTo>
                  <a:pt x="804266" y="165201"/>
                </a:lnTo>
                <a:lnTo>
                  <a:pt x="830400" y="200148"/>
                </a:lnTo>
                <a:lnTo>
                  <a:pt x="853138" y="237578"/>
                </a:lnTo>
                <a:lnTo>
                  <a:pt x="872255" y="277261"/>
                </a:lnTo>
                <a:lnTo>
                  <a:pt x="887520" y="318969"/>
                </a:lnTo>
                <a:lnTo>
                  <a:pt x="898707" y="362475"/>
                </a:lnTo>
                <a:lnTo>
                  <a:pt x="905586" y="407549"/>
                </a:lnTo>
                <a:lnTo>
                  <a:pt x="907930" y="453965"/>
                </a:lnTo>
                <a:lnTo>
                  <a:pt x="905586" y="500380"/>
                </a:lnTo>
                <a:lnTo>
                  <a:pt x="898707" y="545454"/>
                </a:lnTo>
                <a:lnTo>
                  <a:pt x="887520" y="588960"/>
                </a:lnTo>
                <a:lnTo>
                  <a:pt x="872255" y="630668"/>
                </a:lnTo>
                <a:lnTo>
                  <a:pt x="853138" y="670351"/>
                </a:lnTo>
                <a:lnTo>
                  <a:pt x="830400" y="707781"/>
                </a:lnTo>
                <a:lnTo>
                  <a:pt x="804266" y="742729"/>
                </a:lnTo>
                <a:lnTo>
                  <a:pt x="774966" y="774966"/>
                </a:lnTo>
                <a:lnTo>
                  <a:pt x="742729" y="804266"/>
                </a:lnTo>
                <a:lnTo>
                  <a:pt x="707781" y="830400"/>
                </a:lnTo>
                <a:lnTo>
                  <a:pt x="670351" y="853138"/>
                </a:lnTo>
                <a:lnTo>
                  <a:pt x="630668" y="872255"/>
                </a:lnTo>
                <a:lnTo>
                  <a:pt x="588960" y="887520"/>
                </a:lnTo>
                <a:lnTo>
                  <a:pt x="545454" y="898707"/>
                </a:lnTo>
                <a:lnTo>
                  <a:pt x="500380" y="905586"/>
                </a:lnTo>
                <a:lnTo>
                  <a:pt x="453965" y="907930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333529" y="1208429"/>
            <a:ext cx="29845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175" dirty="0">
                <a:solidFill>
                  <a:srgbClr val="FAFAFA"/>
                </a:solidFill>
                <a:latin typeface="Trebuchet MS"/>
                <a:cs typeface="Trebuchet MS"/>
              </a:rPr>
              <a:t>А</a:t>
            </a:r>
            <a:endParaRPr sz="3000">
              <a:latin typeface="Trebuchet MS"/>
              <a:cs typeface="Trebuchet MS"/>
            </a:endParaRPr>
          </a:p>
        </p:txBody>
      </p:sp>
      <p:pic>
        <p:nvPicPr>
          <p:cNvPr id="19" name="object 1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73491" y="1373563"/>
            <a:ext cx="218026" cy="218188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143329" y="1373563"/>
            <a:ext cx="218026" cy="218188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13006" y="1374754"/>
            <a:ext cx="215807" cy="21580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BE7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6000" y="1067320"/>
            <a:ext cx="8637270" cy="1747520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2700" marR="5080">
              <a:lnSpc>
                <a:spcPts val="6600"/>
              </a:lnSpc>
              <a:spcBef>
                <a:spcPts val="560"/>
              </a:spcBef>
            </a:pPr>
            <a:r>
              <a:rPr sz="5800" spc="-445" dirty="0"/>
              <a:t>Особенности</a:t>
            </a:r>
            <a:r>
              <a:rPr sz="5800" spc="-375" dirty="0"/>
              <a:t> </a:t>
            </a:r>
            <a:r>
              <a:rPr sz="5800" spc="-585" dirty="0"/>
              <a:t>прямой</a:t>
            </a:r>
            <a:r>
              <a:rPr sz="5800" spc="-370" dirty="0"/>
              <a:t> </a:t>
            </a:r>
            <a:r>
              <a:rPr sz="5800" spc="-685" dirty="0"/>
              <a:t>задачи </a:t>
            </a:r>
            <a:r>
              <a:rPr sz="5800" spc="-585" dirty="0"/>
              <a:t>кинематики</a:t>
            </a:r>
            <a:endParaRPr sz="5800"/>
          </a:p>
        </p:txBody>
      </p:sp>
      <p:sp>
        <p:nvSpPr>
          <p:cNvPr id="4" name="object 4"/>
          <p:cNvSpPr/>
          <p:nvPr/>
        </p:nvSpPr>
        <p:spPr>
          <a:xfrm>
            <a:off x="11710802" y="1159998"/>
            <a:ext cx="28575" cy="8229600"/>
          </a:xfrm>
          <a:custGeom>
            <a:avLst/>
            <a:gdLst/>
            <a:ahLst/>
            <a:cxnLst/>
            <a:rect l="l" t="t" r="r" b="b"/>
            <a:pathLst>
              <a:path w="28575" h="8229600">
                <a:moveTo>
                  <a:pt x="0" y="0"/>
                </a:moveTo>
                <a:lnTo>
                  <a:pt x="28574" y="0"/>
                </a:lnTo>
                <a:lnTo>
                  <a:pt x="28574" y="8229599"/>
                </a:lnTo>
                <a:lnTo>
                  <a:pt x="0" y="8229599"/>
                </a:lnTo>
                <a:lnTo>
                  <a:pt x="0" y="0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3466947"/>
            <a:ext cx="10277474" cy="579120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1889004" y="2120467"/>
            <a:ext cx="6151880" cy="431736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30810">
              <a:lnSpc>
                <a:spcPct val="100000"/>
              </a:lnSpc>
              <a:spcBef>
                <a:spcPts val="785"/>
              </a:spcBef>
            </a:pP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Особенности:</a:t>
            </a:r>
            <a:endParaRPr sz="3450">
              <a:latin typeface="Trebuchet MS"/>
              <a:cs typeface="Trebuchet MS"/>
            </a:endParaRPr>
          </a:p>
          <a:p>
            <a:pPr marL="414020" indent="-283210">
              <a:lnSpc>
                <a:spcPct val="100000"/>
              </a:lnSpc>
              <a:spcBef>
                <a:spcPts val="690"/>
              </a:spcBef>
              <a:buChar char="•"/>
              <a:tabLst>
                <a:tab pos="414020" algn="l"/>
              </a:tabLst>
            </a:pP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решение</a:t>
            </a:r>
            <a:r>
              <a:rPr sz="3450" spc="-15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однозначно,</a:t>
            </a:r>
            <a:endParaRPr sz="3450">
              <a:latin typeface="Trebuchet MS"/>
              <a:cs typeface="Trebuchet MS"/>
            </a:endParaRPr>
          </a:p>
          <a:p>
            <a:pPr marL="12700" marR="93980" indent="401320">
              <a:lnSpc>
                <a:spcPct val="116599"/>
              </a:lnSpc>
              <a:buChar char="•"/>
              <a:tabLst>
                <a:tab pos="414020" algn="l"/>
              </a:tabLst>
            </a:pP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используется</a:t>
            </a:r>
            <a:r>
              <a:rPr sz="3450" spc="-1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20" dirty="0">
                <a:solidFill>
                  <a:srgbClr val="1A1B17"/>
                </a:solidFill>
                <a:latin typeface="Trebuchet MS"/>
                <a:cs typeface="Trebuchet MS"/>
              </a:rPr>
              <a:t>в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моделировании</a:t>
            </a:r>
            <a:r>
              <a:rPr sz="3450" spc="-13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и</a:t>
            </a:r>
            <a:r>
              <a:rPr sz="3450" spc="-13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симуляции,</a:t>
            </a:r>
            <a:endParaRPr sz="3450">
              <a:latin typeface="Trebuchet MS"/>
              <a:cs typeface="Trebuchet MS"/>
            </a:endParaRPr>
          </a:p>
          <a:p>
            <a:pPr marL="12700" marR="5080" indent="401320">
              <a:lnSpc>
                <a:spcPct val="116599"/>
              </a:lnSpc>
              <a:buChar char="•"/>
              <a:tabLst>
                <a:tab pos="414020" algn="l"/>
              </a:tabLst>
            </a:pPr>
            <a:r>
              <a:rPr sz="3450" spc="-20" dirty="0">
                <a:solidFill>
                  <a:srgbClr val="1A1B17"/>
                </a:solidFill>
                <a:latin typeface="Trebuchet MS"/>
                <a:cs typeface="Trebuchet MS"/>
              </a:rPr>
              <a:t>применяется</a:t>
            </a:r>
            <a:r>
              <a:rPr sz="3450" spc="-19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25" dirty="0">
                <a:solidFill>
                  <a:srgbClr val="1A1B17"/>
                </a:solidFill>
                <a:latin typeface="Trebuchet MS"/>
                <a:cs typeface="Trebuchet MS"/>
              </a:rPr>
              <a:t>при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программировании</a:t>
            </a:r>
            <a:r>
              <a:rPr sz="3450" spc="1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роботов</a:t>
            </a:r>
            <a:r>
              <a:rPr sz="3450" spc="17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50" dirty="0">
                <a:solidFill>
                  <a:srgbClr val="1A1B17"/>
                </a:solidFill>
                <a:latin typeface="Trebuchet MS"/>
                <a:cs typeface="Trebuchet MS"/>
              </a:rPr>
              <a:t>и </a:t>
            </a:r>
            <a:r>
              <a:rPr sz="3450" dirty="0">
                <a:solidFill>
                  <a:srgbClr val="1A1B17"/>
                </a:solidFill>
                <a:latin typeface="Trebuchet MS"/>
                <a:cs typeface="Trebuchet MS"/>
              </a:rPr>
              <a:t>планировании</a:t>
            </a:r>
            <a:r>
              <a:rPr sz="3450" spc="3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450" spc="-10" dirty="0">
                <a:solidFill>
                  <a:srgbClr val="1A1B17"/>
                </a:solidFill>
                <a:latin typeface="Trebuchet MS"/>
                <a:cs typeface="Trebuchet MS"/>
              </a:rPr>
              <a:t>движения.</a:t>
            </a:r>
            <a:endParaRPr sz="34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BE7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6000" y="1067320"/>
            <a:ext cx="8548370" cy="1747520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2700" marR="5080">
              <a:lnSpc>
                <a:spcPts val="6600"/>
              </a:lnSpc>
              <a:spcBef>
                <a:spcPts val="560"/>
              </a:spcBef>
            </a:pPr>
            <a:r>
              <a:rPr sz="5800" spc="-585" dirty="0"/>
              <a:t>Математическая</a:t>
            </a:r>
            <a:r>
              <a:rPr sz="5800" spc="-365" dirty="0"/>
              <a:t> </a:t>
            </a:r>
            <a:r>
              <a:rPr sz="5800" spc="-505" dirty="0"/>
              <a:t>постановка </a:t>
            </a:r>
            <a:r>
              <a:rPr sz="5800" spc="-455" dirty="0"/>
              <a:t>Прямой</a:t>
            </a:r>
            <a:r>
              <a:rPr sz="5800" spc="-380" dirty="0"/>
              <a:t> </a:t>
            </a:r>
            <a:r>
              <a:rPr sz="5800" spc="-605" dirty="0"/>
              <a:t>Задачи</a:t>
            </a:r>
            <a:r>
              <a:rPr sz="5800" spc="-380" dirty="0"/>
              <a:t> </a:t>
            </a:r>
            <a:r>
              <a:rPr sz="5800" spc="-525" dirty="0"/>
              <a:t>Кинематик</a:t>
            </a:r>
            <a:endParaRPr sz="5800"/>
          </a:p>
        </p:txBody>
      </p:sp>
      <p:sp>
        <p:nvSpPr>
          <p:cNvPr id="4" name="object 4"/>
          <p:cNvSpPr/>
          <p:nvPr/>
        </p:nvSpPr>
        <p:spPr>
          <a:xfrm>
            <a:off x="10512896" y="1028700"/>
            <a:ext cx="28575" cy="8229600"/>
          </a:xfrm>
          <a:custGeom>
            <a:avLst/>
            <a:gdLst/>
            <a:ahLst/>
            <a:cxnLst/>
            <a:rect l="l" t="t" r="r" b="b"/>
            <a:pathLst>
              <a:path w="28575" h="8229600">
                <a:moveTo>
                  <a:pt x="0" y="0"/>
                </a:moveTo>
                <a:lnTo>
                  <a:pt x="28574" y="0"/>
                </a:lnTo>
                <a:lnTo>
                  <a:pt x="28574" y="8229599"/>
                </a:lnTo>
                <a:lnTo>
                  <a:pt x="0" y="8229599"/>
                </a:lnTo>
                <a:lnTo>
                  <a:pt x="0" y="0"/>
                </a:lnTo>
                <a:close/>
              </a:path>
            </a:pathLst>
          </a:custGeom>
          <a:solidFill>
            <a:srgbClr val="CCA63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3069367"/>
            <a:ext cx="8858249" cy="579119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1147896" y="1595119"/>
            <a:ext cx="6692265" cy="6416675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434340" indent="-421640">
              <a:lnSpc>
                <a:spcPct val="100000"/>
              </a:lnSpc>
              <a:spcBef>
                <a:spcPts val="715"/>
              </a:spcBef>
              <a:buSzPct val="96969"/>
              <a:buAutoNum type="arabicParenR"/>
              <a:tabLst>
                <a:tab pos="434340" algn="l"/>
              </a:tabLst>
            </a:pPr>
            <a:r>
              <a:rPr sz="3300" dirty="0">
                <a:solidFill>
                  <a:srgbClr val="1A1B17"/>
                </a:solidFill>
                <a:latin typeface="Trebuchet MS"/>
                <a:cs typeface="Trebuchet MS"/>
              </a:rPr>
              <a:t>Входные</a:t>
            </a:r>
            <a:r>
              <a:rPr sz="3300" spc="-10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300" spc="-10" dirty="0">
                <a:solidFill>
                  <a:srgbClr val="1A1B17"/>
                </a:solidFill>
                <a:latin typeface="Trebuchet MS"/>
                <a:cs typeface="Trebuchet MS"/>
              </a:rPr>
              <a:t>данные:</a:t>
            </a:r>
            <a:endParaRPr sz="3300">
              <a:latin typeface="Trebuchet MS"/>
              <a:cs typeface="Trebuchet MS"/>
            </a:endParaRPr>
          </a:p>
          <a:p>
            <a:pPr marL="418465" indent="-405765">
              <a:lnSpc>
                <a:spcPct val="100000"/>
              </a:lnSpc>
              <a:spcBef>
                <a:spcPts val="615"/>
              </a:spcBef>
              <a:buSzPct val="96969"/>
              <a:buAutoNum type="arabicParenR"/>
              <a:tabLst>
                <a:tab pos="418465" algn="l"/>
              </a:tabLst>
            </a:pPr>
            <a:r>
              <a:rPr sz="3300" spc="-20" dirty="0">
                <a:solidFill>
                  <a:srgbClr val="1A1B17"/>
                </a:solidFill>
                <a:latin typeface="Trebuchet MS"/>
                <a:cs typeface="Trebuchet MS"/>
              </a:rPr>
              <a:t>длины</a:t>
            </a:r>
            <a:r>
              <a:rPr sz="3300" spc="-204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300" spc="-10" dirty="0">
                <a:solidFill>
                  <a:srgbClr val="1A1B17"/>
                </a:solidFill>
                <a:latin typeface="Trebuchet MS"/>
                <a:cs typeface="Trebuchet MS"/>
              </a:rPr>
              <a:t>звеньев,</a:t>
            </a:r>
            <a:endParaRPr sz="3300">
              <a:latin typeface="Trebuchet MS"/>
              <a:cs typeface="Trebuchet MS"/>
            </a:endParaRPr>
          </a:p>
          <a:p>
            <a:pPr marL="418465" indent="-405765">
              <a:lnSpc>
                <a:spcPct val="100000"/>
              </a:lnSpc>
              <a:spcBef>
                <a:spcPts val="615"/>
              </a:spcBef>
              <a:buSzPct val="96969"/>
              <a:buAutoNum type="arabicParenR"/>
              <a:tabLst>
                <a:tab pos="418465" algn="l"/>
              </a:tabLst>
            </a:pPr>
            <a:r>
              <a:rPr sz="3300" dirty="0">
                <a:solidFill>
                  <a:srgbClr val="1A1B17"/>
                </a:solidFill>
                <a:latin typeface="Trebuchet MS"/>
                <a:cs typeface="Trebuchet MS"/>
              </a:rPr>
              <a:t>углы</a:t>
            </a:r>
            <a:r>
              <a:rPr sz="3300" spc="-14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300" spc="50" dirty="0">
                <a:solidFill>
                  <a:srgbClr val="1A1B17"/>
                </a:solidFill>
                <a:latin typeface="Trebuchet MS"/>
                <a:cs typeface="Trebuchet MS"/>
              </a:rPr>
              <a:t>поворота</a:t>
            </a:r>
            <a:r>
              <a:rPr sz="3300" spc="-14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300" dirty="0">
                <a:solidFill>
                  <a:srgbClr val="1A1B17"/>
                </a:solidFill>
                <a:latin typeface="Trebuchet MS"/>
                <a:cs typeface="Trebuchet MS"/>
              </a:rPr>
              <a:t>или</a:t>
            </a:r>
            <a:r>
              <a:rPr sz="3300" spc="-14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300" spc="-10" dirty="0">
                <a:solidFill>
                  <a:srgbClr val="1A1B17"/>
                </a:solidFill>
                <a:latin typeface="Trebuchet MS"/>
                <a:cs typeface="Trebuchet MS"/>
              </a:rPr>
              <a:t>смещения.</a:t>
            </a:r>
            <a:endParaRPr sz="3300">
              <a:latin typeface="Trebuchet MS"/>
              <a:cs typeface="Trebuchet MS"/>
            </a:endParaRPr>
          </a:p>
          <a:p>
            <a:pPr marL="434340" indent="-421640">
              <a:lnSpc>
                <a:spcPct val="100000"/>
              </a:lnSpc>
              <a:spcBef>
                <a:spcPts val="615"/>
              </a:spcBef>
              <a:buSzPct val="96969"/>
              <a:buAutoNum type="arabicParenR"/>
              <a:tabLst>
                <a:tab pos="434340" algn="l"/>
              </a:tabLst>
            </a:pPr>
            <a:r>
              <a:rPr sz="3300" dirty="0">
                <a:solidFill>
                  <a:srgbClr val="1A1B17"/>
                </a:solidFill>
                <a:latin typeface="Trebuchet MS"/>
                <a:cs typeface="Trebuchet MS"/>
              </a:rPr>
              <a:t>Выходные</a:t>
            </a:r>
            <a:r>
              <a:rPr sz="3300" spc="-10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300" spc="-10" dirty="0">
                <a:solidFill>
                  <a:srgbClr val="1A1B17"/>
                </a:solidFill>
                <a:latin typeface="Trebuchet MS"/>
                <a:cs typeface="Trebuchet MS"/>
              </a:rPr>
              <a:t>данные:</a:t>
            </a:r>
            <a:endParaRPr sz="3300">
              <a:latin typeface="Trebuchet MS"/>
              <a:cs typeface="Trebuchet MS"/>
            </a:endParaRPr>
          </a:p>
          <a:p>
            <a:pPr marL="12700" marR="5080" lvl="1" indent="384810">
              <a:lnSpc>
                <a:spcPct val="115500"/>
              </a:lnSpc>
              <a:buChar char="•"/>
              <a:tabLst>
                <a:tab pos="397510" algn="l"/>
              </a:tabLst>
            </a:pPr>
            <a:r>
              <a:rPr sz="3300" dirty="0">
                <a:solidFill>
                  <a:srgbClr val="1A1B17"/>
                </a:solidFill>
                <a:latin typeface="Trebuchet MS"/>
                <a:cs typeface="Trebuchet MS"/>
              </a:rPr>
              <a:t>координаты</a:t>
            </a:r>
            <a:r>
              <a:rPr sz="3300" spc="-6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300" dirty="0">
                <a:solidFill>
                  <a:srgbClr val="1A1B17"/>
                </a:solidFill>
                <a:latin typeface="Trebuchet MS"/>
                <a:cs typeface="Trebuchet MS"/>
              </a:rPr>
              <a:t>рабочего</a:t>
            </a:r>
            <a:r>
              <a:rPr sz="3300" spc="-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300" spc="50" dirty="0">
                <a:solidFill>
                  <a:srgbClr val="1A1B17"/>
                </a:solidFill>
                <a:latin typeface="Trebuchet MS"/>
                <a:cs typeface="Trebuchet MS"/>
              </a:rPr>
              <a:t>органа</a:t>
            </a:r>
            <a:r>
              <a:rPr sz="3300" spc="-5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300" spc="-40" dirty="0">
                <a:solidFill>
                  <a:srgbClr val="1A1B17"/>
                </a:solidFill>
                <a:latin typeface="Trebuchet MS"/>
                <a:cs typeface="Trebuchet MS"/>
              </a:rPr>
              <a:t>(x, </a:t>
            </a:r>
            <a:r>
              <a:rPr sz="3300" spc="-145" dirty="0">
                <a:solidFill>
                  <a:srgbClr val="1A1B17"/>
                </a:solidFill>
                <a:latin typeface="Trebuchet MS"/>
                <a:cs typeface="Trebuchet MS"/>
              </a:rPr>
              <a:t>y,</a:t>
            </a:r>
            <a:r>
              <a:rPr sz="3300" spc="-10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300" spc="-25" dirty="0">
                <a:solidFill>
                  <a:srgbClr val="1A1B17"/>
                </a:solidFill>
                <a:latin typeface="Trebuchet MS"/>
                <a:cs typeface="Trebuchet MS"/>
              </a:rPr>
              <a:t>z)</a:t>
            </a:r>
            <a:endParaRPr sz="3300">
              <a:latin typeface="Trebuchet MS"/>
              <a:cs typeface="Trebuchet MS"/>
            </a:endParaRPr>
          </a:p>
          <a:p>
            <a:pPr marL="12700" marR="1160145" lvl="1" indent="384810">
              <a:lnSpc>
                <a:spcPct val="115500"/>
              </a:lnSpc>
              <a:buChar char="•"/>
              <a:tabLst>
                <a:tab pos="397510" algn="l"/>
              </a:tabLst>
            </a:pPr>
            <a:r>
              <a:rPr sz="3300" dirty="0">
                <a:solidFill>
                  <a:srgbClr val="1A1B17"/>
                </a:solidFill>
                <a:latin typeface="Trebuchet MS"/>
                <a:cs typeface="Trebuchet MS"/>
              </a:rPr>
              <a:t>ориентация</a:t>
            </a:r>
            <a:r>
              <a:rPr sz="3300" spc="-2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300" dirty="0">
                <a:solidFill>
                  <a:srgbClr val="1A1B17"/>
                </a:solidFill>
                <a:latin typeface="Trebuchet MS"/>
                <a:cs typeface="Trebuchet MS"/>
              </a:rPr>
              <a:t>(углы</a:t>
            </a:r>
            <a:r>
              <a:rPr sz="3300" spc="-1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300" spc="-10" dirty="0">
                <a:solidFill>
                  <a:srgbClr val="1A1B17"/>
                </a:solidFill>
                <a:latin typeface="Trebuchet MS"/>
                <a:cs typeface="Trebuchet MS"/>
              </a:rPr>
              <a:t>Эйлера, </a:t>
            </a:r>
            <a:r>
              <a:rPr sz="3300" dirty="0">
                <a:solidFill>
                  <a:srgbClr val="1A1B17"/>
                </a:solidFill>
                <a:latin typeface="Trebuchet MS"/>
                <a:cs typeface="Trebuchet MS"/>
              </a:rPr>
              <a:t>матрица</a:t>
            </a:r>
            <a:r>
              <a:rPr sz="3300" spc="2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300" spc="-10" dirty="0">
                <a:solidFill>
                  <a:srgbClr val="1A1B17"/>
                </a:solidFill>
                <a:latin typeface="Trebuchet MS"/>
                <a:cs typeface="Trebuchet MS"/>
              </a:rPr>
              <a:t>вращения).</a:t>
            </a:r>
            <a:endParaRPr sz="3300">
              <a:latin typeface="Trebuchet MS"/>
              <a:cs typeface="Trebuchet MS"/>
            </a:endParaRPr>
          </a:p>
          <a:p>
            <a:pPr marL="12700" marR="1315720" lvl="1" indent="384810">
              <a:lnSpc>
                <a:spcPct val="115500"/>
              </a:lnSpc>
              <a:buChar char="•"/>
              <a:tabLst>
                <a:tab pos="397510" algn="l"/>
              </a:tabLst>
            </a:pPr>
            <a:r>
              <a:rPr sz="3300" dirty="0">
                <a:solidFill>
                  <a:srgbClr val="1A1B17"/>
                </a:solidFill>
                <a:latin typeface="Trebuchet MS"/>
                <a:cs typeface="Trebuchet MS"/>
              </a:rPr>
              <a:t>Используются</a:t>
            </a:r>
            <a:r>
              <a:rPr sz="3300" spc="-105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300" spc="-10" dirty="0">
                <a:solidFill>
                  <a:srgbClr val="1A1B17"/>
                </a:solidFill>
                <a:latin typeface="Trebuchet MS"/>
                <a:cs typeface="Trebuchet MS"/>
              </a:rPr>
              <a:t>матричные </a:t>
            </a:r>
            <a:r>
              <a:rPr sz="3300" spc="-40" dirty="0">
                <a:solidFill>
                  <a:srgbClr val="1A1B17"/>
                </a:solidFill>
                <a:latin typeface="Trebuchet MS"/>
                <a:cs typeface="Trebuchet MS"/>
              </a:rPr>
              <a:t>методы</a:t>
            </a:r>
            <a:r>
              <a:rPr sz="3300" spc="-210" dirty="0">
                <a:solidFill>
                  <a:srgbClr val="1A1B17"/>
                </a:solidFill>
                <a:latin typeface="Trebuchet MS"/>
                <a:cs typeface="Trebuchet MS"/>
              </a:rPr>
              <a:t> </a:t>
            </a:r>
            <a:r>
              <a:rPr sz="3300" spc="-10" dirty="0">
                <a:solidFill>
                  <a:srgbClr val="1A1B17"/>
                </a:solidFill>
                <a:latin typeface="Trebuchet MS"/>
                <a:cs typeface="Trebuchet MS"/>
              </a:rPr>
              <a:t>преобразования координат.</a:t>
            </a:r>
            <a:endParaRPr sz="33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1043</Words>
  <Application>Microsoft Office PowerPoint</Application>
  <PresentationFormat>Произвольный</PresentationFormat>
  <Paragraphs>123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Sitka Banner</vt:lpstr>
      <vt:lpstr>Trebuchet MS</vt:lpstr>
      <vt:lpstr>Office Theme</vt:lpstr>
      <vt:lpstr>8-лекция. Прямая задача кинематики. Кинематика манипулятора и его основные задачи</vt:lpstr>
      <vt:lpstr>План занятия</vt:lpstr>
      <vt:lpstr>Что такое кинематика?</vt:lpstr>
      <vt:lpstr>Манипулятор в робототехнике</vt:lpstr>
      <vt:lpstr>Структура манипулятора</vt:lpstr>
      <vt:lpstr>Классификация сочленений</vt:lpstr>
      <vt:lpstr>Два основных направления:</vt:lpstr>
      <vt:lpstr>Особенности прямой задачи кинематики</vt:lpstr>
      <vt:lpstr>Математическая постановка Прямой Задачи Кинематик</vt:lpstr>
      <vt:lpstr>Пример двухзвенного манипулятора</vt:lpstr>
      <vt:lpstr>Матричное представление</vt:lpstr>
      <vt:lpstr>Метод Денавита–Хартенберга (DH-параметры)</vt:lpstr>
      <vt:lpstr>Кинематическая цепь</vt:lpstr>
      <vt:lpstr>Основные задачи кинематики манипулятора</vt:lpstr>
      <vt:lpstr>Прямая и обратная задачи кинематики</vt:lpstr>
      <vt:lpstr>Практическое значение ПКЗ</vt:lpstr>
      <vt:lpstr>ПКЗ  позволяет  рассчитать  путь рабочего  органа  при  изменении углов.</vt:lpstr>
      <vt:lpstr>Ограничения, сложности и примеры применения</vt:lpstr>
      <vt:lpstr>Выводы:</vt:lpstr>
      <vt:lpstr>Источники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Асаинова и Юсупова</dc:title>
  <dc:creator>Асаинова Адема</dc:creator>
  <cp:keywords>DAGe3K25CtM,BAFCV7LtsEo,0</cp:keywords>
  <cp:lastModifiedBy>Zhanibek Issabekov</cp:lastModifiedBy>
  <cp:revision>3</cp:revision>
  <dcterms:created xsi:type="dcterms:W3CDTF">2025-11-05T19:59:40Z</dcterms:created>
  <dcterms:modified xsi:type="dcterms:W3CDTF">2025-11-06T07:52:56Z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2025-09-30T00:00:00Z</vt:filetime>
  </property>
  <property fmtid="{D5CDD505-2E9C-101B-9397-08002B2CF9AE}" pid="3" name="Creator">
    <vt:lpwstr>Canva</vt:lpwstr>
  </property>
  <property fmtid="{D5CDD505-2E9C-101B-9397-08002B2CF9AE}" pid="4" name="LastSaved">
    <vt:filetime>2025-11-05T00:00:00Z</vt:filetime>
  </property>
  <property fmtid="{D5CDD505-2E9C-101B-9397-08002B2CF9AE}" pid="5" name="Producer">
    <vt:lpwstr>Canva</vt:lpwstr>
  </property>
</Properties>
</file>