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92" r:id="rId4"/>
  </p:sldMasterIdLst>
  <p:notesMasterIdLst>
    <p:notesMasterId r:id="rId19"/>
  </p:notesMasterIdLst>
  <p:sldIdLst>
    <p:sldId id="257" r:id="rId5"/>
    <p:sldId id="258" r:id="rId6"/>
    <p:sldId id="259" r:id="rId7"/>
    <p:sldId id="272" r:id="rId8"/>
    <p:sldId id="269" r:id="rId9"/>
    <p:sldId id="274" r:id="rId10"/>
    <p:sldId id="283" r:id="rId11"/>
    <p:sldId id="265" r:id="rId12"/>
    <p:sldId id="284" r:id="rId13"/>
    <p:sldId id="285" r:id="rId14"/>
    <p:sldId id="286" r:id="rId15"/>
    <p:sldId id="287" r:id="rId16"/>
    <p:sldId id="266" r:id="rId17"/>
    <p:sldId id="281" r:id="rId1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B8DB"/>
    <a:srgbClr val="CBE7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2" d="100"/>
          <a:sy n="72" d="100"/>
        </p:scale>
        <p:origin x="998" y="43"/>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405C64-5090-4BD9-B170-38E96167544B}" type="datetimeFigureOut">
              <a:rPr lang="ru-RU" smtClean="0"/>
              <a:t>02.11.2024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48B0BA-814E-49D4-90CC-4265356236A9}" type="slidenum">
              <a:rPr lang="ru-RU" smtClean="0"/>
              <a:t>‹#›</a:t>
            </a:fld>
            <a:endParaRPr lang="ru-RU"/>
          </a:p>
        </p:txBody>
      </p:sp>
    </p:spTree>
    <p:extLst>
      <p:ext uri="{BB962C8B-B14F-4D97-AF65-F5344CB8AC3E}">
        <p14:creationId xmlns:p14="http://schemas.microsoft.com/office/powerpoint/2010/main" val="2164141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2A48B0BA-814E-49D4-90CC-4265356236A9}" type="slidenum">
              <a:rPr lang="ru-RU" smtClean="0"/>
              <a:t>8</a:t>
            </a:fld>
            <a:endParaRPr lang="ru-RU"/>
          </a:p>
        </p:txBody>
      </p:sp>
    </p:spTree>
    <p:extLst>
      <p:ext uri="{BB962C8B-B14F-4D97-AF65-F5344CB8AC3E}">
        <p14:creationId xmlns:p14="http://schemas.microsoft.com/office/powerpoint/2010/main" val="4238650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2A48B0BA-814E-49D4-90CC-4265356236A9}" type="slidenum">
              <a:rPr lang="ru-RU" smtClean="0"/>
              <a:t>9</a:t>
            </a:fld>
            <a:endParaRPr lang="ru-RU"/>
          </a:p>
        </p:txBody>
      </p:sp>
    </p:spTree>
    <p:extLst>
      <p:ext uri="{BB962C8B-B14F-4D97-AF65-F5344CB8AC3E}">
        <p14:creationId xmlns:p14="http://schemas.microsoft.com/office/powerpoint/2010/main" val="1108076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2A48B0BA-814E-49D4-90CC-4265356236A9}" type="slidenum">
              <a:rPr lang="ru-RU" smtClean="0"/>
              <a:t>10</a:t>
            </a:fld>
            <a:endParaRPr lang="ru-RU"/>
          </a:p>
        </p:txBody>
      </p:sp>
    </p:spTree>
    <p:extLst>
      <p:ext uri="{BB962C8B-B14F-4D97-AF65-F5344CB8AC3E}">
        <p14:creationId xmlns:p14="http://schemas.microsoft.com/office/powerpoint/2010/main" val="1703481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2A48B0BA-814E-49D4-90CC-4265356236A9}" type="slidenum">
              <a:rPr lang="ru-RU" smtClean="0"/>
              <a:t>11</a:t>
            </a:fld>
            <a:endParaRPr lang="ru-RU"/>
          </a:p>
        </p:txBody>
      </p:sp>
    </p:spTree>
    <p:extLst>
      <p:ext uri="{BB962C8B-B14F-4D97-AF65-F5344CB8AC3E}">
        <p14:creationId xmlns:p14="http://schemas.microsoft.com/office/powerpoint/2010/main" val="7203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2A48B0BA-814E-49D4-90CC-4265356236A9}" type="slidenum">
              <a:rPr lang="ru-RU" smtClean="0"/>
              <a:t>12</a:t>
            </a:fld>
            <a:endParaRPr lang="ru-RU"/>
          </a:p>
        </p:txBody>
      </p:sp>
    </p:spTree>
    <p:extLst>
      <p:ext uri="{BB962C8B-B14F-4D97-AF65-F5344CB8AC3E}">
        <p14:creationId xmlns:p14="http://schemas.microsoft.com/office/powerpoint/2010/main" val="2497433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2A48B0BA-814E-49D4-90CC-4265356236A9}" type="slidenum">
              <a:rPr lang="ru-RU" smtClean="0"/>
              <a:t>13</a:t>
            </a:fld>
            <a:endParaRPr lang="ru-RU"/>
          </a:p>
        </p:txBody>
      </p:sp>
    </p:spTree>
    <p:extLst>
      <p:ext uri="{BB962C8B-B14F-4D97-AF65-F5344CB8AC3E}">
        <p14:creationId xmlns:p14="http://schemas.microsoft.com/office/powerpoint/2010/main" val="42813872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6 Imagen" descr="Dibujo.bmp"/>
          <p:cNvPicPr>
            <a:picLocks noChangeAspect="1"/>
          </p:cNvPicPr>
          <p:nvPr/>
        </p:nvPicPr>
        <p:blipFill>
          <a:blip r:embed="rId2" cstate="print"/>
          <a:stretch>
            <a:fillRect/>
          </a:stretch>
        </p:blipFill>
        <p:spPr>
          <a:xfrm>
            <a:off x="0" y="0"/>
            <a:ext cx="12192000" cy="6858000"/>
          </a:xfrm>
          <a:prstGeom prst="rect">
            <a:avLst/>
          </a:prstGeom>
        </p:spPr>
      </p:pic>
      <p:sp>
        <p:nvSpPr>
          <p:cNvPr id="2" name="1 Título"/>
          <p:cNvSpPr>
            <a:spLocks noGrp="1"/>
          </p:cNvSpPr>
          <p:nvPr>
            <p:ph type="ctrTitle"/>
          </p:nvPr>
        </p:nvSpPr>
        <p:spPr>
          <a:xfrm>
            <a:off x="914400" y="2130426"/>
            <a:ext cx="10363200" cy="1470025"/>
          </a:xfrm>
        </p:spPr>
        <p:txBody>
          <a:bodyPr/>
          <a:lstStyle>
            <a:lvl1pPr>
              <a:defRPr b="1" cap="none" spc="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defRPr>
            </a:lvl1pPr>
          </a:lstStyle>
          <a:p>
            <a:r>
              <a:rPr lang="ru-RU"/>
              <a:t>Образец заголовка</a:t>
            </a:r>
            <a:endParaRPr lang="es-ES" dirty="0"/>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s-ES" dirty="0"/>
          </a:p>
        </p:txBody>
      </p:sp>
      <p:sp>
        <p:nvSpPr>
          <p:cNvPr id="4" name="3 Marcador de fecha"/>
          <p:cNvSpPr>
            <a:spLocks noGrp="1"/>
          </p:cNvSpPr>
          <p:nvPr>
            <p:ph type="dt" sz="half" idx="10"/>
          </p:nvPr>
        </p:nvSpPr>
        <p:spPr/>
        <p:txBody>
          <a:bodyPr/>
          <a:lstStyle/>
          <a:p>
            <a:fld id="{6C56F7B7-63C2-4E88-B6CF-4DFBBCEC7614}" type="datetimeFigureOut">
              <a:rPr lang="ru-RU" smtClean="0"/>
              <a:t>02.11.2024</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D8A88C45-CC4D-4DFB-A9AD-603FDA60CFCB}" type="slidenum">
              <a:rPr lang="ru-RU" smtClean="0"/>
              <a:t>‹#›</a:t>
            </a:fld>
            <a:endParaRPr lang="ru-RU"/>
          </a:p>
        </p:txBody>
      </p:sp>
    </p:spTree>
    <p:extLst>
      <p:ext uri="{BB962C8B-B14F-4D97-AF65-F5344CB8AC3E}">
        <p14:creationId xmlns:p14="http://schemas.microsoft.com/office/powerpoint/2010/main" val="4053046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a:t>Образец заголовка</a:t>
            </a:r>
            <a:endParaRPr lang="es-ES"/>
          </a:p>
        </p:txBody>
      </p:sp>
      <p:sp>
        <p:nvSpPr>
          <p:cNvPr id="3" name="2 Marcador de texto vertical"/>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s-ES"/>
          </a:p>
        </p:txBody>
      </p:sp>
      <p:sp>
        <p:nvSpPr>
          <p:cNvPr id="4" name="3 Marcador de fecha"/>
          <p:cNvSpPr>
            <a:spLocks noGrp="1"/>
          </p:cNvSpPr>
          <p:nvPr>
            <p:ph type="dt" sz="half" idx="10"/>
          </p:nvPr>
        </p:nvSpPr>
        <p:spPr/>
        <p:txBody>
          <a:bodyPr/>
          <a:lstStyle/>
          <a:p>
            <a:fld id="{6C56F7B7-63C2-4E88-B6CF-4DFBBCEC7614}" type="datetimeFigureOut">
              <a:rPr lang="ru-RU" smtClean="0"/>
              <a:t>02.11.2024</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D8A88C45-CC4D-4DFB-A9AD-603FDA60CFCB}" type="slidenum">
              <a:rPr lang="ru-RU" smtClean="0"/>
              <a:t>‹#›</a:t>
            </a:fld>
            <a:endParaRPr lang="ru-RU"/>
          </a:p>
        </p:txBody>
      </p:sp>
    </p:spTree>
    <p:extLst>
      <p:ext uri="{BB962C8B-B14F-4D97-AF65-F5344CB8AC3E}">
        <p14:creationId xmlns:p14="http://schemas.microsoft.com/office/powerpoint/2010/main" val="3270972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ru-RU"/>
              <a:t>Образец заголовка</a:t>
            </a:r>
            <a:endParaRPr lang="es-ES"/>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s-ES"/>
          </a:p>
        </p:txBody>
      </p:sp>
      <p:sp>
        <p:nvSpPr>
          <p:cNvPr id="4" name="3 Marcador de fecha"/>
          <p:cNvSpPr>
            <a:spLocks noGrp="1"/>
          </p:cNvSpPr>
          <p:nvPr>
            <p:ph type="dt" sz="half" idx="10"/>
          </p:nvPr>
        </p:nvSpPr>
        <p:spPr/>
        <p:txBody>
          <a:bodyPr/>
          <a:lstStyle/>
          <a:p>
            <a:fld id="{6C56F7B7-63C2-4E88-B6CF-4DFBBCEC7614}" type="datetimeFigureOut">
              <a:rPr lang="ru-RU" smtClean="0"/>
              <a:t>02.11.2024</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D8A88C45-CC4D-4DFB-A9AD-603FDA60CFCB}" type="slidenum">
              <a:rPr lang="ru-RU" smtClean="0"/>
              <a:t>‹#›</a:t>
            </a:fld>
            <a:endParaRPr lang="ru-RU"/>
          </a:p>
        </p:txBody>
      </p:sp>
    </p:spTree>
    <p:extLst>
      <p:ext uri="{BB962C8B-B14F-4D97-AF65-F5344CB8AC3E}">
        <p14:creationId xmlns:p14="http://schemas.microsoft.com/office/powerpoint/2010/main" val="251870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1" cap="none" spc="0">
                <a:ln w="18415" cmpd="sng">
                  <a:solidFill>
                    <a:srgbClr val="0066FF"/>
                  </a:solidFill>
                  <a:prstDash val="solid"/>
                </a:ln>
                <a:solidFill>
                  <a:srgbClr val="FFFFFF"/>
                </a:solidFill>
                <a:effectLst>
                  <a:outerShdw blurRad="63500" dir="3600000" algn="tl" rotWithShape="0">
                    <a:srgbClr val="000000">
                      <a:alpha val="70000"/>
                    </a:srgbClr>
                  </a:outerShdw>
                </a:effectLst>
              </a:defRPr>
            </a:lvl1pPr>
          </a:lstStyle>
          <a:p>
            <a:r>
              <a:rPr lang="ru-RU"/>
              <a:t>Образец заголовка</a:t>
            </a:r>
            <a:endParaRPr lang="es-ES" dirty="0"/>
          </a:p>
        </p:txBody>
      </p:sp>
      <p:sp>
        <p:nvSpPr>
          <p:cNvPr id="3" name="2 Marcador de contenido"/>
          <p:cNvSpPr>
            <a:spLocks noGrp="1"/>
          </p:cNvSpPr>
          <p:nvPr>
            <p:ph idx="1"/>
          </p:nvPr>
        </p:nvSpPr>
        <p:spPr/>
        <p:txBody>
          <a:bodyPr/>
          <a:lstStyle>
            <a:lvl1pPr>
              <a:defRPr sz="2800">
                <a:ln>
                  <a:noFill/>
                </a:ln>
                <a:solidFill>
                  <a:srgbClr val="0000CC"/>
                </a:solidFill>
              </a:defRPr>
            </a:lvl1pPr>
            <a:lvl2pPr>
              <a:defRPr>
                <a:ln>
                  <a:noFill/>
                </a:ln>
                <a:solidFill>
                  <a:srgbClr val="0000CC"/>
                </a:solidFill>
              </a:defRPr>
            </a:lvl2pPr>
            <a:lvl3pPr>
              <a:defRPr>
                <a:ln>
                  <a:noFill/>
                </a:ln>
                <a:solidFill>
                  <a:srgbClr val="0000CC"/>
                </a:solidFill>
              </a:defRPr>
            </a:lvl3pPr>
            <a:lvl4pPr>
              <a:defRPr>
                <a:ln>
                  <a:noFill/>
                </a:ln>
                <a:solidFill>
                  <a:srgbClr val="0000CC"/>
                </a:solidFill>
              </a:defRPr>
            </a:lvl4pPr>
            <a:lvl5pPr>
              <a:defRPr>
                <a:ln>
                  <a:noFill/>
                </a:ln>
                <a:solidFill>
                  <a:srgbClr val="0000CC"/>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s-ES" dirty="0"/>
          </a:p>
        </p:txBody>
      </p:sp>
      <p:sp>
        <p:nvSpPr>
          <p:cNvPr id="4" name="3 Marcador de fecha"/>
          <p:cNvSpPr>
            <a:spLocks noGrp="1"/>
          </p:cNvSpPr>
          <p:nvPr>
            <p:ph type="dt" sz="half" idx="10"/>
          </p:nvPr>
        </p:nvSpPr>
        <p:spPr/>
        <p:txBody>
          <a:bodyPr/>
          <a:lstStyle/>
          <a:p>
            <a:fld id="{6C56F7B7-63C2-4E88-B6CF-4DFBBCEC7614}" type="datetimeFigureOut">
              <a:rPr lang="ru-RU" smtClean="0"/>
              <a:t>02.11.2024</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D8A88C45-CC4D-4DFB-A9AD-603FDA60CFCB}" type="slidenum">
              <a:rPr lang="ru-RU" smtClean="0"/>
              <a:t>‹#›</a:t>
            </a:fld>
            <a:endParaRPr lang="ru-RU"/>
          </a:p>
        </p:txBody>
      </p:sp>
    </p:spTree>
    <p:extLst>
      <p:ext uri="{BB962C8B-B14F-4D97-AF65-F5344CB8AC3E}">
        <p14:creationId xmlns:p14="http://schemas.microsoft.com/office/powerpoint/2010/main" val="1615776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endParaRPr lang="es-E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3 Marcador de fecha"/>
          <p:cNvSpPr>
            <a:spLocks noGrp="1"/>
          </p:cNvSpPr>
          <p:nvPr>
            <p:ph type="dt" sz="half" idx="10"/>
          </p:nvPr>
        </p:nvSpPr>
        <p:spPr/>
        <p:txBody>
          <a:bodyPr/>
          <a:lstStyle/>
          <a:p>
            <a:fld id="{6C56F7B7-63C2-4E88-B6CF-4DFBBCEC7614}" type="datetimeFigureOut">
              <a:rPr lang="ru-RU" smtClean="0"/>
              <a:t>02.11.2024</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D8A88C45-CC4D-4DFB-A9AD-603FDA60CFCB}" type="slidenum">
              <a:rPr lang="ru-RU" smtClean="0"/>
              <a:t>‹#›</a:t>
            </a:fld>
            <a:endParaRPr lang="ru-RU"/>
          </a:p>
        </p:txBody>
      </p:sp>
    </p:spTree>
    <p:extLst>
      <p:ext uri="{BB962C8B-B14F-4D97-AF65-F5344CB8AC3E}">
        <p14:creationId xmlns:p14="http://schemas.microsoft.com/office/powerpoint/2010/main" val="2534433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a:t>Образец заголовка</a:t>
            </a:r>
            <a:endParaRPr lang="es-ES"/>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s-ES"/>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s-ES"/>
          </a:p>
        </p:txBody>
      </p:sp>
      <p:sp>
        <p:nvSpPr>
          <p:cNvPr id="5" name="4 Marcador de fecha"/>
          <p:cNvSpPr>
            <a:spLocks noGrp="1"/>
          </p:cNvSpPr>
          <p:nvPr>
            <p:ph type="dt" sz="half" idx="10"/>
          </p:nvPr>
        </p:nvSpPr>
        <p:spPr/>
        <p:txBody>
          <a:bodyPr/>
          <a:lstStyle/>
          <a:p>
            <a:fld id="{6C56F7B7-63C2-4E88-B6CF-4DFBBCEC7614}" type="datetimeFigureOut">
              <a:rPr lang="ru-RU" smtClean="0"/>
              <a:t>02.11.2024</a:t>
            </a:fld>
            <a:endParaRPr lang="ru-RU"/>
          </a:p>
        </p:txBody>
      </p:sp>
      <p:sp>
        <p:nvSpPr>
          <p:cNvPr id="6" name="5 Marcador de pie de página"/>
          <p:cNvSpPr>
            <a:spLocks noGrp="1"/>
          </p:cNvSpPr>
          <p:nvPr>
            <p:ph type="ftr" sz="quarter" idx="11"/>
          </p:nvPr>
        </p:nvSpPr>
        <p:spPr/>
        <p:txBody>
          <a:bodyPr/>
          <a:lstStyle/>
          <a:p>
            <a:endParaRPr lang="ru-RU"/>
          </a:p>
        </p:txBody>
      </p:sp>
      <p:sp>
        <p:nvSpPr>
          <p:cNvPr id="7" name="6 Marcador de número de diapositiva"/>
          <p:cNvSpPr>
            <a:spLocks noGrp="1"/>
          </p:cNvSpPr>
          <p:nvPr>
            <p:ph type="sldNum" sz="quarter" idx="12"/>
          </p:nvPr>
        </p:nvSpPr>
        <p:spPr/>
        <p:txBody>
          <a:bodyPr/>
          <a:lstStyle/>
          <a:p>
            <a:fld id="{D8A88C45-CC4D-4DFB-A9AD-603FDA60CFCB}" type="slidenum">
              <a:rPr lang="ru-RU" smtClean="0"/>
              <a:t>‹#›</a:t>
            </a:fld>
            <a:endParaRPr lang="ru-RU"/>
          </a:p>
        </p:txBody>
      </p:sp>
    </p:spTree>
    <p:extLst>
      <p:ext uri="{BB962C8B-B14F-4D97-AF65-F5344CB8AC3E}">
        <p14:creationId xmlns:p14="http://schemas.microsoft.com/office/powerpoint/2010/main" val="3090118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ru-RU"/>
              <a:t>Образец заголовка</a:t>
            </a:r>
            <a:endParaRPr lang="es-ES"/>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s-ES"/>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s-ES"/>
          </a:p>
        </p:txBody>
      </p:sp>
      <p:sp>
        <p:nvSpPr>
          <p:cNvPr id="7" name="6 Marcador de fecha"/>
          <p:cNvSpPr>
            <a:spLocks noGrp="1"/>
          </p:cNvSpPr>
          <p:nvPr>
            <p:ph type="dt" sz="half" idx="10"/>
          </p:nvPr>
        </p:nvSpPr>
        <p:spPr/>
        <p:txBody>
          <a:bodyPr/>
          <a:lstStyle/>
          <a:p>
            <a:fld id="{6C56F7B7-63C2-4E88-B6CF-4DFBBCEC7614}" type="datetimeFigureOut">
              <a:rPr lang="ru-RU" smtClean="0"/>
              <a:t>02.11.2024</a:t>
            </a:fld>
            <a:endParaRPr lang="ru-RU"/>
          </a:p>
        </p:txBody>
      </p:sp>
      <p:sp>
        <p:nvSpPr>
          <p:cNvPr id="8" name="7 Marcador de pie de página"/>
          <p:cNvSpPr>
            <a:spLocks noGrp="1"/>
          </p:cNvSpPr>
          <p:nvPr>
            <p:ph type="ftr" sz="quarter" idx="11"/>
          </p:nvPr>
        </p:nvSpPr>
        <p:spPr/>
        <p:txBody>
          <a:bodyPr/>
          <a:lstStyle/>
          <a:p>
            <a:endParaRPr lang="ru-RU"/>
          </a:p>
        </p:txBody>
      </p:sp>
      <p:sp>
        <p:nvSpPr>
          <p:cNvPr id="9" name="8 Marcador de número de diapositiva"/>
          <p:cNvSpPr>
            <a:spLocks noGrp="1"/>
          </p:cNvSpPr>
          <p:nvPr>
            <p:ph type="sldNum" sz="quarter" idx="12"/>
          </p:nvPr>
        </p:nvSpPr>
        <p:spPr/>
        <p:txBody>
          <a:bodyPr/>
          <a:lstStyle/>
          <a:p>
            <a:fld id="{D8A88C45-CC4D-4DFB-A9AD-603FDA60CFCB}" type="slidenum">
              <a:rPr lang="ru-RU" smtClean="0"/>
              <a:t>‹#›</a:t>
            </a:fld>
            <a:endParaRPr lang="ru-RU"/>
          </a:p>
        </p:txBody>
      </p:sp>
    </p:spTree>
    <p:extLst>
      <p:ext uri="{BB962C8B-B14F-4D97-AF65-F5344CB8AC3E}">
        <p14:creationId xmlns:p14="http://schemas.microsoft.com/office/powerpoint/2010/main" val="309952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a:t>Образец заголовка</a:t>
            </a:r>
            <a:endParaRPr lang="es-ES"/>
          </a:p>
        </p:txBody>
      </p:sp>
      <p:sp>
        <p:nvSpPr>
          <p:cNvPr id="3" name="2 Marcador de fecha"/>
          <p:cNvSpPr>
            <a:spLocks noGrp="1"/>
          </p:cNvSpPr>
          <p:nvPr>
            <p:ph type="dt" sz="half" idx="10"/>
          </p:nvPr>
        </p:nvSpPr>
        <p:spPr/>
        <p:txBody>
          <a:bodyPr/>
          <a:lstStyle/>
          <a:p>
            <a:fld id="{6C56F7B7-63C2-4E88-B6CF-4DFBBCEC7614}" type="datetimeFigureOut">
              <a:rPr lang="ru-RU" smtClean="0"/>
              <a:t>02.11.2024</a:t>
            </a:fld>
            <a:endParaRPr lang="ru-RU"/>
          </a:p>
        </p:txBody>
      </p:sp>
      <p:sp>
        <p:nvSpPr>
          <p:cNvPr id="4" name="3 Marcador de pie de página"/>
          <p:cNvSpPr>
            <a:spLocks noGrp="1"/>
          </p:cNvSpPr>
          <p:nvPr>
            <p:ph type="ftr" sz="quarter" idx="11"/>
          </p:nvPr>
        </p:nvSpPr>
        <p:spPr/>
        <p:txBody>
          <a:bodyPr/>
          <a:lstStyle/>
          <a:p>
            <a:endParaRPr lang="ru-RU"/>
          </a:p>
        </p:txBody>
      </p:sp>
      <p:sp>
        <p:nvSpPr>
          <p:cNvPr id="5" name="4 Marcador de número de diapositiva"/>
          <p:cNvSpPr>
            <a:spLocks noGrp="1"/>
          </p:cNvSpPr>
          <p:nvPr>
            <p:ph type="sldNum" sz="quarter" idx="12"/>
          </p:nvPr>
        </p:nvSpPr>
        <p:spPr/>
        <p:txBody>
          <a:bodyPr/>
          <a:lstStyle/>
          <a:p>
            <a:fld id="{D8A88C45-CC4D-4DFB-A9AD-603FDA60CFCB}" type="slidenum">
              <a:rPr lang="ru-RU" smtClean="0"/>
              <a:t>‹#›</a:t>
            </a:fld>
            <a:endParaRPr lang="ru-RU"/>
          </a:p>
        </p:txBody>
      </p:sp>
    </p:spTree>
    <p:extLst>
      <p:ext uri="{BB962C8B-B14F-4D97-AF65-F5344CB8AC3E}">
        <p14:creationId xmlns:p14="http://schemas.microsoft.com/office/powerpoint/2010/main" val="66414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C56F7B7-63C2-4E88-B6CF-4DFBBCEC7614}" type="datetimeFigureOut">
              <a:rPr lang="ru-RU" smtClean="0"/>
              <a:t>02.11.2024</a:t>
            </a:fld>
            <a:endParaRPr lang="ru-RU"/>
          </a:p>
        </p:txBody>
      </p:sp>
      <p:sp>
        <p:nvSpPr>
          <p:cNvPr id="3" name="2 Marcador de pie de página"/>
          <p:cNvSpPr>
            <a:spLocks noGrp="1"/>
          </p:cNvSpPr>
          <p:nvPr>
            <p:ph type="ftr" sz="quarter" idx="11"/>
          </p:nvPr>
        </p:nvSpPr>
        <p:spPr/>
        <p:txBody>
          <a:bodyPr/>
          <a:lstStyle/>
          <a:p>
            <a:endParaRPr lang="ru-RU"/>
          </a:p>
        </p:txBody>
      </p:sp>
      <p:sp>
        <p:nvSpPr>
          <p:cNvPr id="4" name="3 Marcador de número de diapositiva"/>
          <p:cNvSpPr>
            <a:spLocks noGrp="1"/>
          </p:cNvSpPr>
          <p:nvPr>
            <p:ph type="sldNum" sz="quarter" idx="12"/>
          </p:nvPr>
        </p:nvSpPr>
        <p:spPr/>
        <p:txBody>
          <a:bodyPr/>
          <a:lstStyle/>
          <a:p>
            <a:fld id="{D8A88C45-CC4D-4DFB-A9AD-603FDA60CFCB}" type="slidenum">
              <a:rPr lang="ru-RU" smtClean="0"/>
              <a:t>‹#›</a:t>
            </a:fld>
            <a:endParaRPr lang="ru-RU"/>
          </a:p>
        </p:txBody>
      </p:sp>
    </p:spTree>
    <p:extLst>
      <p:ext uri="{BB962C8B-B14F-4D97-AF65-F5344CB8AC3E}">
        <p14:creationId xmlns:p14="http://schemas.microsoft.com/office/powerpoint/2010/main" val="4091012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endParaRPr lang="es-ES"/>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s-ES"/>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4 Marcador de fecha"/>
          <p:cNvSpPr>
            <a:spLocks noGrp="1"/>
          </p:cNvSpPr>
          <p:nvPr>
            <p:ph type="dt" sz="half" idx="10"/>
          </p:nvPr>
        </p:nvSpPr>
        <p:spPr/>
        <p:txBody>
          <a:bodyPr/>
          <a:lstStyle/>
          <a:p>
            <a:fld id="{6C56F7B7-63C2-4E88-B6CF-4DFBBCEC7614}" type="datetimeFigureOut">
              <a:rPr lang="ru-RU" smtClean="0"/>
              <a:t>02.11.2024</a:t>
            </a:fld>
            <a:endParaRPr lang="ru-RU"/>
          </a:p>
        </p:txBody>
      </p:sp>
      <p:sp>
        <p:nvSpPr>
          <p:cNvPr id="6" name="5 Marcador de pie de página"/>
          <p:cNvSpPr>
            <a:spLocks noGrp="1"/>
          </p:cNvSpPr>
          <p:nvPr>
            <p:ph type="ftr" sz="quarter" idx="11"/>
          </p:nvPr>
        </p:nvSpPr>
        <p:spPr/>
        <p:txBody>
          <a:bodyPr/>
          <a:lstStyle/>
          <a:p>
            <a:endParaRPr lang="ru-RU"/>
          </a:p>
        </p:txBody>
      </p:sp>
      <p:sp>
        <p:nvSpPr>
          <p:cNvPr id="7" name="6 Marcador de número de diapositiva"/>
          <p:cNvSpPr>
            <a:spLocks noGrp="1"/>
          </p:cNvSpPr>
          <p:nvPr>
            <p:ph type="sldNum" sz="quarter" idx="12"/>
          </p:nvPr>
        </p:nvSpPr>
        <p:spPr/>
        <p:txBody>
          <a:bodyPr/>
          <a:lstStyle/>
          <a:p>
            <a:fld id="{D8A88C45-CC4D-4DFB-A9AD-603FDA60CFCB}" type="slidenum">
              <a:rPr lang="ru-RU" smtClean="0"/>
              <a:t>‹#›</a:t>
            </a:fld>
            <a:endParaRPr lang="ru-RU"/>
          </a:p>
        </p:txBody>
      </p:sp>
    </p:spTree>
    <p:extLst>
      <p:ext uri="{BB962C8B-B14F-4D97-AF65-F5344CB8AC3E}">
        <p14:creationId xmlns:p14="http://schemas.microsoft.com/office/powerpoint/2010/main" val="81394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endParaRPr lang="es-ES"/>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s-ES"/>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4 Marcador de fecha"/>
          <p:cNvSpPr>
            <a:spLocks noGrp="1"/>
          </p:cNvSpPr>
          <p:nvPr>
            <p:ph type="dt" sz="half" idx="10"/>
          </p:nvPr>
        </p:nvSpPr>
        <p:spPr/>
        <p:txBody>
          <a:bodyPr/>
          <a:lstStyle/>
          <a:p>
            <a:fld id="{6C56F7B7-63C2-4E88-B6CF-4DFBBCEC7614}" type="datetimeFigureOut">
              <a:rPr lang="ru-RU" smtClean="0"/>
              <a:t>02.11.2024</a:t>
            </a:fld>
            <a:endParaRPr lang="ru-RU"/>
          </a:p>
        </p:txBody>
      </p:sp>
      <p:sp>
        <p:nvSpPr>
          <p:cNvPr id="6" name="5 Marcador de pie de página"/>
          <p:cNvSpPr>
            <a:spLocks noGrp="1"/>
          </p:cNvSpPr>
          <p:nvPr>
            <p:ph type="ftr" sz="quarter" idx="11"/>
          </p:nvPr>
        </p:nvSpPr>
        <p:spPr/>
        <p:txBody>
          <a:bodyPr/>
          <a:lstStyle/>
          <a:p>
            <a:endParaRPr lang="ru-RU"/>
          </a:p>
        </p:txBody>
      </p:sp>
      <p:sp>
        <p:nvSpPr>
          <p:cNvPr id="7" name="6 Marcador de número de diapositiva"/>
          <p:cNvSpPr>
            <a:spLocks noGrp="1"/>
          </p:cNvSpPr>
          <p:nvPr>
            <p:ph type="sldNum" sz="quarter" idx="12"/>
          </p:nvPr>
        </p:nvSpPr>
        <p:spPr/>
        <p:txBody>
          <a:bodyPr/>
          <a:lstStyle/>
          <a:p>
            <a:fld id="{D8A88C45-CC4D-4DFB-A9AD-603FDA60CFCB}" type="slidenum">
              <a:rPr lang="ru-RU" smtClean="0"/>
              <a:t>‹#›</a:t>
            </a:fld>
            <a:endParaRPr lang="ru-RU"/>
          </a:p>
        </p:txBody>
      </p:sp>
    </p:spTree>
    <p:extLst>
      <p:ext uri="{BB962C8B-B14F-4D97-AF65-F5344CB8AC3E}">
        <p14:creationId xmlns:p14="http://schemas.microsoft.com/office/powerpoint/2010/main" val="1806910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56F7B7-63C2-4E88-B6CF-4DFBBCEC7614}" type="datetimeFigureOut">
              <a:rPr lang="ru-RU" smtClean="0"/>
              <a:t>02.11.2024</a:t>
            </a:fld>
            <a:endParaRPr lang="ru-RU"/>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A88C45-CC4D-4DFB-A9AD-603FDA60CFCB}" type="slidenum">
              <a:rPr lang="ru-RU" smtClean="0"/>
              <a:t>‹#›</a:t>
            </a:fld>
            <a:endParaRPr lang="ru-RU"/>
          </a:p>
        </p:txBody>
      </p:sp>
      <p:pic>
        <p:nvPicPr>
          <p:cNvPr id="7" name="6 Imagen" descr="Dibujo.bmp"/>
          <p:cNvPicPr>
            <a:picLocks noChangeAspect="1"/>
          </p:cNvPicPr>
          <p:nvPr/>
        </p:nvPicPr>
        <p:blipFill>
          <a:blip r:embed="rId13" cstate="print"/>
          <a:stretch>
            <a:fillRect/>
          </a:stretch>
        </p:blipFill>
        <p:spPr>
          <a:xfrm>
            <a:off x="0" y="0"/>
            <a:ext cx="12192000" cy="6858000"/>
          </a:xfrm>
          <a:prstGeom prst="rect">
            <a:avLst/>
          </a:prstGeom>
        </p:spPr>
      </p:pic>
      <p:sp>
        <p:nvSpPr>
          <p:cNvPr id="9" name="Rectangle 10"/>
          <p:cNvSpPr>
            <a:spLocks noChangeArrowheads="1"/>
          </p:cNvSpPr>
          <p:nvPr/>
        </p:nvSpPr>
        <p:spPr bwMode="auto">
          <a:xfrm>
            <a:off x="0" y="0"/>
            <a:ext cx="12192000" cy="7010400"/>
          </a:xfrm>
          <a:prstGeom prst="rect">
            <a:avLst/>
          </a:prstGeom>
          <a:gradFill flip="none" rotWithShape="1">
            <a:gsLst>
              <a:gs pos="100000">
                <a:srgbClr val="03D4A8">
                  <a:alpha val="18000"/>
                </a:srgbClr>
              </a:gs>
              <a:gs pos="25000">
                <a:srgbClr val="21D6E0">
                  <a:alpha val="23000"/>
                </a:srgbClr>
              </a:gs>
              <a:gs pos="75000">
                <a:srgbClr val="0087E6">
                  <a:alpha val="25000"/>
                </a:srgbClr>
              </a:gs>
              <a:gs pos="100000">
                <a:srgbClr val="005CBF">
                  <a:alpha val="25999"/>
                </a:srgbClr>
              </a:gs>
            </a:gsLst>
            <a:lin ang="2700000" scaled="1"/>
            <a:tileRect/>
          </a:gradFill>
          <a:ln w="9525">
            <a:noFill/>
            <a:miter lim="800000"/>
            <a:headEnd/>
            <a:tailEnd/>
          </a:ln>
          <a:effectLst/>
        </p:spPr>
        <p:txBody>
          <a:bodyPr wrap="none" anchor="ctr"/>
          <a:lstStyle/>
          <a:p>
            <a:pPr>
              <a:defRPr/>
            </a:pPr>
            <a:endParaRPr lang="es-ES" sz="1800"/>
          </a:p>
        </p:txBody>
      </p:sp>
    </p:spTree>
    <p:extLst>
      <p:ext uri="{BB962C8B-B14F-4D97-AF65-F5344CB8AC3E}">
        <p14:creationId xmlns:p14="http://schemas.microsoft.com/office/powerpoint/2010/main" val="140315413"/>
      </p:ext>
    </p:extLst>
  </p:cSld>
  <p:clrMap bg1="lt1" tx1="dk1" bg2="lt2" tx2="dk2" accent1="accent1" accent2="accent2" accent3="accent3" accent4="accent4" accent5="accent5" accent6="accent6" hlink="hlink" folHlink="folHlink"/>
  <p:sldLayoutIdLst>
    <p:sldLayoutId id="2147484293" r:id="rId1"/>
    <p:sldLayoutId id="2147484294" r:id="rId2"/>
    <p:sldLayoutId id="2147484295" r:id="rId3"/>
    <p:sldLayoutId id="2147484296" r:id="rId4"/>
    <p:sldLayoutId id="2147484297" r:id="rId5"/>
    <p:sldLayoutId id="2147484298" r:id="rId6"/>
    <p:sldLayoutId id="2147484299" r:id="rId7"/>
    <p:sldLayoutId id="2147484300" r:id="rId8"/>
    <p:sldLayoutId id="2147484301" r:id="rId9"/>
    <p:sldLayoutId id="2147484302" r:id="rId10"/>
    <p:sldLayoutId id="21474843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earthquake.usgs.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100000">
              <a:schemeClr val="bg1"/>
            </a:gs>
          </a:gsLst>
          <a:path path="circle">
            <a:fillToRect l="50000" t="50000" r="100000" b="100000"/>
          </a:path>
        </a:gradFill>
        <a:effectLst/>
      </p:bgPr>
    </p:bg>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8596D85-936F-4571-91F2-44BF2E8D1C0B}"/>
              </a:ext>
            </a:extLst>
          </p:cNvPr>
          <p:cNvSpPr>
            <a:spLocks noGrp="1"/>
          </p:cNvSpPr>
          <p:nvPr>
            <p:ph idx="1"/>
          </p:nvPr>
        </p:nvSpPr>
        <p:spPr>
          <a:xfrm>
            <a:off x="1508760" y="3661372"/>
            <a:ext cx="9146679" cy="1679316"/>
          </a:xfrm>
        </p:spPr>
        <p:txBody>
          <a:bodyPr>
            <a:normAutofit/>
          </a:bodyPr>
          <a:lstStyle/>
          <a:p>
            <a:pPr algn="ct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тема: </a:t>
            </a:r>
            <a:r>
              <a:rPr lang="ru-RU"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Тектоника очагов землетрясений. </a:t>
            </a:r>
          </a:p>
          <a:p>
            <a:pPr algn="ctr"/>
            <a:r>
              <a:rPr lang="ru-RU"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Приуроченность землетрясений к различным региональным </a:t>
            </a:r>
            <a:r>
              <a:rPr lang="ru-RU"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тектонотипам</a:t>
            </a:r>
            <a:r>
              <a:rPr lang="ru-RU"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6" name="Прямоугольник 5">
            <a:extLst>
              <a:ext uri="{FF2B5EF4-FFF2-40B4-BE49-F238E27FC236}">
                <a16:creationId xmlns:a16="http://schemas.microsoft.com/office/drawing/2014/main" id="{4772A312-0FDD-4A15-813C-9D78AD0E4B2E}"/>
              </a:ext>
            </a:extLst>
          </p:cNvPr>
          <p:cNvSpPr/>
          <p:nvPr/>
        </p:nvSpPr>
        <p:spPr>
          <a:xfrm>
            <a:off x="3383280" y="1457737"/>
            <a:ext cx="7187184" cy="584775"/>
          </a:xfrm>
          <a:prstGeom prst="rect">
            <a:avLst/>
          </a:prstGeom>
        </p:spPr>
        <p:txBody>
          <a:bodyPr wrap="square">
            <a:spAutoFit/>
          </a:bodyPr>
          <a:lstStyle/>
          <a:p>
            <a:r>
              <a:rPr lang="ru-RU" sz="1600" dirty="0">
                <a:latin typeface="Times New Roman" panose="02020603050405020304" pitchFamily="18" charset="0"/>
                <a:cs typeface="Times New Roman" panose="02020603050405020304" pitchFamily="18" charset="0"/>
              </a:rPr>
              <a:t>Институт: </a:t>
            </a:r>
            <a:r>
              <a:rPr lang="ru-RU" sz="1600" u="sng" dirty="0">
                <a:latin typeface="Times New Roman" panose="02020603050405020304" pitchFamily="18" charset="0"/>
                <a:cs typeface="Times New Roman" panose="02020603050405020304" pitchFamily="18" charset="0"/>
              </a:rPr>
              <a:t>Институт геологии и нефтегазового дела им. К. </a:t>
            </a:r>
            <a:r>
              <a:rPr lang="ru-RU" sz="1600" u="sng" dirty="0" err="1">
                <a:latin typeface="Times New Roman" panose="02020603050405020304" pitchFamily="18" charset="0"/>
                <a:cs typeface="Times New Roman" panose="02020603050405020304" pitchFamily="18" charset="0"/>
              </a:rPr>
              <a:t>Турысова</a:t>
            </a:r>
            <a:r>
              <a:rPr lang="ru-RU" sz="1600" u="sng" dirty="0">
                <a:latin typeface="Times New Roman" panose="02020603050405020304" pitchFamily="18" charset="0"/>
                <a:cs typeface="Times New Roman" panose="02020603050405020304" pitchFamily="18" charset="0"/>
              </a:rPr>
              <a:t> </a:t>
            </a:r>
          </a:p>
          <a:p>
            <a:r>
              <a:rPr lang="ru-RU" sz="1600" dirty="0">
                <a:latin typeface="Times New Roman" panose="02020603050405020304" pitchFamily="18" charset="0"/>
                <a:cs typeface="Times New Roman" panose="02020603050405020304" pitchFamily="18" charset="0"/>
              </a:rPr>
              <a:t>Кафедра: </a:t>
            </a:r>
            <a:r>
              <a:rPr lang="ru-RU" sz="1600" u="sng" dirty="0">
                <a:latin typeface="Times New Roman" panose="02020603050405020304" pitchFamily="18" charset="0"/>
                <a:cs typeface="Times New Roman" panose="02020603050405020304" pitchFamily="18" charset="0"/>
              </a:rPr>
              <a:t>Геофизика и сейсмология </a:t>
            </a:r>
          </a:p>
        </p:txBody>
      </p:sp>
      <p:sp>
        <p:nvSpPr>
          <p:cNvPr id="7" name="Прямоугольник 6">
            <a:extLst>
              <a:ext uri="{FF2B5EF4-FFF2-40B4-BE49-F238E27FC236}">
                <a16:creationId xmlns:a16="http://schemas.microsoft.com/office/drawing/2014/main" id="{3BD9EAF6-7DC7-4FC7-877A-B7F1D6C9F050}"/>
              </a:ext>
            </a:extLst>
          </p:cNvPr>
          <p:cNvSpPr/>
          <p:nvPr/>
        </p:nvSpPr>
        <p:spPr>
          <a:xfrm>
            <a:off x="5980423" y="3244334"/>
            <a:ext cx="231154" cy="369332"/>
          </a:xfrm>
          <a:prstGeom prst="rect">
            <a:avLst/>
          </a:prstGeom>
        </p:spPr>
        <p:txBody>
          <a:bodyPr wrap="none">
            <a:spAutoFit/>
          </a:bodyPr>
          <a:lstStyle/>
          <a:p>
            <a:r>
              <a:rPr lang="ru-RU" dirty="0"/>
              <a:t> </a:t>
            </a:r>
          </a:p>
        </p:txBody>
      </p:sp>
      <p:sp>
        <p:nvSpPr>
          <p:cNvPr id="8" name="Прямоугольник 7">
            <a:extLst>
              <a:ext uri="{FF2B5EF4-FFF2-40B4-BE49-F238E27FC236}">
                <a16:creationId xmlns:a16="http://schemas.microsoft.com/office/drawing/2014/main" id="{810DAA38-A0E2-424D-81C1-2AAA757BEBD1}"/>
              </a:ext>
            </a:extLst>
          </p:cNvPr>
          <p:cNvSpPr/>
          <p:nvPr/>
        </p:nvSpPr>
        <p:spPr>
          <a:xfrm>
            <a:off x="5980423" y="3244334"/>
            <a:ext cx="231154" cy="369332"/>
          </a:xfrm>
          <a:prstGeom prst="rect">
            <a:avLst/>
          </a:prstGeom>
        </p:spPr>
        <p:txBody>
          <a:bodyPr wrap="none">
            <a:spAutoFit/>
          </a:bodyPr>
          <a:lstStyle/>
          <a:p>
            <a:r>
              <a:rPr lang="ru-RU" dirty="0"/>
              <a:t> </a:t>
            </a:r>
          </a:p>
        </p:txBody>
      </p:sp>
      <p:pic>
        <p:nvPicPr>
          <p:cNvPr id="1026" name="Рисунок 1">
            <a:extLst>
              <a:ext uri="{FF2B5EF4-FFF2-40B4-BE49-F238E27FC236}">
                <a16:creationId xmlns:a16="http://schemas.microsoft.com/office/drawing/2014/main" id="{B2772EF3-62E1-443A-B76F-15279A9551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920" t="16204" r="13312" b="-524"/>
          <a:stretch/>
        </p:blipFill>
        <p:spPr bwMode="auto">
          <a:xfrm>
            <a:off x="223765" y="200831"/>
            <a:ext cx="507755" cy="886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Прямоугольник 9">
            <a:extLst>
              <a:ext uri="{FF2B5EF4-FFF2-40B4-BE49-F238E27FC236}">
                <a16:creationId xmlns:a16="http://schemas.microsoft.com/office/drawing/2014/main" id="{6D0516B9-1C47-4FA9-97D8-DE45D8AC61C3}"/>
              </a:ext>
            </a:extLst>
          </p:cNvPr>
          <p:cNvSpPr/>
          <p:nvPr/>
        </p:nvSpPr>
        <p:spPr>
          <a:xfrm>
            <a:off x="960435" y="2501377"/>
            <a:ext cx="10502283" cy="584775"/>
          </a:xfrm>
          <a:prstGeom prst="rect">
            <a:avLst/>
          </a:prstGeom>
        </p:spPr>
        <p:txBody>
          <a:bodyPr wrap="square">
            <a:spAutoFit/>
          </a:bodyPr>
          <a:lstStyle/>
          <a:p>
            <a:pPr algn="ctr"/>
            <a:r>
              <a:rPr lang="ru-RU" sz="1600" dirty="0">
                <a:latin typeface="Times New Roman" panose="02020603050405020304" pitchFamily="18" charset="0"/>
                <a:cs typeface="Times New Roman" panose="02020603050405020304" pitchFamily="18" charset="0"/>
              </a:rPr>
              <a:t>Самостоятельной работе докторанта-1</a:t>
            </a:r>
          </a:p>
          <a:p>
            <a:pPr algn="ctr"/>
            <a:r>
              <a:rPr lang="kk-KZ" sz="1600" dirty="0">
                <a:latin typeface="Times New Roman" panose="02020603050405020304" pitchFamily="18" charset="0"/>
                <a:cs typeface="Times New Roman" panose="02020603050405020304" pitchFamily="18" charset="0"/>
              </a:rPr>
              <a:t>П</a:t>
            </a:r>
            <a:r>
              <a:rPr lang="ru-RU" sz="1600" dirty="0">
                <a:latin typeface="Times New Roman" panose="02020603050405020304" pitchFamily="18" charset="0"/>
                <a:cs typeface="Times New Roman" panose="02020603050405020304" pitchFamily="18" charset="0"/>
              </a:rPr>
              <a:t>о дисциплине: </a:t>
            </a:r>
            <a:r>
              <a:rPr lang="ru-RU" sz="1600" dirty="0" err="1">
                <a:latin typeface="Times New Roman" panose="02020603050405020304" pitchFamily="18" charset="0"/>
                <a:cs typeface="Times New Roman" panose="02020603050405020304" pitchFamily="18" charset="0"/>
              </a:rPr>
              <a:t>Сейсмогеофизические</a:t>
            </a:r>
            <a:r>
              <a:rPr lang="ru-RU" sz="1600" dirty="0">
                <a:latin typeface="Times New Roman" panose="02020603050405020304" pitchFamily="18" charset="0"/>
                <a:cs typeface="Times New Roman" panose="02020603050405020304" pitchFamily="18" charset="0"/>
              </a:rPr>
              <a:t> предвестники и стратегия прогноза землетрясений </a:t>
            </a:r>
          </a:p>
        </p:txBody>
      </p:sp>
      <p:sp>
        <p:nvSpPr>
          <p:cNvPr id="9" name="Прямоугольник 8">
            <a:extLst>
              <a:ext uri="{FF2B5EF4-FFF2-40B4-BE49-F238E27FC236}">
                <a16:creationId xmlns:a16="http://schemas.microsoft.com/office/drawing/2014/main" id="{D9C449AC-1DF0-471D-B1B4-288EA3998C41}"/>
              </a:ext>
            </a:extLst>
          </p:cNvPr>
          <p:cNvSpPr/>
          <p:nvPr/>
        </p:nvSpPr>
        <p:spPr>
          <a:xfrm>
            <a:off x="7901125" y="5639219"/>
            <a:ext cx="4290875" cy="1084912"/>
          </a:xfrm>
          <a:prstGeom prst="rect">
            <a:avLst/>
          </a:prstGeom>
        </p:spPr>
        <p:txBody>
          <a:bodyPr wrap="square">
            <a:spAutoFit/>
          </a:bodyPr>
          <a:lstStyle/>
          <a:p>
            <a:r>
              <a:rPr lang="ru-RU" sz="1400" dirty="0">
                <a:latin typeface="Times New Roman" panose="02020603050405020304" pitchFamily="18" charset="0"/>
                <a:cs typeface="Times New Roman" panose="02020603050405020304" pitchFamily="18" charset="0"/>
              </a:rPr>
              <a:t>Ф.И.О. преподавателя: Академик НАН РК, д.г.-</a:t>
            </a:r>
            <a:r>
              <a:rPr lang="ru-RU" sz="1400" dirty="0" err="1">
                <a:latin typeface="Times New Roman" panose="02020603050405020304" pitchFamily="18" charset="0"/>
                <a:cs typeface="Times New Roman" panose="02020603050405020304" pitchFamily="18" charset="0"/>
              </a:rPr>
              <a:t>м.н</a:t>
            </a:r>
            <a:r>
              <a:rPr lang="ru-RU" sz="1400" dirty="0">
                <a:latin typeface="Times New Roman" panose="02020603050405020304" pitchFamily="18" charset="0"/>
                <a:cs typeface="Times New Roman" panose="02020603050405020304" pitchFamily="18" charset="0"/>
              </a:rPr>
              <a:t>., профессор - </a:t>
            </a:r>
            <a:r>
              <a:rPr lang="ru-RU" sz="1450" dirty="0">
                <a:latin typeface="Times New Roman" panose="02020603050405020304" pitchFamily="18" charset="0"/>
                <a:cs typeface="Times New Roman" panose="02020603050405020304" pitchFamily="18" charset="0"/>
              </a:rPr>
              <a:t>А.Е. </a:t>
            </a:r>
            <a:r>
              <a:rPr lang="ru-RU" sz="1450" dirty="0" err="1">
                <a:latin typeface="Times New Roman" panose="02020603050405020304" pitchFamily="18" charset="0"/>
                <a:cs typeface="Times New Roman" panose="02020603050405020304" pitchFamily="18" charset="0"/>
              </a:rPr>
              <a:t>Абетов</a:t>
            </a:r>
            <a:endParaRPr lang="ru-RU" sz="1450" dirty="0">
              <a:latin typeface="Times New Roman" panose="02020603050405020304" pitchFamily="18" charset="0"/>
              <a:cs typeface="Times New Roman" panose="02020603050405020304" pitchFamily="18" charset="0"/>
            </a:endParaRPr>
          </a:p>
          <a:p>
            <a:endParaRPr lang="ru-RU" sz="800" dirty="0">
              <a:latin typeface="Times New Roman" panose="02020603050405020304" pitchFamily="18" charset="0"/>
              <a:cs typeface="Times New Roman" panose="02020603050405020304" pitchFamily="18" charset="0"/>
            </a:endParaRPr>
          </a:p>
          <a:p>
            <a:r>
              <a:rPr lang="ru-RU" sz="1400" dirty="0">
                <a:latin typeface="Times New Roman" panose="02020603050405020304" pitchFamily="18" charset="0"/>
                <a:cs typeface="Times New Roman" panose="02020603050405020304" pitchFamily="18" charset="0"/>
              </a:rPr>
              <a:t>Шифр ОП: 8D05302 - Сейсмология </a:t>
            </a:r>
          </a:p>
          <a:p>
            <a:r>
              <a:rPr lang="ru-RU" sz="1400" dirty="0">
                <a:latin typeface="Times New Roman" panose="02020603050405020304" pitchFamily="18" charset="0"/>
                <a:cs typeface="Times New Roman" panose="02020603050405020304" pitchFamily="18" charset="0"/>
              </a:rPr>
              <a:t>Ф.И.О. докторанта 1г.о.: Абзал </a:t>
            </a:r>
            <a:r>
              <a:rPr lang="ru-RU" sz="1400" dirty="0" err="1">
                <a:latin typeface="Times New Roman" panose="02020603050405020304" pitchFamily="18" charset="0"/>
                <a:cs typeface="Times New Roman" panose="02020603050405020304" pitchFamily="18" charset="0"/>
              </a:rPr>
              <a:t>Мешітбай</a:t>
            </a:r>
            <a:endParaRPr lang="ru-RU" sz="1200" dirty="0">
              <a:latin typeface="Times New Roman" panose="02020603050405020304" pitchFamily="18" charset="0"/>
              <a:cs typeface="Times New Roman" panose="02020603050405020304" pitchFamily="18" charset="0"/>
            </a:endParaRPr>
          </a:p>
        </p:txBody>
      </p:sp>
      <p:sp>
        <p:nvSpPr>
          <p:cNvPr id="4" name="Прямоугольник 3">
            <a:extLst>
              <a:ext uri="{FF2B5EF4-FFF2-40B4-BE49-F238E27FC236}">
                <a16:creationId xmlns:a16="http://schemas.microsoft.com/office/drawing/2014/main" id="{32459E8F-FE89-4F04-810D-0112CA450DF3}"/>
              </a:ext>
            </a:extLst>
          </p:cNvPr>
          <p:cNvSpPr/>
          <p:nvPr/>
        </p:nvSpPr>
        <p:spPr>
          <a:xfrm>
            <a:off x="1353312" y="16687"/>
            <a:ext cx="9217152" cy="369332"/>
          </a:xfrm>
          <a:prstGeom prst="rect">
            <a:avLst/>
          </a:prstGeom>
        </p:spPr>
        <p:txBody>
          <a:bodyPr wrap="square">
            <a:spAutoFit/>
          </a:bodyPr>
          <a:lstStyle/>
          <a:p>
            <a:pPr algn="ctr"/>
            <a:r>
              <a:rPr lang="ru-RU" dirty="0">
                <a:latin typeface="Times New Roman" panose="02020603050405020304" pitchFamily="18" charset="0"/>
                <a:cs typeface="Times New Roman" panose="02020603050405020304" pitchFamily="18" charset="0"/>
              </a:rPr>
              <a:t>Министерство науки и высшего образования Казахстана</a:t>
            </a:r>
          </a:p>
        </p:txBody>
      </p:sp>
      <p:sp>
        <p:nvSpPr>
          <p:cNvPr id="12" name="Прямоугольник 11">
            <a:extLst>
              <a:ext uri="{FF2B5EF4-FFF2-40B4-BE49-F238E27FC236}">
                <a16:creationId xmlns:a16="http://schemas.microsoft.com/office/drawing/2014/main" id="{2322C94F-0908-4BD0-8D3A-4473833E5B2C}"/>
              </a:ext>
            </a:extLst>
          </p:cNvPr>
          <p:cNvSpPr/>
          <p:nvPr/>
        </p:nvSpPr>
        <p:spPr>
          <a:xfrm>
            <a:off x="731520" y="412587"/>
            <a:ext cx="11320257" cy="369332"/>
          </a:xfrm>
          <a:prstGeom prst="rect">
            <a:avLst/>
          </a:prstGeom>
        </p:spPr>
        <p:txBody>
          <a:bodyPr wrap="square">
            <a:spAutoFit/>
          </a:bodyPr>
          <a:lstStyle/>
          <a:p>
            <a:r>
              <a:rPr lang="ru-RU" dirty="0"/>
              <a:t> </a:t>
            </a:r>
            <a:r>
              <a:rPr lang="ru-RU" sz="1100" dirty="0">
                <a:latin typeface="Times New Roman" panose="02020603050405020304" pitchFamily="18" charset="0"/>
                <a:cs typeface="Times New Roman" panose="02020603050405020304" pitchFamily="18" charset="0"/>
              </a:rPr>
              <a:t>НЕКОММЕРЧЕСКОЕ АКЦИОНЕРНОЕ ОБЩЕСТВО «КАЗАХСКИЙ НАЦИОНАЛЬНЫЙ ИССЛЕДОВАТЕЛЬСКИЙ ТЕХНИЧЕСКИЙ УНИВЕРСИТЕТ имени К.И.САТПАЕВА» </a:t>
            </a:r>
          </a:p>
        </p:txBody>
      </p:sp>
    </p:spTree>
    <p:extLst>
      <p:ext uri="{BB962C8B-B14F-4D97-AF65-F5344CB8AC3E}">
        <p14:creationId xmlns:p14="http://schemas.microsoft.com/office/powerpoint/2010/main" val="1445165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скругленные углы 7">
            <a:extLst>
              <a:ext uri="{FF2B5EF4-FFF2-40B4-BE49-F238E27FC236}">
                <a16:creationId xmlns:a16="http://schemas.microsoft.com/office/drawing/2014/main" id="{CE8A27E4-8F82-4E2B-BBAD-774D551FC071}"/>
              </a:ext>
            </a:extLst>
          </p:cNvPr>
          <p:cNvSpPr/>
          <p:nvPr/>
        </p:nvSpPr>
        <p:spPr>
          <a:xfrm>
            <a:off x="0" y="1556931"/>
            <a:ext cx="4109987" cy="3063195"/>
          </a:xfrm>
          <a:prstGeom prst="roundRect">
            <a:avLst/>
          </a:prstGeom>
          <a:gradFill>
            <a:gsLst>
              <a:gs pos="0">
                <a:schemeClr val="bg2">
                  <a:tint val="84000"/>
                  <a:shade val="100000"/>
                  <a:hueMod val="92000"/>
                  <a:satMod val="180000"/>
                  <a:lumMod val="114000"/>
                </a:schemeClr>
              </a:gs>
              <a:gs pos="100000">
                <a:schemeClr val="bg2">
                  <a:shade val="92000"/>
                  <a:satMod val="170000"/>
                  <a:lumMod val="9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Тихоокеанское огненное кольцо</a:t>
            </a:r>
          </a:p>
          <a:p>
            <a:pPr algn="just"/>
            <a:r>
              <a:rPr lang="ru-RU" sz="1600" dirty="0">
                <a:solidFill>
                  <a:schemeClr val="tx1"/>
                </a:solidFill>
                <a:latin typeface="Times New Roman" panose="02020603050405020304" pitchFamily="18" charset="0"/>
                <a:cs typeface="Times New Roman" panose="02020603050405020304" pitchFamily="18" charset="0"/>
              </a:rPr>
              <a:t>Тихоокеанское огненное кольцо — это регион, охватывающий зоны субдукции вдоль границ Тихоокеанской плиты. В этой области сосредоточены наиболее мощные землетрясения и вулканическая активность. Примером является Великое Чилийское землетрясение 1960 года — самое сильное землетрясение, зарегистрированное в истории (магнитуда 9,5).</a:t>
            </a:r>
          </a:p>
        </p:txBody>
      </p:sp>
      <p:sp>
        <p:nvSpPr>
          <p:cNvPr id="13" name="Прямоугольник: скругленные углы 12">
            <a:extLst>
              <a:ext uri="{FF2B5EF4-FFF2-40B4-BE49-F238E27FC236}">
                <a16:creationId xmlns:a16="http://schemas.microsoft.com/office/drawing/2014/main" id="{EC6182C1-A0A3-407D-96F6-50B6CE4F50C8}"/>
              </a:ext>
            </a:extLst>
          </p:cNvPr>
          <p:cNvSpPr/>
          <p:nvPr/>
        </p:nvSpPr>
        <p:spPr>
          <a:xfrm>
            <a:off x="0" y="49366"/>
            <a:ext cx="11999708" cy="1404049"/>
          </a:xfrm>
          <a:prstGeom prst="roundRect">
            <a:avLst>
              <a:gd name="adj" fmla="val 2413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800" b="1" dirty="0">
                <a:solidFill>
                  <a:schemeClr val="tx1">
                    <a:lumMod val="95000"/>
                    <a:lumOff val="5000"/>
                  </a:schemeClr>
                </a:solidFill>
                <a:latin typeface="Times New Roman" panose="02020603050405020304" pitchFamily="18" charset="0"/>
                <a:cs typeface="Times New Roman" panose="02020603050405020304" pitchFamily="18" charset="0"/>
              </a:rPr>
              <a:t>Примеры землетрясений в разных регионах</a:t>
            </a:r>
            <a:endParaRPr lang="ru-RU"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Прямоугольник: скругленные углы 8">
            <a:extLst>
              <a:ext uri="{FF2B5EF4-FFF2-40B4-BE49-F238E27FC236}">
                <a16:creationId xmlns:a16="http://schemas.microsoft.com/office/drawing/2014/main" id="{4214CCA4-F48A-4AD8-A7DD-5AFE457B0F9B}"/>
              </a:ext>
            </a:extLst>
          </p:cNvPr>
          <p:cNvSpPr/>
          <p:nvPr/>
        </p:nvSpPr>
        <p:spPr>
          <a:xfrm>
            <a:off x="4283242" y="1537240"/>
            <a:ext cx="4109987" cy="3082885"/>
          </a:xfrm>
          <a:prstGeom prst="roundRect">
            <a:avLst/>
          </a:prstGeom>
          <a:gradFill>
            <a:gsLst>
              <a:gs pos="0">
                <a:schemeClr val="bg2">
                  <a:tint val="84000"/>
                  <a:shade val="100000"/>
                  <a:hueMod val="92000"/>
                  <a:satMod val="180000"/>
                  <a:lumMod val="114000"/>
                </a:schemeClr>
              </a:gs>
              <a:gs pos="100000">
                <a:schemeClr val="bg2">
                  <a:shade val="92000"/>
                  <a:satMod val="170000"/>
                  <a:lumMod val="9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Альпийско-Гималайская складчатость</a:t>
            </a:r>
          </a:p>
          <a:p>
            <a:pPr algn="just"/>
            <a:r>
              <a:rPr lang="ru-RU" sz="1600" dirty="0">
                <a:solidFill>
                  <a:schemeClr val="tx1"/>
                </a:solidFill>
                <a:latin typeface="Times New Roman" panose="02020603050405020304" pitchFamily="18" charset="0"/>
                <a:cs typeface="Times New Roman" panose="02020603050405020304" pitchFamily="18" charset="0"/>
              </a:rPr>
              <a:t>Этот регион характеризуется конвергентными границами плит, где Индийская плита сталкивается с Евразийской плитой. В результате этой тектонической активности происходят мощные землетрясения, как, например, землетрясение в Непале в 2015 году, которое вызвало значительные разрушения и жертвы.</a:t>
            </a:r>
          </a:p>
        </p:txBody>
      </p:sp>
      <p:sp>
        <p:nvSpPr>
          <p:cNvPr id="10" name="Прямоугольник: скругленные углы 9">
            <a:extLst>
              <a:ext uri="{FF2B5EF4-FFF2-40B4-BE49-F238E27FC236}">
                <a16:creationId xmlns:a16="http://schemas.microsoft.com/office/drawing/2014/main" id="{7EE2B16B-9984-4131-975A-9CF29E1C1DF9}"/>
              </a:ext>
            </a:extLst>
          </p:cNvPr>
          <p:cNvSpPr/>
          <p:nvPr/>
        </p:nvSpPr>
        <p:spPr>
          <a:xfrm>
            <a:off x="8489482" y="1556931"/>
            <a:ext cx="3702518" cy="3063194"/>
          </a:xfrm>
          <a:prstGeom prst="roundRect">
            <a:avLst/>
          </a:prstGeom>
          <a:gradFill>
            <a:gsLst>
              <a:gs pos="0">
                <a:schemeClr val="bg2">
                  <a:tint val="84000"/>
                  <a:shade val="100000"/>
                  <a:hueMod val="92000"/>
                  <a:satMod val="180000"/>
                  <a:lumMod val="114000"/>
                </a:schemeClr>
              </a:gs>
              <a:gs pos="100000">
                <a:schemeClr val="bg2">
                  <a:shade val="92000"/>
                  <a:satMod val="170000"/>
                  <a:lumMod val="9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Скалистые горы и другие регионы</a:t>
            </a:r>
          </a:p>
          <a:p>
            <a:pPr algn="just"/>
            <a:r>
              <a:rPr lang="ru-RU" sz="1600" dirty="0">
                <a:solidFill>
                  <a:schemeClr val="tx1"/>
                </a:solidFill>
                <a:latin typeface="Times New Roman" panose="02020603050405020304" pitchFamily="18" charset="0"/>
                <a:cs typeface="Times New Roman" panose="02020603050405020304" pitchFamily="18" charset="0"/>
              </a:rPr>
              <a:t>Внутриконтинентальные регионы, такие как Скалистые горы в Северной Америке, также подвержены землетрясениям, хотя и в меньшей степени. В этих областях землетрясения могут происходить на континентальных разломах, например, землетрясение в Айдахо в 2020 году.</a:t>
            </a:r>
          </a:p>
        </p:txBody>
      </p:sp>
      <p:pic>
        <p:nvPicPr>
          <p:cNvPr id="2" name="Рисунок 1">
            <a:extLst>
              <a:ext uri="{FF2B5EF4-FFF2-40B4-BE49-F238E27FC236}">
                <a16:creationId xmlns:a16="http://schemas.microsoft.com/office/drawing/2014/main" id="{03158F9D-3E7B-4F0B-B628-FD521D0EFF44}"/>
              </a:ext>
            </a:extLst>
          </p:cNvPr>
          <p:cNvPicPr>
            <a:picLocks noChangeAspect="1"/>
          </p:cNvPicPr>
          <p:nvPr/>
        </p:nvPicPr>
        <p:blipFill>
          <a:blip r:embed="rId3"/>
          <a:stretch>
            <a:fillRect/>
          </a:stretch>
        </p:blipFill>
        <p:spPr>
          <a:xfrm>
            <a:off x="0" y="4672012"/>
            <a:ext cx="4109986" cy="2185988"/>
          </a:xfrm>
          <a:prstGeom prst="rect">
            <a:avLst/>
          </a:prstGeom>
        </p:spPr>
      </p:pic>
      <p:pic>
        <p:nvPicPr>
          <p:cNvPr id="3" name="Рисунок 2">
            <a:extLst>
              <a:ext uri="{FF2B5EF4-FFF2-40B4-BE49-F238E27FC236}">
                <a16:creationId xmlns:a16="http://schemas.microsoft.com/office/drawing/2014/main" id="{DD8F7535-69C9-46C3-8F59-473530385E6D}"/>
              </a:ext>
            </a:extLst>
          </p:cNvPr>
          <p:cNvPicPr>
            <a:picLocks noChangeAspect="1"/>
          </p:cNvPicPr>
          <p:nvPr/>
        </p:nvPicPr>
        <p:blipFill>
          <a:blip r:embed="rId4"/>
          <a:stretch>
            <a:fillRect/>
          </a:stretch>
        </p:blipFill>
        <p:spPr>
          <a:xfrm>
            <a:off x="4283242" y="4703950"/>
            <a:ext cx="4109986" cy="2154050"/>
          </a:xfrm>
          <a:prstGeom prst="rect">
            <a:avLst/>
          </a:prstGeom>
        </p:spPr>
      </p:pic>
      <p:pic>
        <p:nvPicPr>
          <p:cNvPr id="6" name="Рисунок 5">
            <a:extLst>
              <a:ext uri="{FF2B5EF4-FFF2-40B4-BE49-F238E27FC236}">
                <a16:creationId xmlns:a16="http://schemas.microsoft.com/office/drawing/2014/main" id="{7D5D1A7C-F3EF-4B4C-991F-23F38944A39B}"/>
              </a:ext>
            </a:extLst>
          </p:cNvPr>
          <p:cNvPicPr>
            <a:picLocks noChangeAspect="1"/>
          </p:cNvPicPr>
          <p:nvPr/>
        </p:nvPicPr>
        <p:blipFill>
          <a:blip r:embed="rId5"/>
          <a:stretch>
            <a:fillRect/>
          </a:stretch>
        </p:blipFill>
        <p:spPr>
          <a:xfrm>
            <a:off x="8489482" y="4703951"/>
            <a:ext cx="3702518" cy="2166134"/>
          </a:xfrm>
          <a:prstGeom prst="rect">
            <a:avLst/>
          </a:prstGeom>
        </p:spPr>
      </p:pic>
    </p:spTree>
    <p:extLst>
      <p:ext uri="{BB962C8B-B14F-4D97-AF65-F5344CB8AC3E}">
        <p14:creationId xmlns:p14="http://schemas.microsoft.com/office/powerpoint/2010/main" val="2137948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скругленные углы 7">
            <a:extLst>
              <a:ext uri="{FF2B5EF4-FFF2-40B4-BE49-F238E27FC236}">
                <a16:creationId xmlns:a16="http://schemas.microsoft.com/office/drawing/2014/main" id="{CE8A27E4-8F82-4E2B-BBAD-774D551FC071}"/>
              </a:ext>
            </a:extLst>
          </p:cNvPr>
          <p:cNvSpPr/>
          <p:nvPr/>
        </p:nvSpPr>
        <p:spPr>
          <a:xfrm>
            <a:off x="-1" y="1152669"/>
            <a:ext cx="9702265" cy="2803313"/>
          </a:xfrm>
          <a:prstGeom prst="roundRect">
            <a:avLst/>
          </a:prstGeom>
          <a:gradFill>
            <a:gsLst>
              <a:gs pos="0">
                <a:schemeClr val="bg2">
                  <a:tint val="84000"/>
                  <a:shade val="100000"/>
                  <a:hueMod val="92000"/>
                  <a:satMod val="180000"/>
                  <a:lumMod val="114000"/>
                </a:schemeClr>
              </a:gs>
              <a:gs pos="100000">
                <a:schemeClr val="bg2">
                  <a:shade val="92000"/>
                  <a:satMod val="170000"/>
                  <a:lumMod val="9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Статистические данные по землетрясениям в различных регионах</a:t>
            </a:r>
          </a:p>
          <a:p>
            <a:pPr algn="just"/>
            <a:r>
              <a:rPr lang="ru-RU" sz="1600" dirty="0">
                <a:solidFill>
                  <a:schemeClr val="tx1"/>
                </a:solidFill>
                <a:latin typeface="Times New Roman" panose="02020603050405020304" pitchFamily="18" charset="0"/>
                <a:cs typeface="Times New Roman" panose="02020603050405020304" pitchFamily="18" charset="0"/>
              </a:rPr>
              <a:t>Статистический анализ землетрясений показывает, что сейсмическая активность распределена неравномерно по поверхности Земли и сконцентрирована в регионах, где активны тектонические процессы. Наибольшее количество землетрясений происходит вдоль тектонических границ, особенно в Тихоокеанском огненном кольце, где зафиксировано более 75% всех землетрясений мира. </a:t>
            </a:r>
            <a:r>
              <a:rPr lang="ru-RU" sz="1600" dirty="0" err="1">
                <a:solidFill>
                  <a:schemeClr val="tx1"/>
                </a:solidFill>
                <a:latin typeface="Times New Roman" panose="02020603050405020304" pitchFamily="18" charset="0"/>
                <a:cs typeface="Times New Roman" panose="02020603050405020304" pitchFamily="18" charset="0"/>
              </a:rPr>
              <a:t>Субдукционные</a:t>
            </a:r>
            <a:r>
              <a:rPr lang="ru-RU" sz="1600" dirty="0">
                <a:solidFill>
                  <a:schemeClr val="tx1"/>
                </a:solidFill>
                <a:latin typeface="Times New Roman" panose="02020603050405020304" pitchFamily="18" charset="0"/>
                <a:cs typeface="Times New Roman" panose="02020603050405020304" pitchFamily="18" charset="0"/>
              </a:rPr>
              <a:t> зоны, такие как Япония и Чили, также демонстрируют высокие уровни сейсмической активности с наиболее разрушительными последствиями. Внутриконтинентальные регионы, такие как Восточная Европа или Центральная Азия, испытывают землетрясения реже, но эти события могут быть значительными.</a:t>
            </a:r>
          </a:p>
        </p:txBody>
      </p:sp>
      <p:sp>
        <p:nvSpPr>
          <p:cNvPr id="13" name="Прямоугольник: скругленные углы 12">
            <a:extLst>
              <a:ext uri="{FF2B5EF4-FFF2-40B4-BE49-F238E27FC236}">
                <a16:creationId xmlns:a16="http://schemas.microsoft.com/office/drawing/2014/main" id="{EC6182C1-A0A3-407D-96F6-50B6CE4F50C8}"/>
              </a:ext>
            </a:extLst>
          </p:cNvPr>
          <p:cNvSpPr/>
          <p:nvPr/>
        </p:nvSpPr>
        <p:spPr>
          <a:xfrm>
            <a:off x="0" y="49366"/>
            <a:ext cx="11999708" cy="1009413"/>
          </a:xfrm>
          <a:prstGeom prst="roundRect">
            <a:avLst>
              <a:gd name="adj" fmla="val 2413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800" b="1" dirty="0">
                <a:solidFill>
                  <a:schemeClr val="tx1">
                    <a:lumMod val="95000"/>
                    <a:lumOff val="5000"/>
                  </a:schemeClr>
                </a:solidFill>
                <a:latin typeface="Times New Roman" panose="02020603050405020304" pitchFamily="18" charset="0"/>
                <a:cs typeface="Times New Roman" panose="02020603050405020304" pitchFamily="18" charset="0"/>
              </a:rPr>
              <a:t>Анализ данных о землетрясениях</a:t>
            </a:r>
            <a:endParaRPr lang="ru-RU"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Прямоугольник: скругленные углы 8">
            <a:extLst>
              <a:ext uri="{FF2B5EF4-FFF2-40B4-BE49-F238E27FC236}">
                <a16:creationId xmlns:a16="http://schemas.microsoft.com/office/drawing/2014/main" id="{4214CCA4-F48A-4AD8-A7DD-5AFE457B0F9B}"/>
              </a:ext>
            </a:extLst>
          </p:cNvPr>
          <p:cNvSpPr/>
          <p:nvPr/>
        </p:nvSpPr>
        <p:spPr>
          <a:xfrm>
            <a:off x="-1" y="4049871"/>
            <a:ext cx="9702265" cy="2808129"/>
          </a:xfrm>
          <a:prstGeom prst="roundRect">
            <a:avLst/>
          </a:prstGeom>
          <a:gradFill>
            <a:gsLst>
              <a:gs pos="0">
                <a:schemeClr val="bg2">
                  <a:tint val="84000"/>
                  <a:shade val="100000"/>
                  <a:hueMod val="92000"/>
                  <a:satMod val="180000"/>
                  <a:lumMod val="114000"/>
                </a:schemeClr>
              </a:gs>
              <a:gs pos="100000">
                <a:schemeClr val="bg2">
                  <a:shade val="92000"/>
                  <a:satMod val="170000"/>
                  <a:lumMod val="9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Корреляция между типами тектонических границ и землетрясениями</a:t>
            </a:r>
          </a:p>
          <a:p>
            <a:pPr algn="just"/>
            <a:r>
              <a:rPr lang="ru-RU" sz="1600" dirty="0">
                <a:solidFill>
                  <a:schemeClr val="tx1"/>
                </a:solidFill>
                <a:latin typeface="Times New Roman" panose="02020603050405020304" pitchFamily="18" charset="0"/>
                <a:cs typeface="Times New Roman" panose="02020603050405020304" pitchFamily="18" charset="0"/>
              </a:rPr>
              <a:t>Сравнение частоты и интенсивности землетрясений с типами тектонических границ демонстрирует четкую зависимость. На </a:t>
            </a:r>
            <a:r>
              <a:rPr lang="ru-RU" sz="1600" dirty="0" err="1">
                <a:solidFill>
                  <a:schemeClr val="tx1"/>
                </a:solidFill>
                <a:latin typeface="Times New Roman" panose="02020603050405020304" pitchFamily="18" charset="0"/>
                <a:cs typeface="Times New Roman" panose="02020603050405020304" pitchFamily="18" charset="0"/>
              </a:rPr>
              <a:t>субдукционных</a:t>
            </a:r>
            <a:r>
              <a:rPr lang="ru-RU" sz="1600" dirty="0">
                <a:solidFill>
                  <a:schemeClr val="tx1"/>
                </a:solidFill>
                <a:latin typeface="Times New Roman" panose="02020603050405020304" pitchFamily="18" charset="0"/>
                <a:cs typeface="Times New Roman" panose="02020603050405020304" pitchFamily="18" charset="0"/>
              </a:rPr>
              <a:t> зонах происходят самые сильные землетрясения, так как погружение одной плиты под другую сопровождается накоплением большого количества напряжения. Дивергентные границы, как правило, вызывают менее мощные, но частые землетрясения, особенно на океанических рифтах. Трансформные границы, такие как разлом Сан-Андреас, часто связаны с умеренными, но регулярными землетрясениями, вызванными сдвигом плит.</a:t>
            </a:r>
          </a:p>
        </p:txBody>
      </p:sp>
      <p:pic>
        <p:nvPicPr>
          <p:cNvPr id="5" name="Рисунок 4">
            <a:extLst>
              <a:ext uri="{FF2B5EF4-FFF2-40B4-BE49-F238E27FC236}">
                <a16:creationId xmlns:a16="http://schemas.microsoft.com/office/drawing/2014/main" id="{AC8C8425-FE08-483A-896B-94FF33CBB395}"/>
              </a:ext>
            </a:extLst>
          </p:cNvPr>
          <p:cNvPicPr>
            <a:picLocks noChangeAspect="1"/>
          </p:cNvPicPr>
          <p:nvPr/>
        </p:nvPicPr>
        <p:blipFill>
          <a:blip r:embed="rId3"/>
          <a:stretch>
            <a:fillRect/>
          </a:stretch>
        </p:blipFill>
        <p:spPr>
          <a:xfrm>
            <a:off x="9808143" y="1232032"/>
            <a:ext cx="2383857" cy="2723950"/>
          </a:xfrm>
          <a:prstGeom prst="rect">
            <a:avLst/>
          </a:prstGeom>
        </p:spPr>
      </p:pic>
      <p:pic>
        <p:nvPicPr>
          <p:cNvPr id="7" name="Рисунок 6">
            <a:extLst>
              <a:ext uri="{FF2B5EF4-FFF2-40B4-BE49-F238E27FC236}">
                <a16:creationId xmlns:a16="http://schemas.microsoft.com/office/drawing/2014/main" id="{046EFFF5-B61E-4017-AF5B-E5B993C958EF}"/>
              </a:ext>
            </a:extLst>
          </p:cNvPr>
          <p:cNvPicPr>
            <a:picLocks noChangeAspect="1"/>
          </p:cNvPicPr>
          <p:nvPr/>
        </p:nvPicPr>
        <p:blipFill>
          <a:blip r:embed="rId4"/>
          <a:stretch>
            <a:fillRect/>
          </a:stretch>
        </p:blipFill>
        <p:spPr>
          <a:xfrm>
            <a:off x="9808143" y="4049871"/>
            <a:ext cx="2383857" cy="2808129"/>
          </a:xfrm>
          <a:prstGeom prst="rect">
            <a:avLst/>
          </a:prstGeom>
        </p:spPr>
      </p:pic>
    </p:spTree>
    <p:extLst>
      <p:ext uri="{BB962C8B-B14F-4D97-AF65-F5344CB8AC3E}">
        <p14:creationId xmlns:p14="http://schemas.microsoft.com/office/powerpoint/2010/main" val="2910028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скругленные углы 7">
            <a:extLst>
              <a:ext uri="{FF2B5EF4-FFF2-40B4-BE49-F238E27FC236}">
                <a16:creationId xmlns:a16="http://schemas.microsoft.com/office/drawing/2014/main" id="{CE8A27E4-8F82-4E2B-BBAD-774D551FC071}"/>
              </a:ext>
            </a:extLst>
          </p:cNvPr>
          <p:cNvSpPr/>
          <p:nvPr/>
        </p:nvSpPr>
        <p:spPr>
          <a:xfrm>
            <a:off x="0" y="1152669"/>
            <a:ext cx="3878980" cy="3505957"/>
          </a:xfrm>
          <a:prstGeom prst="roundRect">
            <a:avLst/>
          </a:prstGeom>
          <a:gradFill>
            <a:gsLst>
              <a:gs pos="0">
                <a:schemeClr val="bg2">
                  <a:tint val="84000"/>
                  <a:shade val="100000"/>
                  <a:hueMod val="92000"/>
                  <a:satMod val="180000"/>
                  <a:lumMod val="114000"/>
                </a:schemeClr>
              </a:gs>
              <a:gs pos="100000">
                <a:schemeClr val="bg2">
                  <a:shade val="92000"/>
                  <a:satMod val="170000"/>
                  <a:lumMod val="9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График частоты землетрясений по регионам </a:t>
            </a:r>
            <a:r>
              <a:rPr lang="ru-RU" sz="1600" dirty="0">
                <a:solidFill>
                  <a:schemeClr val="tx1"/>
                </a:solidFill>
                <a:latin typeface="Times New Roman" panose="02020603050405020304" pitchFamily="18" charset="0"/>
                <a:cs typeface="Times New Roman" panose="02020603050405020304" pitchFamily="18" charset="0"/>
              </a:rPr>
              <a:t>— показывает количество землетрясений в определенных тектонических зонах, таких как Тихоокеанское огненное кольцо, </a:t>
            </a:r>
            <a:r>
              <a:rPr lang="ru-RU" sz="1600" dirty="0" err="1">
                <a:solidFill>
                  <a:schemeClr val="tx1"/>
                </a:solidFill>
                <a:latin typeface="Times New Roman" panose="02020603050405020304" pitchFamily="18" charset="0"/>
                <a:cs typeface="Times New Roman" panose="02020603050405020304" pitchFamily="18" charset="0"/>
              </a:rPr>
              <a:t>субдукционные</a:t>
            </a:r>
            <a:r>
              <a:rPr lang="ru-RU" sz="1600" dirty="0">
                <a:solidFill>
                  <a:schemeClr val="tx1"/>
                </a:solidFill>
                <a:latin typeface="Times New Roman" panose="02020603050405020304" pitchFamily="18" charset="0"/>
                <a:cs typeface="Times New Roman" panose="02020603050405020304" pitchFamily="18" charset="0"/>
              </a:rPr>
              <a:t> зоны, и сравнивает их с менее активными регионами.</a:t>
            </a:r>
          </a:p>
        </p:txBody>
      </p:sp>
      <p:sp>
        <p:nvSpPr>
          <p:cNvPr id="13" name="Прямоугольник: скругленные углы 12">
            <a:extLst>
              <a:ext uri="{FF2B5EF4-FFF2-40B4-BE49-F238E27FC236}">
                <a16:creationId xmlns:a16="http://schemas.microsoft.com/office/drawing/2014/main" id="{EC6182C1-A0A3-407D-96F6-50B6CE4F50C8}"/>
              </a:ext>
            </a:extLst>
          </p:cNvPr>
          <p:cNvSpPr/>
          <p:nvPr/>
        </p:nvSpPr>
        <p:spPr>
          <a:xfrm>
            <a:off x="0" y="49366"/>
            <a:ext cx="11999708" cy="1088777"/>
          </a:xfrm>
          <a:prstGeom prst="roundRect">
            <a:avLst>
              <a:gd name="adj" fmla="val 2413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800" b="1" dirty="0">
                <a:solidFill>
                  <a:schemeClr val="tx1">
                    <a:lumMod val="95000"/>
                    <a:lumOff val="5000"/>
                  </a:schemeClr>
                </a:solidFill>
                <a:latin typeface="Times New Roman" panose="02020603050405020304" pitchFamily="18" charset="0"/>
                <a:cs typeface="Times New Roman" panose="02020603050405020304" pitchFamily="18" charset="0"/>
              </a:rPr>
              <a:t>Графики и диаграммы для иллюстрации</a:t>
            </a:r>
          </a:p>
          <a:p>
            <a:r>
              <a:rPr lang="ru-RU" sz="2000" b="1" dirty="0">
                <a:solidFill>
                  <a:schemeClr val="tx1">
                    <a:lumMod val="95000"/>
                    <a:lumOff val="5000"/>
                  </a:schemeClr>
                </a:solidFill>
                <a:latin typeface="Times New Roman" panose="02020603050405020304" pitchFamily="18" charset="0"/>
                <a:cs typeface="Times New Roman" panose="02020603050405020304" pitchFamily="18" charset="0"/>
              </a:rPr>
              <a:t>Для иллюстрации данных о землетрясениях можно использовать несколько типов визуализаций:</a:t>
            </a:r>
            <a:endParaRPr lang="ru-RU" sz="2000"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Прямоугольник: скругленные углы 8">
            <a:extLst>
              <a:ext uri="{FF2B5EF4-FFF2-40B4-BE49-F238E27FC236}">
                <a16:creationId xmlns:a16="http://schemas.microsoft.com/office/drawing/2014/main" id="{4214CCA4-F48A-4AD8-A7DD-5AFE457B0F9B}"/>
              </a:ext>
            </a:extLst>
          </p:cNvPr>
          <p:cNvSpPr/>
          <p:nvPr/>
        </p:nvSpPr>
        <p:spPr>
          <a:xfrm>
            <a:off x="3975234" y="1152670"/>
            <a:ext cx="3878980" cy="3505956"/>
          </a:xfrm>
          <a:prstGeom prst="roundRect">
            <a:avLst/>
          </a:prstGeom>
          <a:gradFill>
            <a:gsLst>
              <a:gs pos="0">
                <a:schemeClr val="bg2">
                  <a:tint val="84000"/>
                  <a:shade val="100000"/>
                  <a:hueMod val="92000"/>
                  <a:satMod val="180000"/>
                  <a:lumMod val="114000"/>
                </a:schemeClr>
              </a:gs>
              <a:gs pos="100000">
                <a:schemeClr val="bg2">
                  <a:shade val="92000"/>
                  <a:satMod val="170000"/>
                  <a:lumMod val="9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Диаграмма распределения землетрясений по глубине — </a:t>
            </a:r>
            <a:r>
              <a:rPr lang="ru-RU" sz="1600" dirty="0">
                <a:solidFill>
                  <a:schemeClr val="tx1"/>
                </a:solidFill>
                <a:latin typeface="Times New Roman" panose="02020603050405020304" pitchFamily="18" charset="0"/>
                <a:cs typeface="Times New Roman" panose="02020603050405020304" pitchFamily="18" charset="0"/>
              </a:rPr>
              <a:t>отображает, насколько часто землетрясения происходят на мелких, средних и больших глубинах, в зависимости от типа тектонической границы.</a:t>
            </a:r>
          </a:p>
        </p:txBody>
      </p:sp>
      <p:sp>
        <p:nvSpPr>
          <p:cNvPr id="10" name="Прямоугольник: скругленные углы 9">
            <a:extLst>
              <a:ext uri="{FF2B5EF4-FFF2-40B4-BE49-F238E27FC236}">
                <a16:creationId xmlns:a16="http://schemas.microsoft.com/office/drawing/2014/main" id="{F95B9441-AAB8-4BF8-8100-FD10E9EC3AAF}"/>
              </a:ext>
            </a:extLst>
          </p:cNvPr>
          <p:cNvSpPr/>
          <p:nvPr/>
        </p:nvSpPr>
        <p:spPr>
          <a:xfrm>
            <a:off x="7950468" y="1152669"/>
            <a:ext cx="4241531" cy="3505956"/>
          </a:xfrm>
          <a:prstGeom prst="roundRect">
            <a:avLst/>
          </a:prstGeom>
          <a:gradFill>
            <a:gsLst>
              <a:gs pos="0">
                <a:schemeClr val="bg2">
                  <a:tint val="84000"/>
                  <a:shade val="100000"/>
                  <a:hueMod val="92000"/>
                  <a:satMod val="180000"/>
                  <a:lumMod val="114000"/>
                </a:schemeClr>
              </a:gs>
              <a:gs pos="100000">
                <a:schemeClr val="bg2">
                  <a:shade val="92000"/>
                  <a:satMod val="170000"/>
                  <a:lumMod val="9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Корреляционная диаграмма — </a:t>
            </a:r>
            <a:r>
              <a:rPr lang="ru-RU" sz="1600" dirty="0">
                <a:solidFill>
                  <a:schemeClr val="tx1"/>
                </a:solidFill>
                <a:latin typeface="Times New Roman" panose="02020603050405020304" pitchFamily="18" charset="0"/>
                <a:cs typeface="Times New Roman" panose="02020603050405020304" pitchFamily="18" charset="0"/>
              </a:rPr>
              <a:t>может быть использована для отображения зависимости между типом тектонической границы и магнитудой землетрясений. Например, эта диаграмма может продемонстрировать, что самые мощные землетрясения происходят в </a:t>
            </a:r>
            <a:r>
              <a:rPr lang="ru-RU" sz="1600" dirty="0" err="1">
                <a:solidFill>
                  <a:schemeClr val="tx1"/>
                </a:solidFill>
                <a:latin typeface="Times New Roman" panose="02020603050405020304" pitchFamily="18" charset="0"/>
                <a:cs typeface="Times New Roman" panose="02020603050405020304" pitchFamily="18" charset="0"/>
              </a:rPr>
              <a:t>субдукционных</a:t>
            </a:r>
            <a:r>
              <a:rPr lang="ru-RU" sz="1600" dirty="0">
                <a:solidFill>
                  <a:schemeClr val="tx1"/>
                </a:solidFill>
                <a:latin typeface="Times New Roman" panose="02020603050405020304" pitchFamily="18" charset="0"/>
                <a:cs typeface="Times New Roman" panose="02020603050405020304" pitchFamily="18" charset="0"/>
              </a:rPr>
              <a:t> зонах, тогда как на дивергентных границах они менее интенсивны.</a:t>
            </a:r>
          </a:p>
        </p:txBody>
      </p:sp>
      <p:pic>
        <p:nvPicPr>
          <p:cNvPr id="2" name="Рисунок 1">
            <a:extLst>
              <a:ext uri="{FF2B5EF4-FFF2-40B4-BE49-F238E27FC236}">
                <a16:creationId xmlns:a16="http://schemas.microsoft.com/office/drawing/2014/main" id="{5E4E1EAC-C4B8-4A8D-BFC9-BEFA42B5F456}"/>
              </a:ext>
            </a:extLst>
          </p:cNvPr>
          <p:cNvPicPr>
            <a:picLocks noChangeAspect="1"/>
          </p:cNvPicPr>
          <p:nvPr/>
        </p:nvPicPr>
        <p:blipFill>
          <a:blip r:embed="rId3"/>
          <a:stretch>
            <a:fillRect/>
          </a:stretch>
        </p:blipFill>
        <p:spPr>
          <a:xfrm>
            <a:off x="0" y="4745254"/>
            <a:ext cx="3753853" cy="2168779"/>
          </a:xfrm>
          <a:prstGeom prst="rect">
            <a:avLst/>
          </a:prstGeom>
        </p:spPr>
      </p:pic>
      <p:pic>
        <p:nvPicPr>
          <p:cNvPr id="3" name="Рисунок 2">
            <a:extLst>
              <a:ext uri="{FF2B5EF4-FFF2-40B4-BE49-F238E27FC236}">
                <a16:creationId xmlns:a16="http://schemas.microsoft.com/office/drawing/2014/main" id="{8B694A14-BFE6-4413-AE85-DFF85168FFEA}"/>
              </a:ext>
            </a:extLst>
          </p:cNvPr>
          <p:cNvPicPr>
            <a:picLocks noChangeAspect="1"/>
          </p:cNvPicPr>
          <p:nvPr/>
        </p:nvPicPr>
        <p:blipFill>
          <a:blip r:embed="rId4"/>
          <a:stretch>
            <a:fillRect/>
          </a:stretch>
        </p:blipFill>
        <p:spPr>
          <a:xfrm>
            <a:off x="3975234" y="4745254"/>
            <a:ext cx="3878980" cy="2112746"/>
          </a:xfrm>
          <a:prstGeom prst="rect">
            <a:avLst/>
          </a:prstGeom>
        </p:spPr>
      </p:pic>
      <p:pic>
        <p:nvPicPr>
          <p:cNvPr id="4" name="Рисунок 3">
            <a:extLst>
              <a:ext uri="{FF2B5EF4-FFF2-40B4-BE49-F238E27FC236}">
                <a16:creationId xmlns:a16="http://schemas.microsoft.com/office/drawing/2014/main" id="{18670E4E-B2D6-4D52-BEC0-07E2F487D9FB}"/>
              </a:ext>
            </a:extLst>
          </p:cNvPr>
          <p:cNvPicPr>
            <a:picLocks noChangeAspect="1"/>
          </p:cNvPicPr>
          <p:nvPr/>
        </p:nvPicPr>
        <p:blipFill>
          <a:blip r:embed="rId5"/>
          <a:stretch>
            <a:fillRect/>
          </a:stretch>
        </p:blipFill>
        <p:spPr>
          <a:xfrm>
            <a:off x="7950468" y="4745254"/>
            <a:ext cx="4241532" cy="2063380"/>
          </a:xfrm>
          <a:prstGeom prst="rect">
            <a:avLst/>
          </a:prstGeom>
        </p:spPr>
      </p:pic>
    </p:spTree>
    <p:extLst>
      <p:ext uri="{BB962C8B-B14F-4D97-AF65-F5344CB8AC3E}">
        <p14:creationId xmlns:p14="http://schemas.microsoft.com/office/powerpoint/2010/main" val="1208428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D0D8E9-9D0B-4A71-993E-7C5B7776D3CC}"/>
              </a:ext>
            </a:extLst>
          </p:cNvPr>
          <p:cNvSpPr>
            <a:spLocks noGrp="1"/>
          </p:cNvSpPr>
          <p:nvPr>
            <p:ph type="title"/>
          </p:nvPr>
        </p:nvSpPr>
        <p:spPr>
          <a:xfrm>
            <a:off x="115597" y="185711"/>
            <a:ext cx="9799718" cy="1064526"/>
          </a:xfrm>
        </p:spPr>
        <p:txBody>
          <a:bodyPr/>
          <a:lstStyle/>
          <a:p>
            <a:r>
              <a:rPr lang="ru-RU" dirty="0">
                <a:solidFill>
                  <a:schemeClr val="tx1"/>
                </a:solidFill>
                <a:latin typeface="Times New Roman" panose="02020603050405020304" pitchFamily="18" charset="0"/>
                <a:cs typeface="Times New Roman" panose="02020603050405020304" pitchFamily="18" charset="0"/>
              </a:rPr>
              <a:t>Заключение</a:t>
            </a:r>
          </a:p>
        </p:txBody>
      </p:sp>
      <p:sp>
        <p:nvSpPr>
          <p:cNvPr id="4" name="Прямоугольник 3">
            <a:extLst>
              <a:ext uri="{FF2B5EF4-FFF2-40B4-BE49-F238E27FC236}">
                <a16:creationId xmlns:a16="http://schemas.microsoft.com/office/drawing/2014/main" id="{697A9924-B4FA-46E4-B066-6445B885F495}"/>
              </a:ext>
            </a:extLst>
          </p:cNvPr>
          <p:cNvSpPr/>
          <p:nvPr/>
        </p:nvSpPr>
        <p:spPr>
          <a:xfrm>
            <a:off x="319879" y="1791334"/>
            <a:ext cx="11552241" cy="3693319"/>
          </a:xfrm>
          <a:prstGeom prst="rect">
            <a:avLst/>
          </a:prstGeom>
        </p:spPr>
        <p:txBody>
          <a:bodyPr wrap="square">
            <a:spAutoFit/>
          </a:bodyPr>
          <a:lstStyle/>
          <a:p>
            <a:pPr algn="just"/>
            <a:endParaRPr lang="ru-RU" dirty="0">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	Изучение тектоники очагов землетрясений и их приуроченности к региональным </a:t>
            </a:r>
            <a:r>
              <a:rPr lang="ru-RU" dirty="0" err="1">
                <a:latin typeface="Times New Roman" panose="02020603050405020304" pitchFamily="18" charset="0"/>
                <a:cs typeface="Times New Roman" panose="02020603050405020304" pitchFamily="18" charset="0"/>
              </a:rPr>
              <a:t>тектонотипам</a:t>
            </a:r>
            <a:r>
              <a:rPr lang="ru-RU" dirty="0">
                <a:latin typeface="Times New Roman" panose="02020603050405020304" pitchFamily="18" charset="0"/>
                <a:cs typeface="Times New Roman" panose="02020603050405020304" pitchFamily="18" charset="0"/>
              </a:rPr>
              <a:t> показывает тесную связь между движением тектонических плит и сейсмической активностью. Землетрясения происходят преимущественно вблизи границ плит — в </a:t>
            </a:r>
            <a:r>
              <a:rPr lang="ru-RU" dirty="0" err="1">
                <a:latin typeface="Times New Roman" panose="02020603050405020304" pitchFamily="18" charset="0"/>
                <a:cs typeface="Times New Roman" panose="02020603050405020304" pitchFamily="18" charset="0"/>
              </a:rPr>
              <a:t>субдукционных</a:t>
            </a:r>
            <a:r>
              <a:rPr lang="ru-RU" dirty="0">
                <a:latin typeface="Times New Roman" panose="02020603050405020304" pitchFamily="18" charset="0"/>
                <a:cs typeface="Times New Roman" panose="02020603050405020304" pitchFamily="18" charset="0"/>
              </a:rPr>
              <a:t> зонах, на дивергентных и трансформных границах, что позволяет выделить наиболее сейсмоопасные регионы, такие как Тихоокеанское огненное кольцо и Альпийско-Гималайская складчатая зона.</a:t>
            </a:r>
          </a:p>
          <a:p>
            <a:pPr algn="just"/>
            <a:r>
              <a:rPr lang="ru-RU" dirty="0">
                <a:latin typeface="Times New Roman" panose="02020603050405020304" pitchFamily="18" charset="0"/>
                <a:cs typeface="Times New Roman" panose="02020603050405020304" pitchFamily="18" charset="0"/>
              </a:rPr>
              <a:t>	Анализ типов тектонических границ помогает предсказывать частоту и силу землетрясений. Сильнейшие землетрясения наблюдаются в </a:t>
            </a:r>
            <a:r>
              <a:rPr lang="ru-RU" dirty="0" err="1">
                <a:latin typeface="Times New Roman" panose="02020603050405020304" pitchFamily="18" charset="0"/>
                <a:cs typeface="Times New Roman" panose="02020603050405020304" pitchFamily="18" charset="0"/>
              </a:rPr>
              <a:t>субдукционных</a:t>
            </a:r>
            <a:r>
              <a:rPr lang="ru-RU" dirty="0">
                <a:latin typeface="Times New Roman" panose="02020603050405020304" pitchFamily="18" charset="0"/>
                <a:cs typeface="Times New Roman" panose="02020603050405020304" pitchFamily="18" charset="0"/>
              </a:rPr>
              <a:t> зонах, где плиты погружаются одна под другую, создавая огромное напряжение. В то время как на океанических рифтах и континентальных разломах землетрясения происходят чаще, но с меньшей интенсивностью.</a:t>
            </a:r>
          </a:p>
          <a:p>
            <a:pPr algn="just"/>
            <a:r>
              <a:rPr lang="ru-RU" dirty="0">
                <a:latin typeface="Times New Roman" panose="02020603050405020304" pitchFamily="18" charset="0"/>
                <a:cs typeface="Times New Roman" panose="02020603050405020304" pitchFamily="18" charset="0"/>
              </a:rPr>
              <a:t>	Знание этих процессов позволяет разработать эффективные меры для прогнозирования и предотвращения последствий землетрясений. Дальнейшие исследования в области сейсмологии будут направлены на совершенствование методов предсказания и снижение ущерба от природных катастроф.</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0890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D02DB3-B0EE-46A7-8AB9-73F7A9807E78}"/>
              </a:ext>
            </a:extLst>
          </p:cNvPr>
          <p:cNvSpPr>
            <a:spLocks noGrp="1"/>
          </p:cNvSpPr>
          <p:nvPr>
            <p:ph type="title"/>
          </p:nvPr>
        </p:nvSpPr>
        <p:spPr>
          <a:xfrm>
            <a:off x="0" y="433400"/>
            <a:ext cx="5112121" cy="1118843"/>
          </a:xfrm>
        </p:spPr>
        <p:txBody>
          <a:bodyPr>
            <a:normAutofit/>
          </a:bodyPr>
          <a:lstStyle/>
          <a:p>
            <a:r>
              <a:rPr lang="ru-RU" sz="3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Список литературы:</a:t>
            </a:r>
          </a:p>
        </p:txBody>
      </p:sp>
      <p:sp>
        <p:nvSpPr>
          <p:cNvPr id="4" name="Прямоугольник 3">
            <a:extLst>
              <a:ext uri="{FF2B5EF4-FFF2-40B4-BE49-F238E27FC236}">
                <a16:creationId xmlns:a16="http://schemas.microsoft.com/office/drawing/2014/main" id="{2D7E5CC2-EF78-42C5-A39C-643F13001AB2}"/>
              </a:ext>
            </a:extLst>
          </p:cNvPr>
          <p:cNvSpPr/>
          <p:nvPr/>
        </p:nvSpPr>
        <p:spPr>
          <a:xfrm>
            <a:off x="0" y="1552243"/>
            <a:ext cx="11287620" cy="3139321"/>
          </a:xfrm>
          <a:prstGeom prst="rect">
            <a:avLst/>
          </a:prstGeom>
        </p:spPr>
        <p:txBody>
          <a:bodyPr wrap="square">
            <a:spAutoFit/>
          </a:bodyPr>
          <a:lstStyle/>
          <a:p>
            <a:pPr marL="342900" indent="-342900" algn="just">
              <a:buAutoNum type="arabicPeriod"/>
            </a:pPr>
            <a:r>
              <a:rPr lang="en-US" dirty="0">
                <a:latin typeface="Times New Roman" panose="02020603050405020304" pitchFamily="18" charset="0"/>
                <a:cs typeface="Times New Roman" panose="02020603050405020304" pitchFamily="18" charset="0"/>
              </a:rPr>
              <a:t>National Earthquake Information Center (NEIC). Global Earthquake Statistics [</a:t>
            </a:r>
            <a:r>
              <a:rPr lang="kk-KZ" dirty="0">
                <a:latin typeface="Times New Roman" panose="02020603050405020304" pitchFamily="18" charset="0"/>
                <a:cs typeface="Times New Roman" panose="02020603050405020304" pitchFamily="18" charset="0"/>
              </a:rPr>
              <a:t>онлайн]. Доступно на: </a:t>
            </a:r>
            <a:r>
              <a:rPr lang="en-US" dirty="0">
                <a:latin typeface="Times New Roman" panose="02020603050405020304" pitchFamily="18" charset="0"/>
                <a:cs typeface="Times New Roman" panose="02020603050405020304" pitchFamily="18" charset="0"/>
                <a:hlinkClick r:id="rId2"/>
              </a:rPr>
              <a:t>https://earthquake.usgs.gov</a:t>
            </a:r>
            <a:endParaRPr lang="ru-RU" dirty="0">
              <a:latin typeface="Times New Roman" panose="02020603050405020304" pitchFamily="18" charset="0"/>
              <a:cs typeface="Times New Roman" panose="02020603050405020304" pitchFamily="18" charset="0"/>
            </a:endParaRPr>
          </a:p>
          <a:p>
            <a:pPr marL="342900" indent="-342900" algn="just">
              <a:buAutoNum type="arabicPeriod"/>
            </a:pPr>
            <a:r>
              <a:rPr lang="en-US" dirty="0">
                <a:latin typeface="Times New Roman" panose="02020603050405020304" pitchFamily="18" charset="0"/>
                <a:cs typeface="Times New Roman" panose="02020603050405020304" pitchFamily="18" charset="0"/>
              </a:rPr>
              <a:t>International Seismological Centre (ISC). Global Earthquake Catalogue, 2021.</a:t>
            </a:r>
            <a:endParaRPr lang="ru-RU" dirty="0">
              <a:latin typeface="Times New Roman" panose="02020603050405020304" pitchFamily="18" charset="0"/>
              <a:cs typeface="Times New Roman" panose="02020603050405020304" pitchFamily="18" charset="0"/>
            </a:endParaRPr>
          </a:p>
          <a:p>
            <a:pPr marL="342900" indent="-342900" algn="just">
              <a:buAutoNum type="arabicPeriod"/>
            </a:pPr>
            <a:r>
              <a:rPr lang="en-US" dirty="0">
                <a:latin typeface="Times New Roman" panose="02020603050405020304" pitchFamily="18" charset="0"/>
                <a:cs typeface="Times New Roman" panose="02020603050405020304" pitchFamily="18" charset="0"/>
              </a:rPr>
              <a:t>US Geological Survey (USGS). Seismic Data and Earthquake Activity Reports. Washington, D.C.: USGS, 2020.</a:t>
            </a:r>
            <a:endParaRPr lang="ru-RU" dirty="0">
              <a:latin typeface="Times New Roman" panose="02020603050405020304" pitchFamily="18" charset="0"/>
              <a:cs typeface="Times New Roman" panose="02020603050405020304" pitchFamily="18" charset="0"/>
            </a:endParaRPr>
          </a:p>
          <a:p>
            <a:pPr marL="342900" indent="-342900" algn="just">
              <a:buAutoNum type="arabicPeriod"/>
            </a:pPr>
            <a:r>
              <a:rPr lang="ru-RU" dirty="0">
                <a:latin typeface="Times New Roman" panose="02020603050405020304" pitchFamily="18" charset="0"/>
                <a:cs typeface="Times New Roman" panose="02020603050405020304" pitchFamily="18" charset="0"/>
              </a:rPr>
              <a:t>Ли, Ц. Корреляция между тектоническими границами и частотой землетрясений, Журнал тектонических процессов, 2020.</a:t>
            </a:r>
          </a:p>
          <a:p>
            <a:pPr marL="342900" indent="-342900" algn="just">
              <a:buAutoNum type="arabicPeriod"/>
            </a:pPr>
            <a:r>
              <a:rPr lang="ru-RU" dirty="0" err="1">
                <a:latin typeface="Times New Roman" panose="02020603050405020304" pitchFamily="18" charset="0"/>
                <a:cs typeface="Times New Roman" panose="02020603050405020304" pitchFamily="18" charset="0"/>
              </a:rPr>
              <a:t>Кирк</a:t>
            </a:r>
            <a:r>
              <a:rPr lang="ru-RU" dirty="0">
                <a:latin typeface="Times New Roman" panose="02020603050405020304" pitchFamily="18" charset="0"/>
                <a:cs typeface="Times New Roman" panose="02020603050405020304" pitchFamily="18" charset="0"/>
              </a:rPr>
              <a:t>, П. и Холмс, С. Землетрясения в </a:t>
            </a:r>
            <a:r>
              <a:rPr lang="ru-RU" dirty="0" err="1">
                <a:latin typeface="Times New Roman" panose="02020603050405020304" pitchFamily="18" charset="0"/>
                <a:cs typeface="Times New Roman" panose="02020603050405020304" pitchFamily="18" charset="0"/>
              </a:rPr>
              <a:t>субдукционных</a:t>
            </a:r>
            <a:r>
              <a:rPr lang="ru-RU" dirty="0">
                <a:latin typeface="Times New Roman" panose="02020603050405020304" pitchFamily="18" charset="0"/>
                <a:cs typeface="Times New Roman" panose="02020603050405020304" pitchFamily="18" charset="0"/>
              </a:rPr>
              <a:t> зонах: Механизмы и последствия, Журнал геофизических исследований, 2016.</a:t>
            </a:r>
          </a:p>
          <a:p>
            <a:pPr marL="342900" indent="-342900" algn="just">
              <a:buAutoNum type="arabicPeriod"/>
            </a:pPr>
            <a:r>
              <a:rPr lang="ru-RU" dirty="0" err="1">
                <a:latin typeface="Times New Roman" panose="02020603050405020304" pitchFamily="18" charset="0"/>
                <a:cs typeface="Times New Roman" panose="02020603050405020304" pitchFamily="18" charset="0"/>
              </a:rPr>
              <a:t>Турчи</a:t>
            </a:r>
            <a:r>
              <a:rPr lang="ru-RU" dirty="0">
                <a:latin typeface="Times New Roman" panose="02020603050405020304" pitchFamily="18" charset="0"/>
                <a:cs typeface="Times New Roman" panose="02020603050405020304" pitchFamily="18" charset="0"/>
              </a:rPr>
              <a:t>, Ф. Тектоника плит и землетрясения: Глобальные процессы в литосфере. Санкт-Петербург: Мир, 2012.</a:t>
            </a:r>
          </a:p>
          <a:p>
            <a:pPr marL="342900" indent="-342900" algn="just">
              <a:buAutoNum type="arabicPeriod"/>
            </a:pPr>
            <a:r>
              <a:rPr lang="ru-RU" dirty="0" err="1">
                <a:latin typeface="Times New Roman" panose="02020603050405020304" pitchFamily="18" charset="0"/>
                <a:cs typeface="Times New Roman" panose="02020603050405020304" pitchFamily="18" charset="0"/>
              </a:rPr>
              <a:t>Шекунов</a:t>
            </a:r>
            <a:r>
              <a:rPr lang="ru-RU" dirty="0">
                <a:latin typeface="Times New Roman" panose="02020603050405020304" pitchFamily="18" charset="0"/>
                <a:cs typeface="Times New Roman" panose="02020603050405020304" pitchFamily="18" charset="0"/>
              </a:rPr>
              <a:t>, А. В. Тектоническая природа землетрясений. Москва: </a:t>
            </a:r>
            <a:r>
              <a:rPr lang="ru-RU" dirty="0" err="1">
                <a:latin typeface="Times New Roman" panose="02020603050405020304" pitchFamily="18" charset="0"/>
                <a:cs typeface="Times New Roman" panose="02020603050405020304" pitchFamily="18" charset="0"/>
              </a:rPr>
              <a:t>Геоцентр</a:t>
            </a:r>
            <a:r>
              <a:rPr lang="ru-RU" dirty="0">
                <a:latin typeface="Times New Roman" panose="02020603050405020304" pitchFamily="18" charset="0"/>
                <a:cs typeface="Times New Roman" panose="02020603050405020304" pitchFamily="18" charset="0"/>
              </a:rPr>
              <a:t>, 1989.</a:t>
            </a:r>
          </a:p>
          <a:p>
            <a:pPr marL="342900" indent="-342900" algn="just">
              <a:buAutoNum type="arabicPeriod"/>
            </a:pPr>
            <a:r>
              <a:rPr lang="ru-RU" dirty="0">
                <a:latin typeface="Times New Roman" panose="02020603050405020304" pitchFamily="18" charset="0"/>
                <a:cs typeface="Times New Roman" panose="02020603050405020304" pitchFamily="18" charset="0"/>
              </a:rPr>
              <a:t>Костров, В. В. Механизм очагов землетрясений. Москва: Наука</a:t>
            </a:r>
          </a:p>
        </p:txBody>
      </p:sp>
    </p:spTree>
    <p:extLst>
      <p:ext uri="{BB962C8B-B14F-4D97-AF65-F5344CB8AC3E}">
        <p14:creationId xmlns:p14="http://schemas.microsoft.com/office/powerpoint/2010/main" val="3243553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274BD54-3E04-4795-8C1D-D93D5F4DD6A7}"/>
              </a:ext>
            </a:extLst>
          </p:cNvPr>
          <p:cNvSpPr>
            <a:spLocks noGrp="1"/>
          </p:cNvSpPr>
          <p:nvPr>
            <p:ph type="title"/>
          </p:nvPr>
        </p:nvSpPr>
        <p:spPr>
          <a:xfrm>
            <a:off x="228600" y="342900"/>
            <a:ext cx="11155680" cy="1229868"/>
          </a:xfrm>
        </p:spPr>
        <p:txBody>
          <a:bodyPr>
            <a:normAutofit/>
          </a:bodyPr>
          <a:lstStyle/>
          <a:p>
            <a:pPr algn="l"/>
            <a:r>
              <a:rPr lang="kk-KZ" sz="4400" dirty="0">
                <a:solidFill>
                  <a:schemeClr val="tx1"/>
                </a:solidFill>
                <a:latin typeface="Times New Roman" panose="02020603050405020304" pitchFamily="18" charset="0"/>
                <a:cs typeface="Times New Roman" panose="02020603050405020304" pitchFamily="18" charset="0"/>
              </a:rPr>
              <a:t>Содержание: </a:t>
            </a:r>
            <a:endParaRPr lang="ru-RU" sz="4400" dirty="0">
              <a:solidFill>
                <a:schemeClr val="tx1"/>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4426305A-FF0D-4CE2-8B8F-FC52E8B2F426}"/>
              </a:ext>
            </a:extLst>
          </p:cNvPr>
          <p:cNvSpPr>
            <a:spLocks noGrp="1"/>
          </p:cNvSpPr>
          <p:nvPr>
            <p:ph idx="1"/>
          </p:nvPr>
        </p:nvSpPr>
        <p:spPr>
          <a:xfrm>
            <a:off x="228600" y="1792224"/>
            <a:ext cx="11841480" cy="3794760"/>
          </a:xfrm>
        </p:spPr>
        <p:txBody>
          <a:bodyPr>
            <a:normAutofit/>
          </a:bodyPr>
          <a:lstStyle/>
          <a:p>
            <a:r>
              <a:rPr lang="ru-RU" b="1" dirty="0">
                <a:latin typeface="Times New Roman" panose="02020603050405020304" pitchFamily="18" charset="0"/>
                <a:cs typeface="Times New Roman" panose="02020603050405020304" pitchFamily="18" charset="0"/>
              </a:rPr>
              <a:t>1. Введение</a:t>
            </a:r>
          </a:p>
          <a:p>
            <a:r>
              <a:rPr lang="ru-RU" b="1" dirty="0">
                <a:latin typeface="Times New Roman" panose="02020603050405020304" pitchFamily="18" charset="0"/>
                <a:cs typeface="Times New Roman" panose="02020603050405020304" pitchFamily="18" charset="0"/>
              </a:rPr>
              <a:t>2. Основы тектоники плит</a:t>
            </a:r>
          </a:p>
          <a:p>
            <a:r>
              <a:rPr lang="ru-RU" b="1" dirty="0">
                <a:latin typeface="Times New Roman" panose="02020603050405020304" pitchFamily="18" charset="0"/>
                <a:cs typeface="Times New Roman" panose="02020603050405020304" pitchFamily="18" charset="0"/>
              </a:rPr>
              <a:t>3. Очаги землетрясений</a:t>
            </a:r>
          </a:p>
          <a:p>
            <a:r>
              <a:rPr lang="ru-RU" b="1" dirty="0">
                <a:latin typeface="Times New Roman" panose="02020603050405020304" pitchFamily="18" charset="0"/>
                <a:cs typeface="Times New Roman" panose="02020603050405020304" pitchFamily="18" charset="0"/>
              </a:rPr>
              <a:t>4. Приуроченность землетрясений к региональным </a:t>
            </a:r>
            <a:r>
              <a:rPr lang="ru-RU" b="1" dirty="0" err="1">
                <a:latin typeface="Times New Roman" panose="02020603050405020304" pitchFamily="18" charset="0"/>
                <a:cs typeface="Times New Roman" panose="02020603050405020304" pitchFamily="18" charset="0"/>
              </a:rPr>
              <a:t>тектонотипам</a:t>
            </a:r>
            <a:endParaRPr lang="ru-RU" b="1" dirty="0">
              <a:latin typeface="Times New Roman" panose="02020603050405020304" pitchFamily="18" charset="0"/>
              <a:cs typeface="Times New Roman" panose="02020603050405020304" pitchFamily="18" charset="0"/>
            </a:endParaRPr>
          </a:p>
          <a:p>
            <a:r>
              <a:rPr lang="kk-KZ" b="1" dirty="0">
                <a:latin typeface="Times New Roman" panose="02020603050405020304" pitchFamily="18" charset="0"/>
                <a:cs typeface="Times New Roman" panose="02020603050405020304" pitchFamily="18" charset="0"/>
              </a:rPr>
              <a:t>5</a:t>
            </a:r>
            <a:r>
              <a:rPr lang="ru-RU" b="1" dirty="0">
                <a:latin typeface="Times New Roman" panose="02020603050405020304" pitchFamily="18" charset="0"/>
                <a:cs typeface="Times New Roman" panose="02020603050405020304" pitchFamily="18" charset="0"/>
              </a:rPr>
              <a:t>. Анализ данных о землетрясениях</a:t>
            </a:r>
          </a:p>
          <a:p>
            <a:r>
              <a:rPr lang="kk-KZ" b="1" dirty="0">
                <a:latin typeface="Times New Roman" panose="02020603050405020304" pitchFamily="18" charset="0"/>
                <a:cs typeface="Times New Roman" panose="02020603050405020304" pitchFamily="18" charset="0"/>
              </a:rPr>
              <a:t>6</a:t>
            </a:r>
            <a:r>
              <a:rPr lang="ru-RU" b="1" dirty="0">
                <a:latin typeface="Times New Roman" panose="02020603050405020304" pitchFamily="18" charset="0"/>
                <a:cs typeface="Times New Roman" panose="02020603050405020304" pitchFamily="18" charset="0"/>
              </a:rPr>
              <a:t>. Заключение</a:t>
            </a:r>
          </a:p>
          <a:p>
            <a:r>
              <a:rPr lang="ru-RU" b="1" dirty="0">
                <a:latin typeface="Times New Roman" panose="02020603050405020304" pitchFamily="18" charset="0"/>
                <a:cs typeface="Times New Roman" panose="02020603050405020304" pitchFamily="18" charset="0"/>
              </a:rPr>
              <a:t>7. Список литературы</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0486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725A1E-361D-4170-8373-60BFB6733C79}"/>
              </a:ext>
            </a:extLst>
          </p:cNvPr>
          <p:cNvSpPr>
            <a:spLocks noGrp="1"/>
          </p:cNvSpPr>
          <p:nvPr>
            <p:ph type="title"/>
          </p:nvPr>
        </p:nvSpPr>
        <p:spPr>
          <a:xfrm>
            <a:off x="0" y="457152"/>
            <a:ext cx="3795385" cy="795187"/>
          </a:xfrm>
        </p:spPr>
        <p:txBody>
          <a:bodyPr>
            <a:normAutofit fontScale="90000"/>
          </a:bodyPr>
          <a:lstStyle/>
          <a:p>
            <a:r>
              <a:rPr lang="ru-RU" b="1" dirty="0">
                <a:solidFill>
                  <a:schemeClr val="tx1"/>
                </a:solidFill>
                <a:latin typeface="Times New Roman" panose="02020603050405020304" pitchFamily="18" charset="0"/>
                <a:cs typeface="Times New Roman" panose="02020603050405020304" pitchFamily="18" charset="0"/>
              </a:rPr>
              <a:t>  Введение</a:t>
            </a:r>
            <a:br>
              <a:rPr lang="ru-RU" b="1" dirty="0">
                <a:latin typeface="Times New Roman" panose="02020603050405020304" pitchFamily="18" charset="0"/>
                <a:cs typeface="Times New Roman" panose="02020603050405020304" pitchFamily="18" charset="0"/>
              </a:rPr>
            </a:br>
            <a:endParaRPr lang="ru-RU" dirty="0"/>
          </a:p>
        </p:txBody>
      </p:sp>
      <p:sp>
        <p:nvSpPr>
          <p:cNvPr id="6" name="Прямоугольник 5">
            <a:extLst>
              <a:ext uri="{FF2B5EF4-FFF2-40B4-BE49-F238E27FC236}">
                <a16:creationId xmlns:a16="http://schemas.microsoft.com/office/drawing/2014/main" id="{D1C59622-AD65-4BC9-9CEC-463647832454}"/>
              </a:ext>
            </a:extLst>
          </p:cNvPr>
          <p:cNvSpPr/>
          <p:nvPr/>
        </p:nvSpPr>
        <p:spPr>
          <a:xfrm>
            <a:off x="268984" y="1362456"/>
            <a:ext cx="7041016" cy="4770537"/>
          </a:xfrm>
          <a:prstGeom prst="rect">
            <a:avLst/>
          </a:prstGeom>
        </p:spPr>
        <p:txBody>
          <a:bodyPr wrap="square">
            <a:spAutoFit/>
          </a:bodyPr>
          <a:lstStyle/>
          <a:p>
            <a:pPr algn="just"/>
            <a:r>
              <a:rPr lang="ru-RU" sz="1600" dirty="0">
                <a:latin typeface="Times New Roman" panose="02020603050405020304" pitchFamily="18" charset="0"/>
                <a:cs typeface="Times New Roman" panose="02020603050405020304" pitchFamily="18" charset="0"/>
              </a:rPr>
              <a:t>	</a:t>
            </a:r>
            <a:r>
              <a:rPr lang="ru-RU" b="1" u="sng" dirty="0">
                <a:latin typeface="Times New Roman" panose="02020603050405020304" pitchFamily="18" charset="0"/>
                <a:cs typeface="Times New Roman" panose="02020603050405020304" pitchFamily="18" charset="0"/>
              </a:rPr>
              <a:t>Землетрясение</a:t>
            </a:r>
            <a:r>
              <a:rPr lang="ru-RU" sz="1600" dirty="0">
                <a:latin typeface="Times New Roman" panose="02020603050405020304" pitchFamily="18" charset="0"/>
                <a:cs typeface="Times New Roman" panose="02020603050405020304" pitchFamily="18" charset="0"/>
              </a:rPr>
              <a:t> — это внезапное колебание земной поверхности, </a:t>
            </a:r>
            <a:r>
              <a:rPr lang="ru-RU" dirty="0">
                <a:latin typeface="Times New Roman" panose="02020603050405020304" pitchFamily="18" charset="0"/>
                <a:cs typeface="Times New Roman" panose="02020603050405020304" pitchFamily="18" charset="0"/>
              </a:rPr>
              <a:t>вызванное высвобождением энергии в земной </a:t>
            </a:r>
            <a:r>
              <a:rPr lang="ru-RU" dirty="0" err="1">
                <a:latin typeface="Times New Roman" panose="02020603050405020304" pitchFamily="18" charset="0"/>
                <a:cs typeface="Times New Roman" panose="02020603050405020304" pitchFamily="18" charset="0"/>
              </a:rPr>
              <a:t>коре</a:t>
            </a:r>
            <a:r>
              <a:rPr lang="ru-RU" dirty="0">
                <a:latin typeface="Times New Roman" panose="02020603050405020304" pitchFamily="18" charset="0"/>
                <a:cs typeface="Times New Roman" panose="02020603050405020304" pitchFamily="18" charset="0"/>
              </a:rPr>
              <a:t> или верхнем мантии. Эта энергия обычно накапливается в результате движения тектонических плит, что приводит к образованию разломов и напряжений. Когда напряжение превышает предел прочности пород, происходит разрыв, который сопровождается вибрациями, ощущаемыми как землетрясения.</a:t>
            </a:r>
          </a:p>
          <a:p>
            <a:pPr algn="just"/>
            <a:endParaRPr lang="ru-RU" sz="1600" dirty="0">
              <a:latin typeface="Times New Roman" panose="02020603050405020304" pitchFamily="18" charset="0"/>
              <a:cs typeface="Times New Roman" panose="02020603050405020304" pitchFamily="18" charset="0"/>
            </a:endParaRPr>
          </a:p>
          <a:p>
            <a:pPr algn="just"/>
            <a:r>
              <a:rPr lang="ru-RU" b="1" dirty="0">
                <a:latin typeface="Times New Roman" panose="02020603050405020304" pitchFamily="18" charset="0"/>
                <a:cs typeface="Times New Roman" panose="02020603050405020304" pitchFamily="18" charset="0"/>
              </a:rPr>
              <a:t>	</a:t>
            </a:r>
            <a:r>
              <a:rPr lang="ru-RU" b="1" u="sng" dirty="0">
                <a:latin typeface="Times New Roman" panose="02020603050405020304" pitchFamily="18" charset="0"/>
                <a:cs typeface="Times New Roman" panose="02020603050405020304" pitchFamily="18" charset="0"/>
              </a:rPr>
              <a:t>Значение изучения тектоники очагов землетрясений</a:t>
            </a:r>
            <a:endParaRPr lang="ru-RU" sz="1600" b="1" u="sng" dirty="0">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	Изучение тектоники очагов землетрясений имеет критическое значение для понимания механизмов, вызывающих эти природные явления. Понимание распределения и характеристик очагов землетрясений позволяет не только определить зоны с повышенной сейсмической активностью, но и разработать более эффективные методы предупреждения и смягчения последствий землетрясений. Это знание также может помочь в оценке рисков и планировании мероприятий по защите населения и инфраструктуры.</a:t>
            </a:r>
          </a:p>
        </p:txBody>
      </p:sp>
      <p:sp>
        <p:nvSpPr>
          <p:cNvPr id="4" name="AutoShape 2" descr="2016-01-12_10h47_54">
            <a:extLst>
              <a:ext uri="{FF2B5EF4-FFF2-40B4-BE49-F238E27FC236}">
                <a16:creationId xmlns:a16="http://schemas.microsoft.com/office/drawing/2014/main" id="{11072634-AE0B-4F45-B6B8-609B36BEBE1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 name="Рисунок 2">
            <a:extLst>
              <a:ext uri="{FF2B5EF4-FFF2-40B4-BE49-F238E27FC236}">
                <a16:creationId xmlns:a16="http://schemas.microsoft.com/office/drawing/2014/main" id="{25575F96-F915-4C00-B4EA-05C4C5BAA765}"/>
              </a:ext>
            </a:extLst>
          </p:cNvPr>
          <p:cNvPicPr>
            <a:picLocks noChangeAspect="1"/>
          </p:cNvPicPr>
          <p:nvPr/>
        </p:nvPicPr>
        <p:blipFill>
          <a:blip r:embed="rId2"/>
          <a:stretch>
            <a:fillRect/>
          </a:stretch>
        </p:blipFill>
        <p:spPr>
          <a:xfrm>
            <a:off x="7626096" y="1538858"/>
            <a:ext cx="4453128" cy="315201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976857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BE4980-5CF1-4BC3-A55F-BEDB1CEA5C5B}"/>
              </a:ext>
            </a:extLst>
          </p:cNvPr>
          <p:cNvSpPr>
            <a:spLocks noGrp="1"/>
          </p:cNvSpPr>
          <p:nvPr>
            <p:ph type="title"/>
          </p:nvPr>
        </p:nvSpPr>
        <p:spPr>
          <a:xfrm>
            <a:off x="118873" y="1"/>
            <a:ext cx="11768327" cy="868679"/>
          </a:xfrm>
        </p:spPr>
        <p:txBody>
          <a:bodyPr>
            <a:normAutofit/>
          </a:bodyPr>
          <a:lstStyle/>
          <a:p>
            <a:pPr algn="just"/>
            <a:r>
              <a:rPr lang="ru-RU" sz="3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Основы тектоники плит</a:t>
            </a:r>
          </a:p>
        </p:txBody>
      </p:sp>
      <p:sp>
        <p:nvSpPr>
          <p:cNvPr id="3" name="Прямоугольник 2">
            <a:extLst>
              <a:ext uri="{FF2B5EF4-FFF2-40B4-BE49-F238E27FC236}">
                <a16:creationId xmlns:a16="http://schemas.microsoft.com/office/drawing/2014/main" id="{808FD730-668F-43C9-B9A1-2A3805E0C570}"/>
              </a:ext>
            </a:extLst>
          </p:cNvPr>
          <p:cNvSpPr/>
          <p:nvPr/>
        </p:nvSpPr>
        <p:spPr>
          <a:xfrm>
            <a:off x="118874" y="868680"/>
            <a:ext cx="7458973" cy="5078313"/>
          </a:xfrm>
          <a:prstGeom prst="rect">
            <a:avLst/>
          </a:prstGeom>
        </p:spPr>
        <p:txBody>
          <a:bodyPr wrap="square">
            <a:spAutoFit/>
          </a:bodyPr>
          <a:lstStyle/>
          <a:p>
            <a:pPr algn="just"/>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Теория тектоники плит</a:t>
            </a:r>
          </a:p>
          <a:p>
            <a:pPr algn="just"/>
            <a:r>
              <a:rPr lang="ru-RU" dirty="0">
                <a:latin typeface="Times New Roman" panose="02020603050405020304" pitchFamily="18" charset="0"/>
                <a:cs typeface="Times New Roman" panose="02020603050405020304" pitchFamily="18" charset="0"/>
              </a:rPr>
              <a:t>	Теория тектоники плит, разработанная в середине XX века, объясняет, что верхняя часть Земли (литосфера) состоит из нескольких крупных и малых плит, которые плавают на вязкой мантии. Эти тектонические плиты постоянно движутся, взаимодействуя друг с другом, что приводит к различным геологическим процессам, включая землетрясения, вулканизм и образование гор. Движение плит может происходить медленно, на протяжении миллионов лет, и в результате их столкновения или раздвижения образуются разломы, где накапливается напряжение.</a:t>
            </a:r>
          </a:p>
          <a:p>
            <a:pPr algn="just"/>
            <a:endParaRPr lang="ru-RU" dirty="0">
              <a:latin typeface="Times New Roman" panose="02020603050405020304" pitchFamily="18" charset="0"/>
              <a:cs typeface="Times New Roman" panose="02020603050405020304" pitchFamily="18" charset="0"/>
            </a:endParaRPr>
          </a:p>
          <a:p>
            <a:pPr algn="just"/>
            <a:r>
              <a:rPr lang="ru-RU" b="1" dirty="0">
                <a:latin typeface="Times New Roman" panose="02020603050405020304" pitchFamily="18" charset="0"/>
                <a:cs typeface="Times New Roman" panose="02020603050405020304" pitchFamily="18" charset="0"/>
              </a:rPr>
              <a:t>	</a:t>
            </a:r>
            <a:r>
              <a:rPr lang="ru-RU" b="1" u="sng" dirty="0">
                <a:latin typeface="Times New Roman" panose="02020603050405020304" pitchFamily="18" charset="0"/>
                <a:cs typeface="Times New Roman" panose="02020603050405020304" pitchFamily="18" charset="0"/>
              </a:rPr>
              <a:t>Связь между движением плит и землетрясениями</a:t>
            </a:r>
          </a:p>
          <a:p>
            <a:pPr algn="just"/>
            <a:r>
              <a:rPr lang="ru-RU" dirty="0">
                <a:latin typeface="Times New Roman" panose="02020603050405020304" pitchFamily="18" charset="0"/>
                <a:cs typeface="Times New Roman" panose="02020603050405020304" pitchFamily="18" charset="0"/>
              </a:rPr>
              <a:t>	Движение тектонических плит является основным фактором, определяющим частоту и интенсивность землетрясений. Напряжение, которое накапливается в земной </a:t>
            </a:r>
            <a:r>
              <a:rPr lang="ru-RU" dirty="0" err="1">
                <a:latin typeface="Times New Roman" panose="02020603050405020304" pitchFamily="18" charset="0"/>
                <a:cs typeface="Times New Roman" panose="02020603050405020304" pitchFamily="18" charset="0"/>
              </a:rPr>
              <a:t>коре</a:t>
            </a:r>
            <a:r>
              <a:rPr lang="ru-RU" dirty="0">
                <a:latin typeface="Times New Roman" panose="02020603050405020304" pitchFamily="18" charset="0"/>
                <a:cs typeface="Times New Roman" panose="02020603050405020304" pitchFamily="18" charset="0"/>
              </a:rPr>
              <a:t> в результате взаимодействия плит, в конечном итоге приводит к разрывам, которые освобождают эту энергию в форме сейсмических волн. Разные типы границ плит связаны с различными механизмами образования землетрясений. </a:t>
            </a:r>
          </a:p>
        </p:txBody>
      </p:sp>
      <p:sp>
        <p:nvSpPr>
          <p:cNvPr id="10" name="Прямоугольник 9">
            <a:extLst>
              <a:ext uri="{FF2B5EF4-FFF2-40B4-BE49-F238E27FC236}">
                <a16:creationId xmlns:a16="http://schemas.microsoft.com/office/drawing/2014/main" id="{78A87DE0-555D-401D-8477-AE325DDCA90E}"/>
              </a:ext>
            </a:extLst>
          </p:cNvPr>
          <p:cNvSpPr/>
          <p:nvPr/>
        </p:nvSpPr>
        <p:spPr>
          <a:xfrm>
            <a:off x="8389674" y="6010397"/>
            <a:ext cx="2990499" cy="369332"/>
          </a:xfrm>
          <a:prstGeom prst="rect">
            <a:avLst/>
          </a:prstGeom>
        </p:spPr>
        <p:txBody>
          <a:bodyPr wrap="none">
            <a:spAutoFit/>
          </a:bodyPr>
          <a:lstStyle/>
          <a:p>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Тектонические плиты Земли</a:t>
            </a:r>
          </a:p>
        </p:txBody>
      </p:sp>
      <p:pic>
        <p:nvPicPr>
          <p:cNvPr id="4" name="Рисунок 3">
            <a:extLst>
              <a:ext uri="{FF2B5EF4-FFF2-40B4-BE49-F238E27FC236}">
                <a16:creationId xmlns:a16="http://schemas.microsoft.com/office/drawing/2014/main" id="{080B6B93-CBB8-2B09-2776-1FFBFC0B7AE9}"/>
              </a:ext>
            </a:extLst>
          </p:cNvPr>
          <p:cNvPicPr>
            <a:picLocks noChangeAspect="1"/>
          </p:cNvPicPr>
          <p:nvPr/>
        </p:nvPicPr>
        <p:blipFill>
          <a:blip r:embed="rId2"/>
          <a:stretch>
            <a:fillRect/>
          </a:stretch>
        </p:blipFill>
        <p:spPr>
          <a:xfrm>
            <a:off x="7577847" y="1510048"/>
            <a:ext cx="4614153" cy="4471420"/>
          </a:xfrm>
          <a:prstGeom prst="rect">
            <a:avLst/>
          </a:prstGeom>
        </p:spPr>
      </p:pic>
    </p:spTree>
    <p:extLst>
      <p:ext uri="{BB962C8B-B14F-4D97-AF65-F5344CB8AC3E}">
        <p14:creationId xmlns:p14="http://schemas.microsoft.com/office/powerpoint/2010/main" val="2862460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310961-02FA-4E5E-9D5E-7587B90D5CE8}"/>
              </a:ext>
            </a:extLst>
          </p:cNvPr>
          <p:cNvSpPr>
            <a:spLocks noGrp="1"/>
          </p:cNvSpPr>
          <p:nvPr>
            <p:ph type="title"/>
          </p:nvPr>
        </p:nvSpPr>
        <p:spPr>
          <a:xfrm>
            <a:off x="0" y="118872"/>
            <a:ext cx="6409944" cy="722376"/>
          </a:xfrm>
        </p:spPr>
        <p:txBody>
          <a:bodyPr>
            <a:noAutofit/>
          </a:bodyPr>
          <a:lstStyle/>
          <a:p>
            <a:r>
              <a:rPr lang="ru-RU" sz="3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Основы тектоники плит</a:t>
            </a:r>
            <a:br>
              <a:rPr lang="ru-RU"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sz="2800" dirty="0">
              <a:effectLst>
                <a:outerShdw blurRad="38100" dist="38100" dir="2700000" algn="tl">
                  <a:srgbClr val="000000">
                    <a:alpha val="43137"/>
                  </a:srgbClr>
                </a:outerShdw>
              </a:effectLst>
            </a:endParaRPr>
          </a:p>
        </p:txBody>
      </p:sp>
      <p:graphicFrame>
        <p:nvGraphicFramePr>
          <p:cNvPr id="6" name="Таблица 5">
            <a:extLst>
              <a:ext uri="{FF2B5EF4-FFF2-40B4-BE49-F238E27FC236}">
                <a16:creationId xmlns:a16="http://schemas.microsoft.com/office/drawing/2014/main" id="{29B61CDB-FA8D-4E75-B924-88650C2ACA90}"/>
              </a:ext>
            </a:extLst>
          </p:cNvPr>
          <p:cNvGraphicFramePr>
            <a:graphicFrameLocks noGrp="1"/>
          </p:cNvGraphicFramePr>
          <p:nvPr>
            <p:extLst>
              <p:ext uri="{D42A27DB-BD31-4B8C-83A1-F6EECF244321}">
                <p14:modId xmlns:p14="http://schemas.microsoft.com/office/powerpoint/2010/main" val="805046652"/>
              </p:ext>
            </p:extLst>
          </p:nvPr>
        </p:nvGraphicFramePr>
        <p:xfrm>
          <a:off x="0" y="760397"/>
          <a:ext cx="12192000" cy="4860758"/>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88494500"/>
                    </a:ext>
                  </a:extLst>
                </a:gridCol>
                <a:gridCol w="4064000">
                  <a:extLst>
                    <a:ext uri="{9D8B030D-6E8A-4147-A177-3AD203B41FA5}">
                      <a16:colId xmlns:a16="http://schemas.microsoft.com/office/drawing/2014/main" val="54342221"/>
                    </a:ext>
                  </a:extLst>
                </a:gridCol>
                <a:gridCol w="4064000">
                  <a:extLst>
                    <a:ext uri="{9D8B030D-6E8A-4147-A177-3AD203B41FA5}">
                      <a16:colId xmlns:a16="http://schemas.microsoft.com/office/drawing/2014/main" val="2821475988"/>
                    </a:ext>
                  </a:extLst>
                </a:gridCol>
              </a:tblGrid>
              <a:tr h="773231">
                <a:tc gridSpan="3">
                  <a:txBody>
                    <a:bodyPr/>
                    <a:lstStyle/>
                    <a:p>
                      <a:pPr algn="ctr"/>
                      <a:r>
                        <a:rPr lang="ru-RU" sz="2000" b="1" dirty="0">
                          <a:solidFill>
                            <a:schemeClr val="tx1"/>
                          </a:solidFill>
                          <a:latin typeface="Times New Roman" panose="02020603050405020304" pitchFamily="18" charset="0"/>
                          <a:cs typeface="Times New Roman" panose="02020603050405020304" pitchFamily="18" charset="0"/>
                        </a:rPr>
                        <a:t>Существует три основных типа границ тектонических плит, каждая из которых имеет свои особенности и последствия для землетрясений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dirty="0"/>
                    </a:p>
                  </a:txBody>
                  <a:tcPr>
                    <a:solidFill>
                      <a:schemeClr val="accent6">
                        <a:lumMod val="60000"/>
                        <a:lumOff val="40000"/>
                      </a:schemeClr>
                    </a:solidFill>
                  </a:tcPr>
                </a:tc>
                <a:tc hMerge="1">
                  <a:txBody>
                    <a:bodyPr/>
                    <a:lstStyle/>
                    <a:p>
                      <a:endParaRPr lang="ru-RU" dirty="0"/>
                    </a:p>
                  </a:txBody>
                  <a:tcPr>
                    <a:solidFill>
                      <a:schemeClr val="accent6">
                        <a:lumMod val="60000"/>
                        <a:lumOff val="40000"/>
                      </a:schemeClr>
                    </a:solidFill>
                  </a:tcPr>
                </a:tc>
                <a:extLst>
                  <a:ext uri="{0D108BD9-81ED-4DB2-BD59-A6C34878D82A}">
                    <a16:rowId xmlns:a16="http://schemas.microsoft.com/office/drawing/2014/main" val="2702786632"/>
                  </a:ext>
                </a:extLst>
              </a:tr>
              <a:tr h="541982">
                <a:tc>
                  <a:txBody>
                    <a:bodyPr/>
                    <a:lstStyle/>
                    <a:p>
                      <a:pPr algn="ctr"/>
                      <a:r>
                        <a:rPr lang="ru-RU" sz="2000" b="1" dirty="0">
                          <a:latin typeface="Times New Roman" panose="02020603050405020304" pitchFamily="18" charset="0"/>
                          <a:cs typeface="Times New Roman" panose="02020603050405020304" pitchFamily="18" charset="0"/>
                        </a:rPr>
                        <a:t>Конвергентные границы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2000" b="1" dirty="0">
                          <a:latin typeface="Times New Roman" panose="02020603050405020304" pitchFamily="18" charset="0"/>
                          <a:cs typeface="Times New Roman" panose="02020603050405020304" pitchFamily="18" charset="0"/>
                        </a:rPr>
                        <a:t>Дивергентные границы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2000" b="1" dirty="0">
                          <a:latin typeface="Times New Roman" panose="02020603050405020304" pitchFamily="18" charset="0"/>
                          <a:cs typeface="Times New Roman" panose="02020603050405020304" pitchFamily="18" charset="0"/>
                        </a:rPr>
                        <a:t>Трансформные границы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9827477"/>
                  </a:ext>
                </a:extLst>
              </a:tr>
              <a:tr h="3545545">
                <a:tc>
                  <a:txBody>
                    <a:bodyPr/>
                    <a:lstStyle/>
                    <a:p>
                      <a:pPr algn="just"/>
                      <a:r>
                        <a:rPr lang="ru-RU" dirty="0">
                          <a:latin typeface="Times New Roman" panose="02020603050405020304" pitchFamily="18" charset="0"/>
                          <a:cs typeface="Times New Roman" panose="02020603050405020304" pitchFamily="18" charset="0"/>
                        </a:rPr>
                        <a:t>Конвергентные границы образуются, когда две плиту сталкиваются друг с другом. Это может привести к образованию гор, субдукции (погружению одной плиты под другую) и значительной сейсмической активности. Примером таких границ являются зоны субдукции, где океаническая плита погружается под континентальную, вызывая мощные землетрясения и вулканическую активность.</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ru-RU" dirty="0">
                          <a:latin typeface="Times New Roman" panose="02020603050405020304" pitchFamily="18" charset="0"/>
                          <a:cs typeface="Times New Roman" panose="02020603050405020304" pitchFamily="18" charset="0"/>
                        </a:rPr>
                        <a:t>Дивергентные границы формируются, когда две плиты движутся в противоположных направлениях, создавая пространство между ними. Это часто приводит к образованию новых океанических </a:t>
                      </a:r>
                      <a:r>
                        <a:rPr lang="ru-RU" dirty="0" err="1">
                          <a:latin typeface="Times New Roman" panose="02020603050405020304" pitchFamily="18" charset="0"/>
                          <a:cs typeface="Times New Roman" panose="02020603050405020304" pitchFamily="18" charset="0"/>
                        </a:rPr>
                        <a:t>кор</a:t>
                      </a:r>
                      <a:r>
                        <a:rPr lang="ru-RU" dirty="0">
                          <a:latin typeface="Times New Roman" panose="02020603050405020304" pitchFamily="18" charset="0"/>
                          <a:cs typeface="Times New Roman" panose="02020603050405020304" pitchFamily="18" charset="0"/>
                        </a:rPr>
                        <a:t>, как это происходит на срединно-океанических хребтах. Хотя сейсмическая активность на дивергентных границах обычно менее интенсивна, она все же может вызывать землетрясения.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ru-RU" dirty="0">
                          <a:latin typeface="Times New Roman" panose="02020603050405020304" pitchFamily="18" charset="0"/>
                          <a:cs typeface="Times New Roman" panose="02020603050405020304" pitchFamily="18" charset="0"/>
                        </a:rPr>
                        <a:t>Трансформные границы возникают, когда две плиты скользят друг мимо друга, создавая значительное трение. Это движение может приводить к накоплению напряжения и, в конечном итоге, к землетрясениям. Примером трансформной границы является разлом Сан-Андреас в Калифорнии, где частые землетрясения вызываются движением плит.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040011"/>
                  </a:ext>
                </a:extLst>
              </a:tr>
            </a:tbl>
          </a:graphicData>
        </a:graphic>
      </p:graphicFrame>
      <p:pic>
        <p:nvPicPr>
          <p:cNvPr id="7" name="Рисунок 6">
            <a:extLst>
              <a:ext uri="{FF2B5EF4-FFF2-40B4-BE49-F238E27FC236}">
                <a16:creationId xmlns:a16="http://schemas.microsoft.com/office/drawing/2014/main" id="{11D4DFFE-A80D-4CCF-B92E-CAEE6EADE928}"/>
              </a:ext>
            </a:extLst>
          </p:cNvPr>
          <p:cNvPicPr>
            <a:picLocks noChangeAspect="1"/>
          </p:cNvPicPr>
          <p:nvPr/>
        </p:nvPicPr>
        <p:blipFill rotWithShape="1">
          <a:blip r:embed="rId2"/>
          <a:srcRect l="5076" t="28071" r="66015" b="31369"/>
          <a:stretch/>
        </p:blipFill>
        <p:spPr>
          <a:xfrm>
            <a:off x="4148488" y="5654361"/>
            <a:ext cx="3869356" cy="1223852"/>
          </a:xfrm>
          <a:prstGeom prst="rect">
            <a:avLst/>
          </a:prstGeom>
        </p:spPr>
      </p:pic>
      <p:pic>
        <p:nvPicPr>
          <p:cNvPr id="8" name="Рисунок 7">
            <a:extLst>
              <a:ext uri="{FF2B5EF4-FFF2-40B4-BE49-F238E27FC236}">
                <a16:creationId xmlns:a16="http://schemas.microsoft.com/office/drawing/2014/main" id="{B1ECBCED-6DAC-495E-A5D2-D16F8D19C95E}"/>
              </a:ext>
            </a:extLst>
          </p:cNvPr>
          <p:cNvPicPr>
            <a:picLocks noChangeAspect="1"/>
          </p:cNvPicPr>
          <p:nvPr/>
        </p:nvPicPr>
        <p:blipFill rotWithShape="1">
          <a:blip r:embed="rId2"/>
          <a:srcRect l="35773" t="29123" r="36158" b="31087"/>
          <a:stretch/>
        </p:blipFill>
        <p:spPr>
          <a:xfrm>
            <a:off x="0" y="5634146"/>
            <a:ext cx="3994483" cy="1223853"/>
          </a:xfrm>
          <a:prstGeom prst="rect">
            <a:avLst/>
          </a:prstGeom>
        </p:spPr>
      </p:pic>
      <p:pic>
        <p:nvPicPr>
          <p:cNvPr id="9" name="Рисунок 8">
            <a:extLst>
              <a:ext uri="{FF2B5EF4-FFF2-40B4-BE49-F238E27FC236}">
                <a16:creationId xmlns:a16="http://schemas.microsoft.com/office/drawing/2014/main" id="{0FE4DD6C-8B8D-434A-ACBA-BE0DC0C16D5D}"/>
              </a:ext>
            </a:extLst>
          </p:cNvPr>
          <p:cNvPicPr>
            <a:picLocks noChangeAspect="1"/>
          </p:cNvPicPr>
          <p:nvPr/>
        </p:nvPicPr>
        <p:blipFill rotWithShape="1">
          <a:blip r:embed="rId2"/>
          <a:srcRect l="67237" t="27972" r="4830" b="32169"/>
          <a:stretch/>
        </p:blipFill>
        <p:spPr>
          <a:xfrm>
            <a:off x="8197517" y="5634146"/>
            <a:ext cx="3994483" cy="1223854"/>
          </a:xfrm>
          <a:prstGeom prst="rect">
            <a:avLst/>
          </a:prstGeom>
        </p:spPr>
      </p:pic>
    </p:spTree>
    <p:extLst>
      <p:ext uri="{BB962C8B-B14F-4D97-AF65-F5344CB8AC3E}">
        <p14:creationId xmlns:p14="http://schemas.microsoft.com/office/powerpoint/2010/main" val="2331673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4972BF-553F-40AD-A406-D6B7F1BEA654}"/>
              </a:ext>
            </a:extLst>
          </p:cNvPr>
          <p:cNvSpPr>
            <a:spLocks noGrp="1"/>
          </p:cNvSpPr>
          <p:nvPr>
            <p:ph type="title"/>
          </p:nvPr>
        </p:nvSpPr>
        <p:spPr>
          <a:xfrm>
            <a:off x="109103" y="133886"/>
            <a:ext cx="11979265" cy="798088"/>
          </a:xfrm>
        </p:spPr>
        <p:txBody>
          <a:bodyPr>
            <a:normAutofit fontScale="90000"/>
          </a:bodyPr>
          <a:lstStyle/>
          <a:p>
            <a:r>
              <a:rPr lang="ru-RU" sz="3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Очаги землетрясений</a:t>
            </a:r>
            <a:br>
              <a:rPr lang="ru-RU" dirty="0"/>
            </a:br>
            <a:endParaRPr lang="ru-RU" dirty="0"/>
          </a:p>
        </p:txBody>
      </p:sp>
      <p:sp>
        <p:nvSpPr>
          <p:cNvPr id="3" name="Прямоугольник 2">
            <a:extLst>
              <a:ext uri="{FF2B5EF4-FFF2-40B4-BE49-F238E27FC236}">
                <a16:creationId xmlns:a16="http://schemas.microsoft.com/office/drawing/2014/main" id="{D49CB59D-676F-4AA1-AA6D-6F01B1C671A5}"/>
              </a:ext>
            </a:extLst>
          </p:cNvPr>
          <p:cNvSpPr/>
          <p:nvPr/>
        </p:nvSpPr>
        <p:spPr>
          <a:xfrm>
            <a:off x="103632" y="473506"/>
            <a:ext cx="12088368" cy="1477328"/>
          </a:xfrm>
          <a:prstGeom prst="rect">
            <a:avLst/>
          </a:prstGeom>
        </p:spPr>
        <p:txBody>
          <a:bodyPr wrap="square">
            <a:spAutoFit/>
          </a:bodyPr>
          <a:lstStyle/>
          <a:p>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Определение очага землетрясения</a:t>
            </a:r>
          </a:p>
          <a:p>
            <a:pPr algn="just"/>
            <a:r>
              <a:rPr lang="ru-RU" dirty="0">
                <a:latin typeface="Times New Roman" panose="02020603050405020304" pitchFamily="18" charset="0"/>
                <a:cs typeface="Times New Roman" panose="02020603050405020304" pitchFamily="18" charset="0"/>
              </a:rPr>
              <a:t>	Очаг землетрясения (гипоцентр) — это точка под земной поверхностью, в которой начинается разрыв горных пород, высвобождающий накопленное напряжение. В этой точке начинается распространение сейсмических волн, которые затем достигают земной поверхности и вызывают колебания, известные как землетрясение. Над очагом землетрясения, на земной поверхности, находится эпицентр — точка, где землетрясение ощущается наиболее сильно.</a:t>
            </a:r>
          </a:p>
        </p:txBody>
      </p:sp>
      <p:sp>
        <p:nvSpPr>
          <p:cNvPr id="6" name="Прямоугольник: скругленные углы 5">
            <a:extLst>
              <a:ext uri="{FF2B5EF4-FFF2-40B4-BE49-F238E27FC236}">
                <a16:creationId xmlns:a16="http://schemas.microsoft.com/office/drawing/2014/main" id="{1322DCFA-F643-4A36-970D-EF601D261E01}"/>
              </a:ext>
            </a:extLst>
          </p:cNvPr>
          <p:cNvSpPr/>
          <p:nvPr/>
        </p:nvSpPr>
        <p:spPr>
          <a:xfrm>
            <a:off x="394637" y="2040556"/>
            <a:ext cx="11559940" cy="52939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latin typeface="Times New Roman" panose="02020603050405020304" pitchFamily="18" charset="0"/>
                <a:cs typeface="Times New Roman" panose="02020603050405020304" pitchFamily="18" charset="0"/>
              </a:rPr>
              <a:t>Глубина и расположение очагов</a:t>
            </a:r>
          </a:p>
          <a:p>
            <a:pPr algn="ctr"/>
            <a:r>
              <a:rPr lang="ru-RU" dirty="0">
                <a:solidFill>
                  <a:schemeClr val="tx1"/>
                </a:solidFill>
                <a:latin typeface="Times New Roman" panose="02020603050405020304" pitchFamily="18" charset="0"/>
                <a:cs typeface="Times New Roman" panose="02020603050405020304" pitchFamily="18" charset="0"/>
              </a:rPr>
              <a:t>Очаги землетрясений могут располагаться на разной глубине в земной </a:t>
            </a:r>
            <a:r>
              <a:rPr lang="ru-RU" dirty="0" err="1">
                <a:solidFill>
                  <a:schemeClr val="tx1"/>
                </a:solidFill>
                <a:latin typeface="Times New Roman" panose="02020603050405020304" pitchFamily="18" charset="0"/>
                <a:cs typeface="Times New Roman" panose="02020603050405020304" pitchFamily="18" charset="0"/>
              </a:rPr>
              <a:t>коре</a:t>
            </a:r>
            <a:r>
              <a:rPr lang="ru-RU" dirty="0">
                <a:solidFill>
                  <a:schemeClr val="tx1"/>
                </a:solidFill>
                <a:latin typeface="Times New Roman" panose="02020603050405020304" pitchFamily="18" charset="0"/>
                <a:cs typeface="Times New Roman" panose="02020603050405020304" pitchFamily="18" charset="0"/>
              </a:rPr>
              <a:t> и мантии. По глубине очаги делят на:</a:t>
            </a:r>
          </a:p>
        </p:txBody>
      </p:sp>
      <p:sp>
        <p:nvSpPr>
          <p:cNvPr id="7" name="Прямоугольник: скругленные углы 6">
            <a:extLst>
              <a:ext uri="{FF2B5EF4-FFF2-40B4-BE49-F238E27FC236}">
                <a16:creationId xmlns:a16="http://schemas.microsoft.com/office/drawing/2014/main" id="{D986D97B-0BC9-475F-BD04-CF2B945416C6}"/>
              </a:ext>
            </a:extLst>
          </p:cNvPr>
          <p:cNvSpPr/>
          <p:nvPr/>
        </p:nvSpPr>
        <p:spPr>
          <a:xfrm>
            <a:off x="0" y="2791744"/>
            <a:ext cx="3801979" cy="393237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a:solidFill>
                  <a:schemeClr val="tx1"/>
                </a:solidFill>
                <a:latin typeface="Times New Roman" panose="02020603050405020304" pitchFamily="18" charset="0"/>
                <a:cs typeface="Times New Roman" panose="02020603050405020304" pitchFamily="18" charset="0"/>
              </a:rPr>
              <a:t>Мелкофокусные</a:t>
            </a:r>
            <a:r>
              <a:rPr lang="ru-RU" dirty="0">
                <a:solidFill>
                  <a:schemeClr val="tx1"/>
                </a:solidFill>
                <a:latin typeface="Times New Roman" panose="02020603050405020304" pitchFamily="18" charset="0"/>
                <a:cs typeface="Times New Roman" panose="02020603050405020304" pitchFamily="18" charset="0"/>
              </a:rPr>
              <a:t> — расположены на глубине до 70 км. Такие землетрясения наиболее распространены и часто бывают разрушительными, так как их эпицентры находятся близко к поверхности.</a:t>
            </a:r>
          </a:p>
        </p:txBody>
      </p:sp>
      <p:sp>
        <p:nvSpPr>
          <p:cNvPr id="8" name="Прямоугольник: скругленные углы 7">
            <a:extLst>
              <a:ext uri="{FF2B5EF4-FFF2-40B4-BE49-F238E27FC236}">
                <a16:creationId xmlns:a16="http://schemas.microsoft.com/office/drawing/2014/main" id="{28A53CBA-27CB-4852-A9B9-44BA1A36A696}"/>
              </a:ext>
            </a:extLst>
          </p:cNvPr>
          <p:cNvSpPr/>
          <p:nvPr/>
        </p:nvSpPr>
        <p:spPr>
          <a:xfrm>
            <a:off x="4195011" y="2791744"/>
            <a:ext cx="3801979" cy="393237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a:solidFill>
                  <a:schemeClr val="tx1"/>
                </a:solidFill>
                <a:latin typeface="Times New Roman" panose="02020603050405020304" pitchFamily="18" charset="0"/>
                <a:cs typeface="Times New Roman" panose="02020603050405020304" pitchFamily="18" charset="0"/>
              </a:rPr>
              <a:t>Среднефокусные</a:t>
            </a:r>
            <a:r>
              <a:rPr lang="ru-RU" dirty="0">
                <a:solidFill>
                  <a:schemeClr val="tx1"/>
                </a:solidFill>
                <a:latin typeface="Times New Roman" panose="02020603050405020304" pitchFamily="18" charset="0"/>
                <a:cs typeface="Times New Roman" panose="02020603050405020304" pitchFamily="18" charset="0"/>
              </a:rPr>
              <a:t> — на глубине от 70 до 300 км. Землетрясения на таких глубинах могут вызывать серьезные разрушения, но их энергия рассеивается на пути к поверхности.</a:t>
            </a:r>
          </a:p>
        </p:txBody>
      </p:sp>
      <p:sp>
        <p:nvSpPr>
          <p:cNvPr id="9" name="Прямоугольник: скругленные углы 8">
            <a:extLst>
              <a:ext uri="{FF2B5EF4-FFF2-40B4-BE49-F238E27FC236}">
                <a16:creationId xmlns:a16="http://schemas.microsoft.com/office/drawing/2014/main" id="{2A623572-9495-4508-8E93-2AFB936F4DE2}"/>
              </a:ext>
            </a:extLst>
          </p:cNvPr>
          <p:cNvSpPr/>
          <p:nvPr/>
        </p:nvSpPr>
        <p:spPr>
          <a:xfrm>
            <a:off x="8200725" y="2791744"/>
            <a:ext cx="3991278" cy="393237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latin typeface="Times New Roman" panose="02020603050405020304" pitchFamily="18" charset="0"/>
                <a:cs typeface="Times New Roman" panose="02020603050405020304" pitchFamily="18" charset="0"/>
              </a:rPr>
              <a:t>Глубокофокусные — на глубине более 700 км. Они реже вызывают значительные разрушения на поверхности, поскольку происходят глубже в недрах Земли.</a:t>
            </a:r>
          </a:p>
          <a:p>
            <a:pPr algn="ctr"/>
            <a:r>
              <a:rPr lang="ru-RU" dirty="0">
                <a:solidFill>
                  <a:schemeClr val="tx1"/>
                </a:solidFill>
                <a:latin typeface="Times New Roman" panose="02020603050405020304" pitchFamily="18" charset="0"/>
                <a:cs typeface="Times New Roman" panose="02020603050405020304" pitchFamily="18" charset="0"/>
              </a:rPr>
              <a:t>Эти плоскости стали называть зонами </a:t>
            </a:r>
            <a:r>
              <a:rPr lang="ru-RU" dirty="0" err="1">
                <a:solidFill>
                  <a:schemeClr val="tx1"/>
                </a:solidFill>
                <a:latin typeface="Times New Roman" panose="02020603050405020304" pitchFamily="18" charset="0"/>
                <a:cs typeface="Times New Roman" panose="02020603050405020304" pitchFamily="18" charset="0"/>
              </a:rPr>
              <a:t>Вадати</a:t>
            </a:r>
            <a:r>
              <a:rPr lang="ru-RU" dirty="0">
                <a:solidFill>
                  <a:schemeClr val="tx1"/>
                </a:solidFill>
                <a:latin typeface="Times New Roman" panose="02020603050405020304" pitchFamily="18" charset="0"/>
                <a:cs typeface="Times New Roman" panose="02020603050405020304" pitchFamily="18" charset="0"/>
              </a:rPr>
              <a:t> – </a:t>
            </a:r>
            <a:r>
              <a:rPr lang="ru-RU" dirty="0" err="1">
                <a:solidFill>
                  <a:schemeClr val="tx1"/>
                </a:solidFill>
                <a:latin typeface="Times New Roman" panose="02020603050405020304" pitchFamily="18" charset="0"/>
                <a:cs typeface="Times New Roman" panose="02020603050405020304" pitchFamily="18" charset="0"/>
              </a:rPr>
              <a:t>Беньоффа</a:t>
            </a:r>
            <a:r>
              <a:rPr lang="ru-RU" dirty="0">
                <a:solidFill>
                  <a:schemeClr val="tx1"/>
                </a:solidFill>
                <a:latin typeface="Times New Roman" panose="02020603050405020304" pitchFamily="18" charset="0"/>
                <a:cs typeface="Times New Roman" panose="02020603050405020304" pitchFamily="18" charset="0"/>
              </a:rPr>
              <a:t> по имени японского сейсмолога </a:t>
            </a:r>
            <a:r>
              <a:rPr lang="ru-RU" dirty="0" err="1">
                <a:solidFill>
                  <a:schemeClr val="tx1"/>
                </a:solidFill>
                <a:latin typeface="Times New Roman" panose="02020603050405020304" pitchFamily="18" charset="0"/>
                <a:cs typeface="Times New Roman" panose="02020603050405020304" pitchFamily="18" charset="0"/>
              </a:rPr>
              <a:t>Вадати</a:t>
            </a:r>
            <a:r>
              <a:rPr lang="ru-RU" dirty="0">
                <a:solidFill>
                  <a:schemeClr val="tx1"/>
                </a:solidFill>
                <a:latin typeface="Times New Roman" panose="02020603050405020304" pitchFamily="18" charset="0"/>
                <a:cs typeface="Times New Roman" panose="02020603050405020304" pitchFamily="18" charset="0"/>
              </a:rPr>
              <a:t> и американского – </a:t>
            </a:r>
            <a:r>
              <a:rPr lang="ru-RU" dirty="0" err="1">
                <a:solidFill>
                  <a:schemeClr val="tx1"/>
                </a:solidFill>
                <a:latin typeface="Times New Roman" panose="02020603050405020304" pitchFamily="18" charset="0"/>
                <a:cs typeface="Times New Roman" panose="02020603050405020304" pitchFamily="18" charset="0"/>
              </a:rPr>
              <a:t>Беньоффа</a:t>
            </a:r>
            <a:r>
              <a:rPr lang="ru-RU" dirty="0">
                <a:solidFill>
                  <a:schemeClr val="tx1"/>
                </a:solidFill>
                <a:latin typeface="Times New Roman" panose="02020603050405020304" pitchFamily="18" charset="0"/>
                <a:cs typeface="Times New Roman" panose="02020603050405020304" pitchFamily="18" charset="0"/>
              </a:rPr>
              <a:t>, которые впервые открыли это явление. </a:t>
            </a:r>
          </a:p>
        </p:txBody>
      </p:sp>
    </p:spTree>
    <p:extLst>
      <p:ext uri="{BB962C8B-B14F-4D97-AF65-F5344CB8AC3E}">
        <p14:creationId xmlns:p14="http://schemas.microsoft.com/office/powerpoint/2010/main" val="7607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4972BF-553F-40AD-A406-D6B7F1BEA654}"/>
              </a:ext>
            </a:extLst>
          </p:cNvPr>
          <p:cNvSpPr>
            <a:spLocks noGrp="1"/>
          </p:cNvSpPr>
          <p:nvPr>
            <p:ph type="title"/>
          </p:nvPr>
        </p:nvSpPr>
        <p:spPr>
          <a:xfrm>
            <a:off x="109103" y="133886"/>
            <a:ext cx="11979265" cy="798088"/>
          </a:xfrm>
        </p:spPr>
        <p:txBody>
          <a:bodyPr>
            <a:normAutofit fontScale="90000"/>
          </a:bodyPr>
          <a:lstStyle/>
          <a:p>
            <a:r>
              <a:rPr lang="ru-RU" sz="3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Очаги землетрясений</a:t>
            </a:r>
            <a:br>
              <a:rPr lang="ru-RU" dirty="0"/>
            </a:br>
            <a:endParaRPr lang="ru-RU" dirty="0"/>
          </a:p>
        </p:txBody>
      </p:sp>
      <p:sp>
        <p:nvSpPr>
          <p:cNvPr id="3" name="Прямоугольник 2">
            <a:extLst>
              <a:ext uri="{FF2B5EF4-FFF2-40B4-BE49-F238E27FC236}">
                <a16:creationId xmlns:a16="http://schemas.microsoft.com/office/drawing/2014/main" id="{D49CB59D-676F-4AA1-AA6D-6F01B1C671A5}"/>
              </a:ext>
            </a:extLst>
          </p:cNvPr>
          <p:cNvSpPr/>
          <p:nvPr/>
        </p:nvSpPr>
        <p:spPr>
          <a:xfrm>
            <a:off x="103632" y="473506"/>
            <a:ext cx="12088368" cy="646331"/>
          </a:xfrm>
          <a:prstGeom prst="rect">
            <a:avLst/>
          </a:prstGeom>
        </p:spPr>
        <p:txBody>
          <a:bodyPr wrap="square">
            <a:spAutoFit/>
          </a:bodyPr>
          <a:lstStyle/>
          <a:p>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Методы определения очагов</a:t>
            </a:r>
          </a:p>
          <a:p>
            <a:r>
              <a:rPr lang="ru-RU" dirty="0">
                <a:latin typeface="Times New Roman" panose="02020603050405020304" pitchFamily="18" charset="0"/>
                <a:cs typeface="Times New Roman" panose="02020603050405020304" pitchFamily="18" charset="0"/>
              </a:rPr>
              <a:t>	</a:t>
            </a:r>
          </a:p>
        </p:txBody>
      </p:sp>
      <p:sp>
        <p:nvSpPr>
          <p:cNvPr id="6" name="Прямоугольник: скругленные углы 5">
            <a:extLst>
              <a:ext uri="{FF2B5EF4-FFF2-40B4-BE49-F238E27FC236}">
                <a16:creationId xmlns:a16="http://schemas.microsoft.com/office/drawing/2014/main" id="{1322DCFA-F643-4A36-970D-EF601D261E01}"/>
              </a:ext>
            </a:extLst>
          </p:cNvPr>
          <p:cNvSpPr/>
          <p:nvPr/>
        </p:nvSpPr>
        <p:spPr>
          <a:xfrm>
            <a:off x="103632" y="925655"/>
            <a:ext cx="11979264" cy="90540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latin typeface="Times New Roman" panose="02020603050405020304" pitchFamily="18" charset="0"/>
                <a:cs typeface="Times New Roman" panose="02020603050405020304" pitchFamily="18" charset="0"/>
              </a:rPr>
              <a:t>Определение точного местоположения очага землетрясения требует использования сейсмических данных. Основные методы включают:</a:t>
            </a:r>
          </a:p>
        </p:txBody>
      </p:sp>
      <p:sp>
        <p:nvSpPr>
          <p:cNvPr id="7" name="Прямоугольник: скругленные углы 6">
            <a:extLst>
              <a:ext uri="{FF2B5EF4-FFF2-40B4-BE49-F238E27FC236}">
                <a16:creationId xmlns:a16="http://schemas.microsoft.com/office/drawing/2014/main" id="{D986D97B-0BC9-475F-BD04-CF2B945416C6}"/>
              </a:ext>
            </a:extLst>
          </p:cNvPr>
          <p:cNvSpPr/>
          <p:nvPr/>
        </p:nvSpPr>
        <p:spPr>
          <a:xfrm>
            <a:off x="103635" y="1886552"/>
            <a:ext cx="3801979" cy="497144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b="1" u="sng" dirty="0">
                <a:solidFill>
                  <a:schemeClr val="tx1"/>
                </a:solidFill>
                <a:latin typeface="Times New Roman" panose="02020603050405020304" pitchFamily="18" charset="0"/>
                <a:cs typeface="Times New Roman" panose="02020603050405020304" pitchFamily="18" charset="0"/>
              </a:rPr>
              <a:t>Сейсмологические</a:t>
            </a:r>
            <a:r>
              <a:rPr lang="ru-RU" b="1" u="sng"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b="1" u="sng" dirty="0">
                <a:solidFill>
                  <a:schemeClr val="tx1"/>
                </a:solidFill>
                <a:latin typeface="Times New Roman" panose="02020603050405020304" pitchFamily="18" charset="0"/>
                <a:cs typeface="Times New Roman" panose="02020603050405020304" pitchFamily="18" charset="0"/>
              </a:rPr>
              <a:t>методы</a:t>
            </a:r>
          </a:p>
          <a:p>
            <a:pPr algn="just"/>
            <a:endParaRPr lang="ru-RU" b="1" u="sng"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ru-RU" dirty="0">
                <a:solidFill>
                  <a:schemeClr val="tx1"/>
                </a:solidFill>
                <a:latin typeface="Times New Roman" panose="02020603050405020304" pitchFamily="18" charset="0"/>
                <a:cs typeface="Times New Roman" panose="02020603050405020304" pitchFamily="18" charset="0"/>
              </a:rPr>
              <a:t>Сейсмографы фиксируют сейсмические волны, которые распространяются от очага землетрясения. Время, за которое волны достигают сейсмостанций, помогает определить расстояние до очага. Для точного определения координат очага используется триангуляция, при которой сейсмические данные получают с нескольких станций.</a:t>
            </a:r>
          </a:p>
        </p:txBody>
      </p:sp>
      <p:sp>
        <p:nvSpPr>
          <p:cNvPr id="8" name="Прямоугольник: скругленные углы 7">
            <a:extLst>
              <a:ext uri="{FF2B5EF4-FFF2-40B4-BE49-F238E27FC236}">
                <a16:creationId xmlns:a16="http://schemas.microsoft.com/office/drawing/2014/main" id="{28A53CBA-27CB-4852-A9B9-44BA1A36A696}"/>
              </a:ext>
            </a:extLst>
          </p:cNvPr>
          <p:cNvSpPr/>
          <p:nvPr/>
        </p:nvSpPr>
        <p:spPr>
          <a:xfrm>
            <a:off x="4195011" y="1886552"/>
            <a:ext cx="3801979" cy="497144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b="1" u="sng" dirty="0">
                <a:solidFill>
                  <a:schemeClr val="tx1"/>
                </a:solidFill>
                <a:latin typeface="Times New Roman" panose="02020603050405020304" pitchFamily="18" charset="0"/>
                <a:cs typeface="Times New Roman" panose="02020603050405020304" pitchFamily="18" charset="0"/>
              </a:rPr>
              <a:t>Геофизические методы</a:t>
            </a:r>
          </a:p>
          <a:p>
            <a:pPr algn="just"/>
            <a:endParaRPr lang="ru-RU" b="1" u="sng" dirty="0">
              <a:solidFill>
                <a:schemeClr val="tx1"/>
              </a:solidFill>
              <a:latin typeface="Times New Roman" panose="02020603050405020304" pitchFamily="18" charset="0"/>
              <a:cs typeface="Times New Roman" panose="02020603050405020304" pitchFamily="18" charset="0"/>
            </a:endParaRPr>
          </a:p>
          <a:p>
            <a:pPr algn="just"/>
            <a:r>
              <a:rPr lang="ru-RU" dirty="0">
                <a:solidFill>
                  <a:schemeClr val="tx1"/>
                </a:solidFill>
                <a:latin typeface="Times New Roman" panose="02020603050405020304" pitchFamily="18" charset="0"/>
                <a:cs typeface="Times New Roman" panose="02020603050405020304" pitchFamily="18" charset="0"/>
              </a:rPr>
              <a:t>Эти методы основаны на анализе изменений физических параметров земных недр, таких как плотность или магнитные аномалии. Они помогают определить тектонические структуры и возможные зоны сейсмической активности, но используются как дополнение к сейсмологическим данным.</a:t>
            </a:r>
          </a:p>
        </p:txBody>
      </p:sp>
      <p:sp>
        <p:nvSpPr>
          <p:cNvPr id="9" name="Прямоугольник: скругленные углы 8">
            <a:extLst>
              <a:ext uri="{FF2B5EF4-FFF2-40B4-BE49-F238E27FC236}">
                <a16:creationId xmlns:a16="http://schemas.microsoft.com/office/drawing/2014/main" id="{2A623572-9495-4508-8E93-2AFB936F4DE2}"/>
              </a:ext>
            </a:extLst>
          </p:cNvPr>
          <p:cNvSpPr/>
          <p:nvPr/>
        </p:nvSpPr>
        <p:spPr>
          <a:xfrm>
            <a:off x="8286387" y="1886552"/>
            <a:ext cx="3801981" cy="497144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u="sng" dirty="0">
                <a:solidFill>
                  <a:schemeClr val="tx1"/>
                </a:solidFill>
                <a:latin typeface="Times New Roman" panose="02020603050405020304" pitchFamily="18" charset="0"/>
                <a:cs typeface="Times New Roman" panose="02020603050405020304" pitchFamily="18" charset="0"/>
              </a:rPr>
              <a:t>Спутниковые и GPS-наблюдения</a:t>
            </a:r>
          </a:p>
          <a:p>
            <a:pPr algn="just"/>
            <a:endParaRPr lang="ru-RU" b="1" u="sng" dirty="0">
              <a:solidFill>
                <a:schemeClr val="tx1"/>
              </a:solidFill>
              <a:latin typeface="Times New Roman" panose="02020603050405020304" pitchFamily="18" charset="0"/>
              <a:cs typeface="Times New Roman" panose="02020603050405020304" pitchFamily="18" charset="0"/>
            </a:endParaRPr>
          </a:p>
          <a:p>
            <a:pPr algn="just"/>
            <a:r>
              <a:rPr lang="ru-RU" dirty="0">
                <a:solidFill>
                  <a:schemeClr val="tx1"/>
                </a:solidFill>
                <a:latin typeface="Times New Roman" panose="02020603050405020304" pitchFamily="18" charset="0"/>
                <a:cs typeface="Times New Roman" panose="02020603050405020304" pitchFamily="18" charset="0"/>
              </a:rPr>
              <a:t>Современные технологии, такие как GPS и спутниковый мониторинг, позволяют фиксировать смещения земной </a:t>
            </a:r>
            <a:r>
              <a:rPr lang="ru-RU" dirty="0" err="1">
                <a:solidFill>
                  <a:schemeClr val="tx1"/>
                </a:solidFill>
                <a:latin typeface="Times New Roman" panose="02020603050405020304" pitchFamily="18" charset="0"/>
                <a:cs typeface="Times New Roman" panose="02020603050405020304" pitchFamily="18" charset="0"/>
              </a:rPr>
              <a:t>коры</a:t>
            </a:r>
            <a:r>
              <a:rPr lang="ru-RU" dirty="0">
                <a:solidFill>
                  <a:schemeClr val="tx1"/>
                </a:solidFill>
                <a:latin typeface="Times New Roman" panose="02020603050405020304" pitchFamily="18" charset="0"/>
                <a:cs typeface="Times New Roman" panose="02020603050405020304" pitchFamily="18" charset="0"/>
              </a:rPr>
              <a:t> до и после землетрясений. Это помогает уточнить положение очага и оценить масштабы смещений в разломах.</a:t>
            </a:r>
          </a:p>
        </p:txBody>
      </p:sp>
    </p:spTree>
    <p:extLst>
      <p:ext uri="{BB962C8B-B14F-4D97-AF65-F5344CB8AC3E}">
        <p14:creationId xmlns:p14="http://schemas.microsoft.com/office/powerpoint/2010/main" val="2989706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скругленные углы 7">
            <a:extLst>
              <a:ext uri="{FF2B5EF4-FFF2-40B4-BE49-F238E27FC236}">
                <a16:creationId xmlns:a16="http://schemas.microsoft.com/office/drawing/2014/main" id="{CE8A27E4-8F82-4E2B-BBAD-774D551FC071}"/>
              </a:ext>
            </a:extLst>
          </p:cNvPr>
          <p:cNvSpPr/>
          <p:nvPr/>
        </p:nvSpPr>
        <p:spPr>
          <a:xfrm>
            <a:off x="0" y="1556931"/>
            <a:ext cx="10156233" cy="1195515"/>
          </a:xfrm>
          <a:prstGeom prst="roundRect">
            <a:avLst/>
          </a:prstGeom>
          <a:gradFill>
            <a:gsLst>
              <a:gs pos="0">
                <a:schemeClr val="bg2">
                  <a:tint val="84000"/>
                  <a:shade val="100000"/>
                  <a:hueMod val="92000"/>
                  <a:satMod val="180000"/>
                  <a:lumMod val="114000"/>
                </a:schemeClr>
              </a:gs>
              <a:gs pos="100000">
                <a:schemeClr val="bg2">
                  <a:shade val="92000"/>
                  <a:satMod val="170000"/>
                  <a:lumMod val="9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Океанические рифты</a:t>
            </a:r>
          </a:p>
          <a:p>
            <a:pPr algn="just"/>
            <a:r>
              <a:rPr lang="ru-RU" sz="1600" dirty="0">
                <a:solidFill>
                  <a:schemeClr val="tx1"/>
                </a:solidFill>
                <a:latin typeface="Times New Roman" panose="02020603050405020304" pitchFamily="18" charset="0"/>
                <a:cs typeface="Times New Roman" panose="02020603050405020304" pitchFamily="18" charset="0"/>
              </a:rPr>
              <a:t>Океанические рифты формируются на дивергентных границах плит, где плиты расходятся, и происходит образование новой океанической </a:t>
            </a:r>
            <a:r>
              <a:rPr lang="ru-RU" sz="1600" dirty="0" err="1">
                <a:solidFill>
                  <a:schemeClr val="tx1"/>
                </a:solidFill>
                <a:latin typeface="Times New Roman" panose="02020603050405020304" pitchFamily="18" charset="0"/>
                <a:cs typeface="Times New Roman" panose="02020603050405020304" pitchFamily="18" charset="0"/>
              </a:rPr>
              <a:t>коры</a:t>
            </a:r>
            <a:r>
              <a:rPr lang="ru-RU" sz="1600" dirty="0">
                <a:solidFill>
                  <a:schemeClr val="tx1"/>
                </a:solidFill>
                <a:latin typeface="Times New Roman" panose="02020603050405020304" pitchFamily="18" charset="0"/>
                <a:cs typeface="Times New Roman" panose="02020603050405020304" pitchFamily="18" charset="0"/>
              </a:rPr>
              <a:t>. Примерами таких структур являются Срединно-Атлантический хребет и Восточно-Африканский рифт. Землетрясения здесь относительно слабые по мощности, но происходят часто.</a:t>
            </a:r>
          </a:p>
        </p:txBody>
      </p:sp>
      <p:sp>
        <p:nvSpPr>
          <p:cNvPr id="13" name="Прямоугольник: скругленные углы 12">
            <a:extLst>
              <a:ext uri="{FF2B5EF4-FFF2-40B4-BE49-F238E27FC236}">
                <a16:creationId xmlns:a16="http://schemas.microsoft.com/office/drawing/2014/main" id="{EC6182C1-A0A3-407D-96F6-50B6CE4F50C8}"/>
              </a:ext>
            </a:extLst>
          </p:cNvPr>
          <p:cNvSpPr/>
          <p:nvPr/>
        </p:nvSpPr>
        <p:spPr>
          <a:xfrm>
            <a:off x="0" y="49366"/>
            <a:ext cx="11999708" cy="1404049"/>
          </a:xfrm>
          <a:prstGeom prst="roundRect">
            <a:avLst>
              <a:gd name="adj" fmla="val 2413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800" b="1" dirty="0">
                <a:solidFill>
                  <a:schemeClr val="tx1">
                    <a:lumMod val="95000"/>
                    <a:lumOff val="5000"/>
                  </a:schemeClr>
                </a:solidFill>
                <a:latin typeface="Times New Roman" panose="02020603050405020304" pitchFamily="18" charset="0"/>
                <a:cs typeface="Times New Roman" panose="02020603050405020304" pitchFamily="18" charset="0"/>
              </a:rPr>
              <a:t>Приуроченность землетрясений к региональным </a:t>
            </a:r>
            <a:r>
              <a:rPr lang="ru-RU" sz="2800" b="1" dirty="0" err="1">
                <a:solidFill>
                  <a:schemeClr val="tx1">
                    <a:lumMod val="95000"/>
                    <a:lumOff val="5000"/>
                  </a:schemeClr>
                </a:solidFill>
                <a:latin typeface="Times New Roman" panose="02020603050405020304" pitchFamily="18" charset="0"/>
                <a:cs typeface="Times New Roman" panose="02020603050405020304" pitchFamily="18" charset="0"/>
              </a:rPr>
              <a:t>тектонотипам</a:t>
            </a:r>
            <a:endParaRPr lang="ru-RU" sz="28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r>
              <a:rPr lang="ru-RU" dirty="0">
                <a:solidFill>
                  <a:schemeClr val="tx1">
                    <a:lumMod val="95000"/>
                    <a:lumOff val="5000"/>
                  </a:schemeClr>
                </a:solidFill>
                <a:latin typeface="Times New Roman" panose="02020603050405020304" pitchFamily="18" charset="0"/>
                <a:cs typeface="Times New Roman" panose="02020603050405020304" pitchFamily="18" charset="0"/>
              </a:rPr>
              <a:t>Землетрясения приурочены к различным региональным тектоническим структурам, каждая из которых характеризуется особыми геологическими условиями и динамическими процессами. Основные </a:t>
            </a:r>
            <a:r>
              <a:rPr lang="ru-RU" dirty="0" err="1">
                <a:solidFill>
                  <a:schemeClr val="tx1">
                    <a:lumMod val="95000"/>
                    <a:lumOff val="5000"/>
                  </a:schemeClr>
                </a:solidFill>
                <a:latin typeface="Times New Roman" panose="02020603050405020304" pitchFamily="18" charset="0"/>
                <a:cs typeface="Times New Roman" panose="02020603050405020304" pitchFamily="18" charset="0"/>
              </a:rPr>
              <a:t>тектонотипы</a:t>
            </a:r>
            <a:r>
              <a:rPr lang="ru-RU" dirty="0">
                <a:solidFill>
                  <a:schemeClr val="tx1">
                    <a:lumMod val="95000"/>
                    <a:lumOff val="5000"/>
                  </a:schemeClr>
                </a:solidFill>
                <a:latin typeface="Times New Roman" panose="02020603050405020304" pitchFamily="18" charset="0"/>
                <a:cs typeface="Times New Roman" panose="02020603050405020304" pitchFamily="18" charset="0"/>
              </a:rPr>
              <a:t>, влияющие на частоту и интенсивность землетрясений, включают:</a:t>
            </a:r>
          </a:p>
        </p:txBody>
      </p:sp>
      <p:sp>
        <p:nvSpPr>
          <p:cNvPr id="9" name="Прямоугольник: скругленные углы 8">
            <a:extLst>
              <a:ext uri="{FF2B5EF4-FFF2-40B4-BE49-F238E27FC236}">
                <a16:creationId xmlns:a16="http://schemas.microsoft.com/office/drawing/2014/main" id="{4214CCA4-F48A-4AD8-A7DD-5AFE457B0F9B}"/>
              </a:ext>
            </a:extLst>
          </p:cNvPr>
          <p:cNvSpPr/>
          <p:nvPr/>
        </p:nvSpPr>
        <p:spPr>
          <a:xfrm>
            <a:off x="0" y="2841464"/>
            <a:ext cx="10156233" cy="1162028"/>
          </a:xfrm>
          <a:prstGeom prst="roundRect">
            <a:avLst/>
          </a:prstGeom>
          <a:gradFill>
            <a:gsLst>
              <a:gs pos="0">
                <a:schemeClr val="bg2">
                  <a:tint val="84000"/>
                  <a:shade val="100000"/>
                  <a:hueMod val="92000"/>
                  <a:satMod val="180000"/>
                  <a:lumMod val="114000"/>
                </a:schemeClr>
              </a:gs>
              <a:gs pos="100000">
                <a:schemeClr val="bg2">
                  <a:shade val="92000"/>
                  <a:satMod val="170000"/>
                  <a:lumMod val="9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Крайние зоны конвергенции</a:t>
            </a:r>
          </a:p>
          <a:p>
            <a:pPr algn="just"/>
            <a:r>
              <a:rPr lang="ru-RU" sz="1600" dirty="0">
                <a:solidFill>
                  <a:schemeClr val="tx1"/>
                </a:solidFill>
                <a:latin typeface="Times New Roman" panose="02020603050405020304" pitchFamily="18" charset="0"/>
                <a:cs typeface="Times New Roman" panose="02020603050405020304" pitchFamily="18" charset="0"/>
              </a:rPr>
              <a:t>Эти зоны формируются, когда две континентальные плиты сталкиваются друг с другом. Примером является столкновение Индийской и Евразийской плит, что привело к образованию Гималаев. В таких регионах накапливаются значительные напряжения, которые могут вызывать сильные землетрясения.</a:t>
            </a:r>
          </a:p>
        </p:txBody>
      </p:sp>
      <p:sp>
        <p:nvSpPr>
          <p:cNvPr id="11" name="Прямоугольник: скругленные углы 10">
            <a:extLst>
              <a:ext uri="{FF2B5EF4-FFF2-40B4-BE49-F238E27FC236}">
                <a16:creationId xmlns:a16="http://schemas.microsoft.com/office/drawing/2014/main" id="{A6264DB8-253C-4A22-8355-420CB7C358D5}"/>
              </a:ext>
            </a:extLst>
          </p:cNvPr>
          <p:cNvSpPr/>
          <p:nvPr/>
        </p:nvSpPr>
        <p:spPr>
          <a:xfrm>
            <a:off x="0" y="4102880"/>
            <a:ext cx="10156233" cy="1287267"/>
          </a:xfrm>
          <a:prstGeom prst="roundRect">
            <a:avLst/>
          </a:prstGeom>
          <a:gradFill>
            <a:gsLst>
              <a:gs pos="0">
                <a:schemeClr val="bg2">
                  <a:tint val="84000"/>
                  <a:shade val="100000"/>
                  <a:hueMod val="92000"/>
                  <a:satMod val="180000"/>
                  <a:lumMod val="114000"/>
                </a:schemeClr>
              </a:gs>
              <a:gs pos="100000">
                <a:schemeClr val="bg2">
                  <a:shade val="92000"/>
                  <a:satMod val="170000"/>
                  <a:lumMod val="9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Субдукционные</a:t>
            </a:r>
            <a:r>
              <a:rPr lang="ru-RU" sz="16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зоны</a:t>
            </a:r>
          </a:p>
          <a:p>
            <a:pPr algn="just"/>
            <a:r>
              <a:rPr lang="ru-RU" sz="1600" dirty="0" err="1">
                <a:solidFill>
                  <a:schemeClr val="tx1"/>
                </a:solidFill>
                <a:latin typeface="Times New Roman" panose="02020603050405020304" pitchFamily="18" charset="0"/>
                <a:cs typeface="Times New Roman" panose="02020603050405020304" pitchFamily="18" charset="0"/>
              </a:rPr>
              <a:t>Субдукционные</a:t>
            </a:r>
            <a:r>
              <a:rPr lang="ru-RU" sz="1600" dirty="0">
                <a:solidFill>
                  <a:schemeClr val="tx1"/>
                </a:solidFill>
                <a:latin typeface="Times New Roman" panose="02020603050405020304" pitchFamily="18" charset="0"/>
                <a:cs typeface="Times New Roman" panose="02020603050405020304" pitchFamily="18" charset="0"/>
              </a:rPr>
              <a:t> зоны — это места, где одна тектоническая плита погружается под другую. Эти зоны характеризуются мощными землетрясениями и вулканической активностью. Примером </a:t>
            </a:r>
            <a:r>
              <a:rPr lang="ru-RU" sz="1600" dirty="0" err="1">
                <a:solidFill>
                  <a:schemeClr val="tx1"/>
                </a:solidFill>
                <a:latin typeface="Times New Roman" panose="02020603050405020304" pitchFamily="18" charset="0"/>
                <a:cs typeface="Times New Roman" panose="02020603050405020304" pitchFamily="18" charset="0"/>
              </a:rPr>
              <a:t>субдукционных</a:t>
            </a:r>
            <a:r>
              <a:rPr lang="ru-RU" sz="1600" dirty="0">
                <a:solidFill>
                  <a:schemeClr val="tx1"/>
                </a:solidFill>
                <a:latin typeface="Times New Roman" panose="02020603050405020304" pitchFamily="18" charset="0"/>
                <a:cs typeface="Times New Roman" panose="02020603050405020304" pitchFamily="18" charset="0"/>
              </a:rPr>
              <a:t> зон являются Японская дуга и Анды в Южной Америке. Здесь происходят самые сильные и разрушительные землетрясения.</a:t>
            </a:r>
            <a:endParaRPr lang="ru-RU" sz="16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Прямоугольник: скругленные углы 9">
            <a:extLst>
              <a:ext uri="{FF2B5EF4-FFF2-40B4-BE49-F238E27FC236}">
                <a16:creationId xmlns:a16="http://schemas.microsoft.com/office/drawing/2014/main" id="{7EE2B16B-9984-4131-975A-9CF29E1C1DF9}"/>
              </a:ext>
            </a:extLst>
          </p:cNvPr>
          <p:cNvSpPr/>
          <p:nvPr/>
        </p:nvSpPr>
        <p:spPr>
          <a:xfrm>
            <a:off x="0" y="5489535"/>
            <a:ext cx="10156233" cy="1368465"/>
          </a:xfrm>
          <a:prstGeom prst="roundRect">
            <a:avLst/>
          </a:prstGeom>
          <a:gradFill>
            <a:gsLst>
              <a:gs pos="0">
                <a:schemeClr val="bg2">
                  <a:tint val="84000"/>
                  <a:shade val="100000"/>
                  <a:hueMod val="92000"/>
                  <a:satMod val="180000"/>
                  <a:lumMod val="114000"/>
                </a:schemeClr>
              </a:gs>
              <a:gs pos="100000">
                <a:schemeClr val="bg2">
                  <a:shade val="92000"/>
                  <a:satMod val="170000"/>
                  <a:lumMod val="9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Континентальные разломы</a:t>
            </a:r>
          </a:p>
          <a:p>
            <a:pPr algn="just"/>
            <a:r>
              <a:rPr lang="ru-RU" sz="1600" dirty="0">
                <a:solidFill>
                  <a:schemeClr val="tx1"/>
                </a:solidFill>
                <a:latin typeface="Times New Roman" panose="02020603050405020304" pitchFamily="18" charset="0"/>
                <a:cs typeface="Times New Roman" panose="02020603050405020304" pitchFamily="18" charset="0"/>
              </a:rPr>
              <a:t>Континентальные разломы образуются на трансформных границах, где плиты скользят друг мимо друга. Это приводит к накоплению напряжения и частым землетрясениям. Разлом Сан-Андреас в Калифорнии является классическим примером такого </a:t>
            </a:r>
            <a:r>
              <a:rPr lang="ru-RU" sz="1600" dirty="0" err="1">
                <a:solidFill>
                  <a:schemeClr val="tx1"/>
                </a:solidFill>
                <a:latin typeface="Times New Roman" panose="02020603050405020304" pitchFamily="18" charset="0"/>
                <a:cs typeface="Times New Roman" panose="02020603050405020304" pitchFamily="18" charset="0"/>
              </a:rPr>
              <a:t>тектонотипа</a:t>
            </a:r>
            <a:r>
              <a:rPr lang="ru-RU" sz="1600" dirty="0">
                <a:solidFill>
                  <a:schemeClr val="tx1"/>
                </a:solidFill>
                <a:latin typeface="Times New Roman" panose="02020603050405020304" pitchFamily="18" charset="0"/>
                <a:cs typeface="Times New Roman" panose="02020603050405020304" pitchFamily="18" charset="0"/>
              </a:rPr>
              <a:t>. Хотя землетрясения здесь могут быть не такими мощными, как в </a:t>
            </a:r>
            <a:r>
              <a:rPr lang="ru-RU" sz="1600" dirty="0" err="1">
                <a:solidFill>
                  <a:schemeClr val="tx1"/>
                </a:solidFill>
                <a:latin typeface="Times New Roman" panose="02020603050405020304" pitchFamily="18" charset="0"/>
                <a:cs typeface="Times New Roman" panose="02020603050405020304" pitchFamily="18" charset="0"/>
              </a:rPr>
              <a:t>субдукционных</a:t>
            </a:r>
            <a:r>
              <a:rPr lang="ru-RU" sz="1600" dirty="0">
                <a:solidFill>
                  <a:schemeClr val="tx1"/>
                </a:solidFill>
                <a:latin typeface="Times New Roman" panose="02020603050405020304" pitchFamily="18" charset="0"/>
                <a:cs typeface="Times New Roman" panose="02020603050405020304" pitchFamily="18" charset="0"/>
              </a:rPr>
              <a:t> зонах, они происходят часто и могут быть весьма разрушительными.</a:t>
            </a:r>
          </a:p>
        </p:txBody>
      </p:sp>
      <p:pic>
        <p:nvPicPr>
          <p:cNvPr id="4" name="Рисунок 3">
            <a:extLst>
              <a:ext uri="{FF2B5EF4-FFF2-40B4-BE49-F238E27FC236}">
                <a16:creationId xmlns:a16="http://schemas.microsoft.com/office/drawing/2014/main" id="{4F4599F0-E59A-4FCB-B072-FFFBD51E31E0}"/>
              </a:ext>
            </a:extLst>
          </p:cNvPr>
          <p:cNvPicPr>
            <a:picLocks noChangeAspect="1"/>
          </p:cNvPicPr>
          <p:nvPr/>
        </p:nvPicPr>
        <p:blipFill>
          <a:blip r:embed="rId3"/>
          <a:stretch>
            <a:fillRect/>
          </a:stretch>
        </p:blipFill>
        <p:spPr>
          <a:xfrm>
            <a:off x="10253211" y="1556931"/>
            <a:ext cx="1938789" cy="1195515"/>
          </a:xfrm>
          <a:prstGeom prst="rect">
            <a:avLst/>
          </a:prstGeom>
        </p:spPr>
      </p:pic>
      <p:pic>
        <p:nvPicPr>
          <p:cNvPr id="5" name="Рисунок 4">
            <a:extLst>
              <a:ext uri="{FF2B5EF4-FFF2-40B4-BE49-F238E27FC236}">
                <a16:creationId xmlns:a16="http://schemas.microsoft.com/office/drawing/2014/main" id="{093A014A-402E-4741-868D-EFC57A5648D5}"/>
              </a:ext>
            </a:extLst>
          </p:cNvPr>
          <p:cNvPicPr>
            <a:picLocks noChangeAspect="1"/>
          </p:cNvPicPr>
          <p:nvPr/>
        </p:nvPicPr>
        <p:blipFill>
          <a:blip r:embed="rId4"/>
          <a:stretch>
            <a:fillRect/>
          </a:stretch>
        </p:blipFill>
        <p:spPr>
          <a:xfrm>
            <a:off x="10253210" y="2841464"/>
            <a:ext cx="1938789" cy="1162028"/>
          </a:xfrm>
          <a:prstGeom prst="rect">
            <a:avLst/>
          </a:prstGeom>
        </p:spPr>
      </p:pic>
      <p:pic>
        <p:nvPicPr>
          <p:cNvPr id="7" name="Рисунок 6">
            <a:extLst>
              <a:ext uri="{FF2B5EF4-FFF2-40B4-BE49-F238E27FC236}">
                <a16:creationId xmlns:a16="http://schemas.microsoft.com/office/drawing/2014/main" id="{57649C7D-A455-44EC-8D4A-6D4FFF8B9969}"/>
              </a:ext>
            </a:extLst>
          </p:cNvPr>
          <p:cNvPicPr>
            <a:picLocks noChangeAspect="1"/>
          </p:cNvPicPr>
          <p:nvPr/>
        </p:nvPicPr>
        <p:blipFill>
          <a:blip r:embed="rId5"/>
          <a:stretch>
            <a:fillRect/>
          </a:stretch>
        </p:blipFill>
        <p:spPr>
          <a:xfrm>
            <a:off x="10253210" y="4102880"/>
            <a:ext cx="1938790" cy="1287267"/>
          </a:xfrm>
          <a:prstGeom prst="rect">
            <a:avLst/>
          </a:prstGeom>
        </p:spPr>
      </p:pic>
      <p:pic>
        <p:nvPicPr>
          <p:cNvPr id="12" name="Рисунок 11">
            <a:extLst>
              <a:ext uri="{FF2B5EF4-FFF2-40B4-BE49-F238E27FC236}">
                <a16:creationId xmlns:a16="http://schemas.microsoft.com/office/drawing/2014/main" id="{631376C8-17E1-47FE-991C-8E95F37061FF}"/>
              </a:ext>
            </a:extLst>
          </p:cNvPr>
          <p:cNvPicPr>
            <a:picLocks noChangeAspect="1"/>
          </p:cNvPicPr>
          <p:nvPr/>
        </p:nvPicPr>
        <p:blipFill>
          <a:blip r:embed="rId6"/>
          <a:stretch>
            <a:fillRect/>
          </a:stretch>
        </p:blipFill>
        <p:spPr>
          <a:xfrm>
            <a:off x="10253209" y="5489535"/>
            <a:ext cx="1938791" cy="1404049"/>
          </a:xfrm>
          <a:prstGeom prst="rect">
            <a:avLst/>
          </a:prstGeom>
        </p:spPr>
      </p:pic>
    </p:spTree>
    <p:extLst>
      <p:ext uri="{BB962C8B-B14F-4D97-AF65-F5344CB8AC3E}">
        <p14:creationId xmlns:p14="http://schemas.microsoft.com/office/powerpoint/2010/main" val="4023056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скругленные углы 7">
            <a:extLst>
              <a:ext uri="{FF2B5EF4-FFF2-40B4-BE49-F238E27FC236}">
                <a16:creationId xmlns:a16="http://schemas.microsoft.com/office/drawing/2014/main" id="{CE8A27E4-8F82-4E2B-BBAD-774D551FC071}"/>
              </a:ext>
            </a:extLst>
          </p:cNvPr>
          <p:cNvSpPr/>
          <p:nvPr/>
        </p:nvSpPr>
        <p:spPr>
          <a:xfrm>
            <a:off x="0" y="1556931"/>
            <a:ext cx="10156233" cy="1195515"/>
          </a:xfrm>
          <a:prstGeom prst="roundRect">
            <a:avLst/>
          </a:prstGeom>
          <a:gradFill>
            <a:gsLst>
              <a:gs pos="0">
                <a:schemeClr val="bg2">
                  <a:tint val="84000"/>
                  <a:shade val="100000"/>
                  <a:hueMod val="92000"/>
                  <a:satMod val="180000"/>
                  <a:lumMod val="114000"/>
                </a:schemeClr>
              </a:gs>
              <a:gs pos="100000">
                <a:schemeClr val="bg2">
                  <a:shade val="92000"/>
                  <a:satMod val="170000"/>
                  <a:lumMod val="9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Субдукционные</a:t>
            </a:r>
            <a:r>
              <a:rPr lang="ru-RU" sz="16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зоны </a:t>
            </a:r>
          </a:p>
          <a:p>
            <a:pPr algn="just"/>
            <a:r>
              <a:rPr lang="ru-RU" sz="1600" dirty="0">
                <a:solidFill>
                  <a:schemeClr val="tx1"/>
                </a:solidFill>
                <a:latin typeface="Times New Roman" panose="02020603050405020304" pitchFamily="18" charset="0"/>
                <a:cs typeface="Times New Roman" panose="02020603050405020304" pitchFamily="18" charset="0"/>
              </a:rPr>
              <a:t>Обычно производят наиболее сильные землетрясения, поскольку одна плита погружается под другую, что приводит к накоплению огромного напряжения. Здесь землетрясения могут достигать магнитуды 9 и выше.</a:t>
            </a:r>
          </a:p>
        </p:txBody>
      </p:sp>
      <p:sp>
        <p:nvSpPr>
          <p:cNvPr id="13" name="Прямоугольник: скругленные углы 12">
            <a:extLst>
              <a:ext uri="{FF2B5EF4-FFF2-40B4-BE49-F238E27FC236}">
                <a16:creationId xmlns:a16="http://schemas.microsoft.com/office/drawing/2014/main" id="{EC6182C1-A0A3-407D-96F6-50B6CE4F50C8}"/>
              </a:ext>
            </a:extLst>
          </p:cNvPr>
          <p:cNvSpPr/>
          <p:nvPr/>
        </p:nvSpPr>
        <p:spPr>
          <a:xfrm>
            <a:off x="0" y="49366"/>
            <a:ext cx="11999708" cy="1404049"/>
          </a:xfrm>
          <a:prstGeom prst="roundRect">
            <a:avLst>
              <a:gd name="adj" fmla="val 2413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800" b="1" dirty="0">
                <a:solidFill>
                  <a:schemeClr val="tx1">
                    <a:lumMod val="95000"/>
                    <a:lumOff val="5000"/>
                  </a:schemeClr>
                </a:solidFill>
                <a:latin typeface="Times New Roman" panose="02020603050405020304" pitchFamily="18" charset="0"/>
                <a:cs typeface="Times New Roman" panose="02020603050405020304" pitchFamily="18" charset="0"/>
              </a:rPr>
              <a:t>Влияние </a:t>
            </a:r>
            <a:r>
              <a:rPr lang="ru-RU" sz="2800" b="1" dirty="0" err="1">
                <a:solidFill>
                  <a:schemeClr val="tx1">
                    <a:lumMod val="95000"/>
                    <a:lumOff val="5000"/>
                  </a:schemeClr>
                </a:solidFill>
                <a:latin typeface="Times New Roman" panose="02020603050405020304" pitchFamily="18" charset="0"/>
                <a:cs typeface="Times New Roman" panose="02020603050405020304" pitchFamily="18" charset="0"/>
              </a:rPr>
              <a:t>тектонотипов</a:t>
            </a:r>
            <a:r>
              <a:rPr lang="ru-RU" sz="2800" b="1" dirty="0">
                <a:solidFill>
                  <a:schemeClr val="tx1">
                    <a:lumMod val="95000"/>
                    <a:lumOff val="5000"/>
                  </a:schemeClr>
                </a:solidFill>
                <a:latin typeface="Times New Roman" panose="02020603050405020304" pitchFamily="18" charset="0"/>
                <a:cs typeface="Times New Roman" panose="02020603050405020304" pitchFamily="18" charset="0"/>
              </a:rPr>
              <a:t> на интенсивность и частоту землетрясений</a:t>
            </a:r>
          </a:p>
          <a:p>
            <a:r>
              <a:rPr lang="ru-RU"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Типы тектонических границ играют ключевую роль в определении интенсивности и частоты землетрясений.</a:t>
            </a:r>
          </a:p>
        </p:txBody>
      </p:sp>
      <p:sp>
        <p:nvSpPr>
          <p:cNvPr id="9" name="Прямоугольник: скругленные углы 8">
            <a:extLst>
              <a:ext uri="{FF2B5EF4-FFF2-40B4-BE49-F238E27FC236}">
                <a16:creationId xmlns:a16="http://schemas.microsoft.com/office/drawing/2014/main" id="{4214CCA4-F48A-4AD8-A7DD-5AFE457B0F9B}"/>
              </a:ext>
            </a:extLst>
          </p:cNvPr>
          <p:cNvSpPr/>
          <p:nvPr/>
        </p:nvSpPr>
        <p:spPr>
          <a:xfrm>
            <a:off x="0" y="2841464"/>
            <a:ext cx="10156233" cy="1162028"/>
          </a:xfrm>
          <a:prstGeom prst="roundRect">
            <a:avLst/>
          </a:prstGeom>
          <a:gradFill>
            <a:gsLst>
              <a:gs pos="0">
                <a:schemeClr val="bg2">
                  <a:tint val="84000"/>
                  <a:shade val="100000"/>
                  <a:hueMod val="92000"/>
                  <a:satMod val="180000"/>
                  <a:lumMod val="114000"/>
                </a:schemeClr>
              </a:gs>
              <a:gs pos="100000">
                <a:schemeClr val="bg2">
                  <a:shade val="92000"/>
                  <a:satMod val="170000"/>
                  <a:lumMod val="9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Конвергентные зоны </a:t>
            </a:r>
          </a:p>
          <a:p>
            <a:pPr algn="just"/>
            <a:r>
              <a:rPr lang="ru-RU" sz="1600" dirty="0">
                <a:solidFill>
                  <a:schemeClr val="tx1"/>
                </a:solidFill>
                <a:latin typeface="Times New Roman" panose="02020603050405020304" pitchFamily="18" charset="0"/>
                <a:cs typeface="Times New Roman" panose="02020603050405020304" pitchFamily="18" charset="0"/>
              </a:rPr>
              <a:t>также порождают мощные землетрясения, особенно в зонах столкновения континентальных плит, где сжатие создает экстремальные напряжения.</a:t>
            </a:r>
          </a:p>
        </p:txBody>
      </p:sp>
      <p:sp>
        <p:nvSpPr>
          <p:cNvPr id="11" name="Прямоугольник: скругленные углы 10">
            <a:extLst>
              <a:ext uri="{FF2B5EF4-FFF2-40B4-BE49-F238E27FC236}">
                <a16:creationId xmlns:a16="http://schemas.microsoft.com/office/drawing/2014/main" id="{A6264DB8-253C-4A22-8355-420CB7C358D5}"/>
              </a:ext>
            </a:extLst>
          </p:cNvPr>
          <p:cNvSpPr/>
          <p:nvPr/>
        </p:nvSpPr>
        <p:spPr>
          <a:xfrm>
            <a:off x="0" y="4102880"/>
            <a:ext cx="10156233" cy="1287267"/>
          </a:xfrm>
          <a:prstGeom prst="roundRect">
            <a:avLst/>
          </a:prstGeom>
          <a:gradFill>
            <a:gsLst>
              <a:gs pos="0">
                <a:schemeClr val="bg2">
                  <a:tint val="84000"/>
                  <a:shade val="100000"/>
                  <a:hueMod val="92000"/>
                  <a:satMod val="180000"/>
                  <a:lumMod val="114000"/>
                </a:schemeClr>
              </a:gs>
              <a:gs pos="100000">
                <a:schemeClr val="bg2">
                  <a:shade val="92000"/>
                  <a:satMod val="170000"/>
                  <a:lumMod val="9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Океанические рифты и дивергентные </a:t>
            </a:r>
          </a:p>
          <a:p>
            <a:pPr algn="just"/>
            <a:r>
              <a:rPr lang="ru-RU" sz="1600" dirty="0">
                <a:solidFill>
                  <a:schemeClr val="tx1"/>
                </a:solidFill>
                <a:latin typeface="Times New Roman" panose="02020603050405020304" pitchFamily="18" charset="0"/>
                <a:cs typeface="Times New Roman" panose="02020603050405020304" pitchFamily="18" charset="0"/>
              </a:rPr>
              <a:t>Границы генерируют более частые, но менее мощные землетрясения, так как процесс раздвижения плит менее интенсивен по сравнению с субдукцией.</a:t>
            </a:r>
          </a:p>
        </p:txBody>
      </p:sp>
      <p:sp>
        <p:nvSpPr>
          <p:cNvPr id="10" name="Прямоугольник: скругленные углы 9">
            <a:extLst>
              <a:ext uri="{FF2B5EF4-FFF2-40B4-BE49-F238E27FC236}">
                <a16:creationId xmlns:a16="http://schemas.microsoft.com/office/drawing/2014/main" id="{7EE2B16B-9984-4131-975A-9CF29E1C1DF9}"/>
              </a:ext>
            </a:extLst>
          </p:cNvPr>
          <p:cNvSpPr/>
          <p:nvPr/>
        </p:nvSpPr>
        <p:spPr>
          <a:xfrm>
            <a:off x="0" y="5489535"/>
            <a:ext cx="10156233" cy="1368465"/>
          </a:xfrm>
          <a:prstGeom prst="roundRect">
            <a:avLst/>
          </a:prstGeom>
          <a:gradFill>
            <a:gsLst>
              <a:gs pos="0">
                <a:schemeClr val="bg2">
                  <a:tint val="84000"/>
                  <a:shade val="100000"/>
                  <a:hueMod val="92000"/>
                  <a:satMod val="180000"/>
                  <a:lumMod val="114000"/>
                </a:schemeClr>
              </a:gs>
              <a:gs pos="100000">
                <a:schemeClr val="bg2">
                  <a:shade val="92000"/>
                  <a:satMod val="170000"/>
                  <a:lumMod val="9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Континентальные разломы.</a:t>
            </a:r>
          </a:p>
          <a:p>
            <a:pPr algn="just"/>
            <a:r>
              <a:rPr lang="ru-RU" sz="1600" dirty="0">
                <a:solidFill>
                  <a:schemeClr val="tx1"/>
                </a:solidFill>
                <a:latin typeface="Times New Roman" panose="02020603050405020304" pitchFamily="18" charset="0"/>
                <a:cs typeface="Times New Roman" panose="02020603050405020304" pitchFamily="18" charset="0"/>
              </a:rPr>
              <a:t>Например, как в случае разлома Сан-Андреас, часто вызывают землетрясения средней силы, но с высокой частотой из-за постоянного скольжения плит друг мимо друга.</a:t>
            </a:r>
          </a:p>
        </p:txBody>
      </p:sp>
      <p:pic>
        <p:nvPicPr>
          <p:cNvPr id="4" name="Рисунок 3">
            <a:extLst>
              <a:ext uri="{FF2B5EF4-FFF2-40B4-BE49-F238E27FC236}">
                <a16:creationId xmlns:a16="http://schemas.microsoft.com/office/drawing/2014/main" id="{4F4599F0-E59A-4FCB-B072-FFFBD51E31E0}"/>
              </a:ext>
            </a:extLst>
          </p:cNvPr>
          <p:cNvPicPr>
            <a:picLocks noChangeAspect="1"/>
          </p:cNvPicPr>
          <p:nvPr/>
        </p:nvPicPr>
        <p:blipFill>
          <a:blip r:embed="rId3"/>
          <a:stretch>
            <a:fillRect/>
          </a:stretch>
        </p:blipFill>
        <p:spPr>
          <a:xfrm>
            <a:off x="10253211" y="1556931"/>
            <a:ext cx="1938789" cy="1195515"/>
          </a:xfrm>
          <a:prstGeom prst="rect">
            <a:avLst/>
          </a:prstGeom>
        </p:spPr>
      </p:pic>
      <p:pic>
        <p:nvPicPr>
          <p:cNvPr id="5" name="Рисунок 4">
            <a:extLst>
              <a:ext uri="{FF2B5EF4-FFF2-40B4-BE49-F238E27FC236}">
                <a16:creationId xmlns:a16="http://schemas.microsoft.com/office/drawing/2014/main" id="{093A014A-402E-4741-868D-EFC57A5648D5}"/>
              </a:ext>
            </a:extLst>
          </p:cNvPr>
          <p:cNvPicPr>
            <a:picLocks noChangeAspect="1"/>
          </p:cNvPicPr>
          <p:nvPr/>
        </p:nvPicPr>
        <p:blipFill>
          <a:blip r:embed="rId4"/>
          <a:stretch>
            <a:fillRect/>
          </a:stretch>
        </p:blipFill>
        <p:spPr>
          <a:xfrm>
            <a:off x="10253210" y="2841464"/>
            <a:ext cx="1938789" cy="1162028"/>
          </a:xfrm>
          <a:prstGeom prst="rect">
            <a:avLst/>
          </a:prstGeom>
        </p:spPr>
      </p:pic>
      <p:pic>
        <p:nvPicPr>
          <p:cNvPr id="7" name="Рисунок 6">
            <a:extLst>
              <a:ext uri="{FF2B5EF4-FFF2-40B4-BE49-F238E27FC236}">
                <a16:creationId xmlns:a16="http://schemas.microsoft.com/office/drawing/2014/main" id="{57649C7D-A455-44EC-8D4A-6D4FFF8B9969}"/>
              </a:ext>
            </a:extLst>
          </p:cNvPr>
          <p:cNvPicPr>
            <a:picLocks noChangeAspect="1"/>
          </p:cNvPicPr>
          <p:nvPr/>
        </p:nvPicPr>
        <p:blipFill>
          <a:blip r:embed="rId5"/>
          <a:stretch>
            <a:fillRect/>
          </a:stretch>
        </p:blipFill>
        <p:spPr>
          <a:xfrm>
            <a:off x="10253210" y="4102880"/>
            <a:ext cx="1938790" cy="1287267"/>
          </a:xfrm>
          <a:prstGeom prst="rect">
            <a:avLst/>
          </a:prstGeom>
        </p:spPr>
      </p:pic>
      <p:pic>
        <p:nvPicPr>
          <p:cNvPr id="12" name="Рисунок 11">
            <a:extLst>
              <a:ext uri="{FF2B5EF4-FFF2-40B4-BE49-F238E27FC236}">
                <a16:creationId xmlns:a16="http://schemas.microsoft.com/office/drawing/2014/main" id="{631376C8-17E1-47FE-991C-8E95F37061FF}"/>
              </a:ext>
            </a:extLst>
          </p:cNvPr>
          <p:cNvPicPr>
            <a:picLocks noChangeAspect="1"/>
          </p:cNvPicPr>
          <p:nvPr/>
        </p:nvPicPr>
        <p:blipFill>
          <a:blip r:embed="rId6"/>
          <a:stretch>
            <a:fillRect/>
          </a:stretch>
        </p:blipFill>
        <p:spPr>
          <a:xfrm>
            <a:off x="10253209" y="5489535"/>
            <a:ext cx="1938791" cy="1404049"/>
          </a:xfrm>
          <a:prstGeom prst="rect">
            <a:avLst/>
          </a:prstGeom>
        </p:spPr>
      </p:pic>
    </p:spTree>
    <p:extLst>
      <p:ext uri="{BB962C8B-B14F-4D97-AF65-F5344CB8AC3E}">
        <p14:creationId xmlns:p14="http://schemas.microsoft.com/office/powerpoint/2010/main" val="1339707587"/>
      </p:ext>
    </p:extLst>
  </p:cSld>
  <p:clrMapOvr>
    <a:masterClrMapping/>
  </p:clrMapOvr>
</p:sld>
</file>

<file path=ppt/theme/theme1.xml><?xml version="1.0" encoding="utf-8"?>
<a:theme xmlns:a="http://schemas.openxmlformats.org/drawingml/2006/main" name="La ment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Документ" ma:contentTypeID="0x0101008B84F121E01FE244A6AD2076DBE96BEF" ma:contentTypeVersion="8" ma:contentTypeDescription="Создание документа." ma:contentTypeScope="" ma:versionID="ceecfcf17c28208e4c01c8779b281450">
  <xsd:schema xmlns:xsd="http://www.w3.org/2001/XMLSchema" xmlns:xs="http://www.w3.org/2001/XMLSchema" xmlns:p="http://schemas.microsoft.com/office/2006/metadata/properties" xmlns:ns2="d9e6f735-4472-4bfb-b1da-bafadd5f91a4" targetNamespace="http://schemas.microsoft.com/office/2006/metadata/properties" ma:root="true" ma:fieldsID="16e6785fe06ac1295fac138451217d5f" ns2:_="">
    <xsd:import namespace="d9e6f735-4472-4bfb-b1da-bafadd5f91a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e6f735-4472-4bfb-b1da-bafadd5f91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E55564-5D56-456A-8A39-6D87E18580B9}">
  <ds:schemaRefs>
    <ds:schemaRef ds:uri="http://purl.org/dc/terms/"/>
    <ds:schemaRef ds:uri="http://schemas.microsoft.com/office/2006/metadata/properties"/>
    <ds:schemaRef ds:uri="http://purl.org/dc/elements/1.1/"/>
    <ds:schemaRef ds:uri="http://www.w3.org/XML/1998/namespace"/>
    <ds:schemaRef ds:uri="http://schemas.microsoft.com/office/2006/documentManagement/types"/>
    <ds:schemaRef ds:uri="d9e6f735-4472-4bfb-b1da-bafadd5f91a4"/>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23DA04A5-B6DA-4C30-AA2E-CCD468A22A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e6f735-4472-4bfb-b1da-bafadd5f91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714B26-E793-4EA9-8BE3-053D8C58BB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TM02474572[[fn=Медицинский шаблон оформления]]</Template>
  <TotalTime>7937</TotalTime>
  <Words>2027</Words>
  <Application>Microsoft Office PowerPoint</Application>
  <PresentationFormat>Широкоэкранный</PresentationFormat>
  <Paragraphs>121</Paragraphs>
  <Slides>14</Slides>
  <Notes>6</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14</vt:i4>
      </vt:variant>
    </vt:vector>
  </HeadingPairs>
  <TitlesOfParts>
    <vt:vector size="18" baseType="lpstr">
      <vt:lpstr>Arial</vt:lpstr>
      <vt:lpstr>Calibri</vt:lpstr>
      <vt:lpstr>Times New Roman</vt:lpstr>
      <vt:lpstr>La mente</vt:lpstr>
      <vt:lpstr>Презентация PowerPoint</vt:lpstr>
      <vt:lpstr>Содержание: </vt:lpstr>
      <vt:lpstr>  Введение </vt:lpstr>
      <vt:lpstr>Основы тектоники плит</vt:lpstr>
      <vt:lpstr>Основы тектоники плит </vt:lpstr>
      <vt:lpstr>Очаги землетрясений </vt:lpstr>
      <vt:lpstr>Очаги землетрясений </vt:lpstr>
      <vt:lpstr>Презентация PowerPoint</vt:lpstr>
      <vt:lpstr>Презентация PowerPoint</vt:lpstr>
      <vt:lpstr>Презентация PowerPoint</vt:lpstr>
      <vt:lpstr>Презентация PowerPoint</vt:lpstr>
      <vt:lpstr>Презентация PowerPoint</vt:lpstr>
      <vt:lpstr>Заключение</vt:lpstr>
      <vt:lpstr>Список литературы: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Ayaulym Myrzakhan</dc:creator>
  <cp:lastModifiedBy>Auez Abetov</cp:lastModifiedBy>
  <cp:revision>96</cp:revision>
  <dcterms:created xsi:type="dcterms:W3CDTF">2024-09-23T11:31:04Z</dcterms:created>
  <dcterms:modified xsi:type="dcterms:W3CDTF">2024-11-02T03:58:21Z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0x0101008B84F121E01FE244A6AD2076DBE96BEF</vt:lpwstr>
  </property>
</Properties>
</file>