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7" r:id="rId1"/>
  </p:sldMasterIdLst>
  <p:notesMasterIdLst>
    <p:notesMasterId r:id="rId23"/>
  </p:notesMasterIdLst>
  <p:sldIdLst>
    <p:sldId id="257" r:id="rId2"/>
    <p:sldId id="258" r:id="rId3"/>
    <p:sldId id="259" r:id="rId4"/>
    <p:sldId id="269" r:id="rId5"/>
    <p:sldId id="272" r:id="rId6"/>
    <p:sldId id="274" r:id="rId7"/>
    <p:sldId id="270" r:id="rId8"/>
    <p:sldId id="275" r:id="rId9"/>
    <p:sldId id="282" r:id="rId10"/>
    <p:sldId id="260" r:id="rId11"/>
    <p:sldId id="276" r:id="rId12"/>
    <p:sldId id="271" r:id="rId13"/>
    <p:sldId id="278" r:id="rId14"/>
    <p:sldId id="279" r:id="rId15"/>
    <p:sldId id="267" r:id="rId16"/>
    <p:sldId id="264" r:id="rId17"/>
    <p:sldId id="277" r:id="rId18"/>
    <p:sldId id="280" r:id="rId19"/>
    <p:sldId id="265" r:id="rId20"/>
    <p:sldId id="266" r:id="rId21"/>
    <p:sldId id="28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7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8" d="100"/>
          <a:sy n="108" d="100"/>
        </p:scale>
        <p:origin x="678" y="10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05C64-5090-4BD9-B170-38E96167544B}" type="datetimeFigureOut">
              <a:rPr lang="ru-RU" smtClean="0"/>
              <a:t>11.10.2024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8B0BA-814E-49D4-90CC-4265356236A9}" type="slidenum">
              <a:rPr lang="ru-RU" smtClean="0"/>
              <a:t>‹#›</a:t>
            </a:fld>
            <a:endParaRPr lang="ru-RU"/>
          </a:p>
        </p:txBody>
      </p:sp>
    </p:spTree>
    <p:extLst>
      <p:ext uri="{BB962C8B-B14F-4D97-AF65-F5344CB8AC3E}">
        <p14:creationId xmlns:p14="http://schemas.microsoft.com/office/powerpoint/2010/main" val="216414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A48B0BA-814E-49D4-90CC-4265356236A9}" type="slidenum">
              <a:rPr lang="ru-RU" smtClean="0"/>
              <a:t>19</a:t>
            </a:fld>
            <a:endParaRPr lang="ru-RU"/>
          </a:p>
        </p:txBody>
      </p:sp>
    </p:spTree>
    <p:extLst>
      <p:ext uri="{BB962C8B-B14F-4D97-AF65-F5344CB8AC3E}">
        <p14:creationId xmlns:p14="http://schemas.microsoft.com/office/powerpoint/2010/main" val="4238650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A48B0BA-814E-49D4-90CC-4265356236A9}" type="slidenum">
              <a:rPr lang="ru-RU" smtClean="0"/>
              <a:t>20</a:t>
            </a:fld>
            <a:endParaRPr lang="ru-RU"/>
          </a:p>
        </p:txBody>
      </p:sp>
    </p:spTree>
    <p:extLst>
      <p:ext uri="{BB962C8B-B14F-4D97-AF65-F5344CB8AC3E}">
        <p14:creationId xmlns:p14="http://schemas.microsoft.com/office/powerpoint/2010/main" val="4281387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C56F7B7-63C2-4E88-B6CF-4DFBBCEC7614}" type="datetimeFigureOut">
              <a:rPr lang="ru-RU" smtClean="0"/>
              <a:t>11.10.2024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2722649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C56F7B7-63C2-4E88-B6CF-4DFBBCEC7614}" type="datetimeFigureOut">
              <a:rPr lang="ru-RU" smtClean="0"/>
              <a:t>11.10.2024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2258554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C56F7B7-63C2-4E88-B6CF-4DFBBCEC7614}" type="datetimeFigureOut">
              <a:rPr lang="ru-RU" smtClean="0"/>
              <a:t>11.10.2024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1108148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C56F7B7-63C2-4E88-B6CF-4DFBBCEC7614}" type="datetimeFigureOut">
              <a:rPr lang="ru-RU" smtClean="0"/>
              <a:t>11.10.2024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95732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C56F7B7-63C2-4E88-B6CF-4DFBBCEC7614}" type="datetimeFigureOut">
              <a:rPr lang="ru-RU" smtClean="0"/>
              <a:t>11.10.2024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156819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6C56F7B7-63C2-4E88-B6CF-4DFBBCEC7614}" type="datetimeFigureOut">
              <a:rPr lang="ru-RU" smtClean="0"/>
              <a:t>11.10.2024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3529012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6C56F7B7-63C2-4E88-B6CF-4DFBBCEC7614}" type="datetimeFigureOut">
              <a:rPr lang="ru-RU" smtClean="0"/>
              <a:t>11.10.2024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2556916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C56F7B7-63C2-4E88-B6CF-4DFBBCEC7614}" type="datetimeFigureOut">
              <a:rPr lang="ru-RU" smtClean="0"/>
              <a:t>11.10.2024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100282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C56F7B7-63C2-4E88-B6CF-4DFBBCEC7614}" type="datetimeFigureOut">
              <a:rPr lang="ru-RU" smtClean="0"/>
              <a:t>11.10.2024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2772375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C56F7B7-63C2-4E88-B6CF-4DFBBCEC7614}" type="datetimeFigureOut">
              <a:rPr lang="ru-RU" smtClean="0"/>
              <a:t>11.10.2024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423154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C56F7B7-63C2-4E88-B6CF-4DFBBCEC7614}" type="datetimeFigureOut">
              <a:rPr lang="ru-RU" smtClean="0"/>
              <a:t>11.10.2024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3003952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C56F7B7-63C2-4E88-B6CF-4DFBBCEC7614}" type="datetimeFigureOut">
              <a:rPr lang="ru-RU" smtClean="0"/>
              <a:t>11.10.2024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273315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C56F7B7-63C2-4E88-B6CF-4DFBBCEC7614}" type="datetimeFigureOut">
              <a:rPr lang="ru-RU" smtClean="0"/>
              <a:t>11.10.2024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2133387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C56F7B7-63C2-4E88-B6CF-4DFBBCEC7614}" type="datetimeFigureOut">
              <a:rPr lang="ru-RU" smtClean="0"/>
              <a:t>11.10.2024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1424628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C56F7B7-63C2-4E88-B6CF-4DFBBCEC7614}" type="datetimeFigureOut">
              <a:rPr lang="ru-RU" smtClean="0"/>
              <a:t>11.10.2024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1544139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6C56F7B7-63C2-4E88-B6CF-4DFBBCEC7614}" type="datetimeFigureOut">
              <a:rPr lang="ru-RU" smtClean="0"/>
              <a:t>11.10.2024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172940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C56F7B7-63C2-4E88-B6CF-4DFBBCEC7614}" type="datetimeFigureOut">
              <a:rPr lang="ru-RU" smtClean="0"/>
              <a:t>11.10.2024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1251810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6C56F7B7-63C2-4E88-B6CF-4DFBBCEC7614}" type="datetimeFigureOut">
              <a:rPr lang="ru-RU" smtClean="0"/>
              <a:t>11.10.2024</a:t>
            </a:fld>
            <a:endParaRPr lang="ru-RU"/>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8A88C45-CC4D-4DFB-A9AD-603FDA60CFCB}" type="slidenum">
              <a:rPr lang="ru-RU" smtClean="0"/>
              <a:t>‹#›</a:t>
            </a:fld>
            <a:endParaRPr lang="ru-RU"/>
          </a:p>
        </p:txBody>
      </p:sp>
    </p:spTree>
    <p:extLst>
      <p:ext uri="{BB962C8B-B14F-4D97-AF65-F5344CB8AC3E}">
        <p14:creationId xmlns:p14="http://schemas.microsoft.com/office/powerpoint/2010/main" val="1233804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6C56F7B7-63C2-4E88-B6CF-4DFBBCEC7614}" type="datetimeFigureOut">
              <a:rPr lang="ru-RU" smtClean="0"/>
              <a:t>11.10.2024</a:t>
            </a:fld>
            <a:endParaRPr lang="ru-RU"/>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8A88C45-CC4D-4DFB-A9AD-603FDA60CFCB}" type="slidenum">
              <a:rPr lang="ru-RU" smtClean="0"/>
              <a:t>‹#›</a:t>
            </a:fld>
            <a:endParaRPr lang="ru-RU"/>
          </a:p>
        </p:txBody>
      </p:sp>
    </p:spTree>
    <p:extLst>
      <p:ext uri="{BB962C8B-B14F-4D97-AF65-F5344CB8AC3E}">
        <p14:creationId xmlns:p14="http://schemas.microsoft.com/office/powerpoint/2010/main" val="827672902"/>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 id="2147484102" r:id="rId15"/>
    <p:sldLayoutId id="2147484103" r:id="rId16"/>
    <p:sldLayoutId id="2147484104" r:id="rId17"/>
    <p:sldLayoutId id="214748410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hyperlink" Target="https://kuban24.tv/item/shkala-rihtera-klassifikatsiya-zemletryasenij-po-magnitude" TargetMode="External"/><Relationship Id="rId3" Type="http://schemas.openxmlformats.org/officeDocument/2006/relationships/hyperlink" Target="http://www.iaspei.org/" TargetMode="External"/><Relationship Id="rId7" Type="http://schemas.openxmlformats.org/officeDocument/2006/relationships/hyperlink" Target="http://scihi.org/charles-francis-richter-richter-scale/" TargetMode="External"/><Relationship Id="rId2" Type="http://schemas.openxmlformats.org/officeDocument/2006/relationships/hyperlink" Target="https://www.itpz-ran.ru/wp-content/vs-open/34/v34_210_Shebalin.pdf" TargetMode="External"/><Relationship Id="rId1" Type="http://schemas.openxmlformats.org/officeDocument/2006/relationships/slideLayout" Target="../slideLayouts/slideLayout18.xml"/><Relationship Id="rId6" Type="http://schemas.openxmlformats.org/officeDocument/2006/relationships/hyperlink" Target="https://oralhistories.library.caltech.edu/17/" TargetMode="External"/><Relationship Id="rId5" Type="http://schemas.openxmlformats.org/officeDocument/2006/relationships/hyperlink" Target="https://geovera.com/2023/04/27/history-richter-scale/" TargetMode="External"/><Relationship Id="rId4" Type="http://schemas.openxmlformats.org/officeDocument/2006/relationships/hyperlink" Target="https://archive.np.kz/old/2007/42/rpravo1.html"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1"/>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319A29-7465-456C-8693-7032A48BBDDE}"/>
              </a:ext>
            </a:extLst>
          </p:cNvPr>
          <p:cNvSpPr>
            <a:spLocks noGrp="1"/>
          </p:cNvSpPr>
          <p:nvPr>
            <p:ph type="title"/>
          </p:nvPr>
        </p:nvSpPr>
        <p:spPr>
          <a:xfrm>
            <a:off x="394101" y="653224"/>
            <a:ext cx="11634952" cy="646331"/>
          </a:xfrm>
        </p:spPr>
        <p:txBody>
          <a:bodyPr>
            <a:normAutofit fontScale="90000"/>
          </a:bodyPr>
          <a:lstStyle/>
          <a:p>
            <a:r>
              <a:rPr lang="ru-RU" sz="1400" dirty="0">
                <a:latin typeface="Times New Roman" panose="02020603050405020304" pitchFamily="18" charset="0"/>
                <a:cs typeface="Times New Roman" panose="02020603050405020304" pitchFamily="18" charset="0"/>
              </a:rPr>
              <a:t>     НЕКОММЕРЧЕСКОЕ АКЦИОНЕРНОЕ ОБЩЕСТВО «КАЗАХСКИЙ НАЦИОНАЛЬНЫЙ ИССЛЕДОВАТЕЛЬСКИЙ ТЕХНИЧЕСКИЙ УНИВЕРСИТЕТ имени К.И.САТПАЕВА» </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8596D85-936F-4571-91F2-44BF2E8D1C0B}"/>
              </a:ext>
            </a:extLst>
          </p:cNvPr>
          <p:cNvSpPr>
            <a:spLocks noGrp="1"/>
          </p:cNvSpPr>
          <p:nvPr>
            <p:ph idx="1"/>
          </p:nvPr>
        </p:nvSpPr>
        <p:spPr>
          <a:xfrm>
            <a:off x="1508760" y="3661372"/>
            <a:ext cx="9146679" cy="1679316"/>
          </a:xfrm>
        </p:spPr>
        <p:txBody>
          <a:bodyPr>
            <a:normAutofit/>
          </a:bodyPr>
          <a:lstStyle/>
          <a:p>
            <a:pPr algn="ctr"/>
            <a: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тема: </a:t>
            </a:r>
            <a:r>
              <a:rPr lang="ru-RU"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Классификация землетрясений по интенсивности в баллах.                                                                                                                     Шкалы Рихтера и Медведева-</a:t>
            </a:r>
            <a:r>
              <a:rPr lang="ru-RU"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Шпонхойера</a:t>
            </a:r>
            <a:r>
              <a:rPr lang="ru-RU"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ru-RU"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Карника</a:t>
            </a:r>
            <a:r>
              <a:rPr lang="ru-RU"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(MSK-64). </a:t>
            </a:r>
          </a:p>
        </p:txBody>
      </p:sp>
      <p:sp>
        <p:nvSpPr>
          <p:cNvPr id="6" name="Прямоугольник 5">
            <a:extLst>
              <a:ext uri="{FF2B5EF4-FFF2-40B4-BE49-F238E27FC236}">
                <a16:creationId xmlns:a16="http://schemas.microsoft.com/office/drawing/2014/main" id="{4772A312-0FDD-4A15-813C-9D78AD0E4B2E}"/>
              </a:ext>
            </a:extLst>
          </p:cNvPr>
          <p:cNvSpPr/>
          <p:nvPr/>
        </p:nvSpPr>
        <p:spPr>
          <a:xfrm>
            <a:off x="3383280" y="1457737"/>
            <a:ext cx="7187184" cy="584775"/>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Институт: </a:t>
            </a:r>
            <a:r>
              <a:rPr lang="ru-RU" sz="1600" u="sng" dirty="0">
                <a:latin typeface="Times New Roman" panose="02020603050405020304" pitchFamily="18" charset="0"/>
                <a:cs typeface="Times New Roman" panose="02020603050405020304" pitchFamily="18" charset="0"/>
              </a:rPr>
              <a:t>Институт геологии и нефтегазового дела им. К. </a:t>
            </a:r>
            <a:r>
              <a:rPr lang="ru-RU" sz="1600" u="sng" dirty="0" err="1">
                <a:latin typeface="Times New Roman" panose="02020603050405020304" pitchFamily="18" charset="0"/>
                <a:cs typeface="Times New Roman" panose="02020603050405020304" pitchFamily="18" charset="0"/>
              </a:rPr>
              <a:t>Турысова</a:t>
            </a:r>
            <a:r>
              <a:rPr lang="ru-RU" sz="1600" u="sng" dirty="0">
                <a:latin typeface="Times New Roman" panose="02020603050405020304" pitchFamily="18" charset="0"/>
                <a:cs typeface="Times New Roman" panose="02020603050405020304" pitchFamily="18" charset="0"/>
              </a:rPr>
              <a:t> </a:t>
            </a:r>
          </a:p>
          <a:p>
            <a:r>
              <a:rPr lang="ru-RU" sz="1600" dirty="0">
                <a:latin typeface="Times New Roman" panose="02020603050405020304" pitchFamily="18" charset="0"/>
                <a:cs typeface="Times New Roman" panose="02020603050405020304" pitchFamily="18" charset="0"/>
              </a:rPr>
              <a:t>Кафедра: </a:t>
            </a:r>
            <a:r>
              <a:rPr lang="ru-RU" sz="1600" u="sng" dirty="0">
                <a:latin typeface="Times New Roman" panose="02020603050405020304" pitchFamily="18" charset="0"/>
                <a:cs typeface="Times New Roman" panose="02020603050405020304" pitchFamily="18" charset="0"/>
              </a:rPr>
              <a:t>Геофизика и сейсмология </a:t>
            </a:r>
          </a:p>
        </p:txBody>
      </p:sp>
      <p:sp>
        <p:nvSpPr>
          <p:cNvPr id="7" name="Прямоугольник 6">
            <a:extLst>
              <a:ext uri="{FF2B5EF4-FFF2-40B4-BE49-F238E27FC236}">
                <a16:creationId xmlns:a16="http://schemas.microsoft.com/office/drawing/2014/main" id="{3BD9EAF6-7DC7-4FC7-877A-B7F1D6C9F050}"/>
              </a:ext>
            </a:extLst>
          </p:cNvPr>
          <p:cNvSpPr/>
          <p:nvPr/>
        </p:nvSpPr>
        <p:spPr>
          <a:xfrm>
            <a:off x="5980423" y="3244334"/>
            <a:ext cx="231154" cy="369332"/>
          </a:xfrm>
          <a:prstGeom prst="rect">
            <a:avLst/>
          </a:prstGeom>
        </p:spPr>
        <p:txBody>
          <a:bodyPr wrap="none">
            <a:spAutoFit/>
          </a:bodyPr>
          <a:lstStyle/>
          <a:p>
            <a:r>
              <a:rPr lang="ru-RU" dirty="0"/>
              <a:t> </a:t>
            </a:r>
          </a:p>
        </p:txBody>
      </p:sp>
      <p:sp>
        <p:nvSpPr>
          <p:cNvPr id="8" name="Прямоугольник 7">
            <a:extLst>
              <a:ext uri="{FF2B5EF4-FFF2-40B4-BE49-F238E27FC236}">
                <a16:creationId xmlns:a16="http://schemas.microsoft.com/office/drawing/2014/main" id="{810DAA38-A0E2-424D-81C1-2AAA757BEBD1}"/>
              </a:ext>
            </a:extLst>
          </p:cNvPr>
          <p:cNvSpPr/>
          <p:nvPr/>
        </p:nvSpPr>
        <p:spPr>
          <a:xfrm>
            <a:off x="5980423" y="3244334"/>
            <a:ext cx="231154" cy="369332"/>
          </a:xfrm>
          <a:prstGeom prst="rect">
            <a:avLst/>
          </a:prstGeom>
        </p:spPr>
        <p:txBody>
          <a:bodyPr wrap="none">
            <a:spAutoFit/>
          </a:bodyPr>
          <a:lstStyle/>
          <a:p>
            <a:r>
              <a:rPr lang="ru-RU" dirty="0"/>
              <a:t> </a:t>
            </a:r>
          </a:p>
        </p:txBody>
      </p:sp>
      <p:pic>
        <p:nvPicPr>
          <p:cNvPr id="1026" name="Рисунок 1">
            <a:extLst>
              <a:ext uri="{FF2B5EF4-FFF2-40B4-BE49-F238E27FC236}">
                <a16:creationId xmlns:a16="http://schemas.microsoft.com/office/drawing/2014/main" id="{B2772EF3-62E1-443A-B76F-15279A9551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20" t="16204" r="13312" b="-524"/>
          <a:stretch/>
        </p:blipFill>
        <p:spPr bwMode="auto">
          <a:xfrm>
            <a:off x="140223" y="412587"/>
            <a:ext cx="507755" cy="88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a:extLst>
              <a:ext uri="{FF2B5EF4-FFF2-40B4-BE49-F238E27FC236}">
                <a16:creationId xmlns:a16="http://schemas.microsoft.com/office/drawing/2014/main" id="{6D0516B9-1C47-4FA9-97D8-DE45D8AC61C3}"/>
              </a:ext>
            </a:extLst>
          </p:cNvPr>
          <p:cNvSpPr/>
          <p:nvPr/>
        </p:nvSpPr>
        <p:spPr>
          <a:xfrm>
            <a:off x="960435" y="2501377"/>
            <a:ext cx="10502283" cy="584775"/>
          </a:xfrm>
          <a:prstGeom prst="rect">
            <a:avLst/>
          </a:prstGeom>
        </p:spPr>
        <p:txBody>
          <a:bodyPr wrap="square">
            <a:spAutoFit/>
          </a:bodyPr>
          <a:lstStyle/>
          <a:p>
            <a:pPr algn="ctr"/>
            <a:r>
              <a:rPr lang="ru-RU" sz="1600" dirty="0">
                <a:latin typeface="Times New Roman" panose="02020603050405020304" pitchFamily="18" charset="0"/>
                <a:cs typeface="Times New Roman" panose="02020603050405020304" pitchFamily="18" charset="0"/>
              </a:rPr>
              <a:t>Самостоятельной работе докторанта-1</a:t>
            </a:r>
          </a:p>
          <a:p>
            <a:pPr algn="ctr"/>
            <a:r>
              <a:rPr lang="kk-KZ" sz="1600" dirty="0">
                <a:latin typeface="Times New Roman" panose="02020603050405020304" pitchFamily="18" charset="0"/>
                <a:cs typeface="Times New Roman" panose="02020603050405020304" pitchFamily="18" charset="0"/>
              </a:rPr>
              <a:t>П</a:t>
            </a:r>
            <a:r>
              <a:rPr lang="ru-RU" sz="1600" dirty="0">
                <a:latin typeface="Times New Roman" panose="02020603050405020304" pitchFamily="18" charset="0"/>
                <a:cs typeface="Times New Roman" panose="02020603050405020304" pitchFamily="18" charset="0"/>
              </a:rPr>
              <a:t>о дисциплине: </a:t>
            </a:r>
            <a:r>
              <a:rPr lang="ru-RU" sz="1600" dirty="0" err="1">
                <a:latin typeface="Times New Roman" panose="02020603050405020304" pitchFamily="18" charset="0"/>
                <a:cs typeface="Times New Roman" panose="02020603050405020304" pitchFamily="18" charset="0"/>
              </a:rPr>
              <a:t>Сейсмогеофизические</a:t>
            </a:r>
            <a:r>
              <a:rPr lang="ru-RU" sz="1600" dirty="0">
                <a:latin typeface="Times New Roman" panose="02020603050405020304" pitchFamily="18" charset="0"/>
                <a:cs typeface="Times New Roman" panose="02020603050405020304" pitchFamily="18" charset="0"/>
              </a:rPr>
              <a:t> предвестники и стратегия прогноза землетрясений </a:t>
            </a:r>
          </a:p>
        </p:txBody>
      </p:sp>
      <p:sp>
        <p:nvSpPr>
          <p:cNvPr id="9" name="Прямоугольник 8">
            <a:extLst>
              <a:ext uri="{FF2B5EF4-FFF2-40B4-BE49-F238E27FC236}">
                <a16:creationId xmlns:a16="http://schemas.microsoft.com/office/drawing/2014/main" id="{D9C449AC-1DF0-471D-B1B4-288EA3998C41}"/>
              </a:ext>
            </a:extLst>
          </p:cNvPr>
          <p:cNvSpPr/>
          <p:nvPr/>
        </p:nvSpPr>
        <p:spPr>
          <a:xfrm>
            <a:off x="7901125" y="5639219"/>
            <a:ext cx="4290875" cy="1084912"/>
          </a:xfrm>
          <a:prstGeom prst="rect">
            <a:avLst/>
          </a:prstGeom>
        </p:spPr>
        <p:txBody>
          <a:bodyPr wrap="square">
            <a:spAutoFit/>
          </a:bodyPr>
          <a:lstStyle/>
          <a:p>
            <a:r>
              <a:rPr lang="ru-RU" sz="1400" i="1" dirty="0">
                <a:latin typeface="Times New Roman" panose="02020603050405020304" pitchFamily="18" charset="0"/>
                <a:cs typeface="Times New Roman" panose="02020603050405020304" pitchFamily="18" charset="0"/>
              </a:rPr>
              <a:t>Ф.И.О. преподавателя: </a:t>
            </a:r>
            <a:r>
              <a:rPr lang="ru-RU" sz="1400" dirty="0">
                <a:latin typeface="Times New Roman" panose="02020603050405020304" pitchFamily="18" charset="0"/>
                <a:cs typeface="Times New Roman" panose="02020603050405020304" pitchFamily="18" charset="0"/>
              </a:rPr>
              <a:t>Академик НАН РК, д.г.-</a:t>
            </a:r>
            <a:r>
              <a:rPr lang="ru-RU" sz="1400" dirty="0" err="1">
                <a:latin typeface="Times New Roman" panose="02020603050405020304" pitchFamily="18" charset="0"/>
                <a:cs typeface="Times New Roman" panose="02020603050405020304" pitchFamily="18" charset="0"/>
              </a:rPr>
              <a:t>м.н</a:t>
            </a:r>
            <a:r>
              <a:rPr lang="ru-RU" sz="1400" dirty="0">
                <a:latin typeface="Times New Roman" panose="02020603050405020304" pitchFamily="18" charset="0"/>
                <a:cs typeface="Times New Roman" panose="02020603050405020304" pitchFamily="18" charset="0"/>
              </a:rPr>
              <a:t>., профессор - </a:t>
            </a:r>
            <a:r>
              <a:rPr lang="ru-RU" sz="1450" dirty="0">
                <a:latin typeface="Times New Roman" panose="02020603050405020304" pitchFamily="18" charset="0"/>
                <a:cs typeface="Times New Roman" panose="02020603050405020304" pitchFamily="18" charset="0"/>
              </a:rPr>
              <a:t>А.Е. </a:t>
            </a:r>
            <a:r>
              <a:rPr lang="ru-RU" sz="1450" dirty="0" err="1">
                <a:latin typeface="Times New Roman" panose="02020603050405020304" pitchFamily="18" charset="0"/>
                <a:cs typeface="Times New Roman" panose="02020603050405020304" pitchFamily="18" charset="0"/>
              </a:rPr>
              <a:t>Абетов</a:t>
            </a:r>
            <a:endParaRPr lang="ru-RU" sz="1450" dirty="0">
              <a:latin typeface="Times New Roman" panose="02020603050405020304" pitchFamily="18" charset="0"/>
              <a:cs typeface="Times New Roman" panose="02020603050405020304" pitchFamily="18" charset="0"/>
            </a:endParaRPr>
          </a:p>
          <a:p>
            <a:endParaRPr lang="ru-RU" sz="800" dirty="0">
              <a:latin typeface="Times New Roman" panose="02020603050405020304" pitchFamily="18" charset="0"/>
              <a:cs typeface="Times New Roman" panose="02020603050405020304" pitchFamily="18" charset="0"/>
            </a:endParaRPr>
          </a:p>
          <a:p>
            <a:r>
              <a:rPr lang="ru-RU" sz="1400" i="1" dirty="0">
                <a:latin typeface="Times New Roman" panose="02020603050405020304" pitchFamily="18" charset="0"/>
                <a:cs typeface="Times New Roman" panose="02020603050405020304" pitchFamily="18" charset="0"/>
              </a:rPr>
              <a:t>Шифр ОП: </a:t>
            </a:r>
            <a:r>
              <a:rPr lang="ru-RU" sz="1400" dirty="0">
                <a:latin typeface="Times New Roman" panose="02020603050405020304" pitchFamily="18" charset="0"/>
                <a:cs typeface="Times New Roman" panose="02020603050405020304" pitchFamily="18" charset="0"/>
              </a:rPr>
              <a:t>8D05302 - Сейсмология </a:t>
            </a:r>
          </a:p>
          <a:p>
            <a:r>
              <a:rPr lang="ru-RU" sz="1400" i="1" dirty="0">
                <a:latin typeface="Times New Roman" panose="02020603050405020304" pitchFamily="18" charset="0"/>
                <a:cs typeface="Times New Roman" panose="02020603050405020304" pitchFamily="18" charset="0"/>
              </a:rPr>
              <a:t>Ф.И.О. докторанта 1г.о.: </a:t>
            </a:r>
            <a:r>
              <a:rPr lang="ru-RU" sz="1400" dirty="0" err="1">
                <a:latin typeface="Times New Roman" panose="02020603050405020304" pitchFamily="18" charset="0"/>
                <a:cs typeface="Times New Roman" panose="02020603050405020304" pitchFamily="18" charset="0"/>
              </a:rPr>
              <a:t>Аяулым</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Мырзахан</a:t>
            </a:r>
            <a:endParaRPr lang="ru-RU" sz="1200" dirty="0">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32459E8F-FE89-4F04-810D-0112CA450DF3}"/>
              </a:ext>
            </a:extLst>
          </p:cNvPr>
          <p:cNvSpPr/>
          <p:nvPr/>
        </p:nvSpPr>
        <p:spPr>
          <a:xfrm>
            <a:off x="1353312" y="16687"/>
            <a:ext cx="9217152" cy="369332"/>
          </a:xfrm>
          <a:prstGeom prst="rect">
            <a:avLst/>
          </a:prstGeom>
        </p:spPr>
        <p:txBody>
          <a:bodyPr wrap="square">
            <a:spAutoFit/>
          </a:bodyPr>
          <a:lstStyle/>
          <a:p>
            <a:pPr algn="ctr"/>
            <a:r>
              <a:rPr lang="ru-RU" dirty="0">
                <a:latin typeface="Times New Roman" panose="02020603050405020304" pitchFamily="18" charset="0"/>
                <a:cs typeface="Times New Roman" panose="02020603050405020304" pitchFamily="18" charset="0"/>
              </a:rPr>
              <a:t>Министерство науки и высшего образования Казахстана</a:t>
            </a:r>
          </a:p>
        </p:txBody>
      </p:sp>
    </p:spTree>
    <p:extLst>
      <p:ext uri="{BB962C8B-B14F-4D97-AF65-F5344CB8AC3E}">
        <p14:creationId xmlns:p14="http://schemas.microsoft.com/office/powerpoint/2010/main" val="1445165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кругленные углы 4">
            <a:extLst>
              <a:ext uri="{FF2B5EF4-FFF2-40B4-BE49-F238E27FC236}">
                <a16:creationId xmlns:a16="http://schemas.microsoft.com/office/drawing/2014/main" id="{76A8491E-9AEA-4BA0-AABF-0439BCF6CC03}"/>
              </a:ext>
            </a:extLst>
          </p:cNvPr>
          <p:cNvSpPr/>
          <p:nvPr/>
        </p:nvSpPr>
        <p:spPr>
          <a:xfrm>
            <a:off x="0" y="0"/>
            <a:ext cx="12192000" cy="856936"/>
          </a:xfrm>
          <a:prstGeom prst="round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chemeClr val="tx1"/>
                </a:solidFill>
              </a:rPr>
              <a:t>Землетрясения по шкале Рихтера классифицируются по величине магнитуды:</a:t>
            </a:r>
          </a:p>
        </p:txBody>
      </p:sp>
      <p:graphicFrame>
        <p:nvGraphicFramePr>
          <p:cNvPr id="7" name="Таблица 6">
            <a:extLst>
              <a:ext uri="{FF2B5EF4-FFF2-40B4-BE49-F238E27FC236}">
                <a16:creationId xmlns:a16="http://schemas.microsoft.com/office/drawing/2014/main" id="{AD491388-A621-4EE7-9D5C-844FE5D35D9B}"/>
              </a:ext>
            </a:extLst>
          </p:cNvPr>
          <p:cNvGraphicFramePr>
            <a:graphicFrameLocks noGrp="1"/>
          </p:cNvGraphicFramePr>
          <p:nvPr>
            <p:extLst>
              <p:ext uri="{D42A27DB-BD31-4B8C-83A1-F6EECF244321}">
                <p14:modId xmlns:p14="http://schemas.microsoft.com/office/powerpoint/2010/main" val="3164000726"/>
              </p:ext>
            </p:extLst>
          </p:nvPr>
        </p:nvGraphicFramePr>
        <p:xfrm>
          <a:off x="0" y="856936"/>
          <a:ext cx="12191998" cy="5989320"/>
        </p:xfrm>
        <a:graphic>
          <a:graphicData uri="http://schemas.openxmlformats.org/drawingml/2006/table">
            <a:tbl>
              <a:tblPr firstRow="1" bandRow="1">
                <a:tableStyleId>{5C22544A-7EE6-4342-B048-85BDC9FD1C3A}</a:tableStyleId>
              </a:tblPr>
              <a:tblGrid>
                <a:gridCol w="1741714">
                  <a:extLst>
                    <a:ext uri="{9D8B030D-6E8A-4147-A177-3AD203B41FA5}">
                      <a16:colId xmlns:a16="http://schemas.microsoft.com/office/drawing/2014/main" val="1395062743"/>
                    </a:ext>
                  </a:extLst>
                </a:gridCol>
                <a:gridCol w="1741714">
                  <a:extLst>
                    <a:ext uri="{9D8B030D-6E8A-4147-A177-3AD203B41FA5}">
                      <a16:colId xmlns:a16="http://schemas.microsoft.com/office/drawing/2014/main" val="2953238098"/>
                    </a:ext>
                  </a:extLst>
                </a:gridCol>
                <a:gridCol w="1741714">
                  <a:extLst>
                    <a:ext uri="{9D8B030D-6E8A-4147-A177-3AD203B41FA5}">
                      <a16:colId xmlns:a16="http://schemas.microsoft.com/office/drawing/2014/main" val="86083340"/>
                    </a:ext>
                  </a:extLst>
                </a:gridCol>
                <a:gridCol w="1741714">
                  <a:extLst>
                    <a:ext uri="{9D8B030D-6E8A-4147-A177-3AD203B41FA5}">
                      <a16:colId xmlns:a16="http://schemas.microsoft.com/office/drawing/2014/main" val="1325131299"/>
                    </a:ext>
                  </a:extLst>
                </a:gridCol>
                <a:gridCol w="1741714">
                  <a:extLst>
                    <a:ext uri="{9D8B030D-6E8A-4147-A177-3AD203B41FA5}">
                      <a16:colId xmlns:a16="http://schemas.microsoft.com/office/drawing/2014/main" val="4063908688"/>
                    </a:ext>
                  </a:extLst>
                </a:gridCol>
                <a:gridCol w="1741714">
                  <a:extLst>
                    <a:ext uri="{9D8B030D-6E8A-4147-A177-3AD203B41FA5}">
                      <a16:colId xmlns:a16="http://schemas.microsoft.com/office/drawing/2014/main" val="3586373872"/>
                    </a:ext>
                  </a:extLst>
                </a:gridCol>
                <a:gridCol w="1741714">
                  <a:extLst>
                    <a:ext uri="{9D8B030D-6E8A-4147-A177-3AD203B41FA5}">
                      <a16:colId xmlns:a16="http://schemas.microsoft.com/office/drawing/2014/main" val="1975841378"/>
                    </a:ext>
                  </a:extLst>
                </a:gridCol>
              </a:tblGrid>
              <a:tr h="908410">
                <a:tc>
                  <a:txBody>
                    <a:bodyPr/>
                    <a:lstStyle/>
                    <a:p>
                      <a:pPr algn="ctr"/>
                      <a:r>
                        <a:rPr lang="ru-RU" sz="1400" dirty="0">
                          <a:solidFill>
                            <a:schemeClr val="tx1"/>
                          </a:solidFill>
                        </a:rPr>
                        <a:t>Магнитуда </a:t>
                      </a:r>
                    </a:p>
                    <a:p>
                      <a:pPr algn="ctr"/>
                      <a:r>
                        <a:rPr lang="ru-RU" sz="1400" dirty="0">
                          <a:solidFill>
                            <a:schemeClr val="tx1"/>
                          </a:solidFill>
                        </a:rPr>
                        <a:t>менее 2,0  </a:t>
                      </a:r>
                      <a:r>
                        <a:rPr lang="ru-RU" sz="1400" dirty="0" err="1">
                          <a:solidFill>
                            <a:schemeClr val="tx1"/>
                          </a:solidFill>
                        </a:rPr>
                        <a:t>Микроземлетрясения</a:t>
                      </a:r>
                      <a:endParaRPr lang="ru-RU"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ctr"/>
                      <a:r>
                        <a:rPr lang="ru-RU" sz="1400" dirty="0">
                          <a:solidFill>
                            <a:schemeClr val="tx1"/>
                          </a:solidFill>
                        </a:rPr>
                        <a:t>Магнитуда </a:t>
                      </a:r>
                    </a:p>
                    <a:p>
                      <a:pPr algn="ctr"/>
                      <a:r>
                        <a:rPr lang="ru-RU" sz="1400" dirty="0">
                          <a:solidFill>
                            <a:schemeClr val="tx1"/>
                          </a:solidFill>
                        </a:rPr>
                        <a:t>от 2,0 до 3,9  Слабые землетрясения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ctr"/>
                      <a:r>
                        <a:rPr lang="ru-RU" sz="1400" dirty="0">
                          <a:solidFill>
                            <a:schemeClr val="tx1"/>
                          </a:solidFill>
                        </a:rPr>
                        <a:t>Магнитуда </a:t>
                      </a:r>
                    </a:p>
                    <a:p>
                      <a:pPr algn="ctr"/>
                      <a:r>
                        <a:rPr lang="ru-RU" sz="1400" dirty="0">
                          <a:solidFill>
                            <a:schemeClr val="tx1"/>
                          </a:solidFill>
                        </a:rPr>
                        <a:t>от 4,0 до 4,9  Легкие землетрясения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ctr"/>
                      <a:r>
                        <a:rPr lang="ru-RU" sz="1400" b="1" dirty="0">
                          <a:solidFill>
                            <a:schemeClr val="tx1"/>
                          </a:solidFill>
                        </a:rPr>
                        <a:t>Магнитуда </a:t>
                      </a:r>
                    </a:p>
                    <a:p>
                      <a:pPr algn="ctr"/>
                      <a:r>
                        <a:rPr lang="ru-RU" sz="1400" b="1" dirty="0">
                          <a:solidFill>
                            <a:schemeClr val="tx1"/>
                          </a:solidFill>
                        </a:rPr>
                        <a:t>от 5,0 до 5,9 Умеренные землетрясения</a:t>
                      </a:r>
                      <a:endParaRPr lang="ru-RU"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ctr"/>
                      <a:r>
                        <a:rPr lang="ru-RU" sz="1400" dirty="0">
                          <a:solidFill>
                            <a:schemeClr val="tx1"/>
                          </a:solidFill>
                        </a:rPr>
                        <a:t>Магнитуда </a:t>
                      </a:r>
                    </a:p>
                    <a:p>
                      <a:pPr algn="ctr"/>
                      <a:r>
                        <a:rPr lang="ru-RU" sz="1400" dirty="0">
                          <a:solidFill>
                            <a:schemeClr val="tx1"/>
                          </a:solidFill>
                        </a:rPr>
                        <a:t>от 6,0 до 6,9 Сильные землетрясения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ctr"/>
                      <a:r>
                        <a:rPr lang="ru-RU" sz="1400" dirty="0">
                          <a:solidFill>
                            <a:schemeClr val="tx1"/>
                          </a:solidFill>
                        </a:rPr>
                        <a:t>Магнитуда </a:t>
                      </a:r>
                    </a:p>
                    <a:p>
                      <a:pPr algn="ctr"/>
                      <a:r>
                        <a:rPr lang="ru-RU" sz="1400" dirty="0">
                          <a:solidFill>
                            <a:schemeClr val="tx1"/>
                          </a:solidFill>
                        </a:rPr>
                        <a:t>от 7,0 до 7,9 Крупные землетрясения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ctr"/>
                      <a:r>
                        <a:rPr lang="ru-RU" sz="1400" dirty="0">
                          <a:solidFill>
                            <a:schemeClr val="tx1"/>
                          </a:solidFill>
                        </a:rPr>
                        <a:t>Магнитуда </a:t>
                      </a:r>
                    </a:p>
                    <a:p>
                      <a:pPr algn="ctr"/>
                      <a:r>
                        <a:rPr lang="ru-RU" sz="1400" dirty="0">
                          <a:solidFill>
                            <a:schemeClr val="tx1"/>
                          </a:solidFill>
                        </a:rPr>
                        <a:t>от 8,0 и выше  Катастрофические землетрясения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extLst>
                  <a:ext uri="{0D108BD9-81ED-4DB2-BD59-A6C34878D82A}">
                    <a16:rowId xmlns:a16="http://schemas.microsoft.com/office/drawing/2014/main" val="150211658"/>
                  </a:ext>
                </a:extLst>
              </a:tr>
              <a:tr h="4885711">
                <a:tc>
                  <a:txBody>
                    <a:bodyPr/>
                    <a:lstStyle/>
                    <a:p>
                      <a:pPr algn="l"/>
                      <a:r>
                        <a:rPr lang="ru-RU" sz="1350" b="0" i="0" dirty="0">
                          <a:latin typeface="Times New Roman" panose="02020603050405020304" pitchFamily="18" charset="0"/>
                          <a:cs typeface="Times New Roman" panose="02020603050405020304" pitchFamily="18" charset="0"/>
                        </a:rPr>
                        <a:t>Эти землетрясения практически неощутимы для людей и фиксируются только чувствительными сейсмографами.</a:t>
                      </a:r>
                    </a:p>
                    <a:p>
                      <a:pPr algn="l"/>
                      <a:r>
                        <a:rPr lang="ru-RU" sz="1350" b="0" i="0" dirty="0">
                          <a:latin typeface="Times New Roman" panose="02020603050405020304" pitchFamily="18" charset="0"/>
                          <a:cs typeface="Times New Roman" panose="02020603050405020304" pitchFamily="18" charset="0"/>
                        </a:rPr>
                        <a:t>Такие землетрясения происходят довольно часто (до нескольких сотен в день по всему миру), но не вызывают разрушений.</a:t>
                      </a:r>
                      <a:endParaRPr lang="en-US" sz="1350" b="0" i="0" dirty="0">
                        <a:latin typeface="Times New Roman" panose="02020603050405020304" pitchFamily="18" charset="0"/>
                        <a:cs typeface="Times New Roman" panose="02020603050405020304" pitchFamily="18" charset="0"/>
                      </a:endParaRPr>
                    </a:p>
                    <a:p>
                      <a:pPr algn="l"/>
                      <a:endParaRPr lang="en-US" sz="1350" b="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l"/>
                      <a:r>
                        <a:rPr lang="ru-RU" sz="1350" b="0" i="0" dirty="0">
                          <a:latin typeface="Times New Roman" panose="02020603050405020304" pitchFamily="18" charset="0"/>
                          <a:cs typeface="Times New Roman" panose="02020603050405020304" pitchFamily="18" charset="0"/>
                        </a:rPr>
                        <a:t>Эти землетрясения могут быть ощутимы на поверхности, особенно на верхних этажах зданий, но редко вызывают какие-либо повреждения. Их частота также достаточно высока, и они часто регистрируются в сейсмически активных регионах.</a:t>
                      </a:r>
                    </a:p>
                    <a:p>
                      <a:pPr algn="l"/>
                      <a:endParaRPr lang="ru-RU" sz="1350" b="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l"/>
                      <a:r>
                        <a:rPr lang="ru-RU" sz="1350" b="0" i="0" dirty="0">
                          <a:latin typeface="Times New Roman" panose="02020603050405020304" pitchFamily="18" charset="0"/>
                          <a:cs typeface="Times New Roman" panose="02020603050405020304" pitchFamily="18" charset="0"/>
                        </a:rPr>
                        <a:t>Землетрясения данной категории могут быть ощутимы большинством людей в эпицентре и могут вызывать небольшие повреждения легких строений. Чаще всего такие землетрясения происходят на неглубоких глубинах, что делает их ощутимыми на поверхности.</a:t>
                      </a:r>
                      <a:endParaRPr lang="en-US" sz="1350" b="0" i="0" dirty="0">
                        <a:latin typeface="Times New Roman" panose="02020603050405020304" pitchFamily="18" charset="0"/>
                        <a:cs typeface="Times New Roman" panose="02020603050405020304" pitchFamily="18" charset="0"/>
                      </a:endParaRPr>
                    </a:p>
                    <a:p>
                      <a:pPr algn="l"/>
                      <a:endParaRPr lang="en-US" sz="1350" b="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l"/>
                      <a:r>
                        <a:rPr lang="ru-RU" sz="1350" b="0" i="0" dirty="0">
                          <a:latin typeface="Times New Roman" panose="02020603050405020304" pitchFamily="18" charset="0"/>
                          <a:cs typeface="Times New Roman" panose="02020603050405020304" pitchFamily="18" charset="0"/>
                        </a:rPr>
                        <a:t>Эти землетрясения ощущаются на значительном расстоянии от эпицентра и способны вызывать разрушения слабых или плохо построенных зданий. В районе эпицентра возможны незначительные разрушения и повреждения инфраструктуры.</a:t>
                      </a:r>
                      <a:endParaRPr lang="en-US" sz="1350" b="0" i="0" dirty="0">
                        <a:latin typeface="Times New Roman" panose="02020603050405020304" pitchFamily="18" charset="0"/>
                        <a:cs typeface="Times New Roman" panose="02020603050405020304" pitchFamily="18" charset="0"/>
                      </a:endParaRPr>
                    </a:p>
                    <a:p>
                      <a:pPr algn="l"/>
                      <a:endParaRPr lang="en-US" sz="1350" b="0" i="0" dirty="0">
                        <a:latin typeface="Times New Roman" panose="02020603050405020304" pitchFamily="18" charset="0"/>
                        <a:cs typeface="Times New Roman" panose="02020603050405020304" pitchFamily="18" charset="0"/>
                      </a:endParaRPr>
                    </a:p>
                    <a:p>
                      <a:pPr algn="l"/>
                      <a:endParaRPr lang="en-US" sz="1350" b="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l"/>
                      <a:r>
                        <a:rPr lang="ru-RU" sz="1350" b="0" i="0" dirty="0">
                          <a:latin typeface="Times New Roman" panose="02020603050405020304" pitchFamily="18" charset="0"/>
                          <a:cs typeface="Times New Roman" panose="02020603050405020304" pitchFamily="18" charset="0"/>
                        </a:rPr>
                        <a:t>Землетрясения данной категории вызывают значительные разрушения в районах с высокой плотностью населения, особенно в зонах с недостаточно устойчивыми строениями. Эпицентры таких землетрясений могут располагаться на глубине, что делает их более разрушительными на обширных территориях. </a:t>
                      </a:r>
                    </a:p>
                    <a:p>
                      <a:pPr algn="l"/>
                      <a:endParaRPr lang="en-US" sz="1350" b="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l"/>
                      <a:r>
                        <a:rPr lang="ru-RU" sz="1350" b="0" i="0" dirty="0">
                          <a:latin typeface="Times New Roman" panose="02020603050405020304" pitchFamily="18" charset="0"/>
                          <a:cs typeface="Times New Roman" panose="02020603050405020304" pitchFamily="18" charset="0"/>
                        </a:rPr>
                        <a:t>Это разрушительные события, способные нанести серьезные повреждения на больших территориях, особенно в густонаселенных районах.</a:t>
                      </a:r>
                    </a:p>
                    <a:p>
                      <a:pPr algn="l"/>
                      <a:r>
                        <a:rPr lang="ru-RU" sz="1350" b="0" i="0" dirty="0">
                          <a:latin typeface="Times New Roman" panose="02020603050405020304" pitchFamily="18" charset="0"/>
                          <a:cs typeface="Times New Roman" panose="02020603050405020304" pitchFamily="18" charset="0"/>
                        </a:rPr>
                        <a:t>Землетрясения такой силы сопровождаются массовыми разрушениями зданий, инфраструктуры и могут вызывать значительные человеческие жертвы.</a:t>
                      </a:r>
                      <a:endParaRPr lang="en-US" sz="1350" b="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l"/>
                      <a:r>
                        <a:rPr lang="ru-RU" sz="1300" b="0" i="0" dirty="0">
                          <a:latin typeface="Times New Roman" panose="02020603050405020304" pitchFamily="18" charset="0"/>
                          <a:cs typeface="Times New Roman" panose="02020603050405020304" pitchFamily="18" charset="0"/>
                        </a:rPr>
                        <a:t>Это одни из самых мощных и разрушительных землетрясений, которые могут вызывать огромные разрушения и катастрофические последствия на обширных территориях. Землетрясения магнитудой более 8,0 сопровождаются не только разрушениями зданий и инфраструктуры, но и серьезными изменениями ландшафта, образованием трещин, оползней, цунами и другими стихийными бедствиями.</a:t>
                      </a:r>
                      <a:endParaRPr lang="en-US" sz="1300" b="0" i="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extLst>
                  <a:ext uri="{0D108BD9-81ED-4DB2-BD59-A6C34878D82A}">
                    <a16:rowId xmlns:a16="http://schemas.microsoft.com/office/drawing/2014/main" val="416004540"/>
                  </a:ext>
                </a:extLst>
              </a:tr>
            </a:tbl>
          </a:graphicData>
        </a:graphic>
      </p:graphicFrame>
    </p:spTree>
    <p:extLst>
      <p:ext uri="{BB962C8B-B14F-4D97-AF65-F5344CB8AC3E}">
        <p14:creationId xmlns:p14="http://schemas.microsoft.com/office/powerpoint/2010/main" val="2444030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5EF39B-D78C-4250-A26D-5750D225F212}"/>
              </a:ext>
            </a:extLst>
          </p:cNvPr>
          <p:cNvSpPr>
            <a:spLocks noGrp="1"/>
          </p:cNvSpPr>
          <p:nvPr>
            <p:ph type="title"/>
          </p:nvPr>
        </p:nvSpPr>
        <p:spPr>
          <a:xfrm>
            <a:off x="1" y="1"/>
            <a:ext cx="8750808" cy="1241101"/>
          </a:xfrm>
        </p:spPr>
        <p:txBody>
          <a:bodyPr>
            <a:normAutofit/>
          </a:bodyPr>
          <a:lstStyle/>
          <a:p>
            <a: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Используется ли сейчас шкала Рихтера?</a:t>
            </a:r>
          </a:p>
        </p:txBody>
      </p:sp>
      <p:sp>
        <p:nvSpPr>
          <p:cNvPr id="4" name="Прямоугольник 3">
            <a:extLst>
              <a:ext uri="{FF2B5EF4-FFF2-40B4-BE49-F238E27FC236}">
                <a16:creationId xmlns:a16="http://schemas.microsoft.com/office/drawing/2014/main" id="{686EE3F6-096B-497A-9B8C-1ECF77EBC99D}"/>
              </a:ext>
            </a:extLst>
          </p:cNvPr>
          <p:cNvSpPr/>
          <p:nvPr/>
        </p:nvSpPr>
        <p:spPr>
          <a:xfrm>
            <a:off x="124967" y="948494"/>
            <a:ext cx="12067031" cy="3447098"/>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 современном мире она практически вытеснена другими, более точными методами измерения, такими как моментная магнитуда (</a:t>
            </a:r>
            <a:r>
              <a:rPr lang="ru-RU" sz="1600" dirty="0" err="1">
                <a:latin typeface="Times New Roman" panose="02020603050405020304" pitchFamily="18" charset="0"/>
                <a:cs typeface="Times New Roman" panose="02020603050405020304" pitchFamily="18" charset="0"/>
              </a:rPr>
              <a:t>Mw</a:t>
            </a:r>
            <a:r>
              <a:rPr lang="ru-RU" sz="1600" dirty="0">
                <a:latin typeface="Times New Roman" panose="02020603050405020304" pitchFamily="18" charset="0"/>
                <a:cs typeface="Times New Roman" panose="02020603050405020304" pitchFamily="18" charset="0"/>
              </a:rPr>
              <a:t>). Несмотря на это, термин «шкала Рихтера» по-прежнему широко используется в обыденной речи и медиа для описания силы землетрясений, так как он более привычен и понятен широкой аудитории.</a:t>
            </a:r>
          </a:p>
          <a:p>
            <a:pPr algn="just"/>
            <a:endParaRPr lang="ru-RU" sz="800" dirty="0">
              <a:latin typeface="Times New Roman" panose="02020603050405020304" pitchFamily="18" charset="0"/>
              <a:cs typeface="Times New Roman" panose="02020603050405020304" pitchFamily="18" charset="0"/>
            </a:endParaRPr>
          </a:p>
          <a:p>
            <a:pPr algn="just"/>
            <a: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Основные причины замены:</a:t>
            </a:r>
          </a:p>
          <a:p>
            <a:pPr marL="342900" indent="-342900" algn="just">
              <a:buAutoNum type="arabicPeriod"/>
            </a:pPr>
            <a:r>
              <a:rPr lang="ru-RU" sz="1600" dirty="0">
                <a:latin typeface="Times New Roman" panose="02020603050405020304" pitchFamily="18" charset="0"/>
                <a:cs typeface="Times New Roman" panose="02020603050405020304" pitchFamily="18" charset="0"/>
              </a:rPr>
              <a:t>Ограничения шкалы Рихтера: Шкала была разработана для оценки землетрясений средней силы в Калифорнии с использованием определенного типа сейсмографов. При этом она имеет ограничения для измерения сильных землетрясений или тех, которые происходят в других регионах.</a:t>
            </a:r>
          </a:p>
          <a:p>
            <a:pPr marL="342900" indent="-342900" algn="just">
              <a:buAutoNum type="arabicPeriod"/>
            </a:pPr>
            <a:r>
              <a:rPr lang="ru-RU" sz="1600" dirty="0">
                <a:latin typeface="Times New Roman" panose="02020603050405020304" pitchFamily="18" charset="0"/>
                <a:cs typeface="Times New Roman" panose="02020603050405020304" pitchFamily="18" charset="0"/>
              </a:rPr>
              <a:t>Моментная магнитуда (</a:t>
            </a:r>
            <a:r>
              <a:rPr lang="ru-RU" sz="1600" dirty="0" err="1">
                <a:latin typeface="Times New Roman" panose="02020603050405020304" pitchFamily="18" charset="0"/>
                <a:cs typeface="Times New Roman" panose="02020603050405020304" pitchFamily="18" charset="0"/>
              </a:rPr>
              <a:t>Mw</a:t>
            </a:r>
            <a:r>
              <a:rPr lang="ru-RU" sz="1600" dirty="0">
                <a:latin typeface="Times New Roman" panose="02020603050405020304" pitchFamily="18" charset="0"/>
                <a:cs typeface="Times New Roman" panose="02020603050405020304" pitchFamily="18" charset="0"/>
              </a:rPr>
              <a:t>): Эта шкала считается более универсальной и точной, так как учитывает не только амплитуду сейсмических волн, но и физические параметры землетрясения (например, разлом и объем энергии). Она позволяет измерять землетрясения разного масштаба и в любых географических условиях.</a:t>
            </a:r>
          </a:p>
          <a:p>
            <a:pPr marL="342900" indent="-342900" algn="just">
              <a:buAutoNum type="arabicPeriod"/>
            </a:pPr>
            <a:endParaRPr lang="ru-RU" sz="14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Таким образом, моментная магнитуда стала основным стандартом для сейсмологов, но шкала Рихтера всё ещё используется как упрощенный термин для широкой общественности.</a:t>
            </a:r>
          </a:p>
        </p:txBody>
      </p:sp>
      <p:pic>
        <p:nvPicPr>
          <p:cNvPr id="5" name="Рисунок 4">
            <a:extLst>
              <a:ext uri="{FF2B5EF4-FFF2-40B4-BE49-F238E27FC236}">
                <a16:creationId xmlns:a16="http://schemas.microsoft.com/office/drawing/2014/main" id="{E1777048-73E3-4777-B01A-6687CCF711BD}"/>
              </a:ext>
            </a:extLst>
          </p:cNvPr>
          <p:cNvPicPr>
            <a:picLocks noChangeAspect="1"/>
          </p:cNvPicPr>
          <p:nvPr/>
        </p:nvPicPr>
        <p:blipFill>
          <a:blip r:embed="rId2"/>
          <a:stretch>
            <a:fillRect/>
          </a:stretch>
        </p:blipFill>
        <p:spPr>
          <a:xfrm>
            <a:off x="0" y="4589226"/>
            <a:ext cx="12192000" cy="22687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500703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1B5890-C325-4DFD-BF8E-1C6A09EBD7C5}"/>
              </a:ext>
            </a:extLst>
          </p:cNvPr>
          <p:cNvSpPr>
            <a:spLocks noGrp="1"/>
          </p:cNvSpPr>
          <p:nvPr>
            <p:ph type="title"/>
          </p:nvPr>
        </p:nvSpPr>
        <p:spPr>
          <a:xfrm>
            <a:off x="0" y="0"/>
            <a:ext cx="11697903" cy="834898"/>
          </a:xfrm>
        </p:spPr>
        <p:txBody>
          <a:bodyPr/>
          <a:lstStyle/>
          <a:p>
            <a:r>
              <a:rPr lang="ru-RU" dirty="0"/>
              <a:t>3. Шкала Медведева-</a:t>
            </a:r>
            <a:r>
              <a:rPr lang="ru-RU" dirty="0" err="1"/>
              <a:t>Шпонхойера</a:t>
            </a:r>
            <a:r>
              <a:rPr lang="ru-RU" dirty="0"/>
              <a:t>-</a:t>
            </a:r>
            <a:r>
              <a:rPr lang="ru-RU" dirty="0" err="1"/>
              <a:t>Карника</a:t>
            </a:r>
            <a:r>
              <a:rPr lang="ru-RU" dirty="0"/>
              <a:t> (</a:t>
            </a:r>
            <a:r>
              <a:rPr lang="en-US" dirty="0"/>
              <a:t>MSK-64)</a:t>
            </a:r>
            <a:endParaRPr lang="ru-RU" dirty="0"/>
          </a:p>
        </p:txBody>
      </p:sp>
      <p:sp>
        <p:nvSpPr>
          <p:cNvPr id="4" name="Прямоугольник 3">
            <a:extLst>
              <a:ext uri="{FF2B5EF4-FFF2-40B4-BE49-F238E27FC236}">
                <a16:creationId xmlns:a16="http://schemas.microsoft.com/office/drawing/2014/main" id="{D0666308-57FA-47A9-AB42-AB6AA9A601B1}"/>
              </a:ext>
            </a:extLst>
          </p:cNvPr>
          <p:cNvSpPr/>
          <p:nvPr/>
        </p:nvSpPr>
        <p:spPr>
          <a:xfrm>
            <a:off x="120476" y="1030293"/>
            <a:ext cx="8173132" cy="1846659"/>
          </a:xfrm>
          <a:prstGeom prst="rect">
            <a:avLst/>
          </a:prstGeom>
        </p:spPr>
        <p:txBody>
          <a:bodyPr wrap="square">
            <a:spAutoFit/>
          </a:bodyPr>
          <a:lstStyle/>
          <a:p>
            <a:r>
              <a:rPr lang="ru-RU" dirty="0"/>
              <a:t>	</a:t>
            </a:r>
            <a:r>
              <a:rPr lang="ru-RU" sz="1600" i="1" dirty="0">
                <a:effectLst>
                  <a:outerShdw blurRad="38100" dist="38100" dir="2700000" algn="tl">
                    <a:srgbClr val="000000">
                      <a:alpha val="43137"/>
                    </a:srgbClr>
                  </a:outerShdw>
                </a:effectLst>
              </a:rPr>
              <a:t>История создания и назначение</a:t>
            </a:r>
          </a:p>
          <a:p>
            <a:pPr algn="just"/>
            <a:r>
              <a:rPr lang="ru-RU" sz="1600" dirty="0"/>
              <a:t>	 </a:t>
            </a:r>
            <a:r>
              <a:rPr lang="ru-RU" sz="1600" dirty="0">
                <a:latin typeface="Times New Roman" panose="02020603050405020304" pitchFamily="18" charset="0"/>
                <a:cs typeface="Times New Roman" panose="02020603050405020304" pitchFamily="18" charset="0"/>
              </a:rPr>
              <a:t>Шкала MSK-64 (Медведева-</a:t>
            </a:r>
            <a:r>
              <a:rPr lang="ru-RU" sz="1600" dirty="0" err="1">
                <a:latin typeface="Times New Roman" panose="02020603050405020304" pitchFamily="18" charset="0"/>
                <a:cs typeface="Times New Roman" panose="02020603050405020304" pitchFamily="18" charset="0"/>
              </a:rPr>
              <a:t>Шпонхойера</a:t>
            </a:r>
            <a:r>
              <a:rPr lang="ru-RU" sz="1600" dirty="0">
                <a:latin typeface="Times New Roman" panose="02020603050405020304" pitchFamily="18" charset="0"/>
                <a:cs typeface="Times New Roman" panose="02020603050405020304" pitchFamily="18" charset="0"/>
              </a:rPr>
              <a:t>-</a:t>
            </a:r>
            <a:r>
              <a:rPr lang="ru-RU" sz="1600" dirty="0" err="1">
                <a:latin typeface="Times New Roman" panose="02020603050405020304" pitchFamily="18" charset="0"/>
                <a:cs typeface="Times New Roman" panose="02020603050405020304" pitchFamily="18" charset="0"/>
              </a:rPr>
              <a:t>Карника</a:t>
            </a:r>
            <a:r>
              <a:rPr lang="ru-RU" sz="1600" dirty="0">
                <a:latin typeface="Times New Roman" panose="02020603050405020304" pitchFamily="18" charset="0"/>
                <a:cs typeface="Times New Roman" panose="02020603050405020304" pitchFamily="18" charset="0"/>
              </a:rPr>
              <a:t>) — это сейсмическая шкала, разработанная для оценки интенсивности землетрясений в зависимости от их влияния на здания, сооружения и восприятие людьми. Шкала получила своё название в честь трёх учёных: Советского геофизика Сергей Васильевич Медведев, немецкого сейсмолога Вильгельм </a:t>
            </a:r>
            <a:r>
              <a:rPr lang="ru-RU" sz="1600" dirty="0" err="1">
                <a:latin typeface="Times New Roman" panose="02020603050405020304" pitchFamily="18" charset="0"/>
                <a:cs typeface="Times New Roman" panose="02020603050405020304" pitchFamily="18" charset="0"/>
              </a:rPr>
              <a:t>Шпонхойер</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Wilhelm </a:t>
            </a:r>
            <a:r>
              <a:rPr lang="en-US" sz="1600" dirty="0" err="1">
                <a:latin typeface="Times New Roman" panose="02020603050405020304" pitchFamily="18" charset="0"/>
                <a:cs typeface="Times New Roman" panose="02020603050405020304" pitchFamily="18" charset="0"/>
              </a:rPr>
              <a:t>Sponheuer</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и австрийский инженер-сейсмолог </a:t>
            </a:r>
            <a:r>
              <a:rPr lang="en-US" sz="1600" dirty="0">
                <a:latin typeface="Times New Roman" panose="02020603050405020304" pitchFamily="18" charset="0"/>
                <a:cs typeface="Times New Roman" panose="02020603050405020304" pitchFamily="18" charset="0"/>
              </a:rPr>
              <a:t>Otto </a:t>
            </a:r>
            <a:r>
              <a:rPr lang="en-US" sz="1600" dirty="0" err="1">
                <a:latin typeface="Times New Roman" panose="02020603050405020304" pitchFamily="18" charset="0"/>
                <a:cs typeface="Times New Roman" panose="02020603050405020304" pitchFamily="18" charset="0"/>
              </a:rPr>
              <a:t>Kä</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rnik</a:t>
            </a:r>
            <a:r>
              <a:rPr lang="ru-RU" sz="1600" dirty="0">
                <a:latin typeface="Times New Roman" panose="02020603050405020304" pitchFamily="18" charset="0"/>
                <a:cs typeface="Times New Roman" panose="02020603050405020304" pitchFamily="18" charset="0"/>
              </a:rPr>
              <a:t>. </a:t>
            </a:r>
            <a:r>
              <a:rPr lang="ru-RU" sz="1600" dirty="0"/>
              <a:t>	</a:t>
            </a:r>
          </a:p>
        </p:txBody>
      </p:sp>
      <p:sp>
        <p:nvSpPr>
          <p:cNvPr id="6" name="Прямоугольник 5">
            <a:extLst>
              <a:ext uri="{FF2B5EF4-FFF2-40B4-BE49-F238E27FC236}">
                <a16:creationId xmlns:a16="http://schemas.microsoft.com/office/drawing/2014/main" id="{E2FD2ABD-448D-469D-9D1A-74F2C9135A32}"/>
              </a:ext>
            </a:extLst>
          </p:cNvPr>
          <p:cNvSpPr/>
          <p:nvPr/>
        </p:nvSpPr>
        <p:spPr>
          <a:xfrm>
            <a:off x="120476" y="3072348"/>
            <a:ext cx="8365156" cy="3785652"/>
          </a:xfrm>
          <a:prstGeom prst="rect">
            <a:avLst/>
          </a:prstGeom>
        </p:spPr>
        <p:txBody>
          <a:bodyPr wrap="square">
            <a:spAutoFit/>
          </a:bodyPr>
          <a:lstStyle/>
          <a:p>
            <a:pPr algn="just"/>
            <a:r>
              <a:rPr lang="ru-RU" sz="1600" i="1" dirty="0">
                <a:effectLst>
                  <a:outerShdw blurRad="38100" dist="38100" dir="2700000" algn="tl">
                    <a:srgbClr val="000000">
                      <a:alpha val="43137"/>
                    </a:srgbClr>
                  </a:outerShdw>
                </a:effectLst>
              </a:rPr>
              <a:t>	История её создания включает несколько этапов:</a:t>
            </a:r>
          </a:p>
          <a:p>
            <a:pPr algn="just"/>
            <a:r>
              <a:rPr lang="ru-RU" sz="1600" dirty="0">
                <a:latin typeface="Times New Roman" panose="02020603050405020304" pitchFamily="18" charset="0"/>
                <a:cs typeface="Times New Roman" panose="02020603050405020304" pitchFamily="18" charset="0"/>
              </a:rPr>
              <a:t>	До 1960-х годов использовались различные сейсмические шкалы, наиболее известные из которых:</a:t>
            </a:r>
          </a:p>
          <a:p>
            <a:pPr algn="just"/>
            <a:r>
              <a:rPr lang="ru-RU" sz="1600" dirty="0">
                <a:latin typeface="Times New Roman" panose="02020603050405020304" pitchFamily="18" charset="0"/>
                <a:cs typeface="Times New Roman" panose="02020603050405020304" pitchFamily="18" charset="0"/>
              </a:rPr>
              <a:t>	Шкала Рихтера, которая измеряет магнитуду землетрясений, то есть количество энергии, выделившейся при землетрясении.</a:t>
            </a:r>
          </a:p>
          <a:p>
            <a:pPr algn="just"/>
            <a:r>
              <a:rPr lang="ru-RU" sz="1600" dirty="0">
                <a:latin typeface="Times New Roman" panose="02020603050405020304" pitchFamily="18" charset="0"/>
                <a:cs typeface="Times New Roman" panose="02020603050405020304" pitchFamily="18" charset="0"/>
              </a:rPr>
              <a:t>	Шкала </a:t>
            </a:r>
            <a:r>
              <a:rPr lang="ru-RU" sz="1600" dirty="0" err="1">
                <a:latin typeface="Times New Roman" panose="02020603050405020304" pitchFamily="18" charset="0"/>
                <a:cs typeface="Times New Roman" panose="02020603050405020304" pitchFamily="18" charset="0"/>
              </a:rPr>
              <a:t>Меркалли</a:t>
            </a:r>
            <a:r>
              <a:rPr lang="ru-RU" sz="1600" dirty="0">
                <a:latin typeface="Times New Roman" panose="02020603050405020304" pitchFamily="18" charset="0"/>
                <a:cs typeface="Times New Roman" panose="02020603050405020304" pitchFamily="18" charset="0"/>
              </a:rPr>
              <a:t>, используемая для оценки интенсивности землетрясений, то есть их воздействия на людей и постройки. Однако шкала </a:t>
            </a:r>
            <a:r>
              <a:rPr lang="ru-RU" sz="1600" dirty="0" err="1">
                <a:latin typeface="Times New Roman" panose="02020603050405020304" pitchFamily="18" charset="0"/>
                <a:cs typeface="Times New Roman" panose="02020603050405020304" pitchFamily="18" charset="0"/>
              </a:rPr>
              <a:t>Меркалли</a:t>
            </a:r>
            <a:r>
              <a:rPr lang="ru-RU" sz="1600" dirty="0">
                <a:latin typeface="Times New Roman" panose="02020603050405020304" pitchFamily="18" charset="0"/>
                <a:cs typeface="Times New Roman" panose="02020603050405020304" pitchFamily="18" charset="0"/>
              </a:rPr>
              <a:t> (версия 1931 года) была недостаточно универсальной. Она не учитывала различия в качестве строительства и восприятии землетрясений в разных странах, что приводило к трудностям в международных сравнениях.</a:t>
            </a:r>
          </a:p>
          <a:p>
            <a:pPr algn="just"/>
            <a:r>
              <a:rPr lang="ru-RU" sz="1600" dirty="0">
                <a:latin typeface="Times New Roman" panose="02020603050405020304" pitchFamily="18" charset="0"/>
                <a:cs typeface="Times New Roman" panose="02020603050405020304" pitchFamily="18" charset="0"/>
              </a:rPr>
              <a:t>	Эти недостатки привели к необходимости создания более точной шкалы, которая могла бы учитывать не только восприятие людьми, но и объективное разрушение зданий и инфраструктуры. Советский Союз также активно искал способы улучшения защиты населения от сейсмических угроз, особенно в регионах с повышенной сейсмической активностью, таких как Кавказ и Центральная Азия.</a:t>
            </a:r>
          </a:p>
        </p:txBody>
      </p:sp>
      <p:pic>
        <p:nvPicPr>
          <p:cNvPr id="7" name="Рисунок 6">
            <a:extLst>
              <a:ext uri="{FF2B5EF4-FFF2-40B4-BE49-F238E27FC236}">
                <a16:creationId xmlns:a16="http://schemas.microsoft.com/office/drawing/2014/main" id="{EC79B4E6-8705-4009-B24C-39BFE46BF5BC}"/>
              </a:ext>
            </a:extLst>
          </p:cNvPr>
          <p:cNvPicPr>
            <a:picLocks noChangeAspect="1"/>
          </p:cNvPicPr>
          <p:nvPr/>
        </p:nvPicPr>
        <p:blipFill rotWithShape="1">
          <a:blip r:embed="rId2"/>
          <a:srcRect l="9705" t="17534" r="14421" b="27055"/>
          <a:stretch/>
        </p:blipFill>
        <p:spPr>
          <a:xfrm>
            <a:off x="8659368" y="3492909"/>
            <a:ext cx="3412156" cy="22768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Рисунок 7">
            <a:extLst>
              <a:ext uri="{FF2B5EF4-FFF2-40B4-BE49-F238E27FC236}">
                <a16:creationId xmlns:a16="http://schemas.microsoft.com/office/drawing/2014/main" id="{39CA6B47-3760-49A7-9B49-AF8D10667201}"/>
              </a:ext>
            </a:extLst>
          </p:cNvPr>
          <p:cNvPicPr>
            <a:picLocks noChangeAspect="1"/>
          </p:cNvPicPr>
          <p:nvPr/>
        </p:nvPicPr>
        <p:blipFill>
          <a:blip r:embed="rId3"/>
          <a:stretch>
            <a:fillRect/>
          </a:stretch>
        </p:blipFill>
        <p:spPr>
          <a:xfrm>
            <a:off x="8549640" y="834898"/>
            <a:ext cx="3642360" cy="4663440"/>
          </a:xfrm>
          <a:prstGeom prst="rect">
            <a:avLst/>
          </a:prstGeom>
        </p:spPr>
      </p:pic>
    </p:spTree>
    <p:extLst>
      <p:ext uri="{BB962C8B-B14F-4D97-AF65-F5344CB8AC3E}">
        <p14:creationId xmlns:p14="http://schemas.microsoft.com/office/powerpoint/2010/main" val="3265906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6F3AAC85-7167-4238-AF55-36073FE4B7A4}"/>
              </a:ext>
            </a:extLst>
          </p:cNvPr>
          <p:cNvSpPr/>
          <p:nvPr/>
        </p:nvSpPr>
        <p:spPr>
          <a:xfrm>
            <a:off x="274320" y="85368"/>
            <a:ext cx="8549640" cy="461665"/>
          </a:xfrm>
          <a:prstGeom prst="rect">
            <a:avLst/>
          </a:prstGeom>
        </p:spPr>
        <p:txBody>
          <a:bodyPr wrap="square">
            <a:spAutoFit/>
          </a:bodyPr>
          <a:lstStyle/>
          <a:p>
            <a:r>
              <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Особенности шкалы MSK-64:</a:t>
            </a:r>
          </a:p>
        </p:txBody>
      </p:sp>
      <p:sp>
        <p:nvSpPr>
          <p:cNvPr id="6" name="Прямоугольник: скругленные углы 5">
            <a:extLst>
              <a:ext uri="{FF2B5EF4-FFF2-40B4-BE49-F238E27FC236}">
                <a16:creationId xmlns:a16="http://schemas.microsoft.com/office/drawing/2014/main" id="{E3264861-96D8-46F8-92ED-016A7B40161D}"/>
              </a:ext>
            </a:extLst>
          </p:cNvPr>
          <p:cNvSpPr/>
          <p:nvPr/>
        </p:nvSpPr>
        <p:spPr>
          <a:xfrm>
            <a:off x="210312" y="1415064"/>
            <a:ext cx="5355336" cy="1823096"/>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285750" indent="-285750" algn="just">
              <a:buFont typeface="Arial" panose="020B0604020202020204" pitchFamily="34" charset="0"/>
              <a:buChar char="•"/>
            </a:pPr>
            <a:r>
              <a:rPr lang="ru-RU" dirty="0"/>
              <a:t>Человеческое восприятие: как землетрясение ощущается людьми в зданиях и на открытом пространстве.</a:t>
            </a:r>
          </a:p>
        </p:txBody>
      </p:sp>
      <p:sp>
        <p:nvSpPr>
          <p:cNvPr id="8" name="Прямоугольник: скругленные углы 7">
            <a:extLst>
              <a:ext uri="{FF2B5EF4-FFF2-40B4-BE49-F238E27FC236}">
                <a16:creationId xmlns:a16="http://schemas.microsoft.com/office/drawing/2014/main" id="{2E193D25-FFA9-4E45-8636-CC13F99AAD18}"/>
              </a:ext>
            </a:extLst>
          </p:cNvPr>
          <p:cNvSpPr/>
          <p:nvPr/>
        </p:nvSpPr>
        <p:spPr>
          <a:xfrm>
            <a:off x="274320" y="4416552"/>
            <a:ext cx="5355336" cy="2075688"/>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285750" indent="-285750" algn="just">
              <a:buFont typeface="Arial" panose="020B0604020202020204" pitchFamily="34" charset="0"/>
              <a:buChar char="•"/>
            </a:pPr>
            <a:r>
              <a:rPr lang="ru-RU" dirty="0"/>
              <a:t>Воздействие на природу: возможные изменения в ландшафте, оползни, разломы и другие последствия для природы.</a:t>
            </a:r>
          </a:p>
        </p:txBody>
      </p:sp>
      <p:sp>
        <p:nvSpPr>
          <p:cNvPr id="9" name="Прямоугольник: скругленные углы 8">
            <a:extLst>
              <a:ext uri="{FF2B5EF4-FFF2-40B4-BE49-F238E27FC236}">
                <a16:creationId xmlns:a16="http://schemas.microsoft.com/office/drawing/2014/main" id="{9BF3D31F-FC23-4846-A66B-37C53838B2AE}"/>
              </a:ext>
            </a:extLst>
          </p:cNvPr>
          <p:cNvSpPr/>
          <p:nvPr/>
        </p:nvSpPr>
        <p:spPr>
          <a:xfrm>
            <a:off x="6562344" y="1415064"/>
            <a:ext cx="5355336" cy="1876776"/>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285750" indent="-285750" algn="just">
              <a:buFont typeface="Arial" panose="020B0604020202020204" pitchFamily="34" charset="0"/>
              <a:buChar char="•"/>
            </a:pPr>
            <a:r>
              <a:rPr lang="ru-RU" dirty="0"/>
              <a:t>Разрушение зданий и сооружений: тип и степень разрушений зданий разной конструкции (кирпичные, деревянные и др.).</a:t>
            </a:r>
          </a:p>
        </p:txBody>
      </p:sp>
      <p:sp>
        <p:nvSpPr>
          <p:cNvPr id="10" name="Прямоугольник: скругленные углы 9">
            <a:extLst>
              <a:ext uri="{FF2B5EF4-FFF2-40B4-BE49-F238E27FC236}">
                <a16:creationId xmlns:a16="http://schemas.microsoft.com/office/drawing/2014/main" id="{D2717109-05A9-4B69-B5EB-177DC152C8E2}"/>
              </a:ext>
            </a:extLst>
          </p:cNvPr>
          <p:cNvSpPr/>
          <p:nvPr/>
        </p:nvSpPr>
        <p:spPr>
          <a:xfrm>
            <a:off x="6562344" y="4416552"/>
            <a:ext cx="5355336" cy="2075688"/>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285750" indent="-285750" algn="just">
              <a:buFont typeface="Arial" panose="020B0604020202020204" pitchFamily="34" charset="0"/>
              <a:buChar char="•"/>
            </a:pPr>
            <a:endParaRPr lang="ru-RU" dirty="0"/>
          </a:p>
          <a:p>
            <a:pPr marL="285750" indent="-285750" algn="just">
              <a:buFont typeface="Arial" panose="020B0604020202020204" pitchFamily="34" charset="0"/>
              <a:buChar char="•"/>
            </a:pPr>
            <a:r>
              <a:rPr lang="ru-RU" dirty="0"/>
              <a:t>Шкала была адаптирована для того, чтобы учитывать особенности строительства в разных странах и регионах, что сделало её более универсальной, чем предыдущие системы оценки.</a:t>
            </a:r>
          </a:p>
        </p:txBody>
      </p:sp>
      <p:sp>
        <p:nvSpPr>
          <p:cNvPr id="11" name="Прямоугольник 10">
            <a:extLst>
              <a:ext uri="{FF2B5EF4-FFF2-40B4-BE49-F238E27FC236}">
                <a16:creationId xmlns:a16="http://schemas.microsoft.com/office/drawing/2014/main" id="{B84E2C32-15C0-45C7-B0DF-472CD52CCA02}"/>
              </a:ext>
            </a:extLst>
          </p:cNvPr>
          <p:cNvSpPr/>
          <p:nvPr/>
        </p:nvSpPr>
        <p:spPr>
          <a:xfrm>
            <a:off x="3285711" y="723376"/>
            <a:ext cx="5620578" cy="369332"/>
          </a:xfrm>
          <a:prstGeom prst="rect">
            <a:avLst/>
          </a:prstGeom>
        </p:spPr>
        <p:txBody>
          <a:bodyPr wrap="none">
            <a:spAutoFit/>
          </a:bodyPr>
          <a:lstStyle/>
          <a:p>
            <a:r>
              <a:rPr lang="ru-RU"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Шкала MSK-64 учитывала несколько важных факторов</a:t>
            </a:r>
          </a:p>
        </p:txBody>
      </p:sp>
    </p:spTree>
    <p:extLst>
      <p:ext uri="{BB962C8B-B14F-4D97-AF65-F5344CB8AC3E}">
        <p14:creationId xmlns:p14="http://schemas.microsoft.com/office/powerpoint/2010/main" val="28957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CF1300E-1180-49C5-B931-983331CAD7AA}"/>
              </a:ext>
            </a:extLst>
          </p:cNvPr>
          <p:cNvPicPr>
            <a:picLocks noChangeAspect="1"/>
          </p:cNvPicPr>
          <p:nvPr/>
        </p:nvPicPr>
        <p:blipFill rotWithShape="1">
          <a:blip r:embed="rId2"/>
          <a:srcRect l="4501" t="33874" r="50824" b="33867"/>
          <a:stretch/>
        </p:blipFill>
        <p:spPr>
          <a:xfrm>
            <a:off x="0" y="1143000"/>
            <a:ext cx="6096000" cy="28346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Рисунок 4">
            <a:extLst>
              <a:ext uri="{FF2B5EF4-FFF2-40B4-BE49-F238E27FC236}">
                <a16:creationId xmlns:a16="http://schemas.microsoft.com/office/drawing/2014/main" id="{7AAB2D26-060B-453B-B804-5F6DD5737511}"/>
              </a:ext>
            </a:extLst>
          </p:cNvPr>
          <p:cNvPicPr>
            <a:picLocks noChangeAspect="1"/>
          </p:cNvPicPr>
          <p:nvPr/>
        </p:nvPicPr>
        <p:blipFill rotWithShape="1">
          <a:blip r:embed="rId3"/>
          <a:srcRect l="4200" t="17733" r="51125" b="48842"/>
          <a:stretch/>
        </p:blipFill>
        <p:spPr>
          <a:xfrm>
            <a:off x="6214872" y="1197864"/>
            <a:ext cx="5977128" cy="28346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a:extLst>
              <a:ext uri="{FF2B5EF4-FFF2-40B4-BE49-F238E27FC236}">
                <a16:creationId xmlns:a16="http://schemas.microsoft.com/office/drawing/2014/main" id="{CA917EE0-C8BA-4152-9DE0-8426B68865E7}"/>
              </a:ext>
            </a:extLst>
          </p:cNvPr>
          <p:cNvPicPr>
            <a:picLocks noChangeAspect="1"/>
          </p:cNvPicPr>
          <p:nvPr/>
        </p:nvPicPr>
        <p:blipFill rotWithShape="1">
          <a:blip r:embed="rId4"/>
          <a:srcRect l="3975" t="33066" r="50000" b="31201"/>
          <a:stretch/>
        </p:blipFill>
        <p:spPr>
          <a:xfrm>
            <a:off x="0" y="4133088"/>
            <a:ext cx="6096000" cy="272491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Прямоугольник 6">
            <a:extLst>
              <a:ext uri="{FF2B5EF4-FFF2-40B4-BE49-F238E27FC236}">
                <a16:creationId xmlns:a16="http://schemas.microsoft.com/office/drawing/2014/main" id="{5BDC6423-C180-4C76-9389-370076CF601B}"/>
              </a:ext>
            </a:extLst>
          </p:cNvPr>
          <p:cNvSpPr/>
          <p:nvPr/>
        </p:nvSpPr>
        <p:spPr>
          <a:xfrm>
            <a:off x="134112" y="111169"/>
            <a:ext cx="12161520" cy="954107"/>
          </a:xfrm>
          <a:prstGeom prst="rect">
            <a:avLst/>
          </a:prstGeom>
        </p:spPr>
        <p:txBody>
          <a:bodyPr wrap="square">
            <a:spAutoFit/>
          </a:bodyPr>
          <a:lstStyle/>
          <a:p>
            <a: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Шкала состоит из 12 уровней, каждый из которых характеризует последствия землетрясений:</a:t>
            </a:r>
          </a:p>
        </p:txBody>
      </p:sp>
    </p:spTree>
    <p:extLst>
      <p:ext uri="{BB962C8B-B14F-4D97-AF65-F5344CB8AC3E}">
        <p14:creationId xmlns:p14="http://schemas.microsoft.com/office/powerpoint/2010/main" val="3955314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a:extLst>
              <a:ext uri="{FF2B5EF4-FFF2-40B4-BE49-F238E27FC236}">
                <a16:creationId xmlns:a16="http://schemas.microsoft.com/office/drawing/2014/main" id="{14345474-C296-47E5-90F9-79AFD1661CEC}"/>
              </a:ext>
            </a:extLst>
          </p:cNvPr>
          <p:cNvGraphicFramePr>
            <a:graphicFrameLocks noGrp="1"/>
          </p:cNvGraphicFramePr>
          <p:nvPr>
            <p:extLst>
              <p:ext uri="{D42A27DB-BD31-4B8C-83A1-F6EECF244321}">
                <p14:modId xmlns:p14="http://schemas.microsoft.com/office/powerpoint/2010/main" val="695459371"/>
              </p:ext>
            </p:extLst>
          </p:nvPr>
        </p:nvGraphicFramePr>
        <p:xfrm>
          <a:off x="31566" y="1192248"/>
          <a:ext cx="9829799" cy="5723601"/>
        </p:xfrm>
        <a:graphic>
          <a:graphicData uri="http://schemas.openxmlformats.org/drawingml/2006/table">
            <a:tbl>
              <a:tblPr firstRow="1" bandRow="1">
                <a:tableStyleId>{5C22544A-7EE6-4342-B048-85BDC9FD1C3A}</a:tableStyleId>
              </a:tblPr>
              <a:tblGrid>
                <a:gridCol w="2071629">
                  <a:extLst>
                    <a:ext uri="{9D8B030D-6E8A-4147-A177-3AD203B41FA5}">
                      <a16:colId xmlns:a16="http://schemas.microsoft.com/office/drawing/2014/main" val="2293867850"/>
                    </a:ext>
                  </a:extLst>
                </a:gridCol>
                <a:gridCol w="2359152">
                  <a:extLst>
                    <a:ext uri="{9D8B030D-6E8A-4147-A177-3AD203B41FA5}">
                      <a16:colId xmlns:a16="http://schemas.microsoft.com/office/drawing/2014/main" val="3782083674"/>
                    </a:ext>
                  </a:extLst>
                </a:gridCol>
                <a:gridCol w="2219077">
                  <a:extLst>
                    <a:ext uri="{9D8B030D-6E8A-4147-A177-3AD203B41FA5}">
                      <a16:colId xmlns:a16="http://schemas.microsoft.com/office/drawing/2014/main" val="180396890"/>
                    </a:ext>
                  </a:extLst>
                </a:gridCol>
                <a:gridCol w="3179941">
                  <a:extLst>
                    <a:ext uri="{9D8B030D-6E8A-4147-A177-3AD203B41FA5}">
                      <a16:colId xmlns:a16="http://schemas.microsoft.com/office/drawing/2014/main" val="4201734938"/>
                    </a:ext>
                  </a:extLst>
                </a:gridCol>
              </a:tblGrid>
              <a:tr h="1243041">
                <a:tc>
                  <a:txBody>
                    <a:bodyPr/>
                    <a:lstStyle/>
                    <a:p>
                      <a:pPr algn="ctr"/>
                      <a:r>
                        <a:rPr lang="ru-RU" sz="1700" dirty="0">
                          <a:solidFill>
                            <a:schemeClr val="tx1"/>
                          </a:solidFill>
                        </a:rPr>
                        <a:t>Легкие здания (категория А)</a:t>
                      </a: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ctr"/>
                      <a:r>
                        <a:rPr lang="ru-RU" sz="1700" dirty="0">
                          <a:solidFill>
                            <a:schemeClr val="tx1"/>
                          </a:solidFill>
                        </a:rPr>
                        <a:t>Среднеустойчивые здания (категория </a:t>
                      </a:r>
                      <a:r>
                        <a:rPr lang="en-US" sz="1700" dirty="0">
                          <a:solidFill>
                            <a:schemeClr val="tx1"/>
                          </a:solidFill>
                        </a:rPr>
                        <a:t>B)</a:t>
                      </a:r>
                      <a:endParaRPr lang="ru-RU" sz="1700" dirty="0">
                        <a:solidFill>
                          <a:schemeClr val="tx1"/>
                        </a:solidFill>
                      </a:endParaRP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ctr"/>
                      <a:r>
                        <a:rPr lang="ru-RU" sz="1700" dirty="0">
                          <a:solidFill>
                            <a:schemeClr val="tx1"/>
                          </a:solidFill>
                        </a:rPr>
                        <a:t>Хорошо построенные здания (категория C)</a:t>
                      </a: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ctr"/>
                      <a:r>
                        <a:rPr lang="ru-RU" sz="1700" dirty="0">
                          <a:solidFill>
                            <a:schemeClr val="tx1"/>
                          </a:solidFill>
                        </a:rPr>
                        <a:t>Здания особой устойчивости (категория D)</a:t>
                      </a: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extLst>
                  <a:ext uri="{0D108BD9-81ED-4DB2-BD59-A6C34878D82A}">
                    <a16:rowId xmlns:a16="http://schemas.microsoft.com/office/drawing/2014/main" val="2533092282"/>
                  </a:ext>
                </a:extLst>
              </a:tr>
              <a:tr h="4286838">
                <a:tc>
                  <a:txBody>
                    <a:bodyPr/>
                    <a:lstStyle/>
                    <a:p>
                      <a:pPr marL="92075" indent="-92075" algn="just">
                        <a:buFont typeface="Arial" panose="020B0604020202020204" pitchFamily="34" charset="0"/>
                        <a:buChar char="•"/>
                      </a:pPr>
                      <a:r>
                        <a:rPr lang="ru-RU" sz="1600" dirty="0">
                          <a:solidFill>
                            <a:schemeClr val="tx1"/>
                          </a:solidFill>
                          <a:latin typeface="Times New Roman" panose="02020603050405020304" pitchFamily="18" charset="0"/>
                          <a:cs typeface="Times New Roman" panose="02020603050405020304" pitchFamily="18" charset="0"/>
                        </a:rPr>
                        <a:t>  Деревянные или кирпичные постройки низкого качества.</a:t>
                      </a:r>
                    </a:p>
                    <a:p>
                      <a:pPr marL="0" indent="0" algn="just">
                        <a:buFont typeface="Arial" panose="020B0604020202020204" pitchFamily="34" charset="0"/>
                        <a:buNone/>
                      </a:pPr>
                      <a:endParaRPr lang="ru-RU" sz="1600" dirty="0">
                        <a:solidFill>
                          <a:schemeClr val="tx1"/>
                        </a:solidFill>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Char char="•"/>
                      </a:pPr>
                      <a:r>
                        <a:rPr lang="ru-RU" sz="1600" dirty="0">
                          <a:solidFill>
                            <a:schemeClr val="tx1"/>
                          </a:solidFill>
                          <a:latin typeface="Times New Roman" panose="02020603050405020304" pitchFamily="18" charset="0"/>
                          <a:cs typeface="Times New Roman" panose="02020603050405020304" pitchFamily="18" charset="0"/>
                        </a:rPr>
                        <a:t> Такие здания наименее устойчивы к землетрясениям и могут сильно пострадать даже при слабых толчках. </a:t>
                      </a:r>
                    </a:p>
                    <a:p>
                      <a:pPr algn="just"/>
                      <a:endParaRPr lang="ru-RU" sz="1600" i="1" dirty="0">
                        <a:solidFill>
                          <a:schemeClr val="tx1"/>
                        </a:solidFill>
                        <a:latin typeface="Times New Roman" panose="02020603050405020304" pitchFamily="18" charset="0"/>
                        <a:cs typeface="Times New Roman" panose="02020603050405020304" pitchFamily="18" charset="0"/>
                      </a:endParaRPr>
                    </a:p>
                    <a:p>
                      <a:pPr algn="just"/>
                      <a:r>
                        <a:rPr lang="ru-RU" sz="1600" i="1" dirty="0" err="1">
                          <a:solidFill>
                            <a:schemeClr val="tx1"/>
                          </a:solidFill>
                          <a:latin typeface="Times New Roman" panose="02020603050405020304" pitchFamily="18" charset="0"/>
                          <a:cs typeface="Times New Roman" panose="02020603050405020304" pitchFamily="18" charset="0"/>
                        </a:rPr>
                        <a:t>Пример:</a:t>
                      </a:r>
                      <a:r>
                        <a:rPr lang="ru-RU" sz="1600" dirty="0" err="1">
                          <a:solidFill>
                            <a:schemeClr val="tx1"/>
                          </a:solidFill>
                          <a:latin typeface="Times New Roman" panose="02020603050405020304" pitchFamily="18" charset="0"/>
                          <a:cs typeface="Times New Roman" panose="02020603050405020304" pitchFamily="18" charset="0"/>
                        </a:rPr>
                        <a:t>сельские</a:t>
                      </a:r>
                      <a:r>
                        <a:rPr lang="ru-RU" sz="1600" dirty="0">
                          <a:solidFill>
                            <a:schemeClr val="tx1"/>
                          </a:solidFill>
                          <a:latin typeface="Times New Roman" panose="02020603050405020304" pitchFamily="18" charset="0"/>
                          <a:cs typeface="Times New Roman" panose="02020603050405020304" pitchFamily="18" charset="0"/>
                        </a:rPr>
                        <a:t> дома с деревянным или легким каменным каркасом.</a:t>
                      </a:r>
                    </a:p>
                    <a:p>
                      <a:pPr algn="l"/>
                      <a:endParaRPr lang="ru-RU" sz="1600" dirty="0">
                        <a:solidFill>
                          <a:schemeClr val="tx1"/>
                        </a:solidFill>
                        <a:latin typeface="Times New Roman" panose="02020603050405020304" pitchFamily="18" charset="0"/>
                        <a:cs typeface="Times New Roman" panose="02020603050405020304" pitchFamily="18" charset="0"/>
                      </a:endParaRP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marL="0" indent="0" algn="l">
                        <a:buFont typeface="Arial" panose="020B0604020202020204" pitchFamily="34" charset="0"/>
                        <a:buChar char="•"/>
                      </a:pPr>
                      <a:r>
                        <a:rPr lang="ru-RU" sz="1600" dirty="0">
                          <a:solidFill>
                            <a:schemeClr val="tx1"/>
                          </a:solidFill>
                          <a:latin typeface="Times New Roman" panose="02020603050405020304" pitchFamily="18" charset="0"/>
                          <a:cs typeface="Times New Roman" panose="02020603050405020304" pitchFamily="18" charset="0"/>
                        </a:rPr>
                        <a:t> Каменные или кирпичные здания среднего качества.</a:t>
                      </a:r>
                    </a:p>
                    <a:p>
                      <a:pPr marL="0" indent="0" algn="l">
                        <a:buFont typeface="Arial" panose="020B0604020202020204" pitchFamily="34" charset="0"/>
                        <a:buNone/>
                      </a:pPr>
                      <a:endParaRPr lang="ru-RU" sz="1600" dirty="0">
                        <a:solidFill>
                          <a:schemeClr val="tx1"/>
                        </a:solidFill>
                        <a:latin typeface="Times New Roman" panose="02020603050405020304" pitchFamily="18" charset="0"/>
                        <a:cs typeface="Times New Roman" panose="02020603050405020304" pitchFamily="18" charset="0"/>
                      </a:endParaRPr>
                    </a:p>
                    <a:p>
                      <a:pPr marL="0" indent="0" algn="l">
                        <a:buFont typeface="Arial" panose="020B0604020202020204" pitchFamily="34" charset="0"/>
                        <a:buChar char="•"/>
                      </a:pPr>
                      <a:r>
                        <a:rPr lang="ru-RU" sz="1600" dirty="0">
                          <a:solidFill>
                            <a:schemeClr val="tx1"/>
                          </a:solidFill>
                          <a:latin typeface="Times New Roman" panose="02020603050405020304" pitchFamily="18" charset="0"/>
                          <a:cs typeface="Times New Roman" panose="02020603050405020304" pitchFamily="18" charset="0"/>
                        </a:rPr>
                        <a:t> Они могут выдерживать слабые землетрясения, но подвержены разрушениям при более сильных толчках. </a:t>
                      </a:r>
                    </a:p>
                    <a:p>
                      <a:pPr algn="l"/>
                      <a:endParaRPr lang="ru-RU" sz="1600" i="1" dirty="0">
                        <a:solidFill>
                          <a:schemeClr val="tx1"/>
                        </a:solidFill>
                        <a:latin typeface="Times New Roman" panose="02020603050405020304" pitchFamily="18" charset="0"/>
                        <a:cs typeface="Times New Roman" panose="02020603050405020304" pitchFamily="18" charset="0"/>
                      </a:endParaRPr>
                    </a:p>
                    <a:p>
                      <a:pPr algn="l"/>
                      <a:r>
                        <a:rPr lang="ru-RU" sz="1600" i="1" dirty="0">
                          <a:solidFill>
                            <a:schemeClr val="tx1"/>
                          </a:solidFill>
                          <a:latin typeface="Times New Roman" panose="02020603050405020304" pitchFamily="18" charset="0"/>
                          <a:cs typeface="Times New Roman" panose="02020603050405020304" pitchFamily="18" charset="0"/>
                        </a:rPr>
                        <a:t>Пример: </a:t>
                      </a:r>
                      <a:r>
                        <a:rPr lang="ru-RU" sz="1600" dirty="0">
                          <a:solidFill>
                            <a:schemeClr val="tx1"/>
                          </a:solidFill>
                          <a:latin typeface="Times New Roman" panose="02020603050405020304" pitchFamily="18" charset="0"/>
                          <a:cs typeface="Times New Roman" panose="02020603050405020304" pitchFamily="18" charset="0"/>
                        </a:rPr>
                        <a:t>многоэтажные дома с неукрепленными стенами или несущими конструкциями. </a:t>
                      </a:r>
                    </a:p>
                    <a:p>
                      <a:pPr algn="l"/>
                      <a:endParaRPr lang="ru-RU" sz="1600" dirty="0">
                        <a:solidFill>
                          <a:schemeClr val="tx1"/>
                        </a:solidFill>
                        <a:latin typeface="Times New Roman" panose="02020603050405020304" pitchFamily="18" charset="0"/>
                        <a:cs typeface="Times New Roman" panose="02020603050405020304" pitchFamily="18" charset="0"/>
                      </a:endParaRP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marL="0" indent="0" algn="l">
                        <a:buFont typeface="Arial" panose="020B0604020202020204" pitchFamily="34" charset="0"/>
                        <a:buChar char="•"/>
                      </a:pPr>
                      <a:r>
                        <a:rPr lang="ru-RU" sz="1600" dirty="0">
                          <a:solidFill>
                            <a:schemeClr val="tx1"/>
                          </a:solidFill>
                          <a:latin typeface="Times New Roman" panose="02020603050405020304" pitchFamily="18" charset="0"/>
                          <a:cs typeface="Times New Roman" panose="02020603050405020304" pitchFamily="18" charset="0"/>
                        </a:rPr>
                        <a:t>Это здания с усиленными конструкциями, такими как железобетонные каркасы.</a:t>
                      </a:r>
                    </a:p>
                    <a:p>
                      <a:pPr marL="0" indent="0" algn="l">
                        <a:buFont typeface="Arial" panose="020B0604020202020204" pitchFamily="34" charset="0"/>
                        <a:buChar char="•"/>
                      </a:pPr>
                      <a:r>
                        <a:rPr lang="ru-RU" sz="1600" dirty="0">
                          <a:solidFill>
                            <a:schemeClr val="tx1"/>
                          </a:solidFill>
                          <a:latin typeface="Times New Roman" panose="02020603050405020304" pitchFamily="18" charset="0"/>
                          <a:cs typeface="Times New Roman" panose="02020603050405020304" pitchFamily="18" charset="0"/>
                        </a:rPr>
                        <a:t>Они значительно устойчивее к землетрясениям и повреждаются только при сильных или очень сильных толчках.</a:t>
                      </a:r>
                    </a:p>
                    <a:p>
                      <a:pPr marL="0" indent="0" algn="l">
                        <a:buFont typeface="Arial" panose="020B0604020202020204" pitchFamily="34" charset="0"/>
                        <a:buChar char="•"/>
                      </a:pPr>
                      <a:endParaRPr lang="ru-RU" sz="1600" dirty="0">
                        <a:solidFill>
                          <a:schemeClr val="tx1"/>
                        </a:solidFill>
                        <a:latin typeface="Times New Roman" panose="02020603050405020304" pitchFamily="18" charset="0"/>
                        <a:cs typeface="Times New Roman" panose="02020603050405020304" pitchFamily="18" charset="0"/>
                      </a:endParaRPr>
                    </a:p>
                    <a:p>
                      <a:pPr algn="l"/>
                      <a:r>
                        <a:rPr lang="ru-RU" sz="1600" i="1" dirty="0">
                          <a:solidFill>
                            <a:schemeClr val="tx1"/>
                          </a:solidFill>
                          <a:latin typeface="Times New Roman" panose="02020603050405020304" pitchFamily="18" charset="0"/>
                          <a:cs typeface="Times New Roman" panose="02020603050405020304" pitchFamily="18" charset="0"/>
                        </a:rPr>
                        <a:t>Пример: </a:t>
                      </a:r>
                      <a:r>
                        <a:rPr lang="ru-RU" sz="1600" dirty="0">
                          <a:solidFill>
                            <a:schemeClr val="tx1"/>
                          </a:solidFill>
                          <a:latin typeface="Times New Roman" panose="02020603050405020304" pitchFamily="18" charset="0"/>
                          <a:cs typeface="Times New Roman" panose="02020603050405020304" pitchFamily="18" charset="0"/>
                        </a:rPr>
                        <a:t>современные многоэтажные жилые и коммерческие здания в городах.</a:t>
                      </a:r>
                    </a:p>
                    <a:p>
                      <a:pPr algn="l"/>
                      <a:endParaRPr lang="ru-RU" sz="1600" dirty="0">
                        <a:solidFill>
                          <a:schemeClr val="tx1"/>
                        </a:solidFill>
                        <a:latin typeface="Times New Roman" panose="02020603050405020304" pitchFamily="18" charset="0"/>
                        <a:cs typeface="Times New Roman" panose="02020603050405020304" pitchFamily="18" charset="0"/>
                      </a:endParaRP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marL="0" indent="0" algn="l">
                        <a:buFont typeface="Arial" panose="020B0604020202020204" pitchFamily="34" charset="0"/>
                        <a:buChar char="•"/>
                      </a:pPr>
                      <a:r>
                        <a:rPr lang="ru-RU" sz="1600" dirty="0">
                          <a:solidFill>
                            <a:schemeClr val="tx1"/>
                          </a:solidFill>
                          <a:latin typeface="Times New Roman" panose="02020603050405020304" pitchFamily="18" charset="0"/>
                          <a:cs typeface="Times New Roman" panose="02020603050405020304" pitchFamily="18" charset="0"/>
                        </a:rPr>
                        <a:t>Здания особой устойчивости (категория D):Инженерные сооружения, такие как мосты, плотины, промышленные объекты, рассчитанные на высокие нагрузки и сейсмическое воздействие.</a:t>
                      </a:r>
                    </a:p>
                    <a:p>
                      <a:pPr marL="0" indent="0" algn="l">
                        <a:buFont typeface="Arial" panose="020B0604020202020204" pitchFamily="34" charset="0"/>
                        <a:buChar char="•"/>
                      </a:pPr>
                      <a:r>
                        <a:rPr lang="ru-RU" sz="1600" dirty="0">
                          <a:solidFill>
                            <a:schemeClr val="tx1"/>
                          </a:solidFill>
                          <a:latin typeface="Times New Roman" panose="02020603050405020304" pitchFamily="18" charset="0"/>
                          <a:cs typeface="Times New Roman" panose="02020603050405020304" pitchFamily="18" charset="0"/>
                        </a:rPr>
                        <a:t>Эти здания разрушаются только при очень сильных и катастрофических землетрясениях. </a:t>
                      </a:r>
                    </a:p>
                    <a:p>
                      <a:pPr algn="l"/>
                      <a:r>
                        <a:rPr lang="ru-RU" sz="1600" i="1" dirty="0">
                          <a:solidFill>
                            <a:schemeClr val="tx1"/>
                          </a:solidFill>
                          <a:latin typeface="Times New Roman" panose="02020603050405020304" pitchFamily="18" charset="0"/>
                          <a:cs typeface="Times New Roman" panose="02020603050405020304" pitchFamily="18" charset="0"/>
                        </a:rPr>
                        <a:t>Пример: </a:t>
                      </a:r>
                      <a:r>
                        <a:rPr lang="ru-RU" sz="1600" dirty="0">
                          <a:solidFill>
                            <a:schemeClr val="tx1"/>
                          </a:solidFill>
                          <a:latin typeface="Times New Roman" panose="02020603050405020304" pitchFamily="18" charset="0"/>
                          <a:cs typeface="Times New Roman" panose="02020603050405020304" pitchFamily="18" charset="0"/>
                        </a:rPr>
                        <a:t>железнодорожные мосты, промышленные заводы, торговые центры.</a:t>
                      </a:r>
                    </a:p>
                    <a:p>
                      <a:pPr algn="l"/>
                      <a:endParaRPr lang="ru-RU" sz="1600" dirty="0">
                        <a:solidFill>
                          <a:schemeClr val="tx1"/>
                        </a:solidFill>
                        <a:latin typeface="Times New Roman" panose="02020603050405020304" pitchFamily="18" charset="0"/>
                        <a:cs typeface="Times New Roman" panose="02020603050405020304" pitchFamily="18" charset="0"/>
                      </a:endParaRP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extLst>
                  <a:ext uri="{0D108BD9-81ED-4DB2-BD59-A6C34878D82A}">
                    <a16:rowId xmlns:a16="http://schemas.microsoft.com/office/drawing/2014/main" val="2718679181"/>
                  </a:ext>
                </a:extLst>
              </a:tr>
            </a:tbl>
          </a:graphicData>
        </a:graphic>
      </p:graphicFrame>
      <p:sp>
        <p:nvSpPr>
          <p:cNvPr id="5" name="Прямоугольник: скругленные углы 4">
            <a:extLst>
              <a:ext uri="{FF2B5EF4-FFF2-40B4-BE49-F238E27FC236}">
                <a16:creationId xmlns:a16="http://schemas.microsoft.com/office/drawing/2014/main" id="{76A8491E-9AEA-4BA0-AABF-0439BCF6CC03}"/>
              </a:ext>
            </a:extLst>
          </p:cNvPr>
          <p:cNvSpPr/>
          <p:nvPr/>
        </p:nvSpPr>
        <p:spPr>
          <a:xfrm>
            <a:off x="1078992" y="109182"/>
            <a:ext cx="9491472" cy="876239"/>
          </a:xfrm>
          <a:prstGeom prst="round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a:solidFill>
                  <a:schemeClr val="tx1"/>
                </a:solidFill>
                <a:effectLst>
                  <a:outerShdw blurRad="38100" dist="38100" dir="2700000" algn="tl">
                    <a:srgbClr val="000000">
                      <a:alpha val="43137"/>
                    </a:srgbClr>
                  </a:outerShdw>
                </a:effectLst>
              </a:rPr>
              <a:t>Классификация зданий по шкале MSK-64</a:t>
            </a:r>
            <a:endParaRPr lang="ru-RU" sz="3600" b="1" dirty="0">
              <a:solidFill>
                <a:schemeClr val="tx1"/>
              </a:solidFill>
              <a:effectLst>
                <a:outerShdw blurRad="38100" dist="38100" dir="2700000" algn="tl">
                  <a:srgbClr val="000000">
                    <a:alpha val="43137"/>
                  </a:srgbClr>
                </a:outerShdw>
              </a:effectLst>
            </a:endParaRPr>
          </a:p>
        </p:txBody>
      </p:sp>
      <p:graphicFrame>
        <p:nvGraphicFramePr>
          <p:cNvPr id="2" name="Таблица 1">
            <a:extLst>
              <a:ext uri="{FF2B5EF4-FFF2-40B4-BE49-F238E27FC236}">
                <a16:creationId xmlns:a16="http://schemas.microsoft.com/office/drawing/2014/main" id="{C96E2A86-B637-4F26-8526-271F783AD103}"/>
              </a:ext>
            </a:extLst>
          </p:cNvPr>
          <p:cNvGraphicFramePr>
            <a:graphicFrameLocks noGrp="1"/>
          </p:cNvGraphicFramePr>
          <p:nvPr>
            <p:extLst>
              <p:ext uri="{D42A27DB-BD31-4B8C-83A1-F6EECF244321}">
                <p14:modId xmlns:p14="http://schemas.microsoft.com/office/powerpoint/2010/main" val="904938424"/>
              </p:ext>
            </p:extLst>
          </p:nvPr>
        </p:nvGraphicFramePr>
        <p:xfrm>
          <a:off x="9861365" y="1018980"/>
          <a:ext cx="2330635" cy="5896869"/>
        </p:xfrm>
        <a:graphic>
          <a:graphicData uri="http://schemas.openxmlformats.org/drawingml/2006/table">
            <a:tbl>
              <a:tblPr firstRow="1" bandRow="1">
                <a:tableStyleId>{5C22544A-7EE6-4342-B048-85BDC9FD1C3A}</a:tableStyleId>
              </a:tblPr>
              <a:tblGrid>
                <a:gridCol w="2330635">
                  <a:extLst>
                    <a:ext uri="{9D8B030D-6E8A-4147-A177-3AD203B41FA5}">
                      <a16:colId xmlns:a16="http://schemas.microsoft.com/office/drawing/2014/main" val="2161531815"/>
                    </a:ext>
                  </a:extLst>
                </a:gridCol>
              </a:tblGrid>
              <a:tr h="1438989">
                <a:tc>
                  <a:txBody>
                    <a:bodyPr/>
                    <a:lstStyle/>
                    <a:p>
                      <a:pPr algn="ctr"/>
                      <a:r>
                        <a:rPr lang="ru-RU" sz="1700" dirty="0">
                          <a:solidFill>
                            <a:schemeClr val="tx1"/>
                          </a:solidFill>
                        </a:rPr>
                        <a:t>Здания с очень высокой устойчивостью (категория E)</a:t>
                      </a: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extLst>
                  <a:ext uri="{0D108BD9-81ED-4DB2-BD59-A6C34878D82A}">
                    <a16:rowId xmlns:a16="http://schemas.microsoft.com/office/drawing/2014/main" val="3729743464"/>
                  </a:ext>
                </a:extLst>
              </a:tr>
              <a:tr h="4457880">
                <a:tc>
                  <a:txBody>
                    <a:bodyPr/>
                    <a:lstStyle/>
                    <a:p>
                      <a:pPr marL="0" indent="0" algn="l">
                        <a:buFont typeface="Arial" panose="020B0604020202020204" pitchFamily="34" charset="0"/>
                        <a:buChar char="•"/>
                      </a:pPr>
                      <a:r>
                        <a:rPr lang="ru-RU" sz="1600" dirty="0">
                          <a:solidFill>
                            <a:schemeClr val="tx1"/>
                          </a:solidFill>
                          <a:latin typeface="Times New Roman" panose="02020603050405020304" pitchFamily="18" charset="0"/>
                          <a:cs typeface="Times New Roman" panose="02020603050405020304" pitchFamily="18" charset="0"/>
                        </a:rPr>
                        <a:t>Это специально спроектированные для сейсмоопасных регионов сооружения. колебания.</a:t>
                      </a:r>
                    </a:p>
                    <a:p>
                      <a:pPr marL="0" indent="0" algn="l">
                        <a:buFont typeface="Arial" panose="020B0604020202020204" pitchFamily="34" charset="0"/>
                        <a:buChar char="•"/>
                      </a:pPr>
                      <a:r>
                        <a:rPr lang="ru-RU" sz="1600" dirty="0">
                          <a:solidFill>
                            <a:schemeClr val="tx1"/>
                          </a:solidFill>
                          <a:latin typeface="Times New Roman" panose="02020603050405020304" pitchFamily="18" charset="0"/>
                          <a:cs typeface="Times New Roman" panose="02020603050405020304" pitchFamily="18" charset="0"/>
                        </a:rPr>
                        <a:t>Они разрушаются только при самых мощных землетрясениях (интенсивности X и выше).</a:t>
                      </a:r>
                    </a:p>
                    <a:p>
                      <a:pPr marL="0" indent="0" algn="l">
                        <a:buFont typeface="Arial" panose="020B0604020202020204" pitchFamily="34" charset="0"/>
                        <a:buNone/>
                      </a:pPr>
                      <a:r>
                        <a:rPr lang="ru-RU" sz="1600" i="1" dirty="0">
                          <a:solidFill>
                            <a:schemeClr val="tx1"/>
                          </a:solidFill>
                          <a:latin typeface="Times New Roman" panose="02020603050405020304" pitchFamily="18" charset="0"/>
                          <a:cs typeface="Times New Roman" panose="02020603050405020304" pitchFamily="18" charset="0"/>
                        </a:rPr>
                        <a:t>Пример: </a:t>
                      </a:r>
                      <a:r>
                        <a:rPr lang="ru-RU" sz="1600" dirty="0">
                          <a:solidFill>
                            <a:schemeClr val="tx1"/>
                          </a:solidFill>
                          <a:latin typeface="Times New Roman" panose="02020603050405020304" pitchFamily="18" charset="0"/>
                          <a:cs typeface="Times New Roman" panose="02020603050405020304" pitchFamily="18" charset="0"/>
                        </a:rPr>
                        <a:t>больницы и здания государственных учреждений в сейсмически активных регионах.</a:t>
                      </a: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extLst>
                  <a:ext uri="{0D108BD9-81ED-4DB2-BD59-A6C34878D82A}">
                    <a16:rowId xmlns:a16="http://schemas.microsoft.com/office/drawing/2014/main" val="1369670866"/>
                  </a:ext>
                </a:extLst>
              </a:tr>
            </a:tbl>
          </a:graphicData>
        </a:graphic>
      </p:graphicFrame>
    </p:spTree>
    <p:extLst>
      <p:ext uri="{BB962C8B-B14F-4D97-AF65-F5344CB8AC3E}">
        <p14:creationId xmlns:p14="http://schemas.microsoft.com/office/powerpoint/2010/main" val="253416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a:extLst>
              <a:ext uri="{FF2B5EF4-FFF2-40B4-BE49-F238E27FC236}">
                <a16:creationId xmlns:a16="http://schemas.microsoft.com/office/drawing/2014/main" id="{14345474-C296-47E5-90F9-79AFD1661CEC}"/>
              </a:ext>
            </a:extLst>
          </p:cNvPr>
          <p:cNvGraphicFramePr>
            <a:graphicFrameLocks noGrp="1"/>
          </p:cNvGraphicFramePr>
          <p:nvPr>
            <p:extLst>
              <p:ext uri="{D42A27DB-BD31-4B8C-83A1-F6EECF244321}">
                <p14:modId xmlns:p14="http://schemas.microsoft.com/office/powerpoint/2010/main" val="4294806917"/>
              </p:ext>
            </p:extLst>
          </p:nvPr>
        </p:nvGraphicFramePr>
        <p:xfrm>
          <a:off x="0" y="2286000"/>
          <a:ext cx="12192000" cy="4572000"/>
        </p:xfrm>
        <a:graphic>
          <a:graphicData uri="http://schemas.openxmlformats.org/drawingml/2006/table">
            <a:tbl>
              <a:tblPr firstRow="1" bandRow="1">
                <a:tableStyleId>{5C22544A-7EE6-4342-B048-85BDC9FD1C3A}</a:tableStyleId>
              </a:tblPr>
              <a:tblGrid>
                <a:gridCol w="3033739">
                  <a:extLst>
                    <a:ext uri="{9D8B030D-6E8A-4147-A177-3AD203B41FA5}">
                      <a16:colId xmlns:a16="http://schemas.microsoft.com/office/drawing/2014/main" val="2293867850"/>
                    </a:ext>
                  </a:extLst>
                </a:gridCol>
                <a:gridCol w="3115624">
                  <a:extLst>
                    <a:ext uri="{9D8B030D-6E8A-4147-A177-3AD203B41FA5}">
                      <a16:colId xmlns:a16="http://schemas.microsoft.com/office/drawing/2014/main" val="3782083674"/>
                    </a:ext>
                  </a:extLst>
                </a:gridCol>
                <a:gridCol w="2989883">
                  <a:extLst>
                    <a:ext uri="{9D8B030D-6E8A-4147-A177-3AD203B41FA5}">
                      <a16:colId xmlns:a16="http://schemas.microsoft.com/office/drawing/2014/main" val="180396890"/>
                    </a:ext>
                  </a:extLst>
                </a:gridCol>
                <a:gridCol w="3052754">
                  <a:extLst>
                    <a:ext uri="{9D8B030D-6E8A-4147-A177-3AD203B41FA5}">
                      <a16:colId xmlns:a16="http://schemas.microsoft.com/office/drawing/2014/main" val="4201734938"/>
                    </a:ext>
                  </a:extLst>
                </a:gridCol>
              </a:tblGrid>
              <a:tr h="731982">
                <a:tc>
                  <a:txBody>
                    <a:bodyPr/>
                    <a:lstStyle/>
                    <a:p>
                      <a:pPr algn="ctr"/>
                      <a:r>
                        <a:rPr lang="ru-RU" sz="1600" b="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Оценка разрушений и последствий землетрясений</a:t>
                      </a: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ctr"/>
                      <a:r>
                        <a:rPr lang="ru-RU" sz="1600" b="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Планирование и проектирование </a:t>
                      </a:r>
                      <a:r>
                        <a:rPr lang="ru-RU" sz="1600" b="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сейсмоустойчивых</a:t>
                      </a:r>
                      <a:r>
                        <a:rPr lang="ru-RU" sz="1600" b="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сооружений</a:t>
                      </a: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ctr"/>
                      <a:r>
                        <a:rPr lang="ru-RU" sz="1600" b="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Оценка сейсмической опасности и прогнозирование риска</a:t>
                      </a: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ctr"/>
                      <a:r>
                        <a:rPr lang="ru-RU" sz="1600" b="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Объективная оценка воздействия на людей, здания и природу</a:t>
                      </a: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extLst>
                  <a:ext uri="{0D108BD9-81ED-4DB2-BD59-A6C34878D82A}">
                    <a16:rowId xmlns:a16="http://schemas.microsoft.com/office/drawing/2014/main" val="2533092282"/>
                  </a:ext>
                </a:extLst>
              </a:tr>
              <a:tr h="3334583">
                <a:tc>
                  <a:txBody>
                    <a:bodyPr/>
                    <a:lstStyle/>
                    <a:p>
                      <a:pPr marL="0" indent="0" algn="just">
                        <a:buNone/>
                      </a:pPr>
                      <a:r>
                        <a:rPr lang="ru-RU" sz="1600" dirty="0">
                          <a:solidFill>
                            <a:schemeClr val="tx1"/>
                          </a:solidFill>
                          <a:latin typeface="Times New Roman" panose="02020603050405020304" pitchFamily="18" charset="0"/>
                          <a:cs typeface="Times New Roman" panose="02020603050405020304" pitchFamily="18" charset="0"/>
                        </a:rPr>
                        <a:t>Шкала MSK-64 играет ключевую роль в оценке разрушений и последствий, вызванных землетрясениями, в различных регионах. Оценка разрушений позволяет:</a:t>
                      </a:r>
                    </a:p>
                    <a:p>
                      <a:pPr marL="342900" indent="-342900" algn="l">
                        <a:buAutoNum type="arabicPeriod"/>
                      </a:pPr>
                      <a:endParaRPr lang="ru-RU" sz="1600" dirty="0">
                        <a:solidFill>
                          <a:schemeClr val="tx1"/>
                        </a:solidFill>
                        <a:latin typeface="Times New Roman" panose="02020603050405020304" pitchFamily="18" charset="0"/>
                        <a:cs typeface="Times New Roman" panose="02020603050405020304" pitchFamily="18" charset="0"/>
                      </a:endParaRPr>
                    </a:p>
                    <a:p>
                      <a:pPr marL="342900" indent="-342900" algn="l">
                        <a:buAutoNum type="arabicPeriod"/>
                      </a:pPr>
                      <a:r>
                        <a:rPr lang="ru-RU" sz="1600" dirty="0">
                          <a:solidFill>
                            <a:schemeClr val="tx1"/>
                          </a:solidFill>
                          <a:latin typeface="Times New Roman" panose="02020603050405020304" pitchFamily="18" charset="0"/>
                          <a:cs typeface="Times New Roman" panose="02020603050405020304" pitchFamily="18" charset="0"/>
                        </a:rPr>
                        <a:t>Идентифицировать степень ущерба;</a:t>
                      </a:r>
                    </a:p>
                    <a:p>
                      <a:pPr marL="342900" indent="-342900" algn="l">
                        <a:buAutoNum type="arabicPeriod"/>
                      </a:pPr>
                      <a:r>
                        <a:rPr lang="ru-RU" sz="1600" dirty="0">
                          <a:solidFill>
                            <a:schemeClr val="tx1"/>
                          </a:solidFill>
                          <a:latin typeface="Times New Roman" panose="02020603050405020304" pitchFamily="18" charset="0"/>
                          <a:cs typeface="Times New Roman" panose="02020603050405020304" pitchFamily="18" charset="0"/>
                        </a:rPr>
                        <a:t>Определить влияние на инфраструктуру;</a:t>
                      </a:r>
                    </a:p>
                    <a:p>
                      <a:pPr marL="342900" indent="-342900" algn="l">
                        <a:buAutoNum type="arabicPeriod"/>
                      </a:pPr>
                      <a:r>
                        <a:rPr lang="ru-RU" sz="1600" dirty="0">
                          <a:solidFill>
                            <a:schemeClr val="tx1"/>
                          </a:solidFill>
                          <a:latin typeface="Times New Roman" panose="02020603050405020304" pitchFamily="18" charset="0"/>
                          <a:cs typeface="Times New Roman" panose="02020603050405020304" pitchFamily="18" charset="0"/>
                        </a:rPr>
                        <a:t> Собрать данные для дальнейшего анализа.</a:t>
                      </a: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just"/>
                      <a:r>
                        <a:rPr lang="ru-RU" sz="1600" dirty="0">
                          <a:solidFill>
                            <a:schemeClr val="tx1"/>
                          </a:solidFill>
                          <a:latin typeface="Times New Roman" panose="02020603050405020304" pitchFamily="18" charset="0"/>
                          <a:cs typeface="Times New Roman" panose="02020603050405020304" pitchFamily="18" charset="0"/>
                        </a:rPr>
                        <a:t>Шкала MSK-64 также используется для планирования и проектирования </a:t>
                      </a:r>
                      <a:r>
                        <a:rPr lang="ru-RU" sz="1600" dirty="0" err="1">
                          <a:solidFill>
                            <a:schemeClr val="tx1"/>
                          </a:solidFill>
                          <a:latin typeface="Times New Roman" panose="02020603050405020304" pitchFamily="18" charset="0"/>
                          <a:cs typeface="Times New Roman" panose="02020603050405020304" pitchFamily="18" charset="0"/>
                        </a:rPr>
                        <a:t>сейсмоустойчивых</a:t>
                      </a:r>
                      <a:r>
                        <a:rPr lang="ru-RU" sz="1600" dirty="0">
                          <a:solidFill>
                            <a:schemeClr val="tx1"/>
                          </a:solidFill>
                          <a:latin typeface="Times New Roman" panose="02020603050405020304" pitchFamily="18" charset="0"/>
                          <a:cs typeface="Times New Roman" panose="02020603050405020304" pitchFamily="18" charset="0"/>
                        </a:rPr>
                        <a:t> сооружений:</a:t>
                      </a:r>
                    </a:p>
                    <a:p>
                      <a:pPr algn="just"/>
                      <a:endParaRPr lang="kk-KZ" sz="1600" dirty="0">
                        <a:solidFill>
                          <a:schemeClr val="tx1"/>
                        </a:solidFill>
                        <a:latin typeface="Times New Roman" panose="02020603050405020304" pitchFamily="18" charset="0"/>
                        <a:cs typeface="Times New Roman" panose="02020603050405020304" pitchFamily="18" charset="0"/>
                      </a:endParaRPr>
                    </a:p>
                    <a:p>
                      <a:pPr algn="just"/>
                      <a:endParaRPr lang="kk-KZ" sz="1600" dirty="0">
                        <a:solidFill>
                          <a:schemeClr val="tx1"/>
                        </a:solidFill>
                        <a:latin typeface="Times New Roman" panose="02020603050405020304" pitchFamily="18" charset="0"/>
                        <a:cs typeface="Times New Roman" panose="02020603050405020304" pitchFamily="18" charset="0"/>
                      </a:endParaRPr>
                    </a:p>
                    <a:p>
                      <a:pPr algn="just"/>
                      <a:endParaRPr lang="kk-KZ" sz="1600" dirty="0">
                        <a:solidFill>
                          <a:schemeClr val="tx1"/>
                        </a:solidFill>
                        <a:latin typeface="Times New Roman" panose="02020603050405020304" pitchFamily="18" charset="0"/>
                        <a:cs typeface="Times New Roman" panose="02020603050405020304" pitchFamily="18" charset="0"/>
                      </a:endParaRPr>
                    </a:p>
                    <a:p>
                      <a:pPr algn="just"/>
                      <a:r>
                        <a:rPr lang="kk-KZ" sz="1600" dirty="0">
                          <a:solidFill>
                            <a:schemeClr val="tx1"/>
                          </a:solidFill>
                          <a:latin typeface="Times New Roman" panose="02020603050405020304" pitchFamily="18" charset="0"/>
                          <a:cs typeface="Times New Roman" panose="02020603050405020304" pitchFamily="18" charset="0"/>
                        </a:rPr>
                        <a:t>1. </a:t>
                      </a:r>
                      <a:r>
                        <a:rPr lang="ru-RU" sz="1600" dirty="0">
                          <a:solidFill>
                            <a:schemeClr val="tx1"/>
                          </a:solidFill>
                          <a:latin typeface="Times New Roman" panose="02020603050405020304" pitchFamily="18" charset="0"/>
                          <a:cs typeface="Times New Roman" panose="02020603050405020304" pitchFamily="18" charset="0"/>
                        </a:rPr>
                        <a:t>Анализировать устойчивость существующих конструкций;</a:t>
                      </a:r>
                      <a:endParaRPr lang="kk-KZ" sz="1600" dirty="0">
                        <a:solidFill>
                          <a:schemeClr val="tx1"/>
                        </a:solidFill>
                        <a:latin typeface="Times New Roman" panose="02020603050405020304" pitchFamily="18" charset="0"/>
                        <a:cs typeface="Times New Roman" panose="02020603050405020304" pitchFamily="18" charset="0"/>
                      </a:endParaRPr>
                    </a:p>
                    <a:p>
                      <a:pPr algn="just"/>
                      <a:r>
                        <a:rPr lang="ru-RU" sz="1600" dirty="0">
                          <a:solidFill>
                            <a:schemeClr val="tx1"/>
                          </a:solidFill>
                          <a:latin typeface="Times New Roman" panose="02020603050405020304" pitchFamily="18" charset="0"/>
                          <a:cs typeface="Times New Roman" panose="02020603050405020304" pitchFamily="18" charset="0"/>
                        </a:rPr>
                        <a:t>2. Разрабатывать рекомендации для нового строительства;</a:t>
                      </a:r>
                      <a:endParaRPr lang="kk-KZ" sz="1600" dirty="0">
                        <a:solidFill>
                          <a:schemeClr val="tx1"/>
                        </a:solidFill>
                        <a:latin typeface="Times New Roman" panose="02020603050405020304" pitchFamily="18" charset="0"/>
                        <a:cs typeface="Times New Roman" panose="02020603050405020304" pitchFamily="18" charset="0"/>
                      </a:endParaRPr>
                    </a:p>
                    <a:p>
                      <a:pPr algn="just"/>
                      <a:r>
                        <a:rPr lang="kk-KZ" sz="1600" dirty="0">
                          <a:solidFill>
                            <a:schemeClr val="tx1"/>
                          </a:solidFill>
                          <a:latin typeface="Times New Roman" panose="02020603050405020304" pitchFamily="18" charset="0"/>
                          <a:cs typeface="Times New Roman" panose="02020603050405020304" pitchFamily="18" charset="0"/>
                        </a:rPr>
                        <a:t>3</a:t>
                      </a:r>
                      <a:r>
                        <a:rPr lang="ru-RU" sz="1600" dirty="0">
                          <a:solidFill>
                            <a:schemeClr val="tx1"/>
                          </a:solidFill>
                          <a:latin typeface="Times New Roman" panose="02020603050405020304" pitchFamily="18" charset="0"/>
                          <a:cs typeface="Times New Roman" panose="02020603050405020304" pitchFamily="18" charset="0"/>
                        </a:rPr>
                        <a:t>.Улучшать существующие</a:t>
                      </a:r>
                    </a:p>
                    <a:p>
                      <a:pPr algn="just"/>
                      <a:r>
                        <a:rPr lang="ru-RU" sz="1600" dirty="0">
                          <a:solidFill>
                            <a:schemeClr val="tx1"/>
                          </a:solidFill>
                          <a:latin typeface="Times New Roman" panose="02020603050405020304" pitchFamily="18" charset="0"/>
                          <a:cs typeface="Times New Roman" panose="02020603050405020304" pitchFamily="18" charset="0"/>
                        </a:rPr>
                        <a:t>конструкции. </a:t>
                      </a:r>
                    </a:p>
                    <a:p>
                      <a:pPr algn="l"/>
                      <a:endParaRPr lang="kk-KZ" sz="1600" dirty="0">
                        <a:solidFill>
                          <a:schemeClr val="tx1"/>
                        </a:solidFill>
                        <a:latin typeface="Times New Roman" panose="02020603050405020304" pitchFamily="18" charset="0"/>
                        <a:cs typeface="Times New Roman" panose="02020603050405020304" pitchFamily="18" charset="0"/>
                      </a:endParaRPr>
                    </a:p>
                    <a:p>
                      <a:pPr algn="l"/>
                      <a:endParaRPr lang="ru-RU" sz="1600" dirty="0">
                        <a:solidFill>
                          <a:schemeClr val="tx1"/>
                        </a:solidFill>
                        <a:latin typeface="Times New Roman" panose="02020603050405020304" pitchFamily="18" charset="0"/>
                        <a:cs typeface="Times New Roman" panose="02020603050405020304" pitchFamily="18" charset="0"/>
                      </a:endParaRP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just"/>
                      <a:r>
                        <a:rPr lang="ru-RU" sz="1600" dirty="0">
                          <a:solidFill>
                            <a:schemeClr val="tx1"/>
                          </a:solidFill>
                          <a:latin typeface="Times New Roman" panose="02020603050405020304" pitchFamily="18" charset="0"/>
                          <a:cs typeface="Times New Roman" panose="02020603050405020304" pitchFamily="18" charset="0"/>
                        </a:rPr>
                        <a:t>Шкала MSK-64 также имеет важное значение для оценки сейсмической опасности и прогнозирования риска для населенных пунктов и критической инфраструктуры.</a:t>
                      </a:r>
                    </a:p>
                    <a:p>
                      <a:pPr algn="l"/>
                      <a:endParaRPr lang="ru-RU" sz="1600" dirty="0">
                        <a:solidFill>
                          <a:schemeClr val="tx1"/>
                        </a:solidFill>
                        <a:latin typeface="Times New Roman" panose="02020603050405020304" pitchFamily="18" charset="0"/>
                        <a:cs typeface="Times New Roman" panose="02020603050405020304" pitchFamily="18" charset="0"/>
                      </a:endParaRPr>
                    </a:p>
                    <a:p>
                      <a:pPr algn="l"/>
                      <a:r>
                        <a:rPr lang="ru-RU" sz="1600" dirty="0">
                          <a:solidFill>
                            <a:schemeClr val="tx1"/>
                          </a:solidFill>
                          <a:latin typeface="Times New Roman" panose="02020603050405020304" pitchFamily="18" charset="0"/>
                          <a:cs typeface="Times New Roman" panose="02020603050405020304" pitchFamily="18" charset="0"/>
                        </a:rPr>
                        <a:t>1. Определять зоны риска;</a:t>
                      </a:r>
                      <a:endParaRPr lang="kk-KZ" sz="1600" dirty="0">
                        <a:solidFill>
                          <a:schemeClr val="tx1"/>
                        </a:solidFill>
                        <a:latin typeface="Times New Roman" panose="02020603050405020304" pitchFamily="18" charset="0"/>
                        <a:cs typeface="Times New Roman" panose="02020603050405020304" pitchFamily="18" charset="0"/>
                      </a:endParaRPr>
                    </a:p>
                    <a:p>
                      <a:pPr algn="l"/>
                      <a:r>
                        <a:rPr lang="kk-KZ" sz="1600" dirty="0">
                          <a:solidFill>
                            <a:schemeClr val="tx1"/>
                          </a:solidFill>
                          <a:latin typeface="Times New Roman" panose="02020603050405020304" pitchFamily="18" charset="0"/>
                          <a:cs typeface="Times New Roman" panose="02020603050405020304" pitchFamily="18" charset="0"/>
                        </a:rPr>
                        <a:t>2</a:t>
                      </a:r>
                      <a:r>
                        <a:rPr lang="ru-RU" sz="1600" dirty="0">
                          <a:solidFill>
                            <a:schemeClr val="tx1"/>
                          </a:solidFill>
                          <a:latin typeface="Times New Roman" panose="02020603050405020304" pitchFamily="18" charset="0"/>
                          <a:cs typeface="Times New Roman" panose="02020603050405020304" pitchFamily="18" charset="0"/>
                        </a:rPr>
                        <a:t>. Проводить оценку готовности к чрезвычайным ситуациям;</a:t>
                      </a:r>
                      <a:endParaRPr lang="kk-KZ" sz="1600" dirty="0">
                        <a:solidFill>
                          <a:schemeClr val="tx1"/>
                        </a:solidFill>
                        <a:latin typeface="Times New Roman" panose="02020603050405020304" pitchFamily="18" charset="0"/>
                        <a:cs typeface="Times New Roman" panose="02020603050405020304" pitchFamily="18" charset="0"/>
                      </a:endParaRPr>
                    </a:p>
                    <a:p>
                      <a:pPr algn="l"/>
                      <a:r>
                        <a:rPr lang="kk-KZ" sz="1600" dirty="0">
                          <a:solidFill>
                            <a:schemeClr val="tx1"/>
                          </a:solidFill>
                          <a:latin typeface="Times New Roman" panose="02020603050405020304" pitchFamily="18" charset="0"/>
                          <a:cs typeface="Times New Roman" panose="02020603050405020304" pitchFamily="18" charset="0"/>
                        </a:rPr>
                        <a:t>3</a:t>
                      </a:r>
                      <a:r>
                        <a:rPr lang="ru-RU" sz="1600" dirty="0">
                          <a:solidFill>
                            <a:schemeClr val="tx1"/>
                          </a:solidFill>
                          <a:latin typeface="Times New Roman" panose="02020603050405020304" pitchFamily="18" charset="0"/>
                          <a:cs typeface="Times New Roman" panose="02020603050405020304" pitchFamily="18" charset="0"/>
                        </a:rPr>
                        <a:t>. Информирование население.</a:t>
                      </a: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tc>
                  <a:txBody>
                    <a:bodyPr/>
                    <a:lstStyle/>
                    <a:p>
                      <a:pPr algn="just"/>
                      <a:r>
                        <a:rPr lang="ru-RU" sz="1600" b="0" dirty="0">
                          <a:latin typeface="Times New Roman" panose="02020603050405020304" pitchFamily="18" charset="0"/>
                          <a:cs typeface="Times New Roman" panose="02020603050405020304" pitchFamily="18" charset="0"/>
                        </a:rPr>
                        <a:t>Шкала MSK-64 предоставляет возможность объективной оценки воздействия землетрясений на различные объекты, такие как люди, здания и природная среда. Это особенно важно для регионов с повышенной сейсмической активностью. В частности:</a:t>
                      </a:r>
                    </a:p>
                    <a:p>
                      <a:pPr algn="just"/>
                      <a:endParaRPr lang="kk-KZ" sz="1600" b="0" dirty="0">
                        <a:latin typeface="Times New Roman" panose="02020603050405020304" pitchFamily="18" charset="0"/>
                        <a:cs typeface="Times New Roman" panose="02020603050405020304" pitchFamily="18" charset="0"/>
                      </a:endParaRPr>
                    </a:p>
                    <a:p>
                      <a:pPr algn="just"/>
                      <a:r>
                        <a:rPr lang="ru-RU" sz="1600" b="0" dirty="0">
                          <a:latin typeface="Times New Roman" panose="02020603050405020304" pitchFamily="18" charset="0"/>
                          <a:cs typeface="Times New Roman" panose="02020603050405020304" pitchFamily="18" charset="0"/>
                        </a:rPr>
                        <a:t>1. Оценка влияния на людей</a:t>
                      </a:r>
                    </a:p>
                    <a:p>
                      <a:pPr algn="just"/>
                      <a:r>
                        <a:rPr lang="ru-RU" sz="1600" b="0" dirty="0">
                          <a:latin typeface="Times New Roman" panose="02020603050405020304" pitchFamily="18" charset="0"/>
                          <a:cs typeface="Times New Roman" panose="02020603050405020304" pitchFamily="18" charset="0"/>
                        </a:rPr>
                        <a:t>2. Анализ воздействия на природу</a:t>
                      </a:r>
                    </a:p>
                    <a:p>
                      <a:pPr algn="just"/>
                      <a:r>
                        <a:rPr lang="ru-RU" sz="1600" b="0" dirty="0">
                          <a:latin typeface="Times New Roman" panose="02020603050405020304" pitchFamily="18" charset="0"/>
                          <a:cs typeface="Times New Roman" panose="02020603050405020304" pitchFamily="18" charset="0"/>
                        </a:rPr>
                        <a:t>3. Интеграция данных в исследовательскую практику</a:t>
                      </a:r>
                      <a:endParaRPr lang="ru-RU" sz="1600" b="0" dirty="0">
                        <a:solidFill>
                          <a:schemeClr val="tx1"/>
                        </a:solidFill>
                        <a:latin typeface="Times New Roman" panose="02020603050405020304" pitchFamily="18" charset="0"/>
                        <a:cs typeface="Times New Roman" panose="02020603050405020304" pitchFamily="18" charset="0"/>
                      </a:endParaRP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extLst>
                  <a:ext uri="{0D108BD9-81ED-4DB2-BD59-A6C34878D82A}">
                    <a16:rowId xmlns:a16="http://schemas.microsoft.com/office/drawing/2014/main" val="2718679181"/>
                  </a:ext>
                </a:extLst>
              </a:tr>
            </a:tbl>
          </a:graphicData>
        </a:graphic>
      </p:graphicFrame>
      <p:sp>
        <p:nvSpPr>
          <p:cNvPr id="5" name="Прямоугольник: скругленные углы 4">
            <a:extLst>
              <a:ext uri="{FF2B5EF4-FFF2-40B4-BE49-F238E27FC236}">
                <a16:creationId xmlns:a16="http://schemas.microsoft.com/office/drawing/2014/main" id="{76A8491E-9AEA-4BA0-AABF-0439BCF6CC03}"/>
              </a:ext>
            </a:extLst>
          </p:cNvPr>
          <p:cNvSpPr/>
          <p:nvPr/>
        </p:nvSpPr>
        <p:spPr>
          <a:xfrm>
            <a:off x="118872" y="109182"/>
            <a:ext cx="11932920" cy="1146412"/>
          </a:xfrm>
          <a:prstGeom prst="round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a:solidFill>
                  <a:schemeClr val="tx1"/>
                </a:solidFill>
                <a:effectLst>
                  <a:outerShdw blurRad="38100" dist="38100" dir="2700000" algn="tl">
                    <a:srgbClr val="000000">
                      <a:alpha val="43137"/>
                    </a:srgbClr>
                  </a:outerShdw>
                </a:effectLst>
              </a:rPr>
              <a:t>Применение шкалы </a:t>
            </a:r>
            <a:r>
              <a:rPr lang="en-US" sz="3600" dirty="0">
                <a:solidFill>
                  <a:schemeClr val="tx1"/>
                </a:solidFill>
                <a:effectLst>
                  <a:outerShdw blurRad="38100" dist="38100" dir="2700000" algn="tl">
                    <a:srgbClr val="000000">
                      <a:alpha val="43137"/>
                    </a:srgbClr>
                  </a:outerShdw>
                </a:effectLst>
              </a:rPr>
              <a:t>MSK-64</a:t>
            </a:r>
            <a:endParaRPr lang="ru-RU" sz="3600" b="1" dirty="0">
              <a:solidFill>
                <a:schemeClr val="tx1"/>
              </a:solidFill>
              <a:effectLst>
                <a:outerShdw blurRad="38100" dist="38100" dir="2700000" algn="tl">
                  <a:srgbClr val="000000">
                    <a:alpha val="43137"/>
                  </a:srgbClr>
                </a:outerShdw>
              </a:effectLst>
            </a:endParaRPr>
          </a:p>
        </p:txBody>
      </p:sp>
      <p:graphicFrame>
        <p:nvGraphicFramePr>
          <p:cNvPr id="2" name="Таблица 1">
            <a:extLst>
              <a:ext uri="{FF2B5EF4-FFF2-40B4-BE49-F238E27FC236}">
                <a16:creationId xmlns:a16="http://schemas.microsoft.com/office/drawing/2014/main" id="{C6B19693-4943-4A5E-97DE-8FF5F355A3E3}"/>
              </a:ext>
            </a:extLst>
          </p:cNvPr>
          <p:cNvGraphicFramePr>
            <a:graphicFrameLocks noGrp="1"/>
          </p:cNvGraphicFramePr>
          <p:nvPr>
            <p:extLst>
              <p:ext uri="{D42A27DB-BD31-4B8C-83A1-F6EECF244321}">
                <p14:modId xmlns:p14="http://schemas.microsoft.com/office/powerpoint/2010/main" val="1646896186"/>
              </p:ext>
            </p:extLst>
          </p:nvPr>
        </p:nvGraphicFramePr>
        <p:xfrm>
          <a:off x="0" y="1397699"/>
          <a:ext cx="12192000" cy="82296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1133327522"/>
                    </a:ext>
                  </a:extLst>
                </a:gridCol>
              </a:tblGrid>
              <a:tr h="751141">
                <a:tc>
                  <a:txBody>
                    <a:bodyPr/>
                    <a:lstStyle/>
                    <a:p>
                      <a:pPr algn="just"/>
                      <a:r>
                        <a:rPr lang="ru-RU" sz="1600" b="0" dirty="0">
                          <a:solidFill>
                            <a:schemeClr val="tx1"/>
                          </a:solidFill>
                        </a:rPr>
                        <a:t>Применение шкалы MSK-64 направлено на постфактум анализ землетрясений, при котором интенсивность сейсмических событий определяется по наблюдаемым последствиям, а не по инструментальным данным, таким как сейсмографические измерения. Основное значение шкалы заключается в следующем:</a:t>
                      </a:r>
                    </a:p>
                  </a:txBody>
                  <a:tcPr>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a:tcPr>
                </a:tc>
                <a:extLst>
                  <a:ext uri="{0D108BD9-81ED-4DB2-BD59-A6C34878D82A}">
                    <a16:rowId xmlns:a16="http://schemas.microsoft.com/office/drawing/2014/main" val="2092380609"/>
                  </a:ext>
                </a:extLst>
              </a:tr>
            </a:tbl>
          </a:graphicData>
        </a:graphic>
      </p:graphicFrame>
    </p:spTree>
    <p:extLst>
      <p:ext uri="{BB962C8B-B14F-4D97-AF65-F5344CB8AC3E}">
        <p14:creationId xmlns:p14="http://schemas.microsoft.com/office/powerpoint/2010/main" val="979304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5580F16F-8378-418C-AE3A-E0CE3CA17B69}"/>
              </a:ext>
            </a:extLst>
          </p:cNvPr>
          <p:cNvSpPr/>
          <p:nvPr/>
        </p:nvSpPr>
        <p:spPr>
          <a:xfrm>
            <a:off x="82296" y="258901"/>
            <a:ext cx="8129549" cy="5755422"/>
          </a:xfrm>
          <a:prstGeom prst="rect">
            <a:avLst/>
          </a:prstGeom>
        </p:spPr>
        <p:txBody>
          <a:bodyPr wrap="square">
            <a:spAutoFit/>
          </a:bodyPr>
          <a:lstStyle/>
          <a:p>
            <a:pPr algn="just"/>
            <a: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Внедрение и использование шкалы MSK-64</a:t>
            </a: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После разработки в 1964 году шкала MSK-64 была принята для использования в Советском Союзе и многих странах Европы и Азии. Благодаря своей гибкости и точности она быстро завоевала популярность и стала применяться для оценки землетрясений в различных регионах мира. В СССР шкала MSK-64 стала основным инструментом для оценки сейсмической активности, и её данные активно использовались при разработке строительных норм для сейсмоопасных регионов.</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С течением времени шкала получила международное признание и была включена в международные стандарты оценки землетрясений. Применение MSK-64 способствовало улучшению защиты зданий и повышению безопасности населения в сейсмоактивных районах. Её универсальность и точность сделали её важным инструментом для специалистов, занимающихся сейсмологией и строительством.</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Шкала MSK-64 также послужила основой для создания EMS-98. Первоначально предполагалось, что новая шкала станет лишь обновленной версией MSK-64, однако нововведения оказались столь значительными, что по решению Европейского Сейсмологического Комитета (ЕСК) ей было присвоено новое название. Это свидетельствует о том, что шкала MSK-64 продолжает влиять на развитие методов оценки сейсмической активности и строить мост между историческими данными и современными стандартами.</a:t>
            </a:r>
          </a:p>
        </p:txBody>
      </p:sp>
      <p:pic>
        <p:nvPicPr>
          <p:cNvPr id="9" name="Рисунок 8">
            <a:extLst>
              <a:ext uri="{FF2B5EF4-FFF2-40B4-BE49-F238E27FC236}">
                <a16:creationId xmlns:a16="http://schemas.microsoft.com/office/drawing/2014/main" id="{CB4838F9-46DF-4475-B152-3179FC36A043}"/>
              </a:ext>
            </a:extLst>
          </p:cNvPr>
          <p:cNvPicPr>
            <a:picLocks noChangeAspect="1"/>
          </p:cNvPicPr>
          <p:nvPr/>
        </p:nvPicPr>
        <p:blipFill>
          <a:blip r:embed="rId2"/>
          <a:stretch>
            <a:fillRect/>
          </a:stretch>
        </p:blipFill>
        <p:spPr>
          <a:xfrm>
            <a:off x="8487052" y="610136"/>
            <a:ext cx="3622649" cy="23890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Рисунок 9">
            <a:extLst>
              <a:ext uri="{FF2B5EF4-FFF2-40B4-BE49-F238E27FC236}">
                <a16:creationId xmlns:a16="http://schemas.microsoft.com/office/drawing/2014/main" id="{613FD561-81F4-4B65-B05A-62F9FC8C4891}"/>
              </a:ext>
            </a:extLst>
          </p:cNvPr>
          <p:cNvPicPr>
            <a:picLocks noChangeAspect="1"/>
          </p:cNvPicPr>
          <p:nvPr/>
        </p:nvPicPr>
        <p:blipFill>
          <a:blip r:embed="rId3"/>
          <a:stretch>
            <a:fillRect/>
          </a:stretch>
        </p:blipFill>
        <p:spPr>
          <a:xfrm>
            <a:off x="8487052" y="3436055"/>
            <a:ext cx="3622652" cy="25782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923976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0F0577-9322-495D-9842-D65247BC9334}"/>
              </a:ext>
            </a:extLst>
          </p:cNvPr>
          <p:cNvSpPr>
            <a:spLocks noGrp="1"/>
          </p:cNvSpPr>
          <p:nvPr>
            <p:ph type="title"/>
          </p:nvPr>
        </p:nvSpPr>
        <p:spPr>
          <a:xfrm>
            <a:off x="1" y="1"/>
            <a:ext cx="7324077" cy="630935"/>
          </a:xfrm>
        </p:spPr>
        <p:txBody>
          <a:bodyPr>
            <a:normAutofit/>
          </a:bodyPr>
          <a:lstStyle/>
          <a:p>
            <a: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Сравнение шкал Рихтера и MSK-64</a:t>
            </a:r>
          </a:p>
        </p:txBody>
      </p:sp>
      <p:sp>
        <p:nvSpPr>
          <p:cNvPr id="4" name="Прямоугольник 3">
            <a:extLst>
              <a:ext uri="{FF2B5EF4-FFF2-40B4-BE49-F238E27FC236}">
                <a16:creationId xmlns:a16="http://schemas.microsoft.com/office/drawing/2014/main" id="{954BB661-0345-4EC5-B368-9F0A32CCDB4D}"/>
              </a:ext>
            </a:extLst>
          </p:cNvPr>
          <p:cNvSpPr/>
          <p:nvPr/>
        </p:nvSpPr>
        <p:spPr>
          <a:xfrm>
            <a:off x="0" y="630936"/>
            <a:ext cx="12192000" cy="5970865"/>
          </a:xfrm>
          <a:prstGeom prst="rect">
            <a:avLst/>
          </a:prstGeom>
        </p:spPr>
        <p:txBody>
          <a:bodyPr wrap="square">
            <a:spAutoFit/>
          </a:bodyPr>
          <a:lstStyle/>
          <a:p>
            <a:pPr algn="just"/>
            <a:endParaRPr lang="ru-RU" sz="1400" b="1" i="1" u="sng" dirty="0">
              <a:latin typeface="Times New Roman" panose="02020603050405020304" pitchFamily="18" charset="0"/>
              <a:cs typeface="Times New Roman" panose="02020603050405020304" pitchFamily="18" charset="0"/>
            </a:endParaRPr>
          </a:p>
          <a:p>
            <a:pPr algn="just"/>
            <a:r>
              <a:rPr lang="ru-RU" sz="1400" b="1" i="1" u="sng" dirty="0">
                <a:latin typeface="Times New Roman" panose="02020603050405020304" pitchFamily="18" charset="0"/>
                <a:cs typeface="Times New Roman" panose="02020603050405020304" pitchFamily="18" charset="0"/>
              </a:rPr>
              <a:t>1</a:t>
            </a:r>
            <a:r>
              <a:rPr lang="ru-RU" sz="1600" b="1" i="1" u="sng" dirty="0">
                <a:latin typeface="Times New Roman" panose="02020603050405020304" pitchFamily="18" charset="0"/>
                <a:cs typeface="Times New Roman" panose="02020603050405020304" pitchFamily="18" charset="0"/>
              </a:rPr>
              <a:t>. Основные принципы:</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Шкала Рихтера: Эта шкала измеряет магнитуду землетрясения, определяя его энергию, высвобождаемую при сейсмическом событии. Она основана на амплитуде колебаний, зарегистрированных сейсмографами. Значение магнитуды на шкале Рихтера является логарифмическим, что означает, что увеличение на одну единицу соответствует увеличению энергии в 31,6 раза.</a:t>
            </a:r>
          </a:p>
          <a:p>
            <a:pPr algn="just"/>
            <a:r>
              <a:rPr lang="ru-RU" sz="1600" dirty="0">
                <a:latin typeface="Times New Roman" panose="02020603050405020304" pitchFamily="18" charset="0"/>
                <a:cs typeface="Times New Roman" panose="02020603050405020304" pitchFamily="18" charset="0"/>
              </a:rPr>
              <a:t>- Шкала MSK-64: В отличие от шкалы Рихтера, MSK-64 оценивает интенсивность землетрясений на основе наблюдаемых последствий, таких как повреждения зданий, реакции людей и изменения в природной среде. Она предоставляет более детальную информацию о воздействии сейсмического события на конкретные регионы.</a:t>
            </a:r>
          </a:p>
          <a:p>
            <a:pPr algn="just"/>
            <a:endParaRPr lang="ru-RU" sz="1600" dirty="0">
              <a:latin typeface="Times New Roman" panose="02020603050405020304" pitchFamily="18" charset="0"/>
              <a:cs typeface="Times New Roman" panose="02020603050405020304" pitchFamily="18" charset="0"/>
            </a:endParaRPr>
          </a:p>
          <a:p>
            <a:pPr algn="just"/>
            <a:r>
              <a:rPr lang="ru-RU" sz="1600" b="1" i="1" u="sng" dirty="0">
                <a:latin typeface="Times New Roman" panose="02020603050405020304" pitchFamily="18" charset="0"/>
                <a:cs typeface="Times New Roman" panose="02020603050405020304" pitchFamily="18" charset="0"/>
              </a:rPr>
              <a:t>2. Область применения:</a:t>
            </a:r>
          </a:p>
          <a:p>
            <a:pPr algn="just"/>
            <a:endParaRPr lang="ru-RU" sz="1600" b="1" i="1" u="sng"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Шкала Рихтера: Применяется в основном для быстрого определения магнитуды землетрясения сразу после его возникновения. Она часто используется в научных исследованиях и в оперативных отчетах о землетрясениях.</a:t>
            </a:r>
          </a:p>
          <a:p>
            <a:pPr algn="just"/>
            <a:r>
              <a:rPr lang="ru-RU" sz="1600" dirty="0">
                <a:latin typeface="Times New Roman" panose="02020603050405020304" pitchFamily="18" charset="0"/>
                <a:cs typeface="Times New Roman" panose="02020603050405020304" pitchFamily="18" charset="0"/>
              </a:rPr>
              <a:t>- Шкала MSK-64: Используется для постфактум анализа землетрясений, особенно в сейсмоопасных регионах. Она помогает оценить разрушения и последствия для населения и инфраструктуры, а также служит основой для разработки строительных норм.</a:t>
            </a:r>
          </a:p>
          <a:p>
            <a:pPr algn="just"/>
            <a:endParaRPr lang="ru-RU" sz="1600" dirty="0">
              <a:latin typeface="Times New Roman" panose="02020603050405020304" pitchFamily="18" charset="0"/>
              <a:cs typeface="Times New Roman" panose="02020603050405020304" pitchFamily="18" charset="0"/>
            </a:endParaRPr>
          </a:p>
          <a:p>
            <a:pPr algn="just"/>
            <a:r>
              <a:rPr lang="ru-RU" sz="1600" b="1" i="1" u="sng" dirty="0">
                <a:latin typeface="Times New Roman" panose="02020603050405020304" pitchFamily="18" charset="0"/>
                <a:cs typeface="Times New Roman" panose="02020603050405020304" pitchFamily="18" charset="0"/>
              </a:rPr>
              <a:t>3. Тип данных:</a:t>
            </a:r>
          </a:p>
          <a:p>
            <a:pPr algn="just"/>
            <a:endParaRPr lang="ru-RU" sz="1600" b="1" i="1" u="sng"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Шкала Рихтера: Предоставляет числовое значение, которое отражает величину энергии, высвобожденной при землетрясении, без учета его последствий для людей и объектов.</a:t>
            </a:r>
          </a:p>
          <a:p>
            <a:pPr algn="just"/>
            <a:r>
              <a:rPr lang="ru-RU" sz="1600" dirty="0">
                <a:latin typeface="Times New Roman" panose="02020603050405020304" pitchFamily="18" charset="0"/>
                <a:cs typeface="Times New Roman" panose="02020603050405020304" pitchFamily="18" charset="0"/>
              </a:rPr>
              <a:t>- Шкала MSK-64: Оценивает конкретные последствия землетрясения, включая разрушения зданий, панические реакции людей и изменения в ландшафте, предоставляя более полное представление о влиянии сейсмического события.</a:t>
            </a:r>
          </a:p>
          <a:p>
            <a:pPr algn="just"/>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8226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скругленные углы 7">
            <a:extLst>
              <a:ext uri="{FF2B5EF4-FFF2-40B4-BE49-F238E27FC236}">
                <a16:creationId xmlns:a16="http://schemas.microsoft.com/office/drawing/2014/main" id="{CE8A27E4-8F82-4E2B-BBAD-774D551FC071}"/>
              </a:ext>
            </a:extLst>
          </p:cNvPr>
          <p:cNvSpPr/>
          <p:nvPr/>
        </p:nvSpPr>
        <p:spPr>
          <a:xfrm>
            <a:off x="54591" y="649387"/>
            <a:ext cx="8650496" cy="1938525"/>
          </a:xfrm>
          <a:prstGeom prst="round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i="1" u="sng" dirty="0">
                <a:solidFill>
                  <a:schemeClr val="tx1"/>
                </a:solidFill>
                <a:latin typeface="Times New Roman" panose="02020603050405020304" pitchFamily="18" charset="0"/>
                <a:cs typeface="Times New Roman" panose="02020603050405020304" pitchFamily="18" charset="0"/>
              </a:rPr>
              <a:t>Землетрясение в Гаити (2010 год) </a:t>
            </a:r>
          </a:p>
          <a:p>
            <a:pPr algn="just"/>
            <a:endParaRPr lang="ru-RU" sz="1600" b="1" i="1" u="sng" dirty="0">
              <a:solidFill>
                <a:schemeClr val="tx1"/>
              </a:solidFill>
              <a:latin typeface="Times New Roman" panose="02020603050405020304" pitchFamily="18" charset="0"/>
              <a:cs typeface="Times New Roman" panose="02020603050405020304" pitchFamily="18" charset="0"/>
            </a:endParaRPr>
          </a:p>
          <a:p>
            <a:pPr algn="just"/>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Магнитуда по шкале Рихтера: 7.0 </a:t>
            </a:r>
          </a:p>
          <a:p>
            <a:pPr algn="just"/>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Оценка по шкале MSK-64: VIII (интенсивность)</a:t>
            </a:r>
          </a:p>
          <a:p>
            <a:pPr algn="just"/>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Описание последствий: Это землетрясение привело к массовым разрушениям в </a:t>
            </a:r>
            <a:r>
              <a:rPr lang="ru-RU" sz="16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Port-au-Prince</a:t>
            </a: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 его окрестностях. Большинство зданий, включая жилые и общественные, были повреждены или полностью разрушены. Свыше 200,000 человек погибли, и миллионы остались без крова. Люди испытали сильный стресс и панику, что также отразилось в оценке MSK-64.</a:t>
            </a:r>
          </a:p>
        </p:txBody>
      </p:sp>
      <p:sp>
        <p:nvSpPr>
          <p:cNvPr id="13" name="Прямоугольник: скругленные углы 12">
            <a:extLst>
              <a:ext uri="{FF2B5EF4-FFF2-40B4-BE49-F238E27FC236}">
                <a16:creationId xmlns:a16="http://schemas.microsoft.com/office/drawing/2014/main" id="{EC6182C1-A0A3-407D-96F6-50B6CE4F50C8}"/>
              </a:ext>
            </a:extLst>
          </p:cNvPr>
          <p:cNvSpPr/>
          <p:nvPr/>
        </p:nvSpPr>
        <p:spPr>
          <a:xfrm>
            <a:off x="192292" y="34349"/>
            <a:ext cx="11807416" cy="430923"/>
          </a:xfrm>
          <a:prstGeom prst="roundRect">
            <a:avLst>
              <a:gd name="adj" fmla="val 241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tx1">
                    <a:lumMod val="95000"/>
                    <a:lumOff val="5000"/>
                  </a:schemeClr>
                </a:solidFill>
              </a:rPr>
              <a:t>Примеры землетрясений с оценкой по шкалам Рихтера и MSK-64</a:t>
            </a:r>
          </a:p>
        </p:txBody>
      </p:sp>
      <p:sp>
        <p:nvSpPr>
          <p:cNvPr id="9" name="Прямоугольник: скругленные углы 8">
            <a:extLst>
              <a:ext uri="{FF2B5EF4-FFF2-40B4-BE49-F238E27FC236}">
                <a16:creationId xmlns:a16="http://schemas.microsoft.com/office/drawing/2014/main" id="{4214CCA4-F48A-4AD8-A7DD-5AFE457B0F9B}"/>
              </a:ext>
            </a:extLst>
          </p:cNvPr>
          <p:cNvSpPr/>
          <p:nvPr/>
        </p:nvSpPr>
        <p:spPr>
          <a:xfrm>
            <a:off x="27295" y="2685990"/>
            <a:ext cx="8421624" cy="1938525"/>
          </a:xfrm>
          <a:prstGeom prst="round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i="1" u="sng" dirty="0">
                <a:solidFill>
                  <a:schemeClr val="tx1"/>
                </a:solidFill>
                <a:latin typeface="Times New Roman" panose="02020603050405020304" pitchFamily="18" charset="0"/>
                <a:cs typeface="Times New Roman" panose="02020603050405020304" pitchFamily="18" charset="0"/>
              </a:rPr>
              <a:t>Землетрясение в Чили (2010 год)</a:t>
            </a:r>
            <a:endParaRPr lang="kk-KZ"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Магнитуда по шкале Рихтера: 8.8Оценка по шкале </a:t>
            </a:r>
          </a:p>
          <a:p>
            <a:pPr algn="just"/>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MSK-64: VIII (интенсивность)</a:t>
            </a:r>
          </a:p>
          <a:p>
            <a:pPr algn="just"/>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Описание последствий: Это землетрясение вызвало серьезные разрушения в центральной части Чили, включая города </a:t>
            </a:r>
            <a:r>
              <a:rPr lang="ru-RU" sz="1600"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Консепсьон</a:t>
            </a: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 Талька. Более 500 человек погибли, и сотни тысяч остались без крыши над головой. Интенсивность была оценена как VIII, что говорит о значительном ущербе и сильных ощущениях среди населения.</a:t>
            </a:r>
          </a:p>
        </p:txBody>
      </p:sp>
      <p:sp>
        <p:nvSpPr>
          <p:cNvPr id="11" name="Прямоугольник: скругленные углы 10">
            <a:extLst>
              <a:ext uri="{FF2B5EF4-FFF2-40B4-BE49-F238E27FC236}">
                <a16:creationId xmlns:a16="http://schemas.microsoft.com/office/drawing/2014/main" id="{A6264DB8-253C-4A22-8355-420CB7C358D5}"/>
              </a:ext>
            </a:extLst>
          </p:cNvPr>
          <p:cNvSpPr/>
          <p:nvPr/>
        </p:nvSpPr>
        <p:spPr>
          <a:xfrm>
            <a:off x="27295" y="4889527"/>
            <a:ext cx="8485769" cy="1955706"/>
          </a:xfrm>
          <a:prstGeom prst="roundRect">
            <a:avLst/>
          </a:prstGeom>
          <a:gradFill>
            <a:gsLst>
              <a:gs pos="0">
                <a:schemeClr val="bg2">
                  <a:tint val="84000"/>
                  <a:shade val="100000"/>
                  <a:hueMod val="92000"/>
                  <a:satMod val="180000"/>
                  <a:lumMod val="114000"/>
                </a:schemeClr>
              </a:gs>
              <a:gs pos="100000">
                <a:schemeClr val="bg2">
                  <a:shade val="92000"/>
                  <a:satMod val="170000"/>
                  <a:lumMod val="96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i="1" u="sng" dirty="0">
                <a:solidFill>
                  <a:schemeClr val="tx1"/>
                </a:solidFill>
                <a:latin typeface="Times New Roman" panose="02020603050405020304" pitchFamily="18" charset="0"/>
                <a:cs typeface="Times New Roman" panose="02020603050405020304" pitchFamily="18" charset="0"/>
              </a:rPr>
              <a:t>Землетрясение в Непале (2015 год)</a:t>
            </a:r>
          </a:p>
          <a:p>
            <a:pPr algn="just"/>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Магнитуда по шкале Рихтера: 7.8</a:t>
            </a:r>
          </a:p>
          <a:p>
            <a:pPr algn="just"/>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Оценка по шкале MSK-64: VIII (интенсивность)</a:t>
            </a:r>
          </a:p>
          <a:p>
            <a:pPr algn="just"/>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Описание последствий: Землетрясение нанесло значительный ущерб столице Катманду и окружающим районам. Более 9,000 человек погибли, и более 22,000 получили ранения. Повреждения зданий были масштабными, включая исторические памятники, что отражает высокую оценку по шкале MSK-64.</a:t>
            </a:r>
          </a:p>
        </p:txBody>
      </p:sp>
      <p:pic>
        <p:nvPicPr>
          <p:cNvPr id="2" name="Рисунок 1">
            <a:extLst>
              <a:ext uri="{FF2B5EF4-FFF2-40B4-BE49-F238E27FC236}">
                <a16:creationId xmlns:a16="http://schemas.microsoft.com/office/drawing/2014/main" id="{7D050531-6D0B-47C8-BB4A-D8D2EB898CA7}"/>
              </a:ext>
            </a:extLst>
          </p:cNvPr>
          <p:cNvPicPr>
            <a:picLocks noChangeAspect="1"/>
          </p:cNvPicPr>
          <p:nvPr/>
        </p:nvPicPr>
        <p:blipFill>
          <a:blip r:embed="rId3"/>
          <a:stretch>
            <a:fillRect/>
          </a:stretch>
        </p:blipFill>
        <p:spPr>
          <a:xfrm>
            <a:off x="8705088" y="665229"/>
            <a:ext cx="3432321" cy="1895094"/>
          </a:xfrm>
          <a:prstGeom prst="rect">
            <a:avLst/>
          </a:prstGeom>
        </p:spPr>
      </p:pic>
      <p:pic>
        <p:nvPicPr>
          <p:cNvPr id="3" name="Рисунок 2">
            <a:extLst>
              <a:ext uri="{FF2B5EF4-FFF2-40B4-BE49-F238E27FC236}">
                <a16:creationId xmlns:a16="http://schemas.microsoft.com/office/drawing/2014/main" id="{12A6F65A-F48C-49A1-8A5B-BCCB29AD1575}"/>
              </a:ext>
            </a:extLst>
          </p:cNvPr>
          <p:cNvPicPr>
            <a:picLocks noChangeAspect="1"/>
          </p:cNvPicPr>
          <p:nvPr/>
        </p:nvPicPr>
        <p:blipFill>
          <a:blip r:embed="rId4"/>
          <a:stretch>
            <a:fillRect/>
          </a:stretch>
        </p:blipFill>
        <p:spPr>
          <a:xfrm>
            <a:off x="8705087" y="2729421"/>
            <a:ext cx="3432321" cy="1895094"/>
          </a:xfrm>
          <a:prstGeom prst="rect">
            <a:avLst/>
          </a:prstGeom>
        </p:spPr>
      </p:pic>
      <p:pic>
        <p:nvPicPr>
          <p:cNvPr id="6" name="Рисунок 5">
            <a:extLst>
              <a:ext uri="{FF2B5EF4-FFF2-40B4-BE49-F238E27FC236}">
                <a16:creationId xmlns:a16="http://schemas.microsoft.com/office/drawing/2014/main" id="{5920CB64-A221-4469-BA64-B2667BF5EC54}"/>
              </a:ext>
            </a:extLst>
          </p:cNvPr>
          <p:cNvPicPr>
            <a:picLocks noChangeAspect="1"/>
          </p:cNvPicPr>
          <p:nvPr/>
        </p:nvPicPr>
        <p:blipFill>
          <a:blip r:embed="rId5"/>
          <a:stretch>
            <a:fillRect/>
          </a:stretch>
        </p:blipFill>
        <p:spPr>
          <a:xfrm>
            <a:off x="8705087" y="4889527"/>
            <a:ext cx="3432321" cy="1895094"/>
          </a:xfrm>
          <a:prstGeom prst="rect">
            <a:avLst/>
          </a:prstGeom>
        </p:spPr>
      </p:pic>
    </p:spTree>
    <p:extLst>
      <p:ext uri="{BB962C8B-B14F-4D97-AF65-F5344CB8AC3E}">
        <p14:creationId xmlns:p14="http://schemas.microsoft.com/office/powerpoint/2010/main" val="4023056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74BD54-3E04-4795-8C1D-D93D5F4DD6A7}"/>
              </a:ext>
            </a:extLst>
          </p:cNvPr>
          <p:cNvSpPr>
            <a:spLocks noGrp="1"/>
          </p:cNvSpPr>
          <p:nvPr>
            <p:ph type="title"/>
          </p:nvPr>
        </p:nvSpPr>
        <p:spPr>
          <a:xfrm>
            <a:off x="228600" y="342900"/>
            <a:ext cx="11155680" cy="1531620"/>
          </a:xfrm>
        </p:spPr>
        <p:txBody>
          <a:bodyPr/>
          <a:lstStyle/>
          <a:p>
            <a:pPr algn="l"/>
            <a:r>
              <a:rPr lang="kk-KZ" dirty="0">
                <a:latin typeface="Times New Roman" panose="02020603050405020304" pitchFamily="18" charset="0"/>
                <a:cs typeface="Times New Roman" panose="02020603050405020304" pitchFamily="18" charset="0"/>
              </a:rPr>
              <a:t>Содержание: </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4426305A-FF0D-4CE2-8B8F-FC52E8B2F426}"/>
              </a:ext>
            </a:extLst>
          </p:cNvPr>
          <p:cNvSpPr>
            <a:spLocks noGrp="1"/>
          </p:cNvSpPr>
          <p:nvPr>
            <p:ph idx="1"/>
          </p:nvPr>
        </p:nvSpPr>
        <p:spPr>
          <a:xfrm>
            <a:off x="228600" y="1792224"/>
            <a:ext cx="9732264" cy="3563755"/>
          </a:xfrm>
        </p:spPr>
        <p:txBody>
          <a:bodyPr/>
          <a:lstStyle/>
          <a:p>
            <a:r>
              <a:rPr lang="ru-RU" b="1" dirty="0">
                <a:latin typeface="Times New Roman" panose="02020603050405020304" pitchFamily="18" charset="0"/>
                <a:cs typeface="Times New Roman" panose="02020603050405020304" pitchFamily="18" charset="0"/>
              </a:rPr>
              <a:t>1. Введение</a:t>
            </a:r>
          </a:p>
          <a:p>
            <a:r>
              <a:rPr lang="ru-RU" b="1" dirty="0">
                <a:latin typeface="Times New Roman" panose="02020603050405020304" pitchFamily="18" charset="0"/>
                <a:cs typeface="Times New Roman" panose="02020603050405020304" pitchFamily="18" charset="0"/>
              </a:rPr>
              <a:t>2. Шкала Рихтера</a:t>
            </a:r>
          </a:p>
          <a:p>
            <a:r>
              <a:rPr lang="ru-RU" b="1" dirty="0">
                <a:latin typeface="Times New Roman" panose="02020603050405020304" pitchFamily="18" charset="0"/>
                <a:cs typeface="Times New Roman" panose="02020603050405020304" pitchFamily="18" charset="0"/>
              </a:rPr>
              <a:t>3. Шкала Медведева-</a:t>
            </a:r>
            <a:r>
              <a:rPr lang="ru-RU" b="1" dirty="0" err="1">
                <a:latin typeface="Times New Roman" panose="02020603050405020304" pitchFamily="18" charset="0"/>
                <a:cs typeface="Times New Roman" panose="02020603050405020304" pitchFamily="18" charset="0"/>
              </a:rPr>
              <a:t>Шпонхойера</a:t>
            </a:r>
            <a:r>
              <a:rPr lang="ru-RU" b="1" dirty="0">
                <a:latin typeface="Times New Roman" panose="02020603050405020304" pitchFamily="18" charset="0"/>
                <a:cs typeface="Times New Roman" panose="02020603050405020304" pitchFamily="18" charset="0"/>
              </a:rPr>
              <a:t>-</a:t>
            </a:r>
            <a:r>
              <a:rPr lang="ru-RU" b="1" dirty="0" err="1">
                <a:latin typeface="Times New Roman" panose="02020603050405020304" pitchFamily="18" charset="0"/>
                <a:cs typeface="Times New Roman" panose="02020603050405020304" pitchFamily="18" charset="0"/>
              </a:rPr>
              <a:t>Карника</a:t>
            </a:r>
            <a:r>
              <a:rPr lang="ru-RU"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MSK-64)</a:t>
            </a:r>
            <a:endParaRPr lang="kk-KZ" b="1"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4. Сравнение шкал Рихтера и MSK-64</a:t>
            </a:r>
          </a:p>
          <a:p>
            <a:r>
              <a:rPr lang="kk-KZ" b="1" dirty="0">
                <a:latin typeface="Times New Roman" panose="02020603050405020304" pitchFamily="18" charset="0"/>
                <a:cs typeface="Times New Roman" panose="02020603050405020304" pitchFamily="18" charset="0"/>
              </a:rPr>
              <a:t>5</a:t>
            </a:r>
            <a:r>
              <a:rPr lang="ru-RU" b="1" dirty="0">
                <a:latin typeface="Times New Roman" panose="02020603050405020304" pitchFamily="18" charset="0"/>
                <a:cs typeface="Times New Roman" panose="02020603050405020304" pitchFamily="18" charset="0"/>
              </a:rPr>
              <a:t>. Примеры землетрясений с оценкой по обеим шкалам</a:t>
            </a:r>
          </a:p>
          <a:p>
            <a:r>
              <a:rPr lang="kk-KZ" b="1" dirty="0">
                <a:latin typeface="Times New Roman" panose="02020603050405020304" pitchFamily="18" charset="0"/>
                <a:cs typeface="Times New Roman" panose="02020603050405020304" pitchFamily="18" charset="0"/>
              </a:rPr>
              <a:t>6</a:t>
            </a:r>
            <a:r>
              <a:rPr lang="ru-RU" b="1" dirty="0">
                <a:latin typeface="Times New Roman" panose="02020603050405020304" pitchFamily="18" charset="0"/>
                <a:cs typeface="Times New Roman" panose="02020603050405020304" pitchFamily="18" charset="0"/>
              </a:rPr>
              <a:t>. Заключение</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0486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D0D8E9-9D0B-4A71-993E-7C5B7776D3CC}"/>
              </a:ext>
            </a:extLst>
          </p:cNvPr>
          <p:cNvSpPr>
            <a:spLocks noGrp="1"/>
          </p:cNvSpPr>
          <p:nvPr>
            <p:ph type="title"/>
          </p:nvPr>
        </p:nvSpPr>
        <p:spPr>
          <a:xfrm>
            <a:off x="818242" y="625536"/>
            <a:ext cx="9799718" cy="1064526"/>
          </a:xfrm>
        </p:spPr>
        <p:txBody>
          <a:bodyPr/>
          <a:lstStyle/>
          <a:p>
            <a:r>
              <a:rPr lang="ru-RU" dirty="0"/>
              <a:t>Заключение</a:t>
            </a:r>
          </a:p>
        </p:txBody>
      </p:sp>
      <p:sp>
        <p:nvSpPr>
          <p:cNvPr id="4" name="Прямоугольник 3">
            <a:extLst>
              <a:ext uri="{FF2B5EF4-FFF2-40B4-BE49-F238E27FC236}">
                <a16:creationId xmlns:a16="http://schemas.microsoft.com/office/drawing/2014/main" id="{697A9924-B4FA-46E4-B066-6445B885F495}"/>
              </a:ext>
            </a:extLst>
          </p:cNvPr>
          <p:cNvSpPr/>
          <p:nvPr/>
        </p:nvSpPr>
        <p:spPr>
          <a:xfrm>
            <a:off x="319879" y="1791334"/>
            <a:ext cx="11552241" cy="3816429"/>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Классификация землетрясений по интенсивности в баллах является важным аспектом сейсмологии, который позволяет оценить влияние этих природных явлений на окружающую среду и население. Шкала Рихтера, несмотря на свою популярность, ограничена в возможности описания разрушительных последствий, поскольку измеряет только величину энергии, высвобождаемой при землетрясении. В отличие от неё, шкала Медведева-</a:t>
            </a:r>
            <a:r>
              <a:rPr lang="ru-RU" sz="1600" dirty="0" err="1">
                <a:latin typeface="Times New Roman" panose="02020603050405020304" pitchFamily="18" charset="0"/>
                <a:cs typeface="Times New Roman" panose="02020603050405020304" pitchFamily="18" charset="0"/>
              </a:rPr>
              <a:t>Шпонхойера</a:t>
            </a:r>
            <a:r>
              <a:rPr lang="ru-RU" sz="1600" dirty="0">
                <a:latin typeface="Times New Roman" panose="02020603050405020304" pitchFamily="18" charset="0"/>
                <a:cs typeface="Times New Roman" panose="02020603050405020304" pitchFamily="18" charset="0"/>
              </a:rPr>
              <a:t>-</a:t>
            </a:r>
            <a:r>
              <a:rPr lang="ru-RU" sz="1600" dirty="0" err="1">
                <a:latin typeface="Times New Roman" panose="02020603050405020304" pitchFamily="18" charset="0"/>
                <a:cs typeface="Times New Roman" panose="02020603050405020304" pitchFamily="18" charset="0"/>
              </a:rPr>
              <a:t>Карника</a:t>
            </a:r>
            <a:r>
              <a:rPr lang="ru-RU" sz="1600" dirty="0">
                <a:latin typeface="Times New Roman" panose="02020603050405020304" pitchFamily="18" charset="0"/>
                <a:cs typeface="Times New Roman" panose="02020603050405020304" pitchFamily="18" charset="0"/>
              </a:rPr>
              <a:t> (MSK-64) предоставляет более полное представление о последствиях землетрясений, принимая во внимание как физические, так и социальные аспекты.</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Шкала MSK-64 позволяет более точно оценивать интенсивность сейсмических явлений в зависимости от наблюдаемых эффектов и разрушений, что делает её незаменимым инструментом для специалистов, занимающихся защитой населения и инфраструктуры. Использование различных шкал в сочетании друг с другом даёт возможность более эффективно анализировать и прогнозировать последствия землетрясений, что в свою очередь способствует повышению уровня готовности и устойчивости общества к этим природным катастрофам.</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Таким образом, изучение и применение классификаций землетрясений по интенсивности, включая шкалы Рихтера и MSK-64, играет ключевую роль в развитии сейсмологии и обеспечивает надёжную базу для дальнейших исследований и практических мер по снижению рисков, связанных с землетрясениями.</a:t>
            </a:r>
          </a:p>
        </p:txBody>
      </p:sp>
    </p:spTree>
    <p:extLst>
      <p:ext uri="{BB962C8B-B14F-4D97-AF65-F5344CB8AC3E}">
        <p14:creationId xmlns:p14="http://schemas.microsoft.com/office/powerpoint/2010/main" val="3070890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D02DB3-B0EE-46A7-8AB9-73F7A9807E78}"/>
              </a:ext>
            </a:extLst>
          </p:cNvPr>
          <p:cNvSpPr>
            <a:spLocks noGrp="1"/>
          </p:cNvSpPr>
          <p:nvPr>
            <p:ph type="title"/>
          </p:nvPr>
        </p:nvSpPr>
        <p:spPr>
          <a:xfrm>
            <a:off x="0" y="433400"/>
            <a:ext cx="5112121" cy="1118843"/>
          </a:xfrm>
        </p:spPr>
        <p:txBody>
          <a:bodyPr>
            <a:normAutofit/>
          </a:bodyPr>
          <a:lstStyle/>
          <a:p>
            <a: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Список литературы:</a:t>
            </a:r>
          </a:p>
        </p:txBody>
      </p:sp>
      <p:sp>
        <p:nvSpPr>
          <p:cNvPr id="4" name="Прямоугольник 3">
            <a:extLst>
              <a:ext uri="{FF2B5EF4-FFF2-40B4-BE49-F238E27FC236}">
                <a16:creationId xmlns:a16="http://schemas.microsoft.com/office/drawing/2014/main" id="{2D7E5CC2-EF78-42C5-A39C-643F13001AB2}"/>
              </a:ext>
            </a:extLst>
          </p:cNvPr>
          <p:cNvSpPr/>
          <p:nvPr/>
        </p:nvSpPr>
        <p:spPr>
          <a:xfrm>
            <a:off x="0" y="1552243"/>
            <a:ext cx="11287620" cy="4278094"/>
          </a:xfrm>
          <a:prstGeom prst="rect">
            <a:avLst/>
          </a:prstGeom>
        </p:spPr>
        <p:txBody>
          <a:bodyPr wrap="square">
            <a:spAutoFit/>
          </a:bodyPr>
          <a:lstStyle/>
          <a:p>
            <a:pPr marL="342900" indent="-342900">
              <a:buFont typeface="+mj-lt"/>
              <a:buAutoNum type="arabicPeriod"/>
            </a:pPr>
            <a:r>
              <a:rPr lang="en-US" sz="1600" dirty="0">
                <a:hlinkClick r:id="rId2">
                  <a:extLst>
                    <a:ext uri="{A12FA001-AC4F-418D-AE19-62706E023703}">
                      <ahyp:hlinkClr xmlns:ahyp="http://schemas.microsoft.com/office/drawing/2018/hyperlinkcolor" val="tx"/>
                    </a:ext>
                  </a:extLst>
                </a:hlinkClick>
              </a:rPr>
              <a:t>https://www.itpz-ran.ru/wp-content/vs-open/34/v34_210_Shebalin.pdf</a:t>
            </a:r>
            <a:r>
              <a:rPr lang="kk-KZ" sz="1600" dirty="0"/>
              <a:t>;</a:t>
            </a:r>
          </a:p>
          <a:p>
            <a:pPr marL="342900" indent="-342900">
              <a:buFont typeface="+mj-lt"/>
              <a:buAutoNum type="arabicPeriod"/>
            </a:pPr>
            <a:r>
              <a:rPr lang="en-US" sz="1600" dirty="0"/>
              <a:t>International Association of Seismology and Physics of the Earth's Interior (IASPEI). (2011). </a:t>
            </a:r>
            <a:r>
              <a:rPr lang="en-US" sz="1600" i="1" dirty="0"/>
              <a:t>Guide to the MSK intensity scale</a:t>
            </a:r>
            <a:r>
              <a:rPr lang="en-US" sz="1600" dirty="0"/>
              <a:t>. Retrieved from </a:t>
            </a:r>
            <a:r>
              <a:rPr lang="en-US" sz="1600" dirty="0">
                <a:hlinkClick r:id="rId3">
                  <a:extLst>
                    <a:ext uri="{A12FA001-AC4F-418D-AE19-62706E023703}">
                      <ahyp:hlinkClr xmlns:ahyp="http://schemas.microsoft.com/office/drawing/2018/hyperlinkcolor" val="tx"/>
                    </a:ext>
                  </a:extLst>
                </a:hlinkClick>
              </a:rPr>
              <a:t>IASPEI website</a:t>
            </a:r>
            <a:r>
              <a:rPr lang="en-US" sz="1600" dirty="0"/>
              <a:t>.</a:t>
            </a:r>
            <a:r>
              <a:rPr lang="kk-KZ" sz="1600" dirty="0"/>
              <a:t>;</a:t>
            </a:r>
          </a:p>
          <a:p>
            <a:pPr marL="342900" indent="-342900">
              <a:buFont typeface="+mj-lt"/>
              <a:buAutoNum type="arabicPeriod"/>
            </a:pPr>
            <a:r>
              <a:rPr lang="ru-RU" sz="1600" dirty="0"/>
              <a:t>Федоров, И. А. (2011). </a:t>
            </a:r>
            <a:r>
              <a:rPr lang="ru-RU" sz="1600" i="1" dirty="0"/>
              <a:t>Методы оценки интенсивности землетрясений</a:t>
            </a:r>
            <a:r>
              <a:rPr lang="ru-RU" sz="1600" dirty="0"/>
              <a:t>. Вестник сейсмологии, 29(1), 25-36.;</a:t>
            </a:r>
          </a:p>
          <a:p>
            <a:pPr marL="342900" indent="-342900">
              <a:buFont typeface="+mj-lt"/>
              <a:buAutoNum type="arabicPeriod"/>
            </a:pPr>
            <a:r>
              <a:rPr lang="ru-RU" sz="1600" dirty="0"/>
              <a:t>Трифонов, Н. А. (2008). </a:t>
            </a:r>
            <a:r>
              <a:rPr lang="ru-RU" sz="1600" i="1" dirty="0"/>
              <a:t>Сейсмологические аспекты оценки землетрясений</a:t>
            </a:r>
            <a:r>
              <a:rPr lang="ru-RU" sz="1600" dirty="0"/>
              <a:t>. Журнал «Сейсмология», 42(3), 45-57.;</a:t>
            </a:r>
          </a:p>
          <a:p>
            <a:pPr marL="342900" indent="-342900">
              <a:buFont typeface="+mj-lt"/>
              <a:buAutoNum type="arabicPeriod"/>
            </a:pPr>
            <a:r>
              <a:rPr lang="ru-RU" sz="1600" dirty="0"/>
              <a:t>Станиславский, М. С., &amp; Штанько, В. Н. (2006). </a:t>
            </a:r>
            <a:r>
              <a:rPr lang="ru-RU" sz="1600" i="1" dirty="0"/>
              <a:t>Землетрясения и их последствия</a:t>
            </a:r>
            <a:r>
              <a:rPr lang="ru-RU" sz="1600" dirty="0"/>
              <a:t>. Москва: Издательство МГУ.;</a:t>
            </a:r>
          </a:p>
          <a:p>
            <a:pPr marL="342900" indent="-342900">
              <a:buFont typeface="+mj-lt"/>
              <a:buAutoNum type="arabicPeriod"/>
            </a:pPr>
            <a:r>
              <a:rPr lang="ru-RU" sz="1600" dirty="0"/>
              <a:t>Медведев, С. В., </a:t>
            </a:r>
            <a:r>
              <a:rPr lang="ru-RU" sz="1600" dirty="0" err="1"/>
              <a:t>Шпонхойер</a:t>
            </a:r>
            <a:r>
              <a:rPr lang="ru-RU" sz="1600" dirty="0"/>
              <a:t>, Е. Н., &amp; </a:t>
            </a:r>
            <a:r>
              <a:rPr lang="ru-RU" sz="1600" dirty="0" err="1"/>
              <a:t>Карник</a:t>
            </a:r>
            <a:r>
              <a:rPr lang="ru-RU" sz="1600" dirty="0"/>
              <a:t>, В. (1964). </a:t>
            </a:r>
            <a:r>
              <a:rPr lang="ru-RU" sz="1600" i="1" dirty="0"/>
              <a:t>Сейсмология и землетрясения</a:t>
            </a:r>
            <a:r>
              <a:rPr lang="ru-RU" sz="1600" dirty="0"/>
              <a:t>. Москва: Наука.;</a:t>
            </a:r>
          </a:p>
          <a:p>
            <a:pPr marL="342900" indent="-342900">
              <a:buFont typeface="+mj-lt"/>
              <a:buAutoNum type="arabicPeriod"/>
            </a:pPr>
            <a:r>
              <a:rPr lang="en-US" sz="1600" dirty="0">
                <a:hlinkClick r:id="rId4">
                  <a:extLst>
                    <a:ext uri="{A12FA001-AC4F-418D-AE19-62706E023703}">
                      <ahyp:hlinkClr xmlns:ahyp="http://schemas.microsoft.com/office/drawing/2018/hyperlinkcolor" val="tx"/>
                    </a:ext>
                  </a:extLst>
                </a:hlinkClick>
              </a:rPr>
              <a:t>https://archive.np.kz/old/2007/42/rpravo1.html</a:t>
            </a:r>
            <a:r>
              <a:rPr lang="kk-KZ" sz="1600" dirty="0"/>
              <a:t>;</a:t>
            </a:r>
          </a:p>
          <a:p>
            <a:pPr marL="342900" indent="-342900">
              <a:buFont typeface="+mj-lt"/>
              <a:buAutoNum type="arabicPeriod"/>
            </a:pPr>
            <a:r>
              <a:rPr lang="en-US" sz="1600" dirty="0">
                <a:hlinkClick r:id="rId5">
                  <a:extLst>
                    <a:ext uri="{A12FA001-AC4F-418D-AE19-62706E023703}">
                      <ahyp:hlinkClr xmlns:ahyp="http://schemas.microsoft.com/office/drawing/2018/hyperlinkcolor" val="tx"/>
                    </a:ext>
                  </a:extLst>
                </a:hlinkClick>
              </a:rPr>
              <a:t>https://geovera.com/2023/04/27/history-richter-scale/</a:t>
            </a:r>
            <a:r>
              <a:rPr lang="kk-KZ" sz="1600" dirty="0"/>
              <a:t>;</a:t>
            </a:r>
          </a:p>
          <a:p>
            <a:pPr marL="342900" indent="-342900">
              <a:buFont typeface="+mj-lt"/>
              <a:buAutoNum type="arabicPeriod"/>
            </a:pPr>
            <a:r>
              <a:rPr lang="en-US" sz="1600" dirty="0">
                <a:hlinkClick r:id="rId6">
                  <a:extLst>
                    <a:ext uri="{A12FA001-AC4F-418D-AE19-62706E023703}">
                      <ahyp:hlinkClr xmlns:ahyp="http://schemas.microsoft.com/office/drawing/2018/hyperlinkcolor" val="tx"/>
                    </a:ext>
                  </a:extLst>
                </a:hlinkClick>
              </a:rPr>
              <a:t>https://oralhistories.library.caltech.edu/17/</a:t>
            </a:r>
            <a:r>
              <a:rPr lang="kk-KZ" sz="1600" dirty="0"/>
              <a:t>;</a:t>
            </a:r>
          </a:p>
          <a:p>
            <a:pPr marL="342900" indent="-342900">
              <a:buFont typeface="+mj-lt"/>
              <a:buAutoNum type="arabicPeriod"/>
            </a:pPr>
            <a:r>
              <a:rPr lang="en-US" sz="1600" dirty="0">
                <a:hlinkClick r:id="rId7">
                  <a:extLst>
                    <a:ext uri="{A12FA001-AC4F-418D-AE19-62706E023703}">
                      <ahyp:hlinkClr xmlns:ahyp="http://schemas.microsoft.com/office/drawing/2018/hyperlinkcolor" val="tx"/>
                    </a:ext>
                  </a:extLst>
                </a:hlinkClick>
              </a:rPr>
              <a:t>http://scihi.org/charles-francis-richter-richter-scale/</a:t>
            </a:r>
            <a:r>
              <a:rPr lang="kk-KZ" sz="1600" dirty="0"/>
              <a:t>;</a:t>
            </a:r>
          </a:p>
          <a:p>
            <a:pPr marL="342900" indent="-342900">
              <a:buFont typeface="+mj-lt"/>
              <a:buAutoNum type="arabicPeriod"/>
            </a:pPr>
            <a:r>
              <a:rPr lang="en-US" sz="1600" dirty="0">
                <a:hlinkClick r:id="rId8">
                  <a:extLst>
                    <a:ext uri="{A12FA001-AC4F-418D-AE19-62706E023703}">
                      <ahyp:hlinkClr xmlns:ahyp="http://schemas.microsoft.com/office/drawing/2018/hyperlinkcolor" val="tx"/>
                    </a:ext>
                  </a:extLst>
                </a:hlinkClick>
              </a:rPr>
              <a:t>https://kuban24.tv/item/shkala-rihtera-klassifikatsiya-zemletryasenij-po-magnitude</a:t>
            </a:r>
            <a:r>
              <a:rPr lang="kk-KZ" sz="1600" dirty="0"/>
              <a:t>;</a:t>
            </a:r>
          </a:p>
          <a:p>
            <a:pPr marL="342900" indent="-342900">
              <a:buFont typeface="+mj-lt"/>
              <a:buAutoNum type="arabicPeriod"/>
            </a:pPr>
            <a:r>
              <a:rPr lang="en-US" sz="1600" dirty="0" err="1"/>
              <a:t>Bakun</a:t>
            </a:r>
            <a:r>
              <a:rPr lang="en-US" sz="1600" dirty="0"/>
              <a:t>, W. H., &amp; Lindh, A. G. (1976). The San Andreas Fault: A Review of Its Seismic Activity and Recent Studies. Science, 191(4227), 327-334.Wald, D. J., &amp; Allen, T. I. (2007). </a:t>
            </a:r>
            <a:endParaRPr lang="kk-KZ" sz="1600" dirty="0"/>
          </a:p>
          <a:p>
            <a:pPr marL="342900" indent="-342900">
              <a:buFont typeface="+mj-lt"/>
              <a:buAutoNum type="arabicPeriod"/>
            </a:pPr>
            <a:r>
              <a:rPr lang="en-US" sz="1600" dirty="0"/>
              <a:t>Topographic Slope as a Proxy for Seismic Site Response. Bulletin of the Seismological Society of America, 97(5), 1676-1690.</a:t>
            </a:r>
            <a:endParaRPr lang="kk-KZ" sz="1600" dirty="0"/>
          </a:p>
          <a:p>
            <a:endParaRPr lang="kk-KZ" sz="1600" dirty="0"/>
          </a:p>
          <a:p>
            <a:pPr marL="342900" indent="-342900">
              <a:buFont typeface="+mj-lt"/>
              <a:buAutoNum type="arabicPeriod"/>
            </a:pPr>
            <a:endParaRPr lang="ru-RU" sz="1600" dirty="0"/>
          </a:p>
        </p:txBody>
      </p:sp>
    </p:spTree>
    <p:extLst>
      <p:ext uri="{BB962C8B-B14F-4D97-AF65-F5344CB8AC3E}">
        <p14:creationId xmlns:p14="http://schemas.microsoft.com/office/powerpoint/2010/main" val="3243553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725A1E-361D-4170-8373-60BFB6733C79}"/>
              </a:ext>
            </a:extLst>
          </p:cNvPr>
          <p:cNvSpPr>
            <a:spLocks noGrp="1"/>
          </p:cNvSpPr>
          <p:nvPr>
            <p:ph type="title"/>
          </p:nvPr>
        </p:nvSpPr>
        <p:spPr>
          <a:xfrm>
            <a:off x="0" y="448008"/>
            <a:ext cx="3795385" cy="795187"/>
          </a:xfrm>
        </p:spPr>
        <p:txBody>
          <a:bodyPr>
            <a:normAutofit fontScale="90000"/>
          </a:bodyPr>
          <a:lstStyle/>
          <a:p>
            <a:r>
              <a:rPr lang="ru-RU" b="1" dirty="0">
                <a:latin typeface="Times New Roman" panose="02020603050405020304" pitchFamily="18" charset="0"/>
                <a:cs typeface="Times New Roman" panose="02020603050405020304" pitchFamily="18" charset="0"/>
              </a:rPr>
              <a:t>1. Введение</a:t>
            </a:r>
            <a:br>
              <a:rPr lang="ru-RU" b="1" dirty="0">
                <a:latin typeface="Times New Roman" panose="02020603050405020304" pitchFamily="18" charset="0"/>
                <a:cs typeface="Times New Roman" panose="02020603050405020304" pitchFamily="18" charset="0"/>
              </a:rPr>
            </a:br>
            <a:endParaRPr lang="ru-RU" dirty="0"/>
          </a:p>
        </p:txBody>
      </p:sp>
      <p:sp>
        <p:nvSpPr>
          <p:cNvPr id="6" name="Прямоугольник 5">
            <a:extLst>
              <a:ext uri="{FF2B5EF4-FFF2-40B4-BE49-F238E27FC236}">
                <a16:creationId xmlns:a16="http://schemas.microsoft.com/office/drawing/2014/main" id="{D1C59622-AD65-4BC9-9CEC-463647832454}"/>
              </a:ext>
            </a:extLst>
          </p:cNvPr>
          <p:cNvSpPr/>
          <p:nvPr/>
        </p:nvSpPr>
        <p:spPr>
          <a:xfrm>
            <a:off x="268984" y="1362456"/>
            <a:ext cx="7041016" cy="5047536"/>
          </a:xfrm>
          <a:prstGeom prst="rect">
            <a:avLst/>
          </a:prstGeom>
        </p:spPr>
        <p:txBody>
          <a:bodyPr wrap="square">
            <a:spAutoFit/>
          </a:bodyPr>
          <a:lstStyle/>
          <a:p>
            <a:pPr algn="just"/>
            <a:r>
              <a:rPr lang="ru-RU" dirty="0"/>
              <a:t>	</a:t>
            </a:r>
            <a:r>
              <a:rPr lang="ru-RU" sz="1600" i="1" dirty="0"/>
              <a:t>Землетрясения</a:t>
            </a:r>
            <a:r>
              <a:rPr lang="ru-RU" sz="1600" dirty="0"/>
              <a:t> — это природные явления, вызванные внезапными сейсмическими толчками в земной </a:t>
            </a:r>
            <a:r>
              <a:rPr lang="ru-RU" sz="1600" dirty="0" err="1"/>
              <a:t>коре</a:t>
            </a:r>
            <a:r>
              <a:rPr lang="ru-RU" sz="1600" dirty="0"/>
              <a:t> или мантии. Они происходят в результате смещения тектонических плит или вулканической активности. Землетрясения могут быть как незначительными и почти незаметными, так и крайне разрушительными, приводящими к серьезным последствиям для людей, зданий и природных объектов.</a:t>
            </a:r>
          </a:p>
          <a:p>
            <a:pPr algn="just"/>
            <a:r>
              <a:rPr lang="ru-RU" sz="1600" dirty="0"/>
              <a:t>	Интенсивность землетрясения измеряется в баллах, что позволяет оценить его разрушительное воздействие на поверхности земли. Существуют различные шкалы для измерения землетрясений, среди которых наиболее известны </a:t>
            </a:r>
            <a:r>
              <a:rPr lang="ru-RU" sz="1600" i="1" dirty="0"/>
              <a:t>шкала Рихтера</a:t>
            </a:r>
            <a:r>
              <a:rPr lang="ru-RU" sz="1600" dirty="0"/>
              <a:t>, которая измеряет магнитуду, и </a:t>
            </a:r>
            <a:r>
              <a:rPr lang="ru-RU" sz="1600" i="1" dirty="0"/>
              <a:t>шкала Медведева-</a:t>
            </a:r>
            <a:r>
              <a:rPr lang="ru-RU" sz="1600" i="1" dirty="0" err="1"/>
              <a:t>Шпонхойера</a:t>
            </a:r>
            <a:r>
              <a:rPr lang="ru-RU" sz="1600" i="1" dirty="0"/>
              <a:t>-</a:t>
            </a:r>
            <a:r>
              <a:rPr lang="ru-RU" sz="1600" i="1" dirty="0" err="1"/>
              <a:t>Карника</a:t>
            </a:r>
            <a:r>
              <a:rPr lang="ru-RU" sz="1600" i="1" dirty="0"/>
              <a:t> (</a:t>
            </a:r>
            <a:r>
              <a:rPr lang="en-US" sz="1600" i="1" dirty="0"/>
              <a:t>MSK-64)</a:t>
            </a:r>
            <a:r>
              <a:rPr lang="ru-RU" sz="1600" dirty="0"/>
              <a:t>, которая используется для оценки интенсивности по воздействию на людей и сооружения. Эти шкалы помогают оценить последствия землетрясения и спланировать меры по предотвращению и ликвидации последствий.</a:t>
            </a:r>
          </a:p>
          <a:p>
            <a:pPr algn="just"/>
            <a:r>
              <a:rPr lang="ru-RU" sz="1600" dirty="0"/>
              <a:t>	Землетрясения являются одними из самых опасных природных явлений, так как их предсказание на данный момент затруднено, а последствия могут быть крайне разрушительными для городской инфраструктуры, экономик и жизни людей. Поэтому исследование сейсмической активности и разработка методов защиты от землетрясений остаются важными задачами современной науки и инженерии.</a:t>
            </a:r>
          </a:p>
        </p:txBody>
      </p:sp>
      <p:sp>
        <p:nvSpPr>
          <p:cNvPr id="4" name="AutoShape 2" descr="2016-01-12_10h47_54">
            <a:extLst>
              <a:ext uri="{FF2B5EF4-FFF2-40B4-BE49-F238E27FC236}">
                <a16:creationId xmlns:a16="http://schemas.microsoft.com/office/drawing/2014/main" id="{11072634-AE0B-4F45-B6B8-609B36BEBE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a:extLst>
              <a:ext uri="{FF2B5EF4-FFF2-40B4-BE49-F238E27FC236}">
                <a16:creationId xmlns:a16="http://schemas.microsoft.com/office/drawing/2014/main" id="{3FC86551-4A80-4D99-AB09-96BD5DE8168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Lst>
          </a:blip>
          <a:srcRect l="21286" r="19679"/>
          <a:stretch/>
        </p:blipFill>
        <p:spPr>
          <a:xfrm>
            <a:off x="8340820" y="1472664"/>
            <a:ext cx="3582196" cy="3272591"/>
          </a:xfrm>
          <a:prstGeom prst="rect">
            <a:avLst/>
          </a:prstGeom>
          <a:blipFill>
            <a:blip r:embed="rId4"/>
            <a:tile tx="0" ty="0" sx="100000" sy="100000" flip="none" algn="tl"/>
          </a:blipFill>
          <a:effectLst>
            <a:glow rad="203200">
              <a:schemeClr val="accent1">
                <a:alpha val="0"/>
              </a:schemeClr>
            </a:glow>
            <a:outerShdw dist="50800" dir="8100000" algn="ctr" rotWithShape="0">
              <a:srgbClr val="000000"/>
            </a:outerShdw>
            <a:reflection endPos="62000" dir="5400000" sy="-100000" algn="bl" rotWithShape="0"/>
          </a:effectLst>
        </p:spPr>
      </p:pic>
    </p:spTree>
    <p:extLst>
      <p:ext uri="{BB962C8B-B14F-4D97-AF65-F5344CB8AC3E}">
        <p14:creationId xmlns:p14="http://schemas.microsoft.com/office/powerpoint/2010/main" val="976857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310961-02FA-4E5E-9D5E-7587B90D5CE8}"/>
              </a:ext>
            </a:extLst>
          </p:cNvPr>
          <p:cNvSpPr>
            <a:spLocks noGrp="1"/>
          </p:cNvSpPr>
          <p:nvPr>
            <p:ph type="title"/>
          </p:nvPr>
        </p:nvSpPr>
        <p:spPr>
          <a:xfrm>
            <a:off x="0" y="558080"/>
            <a:ext cx="4514248" cy="539014"/>
          </a:xfrm>
        </p:spPr>
        <p:txBody>
          <a:bodyPr>
            <a:noAutofit/>
          </a:bodyPr>
          <a:lstStyle/>
          <a:p>
            <a: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Шкала Рихтера</a:t>
            </a:r>
            <a:br>
              <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2800" dirty="0">
              <a:effectLst>
                <a:outerShdw blurRad="38100" dist="38100" dir="2700000" algn="tl">
                  <a:srgbClr val="000000">
                    <a:alpha val="43137"/>
                  </a:srgbClr>
                </a:outerShdw>
              </a:effectLst>
            </a:endParaRPr>
          </a:p>
        </p:txBody>
      </p:sp>
      <p:sp>
        <p:nvSpPr>
          <p:cNvPr id="5" name="Прямоугольник 4">
            <a:extLst>
              <a:ext uri="{FF2B5EF4-FFF2-40B4-BE49-F238E27FC236}">
                <a16:creationId xmlns:a16="http://schemas.microsoft.com/office/drawing/2014/main" id="{3A6543B1-A2FA-447B-972A-AE95FB2EAA7D}"/>
              </a:ext>
            </a:extLst>
          </p:cNvPr>
          <p:cNvSpPr/>
          <p:nvPr/>
        </p:nvSpPr>
        <p:spPr>
          <a:xfrm>
            <a:off x="0" y="1505466"/>
            <a:ext cx="7180446" cy="4062651"/>
          </a:xfrm>
          <a:prstGeom prst="rect">
            <a:avLst/>
          </a:prstGeom>
        </p:spPr>
        <p:txBody>
          <a:bodyPr wrap="square">
            <a:spAutoFit/>
          </a:bodyPr>
          <a:lstStyle/>
          <a:p>
            <a:pPr algn="just"/>
            <a:r>
              <a:rPr lang="ru-RU" dirty="0"/>
              <a:t>	</a:t>
            </a:r>
            <a:r>
              <a:rPr lang="ru-RU" sz="1600" dirty="0"/>
              <a:t>Шкала Рихтера была разработана американским сейсмологом Чарльзом Фрэнсисом Рихтером в 1935 году в сотрудничестве с немецким сейсмологом </a:t>
            </a:r>
            <a:r>
              <a:rPr lang="ru-RU" sz="1600" dirty="0" err="1"/>
              <a:t>Беной</a:t>
            </a:r>
            <a:r>
              <a:rPr lang="ru-RU" sz="1600" dirty="0"/>
              <a:t> </a:t>
            </a:r>
            <a:r>
              <a:rPr lang="ru-RU" sz="1600" dirty="0" err="1"/>
              <a:t>Гутенбергом</a:t>
            </a:r>
            <a:r>
              <a:rPr lang="ru-RU" sz="1600" dirty="0"/>
              <a:t> в Калифорнийском технологическом институте. Изначально шкала создавалась для анализа землетрясений в Южной Калифорнии, однако со временем она стала применяться по всему миру для оценки силы землетрясений.</a:t>
            </a:r>
          </a:p>
          <a:p>
            <a:pPr algn="just"/>
            <a:r>
              <a:rPr lang="ru-RU" sz="1600" dirty="0"/>
              <a:t>	Первоначально она была названа шкалой локальной магнитуды (ML, </a:t>
            </a:r>
            <a:r>
              <a:rPr lang="ru-RU" sz="1600" dirty="0" err="1"/>
              <a:t>Magnitude</a:t>
            </a:r>
            <a:r>
              <a:rPr lang="ru-RU" sz="1600" dirty="0"/>
              <a:t> </a:t>
            </a:r>
            <a:r>
              <a:rPr lang="ru-RU" sz="1600" dirty="0" err="1"/>
              <a:t>Local</a:t>
            </a:r>
            <a:r>
              <a:rPr lang="ru-RU" sz="1600" dirty="0"/>
              <a:t>). Её до сих пор обозначают как «ML», но чаще называют «шкалой Рихтера».</a:t>
            </a:r>
          </a:p>
          <a:p>
            <a:pPr algn="just"/>
            <a:r>
              <a:rPr lang="ru-RU" sz="1600" dirty="0"/>
              <a:t>	Чарльз Рихтер стремился создать универсальный метод, который позволил бы количественно измерять силу землетрясений и сравнивать их интенсивность вне зависимости от места происшествия. В основе его подхода лежала идея измерения амплитуды сейсмических волн, регистрируемых сейсмографами. Для этого был предложен логарифмический принцип, который позволил оценивать величину землетрясений на основе их амплитуды и расстояния до эпицентра.</a:t>
            </a:r>
          </a:p>
        </p:txBody>
      </p:sp>
      <p:pic>
        <p:nvPicPr>
          <p:cNvPr id="3" name="Рисунок 2">
            <a:extLst>
              <a:ext uri="{FF2B5EF4-FFF2-40B4-BE49-F238E27FC236}">
                <a16:creationId xmlns:a16="http://schemas.microsoft.com/office/drawing/2014/main" id="{63399951-FBF5-421E-B7C2-B689EB0551AF}"/>
              </a:ext>
            </a:extLst>
          </p:cNvPr>
          <p:cNvPicPr>
            <a:picLocks noChangeAspect="1"/>
          </p:cNvPicPr>
          <p:nvPr/>
        </p:nvPicPr>
        <p:blipFill>
          <a:blip r:embed="rId2"/>
          <a:stretch>
            <a:fillRect/>
          </a:stretch>
        </p:blipFill>
        <p:spPr>
          <a:xfrm>
            <a:off x="7180446" y="1001323"/>
            <a:ext cx="5011554" cy="471367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331673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BE4980-5CF1-4BC3-A55F-BEDB1CEA5C5B}"/>
              </a:ext>
            </a:extLst>
          </p:cNvPr>
          <p:cNvSpPr>
            <a:spLocks noGrp="1"/>
          </p:cNvSpPr>
          <p:nvPr>
            <p:ph type="title"/>
          </p:nvPr>
        </p:nvSpPr>
        <p:spPr>
          <a:xfrm>
            <a:off x="118873" y="1"/>
            <a:ext cx="11768327" cy="868679"/>
          </a:xfrm>
        </p:spPr>
        <p:txBody>
          <a:bodyPr>
            <a:normAutofit/>
          </a:bodyPr>
          <a:lstStyle/>
          <a:p>
            <a:pPr algn="just"/>
            <a:r>
              <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Разработка шкалы для измерения землетрясений</a:t>
            </a:r>
          </a:p>
        </p:txBody>
      </p:sp>
      <p:sp>
        <p:nvSpPr>
          <p:cNvPr id="4" name="Прямоугольник 3">
            <a:extLst>
              <a:ext uri="{FF2B5EF4-FFF2-40B4-BE49-F238E27FC236}">
                <a16:creationId xmlns:a16="http://schemas.microsoft.com/office/drawing/2014/main" id="{1959BA25-2ADA-42C1-BF28-4D4B0E2B2064}"/>
              </a:ext>
            </a:extLst>
          </p:cNvPr>
          <p:cNvSpPr/>
          <p:nvPr/>
        </p:nvSpPr>
        <p:spPr>
          <a:xfrm>
            <a:off x="118873" y="868680"/>
            <a:ext cx="9096754" cy="6401753"/>
          </a:xfrm>
          <a:prstGeom prst="rect">
            <a:avLst/>
          </a:prstGeom>
        </p:spPr>
        <p:txBody>
          <a:bodyPr wrap="square">
            <a:spAutoFit/>
          </a:bodyPr>
          <a:lstStyle/>
          <a:p>
            <a:pPr marL="285750" indent="-285750" algn="just">
              <a:buFont typeface="Arial" panose="020B0604020202020204" pitchFamily="34" charset="0"/>
              <a:buChar char="•"/>
            </a:pPr>
            <a:r>
              <a:rPr lang="ru-RU" b="1" dirty="0">
                <a:effectLst>
                  <a:outerShdw blurRad="38100" dist="38100" dir="2700000" algn="tl">
                    <a:srgbClr val="000000">
                      <a:alpha val="43137"/>
                    </a:srgbClr>
                  </a:outerShdw>
                </a:effectLst>
              </a:rPr>
              <a:t>Молодость и образование</a:t>
            </a:r>
          </a:p>
          <a:p>
            <a:pPr algn="just"/>
            <a:endParaRPr lang="ru-RU" dirty="0"/>
          </a:p>
          <a:p>
            <a:pPr algn="just"/>
            <a:r>
              <a:rPr lang="ru-RU" sz="1600" dirty="0"/>
              <a:t>	Чарльз Фрэнсис Рихтер родился в небольшой фермерской общине </a:t>
            </a:r>
            <a:r>
              <a:rPr lang="ru-RU" sz="1600" dirty="0" err="1"/>
              <a:t>Оверпек</a:t>
            </a:r>
            <a:r>
              <a:rPr lang="ru-RU" sz="1600" dirty="0"/>
              <a:t>, штат Огайо, в семье с немецкими корнями. После окончания Лос-Анджелесской средней школы он поступил в Стэнфордский университет, где получил степень бакалавра по физике в 1920 году. В 1928 году Рихтер начал работу над докторской диссертацией по теоретической физике в Калифорнийском технологическом институте, однако не закончил её, так как физик Роберт </a:t>
            </a:r>
            <a:r>
              <a:rPr lang="ru-RU" sz="1600" dirty="0" err="1"/>
              <a:t>Милликен</a:t>
            </a:r>
            <a:r>
              <a:rPr lang="ru-RU" sz="1600" dirty="0"/>
              <a:t> предложил ему работу в Институте Карнеги в Вашингтоне.</a:t>
            </a:r>
          </a:p>
          <a:p>
            <a:pPr algn="just"/>
            <a:endParaRPr lang="ru-RU" b="1" dirty="0"/>
          </a:p>
          <a:p>
            <a:pPr marL="285750" indent="-285750" algn="just">
              <a:buFont typeface="Arial" panose="020B0604020202020204" pitchFamily="34" charset="0"/>
              <a:buChar char="•"/>
            </a:pPr>
            <a:r>
              <a:rPr lang="ru-RU" b="1" dirty="0">
                <a:effectLst>
                  <a:outerShdw blurRad="38100" dist="38100" dir="2700000" algn="tl">
                    <a:srgbClr val="000000">
                      <a:alpha val="43137"/>
                    </a:srgbClr>
                  </a:outerShdw>
                </a:effectLst>
              </a:rPr>
              <a:t>Разработка шкалы для измерения землетрясений</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	Именно тогда Рихтер увлекся сейсмологией — наукой о землетрясениях и волнах, которые они вызывают в земной </a:t>
            </a:r>
            <a:r>
              <a:rPr lang="ru-RU" sz="1600" dirty="0" err="1">
                <a:latin typeface="Times New Roman" panose="02020603050405020304" pitchFamily="18" charset="0"/>
                <a:cs typeface="Times New Roman" panose="02020603050405020304" pitchFamily="18" charset="0"/>
              </a:rPr>
              <a:t>коре</a:t>
            </a:r>
            <a:r>
              <a:rPr lang="ru-RU" sz="1600" dirty="0">
                <a:latin typeface="Times New Roman" panose="02020603050405020304" pitchFamily="18" charset="0"/>
                <a:cs typeface="Times New Roman" panose="02020603050405020304" pitchFamily="18" charset="0"/>
              </a:rPr>
              <a:t>. Впоследствии он работал в новом Сейсмологическом лаборатории в Пасадене под руководством </a:t>
            </a:r>
            <a:r>
              <a:rPr lang="ru-RU" sz="1600" dirty="0" err="1">
                <a:latin typeface="Times New Roman" panose="02020603050405020304" pitchFamily="18" charset="0"/>
                <a:cs typeface="Times New Roman" panose="02020603050405020304" pitchFamily="18" charset="0"/>
              </a:rPr>
              <a:t>Бено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Гутенберга</a:t>
            </a:r>
            <a:r>
              <a:rPr lang="ru-RU" sz="1600" dirty="0">
                <a:latin typeface="Times New Roman" panose="02020603050405020304" pitchFamily="18" charset="0"/>
                <a:cs typeface="Times New Roman" panose="02020603050405020304" pitchFamily="18" charset="0"/>
              </a:rPr>
              <a:t>. Лаборатория стремилась начать регулярную публикацию отчетов о землетрясениях в Южной Калифорнии и нуждалась в системе измерения их силы. В 1932 году Рихтер и </a:t>
            </a:r>
            <a:r>
              <a:rPr lang="ru-RU" sz="1600" dirty="0" err="1">
                <a:latin typeface="Times New Roman" panose="02020603050405020304" pitchFamily="18" charset="0"/>
                <a:cs typeface="Times New Roman" panose="02020603050405020304" pitchFamily="18" charset="0"/>
              </a:rPr>
              <a:t>Гутенберг</a:t>
            </a:r>
            <a:r>
              <a:rPr lang="ru-RU" sz="1600" dirty="0">
                <a:latin typeface="Times New Roman" panose="02020603050405020304" pitchFamily="18" charset="0"/>
                <a:cs typeface="Times New Roman" panose="02020603050405020304" pitchFamily="18" charset="0"/>
              </a:rPr>
              <a:t> совместно разработали шкалу, которая впоследствии стала известна как шкала Рихтера. Она основывалась на количественном измерении смещения земной </a:t>
            </a:r>
            <a:r>
              <a:rPr lang="ru-RU" sz="1600" dirty="0" err="1">
                <a:latin typeface="Times New Roman" panose="02020603050405020304" pitchFamily="18" charset="0"/>
                <a:cs typeface="Times New Roman" panose="02020603050405020304" pitchFamily="18" charset="0"/>
              </a:rPr>
              <a:t>коры</a:t>
            </a:r>
            <a:r>
              <a:rPr lang="ru-RU" sz="1600" dirty="0">
                <a:latin typeface="Times New Roman" panose="02020603050405020304" pitchFamily="18" charset="0"/>
                <a:cs typeface="Times New Roman" panose="02020603050405020304" pitchFamily="18" charset="0"/>
              </a:rPr>
              <a:t> под воздействием сейсмических волн, как предложил </a:t>
            </a:r>
            <a:r>
              <a:rPr lang="ru-RU" sz="1600" dirty="0" err="1">
                <a:latin typeface="Times New Roman" panose="02020603050405020304" pitchFamily="18" charset="0"/>
                <a:cs typeface="Times New Roman" panose="02020603050405020304" pitchFamily="18" charset="0"/>
              </a:rPr>
              <a:t>Киёо</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Вадати</a:t>
            </a:r>
            <a:r>
              <a:rPr lang="ru-RU" sz="1600" dirty="0">
                <a:latin typeface="Times New Roman" panose="02020603050405020304" pitchFamily="18" charset="0"/>
                <a:cs typeface="Times New Roman" panose="02020603050405020304" pitchFamily="18" charset="0"/>
              </a:rPr>
              <a:t>. Они также разработали сейсмограф, который измерял это смещение, и ввели логарифмическую шкалу для оценки интенсивности. Термин «магнитуда» для этого измерения Рихтер позаимствовал из астрономии, где магнитудами измеряют яркость звезд. Вклад </a:t>
            </a:r>
            <a:r>
              <a:rPr lang="ru-RU" sz="1600" dirty="0" err="1">
                <a:latin typeface="Times New Roman" panose="02020603050405020304" pitchFamily="18" charset="0"/>
                <a:cs typeface="Times New Roman" panose="02020603050405020304" pitchFamily="18" charset="0"/>
              </a:rPr>
              <a:t>Гутенберга</a:t>
            </a:r>
            <a:r>
              <a:rPr lang="ru-RU" sz="1600" dirty="0">
                <a:latin typeface="Times New Roman" panose="02020603050405020304" pitchFamily="18" charset="0"/>
                <a:cs typeface="Times New Roman" panose="02020603050405020304" pitchFamily="18" charset="0"/>
              </a:rPr>
              <a:t> был значителен, но его нежелание давать интервью привело к тому, что его имя не было включено в название шкалы. После публикации предложенной шкалы в 1935 году сейсмологи быстро начали использовать её для измерения силы землетрясений.</a:t>
            </a:r>
          </a:p>
          <a:p>
            <a:pPr algn="just"/>
            <a:endParaRPr lang="ru-RU" dirty="0">
              <a:solidFill>
                <a:srgbClr val="333333"/>
              </a:solidFill>
              <a:latin typeface="Open Sans"/>
            </a:endParaRPr>
          </a:p>
        </p:txBody>
      </p:sp>
      <p:pic>
        <p:nvPicPr>
          <p:cNvPr id="5" name="Рисунок 4">
            <a:extLst>
              <a:ext uri="{FF2B5EF4-FFF2-40B4-BE49-F238E27FC236}">
                <a16:creationId xmlns:a16="http://schemas.microsoft.com/office/drawing/2014/main" id="{E39AC44B-299D-42E4-BB26-3818AAFF8E46}"/>
              </a:ext>
            </a:extLst>
          </p:cNvPr>
          <p:cNvPicPr>
            <a:picLocks noChangeAspect="1"/>
          </p:cNvPicPr>
          <p:nvPr/>
        </p:nvPicPr>
        <p:blipFill>
          <a:blip r:embed="rId2"/>
          <a:stretch>
            <a:fillRect/>
          </a:stretch>
        </p:blipFill>
        <p:spPr>
          <a:xfrm>
            <a:off x="9215627" y="585978"/>
            <a:ext cx="2857500" cy="2843022"/>
          </a:xfrm>
          <a:prstGeom prst="rect">
            <a:avLst/>
          </a:prstGeom>
        </p:spPr>
      </p:pic>
      <p:pic>
        <p:nvPicPr>
          <p:cNvPr id="6" name="Рисунок 5">
            <a:extLst>
              <a:ext uri="{FF2B5EF4-FFF2-40B4-BE49-F238E27FC236}">
                <a16:creationId xmlns:a16="http://schemas.microsoft.com/office/drawing/2014/main" id="{2191F164-CCDD-4FE6-ABC6-80B89EBCA958}"/>
              </a:ext>
            </a:extLst>
          </p:cNvPr>
          <p:cNvPicPr>
            <a:picLocks noChangeAspect="1"/>
          </p:cNvPicPr>
          <p:nvPr/>
        </p:nvPicPr>
        <p:blipFill>
          <a:blip r:embed="rId3"/>
          <a:stretch>
            <a:fillRect/>
          </a:stretch>
        </p:blipFill>
        <p:spPr>
          <a:xfrm>
            <a:off x="9215627" y="3813047"/>
            <a:ext cx="2857500" cy="2706625"/>
          </a:xfrm>
          <a:prstGeom prst="rect">
            <a:avLst/>
          </a:prstGeom>
        </p:spPr>
      </p:pic>
      <p:sp>
        <p:nvSpPr>
          <p:cNvPr id="7" name="Прямоугольник 6">
            <a:extLst>
              <a:ext uri="{FF2B5EF4-FFF2-40B4-BE49-F238E27FC236}">
                <a16:creationId xmlns:a16="http://schemas.microsoft.com/office/drawing/2014/main" id="{D7642A9D-9E10-4F60-A969-3755D19E09BC}"/>
              </a:ext>
            </a:extLst>
          </p:cNvPr>
          <p:cNvSpPr/>
          <p:nvPr/>
        </p:nvSpPr>
        <p:spPr>
          <a:xfrm>
            <a:off x="9592086" y="3342715"/>
            <a:ext cx="1870705" cy="276999"/>
          </a:xfrm>
          <a:prstGeom prst="rect">
            <a:avLst/>
          </a:prstGeom>
        </p:spPr>
        <p:txBody>
          <a:bodyPr wrap="none">
            <a:spAutoFit/>
          </a:bodyPr>
          <a:lstStyle/>
          <a:p>
            <a:r>
              <a:rPr lang="ru-RU" sz="1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Чарльз Фрэнсис Рихтер </a:t>
            </a:r>
          </a:p>
        </p:txBody>
      </p:sp>
      <p:sp>
        <p:nvSpPr>
          <p:cNvPr id="8" name="Прямоугольник 7">
            <a:extLst>
              <a:ext uri="{FF2B5EF4-FFF2-40B4-BE49-F238E27FC236}">
                <a16:creationId xmlns:a16="http://schemas.microsoft.com/office/drawing/2014/main" id="{03CCB87B-FB20-4C83-8C9B-EA48452BB6EB}"/>
              </a:ext>
            </a:extLst>
          </p:cNvPr>
          <p:cNvSpPr/>
          <p:nvPr/>
        </p:nvSpPr>
        <p:spPr>
          <a:xfrm>
            <a:off x="10103725" y="6479554"/>
            <a:ext cx="1258806" cy="276999"/>
          </a:xfrm>
          <a:prstGeom prst="rect">
            <a:avLst/>
          </a:prstGeom>
        </p:spPr>
        <p:txBody>
          <a:bodyPr wrap="none">
            <a:spAutoFit/>
          </a:bodyPr>
          <a:lstStyle/>
          <a:p>
            <a:r>
              <a:rPr lang="ru-RU" sz="1200" b="1" i="1" dirty="0" err="1">
                <a:solidFill>
                  <a:srgbClr val="2E15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Бено</a:t>
            </a:r>
            <a:r>
              <a:rPr lang="ru-RU" sz="1200" b="1" i="1" dirty="0">
                <a:solidFill>
                  <a:srgbClr val="2E15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200" b="1" i="1" dirty="0" err="1">
                <a:solidFill>
                  <a:srgbClr val="2E15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Гутенберг</a:t>
            </a:r>
            <a:endParaRPr lang="ru-RU" sz="1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2460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4972BF-553F-40AD-A406-D6B7F1BEA654}"/>
              </a:ext>
            </a:extLst>
          </p:cNvPr>
          <p:cNvSpPr>
            <a:spLocks noGrp="1"/>
          </p:cNvSpPr>
          <p:nvPr>
            <p:ph type="title"/>
          </p:nvPr>
        </p:nvSpPr>
        <p:spPr>
          <a:xfrm>
            <a:off x="109103" y="133886"/>
            <a:ext cx="11979265" cy="798088"/>
          </a:xfrm>
        </p:spPr>
        <p:txBody>
          <a:bodyPr>
            <a:normAutofit fontScale="90000"/>
          </a:bodyPr>
          <a:lstStyle/>
          <a:p>
            <a:pPr algn="l"/>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Шкала </a:t>
            </a:r>
            <a:r>
              <a:rPr lang="ru-RU"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Меркалли</a:t>
            </a:r>
            <a:r>
              <a:rPr lang="ru-RU"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 шкала Рихтера и </a:t>
            </a:r>
            <a:r>
              <a:rPr lang="ru-RU" sz="20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Гутенберга</a:t>
            </a:r>
            <a:br>
              <a:rPr lang="ru-RU" dirty="0"/>
            </a:br>
            <a:endParaRPr lang="ru-RU" dirty="0"/>
          </a:p>
        </p:txBody>
      </p:sp>
      <p:sp>
        <p:nvSpPr>
          <p:cNvPr id="4" name="Прямоугольник 3">
            <a:extLst>
              <a:ext uri="{FF2B5EF4-FFF2-40B4-BE49-F238E27FC236}">
                <a16:creationId xmlns:a16="http://schemas.microsoft.com/office/drawing/2014/main" id="{008D1B11-F5B1-4F50-98A2-69AA1A0976F0}"/>
              </a:ext>
            </a:extLst>
          </p:cNvPr>
          <p:cNvSpPr/>
          <p:nvPr/>
        </p:nvSpPr>
        <p:spPr>
          <a:xfrm>
            <a:off x="103632" y="532930"/>
            <a:ext cx="11618976" cy="4031873"/>
          </a:xfrm>
          <a:prstGeom prst="rect">
            <a:avLst/>
          </a:prstGeom>
        </p:spPr>
        <p:txBody>
          <a:bodyPr wrap="square">
            <a:spAutoFit/>
          </a:bodyPr>
          <a:lstStyle/>
          <a:p>
            <a:pPr algn="just"/>
            <a:r>
              <a:rPr lang="ru-RU" sz="14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До того как Рихтер начал сотрудничество с </a:t>
            </a:r>
            <a:r>
              <a:rPr lang="ru-RU" sz="1600" dirty="0" err="1">
                <a:latin typeface="Times New Roman" panose="02020603050405020304" pitchFamily="18" charset="0"/>
                <a:cs typeface="Times New Roman" panose="02020603050405020304" pitchFamily="18" charset="0"/>
              </a:rPr>
              <a:t>Гутенбергом</a:t>
            </a:r>
            <a:r>
              <a:rPr lang="ru-RU" sz="1600" dirty="0">
                <a:latin typeface="Times New Roman" panose="02020603050405020304" pitchFamily="18" charset="0"/>
                <a:cs typeface="Times New Roman" panose="02020603050405020304" pitchFamily="18" charset="0"/>
              </a:rPr>
              <a:t>, единственным способом оценки землетрясений была шкала, разработанная в 1902 году итальянским священником и геологом Джузеппе </a:t>
            </a:r>
            <a:r>
              <a:rPr lang="ru-RU" sz="1600" dirty="0" err="1">
                <a:latin typeface="Times New Roman" panose="02020603050405020304" pitchFamily="18" charset="0"/>
                <a:cs typeface="Times New Roman" panose="02020603050405020304" pitchFamily="18" charset="0"/>
              </a:rPr>
              <a:t>Меркалли</a:t>
            </a:r>
            <a:r>
              <a:rPr lang="ru-RU" sz="1600" dirty="0">
                <a:latin typeface="Times New Roman" panose="02020603050405020304" pitchFamily="18" charset="0"/>
                <a:cs typeface="Times New Roman" panose="02020603050405020304" pitchFamily="18" charset="0"/>
              </a:rPr>
              <a:t>. Шкала </a:t>
            </a:r>
            <a:r>
              <a:rPr lang="ru-RU" sz="1600" dirty="0" err="1">
                <a:latin typeface="Times New Roman" panose="02020603050405020304" pitchFamily="18" charset="0"/>
                <a:cs typeface="Times New Roman" panose="02020603050405020304" pitchFamily="18" charset="0"/>
              </a:rPr>
              <a:t>Меркалли</a:t>
            </a:r>
            <a:r>
              <a:rPr lang="ru-RU" sz="1600" dirty="0">
                <a:latin typeface="Times New Roman" panose="02020603050405020304" pitchFamily="18" charset="0"/>
                <a:cs typeface="Times New Roman" panose="02020603050405020304" pitchFamily="18" charset="0"/>
              </a:rPr>
              <a:t> использует римские цифры и классифицирует землетрясения от I до XII в зависимости от того, как они воздействовали на здания и людей. Например, землетрясение, которое только слегка раскачало люстры, оценивалось как I или II по этой шкале, тогда как землетрясение, которое разрушило здания и вызвало панику в большом городе, оценивалось как X. Основная проблема шкалы </a:t>
            </a:r>
            <a:r>
              <a:rPr lang="ru-RU" sz="1600" dirty="0" err="1">
                <a:latin typeface="Times New Roman" panose="02020603050405020304" pitchFamily="18" charset="0"/>
                <a:cs typeface="Times New Roman" panose="02020603050405020304" pitchFamily="18" charset="0"/>
              </a:rPr>
              <a:t>Меркалли</a:t>
            </a:r>
            <a:r>
              <a:rPr lang="ru-RU" sz="1600" dirty="0">
                <a:latin typeface="Times New Roman" panose="02020603050405020304" pitchFamily="18" charset="0"/>
                <a:cs typeface="Times New Roman" panose="02020603050405020304" pitchFamily="18" charset="0"/>
              </a:rPr>
              <a:t> заключалась в её субъективности: она зависела от качества построек и опыта людей, живущих в зоне землетрясений. Кроме того, её было трудно применять в малонаселенных регионах. </a:t>
            </a:r>
          </a:p>
          <a:p>
            <a:pPr algn="just"/>
            <a:r>
              <a:rPr lang="ru-RU" sz="1600" dirty="0">
                <a:latin typeface="Times New Roman" panose="02020603050405020304" pitchFamily="18" charset="0"/>
                <a:cs typeface="Times New Roman" panose="02020603050405020304" pitchFamily="18" charset="0"/>
              </a:rPr>
              <a:t>	Шкала, разработанная Рихтером и </a:t>
            </a:r>
            <a:r>
              <a:rPr lang="ru-RU" sz="1600" dirty="0" err="1">
                <a:latin typeface="Times New Roman" panose="02020603050405020304" pitchFamily="18" charset="0"/>
                <a:cs typeface="Times New Roman" panose="02020603050405020304" pitchFamily="18" charset="0"/>
              </a:rPr>
              <a:t>Гутенбергом</a:t>
            </a:r>
            <a:r>
              <a:rPr lang="ru-RU" sz="1600" dirty="0">
                <a:latin typeface="Times New Roman" panose="02020603050405020304" pitchFamily="18" charset="0"/>
                <a:cs typeface="Times New Roman" panose="02020603050405020304" pitchFamily="18" charset="0"/>
              </a:rPr>
              <a:t>, напротив, представляла собой абсолютную меру интенсивности землетрясений. Рихтер использовал сейсмограф — прибор, состоящий из непрерывно вращающегося рулона бумаги, к которому прикреплен маятник или магнит с маркером, записывающим движение земной </a:t>
            </a:r>
            <a:r>
              <a:rPr lang="ru-RU" sz="1600" dirty="0" err="1">
                <a:latin typeface="Times New Roman" panose="02020603050405020304" pitchFamily="18" charset="0"/>
                <a:cs typeface="Times New Roman" panose="02020603050405020304" pitchFamily="18" charset="0"/>
              </a:rPr>
              <a:t>коры</a:t>
            </a:r>
            <a:r>
              <a:rPr lang="ru-RU" sz="1600" dirty="0">
                <a:latin typeface="Times New Roman" panose="02020603050405020304" pitchFamily="18" charset="0"/>
                <a:cs typeface="Times New Roman" panose="02020603050405020304" pitchFamily="18" charset="0"/>
              </a:rPr>
              <a:t> во время землетрясения. Шкала учитывает расстояние прибора от эпицентра — точки на поверхности земли, находящейся прямо над очагом землетрясения. </a:t>
            </a:r>
            <a:r>
              <a:rPr lang="ru-RU" sz="1600" dirty="0" err="1">
                <a:latin typeface="Times New Roman" panose="02020603050405020304" pitchFamily="18" charset="0"/>
                <a:cs typeface="Times New Roman" panose="02020603050405020304" pitchFamily="18" charset="0"/>
              </a:rPr>
              <a:t>Гутенберг</a:t>
            </a:r>
            <a:r>
              <a:rPr lang="ru-RU" sz="1600" dirty="0">
                <a:latin typeface="Times New Roman" panose="02020603050405020304" pitchFamily="18" charset="0"/>
                <a:cs typeface="Times New Roman" panose="02020603050405020304" pitchFamily="18" charset="0"/>
              </a:rPr>
              <a:t> предложил сделать шкалу логарифмической, чтобы землетрясение магнитудой 7 было в десять раз сильнее, чем магнитуда 6, в сто раз сильнее, чем магнитуда 5, и в тысячу раз сильнее, чем магнитуда 4. Землетрясения с магнитудой более 4,5 достаточно сильны, чтобы их зарегистрировали сейсмографы по всему миру, за исключением случаев, когда они происходят в "тени" землетрясения. Незначительные землетрясения происходят ежедневно, тогда как сильные случаются в среднем раз в год. Самое мощное зарегистрированное землетрясение произошло 22 мая 1960 года в Чили и имело магнитуду 9,5 по шкале моментных магнитуд.</a:t>
            </a:r>
          </a:p>
        </p:txBody>
      </p:sp>
      <p:sp>
        <p:nvSpPr>
          <p:cNvPr id="5" name="Прямоугольник 4">
            <a:extLst>
              <a:ext uri="{FF2B5EF4-FFF2-40B4-BE49-F238E27FC236}">
                <a16:creationId xmlns:a16="http://schemas.microsoft.com/office/drawing/2014/main" id="{2899B7DB-A864-4E76-A11B-924E3D7BCDC2}"/>
              </a:ext>
            </a:extLst>
          </p:cNvPr>
          <p:cNvSpPr/>
          <p:nvPr/>
        </p:nvSpPr>
        <p:spPr>
          <a:xfrm>
            <a:off x="21336" y="4662011"/>
            <a:ext cx="12067032" cy="2062103"/>
          </a:xfrm>
          <a:prstGeom prst="rect">
            <a:avLst/>
          </a:prstGeom>
        </p:spPr>
        <p:txBody>
          <a:bodyPr wrap="square">
            <a:spAutoFit/>
          </a:bodyPr>
          <a:lstStyle/>
          <a:p>
            <a:r>
              <a:rPr lang="ru-RU" sz="1600" b="1" dirty="0">
                <a:latin typeface="Times New Roman" panose="02020603050405020304" pitchFamily="18" charset="0"/>
                <a:cs typeface="Times New Roman" panose="02020603050405020304" pitchFamily="18" charset="0"/>
              </a:rPr>
              <a:t>Сейсмическая инженерия и строительные нормы</a:t>
            </a:r>
          </a:p>
          <a:p>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В 1959 и 1960 годах Рихтер работал в Японии как стипендиат программы </a:t>
            </a:r>
            <a:r>
              <a:rPr lang="ru-RU" sz="1600" dirty="0" err="1">
                <a:latin typeface="Times New Roman" panose="02020603050405020304" pitchFamily="18" charset="0"/>
                <a:cs typeface="Times New Roman" panose="02020603050405020304" pitchFamily="18" charset="0"/>
              </a:rPr>
              <a:t>Фулбрайта</a:t>
            </a:r>
            <a:r>
              <a:rPr lang="ru-RU" sz="1600" dirty="0">
                <a:latin typeface="Times New Roman" panose="02020603050405020304" pitchFamily="18" charset="0"/>
                <a:cs typeface="Times New Roman" panose="02020603050405020304" pitchFamily="18" charset="0"/>
              </a:rPr>
              <a:t>. Примерно в это время он начал заниматься сейсмической инженерией, участвуя в разработке строительных норм для сейсмоопасных районов. Благодаря его просветительской деятельности, в 1960-х годах городской совет Лос-Анджелеса демонтировал многие украшения и карнизы с муниципальных зданий. После землетрясения в Сан-Фернандо в 1971 году город признал, что предупреждения Рихтера помогли предотвратить многие жертвы. Рихтер также участвовал в создании Сейсмологического массива Южной Калифорнии — сети приборов, предназначенной для отслеживания интенсивности и происхождения землетрясений, а также их частоты.</a:t>
            </a:r>
          </a:p>
          <a:p>
            <a:r>
              <a:rPr lang="ru-RU" sz="1600" dirty="0">
                <a:latin typeface="Times New Roman" panose="02020603050405020304" pitchFamily="18" charset="0"/>
                <a:cs typeface="Times New Roman" panose="02020603050405020304" pitchFamily="18" charset="0"/>
              </a:rPr>
              <a:t>Чарльз Фрэнсис Рихтер умер в 1985 году в Пасадене, Калифорния, в возрасте 85 лет.</a:t>
            </a:r>
          </a:p>
        </p:txBody>
      </p:sp>
    </p:spTree>
    <p:extLst>
      <p:ext uri="{BB962C8B-B14F-4D97-AF65-F5344CB8AC3E}">
        <p14:creationId xmlns:p14="http://schemas.microsoft.com/office/powerpoint/2010/main" val="7607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310961-02FA-4E5E-9D5E-7587B90D5CE8}"/>
              </a:ext>
            </a:extLst>
          </p:cNvPr>
          <p:cNvSpPr>
            <a:spLocks noGrp="1"/>
          </p:cNvSpPr>
          <p:nvPr>
            <p:ph type="title"/>
          </p:nvPr>
        </p:nvSpPr>
        <p:spPr>
          <a:xfrm>
            <a:off x="0" y="327260"/>
            <a:ext cx="4514248" cy="539014"/>
          </a:xfrm>
        </p:spPr>
        <p:txBody>
          <a:bodyPr>
            <a:normAutofit fontScale="90000"/>
          </a:bodyPr>
          <a:lstStyle/>
          <a:p>
            <a:r>
              <a:rPr lang="ru-RU" b="1" dirty="0">
                <a:latin typeface="Times New Roman" panose="02020603050405020304" pitchFamily="18" charset="0"/>
                <a:cs typeface="Times New Roman" panose="02020603050405020304" pitchFamily="18" charset="0"/>
              </a:rPr>
              <a:t> </a:t>
            </a:r>
            <a:r>
              <a:rPr lang="ru-RU" sz="3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Шкала Рихтера</a:t>
            </a:r>
            <a:br>
              <a:rPr lang="ru-RU" sz="31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ru-RU" sz="3100" dirty="0">
              <a:effectLst>
                <a:outerShdw blurRad="38100" dist="38100" dir="2700000" algn="tl">
                  <a:srgbClr val="000000">
                    <a:alpha val="43137"/>
                  </a:srgbClr>
                </a:outerShdw>
              </a:effectLst>
            </a:endParaRPr>
          </a:p>
        </p:txBody>
      </p:sp>
      <p:sp>
        <p:nvSpPr>
          <p:cNvPr id="5" name="Прямоугольник 4">
            <a:extLst>
              <a:ext uri="{FF2B5EF4-FFF2-40B4-BE49-F238E27FC236}">
                <a16:creationId xmlns:a16="http://schemas.microsoft.com/office/drawing/2014/main" id="{3A6543B1-A2FA-447B-972A-AE95FB2EAA7D}"/>
              </a:ext>
            </a:extLst>
          </p:cNvPr>
          <p:cNvSpPr/>
          <p:nvPr/>
        </p:nvSpPr>
        <p:spPr>
          <a:xfrm>
            <a:off x="0" y="866274"/>
            <a:ext cx="7180446" cy="2369880"/>
          </a:xfrm>
          <a:prstGeom prst="rect">
            <a:avLst/>
          </a:prstGeom>
        </p:spPr>
        <p:txBody>
          <a:bodyPr wrap="square">
            <a:spAutoFit/>
          </a:bodyPr>
          <a:lstStyle/>
          <a:p>
            <a:pPr algn="just"/>
            <a:r>
              <a:rPr lang="ru-RU" dirty="0"/>
              <a:t>	</a:t>
            </a:r>
            <a:r>
              <a:rPr lang="ru-RU" i="1" dirty="0">
                <a:effectLst>
                  <a:outerShdw blurRad="38100" dist="38100" dir="2700000" algn="tl">
                    <a:srgbClr val="000000">
                      <a:alpha val="43137"/>
                    </a:srgbClr>
                  </a:outerShdw>
                </a:effectLst>
              </a:rPr>
              <a:t>Основные принципы шкалы</a:t>
            </a:r>
            <a:endParaRPr lang="en-US" i="1" dirty="0">
              <a:effectLst>
                <a:outerShdw blurRad="38100" dist="38100" dir="2700000" algn="tl">
                  <a:srgbClr val="000000">
                    <a:alpha val="43137"/>
                  </a:srgbClr>
                </a:outerShdw>
              </a:effectLst>
            </a:endParaRPr>
          </a:p>
          <a:p>
            <a:pPr algn="just"/>
            <a:r>
              <a:rPr lang="en-US" dirty="0"/>
              <a:t>	</a:t>
            </a:r>
            <a:r>
              <a:rPr lang="ru-RU" sz="1600" dirty="0"/>
              <a:t>Основой шкалы Рихтера является измерение амплитуды сейсмических волн, зарегистрированных сейсмографом. Амплитуда представляет собой максимальную величину колебаний, создаваемых землетрясением. Эти колебания передаются через земную </a:t>
            </a:r>
            <a:r>
              <a:rPr lang="ru-RU" sz="1600" dirty="0" err="1"/>
              <a:t>кору</a:t>
            </a:r>
            <a:r>
              <a:rPr lang="ru-RU" sz="1600" dirty="0"/>
              <a:t> и улавливаются приборами на поверхности. Шкала Рихтера измеряет силу землетрясения с учетом расстояния от эпицентра. При этом учитывается затухание сейсмических волн по мере их распространения, что позволяет корректно оценить энергию, высвобожденную при землетрясении.</a:t>
            </a:r>
          </a:p>
        </p:txBody>
      </p:sp>
      <p:sp>
        <p:nvSpPr>
          <p:cNvPr id="3" name="Прямоугольник 2">
            <a:extLst>
              <a:ext uri="{FF2B5EF4-FFF2-40B4-BE49-F238E27FC236}">
                <a16:creationId xmlns:a16="http://schemas.microsoft.com/office/drawing/2014/main" id="{DDA67F03-8836-4357-9DBD-1BF6E4496ADC}"/>
              </a:ext>
            </a:extLst>
          </p:cNvPr>
          <p:cNvSpPr/>
          <p:nvPr/>
        </p:nvSpPr>
        <p:spPr>
          <a:xfrm>
            <a:off x="0" y="3704837"/>
            <a:ext cx="7449954" cy="2616101"/>
          </a:xfrm>
          <a:prstGeom prst="rect">
            <a:avLst/>
          </a:prstGeom>
        </p:spPr>
        <p:txBody>
          <a:bodyPr wrap="square">
            <a:spAutoFit/>
          </a:bodyPr>
          <a:lstStyle/>
          <a:p>
            <a:r>
              <a:rPr lang="en-US" dirty="0"/>
              <a:t>	</a:t>
            </a:r>
            <a:r>
              <a:rPr lang="ru-RU" i="1" dirty="0">
                <a:effectLst>
                  <a:outerShdw blurRad="38100" dist="38100" dir="2700000" algn="tl">
                    <a:srgbClr val="000000">
                      <a:alpha val="43137"/>
                    </a:srgbClr>
                  </a:outerShdw>
                </a:effectLst>
              </a:rPr>
              <a:t>Логарифмическая природа шкалы</a:t>
            </a:r>
            <a:endParaRPr lang="en-US" i="1" dirty="0">
              <a:effectLst>
                <a:outerShdw blurRad="38100" dist="38100" dir="2700000" algn="tl">
                  <a:srgbClr val="000000">
                    <a:alpha val="43137"/>
                  </a:srgbClr>
                </a:outerShdw>
              </a:effectLst>
            </a:endParaRPr>
          </a:p>
          <a:p>
            <a:r>
              <a:rPr lang="en-US" dirty="0"/>
              <a:t>	</a:t>
            </a:r>
            <a:r>
              <a:rPr lang="ru-RU" sz="1600" dirty="0"/>
              <a:t>Шкала Рихтера является логарифмической, что означает, что каждое увеличение показателя на единицу представляет собой десятикратное увеличение амплитуды сейсмических волн. Это позволяет учитывать огромные диапазоны энергии, высвобождаемой в процессе землетрясений. </a:t>
            </a:r>
          </a:p>
          <a:p>
            <a:r>
              <a:rPr lang="ru-RU" sz="1600" dirty="0"/>
              <a:t>	Например, землетрясение с магнитудой 6 по шкале Рихтера высвобождает в 10 раз больше энергии, чем землетрясение с магнитудой 5, и в 100 раз больше, чем землетрясение с магнитудой 4. Такой подход делает шкалу чрезвычайно эффективной для оценки как слабых, так и катастрофически мощных землетрясений.</a:t>
            </a:r>
          </a:p>
        </p:txBody>
      </p:sp>
      <p:pic>
        <p:nvPicPr>
          <p:cNvPr id="4" name="Рисунок 3">
            <a:extLst>
              <a:ext uri="{FF2B5EF4-FFF2-40B4-BE49-F238E27FC236}">
                <a16:creationId xmlns:a16="http://schemas.microsoft.com/office/drawing/2014/main" id="{8F82FC79-A80C-4A03-8A44-B00BDFEE815B}"/>
              </a:ext>
            </a:extLst>
          </p:cNvPr>
          <p:cNvPicPr>
            <a:picLocks noChangeAspect="1"/>
          </p:cNvPicPr>
          <p:nvPr/>
        </p:nvPicPr>
        <p:blipFill>
          <a:blip r:embed="rId2"/>
          <a:stretch>
            <a:fillRect/>
          </a:stretch>
        </p:blipFill>
        <p:spPr>
          <a:xfrm>
            <a:off x="7449954" y="60602"/>
            <a:ext cx="4663844" cy="6809822"/>
          </a:xfrm>
          <a:prstGeom prst="rect">
            <a:avLst/>
          </a:prstGeom>
        </p:spPr>
      </p:pic>
    </p:spTree>
    <p:extLst>
      <p:ext uri="{BB962C8B-B14F-4D97-AF65-F5344CB8AC3E}">
        <p14:creationId xmlns:p14="http://schemas.microsoft.com/office/powerpoint/2010/main" val="692760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096953-E3E7-4D51-874A-E5EA0F3B305D}"/>
              </a:ext>
            </a:extLst>
          </p:cNvPr>
          <p:cNvSpPr>
            <a:spLocks noGrp="1"/>
          </p:cNvSpPr>
          <p:nvPr>
            <p:ph type="title"/>
          </p:nvPr>
        </p:nvSpPr>
        <p:spPr>
          <a:xfrm>
            <a:off x="0" y="79021"/>
            <a:ext cx="7287768" cy="1596177"/>
          </a:xfrm>
        </p:spPr>
        <p:txBody>
          <a:bodyPr>
            <a:normAutofit/>
          </a:bodyPr>
          <a:lstStyle/>
          <a:p>
            <a:pPr marL="342900" indent="-342900">
              <a:buFont typeface="Arial" panose="020B0604020202020204" pitchFamily="34" charset="0"/>
              <a:buChar char="•"/>
            </a:pPr>
            <a:r>
              <a:rPr lang="ru-RU" sz="2400" b="1" dirty="0"/>
              <a:t>Как используется шкала Рихтера?</a:t>
            </a:r>
            <a:br>
              <a:rPr lang="ru-RU" sz="2400" b="1" dirty="0"/>
            </a:br>
            <a:endParaRPr lang="ru-RU" sz="2400" dirty="0"/>
          </a:p>
        </p:txBody>
      </p:sp>
      <p:sp>
        <p:nvSpPr>
          <p:cNvPr id="6" name="Прямоугольник 5">
            <a:extLst>
              <a:ext uri="{FF2B5EF4-FFF2-40B4-BE49-F238E27FC236}">
                <a16:creationId xmlns:a16="http://schemas.microsoft.com/office/drawing/2014/main" id="{98762763-7C98-4E4A-BE1F-7A49CF077F39}"/>
              </a:ext>
            </a:extLst>
          </p:cNvPr>
          <p:cNvSpPr/>
          <p:nvPr/>
        </p:nvSpPr>
        <p:spPr>
          <a:xfrm>
            <a:off x="0" y="1007840"/>
            <a:ext cx="8638032" cy="2862322"/>
          </a:xfrm>
          <a:prstGeom prst="rect">
            <a:avLst/>
          </a:prstGeom>
        </p:spPr>
        <p:txBody>
          <a:bodyPr wrap="square">
            <a:spAutoFit/>
          </a:bodyPr>
          <a:lstStyle/>
          <a:p>
            <a:pPr algn="just"/>
            <a:r>
              <a:rPr lang="ru-RU" dirty="0">
                <a:solidFill>
                  <a:srgbClr val="1B1B1F"/>
                </a:solidFill>
                <a:latin typeface="Montserrat"/>
              </a:rPr>
              <a:t>	</a:t>
            </a:r>
            <a:r>
              <a:rPr lang="ru-RU" sz="1600" dirty="0">
                <a:solidFill>
                  <a:srgbClr val="1B1B1F"/>
                </a:solidFill>
                <a:latin typeface="Montserrat"/>
              </a:rPr>
              <a:t>Логарифмическая шкала основана на измерении энергии, которая выделяется при перемещении </a:t>
            </a:r>
            <a:r>
              <a:rPr lang="ru-RU" sz="1600" dirty="0" err="1">
                <a:solidFill>
                  <a:srgbClr val="1B1B1F"/>
                </a:solidFill>
                <a:latin typeface="Montserrat"/>
              </a:rPr>
              <a:t>коры</a:t>
            </a:r>
            <a:r>
              <a:rPr lang="ru-RU" sz="1600" dirty="0">
                <a:solidFill>
                  <a:srgbClr val="1B1B1F"/>
                </a:solidFill>
                <a:latin typeface="Montserrat"/>
              </a:rPr>
              <a:t> в эпицентре. Сила землетрясения отсчитывается от его магнитуды — величины, характеризующей энергию, которая выделилась в виде сейсмических волн.</a:t>
            </a:r>
          </a:p>
          <a:p>
            <a:pPr algn="just"/>
            <a:r>
              <a:rPr lang="ru-RU" sz="1600" dirty="0"/>
              <a:t>	Рихтер предложил измерять магнитуду землетрясений как десятичный логарифм максимальной амплитуды колебаний грунта с поправкой на расстояние до эпицентра. Вычислялась амплитуда пропорционально отклонениям иглы сейсмографа.</a:t>
            </a:r>
          </a:p>
          <a:p>
            <a:pPr algn="just"/>
            <a:r>
              <a:rPr lang="ru-RU" sz="1600" dirty="0"/>
              <a:t>	Шкала логарифмическая — это значит, что каждое целое значение в масштабе указывает на землетрясение по мощности в 10 раз больше, чем предыдущее. Соответственно, землетрясение с магнитудой 5 вызовет в 10 раз менее сильное колебание, чем землетрясение с магнитудой 6.</a:t>
            </a:r>
          </a:p>
          <a:p>
            <a:endParaRPr lang="ru-RU" dirty="0"/>
          </a:p>
        </p:txBody>
      </p:sp>
      <p:sp>
        <p:nvSpPr>
          <p:cNvPr id="8" name="Заголовок 1">
            <a:extLst>
              <a:ext uri="{FF2B5EF4-FFF2-40B4-BE49-F238E27FC236}">
                <a16:creationId xmlns:a16="http://schemas.microsoft.com/office/drawing/2014/main" id="{F07CD213-1BB7-46A2-AA6D-D1D3109AE777}"/>
              </a:ext>
            </a:extLst>
          </p:cNvPr>
          <p:cNvSpPr txBox="1">
            <a:spLocks/>
          </p:cNvSpPr>
          <p:nvPr/>
        </p:nvSpPr>
        <p:spPr>
          <a:xfrm>
            <a:off x="-132130" y="4000892"/>
            <a:ext cx="8257032" cy="1596177"/>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457200" indent="-457200">
              <a:buFont typeface="Arial" panose="020B0604020202020204" pitchFamily="34" charset="0"/>
              <a:buChar char="•"/>
            </a:pPr>
            <a:endParaRPr lang="ru-RU" sz="2600" b="1" dirty="0"/>
          </a:p>
          <a:p>
            <a:pPr marL="457200" indent="-457200">
              <a:buFont typeface="Arial" panose="020B0604020202020204" pitchFamily="34" charset="0"/>
              <a:buChar char="•"/>
            </a:pPr>
            <a:endParaRPr lang="ru-RU" sz="2600" b="1" dirty="0"/>
          </a:p>
          <a:p>
            <a:pPr marL="457200" indent="-457200">
              <a:buFont typeface="Arial" panose="020B0604020202020204" pitchFamily="34" charset="0"/>
              <a:buChar char="•"/>
            </a:pPr>
            <a:r>
              <a:rPr lang="ru-RU" sz="2600" b="1" dirty="0"/>
              <a:t>Насколько показательна шкала Рихтера?</a:t>
            </a:r>
          </a:p>
          <a:p>
            <a:br>
              <a:rPr lang="ru-RU" b="1" dirty="0"/>
            </a:br>
            <a:endParaRPr lang="ru-RU" dirty="0"/>
          </a:p>
        </p:txBody>
      </p:sp>
      <p:sp>
        <p:nvSpPr>
          <p:cNvPr id="9" name="Прямоугольник 8">
            <a:extLst>
              <a:ext uri="{FF2B5EF4-FFF2-40B4-BE49-F238E27FC236}">
                <a16:creationId xmlns:a16="http://schemas.microsoft.com/office/drawing/2014/main" id="{A757622A-35E4-47E4-BBAA-7F514602F103}"/>
              </a:ext>
            </a:extLst>
          </p:cNvPr>
          <p:cNvSpPr/>
          <p:nvPr/>
        </p:nvSpPr>
        <p:spPr>
          <a:xfrm>
            <a:off x="256032" y="4798981"/>
            <a:ext cx="8382000" cy="1661993"/>
          </a:xfrm>
          <a:prstGeom prst="rect">
            <a:avLst/>
          </a:prstGeom>
        </p:spPr>
        <p:txBody>
          <a:bodyPr wrap="square">
            <a:spAutoFit/>
          </a:bodyPr>
          <a:lstStyle/>
          <a:p>
            <a:r>
              <a:rPr lang="ru-RU" dirty="0">
                <a:solidFill>
                  <a:srgbClr val="1B1B1F"/>
                </a:solidFill>
                <a:latin typeface="Montserrat"/>
              </a:rPr>
              <a:t>	</a:t>
            </a:r>
          </a:p>
          <a:p>
            <a:pPr algn="just"/>
            <a:r>
              <a:rPr lang="ru-RU" sz="1600" dirty="0">
                <a:solidFill>
                  <a:srgbClr val="1B1B1F"/>
                </a:solidFill>
                <a:latin typeface="Montserrat"/>
              </a:rPr>
              <a:t>	Считается, что несмотря на популярность и доказанную полезность, шкала Рихтера имеет недостатки. Ее трудно соотнести с физическими свойствами сейсмического источника. Более того, сейсмограф для шкалы требует расширения. Поэтому используют шкалу Рихтера чаще всего для землетрясений магнитудой до </a:t>
            </a:r>
            <a:r>
              <a:rPr lang="ru-RU" sz="1600" b="1" dirty="0">
                <a:solidFill>
                  <a:srgbClr val="1B1B1F"/>
                </a:solidFill>
                <a:latin typeface="Montserrat"/>
              </a:rPr>
              <a:t>6,9</a:t>
            </a:r>
            <a:r>
              <a:rPr lang="ru-RU" sz="1600" dirty="0">
                <a:solidFill>
                  <a:srgbClr val="1B1B1F"/>
                </a:solidFill>
                <a:latin typeface="Montserrat"/>
              </a:rPr>
              <a:t>, а далее используются способы измерения с большей точностью.</a:t>
            </a:r>
            <a:endParaRPr lang="ru-RU" sz="1600" dirty="0"/>
          </a:p>
        </p:txBody>
      </p:sp>
      <p:pic>
        <p:nvPicPr>
          <p:cNvPr id="10" name="Рисунок 9">
            <a:extLst>
              <a:ext uri="{FF2B5EF4-FFF2-40B4-BE49-F238E27FC236}">
                <a16:creationId xmlns:a16="http://schemas.microsoft.com/office/drawing/2014/main" id="{75A5ADF1-A7E1-4AA5-8594-50AFCECEA692}"/>
              </a:ext>
            </a:extLst>
          </p:cNvPr>
          <p:cNvPicPr>
            <a:picLocks noChangeAspect="1"/>
          </p:cNvPicPr>
          <p:nvPr/>
        </p:nvPicPr>
        <p:blipFill>
          <a:blip r:embed="rId2"/>
          <a:stretch>
            <a:fillRect/>
          </a:stretch>
        </p:blipFill>
        <p:spPr>
          <a:xfrm>
            <a:off x="8924925" y="3488016"/>
            <a:ext cx="3267075" cy="3333750"/>
          </a:xfrm>
          <a:prstGeom prst="rect">
            <a:avLst/>
          </a:prstGeom>
        </p:spPr>
      </p:pic>
      <p:pic>
        <p:nvPicPr>
          <p:cNvPr id="11" name="Рисунок 10">
            <a:extLst>
              <a:ext uri="{FF2B5EF4-FFF2-40B4-BE49-F238E27FC236}">
                <a16:creationId xmlns:a16="http://schemas.microsoft.com/office/drawing/2014/main" id="{F062451B-18D0-4069-8372-0CF26B3DBD5B}"/>
              </a:ext>
            </a:extLst>
          </p:cNvPr>
          <p:cNvPicPr>
            <a:picLocks noChangeAspect="1"/>
          </p:cNvPicPr>
          <p:nvPr/>
        </p:nvPicPr>
        <p:blipFill>
          <a:blip r:embed="rId3"/>
          <a:stretch>
            <a:fillRect/>
          </a:stretch>
        </p:blipFill>
        <p:spPr>
          <a:xfrm>
            <a:off x="8924925" y="164592"/>
            <a:ext cx="3267075" cy="3264408"/>
          </a:xfrm>
          <a:prstGeom prst="rect">
            <a:avLst/>
          </a:prstGeom>
        </p:spPr>
      </p:pic>
    </p:spTree>
    <p:extLst>
      <p:ext uri="{BB962C8B-B14F-4D97-AF65-F5344CB8AC3E}">
        <p14:creationId xmlns:p14="http://schemas.microsoft.com/office/powerpoint/2010/main" val="791849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D936B5-52FD-4A87-9BF7-26698FEB9B63}"/>
              </a:ext>
            </a:extLst>
          </p:cNvPr>
          <p:cNvSpPr>
            <a:spLocks noGrp="1"/>
          </p:cNvSpPr>
          <p:nvPr>
            <p:ph type="title"/>
          </p:nvPr>
        </p:nvSpPr>
        <p:spPr>
          <a:xfrm>
            <a:off x="460397" y="121367"/>
            <a:ext cx="10711298" cy="1596177"/>
          </a:xfrm>
        </p:spPr>
        <p:txBody>
          <a:bodyPr>
            <a:normAutofit/>
          </a:bodyPr>
          <a:lstStyle/>
          <a:p>
            <a:r>
              <a:rPr lang="ru-RU" sz="2800" dirty="0">
                <a:latin typeface="Times New Roman" panose="02020603050405020304" pitchFamily="18" charset="0"/>
                <a:cs typeface="Times New Roman" panose="02020603050405020304" pitchFamily="18" charset="0"/>
              </a:rPr>
              <a:t>Для определения магнитуды землетрясений по шкале Рихтера используется формула:</a:t>
            </a:r>
          </a:p>
        </p:txBody>
      </p:sp>
      <p:pic>
        <p:nvPicPr>
          <p:cNvPr id="4" name="Рисунок 3">
            <a:extLst>
              <a:ext uri="{FF2B5EF4-FFF2-40B4-BE49-F238E27FC236}">
                <a16:creationId xmlns:a16="http://schemas.microsoft.com/office/drawing/2014/main" id="{256830EC-3540-4F2C-8627-CA7F9DE2477B}"/>
              </a:ext>
            </a:extLst>
          </p:cNvPr>
          <p:cNvPicPr>
            <a:picLocks noChangeAspect="1"/>
          </p:cNvPicPr>
          <p:nvPr/>
        </p:nvPicPr>
        <p:blipFill rotWithShape="1">
          <a:blip r:embed="rId2"/>
          <a:srcRect l="38175" t="36000" r="21774" b="36534"/>
          <a:stretch/>
        </p:blipFill>
        <p:spPr>
          <a:xfrm>
            <a:off x="0" y="2022033"/>
            <a:ext cx="7688062" cy="4835967"/>
          </a:xfrm>
          <a:prstGeom prst="rect">
            <a:avLst/>
          </a:prstGeom>
        </p:spPr>
      </p:pic>
      <p:pic>
        <p:nvPicPr>
          <p:cNvPr id="3" name="Рисунок 2">
            <a:extLst>
              <a:ext uri="{FF2B5EF4-FFF2-40B4-BE49-F238E27FC236}">
                <a16:creationId xmlns:a16="http://schemas.microsoft.com/office/drawing/2014/main" id="{78B7A162-91EC-4A23-99F8-16C10F3231DD}"/>
              </a:ext>
            </a:extLst>
          </p:cNvPr>
          <p:cNvPicPr>
            <a:picLocks noChangeAspect="1"/>
          </p:cNvPicPr>
          <p:nvPr/>
        </p:nvPicPr>
        <p:blipFill>
          <a:blip r:embed="rId3"/>
          <a:stretch>
            <a:fillRect/>
          </a:stretch>
        </p:blipFill>
        <p:spPr>
          <a:xfrm>
            <a:off x="7785717" y="1988599"/>
            <a:ext cx="4406283" cy="43456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640367965"/>
      </p:ext>
    </p:extLst>
  </p:cSld>
  <p:clrMapOvr>
    <a:masterClrMapping/>
  </p:clrMapOvr>
</p:sld>
</file>

<file path=ppt/theme/theme1.xml><?xml version="1.0" encoding="utf-8"?>
<a:theme xmlns:a="http://schemas.openxmlformats.org/drawingml/2006/main" name="Капля">
  <a:themeElements>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Капл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Капля</Template>
  <TotalTime>4640</TotalTime>
  <Words>3889</Words>
  <Application>Microsoft Office PowerPoint</Application>
  <PresentationFormat>Широкоэкранный</PresentationFormat>
  <Paragraphs>223</Paragraphs>
  <Slides>21</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21</vt:i4>
      </vt:variant>
    </vt:vector>
  </HeadingPairs>
  <TitlesOfParts>
    <vt:vector size="28" baseType="lpstr">
      <vt:lpstr>Arial</vt:lpstr>
      <vt:lpstr>Calibri</vt:lpstr>
      <vt:lpstr>Montserrat</vt:lpstr>
      <vt:lpstr>Open Sans</vt:lpstr>
      <vt:lpstr>Times New Roman</vt:lpstr>
      <vt:lpstr>Tw Cen MT</vt:lpstr>
      <vt:lpstr>Капля</vt:lpstr>
      <vt:lpstr>     НЕКОММЕРЧЕСКОЕ АКЦИОНЕРНОЕ ОБЩЕСТВО «КАЗАХСКИЙ НАЦИОНАЛЬНЫЙ ИССЛЕДОВАТЕЛЬСКИЙ ТЕХНИЧЕСКИЙ УНИВЕРСИТЕТ имени К.И.САТПАЕВА»  </vt:lpstr>
      <vt:lpstr>Содержание: </vt:lpstr>
      <vt:lpstr>1. Введение </vt:lpstr>
      <vt:lpstr>2. Шкала Рихтера </vt:lpstr>
      <vt:lpstr>Разработка шкалы для измерения землетрясений</vt:lpstr>
      <vt:lpstr>Шкала Меркалли и шкала Рихтера и Гутенберга </vt:lpstr>
      <vt:lpstr> Шкала Рихтера </vt:lpstr>
      <vt:lpstr>Как используется шкала Рихтера? </vt:lpstr>
      <vt:lpstr>Для определения магнитуды землетрясений по шкале Рихтера используется формула:</vt:lpstr>
      <vt:lpstr>Презентация PowerPoint</vt:lpstr>
      <vt:lpstr>Используется ли сейчас шкала Рихтера?</vt:lpstr>
      <vt:lpstr>3. Шкала Медведева-Шпонхойера-Карника (MSK-64)</vt:lpstr>
      <vt:lpstr>Презентация PowerPoint</vt:lpstr>
      <vt:lpstr>Презентация PowerPoint</vt:lpstr>
      <vt:lpstr>Презентация PowerPoint</vt:lpstr>
      <vt:lpstr>Презентация PowerPoint</vt:lpstr>
      <vt:lpstr>Презентация PowerPoint</vt:lpstr>
      <vt:lpstr>4. Сравнение шкал Рихтера и MSK-64</vt:lpstr>
      <vt:lpstr>Презентация PowerPoint</vt:lpstr>
      <vt:lpstr>Заключение</vt:lpstr>
      <vt:lpstr>Список литературы: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Ayaulym Myrzakhan</dc:creator>
  <cp:lastModifiedBy>Ayaulym Myrzakhan</cp:lastModifiedBy>
  <cp:revision>80</cp:revision>
  <dcterms:created xsi:type="dcterms:W3CDTF">2024-09-23T11:31:04Z</dcterms:created>
  <dcterms:modified xsi:type="dcterms:W3CDTF">2024-10-11T14:35:21Z</dcterms:modified>
</cp:coreProperties>
</file>