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0"/>
  </p:notesMasterIdLst>
  <p:sldIdLst>
    <p:sldId id="271" r:id="rId2"/>
    <p:sldId id="272" r:id="rId3"/>
    <p:sldId id="274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3" r:id="rId19"/>
  </p:sldIdLst>
  <p:sldSz cx="14630400" cy="8229600"/>
  <p:notesSz cx="8229600" cy="14630400"/>
  <p:embeddedFontLst>
    <p:embeddedFont>
      <p:font typeface="Inter" panose="020B0604020202020204" charset="0"/>
      <p:regular r:id="rId21"/>
    </p:embeddedFont>
    <p:embeddedFont>
      <p:font typeface="Petrona Bold" panose="020B0604020202020204" charset="0"/>
      <p:regular r:id="rId22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0" d="100"/>
          <a:sy n="80" d="100"/>
        </p:scale>
        <p:origin x="139" y="53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39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80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kniga.org/sites/geokniga/files/inbox/5226/9.pdf" TargetMode="Externa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A2574D-CBDA-5872-83C1-50CC9BD3C0E1}"/>
              </a:ext>
            </a:extLst>
          </p:cNvPr>
          <p:cNvSpPr txBox="1"/>
          <p:nvPr/>
        </p:nvSpPr>
        <p:spPr>
          <a:xfrm>
            <a:off x="3657599" y="257860"/>
            <a:ext cx="77969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МИНИСТЕРСТВО ОБРАЗОВАНИЯ И НАУК РК</a:t>
            </a:r>
          </a:p>
          <a:p>
            <a:pPr algn="ctr"/>
            <a:r>
              <a:rPr lang="ru-RU" b="1" dirty="0"/>
              <a:t>Казахский Национальный Исследовательский Технический Университет</a:t>
            </a:r>
          </a:p>
          <a:p>
            <a:pPr algn="ctr"/>
            <a:r>
              <a:rPr lang="ru-RU" b="1" dirty="0"/>
              <a:t> Институт Геологии и Нефтегазового Дела имени </a:t>
            </a:r>
            <a:r>
              <a:rPr lang="ru-RU" b="1" dirty="0" err="1"/>
              <a:t>К.Турысова</a:t>
            </a:r>
            <a:endParaRPr lang="ru-RU" b="1" dirty="0"/>
          </a:p>
          <a:p>
            <a:pPr algn="ctr"/>
            <a:r>
              <a:rPr lang="ru-RU" b="1" dirty="0"/>
              <a:t>Кафедра «Геофизика и Сейсмология»</a:t>
            </a:r>
            <a:endParaRPr lang="x-none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CA26C-8BCF-031B-FC44-14D94C833FCE}"/>
              </a:ext>
            </a:extLst>
          </p:cNvPr>
          <p:cNvSpPr txBox="1"/>
          <p:nvPr/>
        </p:nvSpPr>
        <p:spPr>
          <a:xfrm>
            <a:off x="9901085" y="5639306"/>
            <a:ext cx="38235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Проверил:  профессор, доктор геол.-мин. наук, академик НАН РК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Абетов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Ауэз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Егембердыевич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A2E9F0-D6DC-D93F-2187-385F821B6B31}"/>
              </a:ext>
            </a:extLst>
          </p:cNvPr>
          <p:cNvSpPr txBox="1"/>
          <p:nvPr/>
        </p:nvSpPr>
        <p:spPr>
          <a:xfrm>
            <a:off x="3829049" y="1907458"/>
            <a:ext cx="8143875" cy="2595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8050"/>
              </a:lnSpc>
              <a:buNone/>
            </a:pPr>
            <a:r>
              <a:rPr lang="kk-KZ" sz="20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Самостоятельная работа докторанта </a:t>
            </a:r>
            <a:r>
              <a:rPr lang="ru-RU" sz="20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№1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По дисциплине «</a:t>
            </a:r>
            <a:r>
              <a:rPr lang="ru-RU" sz="2000" b="1" dirty="0" err="1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Сейсмогеофизические</a:t>
            </a:r>
            <a:r>
              <a:rPr lang="ru-RU" sz="20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предвестники и стратегия прогноза землетрясений»</a:t>
            </a:r>
            <a:endParaRPr lang="kk-KZ" sz="2000" b="1" dirty="0">
              <a:solidFill>
                <a:srgbClr val="000000"/>
              </a:solidFill>
              <a:latin typeface="Petrona Bold" pitchFamily="34" charset="0"/>
              <a:ea typeface="Petrona Bold" pitchFamily="34" charset="-122"/>
              <a:cs typeface="Petrona Bold" pitchFamily="34" charset="-120"/>
            </a:endParaRPr>
          </a:p>
          <a:p>
            <a:pPr marL="0" indent="0" algn="ctr">
              <a:lnSpc>
                <a:spcPts val="8050"/>
              </a:lnSpc>
              <a:buNone/>
            </a:pPr>
            <a:r>
              <a:rPr lang="ru-RU" sz="20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Тема: </a:t>
            </a:r>
            <a:r>
              <a:rPr lang="en-US" sz="2000" b="1" dirty="0" err="1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Вулканические</a:t>
            </a:r>
            <a:r>
              <a:rPr lang="en-US" sz="20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землетрясения</a:t>
            </a:r>
            <a:r>
              <a:rPr lang="en-US" sz="20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: </a:t>
            </a:r>
            <a:r>
              <a:rPr lang="en-US" sz="2000" b="1" dirty="0" err="1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механизм</a:t>
            </a:r>
            <a:r>
              <a:rPr lang="en-US" sz="20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образования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4BEC3-C5F5-ADB5-E39E-058C9305816E}"/>
              </a:ext>
            </a:extLst>
          </p:cNvPr>
          <p:cNvSpPr txBox="1"/>
          <p:nvPr/>
        </p:nvSpPr>
        <p:spPr>
          <a:xfrm>
            <a:off x="9901085" y="6562636"/>
            <a:ext cx="41983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докторант 1-го курса, </a:t>
            </a:r>
          </a:p>
          <a:p>
            <a:pPr fontAlgn="base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8D05302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Балтабаева Б.А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79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698308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Глубина очагов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2782729"/>
            <a:ext cx="7556421" cy="2767489"/>
          </a:xfrm>
          <a:prstGeom prst="roundRect">
            <a:avLst>
              <a:gd name="adj" fmla="val 344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801410" y="2790349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028224" y="2934057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Вулканические землетрясения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802624" y="2934057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Тектонические землетрясения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801410" y="3803571"/>
            <a:ext cx="7541181" cy="173902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1028224" y="3947279"/>
            <a:ext cx="331315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Очаги располагаются на глубине от нескольких километров до десятков километров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4802624" y="3947279"/>
            <a:ext cx="331315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Очаги обычно находятся на глубине от нескольких километров до нескольких сотен километров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793790" y="580536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Глубина очагов вулканических землетрясений зависит от местоположения вулкана и типа вулканической активности.</a:t>
            </a:r>
            <a:endParaRPr lang="en-US" sz="1750" dirty="0"/>
          </a:p>
        </p:txBody>
      </p:sp>
      <p:pic>
        <p:nvPicPr>
          <p:cNvPr id="15362" name="Picture 2" descr="https://rscf.ru/upload/iblock/08e/08e75deacf03120dde3da893dd3e2f5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42591" y="2060065"/>
            <a:ext cx="6004769" cy="3774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431146" y="469344"/>
            <a:ext cx="4461748" cy="557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35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Магнитуда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7005468" y="1281827"/>
            <a:ext cx="7954328" cy="271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Магнитуда вулканических землетрясений обычно ниже, чем у тектонических.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7005468" y="1744980"/>
            <a:ext cx="7954328" cy="271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Однако, они могут достигать значительных значений, особенно во время извержений.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6081236" y="2293025"/>
            <a:ext cx="7954328" cy="560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00"/>
              </a:lnSpc>
              <a:buNone/>
            </a:pPr>
            <a:r>
              <a:rPr lang="en-US" sz="44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2-3</a:t>
            </a:r>
            <a:endParaRPr lang="en-US" sz="4400" dirty="0"/>
          </a:p>
        </p:txBody>
      </p:sp>
      <p:sp>
        <p:nvSpPr>
          <p:cNvPr id="7" name="Text 4"/>
          <p:cNvSpPr/>
          <p:nvPr/>
        </p:nvSpPr>
        <p:spPr>
          <a:xfrm>
            <a:off x="8942903" y="3066217"/>
            <a:ext cx="2230874" cy="278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Магнитуда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081236" y="3446978"/>
            <a:ext cx="7954328" cy="271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Большинство вулканических землетрясений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6081236" y="4313634"/>
            <a:ext cx="7954328" cy="560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00"/>
              </a:lnSpc>
              <a:buNone/>
            </a:pPr>
            <a:r>
              <a:rPr lang="en-US" sz="44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5-6</a:t>
            </a:r>
            <a:endParaRPr lang="en-US" sz="4400" dirty="0"/>
          </a:p>
        </p:txBody>
      </p:sp>
      <p:sp>
        <p:nvSpPr>
          <p:cNvPr id="10" name="Text 7"/>
          <p:cNvSpPr/>
          <p:nvPr/>
        </p:nvSpPr>
        <p:spPr>
          <a:xfrm>
            <a:off x="8942903" y="5086826"/>
            <a:ext cx="2230874" cy="278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Сильные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6081236" y="5467588"/>
            <a:ext cx="7954328" cy="271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Возможны во время извержений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6081236" y="6334244"/>
            <a:ext cx="7954328" cy="560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00"/>
              </a:lnSpc>
              <a:buNone/>
            </a:pPr>
            <a:r>
              <a:rPr lang="en-US" sz="44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7+</a:t>
            </a:r>
            <a:endParaRPr lang="en-US" sz="4400" dirty="0"/>
          </a:p>
        </p:txBody>
      </p:sp>
      <p:sp>
        <p:nvSpPr>
          <p:cNvPr id="13" name="Text 10"/>
          <p:cNvSpPr/>
          <p:nvPr/>
        </p:nvSpPr>
        <p:spPr>
          <a:xfrm>
            <a:off x="8942903" y="7107436"/>
            <a:ext cx="2230874" cy="278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Редкие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6081236" y="7488198"/>
            <a:ext cx="7954328" cy="271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Сопровождают крупные извержения</a:t>
            </a:r>
            <a:endParaRPr lang="en-US" sz="1300" dirty="0"/>
          </a:p>
        </p:txBody>
      </p:sp>
      <p:pic>
        <p:nvPicPr>
          <p:cNvPr id="13320" name="Picture 8" descr="https://cdn.meteoprog.net/pictures/news_v_2/d14c4d9ebf6392ed6e53e7dc5b81df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348" y="1351259"/>
            <a:ext cx="6713802" cy="516123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01348" y="6645771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 последние примерно 450 лет в истории Земли произошло несколько серьёзных извержений, повлиявших на климат</a:t>
            </a:r>
            <a:r>
              <a:rPr lang="en-US" dirty="0"/>
              <a:t>.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33995" y="419576"/>
            <a:ext cx="5096708" cy="500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900"/>
              </a:lnSpc>
              <a:buNone/>
            </a:pPr>
            <a:r>
              <a:rPr lang="en-US" sz="31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Частота и длительность</a:t>
            </a:r>
            <a:endParaRPr lang="en-US" sz="3150" dirty="0"/>
          </a:p>
        </p:txBody>
      </p:sp>
      <p:sp>
        <p:nvSpPr>
          <p:cNvPr id="3" name="Text 1"/>
          <p:cNvSpPr/>
          <p:nvPr/>
        </p:nvSpPr>
        <p:spPr>
          <a:xfrm>
            <a:off x="533995" y="1225391"/>
            <a:ext cx="13562409" cy="2441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00"/>
              </a:lnSpc>
              <a:buNone/>
            </a:pPr>
            <a:r>
              <a:rPr lang="en-US" sz="1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Вулканические землетрясения могут происходить с различной частотой и длительностью. Они могут быть частыми и короткими, или редкими и продолжительными.</a:t>
            </a:r>
            <a:endParaRPr lang="en-US" sz="12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95" y="1469588"/>
            <a:ext cx="11028740" cy="5803667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429256" y="8778121"/>
            <a:ext cx="152519" cy="152519"/>
          </a:xfrm>
          <a:prstGeom prst="roundRect">
            <a:avLst>
              <a:gd name="adj" fmla="val 11991"/>
            </a:avLst>
          </a:prstGeom>
          <a:solidFill>
            <a:srgbClr val="00334D"/>
          </a:solidFill>
          <a:ln/>
        </p:spPr>
      </p:sp>
      <p:sp>
        <p:nvSpPr>
          <p:cNvPr id="6" name="Text 3"/>
          <p:cNvSpPr/>
          <p:nvPr/>
        </p:nvSpPr>
        <p:spPr>
          <a:xfrm>
            <a:off x="6642735" y="8778121"/>
            <a:ext cx="596265" cy="152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Частота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7391400" y="8778121"/>
            <a:ext cx="152519" cy="152519"/>
          </a:xfrm>
          <a:prstGeom prst="roundRect">
            <a:avLst>
              <a:gd name="adj" fmla="val 11991"/>
            </a:avLst>
          </a:prstGeom>
          <a:solidFill>
            <a:srgbClr val="006496"/>
          </a:solidFill>
          <a:ln/>
        </p:spPr>
      </p:sp>
      <p:sp>
        <p:nvSpPr>
          <p:cNvPr id="8" name="Text 5"/>
          <p:cNvSpPr/>
          <p:nvPr/>
        </p:nvSpPr>
        <p:spPr>
          <a:xfrm>
            <a:off x="7604879" y="8778121"/>
            <a:ext cx="1060252" cy="152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Длительность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935" y="843915"/>
            <a:ext cx="7898130" cy="11680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Предвестники вулканических извержений</a:t>
            </a:r>
            <a:endParaRPr lang="en-US" sz="3650" dirty="0"/>
          </a:p>
        </p:txBody>
      </p:sp>
      <p:sp>
        <p:nvSpPr>
          <p:cNvPr id="4" name="Shape 1"/>
          <p:cNvSpPr/>
          <p:nvPr/>
        </p:nvSpPr>
        <p:spPr>
          <a:xfrm>
            <a:off x="622935" y="2479000"/>
            <a:ext cx="400407" cy="400407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63072" y="2539008"/>
            <a:ext cx="120015" cy="280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201341" y="2479000"/>
            <a:ext cx="3281720" cy="875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1. Увеличение частоты и интенсивности землетрясений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1201341" y="3461623"/>
            <a:ext cx="3281720" cy="1139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Землетрясения могут стать более частыми и сильными по мере того, как магма поднимается к поверхности.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4661059" y="2479000"/>
            <a:ext cx="400407" cy="400407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81788" y="2539008"/>
            <a:ext cx="158948" cy="280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5239464" y="2479000"/>
            <a:ext cx="3281720" cy="583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2. Изменения в составе и количестве газов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5239464" y="3169682"/>
            <a:ext cx="3281720" cy="1139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Повышение содержания сернистого газа, углекислого газа и других газов в атмосфере может указывать на скорое извержение.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622935" y="4978956"/>
            <a:ext cx="400407" cy="400407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43783" y="5038963"/>
            <a:ext cx="158710" cy="280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1201341" y="4978956"/>
            <a:ext cx="3281720" cy="583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3. Деформация поверхности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1201341" y="5669637"/>
            <a:ext cx="3281720" cy="1139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Вздутие почвы, изменение уклона, прогиб или поднятие поверхности могут быть признаками движения магмы.</a:t>
            </a:r>
            <a:endParaRPr lang="en-US" sz="1400" dirty="0"/>
          </a:p>
        </p:txBody>
      </p:sp>
      <p:sp>
        <p:nvSpPr>
          <p:cNvPr id="16" name="Shape 13"/>
          <p:cNvSpPr/>
          <p:nvPr/>
        </p:nvSpPr>
        <p:spPr>
          <a:xfrm>
            <a:off x="4661059" y="4978956"/>
            <a:ext cx="400407" cy="400407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785717" y="5038963"/>
            <a:ext cx="151090" cy="280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5239464" y="4978956"/>
            <a:ext cx="3281720" cy="875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4. Изменения в гидротермальной активности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5239464" y="5961578"/>
            <a:ext cx="3281720" cy="1423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Изменения в температуре, химическом составе и объеме воды в горячих источниках и гейзерах могут быть признаками вулканической активности.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1752" y="536019"/>
            <a:ext cx="7452836" cy="639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Сейсмический мониторинг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681752" y="1564719"/>
            <a:ext cx="13266896" cy="623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Сейсмический мониторинг играет ключевую роль в прогнозировании вулканических извержений. С помощью сети сейсмометров, установленных вокруг вулкана, ученые отслеживают изменения в частоте и интенсивности землетрясений.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2088833" y="2967749"/>
            <a:ext cx="682942" cy="648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3430310" y="2757488"/>
            <a:ext cx="3541395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Данные о землетрясениях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3430310" y="3193733"/>
            <a:ext cx="7041475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Сбор и анализ данных о землетрясениях, происходящих вблизи вулкана.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3284220" y="3870722"/>
            <a:ext cx="8758357" cy="11430"/>
          </a:xfrm>
          <a:prstGeom prst="roundRect">
            <a:avLst>
              <a:gd name="adj" fmla="val 715813"/>
            </a:avLst>
          </a:prstGeom>
          <a:solidFill>
            <a:srgbClr val="B2D4E5"/>
          </a:solidFill>
          <a:ln/>
        </p:spPr>
      </p:sp>
      <p:sp>
        <p:nvSpPr>
          <p:cNvPr id="10" name="Text 6"/>
          <p:cNvSpPr/>
          <p:nvPr/>
        </p:nvSpPr>
        <p:spPr>
          <a:xfrm>
            <a:off x="2550795" y="4392215"/>
            <a:ext cx="1358265" cy="895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1900" dirty="0"/>
          </a:p>
        </p:txBody>
      </p:sp>
      <p:sp>
        <p:nvSpPr>
          <p:cNvPr id="11" name="Text 7"/>
          <p:cNvSpPr/>
          <p:nvPr/>
        </p:nvSpPr>
        <p:spPr>
          <a:xfrm>
            <a:off x="4524851" y="4099441"/>
            <a:ext cx="4635103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Анализ сейсмической активности</a:t>
            </a:r>
            <a:endParaRPr lang="en-US" sz="2000" dirty="0"/>
          </a:p>
        </p:txBody>
      </p:sp>
      <p:sp>
        <p:nvSpPr>
          <p:cNvPr id="12" name="Text 8"/>
          <p:cNvSpPr/>
          <p:nvPr/>
        </p:nvSpPr>
        <p:spPr>
          <a:xfrm>
            <a:off x="4524851" y="4535686"/>
            <a:ext cx="7371636" cy="623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Идентификация изменений в частоте, интенсивности и характере землетрясений.</a:t>
            </a:r>
            <a:endParaRPr lang="en-US" sz="1500" dirty="0"/>
          </a:p>
        </p:txBody>
      </p:sp>
      <p:sp>
        <p:nvSpPr>
          <p:cNvPr id="13" name="Shape 9"/>
          <p:cNvSpPr/>
          <p:nvPr/>
        </p:nvSpPr>
        <p:spPr>
          <a:xfrm>
            <a:off x="4378762" y="5368409"/>
            <a:ext cx="7663815" cy="11430"/>
          </a:xfrm>
          <a:prstGeom prst="roundRect">
            <a:avLst>
              <a:gd name="adj" fmla="val 715813"/>
            </a:avLst>
          </a:prstGeom>
          <a:solidFill>
            <a:srgbClr val="B2D4E5"/>
          </a:solidFill>
          <a:ln/>
        </p:spPr>
      </p:sp>
      <p:sp>
        <p:nvSpPr>
          <p:cNvPr id="15" name="Text 10"/>
          <p:cNvSpPr/>
          <p:nvPr/>
        </p:nvSpPr>
        <p:spPr>
          <a:xfrm>
            <a:off x="3634145" y="5864839"/>
            <a:ext cx="1061680" cy="895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1900" dirty="0"/>
          </a:p>
        </p:txBody>
      </p:sp>
      <p:sp>
        <p:nvSpPr>
          <p:cNvPr id="16" name="Text 11"/>
          <p:cNvSpPr/>
          <p:nvPr/>
        </p:nvSpPr>
        <p:spPr>
          <a:xfrm>
            <a:off x="5619274" y="5597128"/>
            <a:ext cx="4193143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 err="1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Прогнозирование</a:t>
            </a: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2000" b="1" dirty="0" err="1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извержений</a:t>
            </a:r>
            <a:endParaRPr lang="en-US" sz="2000" dirty="0"/>
          </a:p>
        </p:txBody>
      </p:sp>
      <p:sp>
        <p:nvSpPr>
          <p:cNvPr id="17" name="Text 12"/>
          <p:cNvSpPr/>
          <p:nvPr/>
        </p:nvSpPr>
        <p:spPr>
          <a:xfrm>
            <a:off x="5619274" y="6033373"/>
            <a:ext cx="6277213" cy="623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Использование полученных данных для прогнозирования возможных извержений.</a:t>
            </a:r>
            <a:endParaRPr lang="en-US" sz="1500" dirty="0"/>
          </a:p>
        </p:txBody>
      </p:sp>
      <p:sp>
        <p:nvSpPr>
          <p:cNvPr id="18" name="Text 13"/>
          <p:cNvSpPr/>
          <p:nvPr/>
        </p:nvSpPr>
        <p:spPr>
          <a:xfrm>
            <a:off x="681752" y="7070407"/>
            <a:ext cx="13266896" cy="623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Повышение частоты и интенсивности землетрясений может быть признаком того, что магма движется к поверхности, что повышает вероятность извержения.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1244" y="338971"/>
            <a:ext cx="8003143" cy="4043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Прогнозирование вулканических извержений</a:t>
            </a:r>
            <a:endParaRPr lang="en-US" sz="2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44" y="989767"/>
            <a:ext cx="616148" cy="9858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232178" y="1112996"/>
            <a:ext cx="2357080" cy="2021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Сейсмический мониторинг</a:t>
            </a:r>
            <a:endParaRPr lang="en-US" sz="1250" dirty="0"/>
          </a:p>
        </p:txBody>
      </p:sp>
      <p:sp>
        <p:nvSpPr>
          <p:cNvPr id="5" name="Text 2"/>
          <p:cNvSpPr/>
          <p:nvPr/>
        </p:nvSpPr>
        <p:spPr>
          <a:xfrm>
            <a:off x="1232178" y="1389102"/>
            <a:ext cx="12966978" cy="1971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Отслеживание изменений в частоте, амплитуде и местоположении землетрясений.</a:t>
            </a:r>
            <a:endParaRPr lang="en-US" sz="9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44" y="1975604"/>
            <a:ext cx="616148" cy="98583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32178" y="2098834"/>
            <a:ext cx="2283143" cy="2021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Геодезические измерения</a:t>
            </a:r>
            <a:endParaRPr lang="en-US" sz="1250" dirty="0"/>
          </a:p>
        </p:txBody>
      </p:sp>
      <p:sp>
        <p:nvSpPr>
          <p:cNvPr id="8" name="Text 4"/>
          <p:cNvSpPr/>
          <p:nvPr/>
        </p:nvSpPr>
        <p:spPr>
          <a:xfrm>
            <a:off x="1232178" y="2374940"/>
            <a:ext cx="12966978" cy="1971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Изменения в форме и высоте вулкана.</a:t>
            </a:r>
            <a:endParaRPr lang="en-US" sz="9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244" y="2961442"/>
            <a:ext cx="616148" cy="98583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232178" y="3084671"/>
            <a:ext cx="1617464" cy="2021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Газовые выбросы</a:t>
            </a:r>
            <a:endParaRPr lang="en-US" sz="1250" dirty="0"/>
          </a:p>
        </p:txBody>
      </p:sp>
      <p:sp>
        <p:nvSpPr>
          <p:cNvPr id="11" name="Text 6"/>
          <p:cNvSpPr/>
          <p:nvPr/>
        </p:nvSpPr>
        <p:spPr>
          <a:xfrm>
            <a:off x="1232178" y="3360777"/>
            <a:ext cx="12966978" cy="1971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Изменения в составе и объеме газов, выделяющихся из вулкана.</a:t>
            </a:r>
            <a:endParaRPr lang="en-US" sz="9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244" y="3947279"/>
            <a:ext cx="616148" cy="98583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232178" y="4070509"/>
            <a:ext cx="2346008" cy="2021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Температурные изменения</a:t>
            </a:r>
            <a:endParaRPr lang="en-US" sz="1250" dirty="0"/>
          </a:p>
        </p:txBody>
      </p:sp>
      <p:sp>
        <p:nvSpPr>
          <p:cNvPr id="14" name="Text 8"/>
          <p:cNvSpPr/>
          <p:nvPr/>
        </p:nvSpPr>
        <p:spPr>
          <a:xfrm>
            <a:off x="1232178" y="4346615"/>
            <a:ext cx="12966978" cy="1971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Повышение температуры вблизи вулкана.</a:t>
            </a:r>
            <a:endParaRPr lang="en-US" sz="9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244" y="4933117"/>
            <a:ext cx="616148" cy="985837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232178" y="5056346"/>
            <a:ext cx="2033588" cy="2021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Геохимические данные</a:t>
            </a:r>
            <a:endParaRPr lang="en-US" sz="1250" dirty="0"/>
          </a:p>
        </p:txBody>
      </p:sp>
      <p:sp>
        <p:nvSpPr>
          <p:cNvPr id="17" name="Text 10"/>
          <p:cNvSpPr/>
          <p:nvPr/>
        </p:nvSpPr>
        <p:spPr>
          <a:xfrm>
            <a:off x="1232178" y="5332452"/>
            <a:ext cx="12966978" cy="1971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Анализ состава почвы и воды.</a:t>
            </a:r>
            <a:endParaRPr lang="en-US" sz="95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244" y="5918954"/>
            <a:ext cx="616148" cy="985837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1232178" y="6042184"/>
            <a:ext cx="1711523" cy="2021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b="1" dirty="0" err="1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Интеграция</a:t>
            </a:r>
            <a:r>
              <a:rPr lang="en-US" sz="1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1250" b="1" dirty="0" err="1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данных</a:t>
            </a:r>
            <a:endParaRPr lang="en-US" sz="1250" dirty="0"/>
          </a:p>
        </p:txBody>
      </p:sp>
      <p:sp>
        <p:nvSpPr>
          <p:cNvPr id="20" name="Text 12"/>
          <p:cNvSpPr/>
          <p:nvPr/>
        </p:nvSpPr>
        <p:spPr>
          <a:xfrm>
            <a:off x="1232178" y="6318290"/>
            <a:ext cx="12966978" cy="1971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Комбинирование результатов различных видов мониторинга.</a:t>
            </a:r>
            <a:endParaRPr lang="en-US" sz="950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244" y="6904792"/>
            <a:ext cx="616148" cy="985837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1232178" y="7028021"/>
            <a:ext cx="2514838" cy="2021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Моделирование извержений</a:t>
            </a:r>
            <a:endParaRPr lang="en-US" sz="1250" dirty="0"/>
          </a:p>
        </p:txBody>
      </p:sp>
      <p:sp>
        <p:nvSpPr>
          <p:cNvPr id="23" name="Text 14"/>
          <p:cNvSpPr/>
          <p:nvPr/>
        </p:nvSpPr>
        <p:spPr>
          <a:xfrm>
            <a:off x="1232178" y="7304127"/>
            <a:ext cx="12966978" cy="1971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Использование компьютерных моделей для прогнозирования вероятности и масштаба извержений.</a:t>
            </a:r>
            <a:endParaRPr lang="en-US" sz="9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1016" y="1083231"/>
            <a:ext cx="7674769" cy="1377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Меры предосторожности и безопасность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221016" y="2775585"/>
            <a:ext cx="3732490" cy="2248257"/>
          </a:xfrm>
          <a:prstGeom prst="roundRect">
            <a:avLst>
              <a:gd name="adj" fmla="val 392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38543" y="2993112"/>
            <a:ext cx="2755106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Эвакуация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438543" y="3463290"/>
            <a:ext cx="3297436" cy="1343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случае угрозы извержения необходимо незамедлительно эвакуироваться из опасной зоны.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10163413" y="2775585"/>
            <a:ext cx="3732490" cy="2248257"/>
          </a:xfrm>
          <a:prstGeom prst="roundRect">
            <a:avLst>
              <a:gd name="adj" fmla="val 392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380940" y="2993112"/>
            <a:ext cx="2755106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Укрытие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0380940" y="3463290"/>
            <a:ext cx="3297436" cy="1343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Ищите укрытие в прочных зданиях или убежищах, чтобы защититься от падающих камней и пепла.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221016" y="5233749"/>
            <a:ext cx="3732490" cy="1912501"/>
          </a:xfrm>
          <a:prstGeom prst="roundRect">
            <a:avLst>
              <a:gd name="adj" fmla="val 461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438543" y="5451277"/>
            <a:ext cx="2755106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Защита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438543" y="5921454"/>
            <a:ext cx="3297436" cy="1007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Носите респиратор, чтобы избежать вдыхания вулканического пепла и газов.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10163413" y="5233749"/>
            <a:ext cx="3732490" cy="1912501"/>
          </a:xfrm>
          <a:prstGeom prst="roundRect">
            <a:avLst>
              <a:gd name="adj" fmla="val 461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380940" y="5451277"/>
            <a:ext cx="2755106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Информация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10380940" y="5921454"/>
            <a:ext cx="3297436" cy="1007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Следите за новостями и инструкциями местных властей.</a:t>
            </a:r>
            <a:endParaRPr lang="en-US" sz="16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A70140-EC35-A162-D976-98BA29345F0D}"/>
              </a:ext>
            </a:extLst>
          </p:cNvPr>
          <p:cNvSpPr txBox="1"/>
          <p:nvPr/>
        </p:nvSpPr>
        <p:spPr>
          <a:xfrm>
            <a:off x="3438525" y="1282184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/>
              <a:t>Библиография</a:t>
            </a:r>
            <a:endParaRPr lang="ru-KZ" sz="4000" b="1" dirty="0"/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BEB391D7-7BB3-389F-A160-FAF302976938}"/>
              </a:ext>
            </a:extLst>
          </p:cNvPr>
          <p:cNvSpPr/>
          <p:nvPr/>
        </p:nvSpPr>
        <p:spPr>
          <a:xfrm>
            <a:off x="367427" y="3222069"/>
            <a:ext cx="13266896" cy="623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endParaRPr lang="en-US" sz="15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D745D0F-A5A5-AE19-5D3D-56536549B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97" y="2953198"/>
            <a:ext cx="1290975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Volcanic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Seismology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B. G.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Marzocchi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A. S. D.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Melini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kk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Earthquake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Volcano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Deformation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С. J. L. </a:t>
            </a:r>
            <a:r>
              <a:rPr lang="en-US" altLang="ru-KZ" dirty="0">
                <a:latin typeface="Arial" panose="020B0604020202020204" pitchFamily="34" charset="0"/>
              </a:rPr>
              <a:t>V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der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Meulen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kk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kk-KZ" altLang="ru-KZ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k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Земля</a:t>
            </a:r>
            <a:r>
              <a:rPr lang="kk-KZ" altLang="ru-KZ" b="1" dirty="0">
                <a:latin typeface="Arial" panose="020B0604020202020204" pitchFamily="34" charset="0"/>
              </a:rPr>
              <a:t>, Метеориты, Вулканы, Землетрясения</a:t>
            </a:r>
            <a:r>
              <a:rPr lang="ru-RU" altLang="ru-KZ" dirty="0">
                <a:latin typeface="Arial" panose="020B0604020202020204" pitchFamily="34" charset="0"/>
              </a:rPr>
              <a:t>- </a:t>
            </a:r>
            <a:r>
              <a:rPr lang="ru-RU" altLang="ru-KZ" dirty="0" err="1">
                <a:latin typeface="Arial" panose="020B0604020202020204" pitchFamily="34" charset="0"/>
              </a:rPr>
              <a:t>Короновский</a:t>
            </a:r>
            <a:r>
              <a:rPr lang="ru-RU" altLang="ru-KZ" dirty="0">
                <a:latin typeface="Arial" panose="020B0604020202020204" pitchFamily="34" charset="0"/>
              </a:rPr>
              <a:t> Н.В</a:t>
            </a:r>
            <a:endParaRPr lang="kk-KZ" altLang="ru-KZ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kk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kumimoji="0" lang="en-US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https://www.geokniga.org/sites/geokniga/files/inbox/5226/9.pdf</a:t>
            </a:r>
            <a:endParaRPr kumimoji="0" lang="kk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kk-KZ" altLang="ru-KZ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0" i="0" cap="all" dirty="0">
              <a:solidFill>
                <a:srgbClr val="58585A"/>
              </a:solidFill>
              <a:effectLst/>
              <a:latin typeface="PT Sans Narrow 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26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1A9B0D0-CC42-4315-89D1-E74694CD5909}"/>
              </a:ext>
            </a:extLst>
          </p:cNvPr>
          <p:cNvSpPr/>
          <p:nvPr/>
        </p:nvSpPr>
        <p:spPr>
          <a:xfrm>
            <a:off x="3792141" y="3216831"/>
            <a:ext cx="7674769" cy="1377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kk-KZ" sz="4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Спасибо за внимание!!!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54943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20248"/>
            <a:ext cx="7556421" cy="1999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8050"/>
              </a:lnSpc>
              <a:buNone/>
            </a:pPr>
            <a:r>
              <a:rPr lang="en-US" sz="6450" b="1" dirty="0" err="1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Вулканические</a:t>
            </a:r>
            <a:r>
              <a:rPr lang="en-US" sz="64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6450" b="1" dirty="0" err="1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землетрясения</a:t>
            </a:r>
            <a:endParaRPr lang="en-US" sz="6450" dirty="0"/>
          </a:p>
        </p:txBody>
      </p:sp>
      <p:sp>
        <p:nvSpPr>
          <p:cNvPr id="4" name="Text 1"/>
          <p:cNvSpPr/>
          <p:nvPr/>
        </p:nvSpPr>
        <p:spPr>
          <a:xfrm>
            <a:off x="793789" y="3734991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Вулканические землетрясения - это сейсмические события, связанные с вулканической активностью. Они возникают в результате движения магмы и газов внутри вулкана.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682930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270040" y="6812399"/>
            <a:ext cx="2887742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9577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Памят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Памят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0" name="AutoShape 6" descr="Памят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4b16d8d5-f863-46d5-940c-9170ba4ab47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1466066"/>
            <a:ext cx="7621736" cy="5081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6922" y="1466066"/>
            <a:ext cx="53684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Inter" charset="0"/>
                <a:ea typeface="Inter" charset="0"/>
              </a:rPr>
              <a:t>Вулканы напоминают горы или холмы, но только внешне. Большинство вулканом имеют форму конуса, на вершине которого зияет большая дыра — кратер. При извержении из кратера вытекает горячая лава, которая поднимается из вулканического очага по жерлу — специальному каналу. Вулканический очаг представляет собой «бассейн» с магмой.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77300" y="369332"/>
            <a:ext cx="5208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Строение вулкана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61400" y="991562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Давление магмы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346162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Подъем магмы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406050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Когда магма поднимается к поверхности, она оказывает давление на окружающие горные породы. Это давление может вызывать трещины и разломы в земной коре, что приводит к землетрясениям.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461623"/>
            <a:ext cx="429148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Напряжение в земной коре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7599521" y="4060508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Подъем магмы также вызывает напряжение в земной коре, что может привести к деформации пород и образованию разломов. Движение магмы создает сильное давление, что может привести к деформации и разрушению окружающих пород.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3669" y="615791"/>
            <a:ext cx="5877997" cy="734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5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Газовые выбросы</a:t>
            </a:r>
            <a:endParaRPr lang="en-US" sz="46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69" y="1798320"/>
            <a:ext cx="4130397" cy="25527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83669" y="4630817"/>
            <a:ext cx="3876794" cy="3673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Выбросы газов из магмы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783669" y="5132427"/>
            <a:ext cx="4130397" cy="1791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Газовые выбросы из магмы, содержащие пары воды, углекислого газа, серы и других газов, создают давление, которое может вызвать землетрясения.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942" y="1798320"/>
            <a:ext cx="4130397" cy="25527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49942" y="4630817"/>
            <a:ext cx="4130397" cy="7346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Давление газа в магматической камере</a:t>
            </a:r>
            <a:endParaRPr lang="en-US" sz="2300" dirty="0"/>
          </a:p>
        </p:txBody>
      </p:sp>
      <p:sp>
        <p:nvSpPr>
          <p:cNvPr id="8" name="Text 4"/>
          <p:cNvSpPr/>
          <p:nvPr/>
        </p:nvSpPr>
        <p:spPr>
          <a:xfrm>
            <a:off x="5249942" y="5499735"/>
            <a:ext cx="4130397" cy="2149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Газы, растворенные в магме, выделяются при снижении давления, что приводит к увеличению объема и созданию дополнительного давления в магматической камере.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214" y="1798320"/>
            <a:ext cx="4130516" cy="255281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6214" y="4630936"/>
            <a:ext cx="4130516" cy="7346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Вулканические извержения</a:t>
            </a:r>
            <a:endParaRPr lang="en-US" sz="2300" dirty="0"/>
          </a:p>
        </p:txBody>
      </p:sp>
      <p:sp>
        <p:nvSpPr>
          <p:cNvPr id="11" name="Text 6"/>
          <p:cNvSpPr/>
          <p:nvPr/>
        </p:nvSpPr>
        <p:spPr>
          <a:xfrm>
            <a:off x="9716214" y="5499854"/>
            <a:ext cx="4130516" cy="14330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Газовые выбросы могут вызывать взрывы и извержения вулканов, выбрасывая пепел, лаву и газы в атмосферу.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663059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Движение магмы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1747480"/>
            <a:ext cx="3664863" cy="3526512"/>
          </a:xfrm>
          <a:prstGeom prst="roundRect">
            <a:avLst>
              <a:gd name="adj" fmla="val 270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1981914"/>
            <a:ext cx="3195995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Разломы и трещины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028224" y="2862143"/>
            <a:ext cx="3195995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Движение магмы может вызывать трещины и разломы в земной коре, что способствует возникновению землетрясений.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1747480"/>
            <a:ext cx="3664863" cy="3526512"/>
          </a:xfrm>
          <a:prstGeom prst="roundRect">
            <a:avLst>
              <a:gd name="adj" fmla="val 270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1981914"/>
            <a:ext cx="3195995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Освобождение энергии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4919901" y="2862143"/>
            <a:ext cx="3195995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результате этого движения магмы выделяется тепло и энергия, что также может привести к сейсмической активности.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500807"/>
            <a:ext cx="7556421" cy="2065734"/>
          </a:xfrm>
          <a:prstGeom prst="roundRect">
            <a:avLst>
              <a:gd name="adj" fmla="val 461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735241"/>
            <a:ext cx="338197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Изменение давления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1028224" y="6243399"/>
            <a:ext cx="70875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Когда магма перемещается, она изменяет давление в окружающих породах, что может спровоцировать землетрясения.</a:t>
            </a:r>
            <a:endParaRPr lang="en-US" sz="1750" dirty="0"/>
          </a:p>
        </p:txBody>
      </p:sp>
      <p:pic>
        <p:nvPicPr>
          <p:cNvPr id="25606" name="Picture 6" descr="Извержение вулкана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6353" y="174748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038925" y="2070690"/>
            <a:ext cx="7383984" cy="366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Обрушение склонов вулканов</a:t>
            </a:r>
            <a:endParaRPr lang="en-US" sz="4050" dirty="0"/>
          </a:p>
        </p:txBody>
      </p:sp>
      <p:sp>
        <p:nvSpPr>
          <p:cNvPr id="6" name="Shape 3"/>
          <p:cNvSpPr/>
          <p:nvPr/>
        </p:nvSpPr>
        <p:spPr>
          <a:xfrm>
            <a:off x="1581419" y="3821666"/>
            <a:ext cx="398722" cy="25153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721068" y="3821058"/>
            <a:ext cx="119424" cy="176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2290440" y="3764415"/>
            <a:ext cx="3050077" cy="183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Нестабильность склонов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29574" y="4337403"/>
            <a:ext cx="4997443" cy="357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Вулканические склоны часто состоят из рыхлого материала, который может быть нестабильным.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7315200" y="4795346"/>
            <a:ext cx="398722" cy="25153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435428" y="4795346"/>
            <a:ext cx="158266" cy="176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7838038" y="4747633"/>
            <a:ext cx="2326132" cy="183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Внешние факторы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7838038" y="5320621"/>
            <a:ext cx="4997443" cy="357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Дожди, землетрясения и извержения могут привести к размягчению пород и дестабилизации склонов.</a:t>
            </a:r>
            <a:endParaRPr lang="en-US" sz="1500" dirty="0"/>
          </a:p>
        </p:txBody>
      </p:sp>
      <p:sp>
        <p:nvSpPr>
          <p:cNvPr id="16" name="Shape 13"/>
          <p:cNvSpPr/>
          <p:nvPr/>
        </p:nvSpPr>
        <p:spPr>
          <a:xfrm>
            <a:off x="3416756" y="5658472"/>
            <a:ext cx="398722" cy="25153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3544644" y="5658472"/>
            <a:ext cx="157944" cy="176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3093754" y="5632506"/>
            <a:ext cx="2326132" cy="183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Обрушение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129574" y="6205494"/>
            <a:ext cx="4997443" cy="357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Обрушение склонов может вызывать землетрясения, которые могут быть мощными и разрушительными.</a:t>
            </a:r>
            <a:endParaRPr lang="en-US" sz="1500" dirty="0"/>
          </a:p>
        </p:txBody>
      </p:sp>
      <p:pic>
        <p:nvPicPr>
          <p:cNvPr id="21508" name="Picture 4" descr="https://icdn.lenta.ru/images/2022/10/07/13/20221007130421599/detail_07a977066517127bf83e35a2ce0547e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3198" y="527403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4848" y="977741"/>
            <a:ext cx="8607147" cy="642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Взаимодействие магмы и воды</a:t>
            </a:r>
            <a:endParaRPr lang="en-US" sz="4000" dirty="0"/>
          </a:p>
        </p:txBody>
      </p:sp>
      <p:sp>
        <p:nvSpPr>
          <p:cNvPr id="5" name="Text 1"/>
          <p:cNvSpPr/>
          <p:nvPr/>
        </p:nvSpPr>
        <p:spPr>
          <a:xfrm>
            <a:off x="684848" y="2598182"/>
            <a:ext cx="2853809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Взрывное испарение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684848" y="3036570"/>
            <a:ext cx="4654748" cy="1252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 контакте с водой магма мгновенно нагревает её, вызывая взрывное испарение и образование пара, который выбрасывается в атмосферу.</a:t>
            </a:r>
            <a:endParaRPr lang="en-US" sz="1500" dirty="0"/>
          </a:p>
        </p:txBody>
      </p:sp>
      <p:sp>
        <p:nvSpPr>
          <p:cNvPr id="8" name="Text 3"/>
          <p:cNvSpPr/>
          <p:nvPr/>
        </p:nvSpPr>
        <p:spPr>
          <a:xfrm>
            <a:off x="5633085" y="2598182"/>
            <a:ext cx="3084790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Фреатические взрывы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5633085" y="3036570"/>
            <a:ext cx="4654868" cy="1252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Это мощные взрывы, вызванные взаимодействием магмы и грунтовых вод, могут формировать кратеры и выбрасывать обломки на значительные расстояния.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684848" y="5560933"/>
            <a:ext cx="4092297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Гидротермальные изменения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684848" y="5999321"/>
            <a:ext cx="4654748" cy="1252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Взаимодействие магмы с водой приводит к образованию гидротермальных систем, которые могут вызывать изменения в минеральном составе горных пород.</a:t>
            </a:r>
            <a:endParaRPr lang="en-US" sz="1500" dirty="0"/>
          </a:p>
        </p:txBody>
      </p:sp>
      <p:sp>
        <p:nvSpPr>
          <p:cNvPr id="14" name="Text 7"/>
          <p:cNvSpPr/>
          <p:nvPr/>
        </p:nvSpPr>
        <p:spPr>
          <a:xfrm>
            <a:off x="5633085" y="5560933"/>
            <a:ext cx="2589490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Создание гейзеров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5633085" y="5999321"/>
            <a:ext cx="4654868" cy="1252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некоторых случаях взаимодействие магмы с водой может привести к образованию гейзеров, выбрасывающих горячую воду и пар на поверхность.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59619"/>
            <a:ext cx="130428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Характеристики вулканических землетрясений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2792373"/>
            <a:ext cx="624470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Вулканические землетрясения отличаются от тектонических. Они обычно имеют меньшую магнитуду, но частота и длительность могут быть высокими. Эти землетрясения часто происходят вблизи поверхности, в отличие от тектонических, которые могут иметь глубокие очаги.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5173861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Характерные особенности включают: более высокую частоту и продолжительность, более короткие периоды колебаний, а также более высокую амплитуду в более высоких частотах.</a:t>
            </a:r>
            <a:endParaRPr lang="en-US" sz="1750" dirty="0"/>
          </a:p>
        </p:txBody>
      </p:sp>
      <p:pic>
        <p:nvPicPr>
          <p:cNvPr id="6" name="Picture 4" descr="http://profil.adu.by/pluginfile.php/6099/mod_book/chapter/18988/%D0%A0%D0%B8%D1%81.%2013.%20%D0%91%D0%BE%D0%BB%D1%8C%D1%88%D0%BE%D0%B5%20%D0%BC%D0%B0%D0%B3%D0%BC%D0%B0%D1%82%D0%B8%D1%87%D0%B5%D1%81%D0%BA%D0%BE%D0%B5%20%D0%B8%D0%B7%D0%B2%D0%B5%D1%80%D0%B6%D0%B5%D0%BD%D0%B8%D0%B5%20%D0%B2%D1%83%D0%BB%D0%BA%D0%B0%D0%BD%D0%B0%20%D0%90%D0%BD%D0%B0%D0%BA-%D0%9A%D1%80%D0%B0%D0%BA%D0%B0%D1%82%D0%B0%D1%83%2C%20%D0%98%D0%BD%D0%B4%D0%BE%D0%BD%D0%B5%D0%B7%D0%B8%D1%8F%20%282020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4465" y="1740309"/>
            <a:ext cx="6700211" cy="447239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038499" y="6499123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Большое магматическое извержение вулкана </a:t>
            </a:r>
            <a:r>
              <a:rPr lang="ru-RU" dirty="0" err="1"/>
              <a:t>Анак-Кракатау</a:t>
            </a:r>
            <a:r>
              <a:rPr lang="ru-RU" dirty="0"/>
              <a:t>, Индонезия (2020)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1130</Words>
  <Application>Microsoft Office PowerPoint</Application>
  <PresentationFormat>Произвольный</PresentationFormat>
  <Paragraphs>154</Paragraphs>
  <Slides>18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Inter</vt:lpstr>
      <vt:lpstr>Arial</vt:lpstr>
      <vt:lpstr>Petrona Bold</vt:lpstr>
      <vt:lpstr>Times New Roman</vt:lpstr>
      <vt:lpstr>PT Sans Narrow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Banu Baltabayeva</cp:lastModifiedBy>
  <cp:revision>22</cp:revision>
  <dcterms:created xsi:type="dcterms:W3CDTF">2024-10-07T16:06:43Z</dcterms:created>
  <dcterms:modified xsi:type="dcterms:W3CDTF">2024-10-11T11:21:43Z</dcterms:modified>
</cp:coreProperties>
</file>