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17"/>
  </p:notesMasterIdLst>
  <p:sldIdLst>
    <p:sldId id="266" r:id="rId2"/>
    <p:sldId id="268" r:id="rId3"/>
    <p:sldId id="256" r:id="rId4"/>
    <p:sldId id="257" r:id="rId5"/>
    <p:sldId id="267" r:id="rId6"/>
    <p:sldId id="258" r:id="rId7"/>
    <p:sldId id="259" r:id="rId8"/>
    <p:sldId id="270" r:id="rId9"/>
    <p:sldId id="260" r:id="rId10"/>
    <p:sldId id="271" r:id="rId11"/>
    <p:sldId id="261" r:id="rId12"/>
    <p:sldId id="263" r:id="rId13"/>
    <p:sldId id="265" r:id="rId14"/>
    <p:sldId id="269" r:id="rId15"/>
    <p:sldId id="272" r:id="rId16"/>
  </p:sldIdLst>
  <p:sldSz cx="14630400" cy="8229600"/>
  <p:notesSz cx="8229600" cy="14630400"/>
  <p:embeddedFontLst>
    <p:embeddedFont>
      <p:font typeface="Wingdings 3" panose="05040102010807070707" pitchFamily="18" charset="2"/>
      <p:regular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verpass Light" panose="020B0604020202020204" charset="-52"/>
      <p:regular r:id="rId27"/>
    </p:embeddedFont>
    <p:embeddedFont>
      <p:font typeface="Segoe UI" panose="020B0502040204020203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7" d="100"/>
          <a:sy n="97" d="100"/>
        </p:scale>
        <p:origin x="3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3739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7056" y="3017521"/>
            <a:ext cx="10698479" cy="2715337"/>
          </a:xfrm>
        </p:spPr>
        <p:txBody>
          <a:bodyPr anchor="b">
            <a:normAutofit/>
          </a:bodyPr>
          <a:lstStyle>
            <a:lvl1pPr>
              <a:defRPr sz="64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7056" y="5732855"/>
            <a:ext cx="10698479" cy="1351540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5188573"/>
            <a:ext cx="2093582" cy="934307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5435449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93676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5" y="731520"/>
            <a:ext cx="10698479" cy="3740448"/>
          </a:xfrm>
        </p:spPr>
        <p:txBody>
          <a:bodyPr anchor="ctr">
            <a:normAutofit/>
          </a:bodyPr>
          <a:lstStyle>
            <a:lvl1pPr algn="l">
              <a:defRPr sz="576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7055" y="5224855"/>
            <a:ext cx="10698479" cy="1867037"/>
          </a:xfrm>
        </p:spPr>
        <p:txBody>
          <a:bodyPr anchor="ctr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381381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3892967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5392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939" y="731520"/>
            <a:ext cx="10072711" cy="3474720"/>
          </a:xfrm>
        </p:spPr>
        <p:txBody>
          <a:bodyPr anchor="ctr">
            <a:normAutofit/>
          </a:bodyPr>
          <a:lstStyle>
            <a:lvl1pPr algn="l">
              <a:defRPr sz="576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930014" y="4206240"/>
            <a:ext cx="9043865" cy="4572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9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7055" y="5224855"/>
            <a:ext cx="10698479" cy="1867037"/>
          </a:xfrm>
        </p:spPr>
        <p:txBody>
          <a:bodyPr anchor="ctr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5026" y="381381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3892967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61182" y="777606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337822" y="34863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766514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6" y="2926081"/>
            <a:ext cx="10698480" cy="3269814"/>
          </a:xfrm>
        </p:spPr>
        <p:txBody>
          <a:bodyPr anchor="b">
            <a:normAutofit/>
          </a:bodyPr>
          <a:lstStyle>
            <a:lvl1pPr algn="l">
              <a:defRPr sz="576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7056" y="6217920"/>
            <a:ext cx="10698480" cy="87554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589407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175" y="5979705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96209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19939" y="731520"/>
            <a:ext cx="10072711" cy="3474720"/>
          </a:xfrm>
        </p:spPr>
        <p:txBody>
          <a:bodyPr anchor="ctr">
            <a:normAutofit/>
          </a:bodyPr>
          <a:lstStyle>
            <a:lvl1pPr algn="l">
              <a:defRPr sz="576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107054" y="5212080"/>
            <a:ext cx="10698480" cy="100584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80">
                <a:solidFill>
                  <a:schemeClr val="accent1"/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7056" y="6217920"/>
            <a:ext cx="10698480" cy="87554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5026" y="589407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175" y="5979705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61182" y="777606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337822" y="34863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655729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5" y="752888"/>
            <a:ext cx="10698479" cy="3456024"/>
          </a:xfrm>
        </p:spPr>
        <p:txBody>
          <a:bodyPr anchor="ctr">
            <a:normAutofit/>
          </a:bodyPr>
          <a:lstStyle>
            <a:lvl1pPr algn="l">
              <a:defRPr sz="576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107054" y="5212080"/>
            <a:ext cx="10698480" cy="100584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80">
                <a:solidFill>
                  <a:schemeClr val="accent1"/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7056" y="6217920"/>
            <a:ext cx="10698480" cy="87554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589407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175" y="5979705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67759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37888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53775" y="752887"/>
            <a:ext cx="2649121" cy="6340580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07054" y="752887"/>
            <a:ext cx="7772400" cy="63405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64229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727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413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24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511" y="748932"/>
            <a:ext cx="10694024" cy="15370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7054" y="2560320"/>
            <a:ext cx="10698480" cy="45331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9781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839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74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027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030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98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5" y="2470500"/>
            <a:ext cx="10698479" cy="1762560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7055" y="4236155"/>
            <a:ext cx="10698479" cy="1032480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381381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3892967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42206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07054" y="2560320"/>
            <a:ext cx="5176637" cy="453314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28896" y="2551467"/>
            <a:ext cx="5176637" cy="453314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945339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31096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248" y="2367244"/>
            <a:ext cx="4791278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07055" y="3058759"/>
            <a:ext cx="5211472" cy="402487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007956" y="2363370"/>
            <a:ext cx="4798801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00348" y="3054886"/>
            <a:ext cx="5206409" cy="402487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945339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6509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4889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08647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5" y="535306"/>
            <a:ext cx="4206239" cy="1171574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7614" y="535306"/>
            <a:ext cx="6217920" cy="6497956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7055" y="1918336"/>
            <a:ext cx="4206239" cy="511492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1871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6" y="5760720"/>
            <a:ext cx="10698480" cy="680086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7054" y="761958"/>
            <a:ext cx="10698480" cy="4625964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7056" y="6440806"/>
            <a:ext cx="10698480" cy="592454"/>
          </a:xfrm>
        </p:spPr>
        <p:txBody>
          <a:bodyPr>
            <a:normAutofit/>
          </a:bodyPr>
          <a:lstStyle>
            <a:lvl1pPr marL="0" indent="0">
              <a:buNone/>
              <a:defRPr sz="144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589407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175" y="5979705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0301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74320"/>
            <a:ext cx="3421819" cy="7966354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32665" y="-943"/>
            <a:ext cx="2828009" cy="8224847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219456" cy="8229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11510" y="748932"/>
            <a:ext cx="10694024" cy="15370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7054" y="2560320"/>
            <a:ext cx="10698480" cy="4663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33935" y="7356525"/>
            <a:ext cx="1375540" cy="4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07055" y="7362970"/>
            <a:ext cx="9143999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38175" y="945339"/>
            <a:ext cx="93572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39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4" r:id="rId23"/>
    <p:sldLayoutId id="2147483686" r:id="rId24"/>
  </p:sldLayoutIdLst>
  <p:hf sldNum="0" hdr="0" ftr="0" dt="0"/>
  <p:txStyles>
    <p:titleStyle>
      <a:lvl1pPr algn="l" defTabSz="548640" rtl="0" eaLnBrk="1" latinLnBrk="0" hangingPunct="1">
        <a:spcBef>
          <a:spcPct val="0"/>
        </a:spcBef>
        <a:buNone/>
        <a:defRPr sz="432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11480" indent="-41148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1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9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57600" y="223487"/>
            <a:ext cx="7315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МИНИСТЕРСТВО ОБРАЗОВАНИЯ И НАУКИ РЕСПУБЛИКИ КАЗАХСТАН</a:t>
            </a:r>
            <a:r>
              <a:rPr lang="ru-RU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ru-RU" alt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>
              <a:spcBef>
                <a:spcPct val="0"/>
              </a:spcBef>
            </a:pPr>
            <a:r>
              <a:rPr lang="kk-KZ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СӘТБАЕВ УНИВЕРСИТЕТІ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alt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21" y="869818"/>
            <a:ext cx="3163888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68148" y="2183158"/>
            <a:ext cx="7315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Геологии, нефти и горного дела им. </a:t>
            </a:r>
            <a:r>
              <a:rPr lang="ru-RU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К.Турысова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algn="ctr">
              <a:spcBef>
                <a:spcPct val="0"/>
              </a:spcBef>
            </a:pP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«</a:t>
            </a:r>
            <a:r>
              <a:rPr lang="ru-RU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Геофизик</a:t>
            </a:r>
            <a:r>
              <a:rPr lang="kk-KZ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и сейсмология</a:t>
            </a:r>
            <a:r>
              <a:rPr lang="ru-RU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09741" y="3005795"/>
            <a:ext cx="1313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СРД №1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57600" y="4747465"/>
            <a:ext cx="73152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FontTx/>
              <a:buNone/>
            </a:pPr>
            <a:r>
              <a:rPr lang="ru-RU" alt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Тема: Техногенные </a:t>
            </a:r>
            <a:r>
              <a:rPr lang="ru-RU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землетрясения. Механизм образования и типы. Примеры техногенных землетрясений.</a:t>
            </a:r>
            <a:endParaRPr lang="en-US" alt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57600" y="3420371"/>
            <a:ext cx="73152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дисциплине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algn="ctr">
              <a:spcBef>
                <a:spcPct val="0"/>
              </a:spcBef>
            </a:pP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en-US" b="1" dirty="0" err="1"/>
              <a:t>Сейсмогеофизические</a:t>
            </a:r>
            <a:r>
              <a:rPr lang="ru-RU" altLang="en-US" b="1" dirty="0"/>
              <a:t> предвестники и    стратегия прогноза землетрясений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00565" y="6523644"/>
            <a:ext cx="73152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доктор геолого-минералогических наук, 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профессор, </a:t>
            </a: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/>
                <a:cs typeface="Times New Roman"/>
              </a:rPr>
              <a:t>академик </a:t>
            </a:r>
            <a:r>
              <a:rPr lang="ru-RU" dirty="0">
                <a:latin typeface="Times New Roman"/>
                <a:cs typeface="Times New Roman"/>
              </a:rPr>
              <a:t>НАН РК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Абетов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Ауэз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Егембердыевич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​​</a:t>
            </a:r>
          </a:p>
          <a:p>
            <a:pPr>
              <a:spcBef>
                <a:spcPct val="0"/>
              </a:spcBef>
            </a:pPr>
            <a:r>
              <a:rPr lang="ru-RU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доктарантка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1-го курса,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>
              <a:spcBef>
                <a:spcPct val="0"/>
              </a:spcBef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 </a:t>
            </a:r>
            <a:r>
              <a:rPr lang="ru-RU" altLang="en-US" sz="1600" dirty="0"/>
              <a:t>8D05302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 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Далебаева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Жаныл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Абилканкызы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654955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3167" t="53154" r="50796" b="30049"/>
          <a:stretch/>
        </p:blipFill>
        <p:spPr>
          <a:xfrm>
            <a:off x="8955156" y="4512364"/>
            <a:ext cx="4487683" cy="26438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644641" y="7185991"/>
            <a:ext cx="51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Эпицентры землетрясений (●), разломы (</a:t>
            </a:r>
            <a:r>
              <a:rPr lang="ru-RU" sz="12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черные </a:t>
            </a:r>
            <a:r>
              <a:rPr lang="ru-RU" sz="12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сплошные и пунктирные линии) и карьеры </a:t>
            </a:r>
            <a:r>
              <a:rPr lang="ru-RU" sz="12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вблизи г</a:t>
            </a:r>
            <a:r>
              <a:rPr lang="ru-RU" sz="12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Рудный</a:t>
            </a:r>
            <a:endParaRPr lang="ru-RU" sz="1200" b="0" i="0" dirty="0">
              <a:solidFill>
                <a:srgbClr val="1A1A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0889" t="46642" r="33333" b="33901"/>
          <a:stretch/>
        </p:blipFill>
        <p:spPr>
          <a:xfrm>
            <a:off x="9044387" y="298173"/>
            <a:ext cx="4284220" cy="29718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644641" y="3269974"/>
            <a:ext cx="5012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эпицентров событий,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тектонических и разрывных нарушений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вблизи Коунрадского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месторождения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29568" y="961650"/>
            <a:ext cx="73152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Асейсмичный район: По картам сейсмического районирования, территория полигона считается асейсмичной, то есть маловероятной для землетрясений.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данные: Однако исследования последних лет показали, что на этой территории происходят тектонические и техногенные землетрясения с магнитудой до 5-5.9. Это может быть связано с проведением около 340 подземных ядерных взрывов.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ядерных взрывов: После ядерных взрывов фиксировались обрушения полостей, что указывает на геодинамическую активность.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наблюдения: Спустя три десятилетия после прекращения испытаний, продолжается наблюдение за геодинамической активностью, проявляющейся в виде слабых сейсмических событий.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сейсмической активности: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 2005 по 2010 год проводился сейсмический мониторинг с использованием локальных станций, что позволило зафиксировать слабые поверхностные события, которые напоминали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обрушения.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районе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Дегелен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Приведены примеры регистрации землетрясений, эпицентры которых совпадают с местами, где ранее использовались штольни на полигоне.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008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59435" y="587454"/>
            <a:ext cx="8197929" cy="8446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300"/>
              </a:lnSpc>
              <a:buNone/>
            </a:pPr>
            <a:r>
              <a:rPr lang="en-US" sz="26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Предотвращение техногенных землетрясений</a:t>
            </a:r>
            <a:endParaRPr lang="en-US" sz="26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435" y="1634847"/>
            <a:ext cx="337899" cy="33789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959435" y="2107883"/>
            <a:ext cx="1689616" cy="2110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Мониторинг</a:t>
            </a:r>
            <a:endParaRPr lang="en-US" sz="1300" dirty="0"/>
          </a:p>
        </p:txBody>
      </p:sp>
      <p:sp>
        <p:nvSpPr>
          <p:cNvPr id="6" name="Text 2"/>
          <p:cNvSpPr/>
          <p:nvPr/>
        </p:nvSpPr>
        <p:spPr>
          <a:xfrm>
            <a:off x="5959435" y="2400062"/>
            <a:ext cx="8197929" cy="432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Непрерывный мониторинг сейсмической активности, деформаций земной поверхности и других параметров позволяет своевременно обнаруживать признаки надвигающихся техногенных землетрясений.</a:t>
            </a:r>
            <a:endParaRPr lang="en-US" sz="10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9435" y="3238024"/>
            <a:ext cx="337899" cy="33789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959435" y="3711059"/>
            <a:ext cx="1689616" cy="2110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Моделирование</a:t>
            </a:r>
            <a:endParaRPr lang="en-US" sz="1300" dirty="0"/>
          </a:p>
        </p:txBody>
      </p:sp>
      <p:sp>
        <p:nvSpPr>
          <p:cNvPr id="9" name="Text 4"/>
          <p:cNvSpPr/>
          <p:nvPr/>
        </p:nvSpPr>
        <p:spPr>
          <a:xfrm>
            <a:off x="5959435" y="4003238"/>
            <a:ext cx="8197929" cy="432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Комплексное моделирование геомеханических процессов помогает прогнозировать последствия человеческой деятельности и разрабатывать меры по предотвращению техногенных землетрясений.</a:t>
            </a:r>
            <a:endParaRPr lang="en-US" sz="10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9435" y="4841200"/>
            <a:ext cx="337899" cy="33789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959435" y="5314236"/>
            <a:ext cx="2015490" cy="2110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Инженерные решения</a:t>
            </a:r>
            <a:endParaRPr lang="en-US" sz="1300" dirty="0"/>
          </a:p>
        </p:txBody>
      </p:sp>
      <p:sp>
        <p:nvSpPr>
          <p:cNvPr id="12" name="Text 6"/>
          <p:cNvSpPr/>
          <p:nvPr/>
        </p:nvSpPr>
        <p:spPr>
          <a:xfrm>
            <a:off x="5959435" y="5606415"/>
            <a:ext cx="8197929" cy="432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Применение современных технологий, таких как усиление конструкций зданий и сооружений, регулирование закачки/откачки жидкостей, позволяет минимизировать риски возникновения техногенных землетрясений.</a:t>
            </a:r>
            <a:endParaRPr lang="en-US" sz="10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9435" y="6444377"/>
            <a:ext cx="337899" cy="33789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5959435" y="6917412"/>
            <a:ext cx="1689616" cy="2110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Регулирование</a:t>
            </a:r>
            <a:endParaRPr lang="en-US" sz="1300" dirty="0"/>
          </a:p>
        </p:txBody>
      </p:sp>
      <p:sp>
        <p:nvSpPr>
          <p:cNvPr id="15" name="Text 8"/>
          <p:cNvSpPr/>
          <p:nvPr/>
        </p:nvSpPr>
        <p:spPr>
          <a:xfrm>
            <a:off x="5959435" y="7209592"/>
            <a:ext cx="8197929" cy="432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Нормативно-правовое регулирование и контроль за потенциально опасными видами человеческой деятельности являются ключевыми для предотвращения техногенных землетрясений.</a:t>
            </a:r>
            <a:endParaRPr lang="en-US" sz="10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55345" y="672108"/>
            <a:ext cx="12919710" cy="15275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000"/>
              </a:lnSpc>
              <a:buNone/>
            </a:pPr>
            <a:r>
              <a:rPr lang="en-US" sz="48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Необходимость междисциплинарного подхода</a:t>
            </a:r>
            <a:endParaRPr lang="en-US" sz="4800" dirty="0"/>
          </a:p>
        </p:txBody>
      </p:sp>
      <p:sp>
        <p:nvSpPr>
          <p:cNvPr id="3" name="Text 1"/>
          <p:cNvSpPr/>
          <p:nvPr/>
        </p:nvSpPr>
        <p:spPr>
          <a:xfrm>
            <a:off x="855345" y="2810589"/>
            <a:ext cx="3908584" cy="763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Геология и сейсмология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855345" y="3818573"/>
            <a:ext cx="3908584" cy="27370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50"/>
              </a:lnSpc>
              <a:buNone/>
            </a:pPr>
            <a:r>
              <a:rPr lang="en-US" sz="19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Фундаментальные знания о строении Земли, геологических процессах и сейсмической активности являются ключевыми для понимания механизмов техногенных землетрясений.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5367814" y="2810589"/>
            <a:ext cx="3908584" cy="11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Горное дело и нефтегазовая промышленность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5367814" y="4200406"/>
            <a:ext cx="3908584" cy="23460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50"/>
              </a:lnSpc>
              <a:buNone/>
            </a:pPr>
            <a:r>
              <a:rPr lang="en-US" sz="19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Специалисты в области добычи полезных ископаемых играют важную роль в разработке технологий и методов, позволяющих предотвращать техногенные землетрясения.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9880283" y="2810589"/>
            <a:ext cx="3908584" cy="763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Инженерные дисциплины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9880283" y="3818573"/>
            <a:ext cx="3908584" cy="35190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50"/>
              </a:lnSpc>
              <a:buNone/>
            </a:pPr>
            <a:r>
              <a:rPr lang="en-US" sz="19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Строительные инженеры, геотехники и специалисты в области проектирования критической инфраструктуры вносят вклад в создание устойчивых конструкций, способных противостоять воздействию техногенных землетрясений.</a:t>
            </a:r>
            <a:endParaRPr lang="en-US" sz="1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6209" y="826085"/>
            <a:ext cx="13000434" cy="1455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700"/>
              </a:lnSpc>
              <a:buNone/>
            </a:pPr>
            <a:r>
              <a:rPr lang="en-US" sz="4550" b="1" dirty="0" err="1" smtClean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Заключение</a:t>
            </a:r>
            <a:endParaRPr lang="en-US" sz="4550" dirty="0"/>
          </a:p>
        </p:txBody>
      </p:sp>
      <p:sp>
        <p:nvSpPr>
          <p:cNvPr id="4" name="Text 1"/>
          <p:cNvSpPr/>
          <p:nvPr/>
        </p:nvSpPr>
        <p:spPr>
          <a:xfrm>
            <a:off x="1549816" y="2281505"/>
            <a:ext cx="12318584" cy="26156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900"/>
              </a:lnSpc>
              <a:buNone/>
            </a:pPr>
            <a:r>
              <a:rPr lang="en-US" sz="18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Техногенные землетрясения являются серьезной проблемой, требующей комплексного научного подхода. Углубленное изучение механизмов их возникновения, разработка эффективных методов мониторинга и прогнозирования, а также внедрение инженерных решений и нормативно-правового регулирования - все это крайне важно для предотвращения и минимизации последствий данного вида природных катастроф, вызванных деятельностью человека. Международное сотрудничество ученых, инженеров и органов власти будет способствовать дальнейшему развитию этого важного направления геонаук.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82139" y="1649896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Литературы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01009" y="2332962"/>
            <a:ext cx="73152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ТЕХНОГЕННАЯ СЕЙСМИЧНОСТЬ НА ТЕРРИТОРИИ КАЗАХСТАНА</a:t>
            </a:r>
          </a:p>
          <a:p>
            <a:r>
              <a:rPr lang="ru-RU" dirty="0"/>
              <a:t>Соколова И.Н., Михайлова Н.Н., Великанов А.Е., Полешко Н.Н.</a:t>
            </a:r>
          </a:p>
          <a:p>
            <a:endParaRPr lang="ru-RU" dirty="0" smtClean="0"/>
          </a:p>
          <a:p>
            <a:r>
              <a:rPr lang="ru-RU" dirty="0" smtClean="0"/>
              <a:t>Вестник </a:t>
            </a:r>
            <a:r>
              <a:rPr lang="ru-RU" dirty="0"/>
              <a:t>НЯЦ РК</a:t>
            </a:r>
          </a:p>
          <a:p>
            <a:r>
              <a:rPr lang="ru-RU" dirty="0"/>
              <a:t>выпуск 2, июнь </a:t>
            </a:r>
            <a:r>
              <a:rPr lang="ru-RU" dirty="0" smtClean="0"/>
              <a:t>2017</a:t>
            </a:r>
          </a:p>
          <a:p>
            <a:endParaRPr lang="ru-RU" dirty="0"/>
          </a:p>
          <a:p>
            <a:r>
              <a:rPr lang="ru-RU" dirty="0"/>
              <a:t>Михайлова Н.Н. 1, </a:t>
            </a:r>
            <a:r>
              <a:rPr lang="ru-RU" dirty="0" err="1"/>
              <a:t>Исагали</a:t>
            </a:r>
            <a:r>
              <a:rPr lang="ru-RU" dirty="0"/>
              <a:t> А.А.2</a:t>
            </a:r>
          </a:p>
          <a:p>
            <a:r>
              <a:rPr lang="ru-RU" dirty="0"/>
              <a:t>1 Филиал «Институт геофизических исследований» Республиканского</a:t>
            </a:r>
          </a:p>
          <a:p>
            <a:r>
              <a:rPr lang="ru-RU" dirty="0"/>
              <a:t>государственного предприятия «Национальный ядерный центр»</a:t>
            </a:r>
          </a:p>
          <a:p>
            <a:r>
              <a:rPr lang="ru-RU" dirty="0"/>
              <a:t>(г. Алматы, Казахстан)</a:t>
            </a:r>
          </a:p>
          <a:p>
            <a:r>
              <a:rPr lang="ru-RU" dirty="0"/>
              <a:t>2Satpayev </a:t>
            </a:r>
            <a:r>
              <a:rPr lang="ru-RU" dirty="0" err="1"/>
              <a:t>Uuniversity</a:t>
            </a:r>
            <a:r>
              <a:rPr lang="ru-RU" dirty="0"/>
              <a:t> (г. Алматы, Казахстан)</a:t>
            </a:r>
          </a:p>
          <a:p>
            <a:r>
              <a:rPr lang="ru-RU" dirty="0"/>
              <a:t>Вестник Института сейсмологии НАН КР №2(22),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710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1818" y="3021496"/>
            <a:ext cx="4977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пасибо за внимание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95730" y="1326730"/>
            <a:ext cx="2734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773" y="2098642"/>
            <a:ext cx="6710427" cy="6647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rgbClr val="233939"/>
                </a:solidFill>
                <a:latin typeface="Times New Roman" panose="02020603050405020304" pitchFamily="18" charset="0"/>
                <a:ea typeface="Syne Bold" pitchFamily="34" charset="-122"/>
                <a:cs typeface="Times New Roman" panose="02020603050405020304" pitchFamily="18" charset="0"/>
              </a:rPr>
              <a:t>Техногенные</a:t>
            </a:r>
            <a:r>
              <a:rPr lang="en-US" sz="2000" b="1" dirty="0">
                <a:solidFill>
                  <a:srgbClr val="233939"/>
                </a:solidFill>
                <a:latin typeface="Times New Roman" panose="02020603050405020304" pitchFamily="18" charset="0"/>
                <a:ea typeface="Syne Bold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233939"/>
                </a:solidFill>
                <a:latin typeface="Times New Roman" panose="02020603050405020304" pitchFamily="18" charset="0"/>
                <a:ea typeface="Syne Bold" pitchFamily="34" charset="-122"/>
                <a:cs typeface="Times New Roman" panose="02020603050405020304" pitchFamily="18" charset="0"/>
              </a:rPr>
              <a:t>землетрясения</a:t>
            </a:r>
            <a:endParaRPr lang="ru-RU" sz="2000" b="1" dirty="0" smtClean="0">
              <a:solidFill>
                <a:srgbClr val="233939"/>
              </a:solidFill>
              <a:latin typeface="Times New Roman" panose="02020603050405020304" pitchFamily="18" charset="0"/>
              <a:ea typeface="Syne Bold" pitchFamily="34" charset="-122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233939"/>
              </a:solidFill>
              <a:latin typeface="Times New Roman" panose="02020603050405020304" pitchFamily="18" charset="0"/>
              <a:ea typeface="Syne Bold" pitchFamily="34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rgbClr val="233939"/>
                </a:solidFill>
                <a:latin typeface="Times New Roman" panose="02020603050405020304" pitchFamily="18" charset="0"/>
                <a:ea typeface="Syne Bold" pitchFamily="34" charset="-122"/>
                <a:cs typeface="Times New Roman" panose="02020603050405020304" pitchFamily="18" charset="0"/>
              </a:rPr>
              <a:t>Механизмы</a:t>
            </a:r>
            <a:r>
              <a:rPr lang="en-US" sz="2000" b="1" dirty="0">
                <a:solidFill>
                  <a:srgbClr val="233939"/>
                </a:solidFill>
                <a:latin typeface="Times New Roman" panose="02020603050405020304" pitchFamily="18" charset="0"/>
                <a:ea typeface="Syne Bold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33939"/>
                </a:solidFill>
                <a:latin typeface="Times New Roman" panose="02020603050405020304" pitchFamily="18" charset="0"/>
                <a:ea typeface="Syne Bold" pitchFamily="34" charset="-122"/>
                <a:cs typeface="Times New Roman" panose="02020603050405020304" pitchFamily="18" charset="0"/>
              </a:rPr>
              <a:t>образования</a:t>
            </a:r>
            <a:r>
              <a:rPr lang="en-US" sz="2000" b="1" dirty="0">
                <a:solidFill>
                  <a:srgbClr val="233939"/>
                </a:solidFill>
                <a:latin typeface="Times New Roman" panose="02020603050405020304" pitchFamily="18" charset="0"/>
                <a:ea typeface="Syne Bold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33939"/>
                </a:solidFill>
                <a:latin typeface="Times New Roman" panose="02020603050405020304" pitchFamily="18" charset="0"/>
                <a:ea typeface="Syne Bold" pitchFamily="34" charset="-122"/>
                <a:cs typeface="Times New Roman" panose="02020603050405020304" pitchFamily="18" charset="0"/>
              </a:rPr>
              <a:t>техногенных</a:t>
            </a:r>
            <a:r>
              <a:rPr lang="en-US" sz="2000" b="1" dirty="0">
                <a:solidFill>
                  <a:srgbClr val="233939"/>
                </a:solidFill>
                <a:latin typeface="Times New Roman" panose="02020603050405020304" pitchFamily="18" charset="0"/>
                <a:ea typeface="Syne Bold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233939"/>
                </a:solidFill>
                <a:latin typeface="Times New Roman" panose="02020603050405020304" pitchFamily="18" charset="0"/>
                <a:ea typeface="Syne Bold" pitchFamily="34" charset="-122"/>
                <a:cs typeface="Times New Roman" panose="02020603050405020304" pitchFamily="18" charset="0"/>
              </a:rPr>
              <a:t>землетрясений</a:t>
            </a:r>
            <a:endParaRPr lang="ru-RU" sz="2000" b="1" dirty="0" smtClean="0">
              <a:solidFill>
                <a:srgbClr val="233939"/>
              </a:solidFill>
              <a:latin typeface="Times New Roman" panose="02020603050405020304" pitchFamily="18" charset="0"/>
              <a:ea typeface="Syne Bold" pitchFamily="34" charset="-122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233939"/>
              </a:solidFill>
              <a:latin typeface="Times New Roman" panose="02020603050405020304" pitchFamily="18" charset="0"/>
              <a:ea typeface="Syne Bold" pitchFamily="34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rgbClr val="233939"/>
                </a:solidFill>
                <a:latin typeface="Times New Roman" panose="02020603050405020304" pitchFamily="18" charset="0"/>
                <a:ea typeface="Syne Bold" pitchFamily="34" charset="-122"/>
                <a:cs typeface="Times New Roman" panose="02020603050405020304" pitchFamily="18" charset="0"/>
              </a:rPr>
              <a:t>Типы</a:t>
            </a:r>
            <a:r>
              <a:rPr lang="en-US" sz="2000" b="1" dirty="0">
                <a:solidFill>
                  <a:srgbClr val="233939"/>
                </a:solidFill>
                <a:latin typeface="Times New Roman" panose="02020603050405020304" pitchFamily="18" charset="0"/>
                <a:ea typeface="Syne Bold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33939"/>
                </a:solidFill>
                <a:latin typeface="Times New Roman" panose="02020603050405020304" pitchFamily="18" charset="0"/>
                <a:ea typeface="Syne Bold" pitchFamily="34" charset="-122"/>
                <a:cs typeface="Times New Roman" panose="02020603050405020304" pitchFamily="18" charset="0"/>
              </a:rPr>
              <a:t>техногенных</a:t>
            </a:r>
            <a:r>
              <a:rPr lang="en-US" sz="2000" b="1" dirty="0">
                <a:solidFill>
                  <a:srgbClr val="233939"/>
                </a:solidFill>
                <a:latin typeface="Times New Roman" panose="02020603050405020304" pitchFamily="18" charset="0"/>
                <a:ea typeface="Syne Bold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233939"/>
                </a:solidFill>
                <a:latin typeface="Times New Roman" panose="02020603050405020304" pitchFamily="18" charset="0"/>
                <a:ea typeface="Syne Bold" pitchFamily="34" charset="-122"/>
                <a:cs typeface="Times New Roman" panose="02020603050405020304" pitchFamily="18" charset="0"/>
              </a:rPr>
              <a:t>землетрясений</a:t>
            </a:r>
            <a:endParaRPr lang="ru-RU" sz="2000" b="1" dirty="0" smtClean="0">
              <a:solidFill>
                <a:srgbClr val="233939"/>
              </a:solidFill>
              <a:latin typeface="Times New Roman" panose="02020603050405020304" pitchFamily="18" charset="0"/>
              <a:ea typeface="Syne Bold" pitchFamily="34" charset="-122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233939"/>
              </a:solidFill>
              <a:latin typeface="Times New Roman" panose="02020603050405020304" pitchFamily="18" charset="0"/>
              <a:ea typeface="Syne Bold" pitchFamily="34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rgbClr val="233939"/>
                </a:solidFill>
                <a:latin typeface="Times New Roman" panose="02020603050405020304" pitchFamily="18" charset="0"/>
                <a:ea typeface="Syne Bold" pitchFamily="34" charset="-122"/>
                <a:cs typeface="Times New Roman" panose="02020603050405020304" pitchFamily="18" charset="0"/>
              </a:rPr>
              <a:t>Примеры</a:t>
            </a:r>
            <a:r>
              <a:rPr lang="en-US" sz="2000" b="1" dirty="0">
                <a:solidFill>
                  <a:srgbClr val="233939"/>
                </a:solidFill>
                <a:latin typeface="Times New Roman" panose="02020603050405020304" pitchFamily="18" charset="0"/>
                <a:ea typeface="Syne Bold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33939"/>
                </a:solidFill>
                <a:latin typeface="Times New Roman" panose="02020603050405020304" pitchFamily="18" charset="0"/>
                <a:ea typeface="Syne Bold" pitchFamily="34" charset="-122"/>
                <a:cs typeface="Times New Roman" panose="02020603050405020304" pitchFamily="18" charset="0"/>
              </a:rPr>
              <a:t>техногенных</a:t>
            </a:r>
            <a:r>
              <a:rPr lang="en-US" sz="2000" b="1" dirty="0">
                <a:solidFill>
                  <a:srgbClr val="233939"/>
                </a:solidFill>
                <a:latin typeface="Times New Roman" panose="02020603050405020304" pitchFamily="18" charset="0"/>
                <a:ea typeface="Syne Bold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233939"/>
                </a:solidFill>
                <a:latin typeface="Times New Roman" panose="02020603050405020304" pitchFamily="18" charset="0"/>
                <a:ea typeface="Syne Bold" pitchFamily="34" charset="-122"/>
                <a:cs typeface="Times New Roman" panose="02020603050405020304" pitchFamily="18" charset="0"/>
              </a:rPr>
              <a:t>землетрясений</a:t>
            </a:r>
            <a:endParaRPr lang="ru-RU" sz="2000" b="1" dirty="0" smtClean="0">
              <a:solidFill>
                <a:srgbClr val="233939"/>
              </a:solidFill>
              <a:latin typeface="Times New Roman" panose="02020603050405020304" pitchFamily="18" charset="0"/>
              <a:ea typeface="Syne Bold" pitchFamily="34" charset="-122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233939"/>
              </a:solidFill>
              <a:latin typeface="Times New Roman" panose="02020603050405020304" pitchFamily="18" charset="0"/>
              <a:ea typeface="Syne Bold" pitchFamily="34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rgbClr val="233939"/>
                </a:solidFill>
                <a:latin typeface="Times New Roman" panose="02020603050405020304" pitchFamily="18" charset="0"/>
                <a:ea typeface="Syne Bold" pitchFamily="34" charset="-122"/>
                <a:cs typeface="Times New Roman" panose="02020603050405020304" pitchFamily="18" charset="0"/>
              </a:rPr>
              <a:t>Последствия</a:t>
            </a:r>
            <a:r>
              <a:rPr lang="en-US" sz="2000" b="1" dirty="0">
                <a:solidFill>
                  <a:srgbClr val="233939"/>
                </a:solidFill>
                <a:latin typeface="Times New Roman" panose="02020603050405020304" pitchFamily="18" charset="0"/>
                <a:ea typeface="Syne Bold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33939"/>
                </a:solidFill>
                <a:latin typeface="Times New Roman" panose="02020603050405020304" pitchFamily="18" charset="0"/>
                <a:ea typeface="Syne Bold" pitchFamily="34" charset="-122"/>
                <a:cs typeface="Times New Roman" panose="02020603050405020304" pitchFamily="18" charset="0"/>
              </a:rPr>
              <a:t>техногенных</a:t>
            </a:r>
            <a:r>
              <a:rPr lang="en-US" sz="2000" b="1" dirty="0">
                <a:solidFill>
                  <a:srgbClr val="233939"/>
                </a:solidFill>
                <a:latin typeface="Times New Roman" panose="02020603050405020304" pitchFamily="18" charset="0"/>
                <a:ea typeface="Syne Bold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233939"/>
                </a:solidFill>
                <a:latin typeface="Times New Roman" panose="02020603050405020304" pitchFamily="18" charset="0"/>
                <a:ea typeface="Syne Bold" pitchFamily="34" charset="-122"/>
                <a:cs typeface="Times New Roman" panose="02020603050405020304" pitchFamily="18" charset="0"/>
              </a:rPr>
              <a:t>землетрясений</a:t>
            </a:r>
            <a:endParaRPr lang="ru-RU" sz="2000" b="1" dirty="0" smtClean="0">
              <a:solidFill>
                <a:srgbClr val="233939"/>
              </a:solidFill>
              <a:latin typeface="Times New Roman" panose="02020603050405020304" pitchFamily="18" charset="0"/>
              <a:ea typeface="Syne Bold" pitchFamily="34" charset="-122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233939"/>
              </a:solidFill>
              <a:latin typeface="Times New Roman" panose="02020603050405020304" pitchFamily="18" charset="0"/>
              <a:ea typeface="Syne Bold" pitchFamily="34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rgbClr val="233939"/>
                </a:solidFill>
                <a:latin typeface="Times New Roman" panose="02020603050405020304" pitchFamily="18" charset="0"/>
                <a:ea typeface="Syne Bold" pitchFamily="34" charset="-122"/>
                <a:cs typeface="Times New Roman" panose="02020603050405020304" pitchFamily="18" charset="0"/>
              </a:rPr>
              <a:t>Предотвращение</a:t>
            </a:r>
            <a:r>
              <a:rPr lang="en-US" sz="2000" b="1" dirty="0">
                <a:solidFill>
                  <a:srgbClr val="233939"/>
                </a:solidFill>
                <a:latin typeface="Times New Roman" panose="02020603050405020304" pitchFamily="18" charset="0"/>
                <a:ea typeface="Syne Bold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33939"/>
                </a:solidFill>
                <a:latin typeface="Times New Roman" panose="02020603050405020304" pitchFamily="18" charset="0"/>
                <a:ea typeface="Syne Bold" pitchFamily="34" charset="-122"/>
                <a:cs typeface="Times New Roman" panose="02020603050405020304" pitchFamily="18" charset="0"/>
              </a:rPr>
              <a:t>техногенных</a:t>
            </a:r>
            <a:r>
              <a:rPr lang="en-US" sz="2000" b="1" dirty="0">
                <a:solidFill>
                  <a:srgbClr val="233939"/>
                </a:solidFill>
                <a:latin typeface="Times New Roman" panose="02020603050405020304" pitchFamily="18" charset="0"/>
                <a:ea typeface="Syne Bold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233939"/>
                </a:solidFill>
                <a:latin typeface="Times New Roman" panose="02020603050405020304" pitchFamily="18" charset="0"/>
                <a:ea typeface="Syne Bold" pitchFamily="34" charset="-122"/>
                <a:cs typeface="Times New Roman" panose="02020603050405020304" pitchFamily="18" charset="0"/>
              </a:rPr>
              <a:t>землетрясений</a:t>
            </a:r>
            <a:endParaRPr lang="ru-RU" sz="2000" b="1" dirty="0" smtClean="0">
              <a:solidFill>
                <a:srgbClr val="233939"/>
              </a:solidFill>
              <a:latin typeface="Times New Roman" panose="02020603050405020304" pitchFamily="18" charset="0"/>
              <a:ea typeface="Syne Bold" pitchFamily="34" charset="-122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233939"/>
              </a:solidFill>
              <a:latin typeface="Times New Roman" panose="02020603050405020304" pitchFamily="18" charset="0"/>
              <a:ea typeface="Syne Bold" pitchFamily="34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rgbClr val="233939"/>
                </a:solidFill>
                <a:latin typeface="Times New Roman" panose="02020603050405020304" pitchFamily="18" charset="0"/>
                <a:ea typeface="Syne Bold" pitchFamily="34" charset="-122"/>
                <a:cs typeface="Times New Roman" panose="02020603050405020304" pitchFamily="18" charset="0"/>
              </a:rPr>
              <a:t>Необходимость</a:t>
            </a:r>
            <a:r>
              <a:rPr lang="en-US" sz="2000" b="1" dirty="0">
                <a:solidFill>
                  <a:srgbClr val="233939"/>
                </a:solidFill>
                <a:latin typeface="Times New Roman" panose="02020603050405020304" pitchFamily="18" charset="0"/>
                <a:ea typeface="Syne Bold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33939"/>
                </a:solidFill>
                <a:latin typeface="Times New Roman" panose="02020603050405020304" pitchFamily="18" charset="0"/>
                <a:ea typeface="Syne Bold" pitchFamily="34" charset="-122"/>
                <a:cs typeface="Times New Roman" panose="02020603050405020304" pitchFamily="18" charset="0"/>
              </a:rPr>
              <a:t>междисциплинарного</a:t>
            </a:r>
            <a:r>
              <a:rPr lang="en-US" sz="2000" b="1" dirty="0">
                <a:solidFill>
                  <a:srgbClr val="233939"/>
                </a:solidFill>
                <a:latin typeface="Times New Roman" panose="02020603050405020304" pitchFamily="18" charset="0"/>
                <a:ea typeface="Syne Bold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233939"/>
                </a:solidFill>
                <a:latin typeface="Times New Roman" panose="02020603050405020304" pitchFamily="18" charset="0"/>
                <a:ea typeface="Syne Bold" pitchFamily="34" charset="-122"/>
                <a:cs typeface="Times New Roman" panose="02020603050405020304" pitchFamily="18" charset="0"/>
              </a:rPr>
              <a:t>подхода</a:t>
            </a:r>
            <a:endParaRPr lang="ru-RU" sz="2000" b="1" dirty="0" smtClean="0">
              <a:solidFill>
                <a:srgbClr val="233939"/>
              </a:solidFill>
              <a:latin typeface="Times New Roman" panose="02020603050405020304" pitchFamily="18" charset="0"/>
              <a:ea typeface="Syne Bold" pitchFamily="34" charset="-122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rgbClr val="233939"/>
                </a:solidFill>
                <a:latin typeface="Times New Roman" panose="02020603050405020304" pitchFamily="18" charset="0"/>
                <a:ea typeface="Syne Bold" pitchFamily="34" charset="-122"/>
                <a:cs typeface="Times New Roman" panose="02020603050405020304" pitchFamily="18" charset="0"/>
              </a:rPr>
              <a:t>Заключение</a:t>
            </a:r>
            <a:r>
              <a:rPr lang="en-US" sz="2000" b="1" dirty="0">
                <a:solidFill>
                  <a:srgbClr val="233939"/>
                </a:solidFill>
                <a:latin typeface="Times New Roman" panose="02020603050405020304" pitchFamily="18" charset="0"/>
                <a:ea typeface="Syne Bold" pitchFamily="34" charset="-122"/>
                <a:cs typeface="Times New Roman" panose="02020603050405020304" pitchFamily="18" charset="0"/>
              </a:rPr>
              <a:t>: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33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10" y="1321118"/>
            <a:ext cx="4869061" cy="55873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350437" y="1047274"/>
            <a:ext cx="600432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endParaRPr lang="en-US" sz="1900" dirty="0"/>
          </a:p>
        </p:txBody>
      </p:sp>
      <p:sp>
        <p:nvSpPr>
          <p:cNvPr id="5" name="Text 1"/>
          <p:cNvSpPr/>
          <p:nvPr/>
        </p:nvSpPr>
        <p:spPr>
          <a:xfrm>
            <a:off x="7560707" y="1071920"/>
            <a:ext cx="6213157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Техногенные землетрясения</a:t>
            </a:r>
            <a:endParaRPr lang="en-US" sz="4850" dirty="0"/>
          </a:p>
        </p:txBody>
      </p:sp>
      <p:sp>
        <p:nvSpPr>
          <p:cNvPr id="6" name="Text 2"/>
          <p:cNvSpPr/>
          <p:nvPr/>
        </p:nvSpPr>
        <p:spPr>
          <a:xfrm>
            <a:off x="6350437" y="3139440"/>
            <a:ext cx="7415927" cy="355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3100"/>
              </a:lnSpc>
              <a:buNone/>
            </a:pPr>
            <a:r>
              <a:rPr lang="en-US" sz="19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Техногенные землетрясения - это землетрясения, вызванные деятельностью человека, такой как добыча полезных ископаемых, закачка жидкостей в подземные резервуары или другие инженерные работы. В отличие от природных землетрясений, которые возникают из-за тектонических движений, техногенные землетрясения связаны с нарушением естественного баланса в земных недрах. Изучение механизмов и типов техногенных землетрясений крайне важно для предотвращения и минимизации их последствий.</a:t>
            </a:r>
            <a:endParaRPr lang="en-US" sz="1900" dirty="0"/>
          </a:p>
        </p:txBody>
      </p:sp>
      <p:sp>
        <p:nvSpPr>
          <p:cNvPr id="9" name="Text 5"/>
          <p:cNvSpPr/>
          <p:nvPr/>
        </p:nvSpPr>
        <p:spPr>
          <a:xfrm>
            <a:off x="6868716" y="6972538"/>
            <a:ext cx="1925003" cy="4319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6024" y="837128"/>
            <a:ext cx="7991951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050"/>
              </a:lnSpc>
              <a:buNone/>
            </a:pPr>
            <a:r>
              <a:rPr lang="en-US" sz="32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Механизмы образования техногенных землетрясений</a:t>
            </a:r>
            <a:endParaRPr lang="en-US" sz="3200" dirty="0"/>
          </a:p>
        </p:txBody>
      </p:sp>
      <p:sp>
        <p:nvSpPr>
          <p:cNvPr id="4" name="Shape 1"/>
          <p:cNvSpPr/>
          <p:nvPr/>
        </p:nvSpPr>
        <p:spPr>
          <a:xfrm>
            <a:off x="811411" y="2112645"/>
            <a:ext cx="22860" cy="5279708"/>
          </a:xfrm>
          <a:prstGeom prst="roundRect">
            <a:avLst>
              <a:gd name="adj" fmla="val 302400"/>
            </a:avLst>
          </a:prstGeom>
          <a:solidFill>
            <a:srgbClr val="C3D4CC"/>
          </a:solidFill>
          <a:ln/>
        </p:spPr>
      </p:sp>
      <p:sp>
        <p:nvSpPr>
          <p:cNvPr id="5" name="Shape 2"/>
          <p:cNvSpPr/>
          <p:nvPr/>
        </p:nvSpPr>
        <p:spPr>
          <a:xfrm>
            <a:off x="985123" y="2471499"/>
            <a:ext cx="576024" cy="22860"/>
          </a:xfrm>
          <a:prstGeom prst="roundRect">
            <a:avLst>
              <a:gd name="adj" fmla="val 302400"/>
            </a:avLst>
          </a:prstGeom>
          <a:solidFill>
            <a:srgbClr val="C3D4CC"/>
          </a:solidFill>
          <a:ln/>
        </p:spPr>
      </p:sp>
      <p:sp>
        <p:nvSpPr>
          <p:cNvPr id="6" name="Shape 3"/>
          <p:cNvSpPr/>
          <p:nvPr/>
        </p:nvSpPr>
        <p:spPr>
          <a:xfrm>
            <a:off x="637699" y="2297787"/>
            <a:ext cx="370284" cy="370284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74621" y="2359462"/>
            <a:ext cx="96322" cy="2469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9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</a:t>
            </a: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1728073" y="2277189"/>
            <a:ext cx="6041588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Изменение напряженно-деформированного состояния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1728073" y="2633067"/>
            <a:ext cx="6839903" cy="1052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Различные инженерные работы, такие как добыча полезных ископаемых, закачка жидкостей или газов, могут изменять напряженно-деформированное состояние горных пород. Это приводит к накоплению упругой энергии, которая при определенных условиях высвобождается в виде землетрясения.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985123" y="4373999"/>
            <a:ext cx="576024" cy="22860"/>
          </a:xfrm>
          <a:prstGeom prst="roundRect">
            <a:avLst>
              <a:gd name="adj" fmla="val 302400"/>
            </a:avLst>
          </a:prstGeom>
          <a:solidFill>
            <a:srgbClr val="C3D4CC"/>
          </a:solidFill>
          <a:ln/>
        </p:spPr>
      </p:sp>
      <p:sp>
        <p:nvSpPr>
          <p:cNvPr id="11" name="Shape 8"/>
          <p:cNvSpPr/>
          <p:nvPr/>
        </p:nvSpPr>
        <p:spPr>
          <a:xfrm>
            <a:off x="637699" y="4200287"/>
            <a:ext cx="370284" cy="370284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45808" y="4261961"/>
            <a:ext cx="154067" cy="2469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9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2</a:t>
            </a:r>
            <a:endParaRPr lang="en-US" sz="1900" dirty="0"/>
          </a:p>
        </p:txBody>
      </p:sp>
      <p:sp>
        <p:nvSpPr>
          <p:cNvPr id="13" name="Text 10"/>
          <p:cNvSpPr/>
          <p:nvPr/>
        </p:nvSpPr>
        <p:spPr>
          <a:xfrm>
            <a:off x="1728073" y="4179689"/>
            <a:ext cx="2567940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Активизация разломов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1728073" y="4535567"/>
            <a:ext cx="6839903" cy="7897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Техногенные воздействия могут активизировать существующие разломы или вызывать их движение. Это происходит, когда человеческая деятельность нарушает естественные условия, способствующие стабильности разломов.</a:t>
            </a:r>
            <a:endParaRPr lang="en-US" sz="1250" dirty="0"/>
          </a:p>
        </p:txBody>
      </p:sp>
      <p:sp>
        <p:nvSpPr>
          <p:cNvPr id="15" name="Shape 12"/>
          <p:cNvSpPr/>
          <p:nvPr/>
        </p:nvSpPr>
        <p:spPr>
          <a:xfrm>
            <a:off x="985123" y="6013252"/>
            <a:ext cx="576024" cy="22860"/>
          </a:xfrm>
          <a:prstGeom prst="roundRect">
            <a:avLst>
              <a:gd name="adj" fmla="val 302400"/>
            </a:avLst>
          </a:prstGeom>
          <a:solidFill>
            <a:srgbClr val="C3D4CC"/>
          </a:solidFill>
          <a:ln/>
        </p:spPr>
      </p:sp>
      <p:sp>
        <p:nvSpPr>
          <p:cNvPr id="16" name="Shape 13"/>
          <p:cNvSpPr/>
          <p:nvPr/>
        </p:nvSpPr>
        <p:spPr>
          <a:xfrm>
            <a:off x="637699" y="5839539"/>
            <a:ext cx="370284" cy="370284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743664" y="5901214"/>
            <a:ext cx="158234" cy="2469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9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3</a:t>
            </a:r>
            <a:endParaRPr lang="en-US" sz="1900" dirty="0"/>
          </a:p>
        </p:txBody>
      </p:sp>
      <p:sp>
        <p:nvSpPr>
          <p:cNvPr id="18" name="Text 15"/>
          <p:cNvSpPr/>
          <p:nvPr/>
        </p:nvSpPr>
        <p:spPr>
          <a:xfrm>
            <a:off x="1728073" y="5818942"/>
            <a:ext cx="2357557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Химические реакции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1728073" y="6174819"/>
            <a:ext cx="6839903" cy="1052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Некоторые виды техногенного воздействия, например, закачка химически активных жидкостей в недра, могут приводить к химическим реакциям с горными породами. Это может вызывать изменение их прочности и, как следствие, возникновение техногенных землетрясений.</a:t>
            </a:r>
            <a:endParaRPr lang="en-US" sz="12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94105" y="1569430"/>
            <a:ext cx="64405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Добыча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полезных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ископаемых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Извлечение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нефти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газа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угля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изменению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давления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подземных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структурах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пластов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землетрясения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kk-KZ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Гидравлический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разрыв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фрекинг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воды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высоким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давлением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породы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увеличению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давления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трещинах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вызову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микросейсмической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kk-KZ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плотин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Наполнение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водохранилищ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изменить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геологические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землетрясениям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kk-KZ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Ядерные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испытания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Взрывы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подземной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глубине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вызывают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сейсмические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волны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фиксируются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землетрясения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 descr="Техногенные землетрясения могут возникнуть на границе России и Монголии —  Asiais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" y="1684337"/>
            <a:ext cx="6288811" cy="43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29458" y="660160"/>
            <a:ext cx="6599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en-US" b="1" dirty="0"/>
              <a:t>Механизмы образования техногенных землетрясений</a:t>
            </a:r>
          </a:p>
        </p:txBody>
      </p:sp>
    </p:spTree>
    <p:extLst>
      <p:ext uri="{BB962C8B-B14F-4D97-AF65-F5344CB8AC3E}">
        <p14:creationId xmlns:p14="http://schemas.microsoft.com/office/powerpoint/2010/main" val="1877354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215390"/>
            <a:ext cx="11307723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Типы техногенных землетрясений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7" y="2604016"/>
            <a:ext cx="3164919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Горнодобывающие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864037" y="3236595"/>
            <a:ext cx="3898821" cy="31603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Эти землетрясения связаны с разработкой месторождений полезных ископаемых. Они возникают из-за изменения напряжений в горных породах при выемке больших объемов материала или обрушении подземных выработок.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5372695" y="2604016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Гидрологические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5372695" y="3236595"/>
            <a:ext cx="3898821" cy="355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Данные землетрясения вызываются закачкой или откачкой больших объемов жидкостей (воды, нефти, газа) из недр. Это приводит к изменению напряженно-деформированного состояния горных пород и активизации разломов.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9881354" y="2604016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Ядерные взрывы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9881354" y="3236595"/>
            <a:ext cx="3898821" cy="27653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Подземные ядерные испытания могут вызывать сильные техногенные землетрясения. Мощные взрывы нарушают структуру горных пород, что приводит к высвобождению накопленной в них энергии.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6287" y="2420898"/>
            <a:ext cx="5081707" cy="338780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66380" y="573524"/>
            <a:ext cx="8011239" cy="10113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950"/>
              </a:lnSpc>
              <a:buNone/>
            </a:pPr>
            <a:r>
              <a:rPr lang="en-US" sz="31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Примеры техногенных землетрясений</a:t>
            </a:r>
            <a:endParaRPr lang="en-US" sz="3150" dirty="0"/>
          </a:p>
        </p:txBody>
      </p:sp>
      <p:sp>
        <p:nvSpPr>
          <p:cNvPr id="5" name="Shape 1"/>
          <p:cNvSpPr/>
          <p:nvPr/>
        </p:nvSpPr>
        <p:spPr>
          <a:xfrm>
            <a:off x="566380" y="1827609"/>
            <a:ext cx="8011239" cy="1465183"/>
          </a:xfrm>
          <a:prstGeom prst="roundRect">
            <a:avLst>
              <a:gd name="adj" fmla="val 4640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6" name="Text 2"/>
          <p:cNvSpPr/>
          <p:nvPr/>
        </p:nvSpPr>
        <p:spPr>
          <a:xfrm>
            <a:off x="735806" y="1997035"/>
            <a:ext cx="2552581" cy="2527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Карновалли, Голландия</a:t>
            </a:r>
            <a:endParaRPr lang="en-US" sz="1550" dirty="0"/>
          </a:p>
        </p:txBody>
      </p:sp>
      <p:sp>
        <p:nvSpPr>
          <p:cNvPr id="7" name="Text 3"/>
          <p:cNvSpPr/>
          <p:nvPr/>
        </p:nvSpPr>
        <p:spPr>
          <a:xfrm>
            <a:off x="735806" y="2346841"/>
            <a:ext cx="7672388" cy="7765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2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В 1986 году в районе газового месторождения Карновалли произошло землетрясение магнитудой 3,4 балла. Оно было вызвано добычей газа, в результате которой произошло оседание земной поверхности.</a:t>
            </a:r>
            <a:endParaRPr lang="en-US" sz="1250" dirty="0"/>
          </a:p>
        </p:txBody>
      </p:sp>
      <p:sp>
        <p:nvSpPr>
          <p:cNvPr id="8" name="Shape 4"/>
          <p:cNvSpPr/>
          <p:nvPr/>
        </p:nvSpPr>
        <p:spPr>
          <a:xfrm>
            <a:off x="566380" y="3454598"/>
            <a:ext cx="8011239" cy="1465183"/>
          </a:xfrm>
          <a:prstGeom prst="roundRect">
            <a:avLst>
              <a:gd name="adj" fmla="val 4640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735806" y="3624024"/>
            <a:ext cx="2023110" cy="2527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Фагерста, Швеция</a:t>
            </a:r>
            <a:endParaRPr lang="en-US" sz="1550" dirty="0"/>
          </a:p>
        </p:txBody>
      </p:sp>
      <p:sp>
        <p:nvSpPr>
          <p:cNvPr id="10" name="Text 6"/>
          <p:cNvSpPr/>
          <p:nvPr/>
        </p:nvSpPr>
        <p:spPr>
          <a:xfrm>
            <a:off x="735806" y="3973830"/>
            <a:ext cx="7672388" cy="7765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2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В 1891 году в районе железорудного месторождения возникло землетрясение магнитудой 5,0 баллов. Оно произошло из-за обрушения горных выработок при подземной разработке месторождения.</a:t>
            </a:r>
            <a:endParaRPr lang="en-US" sz="1250" dirty="0"/>
          </a:p>
        </p:txBody>
      </p:sp>
      <p:sp>
        <p:nvSpPr>
          <p:cNvPr id="11" name="Shape 7"/>
          <p:cNvSpPr/>
          <p:nvPr/>
        </p:nvSpPr>
        <p:spPr>
          <a:xfrm>
            <a:off x="566380" y="5081588"/>
            <a:ext cx="8011239" cy="1206341"/>
          </a:xfrm>
          <a:prstGeom prst="roundRect">
            <a:avLst>
              <a:gd name="adj" fmla="val 5635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735806" y="5251013"/>
            <a:ext cx="2023110" cy="2527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Оклахома, США</a:t>
            </a:r>
            <a:endParaRPr lang="en-US" sz="1550" dirty="0"/>
          </a:p>
        </p:txBody>
      </p:sp>
      <p:sp>
        <p:nvSpPr>
          <p:cNvPr id="13" name="Text 9"/>
          <p:cNvSpPr/>
          <p:nvPr/>
        </p:nvSpPr>
        <p:spPr>
          <a:xfrm>
            <a:off x="735806" y="5600819"/>
            <a:ext cx="7672388" cy="5176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2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В 2016 году в штате Оклахома наблюдался всплеск сейсмической активности, связанный с закачкой больших объемов сточных вод в подземные резервуары при добыче нефти и газа.</a:t>
            </a:r>
            <a:endParaRPr lang="en-US" sz="1250" dirty="0"/>
          </a:p>
        </p:txBody>
      </p:sp>
      <p:sp>
        <p:nvSpPr>
          <p:cNvPr id="14" name="Shape 10"/>
          <p:cNvSpPr/>
          <p:nvPr/>
        </p:nvSpPr>
        <p:spPr>
          <a:xfrm>
            <a:off x="576629" y="6619161"/>
            <a:ext cx="8011239" cy="1206341"/>
          </a:xfrm>
          <a:prstGeom prst="roundRect">
            <a:avLst>
              <a:gd name="adj" fmla="val 5635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735806" y="6619161"/>
            <a:ext cx="2333387" cy="2527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Нуримберг, Германия</a:t>
            </a:r>
            <a:endParaRPr lang="en-US" sz="1550" dirty="0"/>
          </a:p>
        </p:txBody>
      </p:sp>
      <p:sp>
        <p:nvSpPr>
          <p:cNvPr id="16" name="Text 12"/>
          <p:cNvSpPr/>
          <p:nvPr/>
        </p:nvSpPr>
        <p:spPr>
          <a:xfrm>
            <a:off x="735806" y="6968966"/>
            <a:ext cx="7672388" cy="5176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2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В 1989 году в Нюрнберге произошло землетрясение магнитудой 5,6 баллов, вызванное закачкой воды в подземные резервуары для геотермального отопления.</a:t>
            </a:r>
            <a:endParaRPr lang="en-US" sz="12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3504" y="1516656"/>
            <a:ext cx="92831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ru-RU" altLang="en-US" b="1" dirty="0">
                <a:solidFill>
                  <a:srgbClr val="333333"/>
                </a:solidFill>
                <a:latin typeface="YS Text"/>
              </a:rPr>
              <a:t> 1 августа 1994 года</a:t>
            </a:r>
            <a:r>
              <a:rPr lang="ru-RU" altLang="en-US" dirty="0">
                <a:solidFill>
                  <a:srgbClr val="333333"/>
                </a:solidFill>
                <a:latin typeface="YS Text"/>
              </a:rPr>
              <a:t>. Крупномасштабное обрушение произошло на территории карьера Златоуст-</a:t>
            </a:r>
            <a:r>
              <a:rPr lang="ru-RU" altLang="en-US" dirty="0" err="1">
                <a:solidFill>
                  <a:srgbClr val="333333"/>
                </a:solidFill>
                <a:latin typeface="YS Text"/>
              </a:rPr>
              <a:t>Беловский</a:t>
            </a:r>
            <a:r>
              <a:rPr lang="ru-RU" altLang="en-US" dirty="0">
                <a:solidFill>
                  <a:srgbClr val="333333"/>
                </a:solidFill>
                <a:latin typeface="YS Text"/>
              </a:rPr>
              <a:t> вблизи города </a:t>
            </a:r>
            <a:r>
              <a:rPr lang="ru-RU" altLang="en-US" dirty="0" err="1">
                <a:solidFill>
                  <a:srgbClr val="333333"/>
                </a:solidFill>
                <a:latin typeface="YS Text"/>
              </a:rPr>
              <a:t>Жезказган</a:t>
            </a:r>
            <a:r>
              <a:rPr lang="ru-RU" altLang="en-US" dirty="0">
                <a:solidFill>
                  <a:srgbClr val="333333"/>
                </a:solidFill>
                <a:latin typeface="YS Text"/>
              </a:rPr>
              <a:t>. Это унесло жизни 6 человек, вызвало разрушение множества действующих подземных выработок и зданий на поверхности. </a:t>
            </a:r>
            <a:endParaRPr lang="ru-RU" altLang="en-US" dirty="0" smtClean="0">
              <a:solidFill>
                <a:srgbClr val="333333"/>
              </a:solidFill>
              <a:latin typeface="YS Text"/>
            </a:endParaRPr>
          </a:p>
          <a:p>
            <a:pPr algn="just">
              <a:spcBef>
                <a:spcPct val="0"/>
              </a:spcBef>
              <a:buClrTx/>
            </a:pPr>
            <a:endParaRPr lang="ru-RU" altLang="en-US" dirty="0">
              <a:solidFill>
                <a:srgbClr val="333333"/>
              </a:solidFill>
              <a:latin typeface="YS Text"/>
            </a:endParaRPr>
          </a:p>
          <a:p>
            <a:pPr algn="just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ru-RU" altLang="en-US" b="1" dirty="0">
                <a:solidFill>
                  <a:srgbClr val="333333"/>
                </a:solidFill>
                <a:latin typeface="YS Text"/>
              </a:rPr>
              <a:t> 21 июня 2014 года</a:t>
            </a:r>
            <a:r>
              <a:rPr lang="ru-RU" altLang="en-US" dirty="0">
                <a:solidFill>
                  <a:srgbClr val="333333"/>
                </a:solidFill>
                <a:latin typeface="YS Text"/>
              </a:rPr>
              <a:t>.  Сейсмические станции зарегистрировали землетрясение на территории Карагандинского угольного бассейна (в районе </a:t>
            </a:r>
            <a:r>
              <a:rPr lang="ru-RU" altLang="en-US" dirty="0" err="1">
                <a:solidFill>
                  <a:srgbClr val="333333"/>
                </a:solidFill>
                <a:latin typeface="YS Text"/>
              </a:rPr>
              <a:t>Карабасского</a:t>
            </a:r>
            <a:r>
              <a:rPr lang="ru-RU" altLang="en-US" dirty="0">
                <a:solidFill>
                  <a:srgbClr val="333333"/>
                </a:solidFill>
                <a:latin typeface="YS Text"/>
              </a:rPr>
              <a:t> карьера по добыче щебня).  Его магнитуда составила 5,2. 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en-US" dirty="0">
                <a:solidFill>
                  <a:srgbClr val="333333"/>
                </a:solidFill>
                <a:latin typeface="YS Text"/>
              </a:rPr>
              <a:t>По мнению казахстанского сейсмолога </a:t>
            </a:r>
            <a:r>
              <a:rPr lang="ru-RU" altLang="en-US" dirty="0" err="1">
                <a:solidFill>
                  <a:srgbClr val="333333"/>
                </a:solidFill>
                <a:latin typeface="YS Text"/>
              </a:rPr>
              <a:t>Мухтара</a:t>
            </a:r>
            <a:r>
              <a:rPr lang="ru-RU" altLang="en-US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altLang="en-US" dirty="0" err="1">
                <a:solidFill>
                  <a:srgbClr val="333333"/>
                </a:solidFill>
                <a:latin typeface="YS Text"/>
              </a:rPr>
              <a:t>Хайдарова</a:t>
            </a:r>
            <a:r>
              <a:rPr lang="ru-RU" altLang="en-US" dirty="0">
                <a:solidFill>
                  <a:srgbClr val="333333"/>
                </a:solidFill>
                <a:latin typeface="YS Text"/>
              </a:rPr>
              <a:t>, </a:t>
            </a:r>
            <a:r>
              <a:rPr lang="ru-RU" altLang="en-US" b="1" dirty="0">
                <a:solidFill>
                  <a:srgbClr val="333333"/>
                </a:solidFill>
                <a:latin typeface="YS Text"/>
              </a:rPr>
              <a:t>техногенные землетрясения действительно происходят, но магнитуда таких толчков невелика, а их происхождение не является тайной</a:t>
            </a:r>
            <a:r>
              <a:rPr lang="ru-RU" altLang="en-US" dirty="0">
                <a:solidFill>
                  <a:srgbClr val="333333"/>
                </a:solidFill>
                <a:latin typeface="YS Text"/>
              </a:rPr>
              <a:t>. 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en-US" dirty="0">
                <a:solidFill>
                  <a:srgbClr val="333333"/>
                </a:solidFill>
                <a:latin typeface="YS Text"/>
              </a:rPr>
              <a:t>Основные факторы, провоцирующие возникновение техногенной сейсмичности в районе угольных карьеров, — перераспределение нагрузок на поверхности земной коры в связи с созданием крупных котлованов и отвалов, а также влияние динамических нагрузок, таких как регулярные мощные взрывы. </a:t>
            </a:r>
          </a:p>
        </p:txBody>
      </p:sp>
    </p:spTree>
    <p:extLst>
      <p:ext uri="{BB962C8B-B14F-4D97-AF65-F5344CB8AC3E}">
        <p14:creationId xmlns:p14="http://schemas.microsoft.com/office/powerpoint/2010/main" val="219251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0530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3418" y="3174802"/>
            <a:ext cx="10729913" cy="6013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7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Последствия техногенных землетрясений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673418" y="4281249"/>
            <a:ext cx="432911" cy="432911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33557" y="4353401"/>
            <a:ext cx="112633" cy="288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</a:t>
            </a:r>
            <a:endParaRPr lang="en-US" sz="2250" dirty="0"/>
          </a:p>
        </p:txBody>
      </p:sp>
      <p:sp>
        <p:nvSpPr>
          <p:cNvPr id="6" name="Text 3"/>
          <p:cNvSpPr/>
          <p:nvPr/>
        </p:nvSpPr>
        <p:spPr>
          <a:xfrm>
            <a:off x="1298734" y="4281249"/>
            <a:ext cx="3674269" cy="6012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Разрушение зданий и инфраструктуры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1298734" y="4997887"/>
            <a:ext cx="3674269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Техногенные землетрясения, особенно сильные, могут привести к серьезным разрушениям жилых домов, промышленных объектов и критической инфраструктуры, что создает угрозу для жизни людей и причиняет значительный материальный ущерб.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5165408" y="4281249"/>
            <a:ext cx="432911" cy="432911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291733" y="4353401"/>
            <a:ext cx="180142" cy="288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2</a:t>
            </a:r>
            <a:endParaRPr lang="en-US" sz="2250" dirty="0"/>
          </a:p>
        </p:txBody>
      </p:sp>
      <p:sp>
        <p:nvSpPr>
          <p:cNvPr id="10" name="Text 7"/>
          <p:cNvSpPr/>
          <p:nvPr/>
        </p:nvSpPr>
        <p:spPr>
          <a:xfrm>
            <a:off x="5790724" y="4281249"/>
            <a:ext cx="3603427" cy="300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Экологические последствия</a:t>
            </a:r>
            <a:endParaRPr lang="en-US" sz="1850" dirty="0"/>
          </a:p>
        </p:txBody>
      </p:sp>
      <p:sp>
        <p:nvSpPr>
          <p:cNvPr id="11" name="Text 8"/>
          <p:cNvSpPr/>
          <p:nvPr/>
        </p:nvSpPr>
        <p:spPr>
          <a:xfrm>
            <a:off x="5790724" y="4697254"/>
            <a:ext cx="3674269" cy="1846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Техногенные землетрясения часто связаны с нарушением природных систем, что может вызвать загрязнение окружающей среды, разлив нефти или других опасных веществ, а также деградацию экосистем.</a:t>
            </a:r>
            <a:endParaRPr lang="en-US" sz="1500" dirty="0"/>
          </a:p>
        </p:txBody>
      </p:sp>
      <p:sp>
        <p:nvSpPr>
          <p:cNvPr id="12" name="Shape 9"/>
          <p:cNvSpPr/>
          <p:nvPr/>
        </p:nvSpPr>
        <p:spPr>
          <a:xfrm>
            <a:off x="9657398" y="4281249"/>
            <a:ext cx="432911" cy="432911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781342" y="4353401"/>
            <a:ext cx="185023" cy="288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3</a:t>
            </a:r>
            <a:endParaRPr lang="en-US" sz="2250" dirty="0"/>
          </a:p>
        </p:txBody>
      </p:sp>
      <p:sp>
        <p:nvSpPr>
          <p:cNvPr id="14" name="Text 11"/>
          <p:cNvSpPr/>
          <p:nvPr/>
        </p:nvSpPr>
        <p:spPr>
          <a:xfrm>
            <a:off x="10282714" y="4281249"/>
            <a:ext cx="3674269" cy="6012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Социально-экономические проблемы</a:t>
            </a:r>
            <a:endParaRPr lang="en-US" sz="1850" dirty="0"/>
          </a:p>
        </p:txBody>
      </p:sp>
      <p:sp>
        <p:nvSpPr>
          <p:cNvPr id="15" name="Text 12"/>
          <p:cNvSpPr/>
          <p:nvPr/>
        </p:nvSpPr>
        <p:spPr>
          <a:xfrm>
            <a:off x="10282714" y="4997887"/>
            <a:ext cx="3674269" cy="2154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Последствия техногенных землетрясений могут привести к нарушению хозяйственной деятельности, перебоям в работе коммунальных служб, миграции населения и других серьезных социально-экономических проблем.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1449</TotalTime>
  <Words>1150</Words>
  <Application>Microsoft Office PowerPoint</Application>
  <PresentationFormat>Произвольный</PresentationFormat>
  <Paragraphs>132</Paragraphs>
  <Slides>15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Wingdings 3</vt:lpstr>
      <vt:lpstr>Times New Roman</vt:lpstr>
      <vt:lpstr>Arial</vt:lpstr>
      <vt:lpstr>YS Text</vt:lpstr>
      <vt:lpstr>Century Gothic</vt:lpstr>
      <vt:lpstr>Syne Bold</vt:lpstr>
      <vt:lpstr>Calibri</vt:lpstr>
      <vt:lpstr>Wingdings</vt:lpstr>
      <vt:lpstr>Overpass Light</vt:lpstr>
      <vt:lpstr>Segoe UI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some</cp:lastModifiedBy>
  <cp:revision>13</cp:revision>
  <dcterms:created xsi:type="dcterms:W3CDTF">2024-10-10T11:23:20Z</dcterms:created>
  <dcterms:modified xsi:type="dcterms:W3CDTF">2024-10-18T08:25:54Z</dcterms:modified>
</cp:coreProperties>
</file>