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59" r:id="rId1"/>
  </p:sldMasterIdLst>
  <p:notesMasterIdLst>
    <p:notesMasterId r:id="rId13"/>
  </p:notesMasterIdLst>
  <p:sldIdLst>
    <p:sldId id="266" r:id="rId2"/>
    <p:sldId id="265" r:id="rId3"/>
    <p:sldId id="256" r:id="rId4"/>
    <p:sldId id="257" r:id="rId5"/>
    <p:sldId id="258" r:id="rId6"/>
    <p:sldId id="259" r:id="rId7"/>
    <p:sldId id="260" r:id="rId8"/>
    <p:sldId id="261" r:id="rId9"/>
    <p:sldId id="262" r:id="rId10"/>
    <p:sldId id="267" r:id="rId11"/>
    <p:sldId id="264" r:id="rId12"/>
  </p:sldIdLst>
  <p:sldSz cx="14630400" cy="8229600"/>
  <p:notesSz cx="8229600" cy="14630400"/>
  <p:embeddedFontLst>
    <p:embeddedFont>
      <p:font typeface="Calibri" panose="020F0502020204030204" pitchFamily="34" charset="0"/>
      <p:regular r:id="rId14"/>
      <p:bold r:id="rId15"/>
      <p:italic r:id="rId16"/>
      <p:boldItalic r:id="rId17"/>
    </p:embeddedFont>
    <p:embeddedFont>
      <p:font typeface="Century Gothic" panose="020B0502020202020204" pitchFamily="34" charset="0"/>
      <p:regular r:id="rId18"/>
      <p:bold r:id="rId19"/>
      <p:italic r:id="rId20"/>
      <p:boldItalic r:id="rId21"/>
    </p:embeddedFont>
    <p:embeddedFont>
      <p:font typeface="DM Sans Medium" panose="020B0604020202020204" charset="0"/>
      <p:regular r:id="rId22"/>
    </p:embeddedFont>
    <p:embeddedFont>
      <p:font typeface="Inter" panose="020B0604020202020204" charset="0"/>
      <p:regular r:id="rId23"/>
    </p:embeddedFont>
    <p:embeddedFont>
      <p:font typeface="Segoe UI" panose="020B0502040204020203" pitchFamily="34" charset="0"/>
      <p:regular r:id="rId24"/>
      <p:bold r:id="rId25"/>
      <p:italic r:id="rId26"/>
      <p:boldItalic r:id="rId27"/>
    </p:embeddedFont>
    <p:embeddedFont>
      <p:font typeface="Wingdings 3" panose="05040102010807070707" pitchFamily="18" charset="2"/>
      <p:regular r:id="rId2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2" d="100"/>
          <a:sy n="72" d="100"/>
        </p:scale>
        <p:origin x="523"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6014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3107056" y="3017521"/>
            <a:ext cx="10698479" cy="2715337"/>
          </a:xfrm>
        </p:spPr>
        <p:txBody>
          <a:bodyPr anchor="b">
            <a:normAutofit/>
          </a:bodyPr>
          <a:lstStyle>
            <a:lvl1pPr>
              <a:defRPr sz="6480"/>
            </a:lvl1pPr>
          </a:lstStyle>
          <a:p>
            <a:r>
              <a:rPr lang="ru-RU"/>
              <a:t>Образец заголовка</a:t>
            </a:r>
            <a:endParaRPr lang="en-US" dirty="0"/>
          </a:p>
        </p:txBody>
      </p:sp>
      <p:sp>
        <p:nvSpPr>
          <p:cNvPr id="3" name="Subtitle 2"/>
          <p:cNvSpPr>
            <a:spLocks noGrp="1"/>
          </p:cNvSpPr>
          <p:nvPr>
            <p:ph type="subTitle" idx="1"/>
          </p:nvPr>
        </p:nvSpPr>
        <p:spPr>
          <a:xfrm>
            <a:off x="3107056" y="5732855"/>
            <a:ext cx="10698479" cy="1351540"/>
          </a:xfrm>
        </p:spPr>
        <p:txBody>
          <a:bodyPr anchor="t"/>
          <a:lstStyle>
            <a:lvl1pPr marL="0" indent="0" algn="l">
              <a:buNone/>
              <a:defRPr>
                <a:solidFill>
                  <a:schemeClr val="tx1">
                    <a:lumMod val="65000"/>
                    <a:lumOff val="35000"/>
                  </a:schemeClr>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5188573"/>
            <a:ext cx="2093582" cy="934307"/>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638175" y="5435449"/>
            <a:ext cx="935720" cy="438150"/>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0205859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3107055" y="731520"/>
            <a:ext cx="10698479" cy="3740448"/>
          </a:xfrm>
        </p:spPr>
        <p:txBody>
          <a:bodyPr anchor="ctr">
            <a:normAutofit/>
          </a:bodyPr>
          <a:lstStyle>
            <a:lvl1pPr algn="l">
              <a:defRPr sz="5760" b="0" cap="none"/>
            </a:lvl1pPr>
          </a:lstStyle>
          <a:p>
            <a:r>
              <a:rPr lang="ru-RU"/>
              <a:t>Образец заголовка</a:t>
            </a:r>
            <a:endParaRPr lang="en-US" dirty="0"/>
          </a:p>
        </p:txBody>
      </p:sp>
      <p:sp>
        <p:nvSpPr>
          <p:cNvPr id="3" name="Text Placeholder 2"/>
          <p:cNvSpPr>
            <a:spLocks noGrp="1"/>
          </p:cNvSpPr>
          <p:nvPr>
            <p:ph type="body" idx="1"/>
          </p:nvPr>
        </p:nvSpPr>
        <p:spPr>
          <a:xfrm>
            <a:off x="3107055" y="5224855"/>
            <a:ext cx="10698479" cy="1867037"/>
          </a:xfrm>
        </p:spPr>
        <p:txBody>
          <a:bodyPr anchor="ctr">
            <a:normAutofit/>
          </a:bodyPr>
          <a:lstStyle>
            <a:lvl1pPr marL="0" indent="0" algn="l">
              <a:buNone/>
              <a:defRPr sz="2160">
                <a:solidFill>
                  <a:schemeClr val="tx1">
                    <a:lumMod val="65000"/>
                    <a:lumOff val="3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5026" y="3813811"/>
            <a:ext cx="1906232" cy="60875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638175" y="3892967"/>
            <a:ext cx="935720" cy="438150"/>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4504454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3419939" y="731520"/>
            <a:ext cx="10072711" cy="3474720"/>
          </a:xfrm>
        </p:spPr>
        <p:txBody>
          <a:bodyPr anchor="ctr">
            <a:normAutofit/>
          </a:bodyPr>
          <a:lstStyle>
            <a:lvl1pPr algn="l">
              <a:defRPr sz="5760" b="0" cap="none"/>
            </a:lvl1pPr>
          </a:lstStyle>
          <a:p>
            <a:r>
              <a:rPr lang="ru-RU"/>
              <a:t>Образец заголовка</a:t>
            </a:r>
            <a:endParaRPr lang="en-US" dirty="0"/>
          </a:p>
        </p:txBody>
      </p:sp>
      <p:sp>
        <p:nvSpPr>
          <p:cNvPr id="13" name="Text Placeholder 9"/>
          <p:cNvSpPr>
            <a:spLocks noGrp="1"/>
          </p:cNvSpPr>
          <p:nvPr>
            <p:ph type="body" sz="quarter" idx="13"/>
          </p:nvPr>
        </p:nvSpPr>
        <p:spPr>
          <a:xfrm>
            <a:off x="3930014" y="4206240"/>
            <a:ext cx="9043865" cy="457200"/>
          </a:xfrm>
        </p:spPr>
        <p:txBody>
          <a:bodyPr anchor="ctr">
            <a:noAutofit/>
          </a:bodyPr>
          <a:lstStyle>
            <a:lvl1pPr marL="0" indent="0">
              <a:buFontTx/>
              <a:buNone/>
              <a:defRPr sz="1920">
                <a:solidFill>
                  <a:schemeClr val="tx1">
                    <a:lumMod val="50000"/>
                    <a:lumOff val="50000"/>
                  </a:schemeClr>
                </a:solidFill>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ru-RU"/>
              <a:t>Образец текста</a:t>
            </a:r>
          </a:p>
        </p:txBody>
      </p:sp>
      <p:sp>
        <p:nvSpPr>
          <p:cNvPr id="3" name="Text Placeholder 2"/>
          <p:cNvSpPr>
            <a:spLocks noGrp="1"/>
          </p:cNvSpPr>
          <p:nvPr>
            <p:ph type="body" idx="1"/>
          </p:nvPr>
        </p:nvSpPr>
        <p:spPr>
          <a:xfrm>
            <a:off x="3107055" y="5224855"/>
            <a:ext cx="10698479" cy="1867037"/>
          </a:xfrm>
        </p:spPr>
        <p:txBody>
          <a:bodyPr anchor="ctr">
            <a:normAutofit/>
          </a:bodyPr>
          <a:lstStyle>
            <a:lvl1pPr marL="0" indent="0" algn="l">
              <a:buNone/>
              <a:defRPr sz="2160">
                <a:solidFill>
                  <a:schemeClr val="tx1">
                    <a:lumMod val="65000"/>
                    <a:lumOff val="3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5026" y="3813811"/>
            <a:ext cx="1906232" cy="60875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638175" y="3892967"/>
            <a:ext cx="935720" cy="438150"/>
          </a:xfrm>
        </p:spPr>
        <p:txBody>
          <a:bodyPr/>
          <a:lstStyle/>
          <a:p>
            <a:fld id="{D57F1E4F-1CFF-5643-939E-217C01CDF565}" type="slidenum">
              <a:rPr lang="en-US" dirty="0"/>
              <a:pPr/>
              <a:t>‹#›</a:t>
            </a:fld>
            <a:endParaRPr lang="en-US" dirty="0"/>
          </a:p>
        </p:txBody>
      </p:sp>
      <p:sp>
        <p:nvSpPr>
          <p:cNvPr id="14" name="TextBox 13"/>
          <p:cNvSpPr txBox="1"/>
          <p:nvPr/>
        </p:nvSpPr>
        <p:spPr>
          <a:xfrm>
            <a:off x="2961182" y="777606"/>
            <a:ext cx="731520" cy="701731"/>
          </a:xfrm>
          <a:prstGeom prst="rect">
            <a:avLst/>
          </a:prstGeom>
        </p:spPr>
        <p:txBody>
          <a:bodyPr vert="horz" lIns="109728" tIns="54864" rIns="109728" bIns="54864" rtlCol="0" anchor="ctr">
            <a:noAutofit/>
          </a:bodyPr>
          <a:lstStyle/>
          <a:p>
            <a:pPr lvl="0"/>
            <a:r>
              <a:rPr lang="en-US" sz="9600" baseline="0" dirty="0">
                <a:ln w="3175" cmpd="sng">
                  <a:noFill/>
                </a:ln>
                <a:solidFill>
                  <a:schemeClr val="accent1"/>
                </a:solidFill>
                <a:effectLst/>
                <a:latin typeface="Arial"/>
              </a:rPr>
              <a:t>“</a:t>
            </a:r>
          </a:p>
        </p:txBody>
      </p:sp>
      <p:sp>
        <p:nvSpPr>
          <p:cNvPr id="15" name="TextBox 14"/>
          <p:cNvSpPr txBox="1"/>
          <p:nvPr/>
        </p:nvSpPr>
        <p:spPr>
          <a:xfrm>
            <a:off x="13337822" y="3486367"/>
            <a:ext cx="731520" cy="701731"/>
          </a:xfrm>
          <a:prstGeom prst="rect">
            <a:avLst/>
          </a:prstGeom>
        </p:spPr>
        <p:txBody>
          <a:bodyPr vert="horz" lIns="109728" tIns="54864" rIns="109728" bIns="54864" rtlCol="0" anchor="ctr">
            <a:noAutofit/>
          </a:bodyPr>
          <a:lstStyle/>
          <a:p>
            <a:pPr lvl="0"/>
            <a:r>
              <a:rPr lang="en-US" sz="96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0457248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3107056" y="2926081"/>
            <a:ext cx="10698480" cy="3269814"/>
          </a:xfrm>
        </p:spPr>
        <p:txBody>
          <a:bodyPr anchor="b">
            <a:normAutofit/>
          </a:bodyPr>
          <a:lstStyle>
            <a:lvl1pPr algn="l">
              <a:defRPr sz="5760" b="0"/>
            </a:lvl1pPr>
          </a:lstStyle>
          <a:p>
            <a:r>
              <a:rPr lang="ru-RU"/>
              <a:t>Образец заголовка</a:t>
            </a:r>
            <a:endParaRPr lang="en-US" dirty="0"/>
          </a:p>
        </p:txBody>
      </p:sp>
      <p:sp>
        <p:nvSpPr>
          <p:cNvPr id="4" name="Text Placeholder 3"/>
          <p:cNvSpPr>
            <a:spLocks noGrp="1"/>
          </p:cNvSpPr>
          <p:nvPr>
            <p:ph type="body" sz="half" idx="2"/>
          </p:nvPr>
        </p:nvSpPr>
        <p:spPr>
          <a:xfrm>
            <a:off x="3107056" y="6217920"/>
            <a:ext cx="10698480" cy="875546"/>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11/22/2024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5026" y="5894071"/>
            <a:ext cx="1906232" cy="60875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638175" y="5979705"/>
            <a:ext cx="935720" cy="438150"/>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4106181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3419939" y="731520"/>
            <a:ext cx="10072711" cy="3474720"/>
          </a:xfrm>
        </p:spPr>
        <p:txBody>
          <a:bodyPr anchor="ctr">
            <a:normAutofit/>
          </a:bodyPr>
          <a:lstStyle>
            <a:lvl1pPr algn="l">
              <a:defRPr sz="5760" b="0" cap="none"/>
            </a:lvl1pPr>
          </a:lstStyle>
          <a:p>
            <a:r>
              <a:rPr lang="ru-RU"/>
              <a:t>Образец заголовка</a:t>
            </a:r>
            <a:endParaRPr lang="en-US" dirty="0"/>
          </a:p>
        </p:txBody>
      </p:sp>
      <p:sp>
        <p:nvSpPr>
          <p:cNvPr id="21" name="Text Placeholder 9"/>
          <p:cNvSpPr>
            <a:spLocks noGrp="1"/>
          </p:cNvSpPr>
          <p:nvPr>
            <p:ph type="body" sz="quarter" idx="13"/>
          </p:nvPr>
        </p:nvSpPr>
        <p:spPr>
          <a:xfrm>
            <a:off x="3107054" y="5212080"/>
            <a:ext cx="10698480" cy="1005840"/>
          </a:xfrm>
        </p:spPr>
        <p:txBody>
          <a:bodyPr anchor="b">
            <a:noAutofit/>
          </a:bodyPr>
          <a:lstStyle>
            <a:lvl1pPr marL="0" indent="0">
              <a:buFontTx/>
              <a:buNone/>
              <a:defRPr sz="2880">
                <a:solidFill>
                  <a:schemeClr val="accent1"/>
                </a:solidFill>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ru-RU"/>
              <a:t>Образец текста</a:t>
            </a:r>
          </a:p>
        </p:txBody>
      </p:sp>
      <p:sp>
        <p:nvSpPr>
          <p:cNvPr id="4" name="Text Placeholder 3"/>
          <p:cNvSpPr>
            <a:spLocks noGrp="1"/>
          </p:cNvSpPr>
          <p:nvPr>
            <p:ph type="body" sz="half" idx="2"/>
          </p:nvPr>
        </p:nvSpPr>
        <p:spPr>
          <a:xfrm>
            <a:off x="3107056" y="6217920"/>
            <a:ext cx="10698480" cy="875546"/>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11/22/2024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5026" y="5894071"/>
            <a:ext cx="1906232" cy="60875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638175" y="5979705"/>
            <a:ext cx="935720" cy="438150"/>
          </a:xfrm>
        </p:spPr>
        <p:txBody>
          <a:bodyPr/>
          <a:lstStyle/>
          <a:p>
            <a:fld id="{D57F1E4F-1CFF-5643-939E-217C01CDF565}" type="slidenum">
              <a:rPr lang="en-US" dirty="0"/>
              <a:pPr/>
              <a:t>‹#›</a:t>
            </a:fld>
            <a:endParaRPr lang="en-US" dirty="0"/>
          </a:p>
        </p:txBody>
      </p:sp>
      <p:sp>
        <p:nvSpPr>
          <p:cNvPr id="17" name="TextBox 16"/>
          <p:cNvSpPr txBox="1"/>
          <p:nvPr/>
        </p:nvSpPr>
        <p:spPr>
          <a:xfrm>
            <a:off x="2961182" y="777606"/>
            <a:ext cx="731520" cy="701731"/>
          </a:xfrm>
          <a:prstGeom prst="rect">
            <a:avLst/>
          </a:prstGeom>
        </p:spPr>
        <p:txBody>
          <a:bodyPr vert="horz" lIns="109728" tIns="54864" rIns="109728" bIns="54864" rtlCol="0" anchor="ctr">
            <a:noAutofit/>
          </a:bodyPr>
          <a:lstStyle/>
          <a:p>
            <a:pPr lvl="0"/>
            <a:r>
              <a:rPr lang="en-US" sz="9600" baseline="0" dirty="0">
                <a:ln w="3175" cmpd="sng">
                  <a:noFill/>
                </a:ln>
                <a:solidFill>
                  <a:schemeClr val="accent1"/>
                </a:solidFill>
                <a:effectLst/>
                <a:latin typeface="Arial"/>
              </a:rPr>
              <a:t>“</a:t>
            </a:r>
          </a:p>
        </p:txBody>
      </p:sp>
      <p:sp>
        <p:nvSpPr>
          <p:cNvPr id="18" name="TextBox 17"/>
          <p:cNvSpPr txBox="1"/>
          <p:nvPr/>
        </p:nvSpPr>
        <p:spPr>
          <a:xfrm>
            <a:off x="13337822" y="3486367"/>
            <a:ext cx="731520" cy="701731"/>
          </a:xfrm>
          <a:prstGeom prst="rect">
            <a:avLst/>
          </a:prstGeom>
        </p:spPr>
        <p:txBody>
          <a:bodyPr vert="horz" lIns="109728" tIns="54864" rIns="109728" bIns="54864" rtlCol="0" anchor="ctr">
            <a:noAutofit/>
          </a:bodyPr>
          <a:lstStyle/>
          <a:p>
            <a:pPr lvl="0"/>
            <a:r>
              <a:rPr lang="en-US" sz="96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2239491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3107055" y="752888"/>
            <a:ext cx="10698479" cy="3456024"/>
          </a:xfrm>
        </p:spPr>
        <p:txBody>
          <a:bodyPr anchor="ctr">
            <a:normAutofit/>
          </a:bodyPr>
          <a:lstStyle>
            <a:lvl1pPr algn="l">
              <a:defRPr sz="5760" b="0"/>
            </a:lvl1pPr>
          </a:lstStyle>
          <a:p>
            <a:r>
              <a:rPr lang="ru-RU"/>
              <a:t>Образец заголовка</a:t>
            </a:r>
            <a:endParaRPr lang="en-US" dirty="0"/>
          </a:p>
        </p:txBody>
      </p:sp>
      <p:sp>
        <p:nvSpPr>
          <p:cNvPr id="21" name="Text Placeholder 9"/>
          <p:cNvSpPr>
            <a:spLocks noGrp="1"/>
          </p:cNvSpPr>
          <p:nvPr>
            <p:ph type="body" sz="quarter" idx="13"/>
          </p:nvPr>
        </p:nvSpPr>
        <p:spPr>
          <a:xfrm>
            <a:off x="3107054" y="5212080"/>
            <a:ext cx="10698480" cy="1005840"/>
          </a:xfrm>
        </p:spPr>
        <p:txBody>
          <a:bodyPr anchor="b">
            <a:noAutofit/>
          </a:bodyPr>
          <a:lstStyle>
            <a:lvl1pPr marL="0" indent="0">
              <a:buFontTx/>
              <a:buNone/>
              <a:defRPr sz="2880">
                <a:solidFill>
                  <a:schemeClr val="accent1"/>
                </a:solidFill>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ru-RU"/>
              <a:t>Образец текста</a:t>
            </a:r>
          </a:p>
        </p:txBody>
      </p:sp>
      <p:sp>
        <p:nvSpPr>
          <p:cNvPr id="4" name="Text Placeholder 3"/>
          <p:cNvSpPr>
            <a:spLocks noGrp="1"/>
          </p:cNvSpPr>
          <p:nvPr>
            <p:ph type="body" sz="half" idx="2"/>
          </p:nvPr>
        </p:nvSpPr>
        <p:spPr>
          <a:xfrm>
            <a:off x="3107056" y="6217920"/>
            <a:ext cx="10698480" cy="875546"/>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11/22/2024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5026" y="5894071"/>
            <a:ext cx="1906232" cy="60875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638175" y="5979705"/>
            <a:ext cx="935720" cy="438150"/>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1501896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5026" y="857251"/>
            <a:ext cx="1906232" cy="60875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1784502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153775" y="752887"/>
            <a:ext cx="2649121" cy="6340580"/>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3107054" y="752887"/>
            <a:ext cx="7772400" cy="634058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5026" y="857251"/>
            <a:ext cx="1906232" cy="60875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86841982"/>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Slide 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927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Slide 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7523642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lide 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2333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3111511" y="748932"/>
            <a:ext cx="10694024" cy="1537068"/>
          </a:xfrm>
        </p:spPr>
        <p:txBody>
          <a:bodyPr/>
          <a:lstStyle/>
          <a:p>
            <a:r>
              <a:rPr lang="ru-RU"/>
              <a:t>Образец заголовка</a:t>
            </a:r>
            <a:endParaRPr lang="en-US" dirty="0"/>
          </a:p>
        </p:txBody>
      </p:sp>
      <p:sp>
        <p:nvSpPr>
          <p:cNvPr id="3" name="Content Placeholder 2"/>
          <p:cNvSpPr>
            <a:spLocks noGrp="1"/>
          </p:cNvSpPr>
          <p:nvPr>
            <p:ph idx="1"/>
          </p:nvPr>
        </p:nvSpPr>
        <p:spPr>
          <a:xfrm>
            <a:off x="3107054" y="2560320"/>
            <a:ext cx="10698480" cy="453314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5026" y="857251"/>
            <a:ext cx="1906232" cy="60875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89154321"/>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Slide 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52492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Slide 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25530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Slide 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90002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Slide 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8643317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Slide 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9838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3107055" y="2470500"/>
            <a:ext cx="10698479" cy="1762560"/>
          </a:xfrm>
        </p:spPr>
        <p:txBody>
          <a:bodyPr anchor="b"/>
          <a:lstStyle>
            <a:lvl1pPr algn="l">
              <a:defRPr sz="4800" b="0" cap="none"/>
            </a:lvl1pPr>
          </a:lstStyle>
          <a:p>
            <a:r>
              <a:rPr lang="ru-RU"/>
              <a:t>Образец заголовка</a:t>
            </a:r>
            <a:endParaRPr lang="en-US" dirty="0"/>
          </a:p>
        </p:txBody>
      </p:sp>
      <p:sp>
        <p:nvSpPr>
          <p:cNvPr id="3" name="Text Placeholder 2"/>
          <p:cNvSpPr>
            <a:spLocks noGrp="1"/>
          </p:cNvSpPr>
          <p:nvPr>
            <p:ph type="body" idx="1"/>
          </p:nvPr>
        </p:nvSpPr>
        <p:spPr>
          <a:xfrm>
            <a:off x="3107055" y="4236155"/>
            <a:ext cx="10698479" cy="1032480"/>
          </a:xfrm>
        </p:spPr>
        <p:txBody>
          <a:bodyPr anchor="t"/>
          <a:lstStyle>
            <a:lvl1pPr marL="0" indent="0" algn="l">
              <a:buNone/>
              <a:defRPr sz="2400">
                <a:solidFill>
                  <a:schemeClr val="tx1">
                    <a:lumMod val="65000"/>
                    <a:lumOff val="3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5026" y="3813811"/>
            <a:ext cx="1906232" cy="60875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638175" y="3892967"/>
            <a:ext cx="935720" cy="438150"/>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6746677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3107054" y="2560320"/>
            <a:ext cx="5176637" cy="4533146"/>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8628896" y="2551467"/>
            <a:ext cx="5176637" cy="4533146"/>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026" y="857251"/>
            <a:ext cx="1906232" cy="60875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638175" y="945339"/>
            <a:ext cx="935720" cy="438150"/>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1035740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3527248" y="2367244"/>
            <a:ext cx="4791278" cy="691514"/>
          </a:xfrm>
        </p:spPr>
        <p:txBody>
          <a:bodyPr anchor="b">
            <a:noAutofit/>
          </a:bodyPr>
          <a:lstStyle>
            <a:lvl1pPr marL="0" indent="0">
              <a:buNone/>
              <a:defRPr sz="2880" b="0"/>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ru-RU"/>
              <a:t>Образец текста</a:t>
            </a:r>
          </a:p>
        </p:txBody>
      </p:sp>
      <p:sp>
        <p:nvSpPr>
          <p:cNvPr id="4" name="Content Placeholder 3"/>
          <p:cNvSpPr>
            <a:spLocks noGrp="1"/>
          </p:cNvSpPr>
          <p:nvPr>
            <p:ph sz="half" idx="2"/>
          </p:nvPr>
        </p:nvSpPr>
        <p:spPr>
          <a:xfrm>
            <a:off x="3107055" y="3058759"/>
            <a:ext cx="5211472" cy="402487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9007956" y="2363370"/>
            <a:ext cx="4798801" cy="691514"/>
          </a:xfrm>
        </p:spPr>
        <p:txBody>
          <a:bodyPr anchor="b">
            <a:noAutofit/>
          </a:bodyPr>
          <a:lstStyle>
            <a:lvl1pPr marL="0" indent="0">
              <a:buNone/>
              <a:defRPr sz="2880" b="0"/>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ru-RU"/>
              <a:t>Образец текста</a:t>
            </a:r>
          </a:p>
        </p:txBody>
      </p:sp>
      <p:sp>
        <p:nvSpPr>
          <p:cNvPr id="6" name="Content Placeholder 5"/>
          <p:cNvSpPr>
            <a:spLocks noGrp="1"/>
          </p:cNvSpPr>
          <p:nvPr>
            <p:ph sz="quarter" idx="4"/>
          </p:nvPr>
        </p:nvSpPr>
        <p:spPr>
          <a:xfrm>
            <a:off x="8600348" y="3054886"/>
            <a:ext cx="5206409" cy="402487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5026" y="857251"/>
            <a:ext cx="1906232" cy="60875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638175" y="945339"/>
            <a:ext cx="935720" cy="438150"/>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1515251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5026" y="857251"/>
            <a:ext cx="1906232" cy="60875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3060073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5026" y="857251"/>
            <a:ext cx="1906232" cy="60875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9214809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3107055" y="535306"/>
            <a:ext cx="4206239" cy="1171574"/>
          </a:xfrm>
        </p:spPr>
        <p:txBody>
          <a:bodyPr anchor="b"/>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7587614" y="535306"/>
            <a:ext cx="6217920" cy="6497956"/>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3107055" y="1918336"/>
            <a:ext cx="4206239" cy="5114923"/>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11/22/2024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5026" y="857251"/>
            <a:ext cx="1906232" cy="60875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3650998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3107056" y="5760720"/>
            <a:ext cx="10698480" cy="680086"/>
          </a:xfrm>
        </p:spPr>
        <p:txBody>
          <a:bodyPr anchor="b">
            <a:normAutofit/>
          </a:bodyPr>
          <a:lstStyle>
            <a:lvl1pPr algn="l">
              <a:defRPr sz="288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107054" y="761958"/>
            <a:ext cx="10698480" cy="4625964"/>
          </a:xfrm>
        </p:spPr>
        <p:txBody>
          <a:bodyPr anchor="t">
            <a:normAutofit/>
          </a:bodyPr>
          <a:lstStyle>
            <a:lvl1pPr marL="0" indent="0" algn="ctr">
              <a:buNone/>
              <a:defRPr sz="1920"/>
            </a:lvl1pPr>
            <a:lvl2pPr marL="548640" indent="0">
              <a:buNone/>
              <a:defRPr sz="1920"/>
            </a:lvl2pPr>
            <a:lvl3pPr marL="1097280" indent="0">
              <a:buNone/>
              <a:defRPr sz="1920"/>
            </a:lvl3pPr>
            <a:lvl4pPr marL="1645920" indent="0">
              <a:buNone/>
              <a:defRPr sz="1920"/>
            </a:lvl4pPr>
            <a:lvl5pPr marL="2194560" indent="0">
              <a:buNone/>
              <a:defRPr sz="1920"/>
            </a:lvl5pPr>
            <a:lvl6pPr marL="2743200" indent="0">
              <a:buNone/>
              <a:defRPr sz="1920"/>
            </a:lvl6pPr>
            <a:lvl7pPr marL="3291840" indent="0">
              <a:buNone/>
              <a:defRPr sz="1920"/>
            </a:lvl7pPr>
            <a:lvl8pPr marL="3840480" indent="0">
              <a:buNone/>
              <a:defRPr sz="1920"/>
            </a:lvl8pPr>
            <a:lvl9pPr marL="4389120" indent="0">
              <a:buNone/>
              <a:defRPr sz="1920"/>
            </a:lvl9pPr>
          </a:lstStyle>
          <a:p>
            <a:r>
              <a:rPr lang="ru-RU"/>
              <a:t>Вставка рисунка</a:t>
            </a:r>
            <a:endParaRPr lang="en-US" dirty="0"/>
          </a:p>
        </p:txBody>
      </p:sp>
      <p:sp>
        <p:nvSpPr>
          <p:cNvPr id="4" name="Text Placeholder 3"/>
          <p:cNvSpPr>
            <a:spLocks noGrp="1"/>
          </p:cNvSpPr>
          <p:nvPr>
            <p:ph type="body" sz="half" idx="2"/>
          </p:nvPr>
        </p:nvSpPr>
        <p:spPr>
          <a:xfrm>
            <a:off x="3107056" y="6440806"/>
            <a:ext cx="10698480" cy="592454"/>
          </a:xfrm>
        </p:spPr>
        <p:txBody>
          <a:bodyPr>
            <a:normAutofit/>
          </a:bodyPr>
          <a:lstStyle>
            <a:lvl1pPr marL="0" indent="0">
              <a:buNone/>
              <a:defRPr sz="144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11/22/2024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5026" y="5894071"/>
            <a:ext cx="1906232" cy="60875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638175" y="5979705"/>
            <a:ext cx="935720" cy="438150"/>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6491795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74320"/>
            <a:ext cx="3421819" cy="7966354"/>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32665" y="-943"/>
            <a:ext cx="2828009" cy="8224847"/>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219456" cy="82296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3111510" y="748932"/>
            <a:ext cx="10694024" cy="1537068"/>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3107054" y="2560320"/>
            <a:ext cx="10698480" cy="466344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2433935" y="7356525"/>
            <a:ext cx="1375540" cy="444475"/>
          </a:xfrm>
          <a:prstGeom prst="rect">
            <a:avLst/>
          </a:prstGeom>
        </p:spPr>
        <p:txBody>
          <a:bodyPr vert="horz" lIns="91440" tIns="45720" rIns="91440" bIns="45720" rtlCol="0" anchor="ctr"/>
          <a:lstStyle>
            <a:lvl1pPr algn="r">
              <a:defRPr sz="1080">
                <a:solidFill>
                  <a:schemeClr val="tx1">
                    <a:tint val="75000"/>
                  </a:schemeClr>
                </a:solidFill>
              </a:defRPr>
            </a:lvl1pPr>
          </a:lstStyle>
          <a:p>
            <a:fld id="{B61BEF0D-F0BB-DE4B-95CE-6DB70DBA9567}" type="datetimeFigureOut">
              <a:rPr lang="en-US" dirty="0"/>
              <a:pPr/>
              <a:t>11/22/2024</a:t>
            </a:fld>
            <a:endParaRPr lang="en-US" dirty="0"/>
          </a:p>
        </p:txBody>
      </p:sp>
      <p:sp>
        <p:nvSpPr>
          <p:cNvPr id="5" name="Footer Placeholder 4"/>
          <p:cNvSpPr>
            <a:spLocks noGrp="1"/>
          </p:cNvSpPr>
          <p:nvPr>
            <p:ph type="ftr" sz="quarter" idx="3"/>
          </p:nvPr>
        </p:nvSpPr>
        <p:spPr>
          <a:xfrm>
            <a:off x="3107055" y="7362970"/>
            <a:ext cx="9143999" cy="438150"/>
          </a:xfrm>
          <a:prstGeom prst="rect">
            <a:avLst/>
          </a:prstGeom>
        </p:spPr>
        <p:txBody>
          <a:bodyPr vert="horz" lIns="91440" tIns="45720" rIns="91440" bIns="45720" rtlCol="0" anchor="ctr"/>
          <a:lstStyle>
            <a:lvl1pPr algn="l">
              <a:defRPr sz="108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638175" y="945339"/>
            <a:ext cx="935720" cy="438150"/>
          </a:xfrm>
          <a:prstGeom prst="rect">
            <a:avLst/>
          </a:prstGeom>
        </p:spPr>
        <p:txBody>
          <a:bodyPr vert="horz" lIns="91440" tIns="45720" rIns="91440" bIns="45720" rtlCol="0" anchor="ctr"/>
          <a:lstStyle>
            <a:lvl1pPr algn="r">
              <a:defRPr sz="2400">
                <a:solidFill>
                  <a:srgbClr val="FEFFFF"/>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7900234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4" r:id="rId24"/>
  </p:sldLayoutIdLst>
  <p:hf sldNum="0" hdr="0" ftr="0" dt="0"/>
  <p:txStyles>
    <p:titleStyle>
      <a:lvl1pPr algn="l" defTabSz="548640" rtl="0" eaLnBrk="1" latinLnBrk="0" hangingPunct="1">
        <a:spcBef>
          <a:spcPct val="0"/>
        </a:spcBef>
        <a:buNone/>
        <a:defRPr sz="432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11480" indent="-411480" algn="l" defTabSz="548640" rtl="0" eaLnBrk="1" latinLnBrk="0" hangingPunct="1">
        <a:spcBef>
          <a:spcPts val="1200"/>
        </a:spcBef>
        <a:spcAft>
          <a:spcPts val="0"/>
        </a:spcAft>
        <a:buClr>
          <a:schemeClr val="accent1"/>
        </a:buClr>
        <a:buFont typeface="Wingdings 3" charset="2"/>
        <a:buChar char=""/>
        <a:defRPr sz="2160" kern="1200">
          <a:solidFill>
            <a:schemeClr val="tx1">
              <a:lumMod val="75000"/>
              <a:lumOff val="25000"/>
            </a:schemeClr>
          </a:solidFill>
          <a:latin typeface="+mn-lt"/>
          <a:ea typeface="+mn-ea"/>
          <a:cs typeface="+mn-cs"/>
        </a:defRPr>
      </a:lvl1pPr>
      <a:lvl2pPr marL="891540" indent="-342900" algn="l" defTabSz="548640" rtl="0" eaLnBrk="1" latinLnBrk="0" hangingPunct="1">
        <a:spcBef>
          <a:spcPts val="1200"/>
        </a:spcBef>
        <a:spcAft>
          <a:spcPts val="0"/>
        </a:spcAft>
        <a:buClr>
          <a:schemeClr val="accent1"/>
        </a:buClr>
        <a:buFont typeface="Wingdings 3" charset="2"/>
        <a:buChar char=""/>
        <a:defRPr sz="1920" kern="1200">
          <a:solidFill>
            <a:schemeClr val="tx1">
              <a:lumMod val="75000"/>
              <a:lumOff val="25000"/>
            </a:schemeClr>
          </a:solidFill>
          <a:latin typeface="+mn-lt"/>
          <a:ea typeface="+mn-ea"/>
          <a:cs typeface="+mn-cs"/>
        </a:defRPr>
      </a:lvl2pPr>
      <a:lvl3pPr marL="1371600" indent="-274320" algn="l" defTabSz="548640" rtl="0" eaLnBrk="1" latinLnBrk="0" hangingPunct="1">
        <a:spcBef>
          <a:spcPts val="1200"/>
        </a:spcBef>
        <a:spcAft>
          <a:spcPts val="0"/>
        </a:spcAft>
        <a:buClr>
          <a:schemeClr val="accent1"/>
        </a:buClr>
        <a:buFont typeface="Wingdings 3" charset="2"/>
        <a:buChar char=""/>
        <a:defRPr sz="1680" kern="1200">
          <a:solidFill>
            <a:schemeClr val="tx1">
              <a:lumMod val="75000"/>
              <a:lumOff val="25000"/>
            </a:schemeClr>
          </a:solidFill>
          <a:latin typeface="+mn-lt"/>
          <a:ea typeface="+mn-ea"/>
          <a:cs typeface="+mn-cs"/>
        </a:defRPr>
      </a:lvl3pPr>
      <a:lvl4pPr marL="1920240" indent="-274320" algn="l" defTabSz="548640" rtl="0" eaLnBrk="1" latinLnBrk="0" hangingPunct="1">
        <a:spcBef>
          <a:spcPts val="1200"/>
        </a:spcBef>
        <a:spcAft>
          <a:spcPts val="0"/>
        </a:spcAft>
        <a:buClr>
          <a:schemeClr val="accent1"/>
        </a:buClr>
        <a:buFont typeface="Wingdings 3" charset="2"/>
        <a:buChar char=""/>
        <a:defRPr sz="1440" kern="1200">
          <a:solidFill>
            <a:schemeClr val="tx1">
              <a:lumMod val="75000"/>
              <a:lumOff val="25000"/>
            </a:schemeClr>
          </a:solidFill>
          <a:latin typeface="+mn-lt"/>
          <a:ea typeface="+mn-ea"/>
          <a:cs typeface="+mn-cs"/>
        </a:defRPr>
      </a:lvl4pPr>
      <a:lvl5pPr marL="2468880" indent="-274320" algn="l" defTabSz="548640" rtl="0" eaLnBrk="1" latinLnBrk="0" hangingPunct="1">
        <a:spcBef>
          <a:spcPts val="1200"/>
        </a:spcBef>
        <a:spcAft>
          <a:spcPts val="0"/>
        </a:spcAft>
        <a:buClr>
          <a:schemeClr val="accent1"/>
        </a:buClr>
        <a:buFont typeface="Wingdings 3" charset="2"/>
        <a:buChar char=""/>
        <a:defRPr sz="1440" kern="1200">
          <a:solidFill>
            <a:schemeClr val="tx1">
              <a:lumMod val="75000"/>
              <a:lumOff val="25000"/>
            </a:schemeClr>
          </a:solidFill>
          <a:latin typeface="+mn-lt"/>
          <a:ea typeface="+mn-ea"/>
          <a:cs typeface="+mn-cs"/>
        </a:defRPr>
      </a:lvl5pPr>
      <a:lvl6pPr marL="3017520" indent="-274320" algn="l" defTabSz="548640" rtl="0" eaLnBrk="1" latinLnBrk="0" hangingPunct="1">
        <a:spcBef>
          <a:spcPts val="1200"/>
        </a:spcBef>
        <a:spcAft>
          <a:spcPts val="0"/>
        </a:spcAft>
        <a:buClr>
          <a:schemeClr val="accent1"/>
        </a:buClr>
        <a:buFont typeface="Wingdings 3" charset="2"/>
        <a:buChar char=""/>
        <a:defRPr sz="1440" kern="1200">
          <a:solidFill>
            <a:schemeClr val="tx1">
              <a:lumMod val="75000"/>
              <a:lumOff val="25000"/>
            </a:schemeClr>
          </a:solidFill>
          <a:latin typeface="+mn-lt"/>
          <a:ea typeface="+mn-ea"/>
          <a:cs typeface="+mn-cs"/>
        </a:defRPr>
      </a:lvl6pPr>
      <a:lvl7pPr marL="3566160" indent="-274320" algn="l" defTabSz="548640" rtl="0" eaLnBrk="1" latinLnBrk="0" hangingPunct="1">
        <a:spcBef>
          <a:spcPts val="1200"/>
        </a:spcBef>
        <a:spcAft>
          <a:spcPts val="0"/>
        </a:spcAft>
        <a:buClr>
          <a:schemeClr val="accent1"/>
        </a:buClr>
        <a:buFont typeface="Wingdings 3" charset="2"/>
        <a:buChar char=""/>
        <a:defRPr sz="1440" kern="1200">
          <a:solidFill>
            <a:schemeClr val="tx1">
              <a:lumMod val="75000"/>
              <a:lumOff val="25000"/>
            </a:schemeClr>
          </a:solidFill>
          <a:latin typeface="+mn-lt"/>
          <a:ea typeface="+mn-ea"/>
          <a:cs typeface="+mn-cs"/>
        </a:defRPr>
      </a:lvl7pPr>
      <a:lvl8pPr marL="4114800" indent="-274320" algn="l" defTabSz="548640" rtl="0" eaLnBrk="1" latinLnBrk="0" hangingPunct="1">
        <a:spcBef>
          <a:spcPts val="1200"/>
        </a:spcBef>
        <a:spcAft>
          <a:spcPts val="0"/>
        </a:spcAft>
        <a:buClr>
          <a:schemeClr val="accent1"/>
        </a:buClr>
        <a:buFont typeface="Wingdings 3" charset="2"/>
        <a:buChar char=""/>
        <a:defRPr sz="1440" kern="1200">
          <a:solidFill>
            <a:schemeClr val="tx1">
              <a:lumMod val="75000"/>
              <a:lumOff val="25000"/>
            </a:schemeClr>
          </a:solidFill>
          <a:latin typeface="+mn-lt"/>
          <a:ea typeface="+mn-ea"/>
          <a:cs typeface="+mn-cs"/>
        </a:defRPr>
      </a:lvl8pPr>
      <a:lvl9pPr marL="4663440" indent="-274320" algn="l" defTabSz="548640" rtl="0" eaLnBrk="1" latinLnBrk="0" hangingPunct="1">
        <a:spcBef>
          <a:spcPts val="1200"/>
        </a:spcBef>
        <a:spcAft>
          <a:spcPts val="0"/>
        </a:spcAft>
        <a:buClr>
          <a:schemeClr val="accent1"/>
        </a:buClr>
        <a:buFont typeface="Wingdings 3" charset="2"/>
        <a:buChar char=""/>
        <a:defRPr sz="1440" kern="1200">
          <a:solidFill>
            <a:schemeClr val="tx1">
              <a:lumMod val="75000"/>
              <a:lumOff val="25000"/>
            </a:schemeClr>
          </a:solidFill>
          <a:latin typeface="+mn-lt"/>
          <a:ea typeface="+mn-ea"/>
          <a:cs typeface="+mn-cs"/>
        </a:defRPr>
      </a:lvl9pPr>
    </p:bodyStyle>
    <p:other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627782" y="178617"/>
            <a:ext cx="7315200" cy="646331"/>
          </a:xfrm>
          <a:prstGeom prst="rect">
            <a:avLst/>
          </a:prstGeom>
        </p:spPr>
        <p:txBody>
          <a:bodyPr>
            <a:spAutoFit/>
          </a:bodyPr>
          <a:lstStyle/>
          <a:p>
            <a:pPr algn="ctr">
              <a:spcBef>
                <a:spcPct val="0"/>
              </a:spcBef>
            </a:pPr>
            <a:r>
              <a:rPr lang="ru-RU" altLang="en-US" b="1" dirty="0">
                <a:solidFill>
                  <a:srgbClr val="000000"/>
                </a:solidFill>
                <a:latin typeface="Calibri" panose="020F0502020204030204" pitchFamily="34" charset="0"/>
              </a:rPr>
              <a:t>МИНИСТЕРСТВО ОБРАЗОВАНИЯ И НАУКИ РЕСПУБЛИКИ КАЗАХСТАН</a:t>
            </a:r>
            <a:r>
              <a:rPr lang="ru-RU" altLang="en-US" dirty="0">
                <a:solidFill>
                  <a:srgbClr val="000000"/>
                </a:solidFill>
                <a:latin typeface="Calibri" panose="020F0502020204030204" pitchFamily="34" charset="0"/>
              </a:rPr>
              <a:t>​</a:t>
            </a:r>
            <a:endParaRPr lang="ru-RU" altLang="en-US" dirty="0">
              <a:solidFill>
                <a:srgbClr val="000000"/>
              </a:solidFill>
              <a:latin typeface="Segoe UI" panose="020B0502040204020203" pitchFamily="34" charset="0"/>
            </a:endParaRPr>
          </a:p>
          <a:p>
            <a:pPr algn="ctr">
              <a:spcBef>
                <a:spcPct val="0"/>
              </a:spcBef>
            </a:pPr>
            <a:r>
              <a:rPr lang="kk-KZ" altLang="en-US" b="1" dirty="0">
                <a:solidFill>
                  <a:srgbClr val="000000"/>
                </a:solidFill>
                <a:latin typeface="Calibri" panose="020F0502020204030204" pitchFamily="34" charset="0"/>
              </a:rPr>
              <a:t>СӘТБАЕВ УНИВЕРСИТЕТІ</a:t>
            </a:r>
            <a:r>
              <a:rPr lang="en-US" altLang="en-US" dirty="0">
                <a:solidFill>
                  <a:srgbClr val="000000"/>
                </a:solidFill>
                <a:latin typeface="Calibri" panose="020F0502020204030204" pitchFamily="34" charset="0"/>
              </a:rPr>
              <a:t>​</a:t>
            </a:r>
            <a:endParaRPr lang="en-US" altLang="en-US" dirty="0">
              <a:solidFill>
                <a:srgbClr val="000000"/>
              </a:solidFill>
              <a:latin typeface="Segoe UI" panose="020B0502040204020203" pitchFamily="34" charset="0"/>
            </a:endParaRPr>
          </a:p>
        </p:txBody>
      </p:sp>
      <p:pic>
        <p:nvPicPr>
          <p:cNvPr id="5" name="Рисунок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18621" y="869818"/>
            <a:ext cx="3163888"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5"/>
          <p:cNvSpPr/>
          <p:nvPr/>
        </p:nvSpPr>
        <p:spPr>
          <a:xfrm>
            <a:off x="3627782" y="2168393"/>
            <a:ext cx="7315200" cy="646331"/>
          </a:xfrm>
          <a:prstGeom prst="rect">
            <a:avLst/>
          </a:prstGeom>
        </p:spPr>
        <p:txBody>
          <a:bodyPr>
            <a:spAutoFit/>
          </a:bodyPr>
          <a:lstStyle/>
          <a:p>
            <a:pPr algn="ctr">
              <a:spcBef>
                <a:spcPct val="0"/>
              </a:spcBef>
            </a:pPr>
            <a:r>
              <a:rPr lang="ru-RU" altLang="en-US" dirty="0">
                <a:solidFill>
                  <a:srgbClr val="000000"/>
                </a:solidFill>
                <a:latin typeface="Times New Roman" panose="02020603050405020304" pitchFamily="18" charset="0"/>
                <a:cs typeface="Times New Roman" panose="02020603050405020304" pitchFamily="18" charset="0"/>
              </a:rPr>
              <a:t>Институт Геологии, нефти и горного дела им. </a:t>
            </a:r>
            <a:r>
              <a:rPr lang="ru-RU" altLang="en-US" dirty="0" err="1">
                <a:solidFill>
                  <a:srgbClr val="000000"/>
                </a:solidFill>
                <a:latin typeface="Times New Roman" panose="02020603050405020304" pitchFamily="18" charset="0"/>
                <a:cs typeface="Times New Roman" panose="02020603050405020304" pitchFamily="18" charset="0"/>
              </a:rPr>
              <a:t>К.Турысова</a:t>
            </a:r>
            <a:r>
              <a:rPr lang="ru-RU" altLang="en-US" dirty="0">
                <a:solidFill>
                  <a:srgbClr val="000000"/>
                </a:solidFill>
                <a:latin typeface="Times New Roman" panose="02020603050405020304" pitchFamily="18" charset="0"/>
                <a:cs typeface="Times New Roman" panose="02020603050405020304" pitchFamily="18" charset="0"/>
              </a:rPr>
              <a:t>​</a:t>
            </a:r>
          </a:p>
          <a:p>
            <a:pPr algn="ctr">
              <a:spcBef>
                <a:spcPct val="0"/>
              </a:spcBef>
            </a:pPr>
            <a:r>
              <a:rPr lang="ru-RU" altLang="en-US" dirty="0">
                <a:solidFill>
                  <a:srgbClr val="000000"/>
                </a:solidFill>
                <a:latin typeface="Times New Roman" panose="02020603050405020304" pitchFamily="18" charset="0"/>
                <a:cs typeface="Times New Roman" panose="02020603050405020304" pitchFamily="18" charset="0"/>
              </a:rPr>
              <a:t>Кафедра «Геофизики»</a:t>
            </a:r>
            <a:r>
              <a:rPr lang="en-US" altLang="en-US" dirty="0">
                <a:solidFill>
                  <a:srgbClr val="000000"/>
                </a:solidFill>
                <a:latin typeface="Times New Roman" panose="02020603050405020304" pitchFamily="18" charset="0"/>
                <a:cs typeface="Times New Roman" panose="02020603050405020304" pitchFamily="18" charset="0"/>
              </a:rPr>
              <a:t>​</a:t>
            </a:r>
          </a:p>
        </p:txBody>
      </p:sp>
      <p:sp>
        <p:nvSpPr>
          <p:cNvPr id="7" name="Прямоугольник 6"/>
          <p:cNvSpPr/>
          <p:nvPr/>
        </p:nvSpPr>
        <p:spPr>
          <a:xfrm>
            <a:off x="6534182" y="2943748"/>
            <a:ext cx="1502399" cy="523220"/>
          </a:xfrm>
          <a:prstGeom prst="rect">
            <a:avLst/>
          </a:prstGeom>
        </p:spPr>
        <p:txBody>
          <a:bodyPr wrap="none">
            <a:spAutoFit/>
          </a:bodyPr>
          <a:lstStyle/>
          <a:p>
            <a:pPr>
              <a:spcBef>
                <a:spcPct val="0"/>
              </a:spcBef>
            </a:pPr>
            <a:r>
              <a:rPr lang="ru-RU" altLang="en-US" sz="2800" b="1" dirty="0">
                <a:latin typeface="Times New Roman" panose="02020603050405020304" pitchFamily="18" charset="0"/>
                <a:cs typeface="Times New Roman" panose="02020603050405020304" pitchFamily="18" charset="0"/>
              </a:rPr>
              <a:t>СРД №3</a:t>
            </a:r>
            <a:endParaRPr lang="en-US" altLang="en-US" sz="2800" b="1"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3627782" y="3507239"/>
            <a:ext cx="8309114" cy="923330"/>
          </a:xfrm>
          <a:prstGeom prst="rect">
            <a:avLst/>
          </a:prstGeom>
        </p:spPr>
        <p:txBody>
          <a:bodyPr wrap="square">
            <a:spAutoFit/>
          </a:bodyPr>
          <a:lstStyle/>
          <a:p>
            <a:pPr lvl="0" algn="just"/>
            <a:r>
              <a:rPr lang="ru-RU" dirty="0">
                <a:latin typeface="Times New Roman" panose="02020603050405020304" pitchFamily="18" charset="0"/>
                <a:cs typeface="Times New Roman" panose="02020603050405020304" pitchFamily="18" charset="0"/>
              </a:rPr>
              <a:t>Тема: Спектральная прозрачность атмосферы (СПА). Определение и механизм образования.  Параметры спектральной характеристики волн. Чувствительность ультрафиолетового диапазона спектра к сейсмической опасности.</a:t>
            </a:r>
            <a:endParaRPr lang="en-US"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3627781" y="4596167"/>
            <a:ext cx="7315200" cy="923330"/>
          </a:xfrm>
          <a:prstGeom prst="rect">
            <a:avLst/>
          </a:prstGeom>
        </p:spPr>
        <p:txBody>
          <a:bodyPr>
            <a:spAutoFit/>
          </a:bodyPr>
          <a:lstStyle/>
          <a:p>
            <a:pPr algn="ctr">
              <a:spcBef>
                <a:spcPct val="0"/>
              </a:spcBef>
            </a:pPr>
            <a:r>
              <a:rPr lang="ru-RU" altLang="en-US" dirty="0">
                <a:solidFill>
                  <a:srgbClr val="000000"/>
                </a:solidFill>
                <a:latin typeface="Times New Roman" panose="02020603050405020304" pitchFamily="18" charset="0"/>
                <a:cs typeface="Times New Roman" panose="02020603050405020304" pitchFamily="18" charset="0"/>
              </a:rPr>
              <a:t>По дисциплине</a:t>
            </a:r>
            <a:r>
              <a:rPr lang="en-US" altLang="en-US" dirty="0">
                <a:solidFill>
                  <a:srgbClr val="000000"/>
                </a:solidFill>
                <a:latin typeface="Times New Roman" panose="02020603050405020304" pitchFamily="18" charset="0"/>
                <a:cs typeface="Times New Roman" panose="02020603050405020304" pitchFamily="18" charset="0"/>
              </a:rPr>
              <a:t>​</a:t>
            </a:r>
          </a:p>
          <a:p>
            <a:pPr algn="ctr">
              <a:spcBef>
                <a:spcPct val="0"/>
              </a:spcBef>
            </a:pPr>
            <a:r>
              <a:rPr lang="ru-RU" altLang="en-US" dirty="0">
                <a:solidFill>
                  <a:srgbClr val="000000"/>
                </a:solidFill>
                <a:latin typeface="Times New Roman" panose="02020603050405020304" pitchFamily="18" charset="0"/>
                <a:cs typeface="Times New Roman" panose="02020603050405020304" pitchFamily="18" charset="0"/>
              </a:rPr>
              <a:t>«</a:t>
            </a:r>
            <a:r>
              <a:rPr lang="ru-RU" altLang="en-US" b="1" dirty="0" err="1">
                <a:latin typeface="Times New Roman" panose="02020603050405020304" pitchFamily="18" charset="0"/>
                <a:cs typeface="Times New Roman" panose="02020603050405020304" pitchFamily="18" charset="0"/>
              </a:rPr>
              <a:t>Сейсмогеофизические</a:t>
            </a:r>
            <a:r>
              <a:rPr lang="ru-RU" altLang="en-US" b="1" dirty="0">
                <a:latin typeface="Times New Roman" panose="02020603050405020304" pitchFamily="18" charset="0"/>
                <a:cs typeface="Times New Roman" panose="02020603050405020304" pitchFamily="18" charset="0"/>
              </a:rPr>
              <a:t> предвестники и    стратегия прогноза землетрясений</a:t>
            </a:r>
            <a:r>
              <a:rPr lang="ru-RU" altLang="en-US" dirty="0">
                <a:solidFill>
                  <a:srgbClr val="000000"/>
                </a:solidFill>
                <a:latin typeface="Times New Roman" panose="02020603050405020304" pitchFamily="18" charset="0"/>
                <a:cs typeface="Times New Roman" panose="02020603050405020304" pitchFamily="18" charset="0"/>
              </a:rPr>
              <a:t>»​</a:t>
            </a:r>
          </a:p>
        </p:txBody>
      </p:sp>
      <p:sp>
        <p:nvSpPr>
          <p:cNvPr id="10" name="Прямоугольник 9"/>
          <p:cNvSpPr/>
          <p:nvPr/>
        </p:nvSpPr>
        <p:spPr>
          <a:xfrm>
            <a:off x="7464287" y="6715036"/>
            <a:ext cx="7315200" cy="1200329"/>
          </a:xfrm>
          <a:prstGeom prst="rect">
            <a:avLst/>
          </a:prstGeom>
        </p:spPr>
        <p:txBody>
          <a:bodyPr>
            <a:spAutoFit/>
          </a:bodyPr>
          <a:lstStyle/>
          <a:p>
            <a:pPr>
              <a:spcBef>
                <a:spcPct val="0"/>
              </a:spcBef>
            </a:pPr>
            <a:r>
              <a:rPr lang="ru-RU" altLang="en-US" i="1" dirty="0">
                <a:latin typeface="Times New Roman" panose="02020603050405020304" pitchFamily="18" charset="0"/>
                <a:cs typeface="Times New Roman" panose="02020603050405020304" pitchFamily="18" charset="0"/>
              </a:rPr>
              <a:t>Проверил</a:t>
            </a:r>
            <a:r>
              <a:rPr lang="ru-RU" altLang="en-US" dirty="0">
                <a:latin typeface="Times New Roman" panose="02020603050405020304" pitchFamily="18" charset="0"/>
                <a:cs typeface="Times New Roman" panose="02020603050405020304" pitchFamily="18" charset="0"/>
              </a:rPr>
              <a:t>: доктор геолого-минералогических наук, профессор, </a:t>
            </a:r>
          </a:p>
          <a:p>
            <a:pPr>
              <a:spcBef>
                <a:spcPct val="0"/>
              </a:spcBef>
            </a:pPr>
            <a:r>
              <a:rPr lang="ru-RU" dirty="0">
                <a:latin typeface="Times New Roman"/>
                <a:cs typeface="Times New Roman"/>
              </a:rPr>
              <a:t>академик НАН РК</a:t>
            </a:r>
            <a:r>
              <a:rPr lang="ru-RU" altLang="en-US" dirty="0">
                <a:latin typeface="Times New Roman" panose="02020603050405020304" pitchFamily="18" charset="0"/>
                <a:cs typeface="Times New Roman" panose="02020603050405020304" pitchFamily="18" charset="0"/>
              </a:rPr>
              <a:t> – </a:t>
            </a:r>
            <a:r>
              <a:rPr lang="ru-RU" altLang="en-US" dirty="0" err="1">
                <a:latin typeface="Times New Roman" panose="02020603050405020304" pitchFamily="18" charset="0"/>
                <a:cs typeface="Times New Roman" panose="02020603050405020304" pitchFamily="18" charset="0"/>
              </a:rPr>
              <a:t>Абетов</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Ауэз</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Егембердыевич</a:t>
            </a:r>
            <a:r>
              <a:rPr lang="ru-RU" altLang="en-US" dirty="0">
                <a:latin typeface="Times New Roman" panose="02020603050405020304" pitchFamily="18" charset="0"/>
                <a:cs typeface="Times New Roman" panose="02020603050405020304" pitchFamily="18" charset="0"/>
              </a:rPr>
              <a:t>​​</a:t>
            </a:r>
          </a:p>
          <a:p>
            <a:pPr>
              <a:spcBef>
                <a:spcPct val="0"/>
              </a:spcBef>
            </a:pPr>
            <a:r>
              <a:rPr lang="ru-RU" altLang="en-US" i="1" dirty="0">
                <a:latin typeface="Times New Roman" panose="02020603050405020304" pitchFamily="18" charset="0"/>
                <a:cs typeface="Times New Roman" panose="02020603050405020304" pitchFamily="18" charset="0"/>
              </a:rPr>
              <a:t>Выполнила</a:t>
            </a:r>
            <a:r>
              <a:rPr lang="ru-RU" altLang="en-US" dirty="0">
                <a:latin typeface="Times New Roman" panose="02020603050405020304" pitchFamily="18" charset="0"/>
                <a:cs typeface="Times New Roman" panose="02020603050405020304" pitchFamily="18" charset="0"/>
              </a:rPr>
              <a:t>: докторантка 1-го курса, </a:t>
            </a:r>
            <a:r>
              <a:rPr lang="en-US" altLang="en-US" dirty="0">
                <a:latin typeface="Times New Roman" panose="02020603050405020304" pitchFamily="18" charset="0"/>
                <a:cs typeface="Times New Roman" panose="02020603050405020304" pitchFamily="18" charset="0"/>
              </a:rPr>
              <a:t>​</a:t>
            </a:r>
          </a:p>
          <a:p>
            <a:pPr>
              <a:spcBef>
                <a:spcPct val="0"/>
              </a:spcBef>
            </a:pPr>
            <a:r>
              <a:rPr lang="ru-RU" altLang="en-US" dirty="0">
                <a:latin typeface="Times New Roman" panose="02020603050405020304" pitchFamily="18" charset="0"/>
                <a:cs typeface="Times New Roman" panose="02020603050405020304" pitchFamily="18" charset="0"/>
              </a:rPr>
              <a:t>специальности </a:t>
            </a:r>
            <a:r>
              <a:rPr lang="ru-RU" altLang="en-US" sz="1600" dirty="0"/>
              <a:t>8D05302</a:t>
            </a:r>
            <a:r>
              <a:rPr lang="ru-RU" altLang="en-US" dirty="0">
                <a:latin typeface="Times New Roman" panose="02020603050405020304" pitchFamily="18" charset="0"/>
                <a:cs typeface="Times New Roman" panose="02020603050405020304" pitchFamily="18" charset="0"/>
              </a:rPr>
              <a:t> – </a:t>
            </a:r>
            <a:r>
              <a:rPr lang="ru-RU" altLang="en-US" dirty="0" err="1">
                <a:latin typeface="Times New Roman" panose="02020603050405020304" pitchFamily="18" charset="0"/>
                <a:cs typeface="Times New Roman" panose="02020603050405020304" pitchFamily="18" charset="0"/>
              </a:rPr>
              <a:t>Далебаева</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Жаныл</a:t>
            </a:r>
            <a:r>
              <a:rPr lang="ru-RU" altLang="en-US" dirty="0">
                <a:latin typeface="Times New Roman" panose="02020603050405020304" pitchFamily="18" charset="0"/>
                <a:cs typeface="Times New Roman" panose="02020603050405020304" pitchFamily="18" charset="0"/>
              </a:rPr>
              <a:t> </a:t>
            </a:r>
            <a:r>
              <a:rPr lang="ru-RU" altLang="en-US" dirty="0" err="1">
                <a:latin typeface="Times New Roman" panose="02020603050405020304" pitchFamily="18" charset="0"/>
                <a:cs typeface="Times New Roman" panose="02020603050405020304" pitchFamily="18" charset="0"/>
              </a:rPr>
              <a:t>Абилканкызы</a:t>
            </a:r>
            <a:r>
              <a:rPr lang="ru-RU" alt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76072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D88A49D-36FC-465B-9F4F-64AAED80F294}"/>
              </a:ext>
            </a:extLst>
          </p:cNvPr>
          <p:cNvSpPr txBox="1"/>
          <p:nvPr/>
        </p:nvSpPr>
        <p:spPr>
          <a:xfrm>
            <a:off x="978193" y="595422"/>
            <a:ext cx="13205639" cy="7478970"/>
          </a:xfrm>
          <a:prstGeom prst="rect">
            <a:avLst/>
          </a:prstGeom>
          <a:noFill/>
        </p:spPr>
        <p:txBody>
          <a:bodyPr wrap="square">
            <a:spAutoFit/>
          </a:bodyPr>
          <a:lstStyle/>
          <a:p>
            <a:pPr defTabSz="914400" eaLnBrk="0" fontAlgn="base" hangingPunct="0">
              <a:spcBef>
                <a:spcPct val="0"/>
              </a:spcBef>
              <a:spcAft>
                <a:spcPct val="0"/>
              </a:spcAft>
              <a:buFontTx/>
              <a:buAutoNum type="arabicPeriod" startAt="4"/>
            </a:pPr>
            <a:r>
              <a:rPr kumimoji="0" lang="ru-RU" altLang="ru-RU" sz="2000" b="1" i="0" u="none" strike="noStrike" cap="none" normalizeH="0" baseline="0" dirty="0">
                <a:ln>
                  <a:noFill/>
                </a:ln>
                <a:solidFill>
                  <a:schemeClr val="tx1"/>
                </a:solidFill>
                <a:effectLst/>
                <a:latin typeface="Arial" panose="020B0604020202020204" pitchFamily="34" charset="0"/>
              </a:rPr>
              <a:t>Мониторинг загрязнений и природных катастроф</a:t>
            </a:r>
            <a:r>
              <a:rPr kumimoji="0" lang="ru-RU" altLang="ru-RU" sz="2000" b="0" i="0" u="none" strike="noStrike" cap="none" normalizeH="0" baseline="0" dirty="0">
                <a:ln>
                  <a:noFill/>
                </a:ln>
                <a:solidFill>
                  <a:schemeClr val="tx1"/>
                </a:solidFill>
                <a:effectLst/>
                <a:latin typeface="Arial" panose="020B0604020202020204" pitchFamily="34" charset="0"/>
              </a:rPr>
              <a:t>: СПА используется для мониторинга загрязнений, таких как выбросы пыли, газа, аэрозолей и других загрязнителей, которые изменяют прозрачность атмосферы. Например, вулканические извержения, лесные пожары или крупные промышленные выбросы могут существенно изменять состав атмосферы, что отражается на её прозрачности. Мониторинг СПА позволяет быстро выявить эти изменения и оценить их последствия для экосистем и климата.</a:t>
            </a:r>
          </a:p>
          <a:p>
            <a:pPr marL="0" marR="0" lvl="0" indent="0" algn="l" defTabSz="914400" rtl="0" eaLnBrk="0" fontAlgn="base" latinLnBrk="0" hangingPunct="0">
              <a:lnSpc>
                <a:spcPct val="100000"/>
              </a:lnSpc>
              <a:spcBef>
                <a:spcPct val="0"/>
              </a:spcBef>
              <a:spcAft>
                <a:spcPct val="0"/>
              </a:spcAft>
              <a:buClrTx/>
              <a:buSzTx/>
              <a:tabLst/>
            </a:pPr>
            <a:endParaRPr kumimoji="0" lang="ru-RU" altLang="ru-RU" sz="20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startAt="4"/>
              <a:tabLst/>
            </a:pPr>
            <a:r>
              <a:rPr kumimoji="0" lang="ru-RU" altLang="ru-RU" sz="2000" b="1" i="0" u="none" strike="noStrike" cap="none" normalizeH="0" baseline="0" dirty="0">
                <a:ln>
                  <a:noFill/>
                </a:ln>
                <a:solidFill>
                  <a:schemeClr val="tx1"/>
                </a:solidFill>
                <a:effectLst/>
                <a:latin typeface="Arial" panose="020B0604020202020204" pitchFamily="34" charset="0"/>
              </a:rPr>
              <a:t>Анализ взаимодействия атмосферы и земных процессов</a:t>
            </a:r>
            <a:r>
              <a:rPr kumimoji="0" lang="ru-RU" altLang="ru-RU" sz="2000" b="0" i="0" u="none" strike="noStrike" cap="none" normalizeH="0" baseline="0" dirty="0">
                <a:ln>
                  <a:noFill/>
                </a:ln>
                <a:solidFill>
                  <a:schemeClr val="tx1"/>
                </a:solidFill>
                <a:effectLst/>
                <a:latin typeface="Arial" panose="020B0604020202020204" pitchFamily="34" charset="0"/>
              </a:rPr>
              <a:t>: Изучение СПА помогает понять, как землетрясения, вулканические извержения и другие геофизические явления могут влиять на атмосферные условия. Например, землетрясения могут вызывать изменения в составе атмосферы, включая повышение концентрации газа или пыли, что, в свою очередь, изменяет спектральную прозрачность.</a:t>
            </a:r>
          </a:p>
          <a:p>
            <a:pPr marL="0" marR="0" lvl="0" indent="0" algn="l" defTabSz="914400" rtl="0" eaLnBrk="0" fontAlgn="base" latinLnBrk="0" hangingPunct="0">
              <a:lnSpc>
                <a:spcPct val="100000"/>
              </a:lnSpc>
              <a:spcBef>
                <a:spcPct val="0"/>
              </a:spcBef>
              <a:spcAft>
                <a:spcPct val="0"/>
              </a:spcAft>
              <a:buClrTx/>
              <a:buSzTx/>
              <a:buFontTx/>
              <a:buAutoNum type="arabicPeriod" startAt="5"/>
              <a:tabLst/>
            </a:pPr>
            <a:endParaRPr kumimoji="0" lang="ru-RU" altLang="ru-RU" sz="20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startAt="5"/>
              <a:tabLst/>
            </a:pPr>
            <a:r>
              <a:rPr kumimoji="0" lang="ru-RU" altLang="ru-RU" sz="2000" b="1" i="0" u="none" strike="noStrike" cap="none" normalizeH="0" baseline="0" dirty="0">
                <a:ln>
                  <a:noFill/>
                </a:ln>
                <a:solidFill>
                  <a:schemeClr val="tx1"/>
                </a:solidFill>
                <a:effectLst/>
                <a:latin typeface="Arial" panose="020B0604020202020204" pitchFamily="34" charset="0"/>
              </a:rPr>
              <a:t>Использование спутниковых наблюдений</a:t>
            </a:r>
            <a:r>
              <a:rPr kumimoji="0" lang="ru-RU" altLang="ru-RU" sz="2000" b="0" i="0" u="none" strike="noStrike" cap="none" normalizeH="0" baseline="0" dirty="0">
                <a:ln>
                  <a:noFill/>
                </a:ln>
                <a:solidFill>
                  <a:schemeClr val="tx1"/>
                </a:solidFill>
                <a:effectLst/>
                <a:latin typeface="Arial" panose="020B0604020202020204" pitchFamily="34" charset="0"/>
              </a:rPr>
              <a:t>: Спутниковые данные позволяют проводить наблюдения за СПА на глобальном уровне, что полезно для оценки изменения состояния атмосферы и его влияния на земные процессы. Спутники оснащены спектрометрами и другими датчиками, которые измеряют прозрачность атмосферы в различных спектральных диапазонах, что помогает в геофизических исследованиях, таких как наблюдения за загрязнением атмосферы или анализ климатических изменений.</a:t>
            </a:r>
          </a:p>
          <a:p>
            <a:pPr marL="0" marR="0" lvl="0" indent="0" algn="l" defTabSz="914400" rtl="0" eaLnBrk="0" fontAlgn="base" latinLnBrk="0" hangingPunct="0">
              <a:lnSpc>
                <a:spcPct val="100000"/>
              </a:lnSpc>
              <a:spcBef>
                <a:spcPct val="0"/>
              </a:spcBef>
              <a:spcAft>
                <a:spcPct val="0"/>
              </a:spcAft>
              <a:buClrTx/>
              <a:buSzTx/>
              <a:buFontTx/>
              <a:buAutoNum type="arabicPeriod" startAt="6"/>
              <a:tabLst/>
            </a:pPr>
            <a:endParaRPr kumimoji="0" lang="ru-RU" altLang="ru-RU" sz="20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startAt="6"/>
              <a:tabLst/>
            </a:pPr>
            <a:r>
              <a:rPr kumimoji="0" lang="ru-RU" altLang="ru-RU" sz="2000" b="1" i="0" u="none" strike="noStrike" cap="none" normalizeH="0" baseline="0" dirty="0">
                <a:ln>
                  <a:noFill/>
                </a:ln>
                <a:solidFill>
                  <a:schemeClr val="tx1"/>
                </a:solidFill>
                <a:effectLst/>
                <a:latin typeface="Arial" panose="020B0604020202020204" pitchFamily="34" charset="0"/>
              </a:rPr>
              <a:t>Улучшение методов прогнозирования природных катастроф</a:t>
            </a:r>
            <a:r>
              <a:rPr kumimoji="0" lang="ru-RU" altLang="ru-RU" sz="2000" b="0" i="0" u="none" strike="noStrike" cap="none" normalizeH="0" baseline="0" dirty="0">
                <a:ln>
                  <a:noFill/>
                </a:ln>
                <a:solidFill>
                  <a:schemeClr val="tx1"/>
                </a:solidFill>
                <a:effectLst/>
                <a:latin typeface="Arial" panose="020B0604020202020204" pitchFamily="34" charset="0"/>
              </a:rPr>
              <a:t>: Применение СПА в геофизических исследованиях также способствует улучшению методов прогнозирования природных катастроф. Изменения в прозрачности атмосферы могут быть использованы для раннего предупреждения о возможных опасных явлениях, таких как землетрясения или извержения вулканов.</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000" b="0" i="0" u="none" strike="noStrike" cap="none" normalizeH="0" baseline="0" dirty="0">
                <a:ln>
                  <a:noFill/>
                </a:ln>
                <a:solidFill>
                  <a:schemeClr val="tx1"/>
                </a:solidFill>
                <a:effectLst/>
                <a:latin typeface="Arial" panose="020B0604020202020204" pitchFamily="34" charset="0"/>
              </a:rPr>
              <a:t>Таким образом, СПА является ценным инструментом в геофизических исследованиях, так как она помогает анализировать и предсказывать различные природные и климатические явления, а также отслеживать состояние атмосферы и её взаимодействие с земными процессами.</a:t>
            </a:r>
          </a:p>
        </p:txBody>
      </p:sp>
    </p:spTree>
    <p:extLst>
      <p:ext uri="{BB962C8B-B14F-4D97-AF65-F5344CB8AC3E}">
        <p14:creationId xmlns:p14="http://schemas.microsoft.com/office/powerpoint/2010/main" val="745591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7790938" y="-109822"/>
            <a:ext cx="5670590" cy="708779"/>
          </a:xfrm>
          <a:prstGeom prst="rect">
            <a:avLst/>
          </a:prstGeom>
          <a:noFill/>
          <a:ln/>
        </p:spPr>
        <p:txBody>
          <a:bodyPr wrap="none" lIns="0" tIns="0" rIns="0" bIns="0" rtlCol="0" anchor="t"/>
          <a:lstStyle/>
          <a:p>
            <a:pPr marL="0" indent="0">
              <a:lnSpc>
                <a:spcPts val="5550"/>
              </a:lnSpc>
              <a:buNone/>
            </a:pPr>
            <a:r>
              <a:rPr lang="en-US" sz="4450" dirty="0">
                <a:solidFill>
                  <a:srgbClr val="161613"/>
                </a:solidFill>
                <a:latin typeface="DM Sans Medium" pitchFamily="34" charset="0"/>
                <a:ea typeface="DM Sans Medium" pitchFamily="34" charset="-122"/>
                <a:cs typeface="DM Sans Medium" pitchFamily="34" charset="-120"/>
              </a:rPr>
              <a:t>Заключение</a:t>
            </a:r>
            <a:endParaRPr lang="en-US" sz="4450" dirty="0"/>
          </a:p>
        </p:txBody>
      </p:sp>
      <p:sp>
        <p:nvSpPr>
          <p:cNvPr id="4" name="Text 1"/>
          <p:cNvSpPr/>
          <p:nvPr/>
        </p:nvSpPr>
        <p:spPr>
          <a:xfrm>
            <a:off x="6150981" y="385136"/>
            <a:ext cx="7556421" cy="1814513"/>
          </a:xfrm>
          <a:prstGeom prst="rect">
            <a:avLst/>
          </a:prstGeom>
          <a:noFill/>
          <a:ln/>
        </p:spPr>
        <p:txBody>
          <a:bodyPr wrap="square" lIns="0" tIns="0" rIns="0" bIns="0" rtlCol="0" anchor="t"/>
          <a:lstStyle/>
          <a:p>
            <a:pPr algn="just">
              <a:lnSpc>
                <a:spcPts val="2850"/>
              </a:lnSpc>
            </a:pPr>
            <a:r>
              <a:rPr lang="en-US" sz="1750" dirty="0">
                <a:solidFill>
                  <a:srgbClr val="161613"/>
                </a:solidFill>
                <a:latin typeface="Inter" panose="020B0604020202020204" charset="0"/>
                <a:ea typeface="Inter" panose="020B0604020202020204" charset="0"/>
                <a:cs typeface="Inter" pitchFamily="34" charset="-120"/>
              </a:rPr>
              <a:t>Спектральная прозрачность атмосферы является важным параметром, который влияет на различные аспекты нашей планеты, от климата до здоровья человека. Понимание СПА позволяет нам глубже изучать Землю, прогнозировать природные катаклизмы и обеспечивать устойчивое </a:t>
            </a:r>
            <a:r>
              <a:rPr lang="en-US" sz="1750" dirty="0" err="1">
                <a:solidFill>
                  <a:srgbClr val="161613"/>
                </a:solidFill>
                <a:latin typeface="Inter" panose="020B0604020202020204" charset="0"/>
                <a:ea typeface="Inter" panose="020B0604020202020204" charset="0"/>
                <a:cs typeface="Inter" pitchFamily="34" charset="-120"/>
              </a:rPr>
              <a:t>развитие</a:t>
            </a:r>
            <a:r>
              <a:rPr lang="en-US" sz="1750" dirty="0">
                <a:solidFill>
                  <a:srgbClr val="161613"/>
                </a:solidFill>
                <a:latin typeface="Inter" panose="020B0604020202020204" charset="0"/>
                <a:ea typeface="Inter" panose="020B0604020202020204" charset="0"/>
                <a:cs typeface="Inter" pitchFamily="34" charset="-120"/>
              </a:rPr>
              <a:t>.</a:t>
            </a:r>
            <a:r>
              <a:rPr lang="ru-RU" sz="1750" dirty="0">
                <a:solidFill>
                  <a:srgbClr val="161613"/>
                </a:solidFill>
                <a:latin typeface="Inter" panose="020B0604020202020204" charset="0"/>
                <a:ea typeface="Inter" panose="020B0604020202020204" charset="0"/>
                <a:cs typeface="Inter" pitchFamily="34" charset="-120"/>
              </a:rPr>
              <a:t> </a:t>
            </a:r>
            <a:r>
              <a:rPr lang="ru-RU" sz="1600" dirty="0">
                <a:latin typeface="Inter" panose="020B0604020202020204" charset="0"/>
                <a:ea typeface="Inter" panose="020B0604020202020204" charset="0"/>
              </a:rPr>
              <a:t>Механизмы образования спектральной прозрачности атмосферы обусловлены взаимодействием электромагнитных волн с компонентами атмосферы, такими как молекулы, частицы и облака, а также поглощением и рассеянием волн различными веществами в атмосфере. Прозрачность зависит от длины волны и состояния атмосферы и имеет важное значение для научных исследований и практических приложений, таких как астрономия, климатология, экологический мониторинг и другие. Чувствительность ультрафиолетового диапазона спектра к сейсмической опасности представляет собой интересное направление для изучения возможных способов прогнозирования сейсмических событий. Однако, несмотря на теоретические основания и некоторые экспериментальные данные, эта область ещё не достигла достаточной зрелости для практического использования в сейсмологии. На данный момент важность ультрафиолетовых наблюдений остаётся гипотетической и требует дальнейших исследований и разработки точных методов анализа для обнаружения </a:t>
            </a:r>
            <a:r>
              <a:rPr lang="ru-RU" sz="1600" dirty="0" err="1">
                <a:latin typeface="Inter" panose="020B0604020202020204" charset="0"/>
                <a:ea typeface="Inter" panose="020B0604020202020204" charset="0"/>
              </a:rPr>
              <a:t>предсейсмических</a:t>
            </a:r>
            <a:r>
              <a:rPr lang="ru-RU" sz="1600" dirty="0">
                <a:latin typeface="Inter" panose="020B0604020202020204" charset="0"/>
                <a:ea typeface="Inter" panose="020B0604020202020204" charset="0"/>
              </a:rPr>
              <a:t> аномалий в ультрафиолетовом спектре. </a:t>
            </a:r>
            <a:endParaRPr lang="en-US" sz="1750" dirty="0">
              <a:latin typeface="Inter" panose="020B0604020202020204" charset="0"/>
              <a:ea typeface="Inter" panose="020B060402020202020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591888" y="1191085"/>
            <a:ext cx="2453942" cy="584775"/>
          </a:xfrm>
          <a:prstGeom prst="rect">
            <a:avLst/>
          </a:prstGeom>
        </p:spPr>
        <p:txBody>
          <a:bodyPr wrap="none">
            <a:spAutoFit/>
          </a:bodyPr>
          <a:lstStyle/>
          <a:p>
            <a:r>
              <a:rPr lang="ru-RU" sz="3200" b="1" dirty="0">
                <a:latin typeface="Times New Roman" panose="02020603050405020304" pitchFamily="18" charset="0"/>
                <a:cs typeface="Times New Roman" panose="02020603050405020304" pitchFamily="18" charset="0"/>
              </a:rPr>
              <a:t>Содержание</a:t>
            </a:r>
            <a:endParaRPr lang="en-US" sz="3200" b="1"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4237420" y="1775860"/>
            <a:ext cx="9434378" cy="4819268"/>
          </a:xfrm>
          <a:prstGeom prst="rect">
            <a:avLst/>
          </a:prstGeom>
        </p:spPr>
        <p:txBody>
          <a:bodyPr wrap="none">
            <a:spAutoFit/>
          </a:bodyPr>
          <a:lstStyle/>
          <a:p>
            <a:pPr marL="285750" indent="-285750">
              <a:lnSpc>
                <a:spcPct val="150000"/>
              </a:lnSpc>
              <a:buFont typeface="Arial" panose="020B0604020202020204" pitchFamily="34" charset="0"/>
              <a:buChar char="•"/>
            </a:pPr>
            <a:r>
              <a:rPr lang="en-US" dirty="0" err="1">
                <a:solidFill>
                  <a:srgbClr val="161613"/>
                </a:solidFill>
                <a:latin typeface="DM Sans Medium" pitchFamily="34" charset="0"/>
                <a:ea typeface="DM Sans Medium" pitchFamily="34" charset="-122"/>
                <a:cs typeface="DM Sans Medium" pitchFamily="34" charset="-120"/>
              </a:rPr>
              <a:t>Спектральная</a:t>
            </a:r>
            <a:r>
              <a:rPr lang="en-US" dirty="0">
                <a:solidFill>
                  <a:srgbClr val="161613"/>
                </a:solidFill>
                <a:latin typeface="DM Sans Medium" pitchFamily="34" charset="0"/>
                <a:ea typeface="DM Sans Medium" pitchFamily="34" charset="-122"/>
                <a:cs typeface="DM Sans Medium" pitchFamily="34" charset="-120"/>
              </a:rPr>
              <a:t> </a:t>
            </a:r>
            <a:r>
              <a:rPr lang="en-US" dirty="0" err="1">
                <a:solidFill>
                  <a:srgbClr val="161613"/>
                </a:solidFill>
                <a:latin typeface="DM Sans Medium" pitchFamily="34" charset="0"/>
                <a:ea typeface="DM Sans Medium" pitchFamily="34" charset="-122"/>
                <a:cs typeface="DM Sans Medium" pitchFamily="34" charset="-120"/>
              </a:rPr>
              <a:t>прозрачность</a:t>
            </a:r>
            <a:r>
              <a:rPr lang="en-US" dirty="0">
                <a:solidFill>
                  <a:srgbClr val="161613"/>
                </a:solidFill>
                <a:latin typeface="DM Sans Medium" pitchFamily="34" charset="0"/>
                <a:ea typeface="DM Sans Medium" pitchFamily="34" charset="-122"/>
                <a:cs typeface="DM Sans Medium" pitchFamily="34" charset="-120"/>
              </a:rPr>
              <a:t> </a:t>
            </a:r>
            <a:r>
              <a:rPr lang="en-US" dirty="0" err="1">
                <a:solidFill>
                  <a:srgbClr val="161613"/>
                </a:solidFill>
                <a:latin typeface="DM Sans Medium" pitchFamily="34" charset="0"/>
                <a:ea typeface="DM Sans Medium" pitchFamily="34" charset="-122"/>
                <a:cs typeface="DM Sans Medium" pitchFamily="34" charset="-120"/>
              </a:rPr>
              <a:t>атмосферы</a:t>
            </a:r>
            <a:endParaRPr lang="ru-RU" dirty="0">
              <a:solidFill>
                <a:srgbClr val="161613"/>
              </a:solidFill>
              <a:latin typeface="DM Sans Medium" pitchFamily="34" charset="0"/>
              <a:ea typeface="DM Sans Medium" pitchFamily="34" charset="-122"/>
              <a:cs typeface="DM Sans Medium" pitchFamily="34" charset="-120"/>
            </a:endParaRPr>
          </a:p>
          <a:p>
            <a:pPr marL="285750" indent="-285750">
              <a:lnSpc>
                <a:spcPct val="150000"/>
              </a:lnSpc>
              <a:buFont typeface="Arial" panose="020B0604020202020204" pitchFamily="34" charset="0"/>
              <a:buChar char="•"/>
            </a:pPr>
            <a:r>
              <a:rPr lang="en-US" dirty="0" err="1">
                <a:solidFill>
                  <a:srgbClr val="161613"/>
                </a:solidFill>
                <a:latin typeface="DM Sans Medium" pitchFamily="34" charset="0"/>
                <a:ea typeface="DM Sans Medium" pitchFamily="34" charset="-122"/>
                <a:cs typeface="DM Sans Medium" pitchFamily="34" charset="-120"/>
              </a:rPr>
              <a:t>Механизм</a:t>
            </a:r>
            <a:r>
              <a:rPr lang="en-US" dirty="0">
                <a:solidFill>
                  <a:srgbClr val="161613"/>
                </a:solidFill>
                <a:latin typeface="DM Sans Medium" pitchFamily="34" charset="0"/>
                <a:ea typeface="DM Sans Medium" pitchFamily="34" charset="-122"/>
                <a:cs typeface="DM Sans Medium" pitchFamily="34" charset="-120"/>
              </a:rPr>
              <a:t> </a:t>
            </a:r>
            <a:r>
              <a:rPr lang="en-US" dirty="0" err="1">
                <a:solidFill>
                  <a:srgbClr val="161613"/>
                </a:solidFill>
                <a:latin typeface="DM Sans Medium" pitchFamily="34" charset="0"/>
                <a:ea typeface="DM Sans Medium" pitchFamily="34" charset="-122"/>
                <a:cs typeface="DM Sans Medium" pitchFamily="34" charset="-120"/>
              </a:rPr>
              <a:t>образования</a:t>
            </a:r>
            <a:r>
              <a:rPr lang="en-US" dirty="0">
                <a:solidFill>
                  <a:srgbClr val="161613"/>
                </a:solidFill>
                <a:latin typeface="DM Sans Medium" pitchFamily="34" charset="0"/>
                <a:ea typeface="DM Sans Medium" pitchFamily="34" charset="-122"/>
                <a:cs typeface="DM Sans Medium" pitchFamily="34" charset="-120"/>
              </a:rPr>
              <a:t> СПА</a:t>
            </a:r>
            <a:endParaRPr lang="ru-RU" dirty="0">
              <a:solidFill>
                <a:srgbClr val="161613"/>
              </a:solidFill>
              <a:latin typeface="DM Sans Medium" pitchFamily="34" charset="0"/>
              <a:ea typeface="DM Sans Medium" pitchFamily="34" charset="-122"/>
              <a:cs typeface="DM Sans Medium" pitchFamily="34" charset="-120"/>
            </a:endParaRPr>
          </a:p>
          <a:p>
            <a:pPr marL="285750" indent="-285750">
              <a:lnSpc>
                <a:spcPct val="150000"/>
              </a:lnSpc>
              <a:buFont typeface="Arial" panose="020B0604020202020204" pitchFamily="34" charset="0"/>
              <a:buChar char="•"/>
            </a:pPr>
            <a:r>
              <a:rPr lang="en-US" dirty="0" err="1">
                <a:solidFill>
                  <a:srgbClr val="161613"/>
                </a:solidFill>
                <a:latin typeface="DM Sans Medium" pitchFamily="34" charset="0"/>
                <a:ea typeface="DM Sans Medium" pitchFamily="34" charset="-122"/>
                <a:cs typeface="DM Sans Medium" pitchFamily="34" charset="-120"/>
              </a:rPr>
              <a:t>Параметры</a:t>
            </a:r>
            <a:r>
              <a:rPr lang="en-US" dirty="0">
                <a:solidFill>
                  <a:srgbClr val="161613"/>
                </a:solidFill>
                <a:latin typeface="DM Sans Medium" pitchFamily="34" charset="0"/>
                <a:ea typeface="DM Sans Medium" pitchFamily="34" charset="-122"/>
                <a:cs typeface="DM Sans Medium" pitchFamily="34" charset="-120"/>
              </a:rPr>
              <a:t> </a:t>
            </a:r>
            <a:r>
              <a:rPr lang="en-US" dirty="0" err="1">
                <a:solidFill>
                  <a:srgbClr val="161613"/>
                </a:solidFill>
                <a:latin typeface="DM Sans Medium" pitchFamily="34" charset="0"/>
                <a:ea typeface="DM Sans Medium" pitchFamily="34" charset="-122"/>
                <a:cs typeface="DM Sans Medium" pitchFamily="34" charset="-120"/>
              </a:rPr>
              <a:t>спектральной</a:t>
            </a:r>
            <a:r>
              <a:rPr lang="en-US" dirty="0">
                <a:solidFill>
                  <a:srgbClr val="161613"/>
                </a:solidFill>
                <a:latin typeface="DM Sans Medium" pitchFamily="34" charset="0"/>
                <a:ea typeface="DM Sans Medium" pitchFamily="34" charset="-122"/>
                <a:cs typeface="DM Sans Medium" pitchFamily="34" charset="-120"/>
              </a:rPr>
              <a:t> </a:t>
            </a:r>
            <a:r>
              <a:rPr lang="en-US" dirty="0" err="1">
                <a:solidFill>
                  <a:srgbClr val="161613"/>
                </a:solidFill>
                <a:latin typeface="DM Sans Medium" pitchFamily="34" charset="0"/>
                <a:ea typeface="DM Sans Medium" pitchFamily="34" charset="-122"/>
                <a:cs typeface="DM Sans Medium" pitchFamily="34" charset="-120"/>
              </a:rPr>
              <a:t>характеристики</a:t>
            </a:r>
            <a:r>
              <a:rPr lang="en-US" dirty="0">
                <a:solidFill>
                  <a:srgbClr val="161613"/>
                </a:solidFill>
                <a:latin typeface="DM Sans Medium" pitchFamily="34" charset="0"/>
                <a:ea typeface="DM Sans Medium" pitchFamily="34" charset="-122"/>
                <a:cs typeface="DM Sans Medium" pitchFamily="34" charset="-120"/>
              </a:rPr>
              <a:t> </a:t>
            </a:r>
            <a:r>
              <a:rPr lang="en-US" dirty="0" err="1">
                <a:solidFill>
                  <a:srgbClr val="161613"/>
                </a:solidFill>
                <a:latin typeface="DM Sans Medium" pitchFamily="34" charset="0"/>
                <a:ea typeface="DM Sans Medium" pitchFamily="34" charset="-122"/>
                <a:cs typeface="DM Sans Medium" pitchFamily="34" charset="-120"/>
              </a:rPr>
              <a:t>волн</a:t>
            </a:r>
            <a:endParaRPr lang="en-US" dirty="0"/>
          </a:p>
          <a:p>
            <a:pPr marL="285750" indent="-285750">
              <a:lnSpc>
                <a:spcPct val="150000"/>
              </a:lnSpc>
              <a:buFont typeface="Arial" panose="020B0604020202020204" pitchFamily="34" charset="0"/>
              <a:buChar char="•"/>
            </a:pPr>
            <a:r>
              <a:rPr lang="en-US" dirty="0" err="1">
                <a:solidFill>
                  <a:srgbClr val="161613"/>
                </a:solidFill>
                <a:latin typeface="DM Sans Medium" pitchFamily="34" charset="0"/>
                <a:ea typeface="DM Sans Medium" pitchFamily="34" charset="-122"/>
                <a:cs typeface="DM Sans Medium" pitchFamily="34" charset="-120"/>
              </a:rPr>
              <a:t>Чувствительность</a:t>
            </a:r>
            <a:r>
              <a:rPr lang="en-US" dirty="0">
                <a:solidFill>
                  <a:srgbClr val="161613"/>
                </a:solidFill>
                <a:latin typeface="DM Sans Medium" pitchFamily="34" charset="0"/>
                <a:ea typeface="DM Sans Medium" pitchFamily="34" charset="-122"/>
                <a:cs typeface="DM Sans Medium" pitchFamily="34" charset="-120"/>
              </a:rPr>
              <a:t> </a:t>
            </a:r>
            <a:r>
              <a:rPr lang="en-US" dirty="0" err="1">
                <a:solidFill>
                  <a:srgbClr val="161613"/>
                </a:solidFill>
                <a:latin typeface="DM Sans Medium" pitchFamily="34" charset="0"/>
                <a:ea typeface="DM Sans Medium" pitchFamily="34" charset="-122"/>
                <a:cs typeface="DM Sans Medium" pitchFamily="34" charset="-120"/>
              </a:rPr>
              <a:t>ультрафиолетового</a:t>
            </a:r>
            <a:r>
              <a:rPr lang="en-US" dirty="0">
                <a:solidFill>
                  <a:srgbClr val="161613"/>
                </a:solidFill>
                <a:latin typeface="DM Sans Medium" pitchFamily="34" charset="0"/>
                <a:ea typeface="DM Sans Medium" pitchFamily="34" charset="-122"/>
                <a:cs typeface="DM Sans Medium" pitchFamily="34" charset="-120"/>
              </a:rPr>
              <a:t> </a:t>
            </a:r>
            <a:r>
              <a:rPr lang="en-US" dirty="0" err="1">
                <a:solidFill>
                  <a:srgbClr val="161613"/>
                </a:solidFill>
                <a:latin typeface="DM Sans Medium" pitchFamily="34" charset="0"/>
                <a:ea typeface="DM Sans Medium" pitchFamily="34" charset="-122"/>
                <a:cs typeface="DM Sans Medium" pitchFamily="34" charset="-120"/>
              </a:rPr>
              <a:t>диапазона</a:t>
            </a:r>
            <a:r>
              <a:rPr lang="en-US" dirty="0">
                <a:solidFill>
                  <a:srgbClr val="161613"/>
                </a:solidFill>
                <a:latin typeface="DM Sans Medium" pitchFamily="34" charset="0"/>
                <a:ea typeface="DM Sans Medium" pitchFamily="34" charset="-122"/>
                <a:cs typeface="DM Sans Medium" pitchFamily="34" charset="-120"/>
              </a:rPr>
              <a:t> </a:t>
            </a:r>
            <a:r>
              <a:rPr lang="en-US" dirty="0" err="1">
                <a:solidFill>
                  <a:srgbClr val="161613"/>
                </a:solidFill>
                <a:latin typeface="DM Sans Medium" pitchFamily="34" charset="0"/>
                <a:ea typeface="DM Sans Medium" pitchFamily="34" charset="-122"/>
                <a:cs typeface="DM Sans Medium" pitchFamily="34" charset="-120"/>
              </a:rPr>
              <a:t>спектра</a:t>
            </a:r>
            <a:r>
              <a:rPr lang="en-US" dirty="0">
                <a:solidFill>
                  <a:srgbClr val="161613"/>
                </a:solidFill>
                <a:latin typeface="DM Sans Medium" pitchFamily="34" charset="0"/>
                <a:ea typeface="DM Sans Medium" pitchFamily="34" charset="-122"/>
                <a:cs typeface="DM Sans Medium" pitchFamily="34" charset="-120"/>
              </a:rPr>
              <a:t> к </a:t>
            </a:r>
            <a:r>
              <a:rPr lang="en-US" dirty="0" err="1">
                <a:solidFill>
                  <a:srgbClr val="161613"/>
                </a:solidFill>
                <a:latin typeface="DM Sans Medium" pitchFamily="34" charset="0"/>
                <a:ea typeface="DM Sans Medium" pitchFamily="34" charset="-122"/>
                <a:cs typeface="DM Sans Medium" pitchFamily="34" charset="-120"/>
              </a:rPr>
              <a:t>сейсмической</a:t>
            </a:r>
            <a:r>
              <a:rPr lang="en-US" dirty="0">
                <a:solidFill>
                  <a:srgbClr val="161613"/>
                </a:solidFill>
                <a:latin typeface="DM Sans Medium" pitchFamily="34" charset="0"/>
                <a:ea typeface="DM Sans Medium" pitchFamily="34" charset="-122"/>
                <a:cs typeface="DM Sans Medium" pitchFamily="34" charset="-120"/>
              </a:rPr>
              <a:t> </a:t>
            </a:r>
            <a:r>
              <a:rPr lang="en-US" dirty="0" err="1">
                <a:solidFill>
                  <a:srgbClr val="161613"/>
                </a:solidFill>
                <a:latin typeface="DM Sans Medium" pitchFamily="34" charset="0"/>
                <a:ea typeface="DM Sans Medium" pitchFamily="34" charset="-122"/>
                <a:cs typeface="DM Sans Medium" pitchFamily="34" charset="-120"/>
              </a:rPr>
              <a:t>опасности</a:t>
            </a:r>
            <a:endParaRPr lang="en-US" dirty="0"/>
          </a:p>
          <a:p>
            <a:pPr marL="285750" indent="-285750">
              <a:lnSpc>
                <a:spcPct val="150000"/>
              </a:lnSpc>
              <a:buFont typeface="Arial" panose="020B0604020202020204" pitchFamily="34" charset="0"/>
              <a:buChar char="•"/>
            </a:pPr>
            <a:r>
              <a:rPr lang="en-US" dirty="0" err="1">
                <a:solidFill>
                  <a:srgbClr val="161613"/>
                </a:solidFill>
                <a:latin typeface="DM Sans Medium" pitchFamily="34" charset="0"/>
                <a:ea typeface="DM Sans Medium" pitchFamily="34" charset="-122"/>
                <a:cs typeface="DM Sans Medium" pitchFamily="34" charset="-120"/>
              </a:rPr>
              <a:t>Изменения</a:t>
            </a:r>
            <a:r>
              <a:rPr lang="en-US" dirty="0">
                <a:solidFill>
                  <a:srgbClr val="161613"/>
                </a:solidFill>
                <a:latin typeface="DM Sans Medium" pitchFamily="34" charset="0"/>
                <a:ea typeface="DM Sans Medium" pitchFamily="34" charset="-122"/>
                <a:cs typeface="DM Sans Medium" pitchFamily="34" charset="-120"/>
              </a:rPr>
              <a:t> СПА в </a:t>
            </a:r>
            <a:r>
              <a:rPr lang="en-US" dirty="0" err="1">
                <a:solidFill>
                  <a:srgbClr val="161613"/>
                </a:solidFill>
                <a:latin typeface="DM Sans Medium" pitchFamily="34" charset="0"/>
                <a:ea typeface="DM Sans Medium" pitchFamily="34" charset="-122"/>
                <a:cs typeface="DM Sans Medium" pitchFamily="34" charset="-120"/>
              </a:rPr>
              <a:t>ультрафиолетовом</a:t>
            </a:r>
            <a:r>
              <a:rPr lang="en-US" dirty="0">
                <a:solidFill>
                  <a:srgbClr val="161613"/>
                </a:solidFill>
                <a:latin typeface="DM Sans Medium" pitchFamily="34" charset="0"/>
                <a:ea typeface="DM Sans Medium" pitchFamily="34" charset="-122"/>
                <a:cs typeface="DM Sans Medium" pitchFamily="34" charset="-120"/>
              </a:rPr>
              <a:t> </a:t>
            </a:r>
            <a:r>
              <a:rPr lang="en-US" dirty="0" err="1">
                <a:solidFill>
                  <a:srgbClr val="161613"/>
                </a:solidFill>
                <a:latin typeface="DM Sans Medium" pitchFamily="34" charset="0"/>
                <a:ea typeface="DM Sans Medium" pitchFamily="34" charset="-122"/>
                <a:cs typeface="DM Sans Medium" pitchFamily="34" charset="-120"/>
              </a:rPr>
              <a:t>диапазоне</a:t>
            </a:r>
            <a:endParaRPr lang="en-US" dirty="0"/>
          </a:p>
          <a:p>
            <a:pPr marL="285750" indent="-285750">
              <a:lnSpc>
                <a:spcPct val="150000"/>
              </a:lnSpc>
              <a:buFont typeface="Arial" panose="020B0604020202020204" pitchFamily="34" charset="0"/>
              <a:buChar char="•"/>
            </a:pPr>
            <a:r>
              <a:rPr lang="en-US" dirty="0" err="1">
                <a:solidFill>
                  <a:srgbClr val="161613"/>
                </a:solidFill>
                <a:latin typeface="DM Sans Medium" pitchFamily="34" charset="0"/>
                <a:ea typeface="DM Sans Medium" pitchFamily="34" charset="-122"/>
                <a:cs typeface="DM Sans Medium" pitchFamily="34" charset="-120"/>
              </a:rPr>
              <a:t>Методы</a:t>
            </a:r>
            <a:r>
              <a:rPr lang="en-US" dirty="0">
                <a:solidFill>
                  <a:srgbClr val="161613"/>
                </a:solidFill>
                <a:latin typeface="DM Sans Medium" pitchFamily="34" charset="0"/>
                <a:ea typeface="DM Sans Medium" pitchFamily="34" charset="-122"/>
                <a:cs typeface="DM Sans Medium" pitchFamily="34" charset="-120"/>
              </a:rPr>
              <a:t> </a:t>
            </a:r>
            <a:r>
              <a:rPr lang="en-US" dirty="0" err="1">
                <a:solidFill>
                  <a:srgbClr val="161613"/>
                </a:solidFill>
                <a:latin typeface="DM Sans Medium" pitchFamily="34" charset="0"/>
                <a:ea typeface="DM Sans Medium" pitchFamily="34" charset="-122"/>
                <a:cs typeface="DM Sans Medium" pitchFamily="34" charset="-120"/>
              </a:rPr>
              <a:t>мониторинга</a:t>
            </a:r>
            <a:r>
              <a:rPr lang="en-US" dirty="0">
                <a:solidFill>
                  <a:srgbClr val="161613"/>
                </a:solidFill>
                <a:latin typeface="DM Sans Medium" pitchFamily="34" charset="0"/>
                <a:ea typeface="DM Sans Medium" pitchFamily="34" charset="-122"/>
                <a:cs typeface="DM Sans Medium" pitchFamily="34" charset="-120"/>
              </a:rPr>
              <a:t> СПА</a:t>
            </a:r>
            <a:endParaRPr lang="en-US" dirty="0"/>
          </a:p>
          <a:p>
            <a:pPr marL="285750" indent="-285750">
              <a:lnSpc>
                <a:spcPct val="150000"/>
              </a:lnSpc>
              <a:buFont typeface="Arial" panose="020B0604020202020204" pitchFamily="34" charset="0"/>
              <a:buChar char="•"/>
            </a:pPr>
            <a:r>
              <a:rPr lang="en-US" dirty="0" err="1">
                <a:solidFill>
                  <a:srgbClr val="161613"/>
                </a:solidFill>
                <a:latin typeface="DM Sans Medium" pitchFamily="34" charset="0"/>
                <a:ea typeface="DM Sans Medium" pitchFamily="34" charset="-122"/>
                <a:cs typeface="DM Sans Medium" pitchFamily="34" charset="-120"/>
              </a:rPr>
              <a:t>Применение</a:t>
            </a:r>
            <a:r>
              <a:rPr lang="en-US" dirty="0">
                <a:solidFill>
                  <a:srgbClr val="161613"/>
                </a:solidFill>
                <a:latin typeface="DM Sans Medium" pitchFamily="34" charset="0"/>
                <a:ea typeface="DM Sans Medium" pitchFamily="34" charset="-122"/>
                <a:cs typeface="DM Sans Medium" pitchFamily="34" charset="-120"/>
              </a:rPr>
              <a:t> СПА в </a:t>
            </a:r>
            <a:r>
              <a:rPr lang="en-US" dirty="0" err="1">
                <a:solidFill>
                  <a:srgbClr val="161613"/>
                </a:solidFill>
                <a:latin typeface="DM Sans Medium" pitchFamily="34" charset="0"/>
                <a:ea typeface="DM Sans Medium" pitchFamily="34" charset="-122"/>
                <a:cs typeface="DM Sans Medium" pitchFamily="34" charset="-120"/>
              </a:rPr>
              <a:t>геофизических</a:t>
            </a:r>
            <a:r>
              <a:rPr lang="en-US" dirty="0">
                <a:solidFill>
                  <a:srgbClr val="161613"/>
                </a:solidFill>
                <a:latin typeface="DM Sans Medium" pitchFamily="34" charset="0"/>
                <a:ea typeface="DM Sans Medium" pitchFamily="34" charset="-122"/>
                <a:cs typeface="DM Sans Medium" pitchFamily="34" charset="-120"/>
              </a:rPr>
              <a:t> </a:t>
            </a:r>
            <a:r>
              <a:rPr lang="en-US" dirty="0" err="1">
                <a:solidFill>
                  <a:srgbClr val="161613"/>
                </a:solidFill>
                <a:latin typeface="DM Sans Medium" pitchFamily="34" charset="0"/>
                <a:ea typeface="DM Sans Medium" pitchFamily="34" charset="-122"/>
                <a:cs typeface="DM Sans Medium" pitchFamily="34" charset="-120"/>
              </a:rPr>
              <a:t>исследованиях</a:t>
            </a:r>
            <a:endParaRPr lang="en-US" dirty="0"/>
          </a:p>
          <a:p>
            <a:pPr marL="285750" indent="-285750">
              <a:lnSpc>
                <a:spcPct val="150000"/>
              </a:lnSpc>
              <a:buFont typeface="Arial" panose="020B0604020202020204" pitchFamily="34" charset="0"/>
              <a:buChar char="•"/>
            </a:pPr>
            <a:r>
              <a:rPr lang="en-US" dirty="0" err="1">
                <a:solidFill>
                  <a:srgbClr val="161613"/>
                </a:solidFill>
                <a:latin typeface="DM Sans Medium" pitchFamily="34" charset="0"/>
                <a:ea typeface="DM Sans Medium" pitchFamily="34" charset="-122"/>
                <a:cs typeface="DM Sans Medium" pitchFamily="34" charset="-120"/>
              </a:rPr>
              <a:t>Заключение</a:t>
            </a:r>
            <a:endParaRPr lang="en-US" dirty="0"/>
          </a:p>
          <a:p>
            <a:pPr>
              <a:lnSpc>
                <a:spcPct val="150000"/>
              </a:lnSpc>
            </a:pPr>
            <a:endParaRPr lang="en-US" dirty="0"/>
          </a:p>
          <a:p>
            <a:pPr marL="285750" indent="-285750">
              <a:lnSpc>
                <a:spcPts val="7700"/>
              </a:lnSpc>
              <a:buFont typeface="Arial" panose="020B0604020202020204" pitchFamily="34" charset="0"/>
              <a:buChar char="•"/>
            </a:pPr>
            <a:endParaRPr lang="en-US" dirty="0"/>
          </a:p>
        </p:txBody>
      </p:sp>
    </p:spTree>
    <p:extLst>
      <p:ext uri="{BB962C8B-B14F-4D97-AF65-F5344CB8AC3E}">
        <p14:creationId xmlns:p14="http://schemas.microsoft.com/office/powerpoint/2010/main" val="2419997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94398" y="48842"/>
            <a:ext cx="7556421" cy="2934653"/>
          </a:xfrm>
          <a:prstGeom prst="rect">
            <a:avLst/>
          </a:prstGeom>
          <a:noFill/>
          <a:ln/>
        </p:spPr>
        <p:txBody>
          <a:bodyPr wrap="square" lIns="0" tIns="0" rIns="0" bIns="0" rtlCol="0" anchor="t"/>
          <a:lstStyle/>
          <a:p>
            <a:pPr marL="0" indent="0">
              <a:lnSpc>
                <a:spcPts val="7700"/>
              </a:lnSpc>
              <a:buNone/>
            </a:pPr>
            <a:r>
              <a:rPr lang="en-US" sz="6150" dirty="0">
                <a:solidFill>
                  <a:srgbClr val="161613"/>
                </a:solidFill>
                <a:latin typeface="DM Sans Medium" pitchFamily="34" charset="0"/>
                <a:ea typeface="DM Sans Medium" pitchFamily="34" charset="-122"/>
                <a:cs typeface="DM Sans Medium" pitchFamily="34" charset="-120"/>
              </a:rPr>
              <a:t>Спектральная прозрачность атмосферы</a:t>
            </a:r>
            <a:endParaRPr lang="en-US" sz="6150" dirty="0"/>
          </a:p>
        </p:txBody>
      </p:sp>
      <p:sp>
        <p:nvSpPr>
          <p:cNvPr id="4" name="Text 1"/>
          <p:cNvSpPr/>
          <p:nvPr/>
        </p:nvSpPr>
        <p:spPr>
          <a:xfrm>
            <a:off x="694398" y="3164630"/>
            <a:ext cx="7556421" cy="2177415"/>
          </a:xfrm>
          <a:prstGeom prst="rect">
            <a:avLst/>
          </a:prstGeom>
          <a:noFill/>
          <a:ln/>
        </p:spPr>
        <p:txBody>
          <a:bodyPr wrap="square" lIns="0" tIns="0" rIns="0" bIns="0" rtlCol="0" anchor="t"/>
          <a:lstStyle/>
          <a:p>
            <a:pPr algn="just">
              <a:lnSpc>
                <a:spcPts val="2850"/>
              </a:lnSpc>
            </a:pPr>
            <a:r>
              <a:rPr lang="en-US" sz="1750" dirty="0" err="1">
                <a:solidFill>
                  <a:srgbClr val="161613"/>
                </a:solidFill>
                <a:latin typeface="Inter" panose="020B0604020202020204" charset="0"/>
                <a:ea typeface="Inter" panose="020B0604020202020204" charset="0"/>
                <a:cs typeface="Inter" pitchFamily="34" charset="-120"/>
              </a:rPr>
              <a:t>Спектральная</a:t>
            </a:r>
            <a:r>
              <a:rPr lang="en-US" sz="1750" dirty="0">
                <a:solidFill>
                  <a:srgbClr val="161613"/>
                </a:solidFill>
                <a:latin typeface="Inter" panose="020B0604020202020204" charset="0"/>
                <a:ea typeface="Inter" panose="020B0604020202020204" charset="0"/>
                <a:cs typeface="Inter" pitchFamily="34" charset="-120"/>
              </a:rPr>
              <a:t> </a:t>
            </a:r>
            <a:r>
              <a:rPr lang="en-US" sz="1750" dirty="0" err="1">
                <a:solidFill>
                  <a:srgbClr val="161613"/>
                </a:solidFill>
                <a:latin typeface="Inter" panose="020B0604020202020204" charset="0"/>
                <a:ea typeface="Inter" panose="020B0604020202020204" charset="0"/>
                <a:cs typeface="Inter" pitchFamily="34" charset="-120"/>
              </a:rPr>
              <a:t>прозрачность</a:t>
            </a:r>
            <a:r>
              <a:rPr lang="en-US" sz="1750" dirty="0">
                <a:solidFill>
                  <a:srgbClr val="161613"/>
                </a:solidFill>
                <a:latin typeface="Inter" panose="020B0604020202020204" charset="0"/>
                <a:ea typeface="Inter" panose="020B0604020202020204" charset="0"/>
                <a:cs typeface="Inter" pitchFamily="34" charset="-120"/>
              </a:rPr>
              <a:t> </a:t>
            </a:r>
            <a:r>
              <a:rPr lang="en-US" sz="1750" dirty="0" err="1">
                <a:solidFill>
                  <a:srgbClr val="161613"/>
                </a:solidFill>
                <a:latin typeface="Inter" panose="020B0604020202020204" charset="0"/>
                <a:ea typeface="Inter" panose="020B0604020202020204" charset="0"/>
                <a:cs typeface="Inter" pitchFamily="34" charset="-120"/>
              </a:rPr>
              <a:t>атмосферы</a:t>
            </a:r>
            <a:r>
              <a:rPr lang="en-US" sz="1750" dirty="0">
                <a:solidFill>
                  <a:srgbClr val="161613"/>
                </a:solidFill>
                <a:latin typeface="Inter" panose="020B0604020202020204" charset="0"/>
                <a:ea typeface="Inter" panose="020B0604020202020204" charset="0"/>
                <a:cs typeface="Inter" pitchFamily="34" charset="-120"/>
              </a:rPr>
              <a:t> (СПА) — </a:t>
            </a:r>
            <a:r>
              <a:rPr lang="en-US" sz="1750" dirty="0" err="1">
                <a:solidFill>
                  <a:srgbClr val="161613"/>
                </a:solidFill>
                <a:latin typeface="Inter" panose="020B0604020202020204" charset="0"/>
                <a:ea typeface="Inter" panose="020B0604020202020204" charset="0"/>
                <a:cs typeface="Inter" pitchFamily="34" charset="-120"/>
              </a:rPr>
              <a:t>это</a:t>
            </a:r>
            <a:r>
              <a:rPr lang="en-US" sz="1750" dirty="0">
                <a:solidFill>
                  <a:srgbClr val="161613"/>
                </a:solidFill>
                <a:latin typeface="Inter" panose="020B0604020202020204" charset="0"/>
                <a:ea typeface="Inter" panose="020B0604020202020204" charset="0"/>
                <a:cs typeface="Inter" pitchFamily="34" charset="-120"/>
              </a:rPr>
              <a:t> </a:t>
            </a:r>
            <a:r>
              <a:rPr lang="en-US" sz="1750" dirty="0" err="1">
                <a:solidFill>
                  <a:srgbClr val="161613"/>
                </a:solidFill>
                <a:latin typeface="Inter" panose="020B0604020202020204" charset="0"/>
                <a:ea typeface="Inter" panose="020B0604020202020204" charset="0"/>
                <a:cs typeface="Inter" pitchFamily="34" charset="-120"/>
              </a:rPr>
              <a:t>способность</a:t>
            </a:r>
            <a:r>
              <a:rPr lang="en-US" sz="1750" dirty="0">
                <a:solidFill>
                  <a:srgbClr val="161613"/>
                </a:solidFill>
                <a:latin typeface="Inter" panose="020B0604020202020204" charset="0"/>
                <a:ea typeface="Inter" panose="020B0604020202020204" charset="0"/>
                <a:cs typeface="Inter" pitchFamily="34" charset="-120"/>
              </a:rPr>
              <a:t> </a:t>
            </a:r>
            <a:r>
              <a:rPr lang="en-US" sz="1750" dirty="0" err="1">
                <a:solidFill>
                  <a:srgbClr val="161613"/>
                </a:solidFill>
                <a:latin typeface="Inter" panose="020B0604020202020204" charset="0"/>
                <a:ea typeface="Inter" panose="020B0604020202020204" charset="0"/>
                <a:cs typeface="Inter" pitchFamily="34" charset="-120"/>
              </a:rPr>
              <a:t>атмосферы</a:t>
            </a:r>
            <a:r>
              <a:rPr lang="en-US" sz="1750" dirty="0">
                <a:solidFill>
                  <a:srgbClr val="161613"/>
                </a:solidFill>
                <a:latin typeface="Inter" panose="020B0604020202020204" charset="0"/>
                <a:ea typeface="Inter" panose="020B0604020202020204" charset="0"/>
                <a:cs typeface="Inter" pitchFamily="34" charset="-120"/>
              </a:rPr>
              <a:t> </a:t>
            </a:r>
            <a:r>
              <a:rPr lang="en-US" sz="1750" dirty="0" err="1">
                <a:solidFill>
                  <a:srgbClr val="161613"/>
                </a:solidFill>
                <a:latin typeface="Inter" panose="020B0604020202020204" charset="0"/>
                <a:ea typeface="Inter" panose="020B0604020202020204" charset="0"/>
                <a:cs typeface="Inter" pitchFamily="34" charset="-120"/>
              </a:rPr>
              <a:t>пропускать</a:t>
            </a:r>
            <a:r>
              <a:rPr lang="en-US" sz="1750" dirty="0">
                <a:solidFill>
                  <a:srgbClr val="161613"/>
                </a:solidFill>
                <a:latin typeface="Inter" panose="020B0604020202020204" charset="0"/>
                <a:ea typeface="Inter" panose="020B0604020202020204" charset="0"/>
                <a:cs typeface="Inter" pitchFamily="34" charset="-120"/>
              </a:rPr>
              <a:t> </a:t>
            </a:r>
            <a:r>
              <a:rPr lang="en-US" sz="1750" dirty="0" err="1">
                <a:solidFill>
                  <a:srgbClr val="161613"/>
                </a:solidFill>
                <a:latin typeface="Inter" panose="020B0604020202020204" charset="0"/>
                <a:ea typeface="Inter" panose="020B0604020202020204" charset="0"/>
                <a:cs typeface="Inter" pitchFamily="34" charset="-120"/>
              </a:rPr>
              <a:t>электромагнитные</a:t>
            </a:r>
            <a:r>
              <a:rPr lang="en-US" sz="1750" dirty="0">
                <a:solidFill>
                  <a:srgbClr val="161613"/>
                </a:solidFill>
                <a:latin typeface="Inter" panose="020B0604020202020204" charset="0"/>
                <a:ea typeface="Inter" panose="020B0604020202020204" charset="0"/>
                <a:cs typeface="Inter" pitchFamily="34" charset="-120"/>
              </a:rPr>
              <a:t> </a:t>
            </a:r>
            <a:r>
              <a:rPr lang="en-US" sz="1750" dirty="0" err="1">
                <a:solidFill>
                  <a:srgbClr val="161613"/>
                </a:solidFill>
                <a:latin typeface="Inter" panose="020B0604020202020204" charset="0"/>
                <a:ea typeface="Inter" panose="020B0604020202020204" charset="0"/>
                <a:cs typeface="Inter" pitchFamily="34" charset="-120"/>
              </a:rPr>
              <a:t>волны</a:t>
            </a:r>
            <a:r>
              <a:rPr lang="en-US" sz="1750" dirty="0">
                <a:solidFill>
                  <a:srgbClr val="161613"/>
                </a:solidFill>
                <a:latin typeface="Inter" panose="020B0604020202020204" charset="0"/>
                <a:ea typeface="Inter" panose="020B0604020202020204" charset="0"/>
                <a:cs typeface="Inter" pitchFamily="34" charset="-120"/>
              </a:rPr>
              <a:t> </a:t>
            </a:r>
            <a:r>
              <a:rPr lang="en-US" sz="1750" dirty="0" err="1">
                <a:solidFill>
                  <a:srgbClr val="161613"/>
                </a:solidFill>
                <a:latin typeface="Inter" panose="020B0604020202020204" charset="0"/>
                <a:ea typeface="Inter" panose="020B0604020202020204" charset="0"/>
                <a:cs typeface="Inter" pitchFamily="34" charset="-120"/>
              </a:rPr>
              <a:t>различной</a:t>
            </a:r>
            <a:r>
              <a:rPr lang="en-US" sz="1750" dirty="0">
                <a:solidFill>
                  <a:srgbClr val="161613"/>
                </a:solidFill>
                <a:latin typeface="Inter" panose="020B0604020202020204" charset="0"/>
                <a:ea typeface="Inter" panose="020B0604020202020204" charset="0"/>
                <a:cs typeface="Inter" pitchFamily="34" charset="-120"/>
              </a:rPr>
              <a:t> </a:t>
            </a:r>
            <a:r>
              <a:rPr lang="en-US" sz="1750" dirty="0" err="1">
                <a:solidFill>
                  <a:srgbClr val="161613"/>
                </a:solidFill>
                <a:latin typeface="Inter" panose="020B0604020202020204" charset="0"/>
                <a:ea typeface="Inter" panose="020B0604020202020204" charset="0"/>
                <a:cs typeface="Inter" pitchFamily="34" charset="-120"/>
              </a:rPr>
              <a:t>длины</a:t>
            </a:r>
            <a:r>
              <a:rPr lang="en-US" sz="1750" dirty="0">
                <a:solidFill>
                  <a:srgbClr val="161613"/>
                </a:solidFill>
                <a:latin typeface="Inter" panose="020B0604020202020204" charset="0"/>
                <a:ea typeface="Inter" panose="020B0604020202020204" charset="0"/>
                <a:cs typeface="Inter" pitchFamily="34" charset="-120"/>
              </a:rPr>
              <a:t> </a:t>
            </a:r>
            <a:r>
              <a:rPr lang="en-US" sz="1750" dirty="0" err="1">
                <a:solidFill>
                  <a:srgbClr val="161613"/>
                </a:solidFill>
                <a:latin typeface="Inter" panose="020B0604020202020204" charset="0"/>
                <a:ea typeface="Inter" panose="020B0604020202020204" charset="0"/>
                <a:cs typeface="Inter" pitchFamily="34" charset="-120"/>
              </a:rPr>
              <a:t>волны</a:t>
            </a:r>
            <a:r>
              <a:rPr lang="en-US" sz="1750" dirty="0">
                <a:solidFill>
                  <a:srgbClr val="161613"/>
                </a:solidFill>
                <a:latin typeface="Inter" panose="020B0604020202020204" charset="0"/>
                <a:ea typeface="Inter" panose="020B0604020202020204" charset="0"/>
                <a:cs typeface="Inter" pitchFamily="34" charset="-120"/>
              </a:rPr>
              <a:t>. СПА </a:t>
            </a:r>
            <a:r>
              <a:rPr lang="en-US" sz="1750" dirty="0" err="1">
                <a:solidFill>
                  <a:srgbClr val="161613"/>
                </a:solidFill>
                <a:latin typeface="Inter" panose="020B0604020202020204" charset="0"/>
                <a:ea typeface="Inter" panose="020B0604020202020204" charset="0"/>
                <a:cs typeface="Inter" pitchFamily="34" charset="-120"/>
              </a:rPr>
              <a:t>зависит</a:t>
            </a:r>
            <a:r>
              <a:rPr lang="en-US" sz="1750" dirty="0">
                <a:solidFill>
                  <a:srgbClr val="161613"/>
                </a:solidFill>
                <a:latin typeface="Inter" panose="020B0604020202020204" charset="0"/>
                <a:ea typeface="Inter" panose="020B0604020202020204" charset="0"/>
                <a:cs typeface="Inter" pitchFamily="34" charset="-120"/>
              </a:rPr>
              <a:t> </a:t>
            </a:r>
            <a:r>
              <a:rPr lang="en-US" sz="1750" dirty="0" err="1">
                <a:solidFill>
                  <a:srgbClr val="161613"/>
                </a:solidFill>
                <a:latin typeface="Inter" panose="020B0604020202020204" charset="0"/>
                <a:ea typeface="Inter" panose="020B0604020202020204" charset="0"/>
                <a:cs typeface="Inter" pitchFamily="34" charset="-120"/>
              </a:rPr>
              <a:t>от</a:t>
            </a:r>
            <a:r>
              <a:rPr lang="en-US" sz="1750" dirty="0">
                <a:solidFill>
                  <a:srgbClr val="161613"/>
                </a:solidFill>
                <a:latin typeface="Inter" panose="020B0604020202020204" charset="0"/>
                <a:ea typeface="Inter" panose="020B0604020202020204" charset="0"/>
                <a:cs typeface="Inter" pitchFamily="34" charset="-120"/>
              </a:rPr>
              <a:t> </a:t>
            </a:r>
            <a:r>
              <a:rPr lang="en-US" sz="1750" dirty="0" err="1">
                <a:solidFill>
                  <a:srgbClr val="161613"/>
                </a:solidFill>
                <a:latin typeface="Inter" panose="020B0604020202020204" charset="0"/>
                <a:ea typeface="Inter" panose="020B0604020202020204" charset="0"/>
                <a:cs typeface="Inter" pitchFamily="34" charset="-120"/>
              </a:rPr>
              <a:t>состава</a:t>
            </a:r>
            <a:r>
              <a:rPr lang="en-US" sz="1750" dirty="0">
                <a:solidFill>
                  <a:srgbClr val="161613"/>
                </a:solidFill>
                <a:latin typeface="Inter" panose="020B0604020202020204" charset="0"/>
                <a:ea typeface="Inter" panose="020B0604020202020204" charset="0"/>
                <a:cs typeface="Inter" pitchFamily="34" charset="-120"/>
              </a:rPr>
              <a:t> </a:t>
            </a:r>
            <a:r>
              <a:rPr lang="en-US" sz="1750" dirty="0" err="1">
                <a:solidFill>
                  <a:srgbClr val="161613"/>
                </a:solidFill>
                <a:latin typeface="Inter" panose="020B0604020202020204" charset="0"/>
                <a:ea typeface="Inter" panose="020B0604020202020204" charset="0"/>
                <a:cs typeface="Inter" pitchFamily="34" charset="-120"/>
              </a:rPr>
              <a:t>атмосферы</a:t>
            </a:r>
            <a:r>
              <a:rPr lang="en-US" sz="1750" dirty="0">
                <a:solidFill>
                  <a:srgbClr val="161613"/>
                </a:solidFill>
                <a:latin typeface="Inter" panose="020B0604020202020204" charset="0"/>
                <a:ea typeface="Inter" panose="020B0604020202020204" charset="0"/>
                <a:cs typeface="Inter" pitchFamily="34" charset="-120"/>
              </a:rPr>
              <a:t>, </a:t>
            </a:r>
            <a:r>
              <a:rPr lang="en-US" sz="1750" dirty="0" err="1">
                <a:solidFill>
                  <a:srgbClr val="161613"/>
                </a:solidFill>
                <a:latin typeface="Inter" panose="020B0604020202020204" charset="0"/>
                <a:ea typeface="Inter" panose="020B0604020202020204" charset="0"/>
                <a:cs typeface="Inter" pitchFamily="34" charset="-120"/>
              </a:rPr>
              <a:t>плотности</a:t>
            </a:r>
            <a:r>
              <a:rPr lang="en-US" sz="1750" dirty="0">
                <a:solidFill>
                  <a:srgbClr val="161613"/>
                </a:solidFill>
                <a:latin typeface="Inter" panose="020B0604020202020204" charset="0"/>
                <a:ea typeface="Inter" panose="020B0604020202020204" charset="0"/>
                <a:cs typeface="Inter" pitchFamily="34" charset="-120"/>
              </a:rPr>
              <a:t>, </a:t>
            </a:r>
            <a:r>
              <a:rPr lang="en-US" sz="1750" dirty="0" err="1">
                <a:solidFill>
                  <a:srgbClr val="161613"/>
                </a:solidFill>
                <a:latin typeface="Inter" panose="020B0604020202020204" charset="0"/>
                <a:ea typeface="Inter" panose="020B0604020202020204" charset="0"/>
                <a:cs typeface="Inter" pitchFamily="34" charset="-120"/>
              </a:rPr>
              <a:t>температуры</a:t>
            </a:r>
            <a:r>
              <a:rPr lang="en-US" sz="1750" dirty="0">
                <a:solidFill>
                  <a:srgbClr val="161613"/>
                </a:solidFill>
                <a:latin typeface="Inter" panose="020B0604020202020204" charset="0"/>
                <a:ea typeface="Inter" panose="020B0604020202020204" charset="0"/>
                <a:cs typeface="Inter" pitchFamily="34" charset="-120"/>
              </a:rPr>
              <a:t> и </a:t>
            </a:r>
            <a:r>
              <a:rPr lang="en-US" sz="1750" dirty="0" err="1">
                <a:solidFill>
                  <a:srgbClr val="161613"/>
                </a:solidFill>
                <a:latin typeface="Inter" panose="020B0604020202020204" charset="0"/>
                <a:ea typeface="Inter" panose="020B0604020202020204" charset="0"/>
                <a:cs typeface="Inter" pitchFamily="34" charset="-120"/>
              </a:rPr>
              <a:t>многих</a:t>
            </a:r>
            <a:r>
              <a:rPr lang="en-US" sz="1750" dirty="0">
                <a:solidFill>
                  <a:srgbClr val="161613"/>
                </a:solidFill>
                <a:latin typeface="Inter" panose="020B0604020202020204" charset="0"/>
                <a:ea typeface="Inter" panose="020B0604020202020204" charset="0"/>
                <a:cs typeface="Inter" pitchFamily="34" charset="-120"/>
              </a:rPr>
              <a:t> </a:t>
            </a:r>
            <a:r>
              <a:rPr lang="en-US" sz="1750" dirty="0" err="1">
                <a:solidFill>
                  <a:srgbClr val="161613"/>
                </a:solidFill>
                <a:latin typeface="Inter" panose="020B0604020202020204" charset="0"/>
                <a:ea typeface="Inter" panose="020B0604020202020204" charset="0"/>
                <a:cs typeface="Inter" pitchFamily="34" charset="-120"/>
              </a:rPr>
              <a:t>других</a:t>
            </a:r>
            <a:r>
              <a:rPr lang="en-US" sz="1750" dirty="0">
                <a:solidFill>
                  <a:srgbClr val="161613"/>
                </a:solidFill>
                <a:latin typeface="Inter" panose="020B0604020202020204" charset="0"/>
                <a:ea typeface="Inter" panose="020B0604020202020204" charset="0"/>
                <a:cs typeface="Inter" pitchFamily="34" charset="-120"/>
              </a:rPr>
              <a:t> </a:t>
            </a:r>
            <a:r>
              <a:rPr lang="en-US" sz="1750" dirty="0" err="1">
                <a:solidFill>
                  <a:srgbClr val="161613"/>
                </a:solidFill>
                <a:latin typeface="Inter" panose="020B0604020202020204" charset="0"/>
                <a:ea typeface="Inter" panose="020B0604020202020204" charset="0"/>
                <a:cs typeface="Inter" pitchFamily="34" charset="-120"/>
              </a:rPr>
              <a:t>факторов</a:t>
            </a:r>
            <a:r>
              <a:rPr lang="en-US" sz="1750" dirty="0">
                <a:solidFill>
                  <a:srgbClr val="161613"/>
                </a:solidFill>
                <a:latin typeface="Inter" panose="020B0604020202020204" charset="0"/>
                <a:ea typeface="Inter" panose="020B0604020202020204" charset="0"/>
                <a:cs typeface="Inter" pitchFamily="34" charset="-120"/>
              </a:rPr>
              <a:t>. </a:t>
            </a:r>
            <a:r>
              <a:rPr lang="en-US" sz="1750" dirty="0" err="1">
                <a:solidFill>
                  <a:srgbClr val="161613"/>
                </a:solidFill>
                <a:latin typeface="Inter" panose="020B0604020202020204" charset="0"/>
                <a:ea typeface="Inter" panose="020B0604020202020204" charset="0"/>
                <a:cs typeface="Inter" pitchFamily="34" charset="-120"/>
              </a:rPr>
              <a:t>Она</a:t>
            </a:r>
            <a:r>
              <a:rPr lang="en-US" sz="1750" dirty="0">
                <a:solidFill>
                  <a:srgbClr val="161613"/>
                </a:solidFill>
                <a:latin typeface="Inter" panose="020B0604020202020204" charset="0"/>
                <a:ea typeface="Inter" panose="020B0604020202020204" charset="0"/>
                <a:cs typeface="Inter" pitchFamily="34" charset="-120"/>
              </a:rPr>
              <a:t> </a:t>
            </a:r>
            <a:r>
              <a:rPr lang="en-US" sz="1750" dirty="0" err="1">
                <a:solidFill>
                  <a:srgbClr val="161613"/>
                </a:solidFill>
                <a:latin typeface="Inter" panose="020B0604020202020204" charset="0"/>
                <a:ea typeface="Inter" panose="020B0604020202020204" charset="0"/>
                <a:cs typeface="Inter" pitchFamily="34" charset="-120"/>
              </a:rPr>
              <a:t>играет</a:t>
            </a:r>
            <a:r>
              <a:rPr lang="en-US" sz="1750" dirty="0">
                <a:solidFill>
                  <a:srgbClr val="161613"/>
                </a:solidFill>
                <a:latin typeface="Inter" panose="020B0604020202020204" charset="0"/>
                <a:ea typeface="Inter" panose="020B0604020202020204" charset="0"/>
                <a:cs typeface="Inter" pitchFamily="34" charset="-120"/>
              </a:rPr>
              <a:t> </a:t>
            </a:r>
            <a:r>
              <a:rPr lang="en-US" sz="1750" dirty="0" err="1">
                <a:solidFill>
                  <a:srgbClr val="161613"/>
                </a:solidFill>
                <a:latin typeface="Inter" panose="020B0604020202020204" charset="0"/>
                <a:ea typeface="Inter" panose="020B0604020202020204" charset="0"/>
                <a:cs typeface="Inter" pitchFamily="34" charset="-120"/>
              </a:rPr>
              <a:t>важную</a:t>
            </a:r>
            <a:r>
              <a:rPr lang="en-US" sz="1750" dirty="0">
                <a:solidFill>
                  <a:srgbClr val="161613"/>
                </a:solidFill>
                <a:latin typeface="Inter" panose="020B0604020202020204" charset="0"/>
                <a:ea typeface="Inter" panose="020B0604020202020204" charset="0"/>
                <a:cs typeface="Inter" pitchFamily="34" charset="-120"/>
              </a:rPr>
              <a:t> </a:t>
            </a:r>
            <a:r>
              <a:rPr lang="en-US" sz="1750" dirty="0" err="1">
                <a:solidFill>
                  <a:srgbClr val="161613"/>
                </a:solidFill>
                <a:latin typeface="Inter" panose="020B0604020202020204" charset="0"/>
                <a:ea typeface="Inter" panose="020B0604020202020204" charset="0"/>
                <a:cs typeface="Inter" pitchFamily="34" charset="-120"/>
              </a:rPr>
              <a:t>роль</a:t>
            </a:r>
            <a:r>
              <a:rPr lang="en-US" sz="1750" dirty="0">
                <a:solidFill>
                  <a:srgbClr val="161613"/>
                </a:solidFill>
                <a:latin typeface="Inter" panose="020B0604020202020204" charset="0"/>
                <a:ea typeface="Inter" panose="020B0604020202020204" charset="0"/>
                <a:cs typeface="Inter" pitchFamily="34" charset="-120"/>
              </a:rPr>
              <a:t> в </a:t>
            </a:r>
            <a:r>
              <a:rPr lang="en-US" sz="1750" dirty="0" err="1">
                <a:solidFill>
                  <a:srgbClr val="161613"/>
                </a:solidFill>
                <a:latin typeface="Inter" panose="020B0604020202020204" charset="0"/>
                <a:ea typeface="Inter" panose="020B0604020202020204" charset="0"/>
                <a:cs typeface="Inter" pitchFamily="34" charset="-120"/>
              </a:rPr>
              <a:t>формировании</a:t>
            </a:r>
            <a:r>
              <a:rPr lang="en-US" sz="1750" dirty="0">
                <a:solidFill>
                  <a:srgbClr val="161613"/>
                </a:solidFill>
                <a:latin typeface="Inter" panose="020B0604020202020204" charset="0"/>
                <a:ea typeface="Inter" panose="020B0604020202020204" charset="0"/>
                <a:cs typeface="Inter" pitchFamily="34" charset="-120"/>
              </a:rPr>
              <a:t> </a:t>
            </a:r>
            <a:r>
              <a:rPr lang="en-US" sz="1750" dirty="0" err="1">
                <a:solidFill>
                  <a:srgbClr val="161613"/>
                </a:solidFill>
                <a:latin typeface="Inter" panose="020B0604020202020204" charset="0"/>
                <a:ea typeface="Inter" panose="020B0604020202020204" charset="0"/>
                <a:cs typeface="Inter" pitchFamily="34" charset="-120"/>
              </a:rPr>
              <a:t>климата</a:t>
            </a:r>
            <a:r>
              <a:rPr lang="en-US" sz="1750" dirty="0">
                <a:solidFill>
                  <a:srgbClr val="161613"/>
                </a:solidFill>
                <a:latin typeface="Inter" panose="020B0604020202020204" charset="0"/>
                <a:ea typeface="Inter" panose="020B0604020202020204" charset="0"/>
                <a:cs typeface="Inter" pitchFamily="34" charset="-120"/>
              </a:rPr>
              <a:t> </a:t>
            </a:r>
            <a:r>
              <a:rPr lang="en-US" sz="1750" dirty="0" err="1">
                <a:solidFill>
                  <a:srgbClr val="161613"/>
                </a:solidFill>
                <a:latin typeface="Inter" panose="020B0604020202020204" charset="0"/>
                <a:ea typeface="Inter" panose="020B0604020202020204" charset="0"/>
                <a:cs typeface="Inter" pitchFamily="34" charset="-120"/>
              </a:rPr>
              <a:t>Земли</a:t>
            </a:r>
            <a:r>
              <a:rPr lang="en-US" sz="1750" dirty="0">
                <a:solidFill>
                  <a:srgbClr val="161613"/>
                </a:solidFill>
                <a:latin typeface="Inter" panose="020B0604020202020204" charset="0"/>
                <a:ea typeface="Inter" panose="020B0604020202020204" charset="0"/>
                <a:cs typeface="Inter" pitchFamily="34" charset="-120"/>
              </a:rPr>
              <a:t>, а </a:t>
            </a:r>
            <a:r>
              <a:rPr lang="en-US" sz="1750" dirty="0" err="1">
                <a:solidFill>
                  <a:srgbClr val="161613"/>
                </a:solidFill>
                <a:latin typeface="Inter" panose="020B0604020202020204" charset="0"/>
                <a:ea typeface="Inter" panose="020B0604020202020204" charset="0"/>
                <a:cs typeface="Inter" pitchFamily="34" charset="-120"/>
              </a:rPr>
              <a:t>также</a:t>
            </a:r>
            <a:r>
              <a:rPr lang="en-US" sz="1750" dirty="0">
                <a:solidFill>
                  <a:srgbClr val="161613"/>
                </a:solidFill>
                <a:latin typeface="Inter" panose="020B0604020202020204" charset="0"/>
                <a:ea typeface="Inter" panose="020B0604020202020204" charset="0"/>
                <a:cs typeface="Inter" pitchFamily="34" charset="-120"/>
              </a:rPr>
              <a:t> в </a:t>
            </a:r>
            <a:r>
              <a:rPr lang="en-US" sz="1750" dirty="0" err="1">
                <a:solidFill>
                  <a:srgbClr val="161613"/>
                </a:solidFill>
                <a:latin typeface="Inter" panose="020B0604020202020204" charset="0"/>
                <a:ea typeface="Inter" panose="020B0604020202020204" charset="0"/>
                <a:cs typeface="Inter" pitchFamily="34" charset="-120"/>
              </a:rPr>
              <a:t>наблюдении</a:t>
            </a:r>
            <a:r>
              <a:rPr lang="en-US" sz="1750" dirty="0">
                <a:solidFill>
                  <a:srgbClr val="161613"/>
                </a:solidFill>
                <a:latin typeface="Inter" panose="020B0604020202020204" charset="0"/>
                <a:ea typeface="Inter" panose="020B0604020202020204" charset="0"/>
                <a:cs typeface="Inter" pitchFamily="34" charset="-120"/>
              </a:rPr>
              <a:t> </a:t>
            </a:r>
            <a:r>
              <a:rPr lang="en-US" sz="1750" dirty="0" err="1">
                <a:solidFill>
                  <a:srgbClr val="161613"/>
                </a:solidFill>
                <a:latin typeface="Inter" panose="020B0604020202020204" charset="0"/>
                <a:ea typeface="Inter" panose="020B0604020202020204" charset="0"/>
                <a:cs typeface="Inter" pitchFamily="34" charset="-120"/>
              </a:rPr>
              <a:t>за</a:t>
            </a:r>
            <a:r>
              <a:rPr lang="en-US" sz="1750" dirty="0">
                <a:solidFill>
                  <a:srgbClr val="161613"/>
                </a:solidFill>
                <a:latin typeface="Inter" panose="020B0604020202020204" charset="0"/>
                <a:ea typeface="Inter" panose="020B0604020202020204" charset="0"/>
                <a:cs typeface="Inter" pitchFamily="34" charset="-120"/>
              </a:rPr>
              <a:t> </a:t>
            </a:r>
            <a:r>
              <a:rPr lang="en-US" sz="1750" dirty="0" err="1">
                <a:solidFill>
                  <a:srgbClr val="161613"/>
                </a:solidFill>
                <a:latin typeface="Inter" panose="020B0604020202020204" charset="0"/>
                <a:ea typeface="Inter" panose="020B0604020202020204" charset="0"/>
                <a:cs typeface="Inter" pitchFamily="34" charset="-120"/>
              </a:rPr>
              <a:t>Землей</a:t>
            </a:r>
            <a:r>
              <a:rPr lang="en-US" sz="1750" dirty="0">
                <a:solidFill>
                  <a:srgbClr val="161613"/>
                </a:solidFill>
                <a:latin typeface="Inter" panose="020B0604020202020204" charset="0"/>
                <a:ea typeface="Inter" panose="020B0604020202020204" charset="0"/>
                <a:cs typeface="Inter" pitchFamily="34" charset="-120"/>
              </a:rPr>
              <a:t> </a:t>
            </a:r>
            <a:r>
              <a:rPr lang="en-US" sz="1750" dirty="0" err="1">
                <a:solidFill>
                  <a:srgbClr val="161613"/>
                </a:solidFill>
                <a:latin typeface="Inter" panose="020B0604020202020204" charset="0"/>
                <a:ea typeface="Inter" panose="020B0604020202020204" charset="0"/>
                <a:cs typeface="Inter" pitchFamily="34" charset="-120"/>
              </a:rPr>
              <a:t>из</a:t>
            </a:r>
            <a:r>
              <a:rPr lang="en-US" sz="1750" dirty="0">
                <a:solidFill>
                  <a:srgbClr val="161613"/>
                </a:solidFill>
                <a:latin typeface="Inter" panose="020B0604020202020204" charset="0"/>
                <a:ea typeface="Inter" panose="020B0604020202020204" charset="0"/>
                <a:cs typeface="Inter" pitchFamily="34" charset="-120"/>
              </a:rPr>
              <a:t> </a:t>
            </a:r>
            <a:r>
              <a:rPr lang="en-US" sz="1750" dirty="0" err="1">
                <a:solidFill>
                  <a:srgbClr val="161613"/>
                </a:solidFill>
                <a:latin typeface="Inter" panose="020B0604020202020204" charset="0"/>
                <a:ea typeface="Inter" panose="020B0604020202020204" charset="0"/>
                <a:cs typeface="Inter" pitchFamily="34" charset="-120"/>
              </a:rPr>
              <a:t>космоса</a:t>
            </a:r>
            <a:r>
              <a:rPr lang="en-US" sz="1750" dirty="0">
                <a:solidFill>
                  <a:srgbClr val="161613"/>
                </a:solidFill>
                <a:latin typeface="Inter" panose="020B0604020202020204" charset="0"/>
                <a:ea typeface="Inter" panose="020B0604020202020204" charset="0"/>
                <a:cs typeface="Inter" pitchFamily="34" charset="-120"/>
              </a:rPr>
              <a:t>.</a:t>
            </a:r>
            <a:r>
              <a:rPr lang="ru-RU" sz="1750" dirty="0">
                <a:solidFill>
                  <a:srgbClr val="161613"/>
                </a:solidFill>
                <a:latin typeface="Inter" panose="020B0604020202020204" charset="0"/>
                <a:ea typeface="Inter" panose="020B0604020202020204" charset="0"/>
                <a:cs typeface="Inter" pitchFamily="34" charset="-120"/>
              </a:rPr>
              <a:t> </a:t>
            </a:r>
            <a:r>
              <a:rPr lang="ru-RU" sz="1600" dirty="0">
                <a:latin typeface="Inter" panose="020B0604020202020204" charset="0"/>
                <a:ea typeface="Inter" panose="020B0604020202020204" charset="0"/>
              </a:rPr>
              <a:t>Атмосфера Земли не является прозрачной для всех длин волн, и её прозрачность изменяется в зависимости от длины волны, состояния атмосферы (например, облачности, загрязнённости, содержания влаги и других факторов) и других природных явлений.</a:t>
            </a:r>
            <a:endParaRPr lang="en-US" sz="1750" dirty="0">
              <a:latin typeface="Inter" panose="020B0604020202020204" charset="0"/>
              <a:ea typeface="Inter" panose="020B0604020202020204" charset="0"/>
            </a:endParaRPr>
          </a:p>
        </p:txBody>
      </p:sp>
      <p:sp>
        <p:nvSpPr>
          <p:cNvPr id="6" name="Text 3"/>
          <p:cNvSpPr/>
          <p:nvPr/>
        </p:nvSpPr>
        <p:spPr>
          <a:xfrm>
            <a:off x="895350" y="6919555"/>
            <a:ext cx="159663" cy="97512"/>
          </a:xfrm>
          <a:prstGeom prst="rect">
            <a:avLst/>
          </a:prstGeom>
          <a:noFill/>
          <a:ln/>
        </p:spPr>
        <p:txBody>
          <a:bodyPr wrap="none" lIns="0" tIns="0" rIns="0" bIns="0" rtlCol="0" anchor="t"/>
          <a:lstStyle/>
          <a:p>
            <a:pPr marL="0" indent="0" algn="ctr">
              <a:lnSpc>
                <a:spcPts val="750"/>
              </a:lnSpc>
              <a:buNone/>
            </a:pPr>
            <a:endParaRPr lang="en-US" sz="750" dirty="0"/>
          </a:p>
        </p:txBody>
      </p:sp>
      <p:sp>
        <p:nvSpPr>
          <p:cNvPr id="7" name="Text 4"/>
          <p:cNvSpPr/>
          <p:nvPr/>
        </p:nvSpPr>
        <p:spPr>
          <a:xfrm>
            <a:off x="1270040" y="6770013"/>
            <a:ext cx="1814513" cy="396835"/>
          </a:xfrm>
          <a:prstGeom prst="rect">
            <a:avLst/>
          </a:prstGeom>
          <a:noFill/>
          <a:ln/>
        </p:spPr>
        <p:txBody>
          <a:bodyPr wrap="none" lIns="0" tIns="0" rIns="0" bIns="0" rtlCol="0" anchor="t"/>
          <a:lstStyle/>
          <a:p>
            <a:pPr marL="0" indent="0" algn="l">
              <a:lnSpc>
                <a:spcPts val="3100"/>
              </a:lnSpc>
              <a:buNone/>
            </a:pPr>
            <a:endParaRPr lang="en-US" sz="2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20447" y="830937"/>
            <a:ext cx="7165896" cy="643176"/>
          </a:xfrm>
          <a:prstGeom prst="rect">
            <a:avLst/>
          </a:prstGeom>
          <a:noFill/>
          <a:ln/>
        </p:spPr>
        <p:txBody>
          <a:bodyPr wrap="none" lIns="0" tIns="0" rIns="0" bIns="0" rtlCol="0" anchor="t"/>
          <a:lstStyle/>
          <a:p>
            <a:pPr marL="0" indent="0">
              <a:lnSpc>
                <a:spcPts val="5050"/>
              </a:lnSpc>
              <a:buNone/>
            </a:pPr>
            <a:r>
              <a:rPr lang="en-US" sz="4050" b="1" dirty="0">
                <a:solidFill>
                  <a:srgbClr val="161613"/>
                </a:solidFill>
                <a:latin typeface="DM Sans Medium" pitchFamily="34" charset="0"/>
                <a:ea typeface="DM Sans Medium" pitchFamily="34" charset="-122"/>
                <a:cs typeface="DM Sans Medium" pitchFamily="34" charset="-120"/>
              </a:rPr>
              <a:t>Механизм образования СПА</a:t>
            </a:r>
            <a:endParaRPr lang="en-US" sz="4050" b="1" dirty="0"/>
          </a:p>
        </p:txBody>
      </p:sp>
      <p:sp>
        <p:nvSpPr>
          <p:cNvPr id="4" name="Shape 1"/>
          <p:cNvSpPr/>
          <p:nvPr/>
        </p:nvSpPr>
        <p:spPr>
          <a:xfrm>
            <a:off x="1016192" y="3021496"/>
            <a:ext cx="45719" cy="4834248"/>
          </a:xfrm>
          <a:prstGeom prst="roundRect">
            <a:avLst>
              <a:gd name="adj" fmla="val 135069"/>
            </a:avLst>
          </a:prstGeom>
          <a:solidFill>
            <a:srgbClr val="D3D1C9"/>
          </a:solidFill>
          <a:ln/>
        </p:spPr>
      </p:sp>
      <p:sp>
        <p:nvSpPr>
          <p:cNvPr id="5" name="Shape 2"/>
          <p:cNvSpPr/>
          <p:nvPr/>
        </p:nvSpPr>
        <p:spPr>
          <a:xfrm>
            <a:off x="1309522" y="3431158"/>
            <a:ext cx="720447" cy="22860"/>
          </a:xfrm>
          <a:prstGeom prst="roundRect">
            <a:avLst>
              <a:gd name="adj" fmla="val 135069"/>
            </a:avLst>
          </a:prstGeom>
          <a:solidFill>
            <a:srgbClr val="D3D1C9"/>
          </a:solidFill>
          <a:ln/>
        </p:spPr>
      </p:sp>
      <p:sp>
        <p:nvSpPr>
          <p:cNvPr id="6" name="Shape 3"/>
          <p:cNvSpPr/>
          <p:nvPr/>
        </p:nvSpPr>
        <p:spPr>
          <a:xfrm>
            <a:off x="774799" y="3248469"/>
            <a:ext cx="463034" cy="463034"/>
          </a:xfrm>
          <a:prstGeom prst="roundRect">
            <a:avLst>
              <a:gd name="adj" fmla="val 6668"/>
            </a:avLst>
          </a:prstGeom>
          <a:solidFill>
            <a:srgbClr val="EDEBE3"/>
          </a:solidFill>
          <a:ln/>
        </p:spPr>
      </p:sp>
      <p:sp>
        <p:nvSpPr>
          <p:cNvPr id="9" name="Text 6"/>
          <p:cNvSpPr/>
          <p:nvPr/>
        </p:nvSpPr>
        <p:spPr>
          <a:xfrm>
            <a:off x="2179021" y="3746092"/>
            <a:ext cx="6585213" cy="1557532"/>
          </a:xfrm>
          <a:prstGeom prst="rect">
            <a:avLst/>
          </a:prstGeom>
          <a:noFill/>
          <a:ln/>
        </p:spPr>
        <p:txBody>
          <a:bodyPr wrap="square" lIns="0" tIns="0" rIns="0" bIns="0" rtlCol="0" anchor="t"/>
          <a:lstStyle/>
          <a:p>
            <a:r>
              <a:rPr lang="ru-RU" sz="1600" dirty="0">
                <a:latin typeface="Inter" panose="020B0604020202020204" charset="0"/>
                <a:ea typeface="Inter" panose="020B0604020202020204" charset="0"/>
              </a:rPr>
              <a:t>Атмосфера поглощает различные диапазоны электромагнитных волн, в первую очередь из-за присутствия молекул и частиц в воздухе. Например, молекулы воды (H₂O), углекислого газа (CO₂), озона (O₃) и другие компоненты атмосферы поглощают определённые длины волн, особенно в инфракрасном (IR) и ультрафиолетовом (UV) диапазонах.</a:t>
            </a:r>
          </a:p>
        </p:txBody>
      </p:sp>
      <p:sp>
        <p:nvSpPr>
          <p:cNvPr id="10" name="Shape 7"/>
          <p:cNvSpPr/>
          <p:nvPr/>
        </p:nvSpPr>
        <p:spPr>
          <a:xfrm>
            <a:off x="1271909" y="5577891"/>
            <a:ext cx="720447" cy="22860"/>
          </a:xfrm>
          <a:prstGeom prst="roundRect">
            <a:avLst>
              <a:gd name="adj" fmla="val 135069"/>
            </a:avLst>
          </a:prstGeom>
          <a:solidFill>
            <a:srgbClr val="D3D1C9"/>
          </a:solidFill>
          <a:ln/>
        </p:spPr>
      </p:sp>
      <p:sp>
        <p:nvSpPr>
          <p:cNvPr id="11" name="Shape 8"/>
          <p:cNvSpPr/>
          <p:nvPr/>
        </p:nvSpPr>
        <p:spPr>
          <a:xfrm>
            <a:off x="763015" y="5333767"/>
            <a:ext cx="463034" cy="463034"/>
          </a:xfrm>
          <a:prstGeom prst="roundRect">
            <a:avLst>
              <a:gd name="adj" fmla="val 6668"/>
            </a:avLst>
          </a:prstGeom>
          <a:solidFill>
            <a:srgbClr val="EDEBE3"/>
          </a:solidFill>
          <a:ln/>
        </p:spPr>
      </p:sp>
      <p:sp>
        <p:nvSpPr>
          <p:cNvPr id="12" name="Text 9"/>
          <p:cNvSpPr/>
          <p:nvPr/>
        </p:nvSpPr>
        <p:spPr>
          <a:xfrm>
            <a:off x="872244" y="5446386"/>
            <a:ext cx="178237" cy="308729"/>
          </a:xfrm>
          <a:prstGeom prst="rect">
            <a:avLst/>
          </a:prstGeom>
          <a:noFill/>
          <a:ln/>
        </p:spPr>
        <p:txBody>
          <a:bodyPr wrap="none" lIns="0" tIns="0" rIns="0" bIns="0" rtlCol="0" anchor="t"/>
          <a:lstStyle/>
          <a:p>
            <a:pPr marL="0" indent="0" algn="ctr">
              <a:lnSpc>
                <a:spcPts val="2400"/>
              </a:lnSpc>
              <a:buNone/>
            </a:pPr>
            <a:r>
              <a:rPr lang="en-US" sz="2400" dirty="0">
                <a:solidFill>
                  <a:srgbClr val="161613"/>
                </a:solidFill>
                <a:latin typeface="DM Sans Medium" pitchFamily="34" charset="0"/>
                <a:ea typeface="DM Sans Medium" pitchFamily="34" charset="-122"/>
                <a:cs typeface="DM Sans Medium" pitchFamily="34" charset="-120"/>
              </a:rPr>
              <a:t>2</a:t>
            </a:r>
            <a:endParaRPr lang="en-US" sz="2400" dirty="0"/>
          </a:p>
        </p:txBody>
      </p:sp>
      <p:sp>
        <p:nvSpPr>
          <p:cNvPr id="13" name="Text 10"/>
          <p:cNvSpPr/>
          <p:nvPr/>
        </p:nvSpPr>
        <p:spPr>
          <a:xfrm>
            <a:off x="2147712" y="5419261"/>
            <a:ext cx="2573060" cy="321588"/>
          </a:xfrm>
          <a:prstGeom prst="rect">
            <a:avLst/>
          </a:prstGeom>
          <a:noFill/>
          <a:ln/>
        </p:spPr>
        <p:txBody>
          <a:bodyPr wrap="none" lIns="0" tIns="0" rIns="0" bIns="0" rtlCol="0" anchor="t"/>
          <a:lstStyle/>
          <a:p>
            <a:pPr marL="0" indent="0" algn="l">
              <a:lnSpc>
                <a:spcPts val="2500"/>
              </a:lnSpc>
              <a:buNone/>
            </a:pPr>
            <a:r>
              <a:rPr lang="en-US" sz="2000" b="1" dirty="0">
                <a:solidFill>
                  <a:srgbClr val="161613"/>
                </a:solidFill>
                <a:latin typeface="DM Sans Medium" pitchFamily="34" charset="0"/>
                <a:ea typeface="DM Sans Medium" pitchFamily="34" charset="-122"/>
                <a:cs typeface="DM Sans Medium" pitchFamily="34" charset="-120"/>
              </a:rPr>
              <a:t>Рассеяние</a:t>
            </a:r>
            <a:endParaRPr lang="en-US" sz="2000" b="1" dirty="0"/>
          </a:p>
        </p:txBody>
      </p:sp>
      <p:sp>
        <p:nvSpPr>
          <p:cNvPr id="14" name="Text 11"/>
          <p:cNvSpPr/>
          <p:nvPr/>
        </p:nvSpPr>
        <p:spPr>
          <a:xfrm>
            <a:off x="2147712" y="5740849"/>
            <a:ext cx="6262330" cy="987981"/>
          </a:xfrm>
          <a:prstGeom prst="rect">
            <a:avLst/>
          </a:prstGeom>
          <a:noFill/>
          <a:ln/>
        </p:spPr>
        <p:txBody>
          <a:bodyPr wrap="square" lIns="0" tIns="0" rIns="0" bIns="0" rtlCol="0" anchor="t"/>
          <a:lstStyle/>
          <a:p>
            <a:pPr marL="0" indent="0" algn="l">
              <a:lnSpc>
                <a:spcPts val="2550"/>
              </a:lnSpc>
              <a:buNone/>
            </a:pPr>
            <a:r>
              <a:rPr lang="en-US" sz="1600" dirty="0">
                <a:solidFill>
                  <a:srgbClr val="161613"/>
                </a:solidFill>
                <a:latin typeface="Inter" pitchFamily="34" charset="0"/>
                <a:ea typeface="Inter" pitchFamily="34" charset="-122"/>
                <a:cs typeface="Inter" pitchFamily="34" charset="-120"/>
              </a:rPr>
              <a:t>Частицы в атмосфере, такие как пыль, аэрозоли и капли воды, рассеивают электромагнитные волны, изменяя их направление.</a:t>
            </a:r>
            <a:endParaRPr lang="en-US" sz="1600" dirty="0"/>
          </a:p>
        </p:txBody>
      </p:sp>
      <p:sp>
        <p:nvSpPr>
          <p:cNvPr id="15" name="Shape 12"/>
          <p:cNvSpPr/>
          <p:nvPr/>
        </p:nvSpPr>
        <p:spPr>
          <a:xfrm>
            <a:off x="1260693" y="6953905"/>
            <a:ext cx="720447" cy="22860"/>
          </a:xfrm>
          <a:prstGeom prst="roundRect">
            <a:avLst>
              <a:gd name="adj" fmla="val 135069"/>
            </a:avLst>
          </a:prstGeom>
          <a:solidFill>
            <a:srgbClr val="D3D1C9"/>
          </a:solidFill>
          <a:ln/>
        </p:spPr>
      </p:sp>
      <p:sp>
        <p:nvSpPr>
          <p:cNvPr id="16" name="Shape 13"/>
          <p:cNvSpPr/>
          <p:nvPr/>
        </p:nvSpPr>
        <p:spPr>
          <a:xfrm>
            <a:off x="774799" y="6681228"/>
            <a:ext cx="463034" cy="463034"/>
          </a:xfrm>
          <a:prstGeom prst="roundRect">
            <a:avLst>
              <a:gd name="adj" fmla="val 6668"/>
            </a:avLst>
          </a:prstGeom>
          <a:solidFill>
            <a:srgbClr val="EDEBE3"/>
          </a:solidFill>
          <a:ln/>
        </p:spPr>
      </p:sp>
      <p:sp>
        <p:nvSpPr>
          <p:cNvPr id="17" name="Text 14"/>
          <p:cNvSpPr/>
          <p:nvPr/>
        </p:nvSpPr>
        <p:spPr>
          <a:xfrm>
            <a:off x="930262" y="6810970"/>
            <a:ext cx="183475" cy="308729"/>
          </a:xfrm>
          <a:prstGeom prst="rect">
            <a:avLst/>
          </a:prstGeom>
          <a:noFill/>
          <a:ln/>
        </p:spPr>
        <p:txBody>
          <a:bodyPr wrap="none" lIns="0" tIns="0" rIns="0" bIns="0" rtlCol="0" anchor="t"/>
          <a:lstStyle/>
          <a:p>
            <a:pPr marL="0" indent="0" algn="ctr">
              <a:lnSpc>
                <a:spcPts val="2400"/>
              </a:lnSpc>
              <a:buNone/>
            </a:pPr>
            <a:r>
              <a:rPr lang="en-US" sz="2400" dirty="0">
                <a:solidFill>
                  <a:srgbClr val="161613"/>
                </a:solidFill>
                <a:latin typeface="DM Sans Medium" pitchFamily="34" charset="0"/>
                <a:ea typeface="DM Sans Medium" pitchFamily="34" charset="-122"/>
                <a:cs typeface="DM Sans Medium" pitchFamily="34" charset="-120"/>
              </a:rPr>
              <a:t>3</a:t>
            </a:r>
            <a:endParaRPr lang="en-US" sz="2400" dirty="0"/>
          </a:p>
        </p:txBody>
      </p:sp>
      <p:sp>
        <p:nvSpPr>
          <p:cNvPr id="18" name="Text 15"/>
          <p:cNvSpPr/>
          <p:nvPr/>
        </p:nvSpPr>
        <p:spPr>
          <a:xfrm>
            <a:off x="2161223" y="6844467"/>
            <a:ext cx="2573060" cy="321588"/>
          </a:xfrm>
          <a:prstGeom prst="rect">
            <a:avLst/>
          </a:prstGeom>
          <a:noFill/>
          <a:ln/>
        </p:spPr>
        <p:txBody>
          <a:bodyPr wrap="none" lIns="0" tIns="0" rIns="0" bIns="0" rtlCol="0" anchor="t"/>
          <a:lstStyle/>
          <a:p>
            <a:pPr marL="0" indent="0" algn="l">
              <a:lnSpc>
                <a:spcPts val="2500"/>
              </a:lnSpc>
              <a:buNone/>
            </a:pPr>
            <a:r>
              <a:rPr lang="en-US" sz="2000" b="1" dirty="0">
                <a:solidFill>
                  <a:srgbClr val="161613"/>
                </a:solidFill>
                <a:latin typeface="DM Sans Medium" pitchFamily="34" charset="0"/>
                <a:ea typeface="DM Sans Medium" pitchFamily="34" charset="-122"/>
                <a:cs typeface="DM Sans Medium" pitchFamily="34" charset="-120"/>
              </a:rPr>
              <a:t>Пропускание</a:t>
            </a:r>
            <a:endParaRPr lang="en-US" sz="2000" b="1" dirty="0"/>
          </a:p>
        </p:txBody>
      </p:sp>
      <p:sp>
        <p:nvSpPr>
          <p:cNvPr id="19" name="Text 16"/>
          <p:cNvSpPr/>
          <p:nvPr/>
        </p:nvSpPr>
        <p:spPr>
          <a:xfrm>
            <a:off x="2161223" y="7279585"/>
            <a:ext cx="6262330" cy="658654"/>
          </a:xfrm>
          <a:prstGeom prst="rect">
            <a:avLst/>
          </a:prstGeom>
          <a:noFill/>
          <a:ln/>
        </p:spPr>
        <p:txBody>
          <a:bodyPr wrap="square" lIns="0" tIns="0" rIns="0" bIns="0" rtlCol="0" anchor="t"/>
          <a:lstStyle/>
          <a:p>
            <a:pPr marL="0" indent="0" algn="l">
              <a:lnSpc>
                <a:spcPts val="2550"/>
              </a:lnSpc>
              <a:buNone/>
            </a:pPr>
            <a:r>
              <a:rPr lang="en-US" sz="1600" dirty="0">
                <a:solidFill>
                  <a:srgbClr val="161613"/>
                </a:solidFill>
                <a:latin typeface="Inter" pitchFamily="34" charset="0"/>
                <a:ea typeface="Inter" pitchFamily="34" charset="-122"/>
                <a:cs typeface="Inter" pitchFamily="34" charset="-120"/>
              </a:rPr>
              <a:t>Электромагнитные волны, не поглощенные и не рассеянные, проходят через атмосферу, достигая поверхности Земли.</a:t>
            </a:r>
            <a:endParaRPr lang="en-US" sz="1600" dirty="0"/>
          </a:p>
        </p:txBody>
      </p:sp>
      <p:sp>
        <p:nvSpPr>
          <p:cNvPr id="20" name="Прямоугольник 19"/>
          <p:cNvSpPr/>
          <p:nvPr/>
        </p:nvSpPr>
        <p:spPr>
          <a:xfrm>
            <a:off x="2108250" y="3248469"/>
            <a:ext cx="3175869" cy="369332"/>
          </a:xfrm>
          <a:prstGeom prst="rect">
            <a:avLst/>
          </a:prstGeom>
        </p:spPr>
        <p:txBody>
          <a:bodyPr wrap="none">
            <a:spAutoFit/>
          </a:bodyPr>
          <a:lstStyle/>
          <a:p>
            <a:r>
              <a:rPr lang="ru-RU" b="1" dirty="0"/>
              <a:t>Поглощение атмосферы</a:t>
            </a:r>
          </a:p>
        </p:txBody>
      </p:sp>
      <p:sp>
        <p:nvSpPr>
          <p:cNvPr id="21" name="TextBox 20"/>
          <p:cNvSpPr txBox="1"/>
          <p:nvPr/>
        </p:nvSpPr>
        <p:spPr>
          <a:xfrm>
            <a:off x="849863" y="3269352"/>
            <a:ext cx="312906" cy="369332"/>
          </a:xfrm>
          <a:prstGeom prst="rect">
            <a:avLst/>
          </a:prstGeom>
          <a:noFill/>
        </p:spPr>
        <p:txBody>
          <a:bodyPr wrap="none" rtlCol="0">
            <a:spAutoFit/>
          </a:bodyPr>
          <a:lstStyle/>
          <a:p>
            <a:r>
              <a:rPr lang="ru-RU" dirty="0"/>
              <a:t>1</a:t>
            </a:r>
            <a:endParaRPr lang="en-US" dirty="0"/>
          </a:p>
        </p:txBody>
      </p:sp>
      <p:sp>
        <p:nvSpPr>
          <p:cNvPr id="22" name="Прямоугольник 21"/>
          <p:cNvSpPr/>
          <p:nvPr/>
        </p:nvSpPr>
        <p:spPr>
          <a:xfrm>
            <a:off x="961362" y="1486350"/>
            <a:ext cx="7315200" cy="1477328"/>
          </a:xfrm>
          <a:prstGeom prst="rect">
            <a:avLst/>
          </a:prstGeom>
        </p:spPr>
        <p:txBody>
          <a:bodyPr>
            <a:spAutoFit/>
          </a:bodyPr>
          <a:lstStyle/>
          <a:p>
            <a:pPr algn="just"/>
            <a:r>
              <a:rPr lang="ru-RU" dirty="0">
                <a:latin typeface="Inter" panose="020B0604020202020204" charset="0"/>
                <a:ea typeface="Inter" panose="020B0604020202020204" charset="0"/>
              </a:rPr>
              <a:t>Спектральная прозрачность атмосферы зависит от множества факторов, включая состав атмосферы, высоту, погодные условия и, конечно же, длину волны электромагнитных волн. Механизмы, влияющие на прозрачность атмосферы, включают:</a:t>
            </a:r>
            <a:endParaRPr lang="en-US" dirty="0">
              <a:latin typeface="Inter" panose="020B0604020202020204" charset="0"/>
              <a:ea typeface="Inter" panose="020B060402020202020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838914"/>
            <a:ext cx="7556421" cy="1417558"/>
          </a:xfrm>
          <a:prstGeom prst="rect">
            <a:avLst/>
          </a:prstGeom>
          <a:noFill/>
          <a:ln/>
        </p:spPr>
        <p:txBody>
          <a:bodyPr wrap="square" lIns="0" tIns="0" rIns="0" bIns="0" rtlCol="0" anchor="t"/>
          <a:lstStyle/>
          <a:p>
            <a:pPr marL="0" indent="0">
              <a:lnSpc>
                <a:spcPts val="5550"/>
              </a:lnSpc>
              <a:buNone/>
            </a:pPr>
            <a:r>
              <a:rPr lang="en-US" sz="4450" b="1" dirty="0">
                <a:solidFill>
                  <a:srgbClr val="161613"/>
                </a:solidFill>
                <a:latin typeface="DM Sans Medium" pitchFamily="34" charset="0"/>
                <a:ea typeface="DM Sans Medium" pitchFamily="34" charset="-122"/>
                <a:cs typeface="DM Sans Medium" pitchFamily="34" charset="-120"/>
              </a:rPr>
              <a:t>Параметры спектральной характеристики волн</a:t>
            </a:r>
            <a:endParaRPr lang="en-US" sz="4450" b="1" dirty="0"/>
          </a:p>
        </p:txBody>
      </p:sp>
      <p:sp>
        <p:nvSpPr>
          <p:cNvPr id="4" name="Shape 1"/>
          <p:cNvSpPr/>
          <p:nvPr/>
        </p:nvSpPr>
        <p:spPr>
          <a:xfrm>
            <a:off x="793790" y="2596634"/>
            <a:ext cx="7556421" cy="4793933"/>
          </a:xfrm>
          <a:prstGeom prst="roundRect">
            <a:avLst>
              <a:gd name="adj" fmla="val 710"/>
            </a:avLst>
          </a:prstGeom>
          <a:noFill/>
          <a:ln w="7620">
            <a:solidFill>
              <a:srgbClr val="000000">
                <a:alpha val="8000"/>
              </a:srgbClr>
            </a:solidFill>
            <a:prstDash val="solid"/>
          </a:ln>
        </p:spPr>
      </p:sp>
      <p:sp>
        <p:nvSpPr>
          <p:cNvPr id="5" name="Shape 2"/>
          <p:cNvSpPr/>
          <p:nvPr/>
        </p:nvSpPr>
        <p:spPr>
          <a:xfrm>
            <a:off x="801410" y="2604254"/>
            <a:ext cx="7541181" cy="650319"/>
          </a:xfrm>
          <a:prstGeom prst="rect">
            <a:avLst/>
          </a:prstGeom>
          <a:solidFill>
            <a:srgbClr val="FFFFFF">
              <a:alpha val="4000"/>
            </a:srgbClr>
          </a:solidFill>
          <a:ln/>
        </p:spPr>
      </p:sp>
      <p:sp>
        <p:nvSpPr>
          <p:cNvPr id="6" name="Text 3"/>
          <p:cNvSpPr/>
          <p:nvPr/>
        </p:nvSpPr>
        <p:spPr>
          <a:xfrm>
            <a:off x="1028224" y="2747963"/>
            <a:ext cx="3313152" cy="362903"/>
          </a:xfrm>
          <a:prstGeom prst="rect">
            <a:avLst/>
          </a:prstGeom>
          <a:noFill/>
          <a:ln/>
        </p:spPr>
        <p:txBody>
          <a:bodyPr wrap="none" lIns="0" tIns="0" rIns="0" bIns="0" rtlCol="0" anchor="t"/>
          <a:lstStyle/>
          <a:p>
            <a:pPr marL="0" indent="0">
              <a:lnSpc>
                <a:spcPts val="2850"/>
              </a:lnSpc>
              <a:buNone/>
            </a:pPr>
            <a:r>
              <a:rPr lang="en-US" sz="1750" dirty="0">
                <a:solidFill>
                  <a:srgbClr val="161613"/>
                </a:solidFill>
                <a:latin typeface="Inter" pitchFamily="34" charset="0"/>
                <a:ea typeface="Inter" pitchFamily="34" charset="-122"/>
                <a:cs typeface="Inter" pitchFamily="34" charset="-120"/>
              </a:rPr>
              <a:t>Параметр</a:t>
            </a:r>
            <a:endParaRPr lang="en-US" sz="1750" dirty="0"/>
          </a:p>
        </p:txBody>
      </p:sp>
      <p:sp>
        <p:nvSpPr>
          <p:cNvPr id="7" name="Text 4"/>
          <p:cNvSpPr/>
          <p:nvPr/>
        </p:nvSpPr>
        <p:spPr>
          <a:xfrm>
            <a:off x="4802624" y="2747963"/>
            <a:ext cx="3313152" cy="362903"/>
          </a:xfrm>
          <a:prstGeom prst="rect">
            <a:avLst/>
          </a:prstGeom>
          <a:noFill/>
          <a:ln/>
        </p:spPr>
        <p:txBody>
          <a:bodyPr wrap="none" lIns="0" tIns="0" rIns="0" bIns="0" rtlCol="0" anchor="t"/>
          <a:lstStyle/>
          <a:p>
            <a:pPr marL="0" indent="0">
              <a:lnSpc>
                <a:spcPts val="2850"/>
              </a:lnSpc>
              <a:buNone/>
            </a:pPr>
            <a:r>
              <a:rPr lang="en-US" sz="1750" dirty="0">
                <a:solidFill>
                  <a:srgbClr val="161613"/>
                </a:solidFill>
                <a:latin typeface="Inter" pitchFamily="34" charset="0"/>
                <a:ea typeface="Inter" pitchFamily="34" charset="-122"/>
                <a:cs typeface="Inter" pitchFamily="34" charset="-120"/>
              </a:rPr>
              <a:t>Описание</a:t>
            </a:r>
            <a:endParaRPr lang="en-US" sz="1750" dirty="0"/>
          </a:p>
        </p:txBody>
      </p:sp>
      <p:sp>
        <p:nvSpPr>
          <p:cNvPr id="8" name="Shape 5"/>
          <p:cNvSpPr/>
          <p:nvPr/>
        </p:nvSpPr>
        <p:spPr>
          <a:xfrm>
            <a:off x="801410" y="3254573"/>
            <a:ext cx="7541181" cy="1376124"/>
          </a:xfrm>
          <a:prstGeom prst="rect">
            <a:avLst/>
          </a:prstGeom>
          <a:solidFill>
            <a:srgbClr val="000000">
              <a:alpha val="4000"/>
            </a:srgbClr>
          </a:solidFill>
          <a:ln/>
        </p:spPr>
      </p:sp>
      <p:sp>
        <p:nvSpPr>
          <p:cNvPr id="9" name="Text 6"/>
          <p:cNvSpPr/>
          <p:nvPr/>
        </p:nvSpPr>
        <p:spPr>
          <a:xfrm>
            <a:off x="1028224" y="3398282"/>
            <a:ext cx="3313152" cy="362903"/>
          </a:xfrm>
          <a:prstGeom prst="rect">
            <a:avLst/>
          </a:prstGeom>
          <a:noFill/>
          <a:ln/>
        </p:spPr>
        <p:txBody>
          <a:bodyPr wrap="none" lIns="0" tIns="0" rIns="0" bIns="0" rtlCol="0" anchor="t"/>
          <a:lstStyle/>
          <a:p>
            <a:pPr marL="0" indent="0">
              <a:lnSpc>
                <a:spcPts val="2850"/>
              </a:lnSpc>
              <a:buNone/>
            </a:pPr>
            <a:r>
              <a:rPr lang="en-US" sz="1750" dirty="0">
                <a:solidFill>
                  <a:srgbClr val="161613"/>
                </a:solidFill>
                <a:latin typeface="Inter" pitchFamily="34" charset="0"/>
                <a:ea typeface="Inter" pitchFamily="34" charset="-122"/>
                <a:cs typeface="Inter" pitchFamily="34" charset="-120"/>
              </a:rPr>
              <a:t>Длина волны (λ)</a:t>
            </a:r>
            <a:endParaRPr lang="en-US" sz="1750" dirty="0"/>
          </a:p>
        </p:txBody>
      </p:sp>
      <p:sp>
        <p:nvSpPr>
          <p:cNvPr id="10" name="Text 7"/>
          <p:cNvSpPr/>
          <p:nvPr/>
        </p:nvSpPr>
        <p:spPr>
          <a:xfrm>
            <a:off x="4802624" y="3398282"/>
            <a:ext cx="3313152" cy="1088708"/>
          </a:xfrm>
          <a:prstGeom prst="rect">
            <a:avLst/>
          </a:prstGeom>
          <a:noFill/>
          <a:ln/>
        </p:spPr>
        <p:txBody>
          <a:bodyPr wrap="square" lIns="0" tIns="0" rIns="0" bIns="0" rtlCol="0" anchor="t"/>
          <a:lstStyle/>
          <a:p>
            <a:pPr marL="0" indent="0">
              <a:lnSpc>
                <a:spcPts val="2850"/>
              </a:lnSpc>
              <a:buNone/>
            </a:pPr>
            <a:r>
              <a:rPr lang="en-US" sz="1750" dirty="0">
                <a:solidFill>
                  <a:srgbClr val="161613"/>
                </a:solidFill>
                <a:latin typeface="Inter" pitchFamily="34" charset="0"/>
                <a:ea typeface="Inter" pitchFamily="34" charset="-122"/>
                <a:cs typeface="Inter" pitchFamily="34" charset="-120"/>
              </a:rPr>
              <a:t>Расстояние между двумя соседними гребнями или впадинами волны.</a:t>
            </a:r>
            <a:endParaRPr lang="en-US" sz="1750" dirty="0"/>
          </a:p>
        </p:txBody>
      </p:sp>
      <p:sp>
        <p:nvSpPr>
          <p:cNvPr id="11" name="Shape 8"/>
          <p:cNvSpPr/>
          <p:nvPr/>
        </p:nvSpPr>
        <p:spPr>
          <a:xfrm>
            <a:off x="801410" y="4630698"/>
            <a:ext cx="7541181" cy="1376124"/>
          </a:xfrm>
          <a:prstGeom prst="rect">
            <a:avLst/>
          </a:prstGeom>
          <a:solidFill>
            <a:srgbClr val="FFFFFF">
              <a:alpha val="4000"/>
            </a:srgbClr>
          </a:solidFill>
          <a:ln/>
        </p:spPr>
      </p:sp>
      <p:sp>
        <p:nvSpPr>
          <p:cNvPr id="12" name="Text 9"/>
          <p:cNvSpPr/>
          <p:nvPr/>
        </p:nvSpPr>
        <p:spPr>
          <a:xfrm>
            <a:off x="1028224" y="4774406"/>
            <a:ext cx="3313152" cy="362903"/>
          </a:xfrm>
          <a:prstGeom prst="rect">
            <a:avLst/>
          </a:prstGeom>
          <a:noFill/>
          <a:ln/>
        </p:spPr>
        <p:txBody>
          <a:bodyPr wrap="none" lIns="0" tIns="0" rIns="0" bIns="0" rtlCol="0" anchor="t"/>
          <a:lstStyle/>
          <a:p>
            <a:pPr marL="0" indent="0">
              <a:lnSpc>
                <a:spcPts val="2850"/>
              </a:lnSpc>
              <a:buNone/>
            </a:pPr>
            <a:r>
              <a:rPr lang="en-US" sz="1750" dirty="0">
                <a:solidFill>
                  <a:srgbClr val="161613"/>
                </a:solidFill>
                <a:latin typeface="Inter" pitchFamily="34" charset="0"/>
                <a:ea typeface="Inter" pitchFamily="34" charset="-122"/>
                <a:cs typeface="Inter" pitchFamily="34" charset="-120"/>
              </a:rPr>
              <a:t>Частота (ν)</a:t>
            </a:r>
            <a:endParaRPr lang="en-US" sz="1750" dirty="0"/>
          </a:p>
        </p:txBody>
      </p:sp>
      <p:sp>
        <p:nvSpPr>
          <p:cNvPr id="13" name="Text 10"/>
          <p:cNvSpPr/>
          <p:nvPr/>
        </p:nvSpPr>
        <p:spPr>
          <a:xfrm>
            <a:off x="4802624" y="4774406"/>
            <a:ext cx="3313152" cy="1088708"/>
          </a:xfrm>
          <a:prstGeom prst="rect">
            <a:avLst/>
          </a:prstGeom>
          <a:noFill/>
          <a:ln/>
        </p:spPr>
        <p:txBody>
          <a:bodyPr wrap="square" lIns="0" tIns="0" rIns="0" bIns="0" rtlCol="0" anchor="t"/>
          <a:lstStyle/>
          <a:p>
            <a:pPr marL="0" indent="0">
              <a:lnSpc>
                <a:spcPts val="2850"/>
              </a:lnSpc>
              <a:buNone/>
            </a:pPr>
            <a:r>
              <a:rPr lang="en-US" sz="1750" dirty="0">
                <a:solidFill>
                  <a:srgbClr val="161613"/>
                </a:solidFill>
                <a:latin typeface="Inter" pitchFamily="34" charset="0"/>
                <a:ea typeface="Inter" pitchFamily="34" charset="-122"/>
                <a:cs typeface="Inter" pitchFamily="34" charset="-120"/>
              </a:rPr>
              <a:t>Количество волн, проходящих через точку в единицу времени.</a:t>
            </a:r>
            <a:endParaRPr lang="en-US" sz="1750" dirty="0"/>
          </a:p>
        </p:txBody>
      </p:sp>
      <p:sp>
        <p:nvSpPr>
          <p:cNvPr id="14" name="Shape 11"/>
          <p:cNvSpPr/>
          <p:nvPr/>
        </p:nvSpPr>
        <p:spPr>
          <a:xfrm>
            <a:off x="801410" y="6006822"/>
            <a:ext cx="7548801" cy="1376124"/>
          </a:xfrm>
          <a:prstGeom prst="rect">
            <a:avLst/>
          </a:prstGeom>
          <a:solidFill>
            <a:srgbClr val="000000">
              <a:alpha val="4000"/>
            </a:srgbClr>
          </a:solidFill>
          <a:ln/>
        </p:spPr>
      </p:sp>
      <p:sp>
        <p:nvSpPr>
          <p:cNvPr id="15" name="Text 12"/>
          <p:cNvSpPr/>
          <p:nvPr/>
        </p:nvSpPr>
        <p:spPr>
          <a:xfrm>
            <a:off x="1028224" y="6150531"/>
            <a:ext cx="3313152" cy="362903"/>
          </a:xfrm>
          <a:prstGeom prst="rect">
            <a:avLst/>
          </a:prstGeom>
          <a:noFill/>
          <a:ln/>
        </p:spPr>
        <p:txBody>
          <a:bodyPr wrap="none" lIns="0" tIns="0" rIns="0" bIns="0" rtlCol="0" anchor="t"/>
          <a:lstStyle/>
          <a:p>
            <a:pPr marL="0" indent="0">
              <a:lnSpc>
                <a:spcPts val="2850"/>
              </a:lnSpc>
              <a:buNone/>
            </a:pPr>
            <a:r>
              <a:rPr lang="en-US" sz="1750" dirty="0">
                <a:solidFill>
                  <a:srgbClr val="161613"/>
                </a:solidFill>
                <a:latin typeface="Inter" pitchFamily="34" charset="0"/>
                <a:ea typeface="Inter" pitchFamily="34" charset="-122"/>
                <a:cs typeface="Inter" pitchFamily="34" charset="-120"/>
              </a:rPr>
              <a:t>Энергия (E)</a:t>
            </a:r>
            <a:endParaRPr lang="en-US" sz="1750" dirty="0"/>
          </a:p>
        </p:txBody>
      </p:sp>
      <p:sp>
        <p:nvSpPr>
          <p:cNvPr id="16" name="Text 13"/>
          <p:cNvSpPr/>
          <p:nvPr/>
        </p:nvSpPr>
        <p:spPr>
          <a:xfrm>
            <a:off x="4802624" y="6150531"/>
            <a:ext cx="3313152" cy="1088708"/>
          </a:xfrm>
          <a:prstGeom prst="rect">
            <a:avLst/>
          </a:prstGeom>
          <a:noFill/>
          <a:ln/>
        </p:spPr>
        <p:txBody>
          <a:bodyPr wrap="square" lIns="0" tIns="0" rIns="0" bIns="0" rtlCol="0" anchor="t"/>
          <a:lstStyle/>
          <a:p>
            <a:pPr marL="0" indent="0">
              <a:lnSpc>
                <a:spcPts val="2850"/>
              </a:lnSpc>
              <a:buNone/>
            </a:pPr>
            <a:r>
              <a:rPr lang="en-US" sz="1750" dirty="0">
                <a:solidFill>
                  <a:srgbClr val="161613"/>
                </a:solidFill>
                <a:latin typeface="Inter" pitchFamily="34" charset="0"/>
                <a:ea typeface="Inter" pitchFamily="34" charset="-122"/>
                <a:cs typeface="Inter" pitchFamily="34" charset="-120"/>
              </a:rPr>
              <a:t>Количество энергии, переносимой электромагнитной волной.</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3" name="Text 0"/>
          <p:cNvSpPr/>
          <p:nvPr/>
        </p:nvSpPr>
        <p:spPr>
          <a:xfrm>
            <a:off x="3567828" y="41708"/>
            <a:ext cx="7173070" cy="1096970"/>
          </a:xfrm>
          <a:prstGeom prst="rect">
            <a:avLst/>
          </a:prstGeom>
          <a:noFill/>
          <a:ln/>
        </p:spPr>
        <p:txBody>
          <a:bodyPr wrap="square" lIns="0" tIns="0" rIns="0" bIns="0" rtlCol="0" anchor="t"/>
          <a:lstStyle/>
          <a:p>
            <a:pPr marL="0" indent="0" algn="ctr">
              <a:buNone/>
            </a:pPr>
            <a:r>
              <a:rPr lang="en-US" sz="2800" b="1" dirty="0">
                <a:solidFill>
                  <a:srgbClr val="161613"/>
                </a:solidFill>
                <a:latin typeface="DM Sans Medium" pitchFamily="34" charset="0"/>
                <a:ea typeface="DM Sans Medium" pitchFamily="34" charset="-122"/>
                <a:cs typeface="DM Sans Medium" pitchFamily="34" charset="-120"/>
              </a:rPr>
              <a:t>Чувствительность ультрафиолетового диапазона спектра к сейсмической опасности</a:t>
            </a:r>
            <a:endParaRPr lang="en-US" sz="2800" b="1" dirty="0"/>
          </a:p>
        </p:txBody>
      </p:sp>
      <p:sp>
        <p:nvSpPr>
          <p:cNvPr id="7" name="Shape 4"/>
          <p:cNvSpPr/>
          <p:nvPr/>
        </p:nvSpPr>
        <p:spPr>
          <a:xfrm>
            <a:off x="7865506" y="3899893"/>
            <a:ext cx="3762137" cy="2138482"/>
          </a:xfrm>
          <a:prstGeom prst="roundRect">
            <a:avLst>
              <a:gd name="adj" fmla="val 1420"/>
            </a:avLst>
          </a:prstGeom>
          <a:solidFill>
            <a:srgbClr val="EDEBE3"/>
          </a:solidFill>
          <a:ln/>
        </p:spPr>
      </p:sp>
      <p:sp>
        <p:nvSpPr>
          <p:cNvPr id="8" name="Text 5"/>
          <p:cNvSpPr/>
          <p:nvPr/>
        </p:nvSpPr>
        <p:spPr>
          <a:xfrm>
            <a:off x="8563027" y="4243982"/>
            <a:ext cx="2531269" cy="316349"/>
          </a:xfrm>
          <a:prstGeom prst="rect">
            <a:avLst/>
          </a:prstGeom>
          <a:noFill/>
          <a:ln/>
        </p:spPr>
        <p:txBody>
          <a:bodyPr wrap="none" lIns="0" tIns="0" rIns="0" bIns="0" rtlCol="0" anchor="t"/>
          <a:lstStyle/>
          <a:p>
            <a:pPr marL="0" indent="0">
              <a:lnSpc>
                <a:spcPts val="2450"/>
              </a:lnSpc>
              <a:buNone/>
            </a:pPr>
            <a:r>
              <a:rPr lang="en-US" sz="1950" b="1" dirty="0">
                <a:solidFill>
                  <a:srgbClr val="161613"/>
                </a:solidFill>
                <a:latin typeface="DM Sans Medium" pitchFamily="34" charset="0"/>
                <a:ea typeface="DM Sans Medium" pitchFamily="34" charset="-122"/>
                <a:cs typeface="DM Sans Medium" pitchFamily="34" charset="-120"/>
              </a:rPr>
              <a:t>Воздействие на СПА</a:t>
            </a:r>
            <a:endParaRPr lang="en-US" sz="1950" b="1" dirty="0"/>
          </a:p>
        </p:txBody>
      </p:sp>
      <p:sp>
        <p:nvSpPr>
          <p:cNvPr id="9" name="Text 6"/>
          <p:cNvSpPr/>
          <p:nvPr/>
        </p:nvSpPr>
        <p:spPr>
          <a:xfrm>
            <a:off x="8270319" y="4661535"/>
            <a:ext cx="3357324" cy="1295876"/>
          </a:xfrm>
          <a:prstGeom prst="rect">
            <a:avLst/>
          </a:prstGeom>
          <a:noFill/>
          <a:ln/>
        </p:spPr>
        <p:txBody>
          <a:bodyPr wrap="square" lIns="0" tIns="0" rIns="0" bIns="0" rtlCol="0" anchor="t"/>
          <a:lstStyle/>
          <a:p>
            <a:pPr marL="0" indent="0">
              <a:lnSpc>
                <a:spcPts val="2550"/>
              </a:lnSpc>
              <a:buNone/>
            </a:pPr>
            <a:r>
              <a:rPr lang="en-US" sz="1550" dirty="0">
                <a:solidFill>
                  <a:srgbClr val="161613"/>
                </a:solidFill>
                <a:latin typeface="Inter" pitchFamily="34" charset="0"/>
                <a:ea typeface="Inter" pitchFamily="34" charset="-122"/>
                <a:cs typeface="Inter" pitchFamily="34" charset="-120"/>
              </a:rPr>
              <a:t>Сейсмические волны могут вызывать изменения в СПА, особенно в ультрафиолетовом диапазоне.</a:t>
            </a:r>
            <a:endParaRPr lang="en-US" sz="1550" dirty="0"/>
          </a:p>
        </p:txBody>
      </p:sp>
      <p:sp>
        <p:nvSpPr>
          <p:cNvPr id="10" name="Shape 7"/>
          <p:cNvSpPr/>
          <p:nvPr/>
        </p:nvSpPr>
        <p:spPr>
          <a:xfrm>
            <a:off x="3163625" y="6476167"/>
            <a:ext cx="7726680" cy="1490543"/>
          </a:xfrm>
          <a:prstGeom prst="roundRect">
            <a:avLst>
              <a:gd name="adj" fmla="val 2038"/>
            </a:avLst>
          </a:prstGeom>
          <a:solidFill>
            <a:srgbClr val="EDEBE3"/>
          </a:solidFill>
          <a:ln/>
        </p:spPr>
      </p:sp>
      <p:sp>
        <p:nvSpPr>
          <p:cNvPr id="11" name="Text 8"/>
          <p:cNvSpPr/>
          <p:nvPr/>
        </p:nvSpPr>
        <p:spPr>
          <a:xfrm>
            <a:off x="5363796" y="6718577"/>
            <a:ext cx="2809161" cy="316349"/>
          </a:xfrm>
          <a:prstGeom prst="rect">
            <a:avLst/>
          </a:prstGeom>
          <a:noFill/>
          <a:ln/>
        </p:spPr>
        <p:txBody>
          <a:bodyPr wrap="none" lIns="0" tIns="0" rIns="0" bIns="0" rtlCol="0" anchor="t"/>
          <a:lstStyle/>
          <a:p>
            <a:pPr marL="0" indent="0">
              <a:lnSpc>
                <a:spcPts val="2450"/>
              </a:lnSpc>
              <a:buNone/>
            </a:pPr>
            <a:r>
              <a:rPr lang="en-US" sz="1950" b="1" dirty="0">
                <a:solidFill>
                  <a:srgbClr val="161613"/>
                </a:solidFill>
                <a:latin typeface="DM Sans Medium" pitchFamily="34" charset="0"/>
                <a:ea typeface="DM Sans Medium" pitchFamily="34" charset="-122"/>
                <a:cs typeface="DM Sans Medium" pitchFamily="34" charset="-120"/>
              </a:rPr>
              <a:t>Физический механизм</a:t>
            </a:r>
            <a:endParaRPr lang="en-US" sz="1950" b="1" dirty="0"/>
          </a:p>
        </p:txBody>
      </p:sp>
      <p:sp>
        <p:nvSpPr>
          <p:cNvPr id="12" name="Text 9"/>
          <p:cNvSpPr/>
          <p:nvPr/>
        </p:nvSpPr>
        <p:spPr>
          <a:xfrm>
            <a:off x="3493429" y="7193101"/>
            <a:ext cx="7321868" cy="647938"/>
          </a:xfrm>
          <a:prstGeom prst="rect">
            <a:avLst/>
          </a:prstGeom>
          <a:noFill/>
          <a:ln/>
        </p:spPr>
        <p:txBody>
          <a:bodyPr wrap="square" lIns="0" tIns="0" rIns="0" bIns="0" rtlCol="0" anchor="t"/>
          <a:lstStyle/>
          <a:p>
            <a:pPr marL="0" indent="0">
              <a:lnSpc>
                <a:spcPts val="2550"/>
              </a:lnSpc>
              <a:buNone/>
            </a:pPr>
            <a:r>
              <a:rPr lang="en-US" sz="1550" dirty="0">
                <a:solidFill>
                  <a:srgbClr val="161613"/>
                </a:solidFill>
                <a:latin typeface="Inter" pitchFamily="34" charset="0"/>
                <a:ea typeface="Inter" pitchFamily="34" charset="-122"/>
                <a:cs typeface="Inter" pitchFamily="34" charset="-120"/>
              </a:rPr>
              <a:t>Сейсмические волны могут влиять на распределение озона в атмосфере, что влияет на поглощение ультрафиолетового излучения.</a:t>
            </a:r>
            <a:endParaRPr lang="en-US" sz="1550" dirty="0"/>
          </a:p>
        </p:txBody>
      </p:sp>
      <p:sp>
        <p:nvSpPr>
          <p:cNvPr id="13" name="Прямоугольник 12"/>
          <p:cNvSpPr/>
          <p:nvPr/>
        </p:nvSpPr>
        <p:spPr>
          <a:xfrm>
            <a:off x="1167381" y="1463755"/>
            <a:ext cx="12551951" cy="1200329"/>
          </a:xfrm>
          <a:prstGeom prst="rect">
            <a:avLst/>
          </a:prstGeom>
        </p:spPr>
        <p:txBody>
          <a:bodyPr wrap="square">
            <a:spAutoFit/>
          </a:bodyPr>
          <a:lstStyle/>
          <a:p>
            <a:pPr algn="just"/>
            <a:r>
              <a:rPr lang="ru-RU" b="1" dirty="0">
                <a:latin typeface="Inter" panose="020B0604020202020204" charset="0"/>
                <a:ea typeface="Inter" panose="020B0604020202020204" charset="0"/>
              </a:rPr>
              <a:t>Чувствительность ультрафиолетового (УФ) диапазона спектра к сейсмической опасности</a:t>
            </a:r>
            <a:r>
              <a:rPr lang="ru-RU" dirty="0">
                <a:latin typeface="Inter" panose="020B0604020202020204" charset="0"/>
                <a:ea typeface="Inter" panose="020B0604020202020204" charset="0"/>
              </a:rPr>
              <a:t> — это относительно новый и активно исследуемый аспект в области геофизики и сейсмологии. Этот феномен связан с возможностью выявления изменений в ультрафиолетовом излучении или спектре при подготовке сейсмических событий, таких как землетрясения или другие геофизические катастрофы.</a:t>
            </a:r>
            <a:endParaRPr lang="en-US" dirty="0">
              <a:latin typeface="Inter" panose="020B0604020202020204" charset="0"/>
              <a:ea typeface="Inter" panose="020B0604020202020204" charset="0"/>
            </a:endParaRPr>
          </a:p>
        </p:txBody>
      </p:sp>
      <p:sp>
        <p:nvSpPr>
          <p:cNvPr id="14" name="Прямоугольник 13"/>
          <p:cNvSpPr/>
          <p:nvPr/>
        </p:nvSpPr>
        <p:spPr>
          <a:xfrm>
            <a:off x="1167380" y="2659912"/>
            <a:ext cx="12551951" cy="923330"/>
          </a:xfrm>
          <a:prstGeom prst="rect">
            <a:avLst/>
          </a:prstGeom>
        </p:spPr>
        <p:txBody>
          <a:bodyPr wrap="square">
            <a:spAutoFit/>
          </a:bodyPr>
          <a:lstStyle/>
          <a:p>
            <a:pPr algn="just"/>
            <a:r>
              <a:rPr lang="ru-RU" b="1" dirty="0">
                <a:latin typeface="Inter" panose="020B0604020202020204" charset="0"/>
                <a:ea typeface="Inter" panose="020B0604020202020204" charset="0"/>
              </a:rPr>
              <a:t>Ультрафиолетовое излучение</a:t>
            </a:r>
            <a:r>
              <a:rPr lang="ru-RU" dirty="0">
                <a:latin typeface="Inter" panose="020B0604020202020204" charset="0"/>
                <a:ea typeface="Inter" panose="020B0604020202020204" charset="0"/>
              </a:rPr>
              <a:t> — это электромагнитные волны с длиной волны от 10 </a:t>
            </a:r>
            <a:r>
              <a:rPr lang="ru-RU" dirty="0" err="1">
                <a:latin typeface="Inter" panose="020B0604020202020204" charset="0"/>
                <a:ea typeface="Inter" panose="020B0604020202020204" charset="0"/>
              </a:rPr>
              <a:t>нм</a:t>
            </a:r>
            <a:r>
              <a:rPr lang="ru-RU" dirty="0">
                <a:latin typeface="Inter" panose="020B0604020202020204" charset="0"/>
                <a:ea typeface="Inter" panose="020B0604020202020204" charset="0"/>
              </a:rPr>
              <a:t> до 400 </a:t>
            </a:r>
            <a:r>
              <a:rPr lang="ru-RU" dirty="0" err="1">
                <a:latin typeface="Inter" panose="020B0604020202020204" charset="0"/>
                <a:ea typeface="Inter" panose="020B0604020202020204" charset="0"/>
              </a:rPr>
              <a:t>нм</a:t>
            </a:r>
            <a:r>
              <a:rPr lang="ru-RU" dirty="0">
                <a:latin typeface="Inter" panose="020B0604020202020204" charset="0"/>
                <a:ea typeface="Inter" panose="020B0604020202020204" charset="0"/>
              </a:rPr>
              <a:t>. Это излучение поглощается атмосферой, особенно озоновым слоем, но в случае сильных геофизических процессов, таких как землетрясения, может наблюдаться аномальное поведение этого диапазона.</a:t>
            </a:r>
            <a:endParaRPr lang="en-US" dirty="0">
              <a:latin typeface="Inter" panose="020B0604020202020204" charset="0"/>
              <a:ea typeface="Inter" panose="020B0604020202020204" charset="0"/>
            </a:endParaRPr>
          </a:p>
        </p:txBody>
      </p:sp>
      <p:sp>
        <p:nvSpPr>
          <p:cNvPr id="15" name="Shape 1"/>
          <p:cNvSpPr/>
          <p:nvPr/>
        </p:nvSpPr>
        <p:spPr>
          <a:xfrm>
            <a:off x="2233247" y="3979218"/>
            <a:ext cx="3762137" cy="2138482"/>
          </a:xfrm>
          <a:prstGeom prst="roundRect">
            <a:avLst>
              <a:gd name="adj" fmla="val 1420"/>
            </a:avLst>
          </a:prstGeom>
          <a:solidFill>
            <a:srgbClr val="EDEBE3"/>
          </a:solidFill>
          <a:ln/>
        </p:spPr>
      </p:sp>
      <p:sp>
        <p:nvSpPr>
          <p:cNvPr id="16" name="Text 2"/>
          <p:cNvSpPr/>
          <p:nvPr/>
        </p:nvSpPr>
        <p:spPr>
          <a:xfrm>
            <a:off x="2888735" y="4238765"/>
            <a:ext cx="2641878" cy="316349"/>
          </a:xfrm>
          <a:prstGeom prst="rect">
            <a:avLst/>
          </a:prstGeom>
          <a:noFill/>
          <a:ln/>
        </p:spPr>
        <p:txBody>
          <a:bodyPr wrap="none" lIns="0" tIns="0" rIns="0" bIns="0" rtlCol="0" anchor="t"/>
          <a:lstStyle/>
          <a:p>
            <a:pPr marL="0" indent="0">
              <a:lnSpc>
                <a:spcPts val="2450"/>
              </a:lnSpc>
              <a:buNone/>
            </a:pPr>
            <a:r>
              <a:rPr lang="en-US" sz="1950" b="1" dirty="0">
                <a:solidFill>
                  <a:srgbClr val="161613"/>
                </a:solidFill>
                <a:latin typeface="DM Sans Medium" pitchFamily="34" charset="0"/>
                <a:ea typeface="DM Sans Medium" pitchFamily="34" charset="-122"/>
                <a:cs typeface="DM Sans Medium" pitchFamily="34" charset="-120"/>
              </a:rPr>
              <a:t>Сейсмические волны</a:t>
            </a:r>
            <a:endParaRPr lang="en-US" sz="1950" b="1" dirty="0"/>
          </a:p>
        </p:txBody>
      </p:sp>
      <p:sp>
        <p:nvSpPr>
          <p:cNvPr id="17" name="Text 3"/>
          <p:cNvSpPr/>
          <p:nvPr/>
        </p:nvSpPr>
        <p:spPr>
          <a:xfrm>
            <a:off x="2531012" y="4688469"/>
            <a:ext cx="3357324" cy="1295876"/>
          </a:xfrm>
          <a:prstGeom prst="rect">
            <a:avLst/>
          </a:prstGeom>
          <a:noFill/>
          <a:ln/>
        </p:spPr>
        <p:txBody>
          <a:bodyPr wrap="square" lIns="0" tIns="0" rIns="0" bIns="0" rtlCol="0" anchor="t"/>
          <a:lstStyle/>
          <a:p>
            <a:pPr marL="0" indent="0">
              <a:lnSpc>
                <a:spcPts val="2550"/>
              </a:lnSpc>
              <a:buNone/>
            </a:pPr>
            <a:r>
              <a:rPr lang="en-US" sz="1550" dirty="0">
                <a:solidFill>
                  <a:srgbClr val="161613"/>
                </a:solidFill>
                <a:latin typeface="Inter" pitchFamily="34" charset="0"/>
                <a:ea typeface="Inter" pitchFamily="34" charset="-122"/>
                <a:cs typeface="Inter" pitchFamily="34" charset="-120"/>
              </a:rPr>
              <a:t>Сейсмические волны, вызванные землетрясениями, распространяются через Землю, а также в атмосферу.</a:t>
            </a:r>
            <a:endParaRPr lang="en-US" sz="15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70784" y="617696"/>
            <a:ext cx="7575233" cy="2100977"/>
          </a:xfrm>
          <a:prstGeom prst="rect">
            <a:avLst/>
          </a:prstGeom>
          <a:noFill/>
          <a:ln/>
        </p:spPr>
        <p:txBody>
          <a:bodyPr wrap="square" lIns="0" tIns="0" rIns="0" bIns="0" rtlCol="0" anchor="t"/>
          <a:lstStyle/>
          <a:p>
            <a:pPr marL="0" indent="0">
              <a:lnSpc>
                <a:spcPts val="5500"/>
              </a:lnSpc>
              <a:buNone/>
            </a:pPr>
            <a:r>
              <a:rPr lang="en-US" sz="4400" b="1" dirty="0">
                <a:solidFill>
                  <a:srgbClr val="161613"/>
                </a:solidFill>
                <a:latin typeface="DM Sans Medium" pitchFamily="34" charset="0"/>
                <a:ea typeface="DM Sans Medium" pitchFamily="34" charset="-122"/>
                <a:cs typeface="DM Sans Medium" pitchFamily="34" charset="-120"/>
              </a:rPr>
              <a:t>Изменения СПА в ультрафиолетовом диапазоне</a:t>
            </a:r>
            <a:endParaRPr lang="en-US" sz="4400" b="1" dirty="0"/>
          </a:p>
        </p:txBody>
      </p:sp>
      <p:sp>
        <p:nvSpPr>
          <p:cNvPr id="4" name="Shape 1"/>
          <p:cNvSpPr/>
          <p:nvPr/>
        </p:nvSpPr>
        <p:spPr>
          <a:xfrm>
            <a:off x="6270784" y="3306842"/>
            <a:ext cx="504230" cy="504230"/>
          </a:xfrm>
          <a:prstGeom prst="roundRect">
            <a:avLst>
              <a:gd name="adj" fmla="val 6667"/>
            </a:avLst>
          </a:prstGeom>
          <a:solidFill>
            <a:srgbClr val="EDEBE3"/>
          </a:solidFill>
          <a:ln/>
        </p:spPr>
      </p:sp>
      <p:sp>
        <p:nvSpPr>
          <p:cNvPr id="5" name="Text 2"/>
          <p:cNvSpPr/>
          <p:nvPr/>
        </p:nvSpPr>
        <p:spPr>
          <a:xfrm>
            <a:off x="6467713" y="3390781"/>
            <a:ext cx="110252" cy="336233"/>
          </a:xfrm>
          <a:prstGeom prst="rect">
            <a:avLst/>
          </a:prstGeom>
          <a:noFill/>
          <a:ln/>
        </p:spPr>
        <p:txBody>
          <a:bodyPr wrap="none" lIns="0" tIns="0" rIns="0" bIns="0" rtlCol="0" anchor="t"/>
          <a:lstStyle/>
          <a:p>
            <a:pPr marL="0" indent="0" algn="ctr">
              <a:lnSpc>
                <a:spcPts val="2600"/>
              </a:lnSpc>
              <a:buNone/>
            </a:pPr>
            <a:r>
              <a:rPr lang="en-US" sz="2600" dirty="0">
                <a:solidFill>
                  <a:srgbClr val="161613"/>
                </a:solidFill>
                <a:latin typeface="DM Sans Medium" pitchFamily="34" charset="0"/>
                <a:ea typeface="DM Sans Medium" pitchFamily="34" charset="-122"/>
                <a:cs typeface="DM Sans Medium" pitchFamily="34" charset="-120"/>
              </a:rPr>
              <a:t>1</a:t>
            </a:r>
            <a:endParaRPr lang="en-US" sz="2600" dirty="0"/>
          </a:p>
        </p:txBody>
      </p:sp>
      <p:sp>
        <p:nvSpPr>
          <p:cNvPr id="6" name="Text 3"/>
          <p:cNvSpPr/>
          <p:nvPr/>
        </p:nvSpPr>
        <p:spPr>
          <a:xfrm>
            <a:off x="6999089" y="3306842"/>
            <a:ext cx="2947273" cy="700326"/>
          </a:xfrm>
          <a:prstGeom prst="rect">
            <a:avLst/>
          </a:prstGeom>
          <a:noFill/>
          <a:ln/>
        </p:spPr>
        <p:txBody>
          <a:bodyPr wrap="square" lIns="0" tIns="0" rIns="0" bIns="0" rtlCol="0" anchor="t"/>
          <a:lstStyle/>
          <a:p>
            <a:pPr marL="0" indent="0">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Увеличение поглощения</a:t>
            </a:r>
            <a:endParaRPr lang="en-US" sz="2200" dirty="0"/>
          </a:p>
        </p:txBody>
      </p:sp>
      <p:sp>
        <p:nvSpPr>
          <p:cNvPr id="7" name="Text 4"/>
          <p:cNvSpPr/>
          <p:nvPr/>
        </p:nvSpPr>
        <p:spPr>
          <a:xfrm>
            <a:off x="6999089" y="4141589"/>
            <a:ext cx="2947273" cy="1792486"/>
          </a:xfrm>
          <a:prstGeom prst="rect">
            <a:avLst/>
          </a:prstGeom>
          <a:noFill/>
          <a:ln/>
        </p:spPr>
        <p:txBody>
          <a:bodyPr wrap="square" lIns="0" tIns="0" rIns="0" bIns="0" rtlCol="0" anchor="t"/>
          <a:lstStyle/>
          <a:p>
            <a:pPr marL="0" indent="0">
              <a:lnSpc>
                <a:spcPts val="2800"/>
              </a:lnSpc>
              <a:buNone/>
            </a:pPr>
            <a:r>
              <a:rPr lang="en-US" sz="1750" dirty="0">
                <a:solidFill>
                  <a:srgbClr val="161613"/>
                </a:solidFill>
                <a:latin typeface="Inter" pitchFamily="34" charset="0"/>
                <a:ea typeface="Inter" pitchFamily="34" charset="-122"/>
                <a:cs typeface="Inter" pitchFamily="34" charset="-120"/>
              </a:rPr>
              <a:t>Сейсмические волны могут привести к увеличению поглощения ультрафиолетового излучения.</a:t>
            </a:r>
            <a:endParaRPr lang="en-US" sz="1750" dirty="0"/>
          </a:p>
        </p:txBody>
      </p:sp>
      <p:sp>
        <p:nvSpPr>
          <p:cNvPr id="8" name="Shape 5"/>
          <p:cNvSpPr/>
          <p:nvPr/>
        </p:nvSpPr>
        <p:spPr>
          <a:xfrm>
            <a:off x="10170438" y="3306842"/>
            <a:ext cx="504230" cy="504230"/>
          </a:xfrm>
          <a:prstGeom prst="roundRect">
            <a:avLst>
              <a:gd name="adj" fmla="val 6667"/>
            </a:avLst>
          </a:prstGeom>
          <a:solidFill>
            <a:srgbClr val="EDEBE3"/>
          </a:solidFill>
          <a:ln/>
        </p:spPr>
      </p:sp>
      <p:sp>
        <p:nvSpPr>
          <p:cNvPr id="9" name="Text 6"/>
          <p:cNvSpPr/>
          <p:nvPr/>
        </p:nvSpPr>
        <p:spPr>
          <a:xfrm>
            <a:off x="10325576" y="3390781"/>
            <a:ext cx="193953" cy="336233"/>
          </a:xfrm>
          <a:prstGeom prst="rect">
            <a:avLst/>
          </a:prstGeom>
          <a:noFill/>
          <a:ln/>
        </p:spPr>
        <p:txBody>
          <a:bodyPr wrap="none" lIns="0" tIns="0" rIns="0" bIns="0" rtlCol="0" anchor="t"/>
          <a:lstStyle/>
          <a:p>
            <a:pPr marL="0" indent="0" algn="ctr">
              <a:lnSpc>
                <a:spcPts val="2600"/>
              </a:lnSpc>
              <a:buNone/>
            </a:pPr>
            <a:r>
              <a:rPr lang="en-US" sz="2600" dirty="0">
                <a:solidFill>
                  <a:srgbClr val="161613"/>
                </a:solidFill>
                <a:latin typeface="DM Sans Medium" pitchFamily="34" charset="0"/>
                <a:ea typeface="DM Sans Medium" pitchFamily="34" charset="-122"/>
                <a:cs typeface="DM Sans Medium" pitchFamily="34" charset="-120"/>
              </a:rPr>
              <a:t>2</a:t>
            </a:r>
            <a:endParaRPr lang="en-US" sz="2600" dirty="0"/>
          </a:p>
        </p:txBody>
      </p:sp>
      <p:sp>
        <p:nvSpPr>
          <p:cNvPr id="10" name="Text 7"/>
          <p:cNvSpPr/>
          <p:nvPr/>
        </p:nvSpPr>
        <p:spPr>
          <a:xfrm>
            <a:off x="10898743" y="3306842"/>
            <a:ext cx="2947273" cy="700326"/>
          </a:xfrm>
          <a:prstGeom prst="rect">
            <a:avLst/>
          </a:prstGeom>
          <a:noFill/>
          <a:ln/>
        </p:spPr>
        <p:txBody>
          <a:bodyPr wrap="square" lIns="0" tIns="0" rIns="0" bIns="0" rtlCol="0" anchor="t"/>
          <a:lstStyle/>
          <a:p>
            <a:pPr marL="0" indent="0">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Снижение прозрачности</a:t>
            </a:r>
            <a:endParaRPr lang="en-US" sz="2200" dirty="0"/>
          </a:p>
        </p:txBody>
      </p:sp>
      <p:sp>
        <p:nvSpPr>
          <p:cNvPr id="11" name="Text 8"/>
          <p:cNvSpPr/>
          <p:nvPr/>
        </p:nvSpPr>
        <p:spPr>
          <a:xfrm>
            <a:off x="10898743" y="4141589"/>
            <a:ext cx="2947273" cy="1792486"/>
          </a:xfrm>
          <a:prstGeom prst="rect">
            <a:avLst/>
          </a:prstGeom>
          <a:noFill/>
          <a:ln/>
        </p:spPr>
        <p:txBody>
          <a:bodyPr wrap="square" lIns="0" tIns="0" rIns="0" bIns="0" rtlCol="0" anchor="t"/>
          <a:lstStyle/>
          <a:p>
            <a:pPr marL="0" indent="0">
              <a:lnSpc>
                <a:spcPts val="2800"/>
              </a:lnSpc>
              <a:buNone/>
            </a:pPr>
            <a:r>
              <a:rPr lang="en-US" sz="1750" dirty="0">
                <a:solidFill>
                  <a:srgbClr val="161613"/>
                </a:solidFill>
                <a:latin typeface="Inter" pitchFamily="34" charset="0"/>
                <a:ea typeface="Inter" pitchFamily="34" charset="-122"/>
                <a:cs typeface="Inter" pitchFamily="34" charset="-120"/>
              </a:rPr>
              <a:t>Это может привести к снижению прозрачности атмосферы для ультрафиолетового излучения.</a:t>
            </a:r>
            <a:endParaRPr lang="en-US" sz="1750" dirty="0"/>
          </a:p>
        </p:txBody>
      </p:sp>
      <p:sp>
        <p:nvSpPr>
          <p:cNvPr id="12" name="Shape 9"/>
          <p:cNvSpPr/>
          <p:nvPr/>
        </p:nvSpPr>
        <p:spPr>
          <a:xfrm>
            <a:off x="6270784" y="6410206"/>
            <a:ext cx="504230" cy="504230"/>
          </a:xfrm>
          <a:prstGeom prst="roundRect">
            <a:avLst>
              <a:gd name="adj" fmla="val 6667"/>
            </a:avLst>
          </a:prstGeom>
          <a:solidFill>
            <a:srgbClr val="EDEBE3"/>
          </a:solidFill>
          <a:ln/>
        </p:spPr>
      </p:sp>
      <p:sp>
        <p:nvSpPr>
          <p:cNvPr id="13" name="Text 10"/>
          <p:cNvSpPr/>
          <p:nvPr/>
        </p:nvSpPr>
        <p:spPr>
          <a:xfrm>
            <a:off x="6423065" y="6494145"/>
            <a:ext cx="199668" cy="336233"/>
          </a:xfrm>
          <a:prstGeom prst="rect">
            <a:avLst/>
          </a:prstGeom>
          <a:noFill/>
          <a:ln/>
        </p:spPr>
        <p:txBody>
          <a:bodyPr wrap="none" lIns="0" tIns="0" rIns="0" bIns="0" rtlCol="0" anchor="t"/>
          <a:lstStyle/>
          <a:p>
            <a:pPr marL="0" indent="0" algn="ctr">
              <a:lnSpc>
                <a:spcPts val="2600"/>
              </a:lnSpc>
              <a:buNone/>
            </a:pPr>
            <a:r>
              <a:rPr lang="en-US" sz="2600" dirty="0">
                <a:solidFill>
                  <a:srgbClr val="161613"/>
                </a:solidFill>
                <a:latin typeface="DM Sans Medium" pitchFamily="34" charset="0"/>
                <a:ea typeface="DM Sans Medium" pitchFamily="34" charset="-122"/>
                <a:cs typeface="DM Sans Medium" pitchFamily="34" charset="-120"/>
              </a:rPr>
              <a:t>3</a:t>
            </a:r>
            <a:endParaRPr lang="en-US" sz="2600" dirty="0"/>
          </a:p>
        </p:txBody>
      </p:sp>
      <p:sp>
        <p:nvSpPr>
          <p:cNvPr id="14" name="Text 11"/>
          <p:cNvSpPr/>
          <p:nvPr/>
        </p:nvSpPr>
        <p:spPr>
          <a:xfrm>
            <a:off x="6999089" y="6410206"/>
            <a:ext cx="3713559" cy="350163"/>
          </a:xfrm>
          <a:prstGeom prst="rect">
            <a:avLst/>
          </a:prstGeom>
          <a:noFill/>
          <a:ln/>
        </p:spPr>
        <p:txBody>
          <a:bodyPr wrap="none" lIns="0" tIns="0" rIns="0" bIns="0" rtlCol="0" anchor="t"/>
          <a:lstStyle/>
          <a:p>
            <a:pPr marL="0" indent="0">
              <a:lnSpc>
                <a:spcPts val="2750"/>
              </a:lnSpc>
              <a:buNone/>
            </a:pPr>
            <a:r>
              <a:rPr lang="en-US" sz="2200" dirty="0" err="1">
                <a:solidFill>
                  <a:srgbClr val="161613"/>
                </a:solidFill>
                <a:latin typeface="DM Sans Medium" pitchFamily="34" charset="0"/>
                <a:ea typeface="DM Sans Medium" pitchFamily="34" charset="-122"/>
                <a:cs typeface="DM Sans Medium" pitchFamily="34" charset="-120"/>
              </a:rPr>
              <a:t>Изменение</a:t>
            </a:r>
            <a:r>
              <a:rPr lang="en-US" sz="2200" dirty="0">
                <a:solidFill>
                  <a:srgbClr val="161613"/>
                </a:solidFill>
                <a:latin typeface="DM Sans Medium" pitchFamily="34" charset="0"/>
                <a:ea typeface="DM Sans Medium" pitchFamily="34" charset="-122"/>
                <a:cs typeface="DM Sans Medium" pitchFamily="34" charset="-120"/>
              </a:rPr>
              <a:t> </a:t>
            </a:r>
            <a:r>
              <a:rPr lang="en-US" sz="2200" dirty="0" err="1">
                <a:solidFill>
                  <a:srgbClr val="161613"/>
                </a:solidFill>
                <a:latin typeface="DM Sans Medium" pitchFamily="34" charset="0"/>
                <a:ea typeface="DM Sans Medium" pitchFamily="34" charset="-122"/>
                <a:cs typeface="DM Sans Medium" pitchFamily="34" charset="-120"/>
              </a:rPr>
              <a:t>интенсивности</a:t>
            </a:r>
            <a:endParaRPr lang="en-US" sz="2200" dirty="0"/>
          </a:p>
        </p:txBody>
      </p:sp>
      <p:sp>
        <p:nvSpPr>
          <p:cNvPr id="15" name="Text 12"/>
          <p:cNvSpPr/>
          <p:nvPr/>
        </p:nvSpPr>
        <p:spPr>
          <a:xfrm>
            <a:off x="6999089" y="6894790"/>
            <a:ext cx="6846927" cy="716994"/>
          </a:xfrm>
          <a:prstGeom prst="rect">
            <a:avLst/>
          </a:prstGeom>
          <a:noFill/>
          <a:ln/>
        </p:spPr>
        <p:txBody>
          <a:bodyPr wrap="square" lIns="0" tIns="0" rIns="0" bIns="0" rtlCol="0" anchor="t"/>
          <a:lstStyle/>
          <a:p>
            <a:pPr marL="0" indent="0">
              <a:lnSpc>
                <a:spcPts val="2800"/>
              </a:lnSpc>
              <a:buNone/>
            </a:pPr>
            <a:r>
              <a:rPr lang="en-US" sz="1750" dirty="0">
                <a:solidFill>
                  <a:srgbClr val="161613"/>
                </a:solidFill>
                <a:latin typeface="Inter" pitchFamily="34" charset="0"/>
                <a:ea typeface="Inter" pitchFamily="34" charset="-122"/>
                <a:cs typeface="Inter" pitchFamily="34" charset="-120"/>
              </a:rPr>
              <a:t>В результате интенсивность ультрафиолетового излучения, достигающего поверхности Земли, может изменяться.</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2177058"/>
            <a:ext cx="7326035" cy="708779"/>
          </a:xfrm>
          <a:prstGeom prst="rect">
            <a:avLst/>
          </a:prstGeom>
          <a:noFill/>
          <a:ln/>
        </p:spPr>
        <p:txBody>
          <a:bodyPr wrap="none" lIns="0" tIns="0" rIns="0" bIns="0" rtlCol="0" anchor="t"/>
          <a:lstStyle/>
          <a:p>
            <a:pPr marL="0" indent="0">
              <a:lnSpc>
                <a:spcPts val="5550"/>
              </a:lnSpc>
              <a:buNone/>
            </a:pPr>
            <a:r>
              <a:rPr lang="en-US" sz="4450" b="1" dirty="0">
                <a:solidFill>
                  <a:srgbClr val="161613"/>
                </a:solidFill>
                <a:latin typeface="DM Sans Medium" pitchFamily="34" charset="0"/>
                <a:ea typeface="DM Sans Medium" pitchFamily="34" charset="-122"/>
                <a:cs typeface="DM Sans Medium" pitchFamily="34" charset="-120"/>
              </a:rPr>
              <a:t>Методы мониторинга СПА</a:t>
            </a:r>
            <a:endParaRPr lang="en-US" sz="4450" b="1" dirty="0"/>
          </a:p>
        </p:txBody>
      </p:sp>
      <p:sp>
        <p:nvSpPr>
          <p:cNvPr id="3" name="Text 1"/>
          <p:cNvSpPr/>
          <p:nvPr/>
        </p:nvSpPr>
        <p:spPr>
          <a:xfrm>
            <a:off x="793790" y="3452813"/>
            <a:ext cx="3658672" cy="354330"/>
          </a:xfrm>
          <a:prstGeom prst="rect">
            <a:avLst/>
          </a:prstGeom>
          <a:noFill/>
          <a:ln/>
        </p:spPr>
        <p:txBody>
          <a:bodyPr wrap="none" lIns="0" tIns="0" rIns="0" bIns="0" rtlCol="0" anchor="t"/>
          <a:lstStyle/>
          <a:p>
            <a:pPr marL="0" indent="0">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Спутниковые наблюдения</a:t>
            </a:r>
            <a:endParaRPr lang="en-US" sz="2200" dirty="0"/>
          </a:p>
        </p:txBody>
      </p:sp>
      <p:sp>
        <p:nvSpPr>
          <p:cNvPr id="4" name="Text 2"/>
          <p:cNvSpPr/>
          <p:nvPr/>
        </p:nvSpPr>
        <p:spPr>
          <a:xfrm>
            <a:off x="793790" y="4033957"/>
            <a:ext cx="3978116" cy="1814513"/>
          </a:xfrm>
          <a:prstGeom prst="rect">
            <a:avLst/>
          </a:prstGeom>
          <a:noFill/>
          <a:ln/>
        </p:spPr>
        <p:txBody>
          <a:bodyPr wrap="square" lIns="0" tIns="0" rIns="0" bIns="0" rtlCol="0" anchor="t"/>
          <a:lstStyle/>
          <a:p>
            <a:pPr marL="0" indent="0">
              <a:lnSpc>
                <a:spcPts val="2850"/>
              </a:lnSpc>
              <a:buNone/>
            </a:pPr>
            <a:r>
              <a:rPr lang="en-US" sz="1750" dirty="0">
                <a:solidFill>
                  <a:srgbClr val="161613"/>
                </a:solidFill>
                <a:latin typeface="Inter" pitchFamily="34" charset="0"/>
                <a:ea typeface="Inter" pitchFamily="34" charset="-122"/>
                <a:cs typeface="Inter" pitchFamily="34" charset="-120"/>
              </a:rPr>
              <a:t>Спутники могут измерять СПА в различных диапазонах спектра, предоставляя данные о глобальном распределении и изменениях.</a:t>
            </a:r>
            <a:endParaRPr lang="en-US" sz="1750" dirty="0"/>
          </a:p>
        </p:txBody>
      </p:sp>
      <p:sp>
        <p:nvSpPr>
          <p:cNvPr id="5" name="Text 3"/>
          <p:cNvSpPr/>
          <p:nvPr/>
        </p:nvSpPr>
        <p:spPr>
          <a:xfrm>
            <a:off x="5332928" y="3452813"/>
            <a:ext cx="2835235" cy="354330"/>
          </a:xfrm>
          <a:prstGeom prst="rect">
            <a:avLst/>
          </a:prstGeom>
          <a:noFill/>
          <a:ln/>
        </p:spPr>
        <p:txBody>
          <a:bodyPr wrap="none" lIns="0" tIns="0" rIns="0" bIns="0" rtlCol="0" anchor="t"/>
          <a:lstStyle/>
          <a:p>
            <a:pPr marL="0" indent="0">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Наземные станции</a:t>
            </a:r>
            <a:endParaRPr lang="en-US" sz="2200" dirty="0"/>
          </a:p>
        </p:txBody>
      </p:sp>
      <p:sp>
        <p:nvSpPr>
          <p:cNvPr id="6" name="Text 4"/>
          <p:cNvSpPr/>
          <p:nvPr/>
        </p:nvSpPr>
        <p:spPr>
          <a:xfrm>
            <a:off x="5332928" y="4033957"/>
            <a:ext cx="3978116" cy="1814513"/>
          </a:xfrm>
          <a:prstGeom prst="rect">
            <a:avLst/>
          </a:prstGeom>
          <a:noFill/>
          <a:ln/>
        </p:spPr>
        <p:txBody>
          <a:bodyPr wrap="square" lIns="0" tIns="0" rIns="0" bIns="0" rtlCol="0" anchor="t"/>
          <a:lstStyle/>
          <a:p>
            <a:pPr marL="0" indent="0">
              <a:lnSpc>
                <a:spcPts val="2850"/>
              </a:lnSpc>
              <a:buNone/>
            </a:pPr>
            <a:r>
              <a:rPr lang="en-US" sz="1750" dirty="0">
                <a:solidFill>
                  <a:srgbClr val="161613"/>
                </a:solidFill>
                <a:latin typeface="Inter" pitchFamily="34" charset="0"/>
                <a:ea typeface="Inter" pitchFamily="34" charset="-122"/>
                <a:cs typeface="Inter" pitchFamily="34" charset="-120"/>
              </a:rPr>
              <a:t>Наземные станции используют различные инструменты, такие как спектрофотометры и спектрометры, для измерения СПА в определенных точках.</a:t>
            </a:r>
            <a:endParaRPr lang="en-US" sz="1750" dirty="0"/>
          </a:p>
        </p:txBody>
      </p:sp>
      <p:sp>
        <p:nvSpPr>
          <p:cNvPr id="7" name="Text 5"/>
          <p:cNvSpPr/>
          <p:nvPr/>
        </p:nvSpPr>
        <p:spPr>
          <a:xfrm>
            <a:off x="9872067" y="3452813"/>
            <a:ext cx="3384471" cy="354330"/>
          </a:xfrm>
          <a:prstGeom prst="rect">
            <a:avLst/>
          </a:prstGeom>
          <a:noFill/>
          <a:ln/>
        </p:spPr>
        <p:txBody>
          <a:bodyPr wrap="none" lIns="0" tIns="0" rIns="0" bIns="0" rtlCol="0" anchor="t"/>
          <a:lstStyle/>
          <a:p>
            <a:pPr marL="0" indent="0">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Аэростатные измерения</a:t>
            </a:r>
            <a:endParaRPr lang="en-US" sz="2200" dirty="0"/>
          </a:p>
        </p:txBody>
      </p:sp>
      <p:sp>
        <p:nvSpPr>
          <p:cNvPr id="8" name="Text 6"/>
          <p:cNvSpPr/>
          <p:nvPr/>
        </p:nvSpPr>
        <p:spPr>
          <a:xfrm>
            <a:off x="9872067" y="4033957"/>
            <a:ext cx="3978116" cy="1814513"/>
          </a:xfrm>
          <a:prstGeom prst="rect">
            <a:avLst/>
          </a:prstGeom>
          <a:noFill/>
          <a:ln/>
        </p:spPr>
        <p:txBody>
          <a:bodyPr wrap="square" lIns="0" tIns="0" rIns="0" bIns="0" rtlCol="0" anchor="t"/>
          <a:lstStyle/>
          <a:p>
            <a:pPr marL="0" indent="0">
              <a:lnSpc>
                <a:spcPts val="2850"/>
              </a:lnSpc>
              <a:buNone/>
            </a:pPr>
            <a:r>
              <a:rPr lang="en-US" sz="1750" dirty="0">
                <a:solidFill>
                  <a:srgbClr val="161613"/>
                </a:solidFill>
                <a:latin typeface="Inter" pitchFamily="34" charset="0"/>
                <a:ea typeface="Inter" pitchFamily="34" charset="-122"/>
                <a:cs typeface="Inter" pitchFamily="34" charset="-120"/>
              </a:rPr>
              <a:t>Аэростаты могут нести приборы, чтобы измерять СПА на различных высотах, обеспечивая более детальную информацию о вертикальном профиле.</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3" name="Text 0"/>
          <p:cNvSpPr/>
          <p:nvPr/>
        </p:nvSpPr>
        <p:spPr>
          <a:xfrm>
            <a:off x="2307668" y="236935"/>
            <a:ext cx="10600258" cy="911382"/>
          </a:xfrm>
          <a:prstGeom prst="rect">
            <a:avLst/>
          </a:prstGeom>
          <a:noFill/>
          <a:ln/>
        </p:spPr>
        <p:txBody>
          <a:bodyPr wrap="square" lIns="0" tIns="0" rIns="0" bIns="0" rtlCol="0" anchor="t"/>
          <a:lstStyle/>
          <a:p>
            <a:pPr marL="0" indent="0" algn="ctr">
              <a:lnSpc>
                <a:spcPts val="4850"/>
              </a:lnSpc>
              <a:buNone/>
            </a:pPr>
            <a:r>
              <a:rPr lang="en-US" sz="3200" b="1" dirty="0">
                <a:solidFill>
                  <a:srgbClr val="161613"/>
                </a:solidFill>
                <a:latin typeface="DM Sans Medium" pitchFamily="34" charset="0"/>
                <a:ea typeface="DM Sans Medium" pitchFamily="34" charset="-122"/>
                <a:cs typeface="DM Sans Medium" pitchFamily="34" charset="-120"/>
              </a:rPr>
              <a:t>Применение СПА в геофизических исследованиях</a:t>
            </a:r>
            <a:endParaRPr lang="en-US" sz="3200" b="1" dirty="0"/>
          </a:p>
        </p:txBody>
      </p:sp>
      <p:sp>
        <p:nvSpPr>
          <p:cNvPr id="13" name="Rectangle 1">
            <a:extLst>
              <a:ext uri="{FF2B5EF4-FFF2-40B4-BE49-F238E27FC236}">
                <a16:creationId xmlns:a16="http://schemas.microsoft.com/office/drawing/2014/main" id="{D8D72751-39B6-4DE6-92EC-CB86739C6F2A}"/>
              </a:ext>
            </a:extLst>
          </p:cNvPr>
          <p:cNvSpPr>
            <a:spLocks noChangeArrowheads="1"/>
          </p:cNvSpPr>
          <p:nvPr/>
        </p:nvSpPr>
        <p:spPr bwMode="auto">
          <a:xfrm>
            <a:off x="848047" y="1168308"/>
            <a:ext cx="12934305" cy="7140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2000" b="0" i="0" u="none" strike="noStrike" cap="none" normalizeH="0" baseline="0" dirty="0">
                <a:ln>
                  <a:noFill/>
                </a:ln>
                <a:solidFill>
                  <a:schemeClr val="tx1"/>
                </a:solidFill>
                <a:effectLst/>
                <a:latin typeface="Arial" panose="020B0604020202020204" pitchFamily="34" charset="0"/>
              </a:rPr>
              <a:t>    Спектральная прозрачность атмосферы (СПА) играет важную роль в геофизических исследованиях, так как она помогает анализировать взаимодействие атмосферы с различными физическими процессами, такими как сейсмическая активность, климатические изменения, экологические изменения и другие геофизические явления. Вот некоторые из основных направлений применения СПА в геофизике:</a:t>
            </a:r>
          </a:p>
          <a:p>
            <a:pPr marL="0" marR="0" lvl="0" indent="0" algn="just" defTabSz="914400" rtl="0" eaLnBrk="0" fontAlgn="base" latinLnBrk="0" hangingPunct="0">
              <a:lnSpc>
                <a:spcPct val="100000"/>
              </a:lnSpc>
              <a:spcBef>
                <a:spcPct val="0"/>
              </a:spcBef>
              <a:spcAft>
                <a:spcPct val="0"/>
              </a:spcAft>
              <a:buClrTx/>
              <a:buSzTx/>
              <a:buFontTx/>
              <a:buAutoNum type="arabicPeriod"/>
              <a:tabLst/>
            </a:pPr>
            <a:endParaRPr kumimoji="0" lang="ru-RU" altLang="ru-RU" sz="2000" b="1"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AutoNum type="arabicPeriod"/>
              <a:tabLst/>
            </a:pPr>
            <a:r>
              <a:rPr kumimoji="0" lang="ru-RU" altLang="ru-RU" sz="2000" b="1" i="0" u="none" strike="noStrike" cap="none" normalizeH="0" baseline="0" dirty="0">
                <a:ln>
                  <a:noFill/>
                </a:ln>
                <a:solidFill>
                  <a:schemeClr val="tx1"/>
                </a:solidFill>
                <a:effectLst/>
                <a:latin typeface="Arial" panose="020B0604020202020204" pitchFamily="34" charset="0"/>
              </a:rPr>
              <a:t>Прогнозирование сейсмических событий</a:t>
            </a:r>
            <a:r>
              <a:rPr kumimoji="0" lang="ru-RU" altLang="ru-RU" sz="2000" b="0" i="0" u="none" strike="noStrike" cap="none" normalizeH="0" baseline="0" dirty="0">
                <a:ln>
                  <a:noFill/>
                </a:ln>
                <a:solidFill>
                  <a:schemeClr val="tx1"/>
                </a:solidFill>
                <a:effectLst/>
                <a:latin typeface="Arial" panose="020B0604020202020204" pitchFamily="34" charset="0"/>
              </a:rPr>
              <a:t>: Изменения в спектральной прозрачности атмосферы могут предшествовать сейсмическим событиям. Например, в преддверии землетрясений могут наблюдаться аномальные изменения в ультрафиолетовом излучении и других диапазонах спектра. СПА позволяет мониторить эти изменения и использовать их для разработки методов предсказания сейсмической активности.</a:t>
            </a:r>
          </a:p>
          <a:p>
            <a:pPr marL="0" marR="0" lvl="0" indent="0" algn="just" defTabSz="914400" rtl="0" eaLnBrk="0" fontAlgn="base" latinLnBrk="0" hangingPunct="0">
              <a:lnSpc>
                <a:spcPct val="100000"/>
              </a:lnSpc>
              <a:spcBef>
                <a:spcPct val="0"/>
              </a:spcBef>
              <a:spcAft>
                <a:spcPct val="0"/>
              </a:spcAft>
              <a:buClrTx/>
              <a:buSzTx/>
              <a:buFontTx/>
              <a:buAutoNum type="arabicPeriod" startAt="2"/>
              <a:tabLst/>
            </a:pPr>
            <a:endParaRPr kumimoji="0" lang="ru-RU" altLang="ru-RU" sz="2000" b="1"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AutoNum type="arabicPeriod" startAt="2"/>
              <a:tabLst/>
            </a:pPr>
            <a:r>
              <a:rPr kumimoji="0" lang="ru-RU" altLang="ru-RU" sz="2000" b="1" i="0" u="none" strike="noStrike" cap="none" normalizeH="0" baseline="0" dirty="0">
                <a:ln>
                  <a:noFill/>
                </a:ln>
                <a:solidFill>
                  <a:schemeClr val="tx1"/>
                </a:solidFill>
                <a:effectLst/>
                <a:latin typeface="Arial" panose="020B0604020202020204" pitchFamily="34" charset="0"/>
              </a:rPr>
              <a:t>Изучение климатических изменений</a:t>
            </a:r>
            <a:r>
              <a:rPr kumimoji="0" lang="ru-RU" altLang="ru-RU" sz="2000" b="0" i="0" u="none" strike="noStrike" cap="none" normalizeH="0" baseline="0" dirty="0">
                <a:ln>
                  <a:noFill/>
                </a:ln>
                <a:solidFill>
                  <a:schemeClr val="tx1"/>
                </a:solidFill>
                <a:effectLst/>
                <a:latin typeface="Arial" panose="020B0604020202020204" pitchFamily="34" charset="0"/>
              </a:rPr>
              <a:t>: Атмосферная прозрачность влияет на климат, так как она определяет, какое количество солнечного света достигает поверхности Земли. Исследования СПА позволяют отслеживать изменения в атмосфере, связанные с глобальным потеплением, загрязнением воздуха, изменениями в составе озонового слоя и другими климатическими процессами. Это помогает строить более точные климатические модели и прогнозы.</a:t>
            </a:r>
          </a:p>
          <a:p>
            <a:pPr marL="0" marR="0" lvl="0" indent="0" algn="just" defTabSz="914400" rtl="0" eaLnBrk="0" fontAlgn="base" latinLnBrk="0" hangingPunct="0">
              <a:lnSpc>
                <a:spcPct val="100000"/>
              </a:lnSpc>
              <a:spcBef>
                <a:spcPct val="0"/>
              </a:spcBef>
              <a:spcAft>
                <a:spcPct val="0"/>
              </a:spcAft>
              <a:buClrTx/>
              <a:buSzTx/>
              <a:buFontTx/>
              <a:buAutoNum type="arabicPeriod" startAt="3"/>
              <a:tabLst/>
            </a:pPr>
            <a:endParaRPr kumimoji="0" lang="ru-RU" altLang="ru-RU" sz="2000" b="1"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AutoNum type="arabicPeriod" startAt="3"/>
              <a:tabLst/>
            </a:pPr>
            <a:r>
              <a:rPr kumimoji="0" lang="ru-RU" altLang="ru-RU" sz="2000" b="1" i="0" u="none" strike="noStrike" cap="none" normalizeH="0" baseline="0" dirty="0">
                <a:ln>
                  <a:noFill/>
                </a:ln>
                <a:solidFill>
                  <a:schemeClr val="tx1"/>
                </a:solidFill>
                <a:effectLst/>
                <a:latin typeface="Arial" panose="020B0604020202020204" pitchFamily="34" charset="0"/>
              </a:rPr>
              <a:t>Мониторинг загрязнений и природных катастроф</a:t>
            </a:r>
            <a:r>
              <a:rPr kumimoji="0" lang="ru-RU" altLang="ru-RU" sz="2000" b="0" i="0" u="none" strike="noStrike" cap="none" normalizeH="0" baseline="0" dirty="0">
                <a:ln>
                  <a:noFill/>
                </a:ln>
                <a:solidFill>
                  <a:schemeClr val="tx1"/>
                </a:solidFill>
                <a:effectLst/>
                <a:latin typeface="Arial" panose="020B0604020202020204" pitchFamily="34" charset="0"/>
              </a:rPr>
              <a:t>: СПА используется для мониторинга загрязнений, таких как выбросы пыли, газа, аэрозолей и других загрязнителей, которые изменяют прозрачность атмосферы. Например, вулканические извержения, лесные пожары или крупные промышленные выбросы могут существенно изменять состав атмосферы, что отражается на её прозрачности. Мониторинг СПА позволяет быстро выявить эти изменения и оценить их последствия для экосистем и климата.</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1900</TotalTime>
  <Words>1341</Words>
  <Application>Microsoft Office PowerPoint</Application>
  <PresentationFormat>Произвольный</PresentationFormat>
  <Paragraphs>95</Paragraphs>
  <Slides>11</Slides>
  <Notes>8</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11</vt:i4>
      </vt:variant>
    </vt:vector>
  </HeadingPairs>
  <TitlesOfParts>
    <vt:vector size="20" baseType="lpstr">
      <vt:lpstr>DM Sans Medium</vt:lpstr>
      <vt:lpstr>Times New Roman</vt:lpstr>
      <vt:lpstr>Calibri</vt:lpstr>
      <vt:lpstr>Inter</vt:lpstr>
      <vt:lpstr>Century Gothic</vt:lpstr>
      <vt:lpstr>Wingdings 3</vt:lpstr>
      <vt:lpstr>Arial</vt:lpstr>
      <vt:lpstr>Segoe UI</vt:lpstr>
      <vt:lpstr>Легкий дым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Zhanyl Dalebaeva</cp:lastModifiedBy>
  <cp:revision>15</cp:revision>
  <dcterms:created xsi:type="dcterms:W3CDTF">2024-11-20T05:35:43Z</dcterms:created>
  <dcterms:modified xsi:type="dcterms:W3CDTF">2024-11-22T13:02:11Z</dcterms:modified>
</cp:coreProperties>
</file>