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9" r:id="rId3"/>
    <p:sldId id="256" r:id="rId4"/>
    <p:sldId id="268" r:id="rId5"/>
    <p:sldId id="262" r:id="rId6"/>
    <p:sldId id="269" r:id="rId7"/>
    <p:sldId id="265" r:id="rId8"/>
    <p:sldId id="267" r:id="rId9"/>
    <p:sldId id="258" r:id="rId10"/>
    <p:sldId id="261" r:id="rId11"/>
    <p:sldId id="266" r:id="rId12"/>
    <p:sldId id="260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3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38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1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44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1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1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5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4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54B8-8C8B-49BE-9A39-FCE3708BF92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" TargetMode="External"/><Relationship Id="rId7" Type="http://schemas.openxmlformats.org/officeDocument/2006/relationships/hyperlink" Target="https://doi.org/10.24028/gzh.0203-%203100.v36i3.2014.116069" TargetMode="External"/><Relationship Id="rId2" Type="http://schemas.openxmlformats.org/officeDocument/2006/relationships/hyperlink" Target="https://znanio.ru/media/zaschita-naseleniya-ot-posledstvij-zemletryasenij-27497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stor.org/stable/43819634" TargetMode="External"/><Relationship Id="rId5" Type="http://schemas.openxmlformats.org/officeDocument/2006/relationships/hyperlink" Target="https://ru.wikipedia.org/wiki/JSTOR" TargetMode="External"/><Relationship Id="rId4" Type="http://schemas.openxmlformats.org/officeDocument/2006/relationships/hyperlink" Target="https://ru.wikipedia.org/wiki/Jahrb%C3%BCcher_f%C3%BCr_Geschichte_Osteuropa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8446" y="50180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Проверил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: доктор геолого-минералогических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наук, профессор, академик НАН РК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Абетов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Ауэз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Егембердыевич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Выполнила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докторантка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1-го курса, специальности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D05302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Досайбекова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Самал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Кенжебековна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125" y="2574980"/>
            <a:ext cx="95220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Самостоятельная работа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докторанта №3</a:t>
            </a: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предвесники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стратегия прогноза землетрясений»​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электромагнитных сигналов‐ предвестников. Характер и период проявления сигналов. Примеры электромагнитных откликов на сейсмические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077" y="369277"/>
            <a:ext cx="97741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 РК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ГЕОЛОГИИ И НЕФТЕГАЗОГО ДЕЛА ИМЕНИ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К.ТУРЫСОВА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 И СЕЙСМОЛОГИЯ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442" y="467816"/>
            <a:ext cx="10020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Землетрясение в Калифорнии, 1989 год</a:t>
            </a:r>
            <a:r>
              <a:rPr lang="ru-RU" dirty="0"/>
              <a:t>: За несколько дней до землетрясения магнитные аномалии и радиоизлучения были зафиксированы с помощью специальных приборов, что стало важным индикатором предвестников сейсмических событий.</a:t>
            </a:r>
          </a:p>
        </p:txBody>
      </p:sp>
      <p:pic>
        <p:nvPicPr>
          <p:cNvPr id="3074" name="Picture 2" descr="Когда случится катастро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83" y="1938521"/>
            <a:ext cx="5691798" cy="42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4130" y="538152"/>
            <a:ext cx="92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Дагестанское </a:t>
            </a:r>
            <a:r>
              <a:rPr lang="ru-RU" b="1" dirty="0"/>
              <a:t>землетрясение 1990 года</a:t>
            </a:r>
            <a:r>
              <a:rPr lang="ru-RU" dirty="0"/>
              <a:t>: За несколько часов до землетрясения было замечено усиление зеленого свечения в атмосфере на высоте около 100 км, что связано с возмущением инфразвуковыми волнами, исходящими из землетрясения.</a:t>
            </a:r>
          </a:p>
        </p:txBody>
      </p:sp>
      <p:pic>
        <p:nvPicPr>
          <p:cNvPr id="4100" name="Picture 4" descr="9 баллов стойкости. 50 лет спус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79" y="2540977"/>
            <a:ext cx="6171709" cy="31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улы исчезли. 53 года назад Дагестан пережил сильнейшее землетрясение | АиФ  Дагес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5" y="2306515"/>
            <a:ext cx="5112728" cy="34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961" y="1450541"/>
            <a:ext cx="904142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Электромагнитные сигналы-предвестники являются важным объектом исследования в области сейсмологии и геофизики, поскольку они могут помочь в прогнозировании землетрясений. Хотя они не всегда появляются и не всегда имеют четкую закономерность, их наблюдение дает ценную информацию о происходящих процессах в земной коре и атмосфере, что может помочь улучшить систему раннего предупреждения и снизить риск для людей.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659" y="1617785"/>
            <a:ext cx="175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9520"/>
            <a:ext cx="12192000" cy="2590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YS Text"/>
                <a:hlinkClick r:id="rId2"/>
              </a:rPr>
              <a:t>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S Text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807" y="2426677"/>
            <a:ext cx="83790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1. https</a:t>
            </a:r>
            <a:r>
              <a:rPr lang="ru-RU" dirty="0">
                <a:solidFill>
                  <a:srgbClr val="002060"/>
                </a:solidFill>
                <a:hlinkClick r:id="rId3"/>
              </a:rPr>
              <a:t>://ru.wikipedia.org/wiki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en-US" i="1" dirty="0" err="1">
                <a:solidFill>
                  <a:srgbClr val="002060"/>
                </a:solidFill>
              </a:rPr>
              <a:t>Raab</a:t>
            </a:r>
            <a:r>
              <a:rPr lang="en-US" i="1" dirty="0">
                <a:solidFill>
                  <a:srgbClr val="002060"/>
                </a:solidFill>
              </a:rPr>
              <a:t>, Nigel (2014), "The Tashkent Earthquake of 1966: The Advantages and Disadvantages of a Natural Tragedy", </a:t>
            </a:r>
            <a:r>
              <a:rPr lang="en-US" i="1" dirty="0" err="1">
                <a:solidFill>
                  <a:srgbClr val="002060"/>
                </a:solidFill>
                <a:hlinkClick r:id="rId4" tooltip="Jahrbücher für Geschichte Osteuropas"/>
              </a:rPr>
              <a:t>Jahrbücher</a:t>
            </a:r>
            <a:r>
              <a:rPr lang="en-US" i="1" dirty="0">
                <a:solidFill>
                  <a:srgbClr val="002060"/>
                </a:solidFill>
                <a:hlinkClick r:id="rId4" tooltip="Jahrbücher für Geschichte Osteuropas"/>
              </a:rPr>
              <a:t> </a:t>
            </a:r>
            <a:r>
              <a:rPr lang="en-US" i="1" dirty="0" err="1">
                <a:solidFill>
                  <a:srgbClr val="002060"/>
                </a:solidFill>
                <a:hlinkClick r:id="rId4" tooltip="Jahrbücher für Geschichte Osteuropas"/>
              </a:rPr>
              <a:t>für</a:t>
            </a:r>
            <a:r>
              <a:rPr lang="en-US" i="1" dirty="0">
                <a:solidFill>
                  <a:srgbClr val="002060"/>
                </a:solidFill>
                <a:hlinkClick r:id="rId4" tooltip="Jahrbücher für Geschichte Osteuropas"/>
              </a:rPr>
              <a:t> Geschichte </a:t>
            </a:r>
            <a:r>
              <a:rPr lang="en-US" i="1" dirty="0" err="1">
                <a:solidFill>
                  <a:srgbClr val="002060"/>
                </a:solidFill>
                <a:hlinkClick r:id="rId4" tooltip="Jahrbücher für Geschichte Osteuropas"/>
              </a:rPr>
              <a:t>Osteuropas</a:t>
            </a:r>
            <a:r>
              <a:rPr lang="en-US" i="1" dirty="0">
                <a:solidFill>
                  <a:srgbClr val="002060"/>
                </a:solidFill>
              </a:rPr>
              <a:t>, </a:t>
            </a:r>
            <a:r>
              <a:rPr lang="en-US" b="1" i="1" dirty="0">
                <a:solidFill>
                  <a:srgbClr val="002060"/>
                </a:solidFill>
              </a:rPr>
              <a:t>62</a:t>
            </a:r>
            <a:r>
              <a:rPr lang="en-US" i="1" dirty="0">
                <a:solidFill>
                  <a:srgbClr val="002060"/>
                </a:solidFill>
              </a:rPr>
              <a:t> (2): 273—294, </a:t>
            </a:r>
            <a:r>
              <a:rPr lang="en-US" i="1" dirty="0">
                <a:solidFill>
                  <a:srgbClr val="002060"/>
                </a:solidFill>
                <a:hlinkClick r:id="rId5" tooltip="JSTOR"/>
              </a:rPr>
              <a:t>JSTOR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  <a:r>
              <a:rPr lang="en-US" i="1" dirty="0" smtClean="0">
                <a:solidFill>
                  <a:srgbClr val="002060"/>
                </a:solidFill>
                <a:hlinkClick r:id="rId6"/>
              </a:rPr>
              <a:t>43819634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3. Лекция </a:t>
            </a:r>
            <a:r>
              <a:rPr lang="ru-RU" i="1" dirty="0" smtClean="0">
                <a:solidFill>
                  <a:srgbClr val="002060"/>
                </a:solidFill>
              </a:rPr>
              <a:t>5_Электромагнитные_предвестники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4. </a:t>
            </a:r>
            <a:r>
              <a:rPr lang="ru-RU" dirty="0" err="1">
                <a:solidFill>
                  <a:srgbClr val="002060"/>
                </a:solidFill>
              </a:rPr>
              <a:t>Довбня</a:t>
            </a:r>
            <a:r>
              <a:rPr lang="ru-RU" dirty="0">
                <a:solidFill>
                  <a:srgbClr val="002060"/>
                </a:solidFill>
              </a:rPr>
              <a:t> Б.В. Электромагнитные предвестники землетрясений и их повторяемость // Геофизический журнал. 2014. Т. 36. № 3. С. 160–165</a:t>
            </a:r>
            <a:r>
              <a:rPr lang="ru-RU" dirty="0" smtClean="0">
                <a:solidFill>
                  <a:srgbClr val="002060"/>
                </a:solidFill>
              </a:rPr>
              <a:t>] </a:t>
            </a:r>
            <a:r>
              <a:rPr lang="ru-RU" dirty="0">
                <a:hlinkClick r:id="rId7"/>
              </a:rPr>
              <a:t>https://doi.org/10.24028/gzh.0203- </a:t>
            </a:r>
            <a:r>
              <a:rPr lang="ru-RU" dirty="0" smtClean="0">
                <a:hlinkClick r:id="rId7"/>
              </a:rPr>
              <a:t>3100.v36i3.2014.116069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5. </a:t>
            </a:r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еомагнитный эффект землетрясений А. А. </a:t>
            </a:r>
            <a:r>
              <a:rPr lang="ru-RU" dirty="0" err="1" smtClean="0">
                <a:solidFill>
                  <a:srgbClr val="002060"/>
                </a:solidFill>
              </a:rPr>
              <a:t>Спивак</a:t>
            </a:r>
            <a:r>
              <a:rPr lang="ru-RU" dirty="0" smtClean="0">
                <a:solidFill>
                  <a:srgbClr val="002060"/>
                </a:solidFill>
              </a:rPr>
              <a:t>*, С. А. </a:t>
            </a:r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ябова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0141" y="2584938"/>
            <a:ext cx="4057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3940" y="879202"/>
            <a:ext cx="216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2154" y="1731810"/>
            <a:ext cx="8487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Введение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Типы </a:t>
            </a:r>
            <a:r>
              <a:rPr lang="ru-RU" sz="2000" b="1" dirty="0">
                <a:solidFill>
                  <a:srgbClr val="002060"/>
                </a:solidFill>
              </a:rPr>
              <a:t>электромагнитных </a:t>
            </a:r>
            <a:r>
              <a:rPr lang="ru-RU" sz="2000" b="1" dirty="0" smtClean="0">
                <a:solidFill>
                  <a:srgbClr val="002060"/>
                </a:solidFill>
              </a:rPr>
              <a:t>сигналов-предвестников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Период проявления </a:t>
            </a:r>
            <a:r>
              <a:rPr lang="ru-RU" sz="2000" b="1" dirty="0" smtClean="0">
                <a:solidFill>
                  <a:srgbClr val="002060"/>
                </a:solidFill>
              </a:rPr>
              <a:t>сигналов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Природа появления </a:t>
            </a:r>
            <a:r>
              <a:rPr lang="ru-RU" sz="2000" b="1" dirty="0" smtClean="0">
                <a:solidFill>
                  <a:srgbClr val="002060"/>
                </a:solidFill>
              </a:rPr>
              <a:t>сигналов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Примеры электромагнитных откликов на сейсмические события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Заключение</a:t>
            </a:r>
            <a:endParaRPr lang="kk-KZ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endParaRPr lang="kk-KZ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Литературы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5338" y="1043912"/>
            <a:ext cx="57325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srgbClr val="002060"/>
                </a:solidFill>
              </a:rPr>
              <a:t>Электромагнитные сигналы, предвестники землетрясений, — это определенные изменения в электромагнитном поле Земли, которые могут происходить перед сейсмическими событиями. Эти сигналы, как правило, имеют характерную периодичность и могут проявляться в различных формах, таких как изменения в магнитном поле, радиочастотные помехи, а также другие электрические аномалии.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780" t="23230" r="59844" b="28859"/>
          <a:stretch/>
        </p:blipFill>
        <p:spPr>
          <a:xfrm>
            <a:off x="1014045" y="908537"/>
            <a:ext cx="4487356" cy="54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692" y="777556"/>
            <a:ext cx="10040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Типы электромагнитных </a:t>
            </a:r>
            <a:r>
              <a:rPr lang="ru-RU" b="1" dirty="0" smtClean="0"/>
              <a:t>сигналов-предвестников</a:t>
            </a:r>
          </a:p>
          <a:p>
            <a:pPr algn="ctr"/>
            <a:endParaRPr lang="ru-RU" dirty="0"/>
          </a:p>
          <a:p>
            <a:pPr algn="just"/>
            <a:r>
              <a:rPr lang="ru-RU" b="1" dirty="0"/>
              <a:t>Изменения в магнитном поле Земли:</a:t>
            </a:r>
            <a:r>
              <a:rPr lang="ru-RU" dirty="0"/>
              <a:t> Магнитные аномалии могут возникать в результате напряжений в земной коре, которые предшествуют землетрясению. Эти аномалии могут быть обнаружены с помощью высокочувствительных магнитометров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r>
              <a:rPr lang="ru-RU" b="1" dirty="0"/>
              <a:t>Изменения в электрическом поле:</a:t>
            </a:r>
            <a:r>
              <a:rPr lang="ru-RU" dirty="0"/>
              <a:t> В некоторых случаях перед землетрясениями происходят изменения в геоэлектрическом поле, как было отмечено в ряде исследований. Эти изменения могут быть вызваны движением и разрушением горных пород, что способствует накоплению зарядов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r>
              <a:rPr lang="ru-RU" b="1" dirty="0"/>
              <a:t>Радиочастотные сигналы:</a:t>
            </a:r>
            <a:r>
              <a:rPr lang="ru-RU" dirty="0"/>
              <a:t> До и во время землетрясений наблюдаются аномалии в радиочастотном спектре, включая всплески и шумы в радиосигналах. Это может быть связано с электрическими процессами в атмосфере и земной коре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r>
              <a:rPr lang="ru-RU" b="1" dirty="0"/>
              <a:t>Световые явления:</a:t>
            </a:r>
            <a:r>
              <a:rPr lang="ru-RU" dirty="0"/>
              <a:t> Такие аномалии, как свечение почвы, горных вершин, а также необычные светы в атмосфере, тоже могут служить предвестниками. Эти явления происходят из-за изменения электрических и магнитных свойств земли, что приводит к ионизации атмосферы.</a:t>
            </a:r>
          </a:p>
        </p:txBody>
      </p:sp>
    </p:spTree>
    <p:extLst>
      <p:ext uri="{BB962C8B-B14F-4D97-AF65-F5344CB8AC3E}">
        <p14:creationId xmlns:p14="http://schemas.microsoft.com/office/powerpoint/2010/main" val="1613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352" y="1019908"/>
            <a:ext cx="100496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Период проявления сигналов</a:t>
            </a:r>
          </a:p>
          <a:p>
            <a:pPr algn="ctr"/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Электромагнитные сигналы могут проявляться за несколько часов, дней или даже недель до землетрясения, в зависимости от их природы. Например, исследования показывают, что перед крупными землетрясениями могут наблюдаться длительные изменения в электромагнитных полях, в то время как для мелких землетрясений эти изменения могут быть краткосрочными и менее выраженными.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Некоторые сигналы могут длиться несколько минут или часов непосредственно перед сейсмическим событием, особенно если они связаны с быстрыми процессами разрушения горных пород.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4407" y="1362808"/>
            <a:ext cx="788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Природа появления </a:t>
            </a:r>
            <a:r>
              <a:rPr lang="ru-RU" b="1" dirty="0" smtClean="0"/>
              <a:t>сигналов</a:t>
            </a:r>
          </a:p>
          <a:p>
            <a:pPr algn="ctr"/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Сигналы могут появляться из-за напряжений в земной коре, которые накапливаются перед землетрясением. Эти напряжения могут быть результатом тектонических процессов, таких как сдвиг плит, трещины в породах, или вулканическая активность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/>
              <a:t>В некоторых случаях электромагнитные сигналы возникают из-за химических реакций в горных породах, например, за счет выделения газов, таких как радон или озон, что может воздействовать на атмосферу и вызывать изменения в электромагнитном фоне.</a:t>
            </a:r>
          </a:p>
        </p:txBody>
      </p:sp>
    </p:spTree>
    <p:extLst>
      <p:ext uri="{BB962C8B-B14F-4D97-AF65-F5344CB8AC3E}">
        <p14:creationId xmlns:p14="http://schemas.microsoft.com/office/powerpoint/2010/main" val="2281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53" y="701553"/>
            <a:ext cx="5079154" cy="3679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330" y="49352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Вариации геомагнитной индукции в период землетрясения 29.08.2018 г. в Новой Зеландии (фоном выделены наведенные вариации магнитного поля).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87905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Компоненты </a:t>
            </a:r>
            <a:r>
              <a:rPr lang="ru-RU" dirty="0"/>
              <a:t>магнитного поля Земли, полученная в ГФО MHV в период землетрясения 29.08.2018 г. (Новая Каледония). Землетрясение магнитудой М = 7,1 произошло в 03:51:56 UT на глубине ~26 км. Д</a:t>
            </a:r>
            <a:r>
              <a:rPr lang="ru-RU" dirty="0" smtClean="0"/>
              <a:t>анные </a:t>
            </a:r>
            <a:r>
              <a:rPr lang="ru-RU" dirty="0"/>
              <a:t>свидетельствуют о ярко выраженных вариациях магнитного поля в период землетрясения. При этом отчетливо </a:t>
            </a:r>
            <a:r>
              <a:rPr lang="ru-RU" dirty="0" smtClean="0"/>
              <a:t>выделяется </a:t>
            </a:r>
            <a:r>
              <a:rPr lang="ru-RU" dirty="0"/>
              <a:t>короткопериодная стадия повышенных </a:t>
            </a:r>
            <a:r>
              <a:rPr lang="ru-RU" dirty="0" smtClean="0"/>
              <a:t>геомагнитных </a:t>
            </a:r>
            <a:r>
              <a:rPr lang="ru-RU" dirty="0"/>
              <a:t>вариаций с периодом ~ 45 с, начало </a:t>
            </a:r>
            <a:r>
              <a:rPr lang="ru-RU" dirty="0" smtClean="0"/>
              <a:t>которой </a:t>
            </a:r>
            <a:r>
              <a:rPr lang="ru-RU" dirty="0"/>
              <a:t>зафиксировано в ~03:53 UT, фактически сразу после основного толчка. Максимальная амплитуда вариаций на этой стадии составила ~ 4 </a:t>
            </a:r>
            <a:r>
              <a:rPr lang="ru-RU" dirty="0" err="1"/>
              <a:t>нТл</a:t>
            </a:r>
            <a:r>
              <a:rPr lang="ru-RU" dirty="0"/>
              <a:t>, её </a:t>
            </a:r>
            <a:r>
              <a:rPr lang="ru-RU" dirty="0" smtClean="0"/>
              <a:t>длительность </a:t>
            </a:r>
            <a:r>
              <a:rPr lang="ru-RU" dirty="0"/>
              <a:t>~ 3 мин. </a:t>
            </a:r>
          </a:p>
        </p:txBody>
      </p:sp>
    </p:spTree>
    <p:extLst>
      <p:ext uri="{BB962C8B-B14F-4D97-AF65-F5344CB8AC3E}">
        <p14:creationId xmlns:p14="http://schemas.microsoft.com/office/powerpoint/2010/main" val="3457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682" y="889251"/>
            <a:ext cx="1131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/>
            <a:r>
              <a:rPr lang="ru-RU" b="1" dirty="0"/>
              <a:t>Карпатское землетрясение 1940 года</a:t>
            </a:r>
            <a:r>
              <a:rPr lang="ru-RU" dirty="0"/>
              <a:t>: Это землетрясение магнитудой 7.5 в Украине было </a:t>
            </a:r>
            <a:r>
              <a:rPr lang="ru-RU" dirty="0" err="1"/>
              <a:t>предшествовано</a:t>
            </a:r>
            <a:r>
              <a:rPr lang="ru-RU" dirty="0"/>
              <a:t> аномальными световыми явлениями, такими как свечение гор и почвы в эпицентре. Эти явления связывают с изменениями в электрических и магнитных полях Земли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Карпатское землетрясение (1940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2436323"/>
            <a:ext cx="55530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0993" y="643012"/>
            <a:ext cx="865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Примеры электромагнитных откликов на сейсмические события</a:t>
            </a:r>
            <a:endParaRPr lang="en-US" b="1" dirty="0"/>
          </a:p>
        </p:txBody>
      </p:sp>
      <p:pic>
        <p:nvPicPr>
          <p:cNvPr id="1028" name="Picture 4" descr="Карпатское землетрясение (1977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52" y="2460135"/>
            <a:ext cx="26098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6641" y="256312"/>
            <a:ext cx="9265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Ташкентское землетрясение 1966 года</a:t>
            </a:r>
            <a:r>
              <a:rPr lang="ru-RU" dirty="0"/>
              <a:t>: Перед этим землетрясением за несколько часов до подземного удара были зафиксированы изменения в геоэлектрическом поле, что является примером электромагнитных откликов на сейсмическую активность.</a:t>
            </a:r>
          </a:p>
        </p:txBody>
      </p:sp>
      <p:pic>
        <p:nvPicPr>
          <p:cNvPr id="2050" name="Picture 2" descr="Ташкент-1966: щедрость и неблагодар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37" y="1943100"/>
            <a:ext cx="4085556" cy="30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6 апреля 1966 года в Ташкенте произошло сильнейшее землетрясение |  Областной дом ветера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54" y="1943100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1063</TotalTime>
  <Words>812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Heebo</vt:lpstr>
      <vt:lpstr>Times New Roman</vt:lpstr>
      <vt:lpstr>Wingdings 3</vt:lpstr>
      <vt:lpstr>YS Text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some</dc:creator>
  <cp:lastModifiedBy>some</cp:lastModifiedBy>
  <cp:revision>48</cp:revision>
  <dcterms:created xsi:type="dcterms:W3CDTF">2024-10-17T09:32:31Z</dcterms:created>
  <dcterms:modified xsi:type="dcterms:W3CDTF">2024-11-22T11:57:29Z</dcterms:modified>
</cp:coreProperties>
</file>