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</p:sldMasterIdLst>
  <p:notesMasterIdLst>
    <p:notesMasterId r:id="rId14"/>
  </p:notesMasterIdLst>
  <p:sldIdLst>
    <p:sldId id="257" r:id="rId2"/>
    <p:sldId id="258" r:id="rId3"/>
    <p:sldId id="259" r:id="rId4"/>
    <p:sldId id="284" r:id="rId5"/>
    <p:sldId id="269" r:id="rId6"/>
    <p:sldId id="283" r:id="rId7"/>
    <p:sldId id="278" r:id="rId8"/>
    <p:sldId id="272" r:id="rId9"/>
    <p:sldId id="260" r:id="rId10"/>
    <p:sldId id="271" r:id="rId11"/>
    <p:sldId id="266" r:id="rId12"/>
    <p:sldId id="28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05C64-5090-4BD9-B170-38E96167544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8B0BA-814E-49D4-90CC-4265356236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14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8B0BA-814E-49D4-90CC-4265356236A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38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4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55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148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5732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98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012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916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82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375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54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5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15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8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62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139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4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81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0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C56F7B7-63C2-4E88-B6CF-4DFBBCEC7614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8A88C45-CC4D-4DFB-A9AD-603FDA60C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67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01" r:id="rId14"/>
    <p:sldLayoutId id="2147484102" r:id="rId15"/>
    <p:sldLayoutId id="2147484103" r:id="rId16"/>
    <p:sldLayoutId id="2147484104" r:id="rId17"/>
    <p:sldLayoutId id="214748410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made-in-china.com/co_ivyzhang918/product_Seismic-Accelerograph-Seismic-Monitoring-System-Earthquake-Recording-Instrument-Strong-Motion-Accelerographs-Accelerograph-Dpwh_hoonyerhy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1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19A29-7465-456C-8693-7032A48B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01" y="653224"/>
            <a:ext cx="11634952" cy="646331"/>
          </a:xfrm>
        </p:spPr>
        <p:txBody>
          <a:bodyPr>
            <a:normAutofit fontScale="90000"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НЕКОММЕРЧЕСКОЕ АКЦИОНЕРНОЕ ОБЩЕСТВО «КАЗАХСКИЙ НАЦИОНАЛЬНЫЙ ИССЛЕДОВАТЕЛЬСКИЙ ТЕХНИЧЕСКИЙ УНИВЕРСИТЕТ имени К.И.САТПАЕВА»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596D85-936F-4571-91F2-44BF2E8D1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760" y="3661372"/>
            <a:ext cx="9146679" cy="16793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эффекты при землетрясении. Практические примеры Нелокальные свечения. Линейные и компактные светящиеся объекты. Свечение окружающих предметов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72A312-0FDD-4A15-813C-9D78AD0E4B2E}"/>
              </a:ext>
            </a:extLst>
          </p:cNvPr>
          <p:cNvSpPr/>
          <p:nvPr/>
        </p:nvSpPr>
        <p:spPr>
          <a:xfrm>
            <a:off x="3383280" y="1457737"/>
            <a:ext cx="7187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Институт: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геологии и нефтегазового дела им. К. </a:t>
            </a:r>
            <a:r>
              <a:rPr lang="ru-RU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Турысова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Кафедра: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Геофизика и сейсмология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D9EAF6-7DC7-4FC7-877A-B7F1D6C9F050}"/>
              </a:ext>
            </a:extLst>
          </p:cNvPr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DAA38-A0E2-424D-81C1-2AAA757BEBD1}"/>
              </a:ext>
            </a:extLst>
          </p:cNvPr>
          <p:cNvSpPr/>
          <p:nvPr/>
        </p:nvSpPr>
        <p:spPr>
          <a:xfrm>
            <a:off x="598042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B2772EF3-62E1-443A-B76F-15279A955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16204" r="13312" b="-524"/>
          <a:stretch/>
        </p:blipFill>
        <p:spPr bwMode="auto">
          <a:xfrm>
            <a:off x="140223" y="412587"/>
            <a:ext cx="507755" cy="88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0516B9-1C47-4FA9-97D8-DE45D8AC61C3}"/>
              </a:ext>
            </a:extLst>
          </p:cNvPr>
          <p:cNvSpPr/>
          <p:nvPr/>
        </p:nvSpPr>
        <p:spPr>
          <a:xfrm>
            <a:off x="2456688" y="2398995"/>
            <a:ext cx="727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Самостоятельной работе докторантов-3</a:t>
            </a:r>
          </a:p>
          <a:p>
            <a:pPr algn="ctr"/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дисциплине: Сейсмогеофизические предвестники и стратегия прогноза землетрясений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9C449AC-1DF0-471D-B1B4-288EA3998C41}"/>
              </a:ext>
            </a:extLst>
          </p:cNvPr>
          <p:cNvSpPr/>
          <p:nvPr/>
        </p:nvSpPr>
        <p:spPr>
          <a:xfrm>
            <a:off x="8590788" y="5755895"/>
            <a:ext cx="39593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Ф.И.О. преподавателя: Академик НАН РК,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д.г.-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профессор - А.Е.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Абетов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Шифр ОП: 8D05302 - Сейсмология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Ф.И.О. докторанта 1г.о.: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Мырзахан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Аяулым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459E8F-FE89-4F04-810D-0112CA450DF3}"/>
              </a:ext>
            </a:extLst>
          </p:cNvPr>
          <p:cNvSpPr/>
          <p:nvPr/>
        </p:nvSpPr>
        <p:spPr>
          <a:xfrm>
            <a:off x="1353312" y="16687"/>
            <a:ext cx="9217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Казахстана</a:t>
            </a:r>
          </a:p>
        </p:txBody>
      </p:sp>
    </p:spTree>
    <p:extLst>
      <p:ext uri="{BB962C8B-B14F-4D97-AF65-F5344CB8AC3E}">
        <p14:creationId xmlns:p14="http://schemas.microsoft.com/office/powerpoint/2010/main" val="144516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B5890-C325-4DFD-BF8E-1C6A09EB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903" cy="662796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Практическое значение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666308-57FA-47A9-AB42-AB6AA9A601B1}"/>
              </a:ext>
            </a:extLst>
          </p:cNvPr>
          <p:cNvSpPr/>
          <p:nvPr/>
        </p:nvSpPr>
        <p:spPr>
          <a:xfrm>
            <a:off x="120476" y="582897"/>
            <a:ext cx="817313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оптических эффектов как предвестников землетрясений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явления могут выступать индикаторами тектонической активности.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свечением помогают определить потенциальные зоны риска и активные разломы.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с другими предвестниками (сейсмическими, магнитными) увеличивает точность прогнозов.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2FD2ABD-448D-469D-9D1A-74F2C9135A32}"/>
              </a:ext>
            </a:extLst>
          </p:cNvPr>
          <p:cNvSpPr/>
          <p:nvPr/>
        </p:nvSpPr>
        <p:spPr>
          <a:xfrm>
            <a:off x="0" y="1814448"/>
            <a:ext cx="860246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применения для мониторинга:</a:t>
            </a:r>
          </a:p>
          <a:p>
            <a:pPr algn="just">
              <a:buFont typeface="+mj-lt"/>
              <a:buAutoNum type="arabicPeriod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камеры: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камер в зонах с высокой сейсмической активностью.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Фиксация аномалий свечения, таких как вспышки или линии света.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системы наблюдения в Японии и Италии.</a:t>
            </a:r>
          </a:p>
          <a:p>
            <a:pPr algn="just">
              <a:buFont typeface="+mj-lt"/>
              <a:buAutoNum type="arabicPeriod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Спутниковые наблюдения: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Спутники фиксируют аномалии свечения на больших территориях.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 глобальный охват, возможность анализа удалённых районов.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спутниковые снимки свечения перед землетрясением в Непале (2015 г.).</a:t>
            </a:r>
          </a:p>
          <a:p>
            <a:pPr algn="just">
              <a:buFont typeface="+mj-lt"/>
              <a:buAutoNum type="arabicPeriod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Геофизические датчики: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Комбинированные системы датчиков фиксируют электромагнитные выбросы, связанные с оптическими эффектами.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 проекты, такие как EMSEV (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Earthquakes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Volcanoes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433" y="191452"/>
            <a:ext cx="3374091" cy="5263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012865" y="5858540"/>
            <a:ext cx="35973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 </a:t>
            </a:r>
            <a:endParaRPr lang="ru-RU" sz="12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26771" y="6316028"/>
            <a:ext cx="2753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регистрации землетрясений устройство сильное движение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1C604E-5FF4-411C-B967-246F60DFCA69}"/>
              </a:ext>
            </a:extLst>
          </p:cNvPr>
          <p:cNvSpPr/>
          <p:nvPr/>
        </p:nvSpPr>
        <p:spPr>
          <a:xfrm>
            <a:off x="0" y="4869314"/>
            <a:ext cx="90324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Трудности и неопределенности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1. Отсутствие надежной корреляции: Несмотря на сообщения о световых явлениях перед землетрясениями, научное сообщество не пришло к единому мнению относительно их способности быть достоверными предвестниками землетрясений. Эффекты могут наблюдаться в разных местах, но они не всегда сопровождают крупные землетрясения, что делает их предсказуемость сомнительной.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2. Многочисленные факторы: Для того чтобы использовать эти явления как надежные индикаторы, нужно учитывать множество факторов, таких как местные геофизические условия, состав горных пород, атмосферные явления и прочие переменные. Это делает создание точной модели для предсказания землетрясений с использованием оптических эффектов чрезвычайно сложным.</a:t>
            </a:r>
          </a:p>
        </p:txBody>
      </p:sp>
    </p:spTree>
    <p:extLst>
      <p:ext uri="{BB962C8B-B14F-4D97-AF65-F5344CB8AC3E}">
        <p14:creationId xmlns:p14="http://schemas.microsoft.com/office/powerpoint/2010/main" val="3265906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0D8E9-9D0B-4A71-993E-7C5B7776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40" y="115174"/>
            <a:ext cx="9799718" cy="106452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612" y="1233626"/>
            <a:ext cx="117383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Оптические эффекты, наблюдаемые во время землетрясений, представляют собой сложные физические явления, которые связаны с тектоническими процессами в земной коре. Среди них выделяются несколько ключевых категорий: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Нелокальные свечения — феномены, наблюдаемые на расстоянии от эпицентра, чаще всего в виде свечения неба. Они обусловлены выделением радона и ионизацией атмосферы. Практические примеры включают случаи, зафиксированные перед землетрясениями в Китае (2008 г.) и Японии.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Линейные и компактные светящиеся объекты — линии света вдоль разломов и вспышки в точках с повышенной сейсмической активностью. Эти явления связывают с пьезоэлектрическими эффектами в горных породах, что подтверждается наблюдениями в Италии и США.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Свечение окружающих предметов — редкий, но впечатляющий феномен, при котором статические объекты начинают излучать свет из-за электромагнитного воздействия. Экспериментальные модели подтверждают возможность таких эффектов в лабораторных условиях.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явления имеют не только научное, но и практическое значение. Наблюдение и изучение оптических эффектов могут стать частью систем раннего предупреждения о землетрясениях, дополняя существующие методы мониторинга. 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дальнейшего развития этой области необходимо углублённое изучение физических механизмов, лежащих в основе оптических эффектов, а также внедрение современных технологий, таких как спутниковый мониторинг и интеграция геофизических датчиков. Эти шаги позволят повысить точность прогнозов и снизить потенциальные риски для населения в сейсмоактивных регионах. </a:t>
            </a:r>
          </a:p>
        </p:txBody>
      </p:sp>
    </p:spTree>
    <p:extLst>
      <p:ext uri="{BB962C8B-B14F-4D97-AF65-F5344CB8AC3E}">
        <p14:creationId xmlns:p14="http://schemas.microsoft.com/office/powerpoint/2010/main" val="3070890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02DB3-B0EE-46A7-8AB9-73F7A980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9" y="79021"/>
            <a:ext cx="5112121" cy="675581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959" y="638442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Freund, F. T. (2003). Rocks that crackle and sparkle and glow: Strange pre-earthquake phenomena. Journal of Scientific Exploration, 17(1), 37-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S. (1986). Luminous phenomena and their relationship to rock fracturing*. Nature, 321(6070), 470-471. </a:t>
            </a: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Stothers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B.(2004).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Ancient and modern earthquake lights in context. Seismological Research Letters, 75(2), 199-204.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Johnston, M. J. S. (1997). Review of electric and magnetic fields accompanying seismic and volcanic activity. Surveys in Geophysics, 18(5), 441-475.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 электрических и магнитных полей, сопровождающих сейсмическую и вулканическую активность.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Tsujiura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M.(1989). Detection of radon emission before earthquakes. Proceedings of the Japan Academy, Series B, 65(6), 151-154.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Yamada, T.,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Kawakatsu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Mizutani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H.(1995).Earthquake lights: Mechanisms of atmospheric luminescence during earthquakes. Physics of the Earth and Planetary Interiors, 92(3-4), 121-130.-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свечений в атмосфере во время землетрясений.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Earth Observatory. (2015).</a:t>
            </a:r>
            <a:r>
              <a:rPr lang="kk-K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 lights over Kathmandu. </a:t>
            </a: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Sato, H., &amp; Hirasawa, T. (1973). Piezomagnetic effects accompanying the fracture of rocks. Journal of Geophysical Research, 78(8), 1208-1213.-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пьезомагнитных эффектов, связанных с трещинами в горных породах и свечениями.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Kumagai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&amp; Tanaka, T. (2008). Pre-earthquake electromagnetic phenomena and their possible link to earthquake prediction*. Geophysical Research Letters, 35(12), L12303.-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связь электромагнитных явлений с прогнозированием землетрясений.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Wei, S., &amp; Wang, S. (2008). Pre-seismic light phenomena and radon emission before earthquakes in China. Chinese Journal of Geophysics, 51(4), 931-937.</a:t>
            </a:r>
          </a:p>
        </p:txBody>
      </p:sp>
    </p:spTree>
    <p:extLst>
      <p:ext uri="{BB962C8B-B14F-4D97-AF65-F5344CB8AC3E}">
        <p14:creationId xmlns:p14="http://schemas.microsoft.com/office/powerpoint/2010/main" val="324355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4BD54-3E04-4795-8C1D-D93D5F4DD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42900"/>
            <a:ext cx="11155680" cy="970995"/>
          </a:xfrm>
        </p:spPr>
        <p:txBody>
          <a:bodyPr>
            <a:normAutofit/>
          </a:bodyPr>
          <a:lstStyle/>
          <a:p>
            <a:pPr algn="l"/>
            <a:r>
              <a:rPr lang="kk-K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26305A-FF0D-4CE2-8B8F-FC52E8B2F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92224"/>
            <a:ext cx="9732264" cy="356375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Введение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Нелокальные свечения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Линейные и компактные светящиеся объекты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Свечение окружающих предметов</a:t>
            </a:r>
          </a:p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Физическая природа оптических эффектов</a:t>
            </a:r>
          </a:p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Практическое значение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Заключение</a:t>
            </a:r>
          </a:p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Список литературы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8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25A1E-361D-4170-8373-60BFB673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132"/>
            <a:ext cx="3795385" cy="79518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Введение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C59622-AD65-4BC9-9CEC-463647832454}"/>
              </a:ext>
            </a:extLst>
          </p:cNvPr>
          <p:cNvSpPr/>
          <p:nvPr/>
        </p:nvSpPr>
        <p:spPr>
          <a:xfrm>
            <a:off x="155771" y="584897"/>
            <a:ext cx="8240846" cy="672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оптические эффекты при землетрясениях?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Оптические эффекты при землетрясениях — это редкие явления свечения или световых вспышек, наблюдаемые перед, во время или после землетрясений. Они включают в себя аномальные свечения в атмосфере, на поверхности земли или даже вокруг объектов. Эти явления фиксировались в исторических и современных наблюдениях и продолжают вызывать интерес ученых.</a:t>
            </a:r>
          </a:p>
          <a:p>
            <a:pPr algn="just"/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Их связь с механическими и электрическими процессами в земной коре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тектонического движения пород образуются сильные механические напряжения.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напряжения приводят к генерации электромагнитных полей, ионизации атмосферы, выделению радона и другим эффектам.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Пьезоэлектрические свойства некоторых пород, таких как кварц, усиливают электрические и световые аномалии.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kk-K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Нелокальные свечения: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 свечения, происходящие на удалении от эпицентра землетрясения.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наблюдаются в атмосфере, включая свечение облаков или неба.</a:t>
            </a:r>
          </a:p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Линейные и компактные светящиеся объекты: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Линейные: световые полосы вдоль трещин или разломов.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Компактные: яркие вспышки или светящиеся точки в области активного движения пород.</a:t>
            </a:r>
          </a:p>
          <a:p>
            <a:pPr algn="just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Свечение окружающих предметов: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Эффект, при котором статические объекты начинают светиться из-за электромагнитного воздействия.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могут быть свечения зданий или деревьев.</a:t>
            </a:r>
          </a:p>
          <a:p>
            <a:pPr algn="just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2016-01-12_10h47_54">
            <a:extLst>
              <a:ext uri="{FF2B5EF4-FFF2-40B4-BE49-F238E27FC236}">
                <a16:creationId xmlns:a16="http://schemas.microsoft.com/office/drawing/2014/main" id="{11072634-AE0B-4F45-B6B8-609B36BEBE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C86551-4A80-4D99-AB09-96BD5DE81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21286" r="19679"/>
          <a:stretch/>
        </p:blipFill>
        <p:spPr>
          <a:xfrm>
            <a:off x="8454033" y="584897"/>
            <a:ext cx="3582196" cy="327259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glow rad="203200">
              <a:schemeClr val="accent1">
                <a:alpha val="0"/>
              </a:schemeClr>
            </a:glow>
            <a:outerShdw dist="50800" dir="8100000" algn="ctr" rotWithShape="0">
              <a:srgbClr val="000000"/>
            </a:outerShdw>
            <a:reflection endPos="6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6857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966" y="140052"/>
            <a:ext cx="10364451" cy="529799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землетрясенные</a:t>
            </a:r>
            <a:r>
              <a:rPr lang="ru-RU" dirty="0"/>
              <a:t> огни или </a:t>
            </a:r>
            <a:r>
              <a:rPr lang="ru-RU" dirty="0" err="1"/>
              <a:t>сейсмолюминесценция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6420" y="842627"/>
            <a:ext cx="114191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наблюдений: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 свидетельства</a:t>
            </a: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Китай и Япония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Первые описания таких явлений относятся к древним хроникам Восточной Азии, где наблюдатели фиксировали необычные световые явления, связанные с сейсмической активностью.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Рим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Плиний Старший в своих трудах упоминал огни, сопровождавшие землетрясения.</a:t>
            </a: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исследование</a:t>
            </a:r>
          </a:p>
          <a:p>
            <a:pPr algn="just"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XVIII–XIX века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1700-х годах ученые начали документировать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огни более подробно. Например, в 1811–1812 годах при землетрясениях в районе Нью-Мадрид (США) были зафиксированы световые вспышки.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1888 году японский исследователь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Тацуноке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Хонда систематически изучал наблюдения о таких огнях в Японии.</a:t>
            </a:r>
          </a:p>
          <a:p>
            <a:pPr algn="just"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век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1930-х годах начали появляться гипотезы о физических механизмах этого явления. Например, обсуждались электрические разряды в трещинах породы.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1960-х годах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землетрясенные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огни при землетрясении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Матуче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(Перу) привлекли внимание международной научной общественности.</a:t>
            </a:r>
          </a:p>
          <a:p>
            <a:pPr marL="742950" lvl="1" indent="-285750" algn="just">
              <a:buFont typeface="+mj-lt"/>
              <a:buAutoNum type="arabicPeriod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XXI веке ученые использовали камеры и спутники для фиксации таких огней, например, в Италии (2009) и Мексике (2021).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гипотезы: трибоэлектрические разряды, разломные механизмы и выделение энергии в результате сдвига пород.</a:t>
            </a:r>
          </a:p>
        </p:txBody>
      </p:sp>
    </p:spTree>
    <p:extLst>
      <p:ext uri="{BB962C8B-B14F-4D97-AF65-F5344CB8AC3E}">
        <p14:creationId xmlns:p14="http://schemas.microsoft.com/office/powerpoint/2010/main" val="581007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10961-02FA-4E5E-9D5E-7587B90D5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7260"/>
            <a:ext cx="5921829" cy="539014"/>
          </a:xfrm>
        </p:spPr>
        <p:txBody>
          <a:bodyPr>
            <a:no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Нелокальные свечения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6543B1-A2FA-447B-972A-AE95FB2EAA7D}"/>
              </a:ext>
            </a:extLst>
          </p:cNvPr>
          <p:cNvSpPr/>
          <p:nvPr/>
        </p:nvSpPr>
        <p:spPr>
          <a:xfrm>
            <a:off x="0" y="765858"/>
            <a:ext cx="76259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Нелокальные свечения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световые явления, возникающие на значительном расстоянии от эпицентра землетрясения. Они могут проявляться в виде сияния на горизонте, вспышек света или свечения облаков, часто наблюдаемых за несколько часов или минут до сейсмической активности.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возникновения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газов (например, радона):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движении земных пород трещины открываются, высвобождая радон.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Газ, поднимаясь в атмосферу, вызывает процессы ионизации, приводящие к свечению.</a:t>
            </a:r>
          </a:p>
          <a:p>
            <a:pPr algn="just">
              <a:buFont typeface="+mj-lt"/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Ионизация атмосферы: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Электромагнитные волны, возникающие при трении пород, взаимодействуют с атмосферой.</a:t>
            </a:r>
          </a:p>
          <a:p>
            <a:pPr marL="742950" lvl="1" indent="-285750" algn="just">
              <a:buFont typeface="+mj-lt"/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приводит к образованию плазменных облаков или свечения.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Свечение неба перед землетрясением в Китае (2008 г.):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несколько минут до землетрясения магнитудой 8.0 в провинции Сычуань местные жители видели яркие световые вспышки в небе.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в Японии: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районах с высокой сейсмической активностью неоднократно фиксировались нелокальные свечения, особенно вблизи разломов.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193" y="75946"/>
            <a:ext cx="4280747" cy="4357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31673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G_960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09144"/>
          </a:xfrm>
        </p:spPr>
      </p:pic>
    </p:spTree>
    <p:extLst>
      <p:ext uri="{BB962C8B-B14F-4D97-AF65-F5344CB8AC3E}">
        <p14:creationId xmlns:p14="http://schemas.microsoft.com/office/powerpoint/2010/main" val="37544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3AAC85-7167-4238-AF55-36073FE4B7A4}"/>
              </a:ext>
            </a:extLst>
          </p:cNvPr>
          <p:cNvSpPr/>
          <p:nvPr/>
        </p:nvSpPr>
        <p:spPr>
          <a:xfrm>
            <a:off x="82934" y="28742"/>
            <a:ext cx="116977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Линейные и компактные светящиеся объекты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3264861-96D8-46F8-92ED-016A7B40161D}"/>
              </a:ext>
            </a:extLst>
          </p:cNvPr>
          <p:cNvSpPr/>
          <p:nvPr/>
        </p:nvSpPr>
        <p:spPr>
          <a:xfrm>
            <a:off x="0" y="644560"/>
            <a:ext cx="5442012" cy="4859595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Линейные объекты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Линейные светящиеся объекты проявляются как светящиеся полосы, возникающие вдоль активных разломов земной коры.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явления обычно связаны с движением пород и могут наблюдаться непосредственно перед или во время землетрясения.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Свечение трещин в грунте: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Световые полосы вдоль трещин, вызванных тектоническими процессами.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Свечение вдоль береговых линий: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Водные разломы, особенно в прибрежных зонах, могут излучать свет из-за процессов ионизации.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BF3D31F-FC23-4846-A66B-37C53838B2AE}"/>
              </a:ext>
            </a:extLst>
          </p:cNvPr>
          <p:cNvSpPr/>
          <p:nvPr/>
        </p:nvSpPr>
        <p:spPr>
          <a:xfrm>
            <a:off x="5625408" y="551962"/>
            <a:ext cx="6483658" cy="4952193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Компактные объекты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Компактные светящиеся объекты возникают в виде кратковременных вспышек или ярких светящихся точек.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обычно фиксируются в местах с максимальным напряжением в зоне разлома.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причины: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Пьезоэлектрические эффекты в горных породах: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 и другие минералы, подвергаясь давлению, генерируют электрические заряды, которые преобразуются в свет.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 напряжения: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давление и трение пород высвобождают энергию в виде вспышек света.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2009 году перед землетрясением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Л’Акуила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наблюдались яркие вспышки вдоль разломов.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Калифорнии во время землетрясений неоднократно фиксировались светящиеся точки вблизи разлома Сан-Андреас.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8E7798-134A-4801-8B0E-02EA25889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" y="5624619"/>
            <a:ext cx="5225914" cy="12989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A2217-AAB3-4CB0-A8CD-F39095FFA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199" y="5624619"/>
            <a:ext cx="5562534" cy="12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3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E4980-5CF1-4BC3-A55F-BEDB1CEA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3" y="1"/>
            <a:ext cx="11768327" cy="868679"/>
          </a:xfrm>
        </p:spPr>
        <p:txBody>
          <a:bodyPr>
            <a:normAutofit/>
          </a:bodyPr>
          <a:lstStyle/>
          <a:p>
            <a:pPr algn="just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Свечение окружающих предметов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-1" y="868680"/>
            <a:ext cx="9579935" cy="2905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Феномен: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Явление свечения статичных объектов, таких как здания, статуи или другие предметы, наблюдается вблизи зоны воздействия землетрясения.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Свечение часто связано с электромагнитными процессами, сопровождающими тектоническую активность.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Механизм: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Землетрясения генерируют электромагнитные волны, которые взаимодействуют с поверхностью предметов, создавая видимый свет.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Такие явления усиливаются в районах с высоким содержанием проводящих минералов или при наличии электрических разрядов.</a:t>
            </a:r>
          </a:p>
          <a:p>
            <a:pPr algn="ctr"/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3952122"/>
            <a:ext cx="9579935" cy="2905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примеры</a:t>
            </a:r>
          </a:p>
          <a:p>
            <a:pPr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Легенды о свечении статуй и зданий: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исторических хрониках упоминаются случаи, когда статуи и здания начинали светиться перед крупными землетрясениями.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из этих наблюдений могут быть связаны с реальными физическими явлениями, подтвержденными современными исследованиями.</a:t>
            </a:r>
          </a:p>
          <a:p>
            <a:pPr>
              <a:buFont typeface="+mj-lt"/>
              <a:buAutoNum type="arabicPeriod"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Экспериментальные подтверждения: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лабораторных условиях были воспроизведены эффекты свечения, возникающие из-за механических воздействий на минералы, такие как кварц.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моделировании землетрясений ученые наблюдали свечение объектов в результате электромагнитного воздействия.</a:t>
            </a:r>
          </a:p>
          <a:p>
            <a:pPr algn="ctr"/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50118"/>
          <a:stretch/>
        </p:blipFill>
        <p:spPr>
          <a:xfrm>
            <a:off x="9683898" y="868680"/>
            <a:ext cx="2508102" cy="295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898" y="4093535"/>
            <a:ext cx="2508102" cy="2764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46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6A8491E-9AEA-4BA0-AABF-0439BCF6CC03}"/>
              </a:ext>
            </a:extLst>
          </p:cNvPr>
          <p:cNvSpPr/>
          <p:nvPr/>
        </p:nvSpPr>
        <p:spPr>
          <a:xfrm>
            <a:off x="0" y="0"/>
            <a:ext cx="12192000" cy="856936"/>
          </a:xfrm>
          <a:prstGeom prst="roundRect">
            <a:avLst/>
          </a:prstGeom>
          <a:gradFill>
            <a:gsLst>
              <a:gs pos="0">
                <a:schemeClr val="bg2">
                  <a:tint val="84000"/>
                  <a:shade val="100000"/>
                  <a:hueMod val="92000"/>
                  <a:satMod val="180000"/>
                  <a:lumMod val="114000"/>
                </a:schemeClr>
              </a:gs>
              <a:gs pos="100000">
                <a:schemeClr val="bg2">
                  <a:shade val="92000"/>
                  <a:satMod val="170000"/>
                  <a:lumMod val="9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Физическая природа оптических эффектов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AD491388-A621-4EE7-9D5C-844FE5D35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927840"/>
              </p:ext>
            </p:extLst>
          </p:nvPr>
        </p:nvGraphicFramePr>
        <p:xfrm>
          <a:off x="0" y="856936"/>
          <a:ext cx="12192000" cy="5609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39506274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95323809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608334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25131299"/>
                    </a:ext>
                  </a:extLst>
                </a:gridCol>
              </a:tblGrid>
              <a:tr h="5812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Ионизация атмосферы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tint val="84000"/>
                            <a:shade val="100000"/>
                            <a:hueMod val="92000"/>
                            <a:satMod val="180000"/>
                            <a:lumMod val="114000"/>
                          </a:schemeClr>
                        </a:gs>
                        <a:gs pos="100000">
                          <a:schemeClr val="bg2">
                            <a:shade val="92000"/>
                            <a:satMod val="170000"/>
                            <a:lumMod val="9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Электромагнитные выбросы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tint val="84000"/>
                            <a:shade val="100000"/>
                            <a:hueMod val="92000"/>
                            <a:satMod val="180000"/>
                            <a:lumMod val="114000"/>
                          </a:schemeClr>
                        </a:gs>
                        <a:gs pos="100000">
                          <a:schemeClr val="bg2">
                            <a:shade val="92000"/>
                            <a:satMod val="170000"/>
                            <a:lumMod val="9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Трение пород и пьезоэлектрический эффект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tint val="84000"/>
                            <a:shade val="100000"/>
                            <a:hueMod val="92000"/>
                            <a:satMod val="180000"/>
                            <a:lumMod val="114000"/>
                          </a:schemeClr>
                        </a:gs>
                        <a:gs pos="100000">
                          <a:schemeClr val="bg2">
                            <a:shade val="92000"/>
                            <a:satMod val="170000"/>
                            <a:lumMod val="9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Роль геологических структур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tint val="84000"/>
                            <a:shade val="100000"/>
                            <a:hueMod val="92000"/>
                            <a:satMod val="180000"/>
                            <a:lumMod val="114000"/>
                          </a:schemeClr>
                        </a:gs>
                        <a:gs pos="100000">
                          <a:schemeClr val="bg2">
                            <a:shade val="92000"/>
                            <a:satMod val="170000"/>
                            <a:lumMod val="96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0211658"/>
                  </a:ext>
                </a:extLst>
              </a:tr>
              <a:tr h="5028558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Процесс: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Из-за тектонических сдвигов происходит высвобождение газов, таких как радон, которые ионизируют окружающий воздух.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Электромагнитные волны, генерируемые землетрясением, усиливают ионизацию.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kk-KZ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Результат: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Появление свечения в атмосфере, включая разноцветные вспышки и аномалии в небе.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tint val="84000"/>
                            <a:shade val="100000"/>
                            <a:hueMod val="92000"/>
                            <a:satMod val="180000"/>
                            <a:lumMod val="114000"/>
                          </a:schemeClr>
                        </a:gs>
                        <a:gs pos="100000">
                          <a:schemeClr val="bg2">
                            <a:shade val="92000"/>
                            <a:satMod val="170000"/>
                            <a:lumMod val="9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Процесс: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Землетрясения сопровождаются интенсивными электромагнитными импульсами, вызванными разрушением связей в породах. Эти импульсы взаимодействуют с окружающей средой, вызывая свечение.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Примеры: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None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Фиксация аномальных сигналов перед крупными землетрясениями в Японии и Калифорнии.</a:t>
                      </a:r>
                    </a:p>
                    <a:p>
                      <a:pPr algn="l"/>
                      <a:endParaRPr lang="ru-RU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tint val="84000"/>
                            <a:shade val="100000"/>
                            <a:hueMod val="92000"/>
                            <a:satMod val="180000"/>
                            <a:lumMod val="114000"/>
                          </a:schemeClr>
                        </a:gs>
                        <a:gs pos="100000">
                          <a:schemeClr val="bg2">
                            <a:shade val="92000"/>
                            <a:satMod val="170000"/>
                            <a:lumMod val="9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Трение пород:</a:t>
                      </a:r>
                      <a:r>
                        <a:rPr lang="ru-RU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 время землетрясений трение между породами вызывает выделение тепла и энергии, преобразующуюся в свет.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kk-KZ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Пьезоэлектрический эффект: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Давление на минералы, такие как кварц, приводит к образованию электрических зарядов, которые могут излучать свет.</a:t>
                      </a:r>
                    </a:p>
                    <a:p>
                      <a:pPr algn="l"/>
                      <a:endParaRPr 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tint val="84000"/>
                            <a:shade val="100000"/>
                            <a:hueMod val="92000"/>
                            <a:satMod val="180000"/>
                            <a:lumMod val="114000"/>
                          </a:schemeClr>
                        </a:gs>
                        <a:gs pos="100000">
                          <a:schemeClr val="bg2">
                            <a:shade val="92000"/>
                            <a:satMod val="170000"/>
                            <a:lumMod val="9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Усиление эффектов:</a:t>
                      </a:r>
                      <a:endParaRPr lang="ru-RU" sz="1600" b="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Оптические явления наиболее выражены в зонах с активными разломами или высоким содержанием минералов с пьезоэлектрическими свойствами.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endParaRPr lang="ru-RU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Разломы и тектонические плиты могут служить каналами для передачи энергии, усиливая свечение.</a:t>
                      </a:r>
                    </a:p>
                    <a:p>
                      <a:pPr algn="l"/>
                      <a:endParaRPr 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2">
                            <a:tint val="84000"/>
                            <a:shade val="100000"/>
                            <a:hueMod val="92000"/>
                            <a:satMod val="180000"/>
                            <a:lumMod val="114000"/>
                          </a:schemeClr>
                        </a:gs>
                        <a:gs pos="100000">
                          <a:schemeClr val="bg2">
                            <a:shade val="92000"/>
                            <a:satMod val="170000"/>
                            <a:lumMod val="96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00454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49449"/>
            <a:ext cx="12191999" cy="1903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4030707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5024</TotalTime>
  <Words>2044</Words>
  <Application>Microsoft Office PowerPoint</Application>
  <PresentationFormat>Широкоэкранный</PresentationFormat>
  <Paragraphs>197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Tw Cen MT</vt:lpstr>
      <vt:lpstr>Капля</vt:lpstr>
      <vt:lpstr>     НЕКОММЕРЧЕСКОЕ АКЦИОНЕРНОЕ ОБЩЕСТВО «КАЗАХСКИЙ НАЦИОНАЛЬНЫЙ ИССЛЕДОВАТЕЛЬСКИЙ ТЕХНИЧЕСКИЙ УНИВЕРСИТЕТ имени К.И.САТПАЕВА»  </vt:lpstr>
      <vt:lpstr>Содержание: </vt:lpstr>
      <vt:lpstr>1. Введение </vt:lpstr>
      <vt:lpstr>землетрясенные огни или сейсмолюминесценция</vt:lpstr>
      <vt:lpstr>2. Нелокальные свечения </vt:lpstr>
      <vt:lpstr>Презентация PowerPoint</vt:lpstr>
      <vt:lpstr>Презентация PowerPoint</vt:lpstr>
      <vt:lpstr>5. Свечение окружающих предметов</vt:lpstr>
      <vt:lpstr>Презентация PowerPoint</vt:lpstr>
      <vt:lpstr>7. Практическое значение</vt:lpstr>
      <vt:lpstr>Заключение</vt:lpstr>
      <vt:lpstr>Список литературы: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Ayaulym Myrzakhan</dc:creator>
  <cp:lastModifiedBy>Madina Khvedelidze</cp:lastModifiedBy>
  <cp:revision>90</cp:revision>
  <dcterms:created xsi:type="dcterms:W3CDTF">2024-09-23T11:31:04Z</dcterms:created>
  <dcterms:modified xsi:type="dcterms:W3CDTF">2024-11-22T14:04:27Z</dcterms:modified>
</cp:coreProperties>
</file>