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0" r:id="rId4"/>
  </p:sldMasterIdLst>
  <p:sldIdLst>
    <p:sldId id="257" r:id="rId5"/>
    <p:sldId id="259" r:id="rId6"/>
    <p:sldId id="256" r:id="rId7"/>
    <p:sldId id="262" r:id="rId8"/>
    <p:sldId id="268" r:id="rId9"/>
    <p:sldId id="271" r:id="rId10"/>
    <p:sldId id="269" r:id="rId11"/>
    <p:sldId id="261" r:id="rId12"/>
    <p:sldId id="266" r:id="rId13"/>
    <p:sldId id="272" r:id="rId14"/>
    <p:sldId id="258" r:id="rId15"/>
    <p:sldId id="274" r:id="rId16"/>
    <p:sldId id="273" r:id="rId17"/>
    <p:sldId id="265" r:id="rId18"/>
    <p:sldId id="270" r:id="rId19"/>
    <p:sldId id="267" r:id="rId20"/>
    <p:sldId id="260" r:id="rId21"/>
    <p:sldId id="263" r:id="rId22"/>
    <p:sldId id="264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E54B8-8C8B-49BE-9A39-FCE3708BF929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7BF1B1E-203D-4D83-9A0F-EB9EE94B5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202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E54B8-8C8B-49BE-9A39-FCE3708BF929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7BF1B1E-203D-4D83-9A0F-EB9EE94B5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329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E54B8-8C8B-49BE-9A39-FCE3708BF929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7BF1B1E-203D-4D83-9A0F-EB9EE94B5BB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8261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E54B8-8C8B-49BE-9A39-FCE3708BF929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7BF1B1E-203D-4D83-9A0F-EB9EE94B5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024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E54B8-8C8B-49BE-9A39-FCE3708BF929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7BF1B1E-203D-4D83-9A0F-EB9EE94B5BB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9774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E54B8-8C8B-49BE-9A39-FCE3708BF929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7BF1B1E-203D-4D83-9A0F-EB9EE94B5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4014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E54B8-8C8B-49BE-9A39-FCE3708BF929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F1B1E-203D-4D83-9A0F-EB9EE94B5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856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E54B8-8C8B-49BE-9A39-FCE3708BF929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F1B1E-203D-4D83-9A0F-EB9EE94B5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052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E54B8-8C8B-49BE-9A39-FCE3708BF929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F1B1E-203D-4D83-9A0F-EB9EE94B5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348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E54B8-8C8B-49BE-9A39-FCE3708BF929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7BF1B1E-203D-4D83-9A0F-EB9EE94B5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638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E54B8-8C8B-49BE-9A39-FCE3708BF929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7BF1B1E-203D-4D83-9A0F-EB9EE94B5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058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E54B8-8C8B-49BE-9A39-FCE3708BF929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7BF1B1E-203D-4D83-9A0F-EB9EE94B5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477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E54B8-8C8B-49BE-9A39-FCE3708BF929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F1B1E-203D-4D83-9A0F-EB9EE94B5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971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E54B8-8C8B-49BE-9A39-FCE3708BF929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F1B1E-203D-4D83-9A0F-EB9EE94B5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613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E54B8-8C8B-49BE-9A39-FCE3708BF929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F1B1E-203D-4D83-9A0F-EB9EE94B5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533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E54B8-8C8B-49BE-9A39-FCE3708BF929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7BF1B1E-203D-4D83-9A0F-EB9EE94B5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433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E54B8-8C8B-49BE-9A39-FCE3708BF929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7BF1B1E-203D-4D83-9A0F-EB9EE94B5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101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1" r:id="rId1"/>
    <p:sldLayoutId id="2147484122" r:id="rId2"/>
    <p:sldLayoutId id="2147484123" r:id="rId3"/>
    <p:sldLayoutId id="2147484124" r:id="rId4"/>
    <p:sldLayoutId id="2147484125" r:id="rId5"/>
    <p:sldLayoutId id="2147484126" r:id="rId6"/>
    <p:sldLayoutId id="2147484127" r:id="rId7"/>
    <p:sldLayoutId id="2147484128" r:id="rId8"/>
    <p:sldLayoutId id="2147484129" r:id="rId9"/>
    <p:sldLayoutId id="2147484130" r:id="rId10"/>
    <p:sldLayoutId id="2147484131" r:id="rId11"/>
    <p:sldLayoutId id="2147484132" r:id="rId12"/>
    <p:sldLayoutId id="2147484133" r:id="rId13"/>
    <p:sldLayoutId id="2147484134" r:id="rId14"/>
    <p:sldLayoutId id="2147484135" r:id="rId15"/>
    <p:sldLayoutId id="214748413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" TargetMode="External"/><Relationship Id="rId2" Type="http://schemas.openxmlformats.org/officeDocument/2006/relationships/hyperlink" Target="https://znanio.ru/media/zaschita-naseleniya-ot-posledstvij-zemletryasenij-2749717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24028/gzh.0203-%203100.v36i3.2014.116069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38446" y="5018030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  <a:latin typeface="Times New Roman"/>
                <a:cs typeface="Times New Roman"/>
              </a:rPr>
              <a:t>Проверил</a:t>
            </a:r>
            <a:r>
              <a:rPr lang="ru-RU" dirty="0">
                <a:solidFill>
                  <a:srgbClr val="002060"/>
                </a:solidFill>
                <a:latin typeface="Times New Roman"/>
                <a:cs typeface="Times New Roman"/>
              </a:rPr>
              <a:t>: доктор геолого-минералогических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cs typeface="Times New Roman"/>
              </a:rPr>
              <a:t>наук, профессор, академик НАН РК </a:t>
            </a:r>
            <a:r>
              <a:rPr lang="ru-RU" dirty="0">
                <a:solidFill>
                  <a:srgbClr val="002060"/>
                </a:solidFill>
                <a:latin typeface="Times New Roman"/>
                <a:cs typeface="Times New Roman"/>
              </a:rPr>
              <a:t>– </a:t>
            </a:r>
            <a:r>
              <a:rPr lang="ru-RU" dirty="0" err="1">
                <a:solidFill>
                  <a:srgbClr val="002060"/>
                </a:solidFill>
                <a:latin typeface="Times New Roman"/>
                <a:cs typeface="Times New Roman"/>
              </a:rPr>
              <a:t>Абетов</a:t>
            </a:r>
            <a:r>
              <a:rPr lang="ru-RU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/>
                <a:cs typeface="Times New Roman"/>
              </a:rPr>
              <a:t>Ауэз</a:t>
            </a:r>
            <a:r>
              <a:rPr lang="ru-RU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/>
                <a:cs typeface="Times New Roman"/>
              </a:rPr>
              <a:t>Егембердыевич</a:t>
            </a:r>
            <a:endParaRPr lang="ru-RU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algn="just"/>
            <a:r>
              <a:rPr lang="ru-RU" b="1" i="1" dirty="0">
                <a:solidFill>
                  <a:srgbClr val="002060"/>
                </a:solidFill>
                <a:latin typeface="Times New Roman"/>
                <a:cs typeface="Times New Roman"/>
              </a:rPr>
              <a:t>Выполнила</a:t>
            </a:r>
            <a:r>
              <a:rPr lang="ru-RU" b="1" dirty="0">
                <a:solidFill>
                  <a:srgbClr val="002060"/>
                </a:solidFill>
                <a:latin typeface="Times New Roman"/>
                <a:cs typeface="Times New Roman"/>
              </a:rPr>
              <a:t>:</a:t>
            </a:r>
            <a:r>
              <a:rPr lang="ru-RU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докторантка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/>
                <a:cs typeface="Times New Roman"/>
              </a:rPr>
              <a:t>1-го курса, специальности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cs typeface="Times New Roman"/>
              </a:rPr>
              <a:t>8</a:t>
            </a:r>
            <a:r>
              <a:rPr lang="en-US" dirty="0" smtClean="0">
                <a:solidFill>
                  <a:srgbClr val="002060"/>
                </a:solidFill>
                <a:latin typeface="Times New Roman"/>
                <a:cs typeface="Times New Roman"/>
              </a:rPr>
              <a:t>D05302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/>
                <a:cs typeface="Times New Roman"/>
              </a:rPr>
              <a:t>– </a:t>
            </a:r>
            <a:r>
              <a:rPr lang="ru-RU" dirty="0" err="1">
                <a:solidFill>
                  <a:srgbClr val="002060"/>
                </a:solidFill>
                <a:latin typeface="Times New Roman"/>
                <a:cs typeface="Times New Roman"/>
              </a:rPr>
              <a:t>Досайбекова</a:t>
            </a:r>
            <a:r>
              <a:rPr lang="ru-RU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/>
                <a:cs typeface="Times New Roman"/>
              </a:rPr>
              <a:t>Самал</a:t>
            </a:r>
            <a:r>
              <a:rPr lang="ru-RU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/>
                <a:cs typeface="Times New Roman"/>
              </a:rPr>
              <a:t>Кенжебековна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07125" y="2574980"/>
            <a:ext cx="95220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Самостоятельная работа 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докторанта №4</a:t>
            </a:r>
            <a:endParaRPr lang="ru-RU" sz="2400" b="1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algn="ctr" fontAlgn="base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дисциплине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Сейсмогеофизические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предвесники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стратегия прогноза землетрясений»​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Возмущения магнитного поля на земной поверхности на последней стадии подготовки землетрясения, в период основного толчка, а также в период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афтершоковой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активности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55077" y="369277"/>
            <a:ext cx="9774116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 РК</a:t>
            </a:r>
          </a:p>
          <a:p>
            <a:pPr algn="ctr"/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ГЕОЛОГИИ И НЕФТЕГАЗОГО ДЕЛА ИМЕНИ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К.ТУРЫСОВА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ГЕОФИЗИКА И СЕЙСМОЛОГИЯ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71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2632364" y="675531"/>
            <a:ext cx="8669047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проводимости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пород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Сдвиги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разломы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пород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сопровождающиеся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афтершоками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могут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изменять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проводимость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частности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трещины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микротрещины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образующиеся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результате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сейсмической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могут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привести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возникновению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электрических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токов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создают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магнитные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возмущения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Эти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токи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могут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быть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достаточно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слабыми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чтобы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быть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замеченными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момент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основного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землетрясения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стать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заметными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период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афтершоковой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когда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сдвиги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менее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интенсивны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продолжаются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водные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газовые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</a:t>
            </a:r>
            <a:endParaRPr kumimoji="0" lang="ru-RU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ru-RU" alt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зонах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активных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разломов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могут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изменяться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водоносные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горизонты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также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происходить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выбросы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газа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составе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движении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воды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газа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трещинах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могут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вызывать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небольшие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электромагнитные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эффекты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также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влияют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магнитное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поле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счет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перемещения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воды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через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трещины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породах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меняются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её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проводимость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может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вызвать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электромагнитные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возмущения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57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20800" y="1361313"/>
            <a:ext cx="1040938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ограничения для прогнозирования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землетрясений</a:t>
            </a: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магнитного поля на стадии подготовки землетрясения являются предметом активных исследований, но, несмотря на интерес и потенциальную значимость, данная область остаётся крайне сложной и не до конца изученной. Возмущения магнитного поля на этой стадии, как правило, имеют очень малую амплитуду и могут быть зафиксированы лишь высокочувствительными магнитометрами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интерпретации данных: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Магнитные возмущения, связанные с подготовкой землетрясения, могут быть слабыми и легко затмеваться другими природными и антропогенными факторами. Также существует высокая вероятность того, что аналогичные магнитные изменения могут происходить и в отсутствие землетрясений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Потенциальное использование для мониторинга: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Несмотря на сложности, возможность наблюдения за магнитными изменениями в области подготовки землетрясений остаётся интересной для сейсмологов, поскольку они могут стать дополнительным индикатором к традиционным методам мониторинга, например, сейсмическим данным.</a:t>
            </a:r>
          </a:p>
        </p:txBody>
      </p:sp>
    </p:spTree>
    <p:extLst>
      <p:ext uri="{BB962C8B-B14F-4D97-AF65-F5344CB8AC3E}">
        <p14:creationId xmlns:p14="http://schemas.microsoft.com/office/powerpoint/2010/main" val="279661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4304" t="34211" r="34892" b="43883"/>
          <a:stretch/>
        </p:blipFill>
        <p:spPr>
          <a:xfrm>
            <a:off x="2553856" y="609599"/>
            <a:ext cx="6035963" cy="241438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54545" y="3540406"/>
            <a:ext cx="106033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На рисунке представлены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регистрации магнитного поля, выполненные в обсерватории MHV в период землетрясения 24.05.2014 г. (Эгейское море, магнитуда по разным данным от 6,4 до 6,9; время в очаге ~ 09:30 UT, глубина 10–29 км). Из данных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следует, что начало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длиннопериодной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стадии геомагнитных возмущений с периодом ~5 мин фиксируется в 09:23 UT (т.е. за ~7 мин до основного толчка). Максимальная амплитуда вариаций BH на этой стадии составляет ~2,5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нТл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длительность ~ 10–12 мин.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88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631709" y="973200"/>
            <a:ext cx="534785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Здесь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приведены записи горизонтальной, наиболее возмущённой компоненты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Вx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полученные в период землетрясения 09.05.2018 г. (Таджикистан, М = 6,2, время в очаге 10:41:45 UT, глубина более 100 км). Из данных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следует, что в этом случае наблюдаются только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длиннопериодные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геомагнитные возмущения (средний период ~17 мин), которые имеют сходную морфологию и возникают практически одновременно (в 10:33– 10:35 UT) на записях обсерваторий, отстоящих друг от друга на значительное расстояние (достаточно, например, сравнить записи, полученные в г. Иркутске (IRT) и в Польше (BEL), расстояние между которыми превышает 5000 км). Особенность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в том, что, как и в случае события 24.05.2014 г.,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длиннопериодные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геомагнитные возмущения регистрируются за ~7 мин до основного толчка.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2596" t="35026" r="30688" b="18181"/>
          <a:stretch/>
        </p:blipFill>
        <p:spPr>
          <a:xfrm>
            <a:off x="350981" y="973200"/>
            <a:ext cx="6280728" cy="450262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2582" y="5625838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Вариации геомагнитной индукции в период землетрясения 09.05.2018 г. в Таджикистане (фоном выделены наведённые вариации магнитного поля).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2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44073" y="465477"/>
            <a:ext cx="10381673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Землетрясения в Японии (2003–2004 гг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Одним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известных примеров магнитных возмущений перед землетрясениями является исследование, проведённое в Японии в 2003–2004 годах. В этом исследовании были зафиксированы изменения в магнитном поле, которые совпали с периодами нарастающего напряжения в тектонических плитах перед основными землетрясениями. Ученые использовали магнитометры для мониторинга изменений магнитного поля в различных точках Японии.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поверхности Земли были зарегистрированы слабые изменения в магнитном поле в периоды, когда в земной коре происходили подготовительные процессы. Эти изменения были связаны с возможными электромагнитными эффектами, возникающими из-за накопления напряжений в земной коре, пьезоэлектрических эффектов (например, в кварце), а также с преобразованием механических напряжений в электрические.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некоторых случаях такие изменения магнитного поля были связаны с более значительными сейсмическими событиями. Однако, несмотря на зафиксированные возмущения, не было возможно точно предсказать момент основного толчка, что показывает трудности прогнозирования на основе магнитных измерений.</a:t>
            </a:r>
          </a:p>
        </p:txBody>
      </p:sp>
    </p:spTree>
    <p:extLst>
      <p:ext uri="{BB962C8B-B14F-4D97-AF65-F5344CB8AC3E}">
        <p14:creationId xmlns:p14="http://schemas.microsoft.com/office/powerpoint/2010/main" val="34570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67345" y="779053"/>
            <a:ext cx="947651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Землетрясение в Кашмире (2005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год)</a:t>
            </a: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2005 году произошло разрушительное землетрясение в Пакистане, близ города Исламабад, известное как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Кашмирское землетрясение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Исследования в этой области показали, что перед землетрясением в регионе имели место изменения в магнитном поле, которые были зарегистрированы различными геофизическими станциями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показали, что изменения магнитного поля происходили в момент накопления напряжений на разломах, что могло быть связано с процессами сдвига, происходящими в земной коре перед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толчками.   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данном случае магнитные данные стали дополнительным индикатором на стадии подготовки, однако они не обеспечили надежного способа прогнозирования точного времени или места землетрясения.</a:t>
            </a:r>
          </a:p>
        </p:txBody>
      </p:sp>
    </p:spTree>
    <p:extLst>
      <p:ext uri="{BB962C8B-B14F-4D97-AF65-F5344CB8AC3E}">
        <p14:creationId xmlns:p14="http://schemas.microsoft.com/office/powerpoint/2010/main" val="26879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04290" y="871785"/>
            <a:ext cx="989214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Землетрясение в Лома-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Приета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(США, 1989 год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Землетрясение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Лома-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Приета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произошедшее в Калифорнии в 1989 году, является ещё одним примером, когда магнитные возмущения были зафиксированы на стадии подготовки. Исследования, проведенные с использованием магнитометров, показали слабые, но заметные изменения в магнитном поле в период, предшествующий основным сейсмическим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событиям.  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нескольких точках на поверхности Земли в районе разлома Лома-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Приета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были обнаружены изменения магнитного поля, которые могли быть вызваны накоплением напряжений вдоль разлома. Хотя эти изменения не имели значительной амплитуды, их связь с активностью в зоне разлома позволила ученым предположить возможную роль магнитных возмущений в подготовке землетрясения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Несмотря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эти наблюдения, магнитные данные не позволили точно предсказать момент и силу основного толчка. Однако эти результаты стали важным шагом в изучении возможных предвестников землетрясений, хотя они оставались ограниченными из-за сложности интерпретации данных.</a:t>
            </a:r>
          </a:p>
        </p:txBody>
      </p:sp>
    </p:spTree>
    <p:extLst>
      <p:ext uri="{BB962C8B-B14F-4D97-AF65-F5344CB8AC3E}">
        <p14:creationId xmlns:p14="http://schemas.microsoft.com/office/powerpoint/2010/main" val="140186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09912" y="812572"/>
            <a:ext cx="18769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08966" y="1690254"/>
            <a:ext cx="1026159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Возмущения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магнитного поля на земной поверхности могут быть связаны с различными процессами, происходящими в земной коре во время и после землетрясений. На стадии подготовки землетрясения изменения магнитного поля могут быть вызваны накоплением напряжений и пьезоэлектрическими эффектами. В момент основного толчка происходят сильные механические, термические и электрические изменения, приводящие к более заметным магнитным возмущениям. После основного толчка в период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афтершоковой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активности магнитные изменения сохраняются, хотя и с меньшей амплитудой, продолжая свидетельствовать о перераспределении напряжений и деформации земной коры.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Хотя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 магнитные изменения могут быть полезными для изучения процессов, происходящих в земной коре, они не являются надежными предвестниками землетрясений, так как их амплитуда и характер остаются недостаточно предсказуемыми для использования в сейсмологическом прогнозировании.</a:t>
            </a:r>
          </a:p>
        </p:txBody>
      </p:sp>
    </p:spTree>
    <p:extLst>
      <p:ext uri="{BB962C8B-B14F-4D97-AF65-F5344CB8AC3E}">
        <p14:creationId xmlns:p14="http://schemas.microsoft.com/office/powerpoint/2010/main" val="407878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72659" y="1617785"/>
            <a:ext cx="1756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129520"/>
            <a:ext cx="12192000" cy="25904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12696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YS Text"/>
                <a:hlinkClick r:id="rId2"/>
              </a:rPr>
              <a:t>"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YS Text"/>
              </a:rPr>
              <a:t>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05807" y="2426677"/>
            <a:ext cx="83790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hlinkClick r:id="rId3"/>
              </a:rPr>
              <a:t>1. https</a:t>
            </a:r>
            <a:r>
              <a:rPr lang="ru-RU" dirty="0">
                <a:solidFill>
                  <a:srgbClr val="002060"/>
                </a:solidFill>
                <a:hlinkClick r:id="rId3"/>
              </a:rPr>
              <a:t>://ru.wikipedia.org/wiki</a:t>
            </a:r>
            <a:r>
              <a:rPr lang="ru-RU" dirty="0" smtClean="0">
                <a:solidFill>
                  <a:srgbClr val="002060"/>
                </a:solidFill>
                <a:hlinkClick r:id="rId3"/>
              </a:rPr>
              <a:t>/</a:t>
            </a:r>
            <a:endParaRPr lang="ru-RU" i="1" dirty="0" smtClean="0">
              <a:solidFill>
                <a:srgbClr val="002060"/>
              </a:solidFill>
            </a:endParaRPr>
          </a:p>
          <a:p>
            <a:r>
              <a:rPr lang="ru-RU" i="1" dirty="0">
                <a:solidFill>
                  <a:srgbClr val="002060"/>
                </a:solidFill>
              </a:rPr>
              <a:t>2</a:t>
            </a:r>
            <a:r>
              <a:rPr lang="ru-RU" i="1" dirty="0" smtClean="0">
                <a:solidFill>
                  <a:srgbClr val="002060"/>
                </a:solidFill>
              </a:rPr>
              <a:t>. </a:t>
            </a:r>
            <a:r>
              <a:rPr lang="ru-RU" i="1" dirty="0">
                <a:solidFill>
                  <a:srgbClr val="002060"/>
                </a:solidFill>
              </a:rPr>
              <a:t>Лекция </a:t>
            </a:r>
            <a:r>
              <a:rPr lang="ru-RU" i="1" dirty="0" smtClean="0">
                <a:solidFill>
                  <a:srgbClr val="002060"/>
                </a:solidFill>
              </a:rPr>
              <a:t>5_Электромагнитные_предвестники</a:t>
            </a:r>
          </a:p>
          <a:p>
            <a:r>
              <a:rPr lang="ru-RU" i="1" dirty="0">
                <a:solidFill>
                  <a:srgbClr val="002060"/>
                </a:solidFill>
              </a:rPr>
              <a:t>3</a:t>
            </a:r>
            <a:r>
              <a:rPr lang="ru-RU" i="1" dirty="0" smtClean="0">
                <a:solidFill>
                  <a:srgbClr val="002060"/>
                </a:solidFill>
              </a:rPr>
              <a:t>. </a:t>
            </a:r>
            <a:r>
              <a:rPr lang="ru-RU" dirty="0" err="1">
                <a:solidFill>
                  <a:srgbClr val="002060"/>
                </a:solidFill>
              </a:rPr>
              <a:t>Довбня</a:t>
            </a:r>
            <a:r>
              <a:rPr lang="ru-RU" dirty="0">
                <a:solidFill>
                  <a:srgbClr val="002060"/>
                </a:solidFill>
              </a:rPr>
              <a:t> Б.В. Электромагнитные предвестники землетрясений и их повторяемость // Геофизический журнал. 2014. Т. 36. № 3. С. 160–165</a:t>
            </a:r>
            <a:r>
              <a:rPr lang="ru-RU" dirty="0" smtClean="0">
                <a:solidFill>
                  <a:srgbClr val="002060"/>
                </a:solidFill>
              </a:rPr>
              <a:t>] </a:t>
            </a:r>
            <a:r>
              <a:rPr lang="ru-RU" dirty="0">
                <a:hlinkClick r:id="rId4"/>
              </a:rPr>
              <a:t>https://doi.org/10.24028/gzh.0203- </a:t>
            </a:r>
            <a:r>
              <a:rPr lang="ru-RU" dirty="0" smtClean="0">
                <a:hlinkClick r:id="rId4"/>
              </a:rPr>
              <a:t>3100.v36i3.2014.116069</a:t>
            </a:r>
            <a:endParaRPr lang="ru-RU" dirty="0" smtClean="0"/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4. </a:t>
            </a:r>
            <a:r>
              <a:rPr lang="ru-RU" dirty="0">
                <a:solidFill>
                  <a:srgbClr val="002060"/>
                </a:solidFill>
              </a:rPr>
              <a:t>Г</a:t>
            </a:r>
            <a:r>
              <a:rPr lang="ru-RU" dirty="0" smtClean="0">
                <a:solidFill>
                  <a:srgbClr val="002060"/>
                </a:solidFill>
              </a:rPr>
              <a:t>еомагнитный эффект землетрясений А. А. </a:t>
            </a:r>
            <a:r>
              <a:rPr lang="ru-RU" dirty="0" err="1" smtClean="0">
                <a:solidFill>
                  <a:srgbClr val="002060"/>
                </a:solidFill>
              </a:rPr>
              <a:t>Спивак</a:t>
            </a:r>
            <a:r>
              <a:rPr lang="ru-RU" dirty="0" smtClean="0">
                <a:solidFill>
                  <a:srgbClr val="002060"/>
                </a:solidFill>
              </a:rPr>
              <a:t>*, С. А. </a:t>
            </a:r>
            <a:r>
              <a:rPr lang="ru-RU" dirty="0">
                <a:solidFill>
                  <a:srgbClr val="002060"/>
                </a:solidFill>
              </a:rPr>
              <a:t>Р</a:t>
            </a:r>
            <a:r>
              <a:rPr lang="ru-RU" dirty="0" smtClean="0">
                <a:solidFill>
                  <a:srgbClr val="002060"/>
                </a:solidFill>
              </a:rPr>
              <a:t>ябова</a:t>
            </a:r>
          </a:p>
          <a:p>
            <a:endParaRPr lang="ru-RU" i="1" dirty="0" smtClean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09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3487" y="2705011"/>
            <a:ext cx="40579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3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01" y="137300"/>
            <a:ext cx="4428127" cy="66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44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49503" y="84874"/>
            <a:ext cx="21652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03163" y="671691"/>
            <a:ext cx="945697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  <a:endParaRPr lang="ru-RU" sz="2200" b="1" dirty="0" smtClean="0">
              <a:solidFill>
                <a:srgbClr val="002060"/>
              </a:solidFill>
              <a:latin typeface="Times New Roman" panose="02020603050405020304" pitchFamily="18" charset="0"/>
              <a:ea typeface="Instrument Sans Semi Bold" pitchFamily="34" charset="-122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Магнитные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возмущения на стадии подготовки 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землетрясения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Механизмы, вызывающие магнитные 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возмущения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Типы магнитных возмущений во время основного 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толчка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магнитных возмущений в период </a:t>
            </a:r>
            <a:r>
              <a:rPr lang="ru-RU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афтершоковой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активности</a:t>
            </a:r>
          </a:p>
          <a:p>
            <a:pPr algn="just"/>
            <a:endParaRPr lang="ru-RU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и ограничения для прогнозирования 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землетрясений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</a:t>
            </a:r>
            <a:endParaRPr lang="ru-RU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kk-KZ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kk-KZ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kk-KZ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</a:t>
            </a:r>
            <a:endParaRPr lang="ru-RU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75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82982" y="2078183"/>
            <a:ext cx="827578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последней стадии подготовки землетрясения могут наблюдаться различные геофизические явления, включая возмущения магнитного поля, которые могут быть связаны с накоплением напряжений в земной коре перед основным толчком. Эти возмущения магнитного поля интересуют ученых, так как они могут предоставлять важную информацию о предшествующих землетрясению процессах.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89577" y="1212334"/>
            <a:ext cx="1683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</a:p>
        </p:txBody>
      </p:sp>
    </p:spTree>
    <p:extLst>
      <p:ext uri="{BB962C8B-B14F-4D97-AF65-F5344CB8AC3E}">
        <p14:creationId xmlns:p14="http://schemas.microsoft.com/office/powerpoint/2010/main" val="398350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1799410" y="697438"/>
            <a:ext cx="10124734" cy="1447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Магнитные возмущения на стадии подготовки землетрясения</a:t>
            </a:r>
          </a:p>
        </p:txBody>
      </p:sp>
      <p:sp>
        <p:nvSpPr>
          <p:cNvPr id="4" name="Text 2"/>
          <p:cNvSpPr/>
          <p:nvPr/>
        </p:nvSpPr>
        <p:spPr>
          <a:xfrm>
            <a:off x="1130108" y="2975837"/>
            <a:ext cx="4938183" cy="25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850"/>
              </a:lnSpc>
              <a:buNone/>
            </a:pPr>
            <a:r>
              <a:rPr lang="en-US" sz="2000" dirty="0">
                <a:latin typeface="Times New Roman" panose="02020603050405020304" pitchFamily="18" charset="0"/>
                <a:ea typeface="Instrument Sans Medium" pitchFamily="34" charset="-122"/>
                <a:cs typeface="Times New Roman" panose="02020603050405020304" pitchFamily="18" charset="0"/>
              </a:rPr>
              <a:t>Изменения магнитного поля Земли, наблюдаемые на последних стадиях подготовки землетрясения, представляют собой так называемые предвестники. Эти изменения могут предшествовать основному толчку на несколько часов, дней или даже недель.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4"/>
          <p:cNvSpPr/>
          <p:nvPr/>
        </p:nvSpPr>
        <p:spPr>
          <a:xfrm>
            <a:off x="7324437" y="3032983"/>
            <a:ext cx="4257964" cy="22387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850"/>
              </a:lnSpc>
              <a:buNone/>
            </a:pPr>
            <a:r>
              <a:rPr lang="en-US" sz="2000" dirty="0">
                <a:latin typeface="Times New Roman" panose="02020603050405020304" pitchFamily="18" charset="0"/>
                <a:ea typeface="Instrument Sans Medium" pitchFamily="34" charset="-122"/>
                <a:cs typeface="Times New Roman" panose="02020603050405020304" pitchFamily="18" charset="0"/>
              </a:rPr>
              <a:t>Однако необходимо помнить, что изменения магнитного поля не всегда указывают на скорое землетрясение. Важно проводить комплексный анализ данных, включающий в себя и другие геофизические параметры.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1"/>
          <p:cNvSpPr/>
          <p:nvPr/>
        </p:nvSpPr>
        <p:spPr>
          <a:xfrm>
            <a:off x="2123827" y="2144597"/>
            <a:ext cx="324814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 err="1" smtClean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Пре</a:t>
            </a:r>
            <a:r>
              <a:rPr lang="ru-RU" sz="2200" b="1" dirty="0" err="1" smtClean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двесники</a:t>
            </a:r>
            <a:r>
              <a:rPr lang="en-US" sz="2200" b="1" dirty="0" smtClean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 </a:t>
            </a:r>
            <a:r>
              <a:rPr lang="en-US" sz="2200" b="1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явления</a:t>
            </a:r>
            <a:endParaRPr lang="en-US" sz="2200" b="1" dirty="0"/>
          </a:p>
        </p:txBody>
      </p:sp>
      <p:sp>
        <p:nvSpPr>
          <p:cNvPr id="7" name="Text 3"/>
          <p:cNvSpPr/>
          <p:nvPr/>
        </p:nvSpPr>
        <p:spPr>
          <a:xfrm>
            <a:off x="7784248" y="2144597"/>
            <a:ext cx="293560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Комплексный анализ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354708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09963" y="567445"/>
            <a:ext cx="1079730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Подготовка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землетрясения — это процесс накопления напряжений в земной коре вдоль разломов, который может длиться годы, а то и десятилетия. Эти напряжения в конечном итоге приводят к разрушению коры и возникновению основного толчка. На этой стадии могут происходить следующие процессы, вызывающие возмущения магнитного поля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Электрические токи и магнетизм в земной коре: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накоплении напряжений в горных породах в определенных условиях (например, при сжатии или растяжении минералов) возникают электрические токи, которые могут создавать магнитные поля. В частности, эти токи могут быть связаны с изменениями в проводимости пород, сжатиями в пьезоэлектрических материалах (например, кварце), что может генерировать слабые магнитные поля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19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01454" y="972833"/>
            <a:ext cx="916247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Пьезоэлектрический эффект: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Этот эффект заключается в том, что некоторые минералы (например, кварц, турмалин,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гималайит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при механическом воздействии (сжатии или растяжении) могут накапливать электрический заряд. Это может привести к слабым изменениям в магнитном поле на поверхности Земли, особенно в зоне разломов, где напряжения уже близки к критическим.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Деформации земной коры: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Когда напряжения в земной коре достигают определенной критической величины, начинают происходить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микросдвиги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могут вызывать изменение геометрии и физико-химических свойств материалов в этой области. Эти процессы могут создавать локальные магнитные возмущения, особенно в зонах с высокой проводимостью.</a:t>
            </a:r>
          </a:p>
        </p:txBody>
      </p:sp>
    </p:spTree>
    <p:extLst>
      <p:ext uri="{BB962C8B-B14F-4D97-AF65-F5344CB8AC3E}">
        <p14:creationId xmlns:p14="http://schemas.microsoft.com/office/powerpoint/2010/main" val="311001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97891" y="0"/>
            <a:ext cx="1010458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Механизмы, вызывающие магнитные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возмущения</a:t>
            </a: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Трение и механическое разрушение пород: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Когда напряжения накапливаются вдоль разломов, может происходить процесс, называемый "сдвигом". В этой области возникает трение между частями земной коры, что может вызвать электромагнитные эффекты. Механическое разрушение горных пород может также приводить к изменению их электропроводности, что в свою очередь может повлиять на магнитное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поле.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Геохимические изменения: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процессе подготовки землетрясений могут происходить изменения в составе и структуре горных пород. Например, может происходить высвобождение газа или изменение состава минеральных фаз, что тоже может влиять на магнитные измерения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влажности и температуре: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Скопление напряжений может также вызывать повышение температуры и изменения в водном содержимом пород, что в свою очередь может воздействовать на магнитное поле через изменения проводимости материалов.</a:t>
            </a:r>
          </a:p>
        </p:txBody>
      </p:sp>
    </p:spTree>
    <p:extLst>
      <p:ext uri="{BB962C8B-B14F-4D97-AF65-F5344CB8AC3E}">
        <p14:creationId xmlns:p14="http://schemas.microsoft.com/office/powerpoint/2010/main" val="228104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82617" y="372284"/>
            <a:ext cx="9430327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        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Типы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магнитных возмущений во время основного толчка</a:t>
            </a: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Возмущения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магнитного поля на земной поверхности в период основного толчка землетрясений — это один из интересных аспектов сейсмологии и геофизики, который связан с интенсивными процессами, происходящими в земной коре во время крупных сейсмических событий. В момент основного толчка землетрясения возникают сильные механические, термические и электрические процессы, которые могут вызывать изменения магнитного поля Земли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Изменения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локальных магнитных полях: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Резкое движение земной коры может вызвать изменения в локальных магнитных полях, которые можно зафиксировать с помощью магнитометров. Это могут быть как малые изменения, так и более крупные, если происходят сильные механические деформации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Постоянные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временные изменения: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некоторых случаях магнитные возмущения могут быть временными и исчезать вскоре после основного толчка, тогда как в других случаях они могут приводить к постоянным изменениям в магнитном поле, которые сохраняются в течение продолжительного времени после землетрясения.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64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0545" y="674255"/>
            <a:ext cx="7213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магнитных возмущений в период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афтершоковой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активности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22764" y="1730308"/>
            <a:ext cx="879301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основного землетрясения в земной коре продолжается процесс перераспределения напряжений, который может вызвать последующие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афтершоки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Эти сдвиги и деформации пород продолжают влиять на электромагнитные свойства материалов в земной коре:</a:t>
            </a: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Механические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напряжения: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Деформации, происходящие в породах после основного толчка, могут вызывать электрические токи сдвига, которые влияют на локальные магнитные поля.</a:t>
            </a: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Трение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тектоническими плитами: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После основного толчка продолжающееся трение между плитами может создавать локальные изменения в магнитном поле, аналогичные тем, что происходят во время основного толчка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19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B84F121E01FE244A6AD2076DBE96BEF" ma:contentTypeVersion="8" ma:contentTypeDescription="Создание документа." ma:contentTypeScope="" ma:versionID="ceecfcf17c28208e4c01c8779b281450">
  <xsd:schema xmlns:xsd="http://www.w3.org/2001/XMLSchema" xmlns:xs="http://www.w3.org/2001/XMLSchema" xmlns:p="http://schemas.microsoft.com/office/2006/metadata/properties" xmlns:ns2="d9e6f735-4472-4bfb-b1da-bafadd5f91a4" targetNamespace="http://schemas.microsoft.com/office/2006/metadata/properties" ma:root="true" ma:fieldsID="16e6785fe06ac1295fac138451217d5f" ns2:_="">
    <xsd:import namespace="d9e6f735-4472-4bfb-b1da-bafadd5f91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e6f735-4472-4bfb-b1da-bafadd5f91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9B3CC0C-6C05-4FE3-B158-D6BD373546B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83CC45E-FB7B-4042-9C7E-6184AB879A83}">
  <ds:schemaRefs>
    <ds:schemaRef ds:uri="http://purl.org/dc/terms/"/>
    <ds:schemaRef ds:uri="http://schemas.microsoft.com/office/2006/documentManagement/types"/>
    <ds:schemaRef ds:uri="d9e6f735-4472-4bfb-b1da-bafadd5f91a4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E3F6E9C-5D64-4FF7-896D-3B05BE4C96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e6f735-4472-4bfb-b1da-bafadd5f91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TM02892315[[fn=Легкий дым]]</Template>
  <TotalTime>1256</TotalTime>
  <Words>1994</Words>
  <Application>Microsoft Office PowerPoint</Application>
  <PresentationFormat>Широкоэкранный</PresentationFormat>
  <Paragraphs>107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Century Gothic</vt:lpstr>
      <vt:lpstr>Instrument Sans Medium</vt:lpstr>
      <vt:lpstr>Instrument Sans Semi Bold</vt:lpstr>
      <vt:lpstr>Times New Roman</vt:lpstr>
      <vt:lpstr>Wingdings 3</vt:lpstr>
      <vt:lpstr>YS Text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some</dc:creator>
  <cp:lastModifiedBy>СОМЭ</cp:lastModifiedBy>
  <cp:revision>65</cp:revision>
  <dcterms:created xsi:type="dcterms:W3CDTF">2024-10-17T09:32:31Z</dcterms:created>
  <dcterms:modified xsi:type="dcterms:W3CDTF">2024-11-30T05:41:02Z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0x0101008B84F121E01FE244A6AD2076DBE96BEF</vt:lpwstr>
  </property>
</Properties>
</file>