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</p:sldMasterIdLst>
  <p:notesMasterIdLst>
    <p:notesMasterId r:id="rId18"/>
  </p:notesMasterIdLst>
  <p:sldIdLst>
    <p:sldId id="257" r:id="rId2"/>
    <p:sldId id="258" r:id="rId3"/>
    <p:sldId id="259" r:id="rId4"/>
    <p:sldId id="284" r:id="rId5"/>
    <p:sldId id="260" r:id="rId6"/>
    <p:sldId id="285" r:id="rId7"/>
    <p:sldId id="272" r:id="rId8"/>
    <p:sldId id="287" r:id="rId9"/>
    <p:sldId id="278" r:id="rId10"/>
    <p:sldId id="290" r:id="rId11"/>
    <p:sldId id="288" r:id="rId12"/>
    <p:sldId id="289" r:id="rId13"/>
    <p:sldId id="269" r:id="rId14"/>
    <p:sldId id="271" r:id="rId15"/>
    <p:sldId id="266" r:id="rId16"/>
    <p:sldId id="28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13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05C64-5090-4BD9-B170-38E96167544B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8B0BA-814E-49D4-90CC-426535623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14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8B0BA-814E-49D4-90CC-4265356236A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387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64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554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148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5732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198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012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916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82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375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54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95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15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38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62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13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4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81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80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C56F7B7-63C2-4E88-B6CF-4DFBBCEC7614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67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  <p:sldLayoutId id="2147484099" r:id="rId12"/>
    <p:sldLayoutId id="2147484100" r:id="rId13"/>
    <p:sldLayoutId id="2147484101" r:id="rId14"/>
    <p:sldLayoutId id="2147484102" r:id="rId15"/>
    <p:sldLayoutId id="2147484103" r:id="rId16"/>
    <p:sldLayoutId id="2147484104" r:id="rId17"/>
    <p:sldLayoutId id="2147484105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ru.made-in-china.com/co_ivyzhang918/product_Seismic-Accelerograph-Seismic-Monitoring-System-Earthquake-Recording-Instrument-Strong-Motion-Accelerographs-Accelerograph-Dpwh_hoonyerhy.html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1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19A29-7465-456C-8693-7032A48BB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01" y="653224"/>
            <a:ext cx="11634952" cy="646331"/>
          </a:xfrm>
        </p:spPr>
        <p:txBody>
          <a:bodyPr>
            <a:normAutofit fontScale="90000"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НЕКОММЕРЧЕСКОЕ АКЦИОНЕРНОЕ ОБЩЕСТВО «КАЗАХСКИЙ НАЦИОНАЛЬНЫЙ ИССЛЕДОВАТЕЛЬСКИЙ ТЕХНИЧЕСКИЙ УНИВЕРСИТЕТ имени К.И.САТПАЕВА»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96D85-936F-4571-91F2-44BF2E8D1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60" y="3661372"/>
            <a:ext cx="9146679" cy="167931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систем наблюдений, сейсмических волн и состояние среды очагов землетрясений. Понятие ДД-модели и ЛНТ-модели. Методика исследований и фактический материал.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772A312-0FDD-4A15-813C-9D78AD0E4B2E}"/>
              </a:ext>
            </a:extLst>
          </p:cNvPr>
          <p:cNvSpPr/>
          <p:nvPr/>
        </p:nvSpPr>
        <p:spPr>
          <a:xfrm>
            <a:off x="3383280" y="1457737"/>
            <a:ext cx="7187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Институт: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геологии и нефтегазового дела им. К. </a:t>
            </a:r>
            <a:r>
              <a:rPr lang="ru-RU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Турысова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Кафедра: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Геофизика и сейсмология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BD9EAF6-7DC7-4FC7-877A-B7F1D6C9F050}"/>
              </a:ext>
            </a:extLst>
          </p:cNvPr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0DAA38-A0E2-424D-81C1-2AAA757BEBD1}"/>
              </a:ext>
            </a:extLst>
          </p:cNvPr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1026" name="Рисунок 1">
            <a:extLst>
              <a:ext uri="{FF2B5EF4-FFF2-40B4-BE49-F238E27FC236}">
                <a16:creationId xmlns:a16="http://schemas.microsoft.com/office/drawing/2014/main" id="{B2772EF3-62E1-443A-B76F-15279A9551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0" t="16204" r="13312" b="-524"/>
          <a:stretch/>
        </p:blipFill>
        <p:spPr bwMode="auto">
          <a:xfrm>
            <a:off x="140223" y="412587"/>
            <a:ext cx="507755" cy="88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D0516B9-1C47-4FA9-97D8-DE45D8AC61C3}"/>
              </a:ext>
            </a:extLst>
          </p:cNvPr>
          <p:cNvSpPr/>
          <p:nvPr/>
        </p:nvSpPr>
        <p:spPr>
          <a:xfrm>
            <a:off x="2456688" y="2398995"/>
            <a:ext cx="7278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Самостоятельной работе докторантов-4</a:t>
            </a:r>
          </a:p>
          <a:p>
            <a:pPr algn="ctr"/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дисциплине: Сейсмогеофизические предвестники и стратегия прогноза землетрясений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9C449AC-1DF0-471D-B1B4-288EA3998C41}"/>
              </a:ext>
            </a:extLst>
          </p:cNvPr>
          <p:cNvSpPr/>
          <p:nvPr/>
        </p:nvSpPr>
        <p:spPr>
          <a:xfrm>
            <a:off x="8046720" y="6027003"/>
            <a:ext cx="3959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Ф.И.О. преподавателя: Академик НАН РК, д.г.-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профессор - А.Е.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Абетов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Шифр ОП: 8D05302 - Сейсмология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Ф.И.О. докторанта 1г.о.: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Мырзахан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Аяулым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2459E8F-FE89-4F04-810D-0112CA450DF3}"/>
              </a:ext>
            </a:extLst>
          </p:cNvPr>
          <p:cNvSpPr/>
          <p:nvPr/>
        </p:nvSpPr>
        <p:spPr>
          <a:xfrm>
            <a:off x="1353312" y="16687"/>
            <a:ext cx="9217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науки и высшего образования Казахстана</a:t>
            </a:r>
          </a:p>
        </p:txBody>
      </p:sp>
    </p:spTree>
    <p:extLst>
      <p:ext uri="{BB962C8B-B14F-4D97-AF65-F5344CB8AC3E}">
        <p14:creationId xmlns:p14="http://schemas.microsoft.com/office/powerpoint/2010/main" val="1445165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F3AAC85-7167-4238-AF55-36073FE4B7A4}"/>
              </a:ext>
            </a:extLst>
          </p:cNvPr>
          <p:cNvSpPr/>
          <p:nvPr/>
        </p:nvSpPr>
        <p:spPr>
          <a:xfrm>
            <a:off x="82934" y="28742"/>
            <a:ext cx="8549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Введение в модели DD и LNT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039725"/>
              </p:ext>
            </p:extLst>
          </p:nvPr>
        </p:nvGraphicFramePr>
        <p:xfrm>
          <a:off x="-1" y="719666"/>
          <a:ext cx="12192000" cy="6138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5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2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3852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ДД-модель 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Double-Differential)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ДД-модель 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Double-Differential)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4896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	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точности локализации сейсмических событий.	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распределения напряжений и поведения разломов.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896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Используется для картирования мелкомасштабных сейсмических структур.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Прогнозирование поведения активных разломов.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4896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Использует двойное дифференцирование для уточнения координат.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Анализирует локальное напряжение в земной коре.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4896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Преимущества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точность определения эпицентров.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Позволяет глубже понять механизмы сейсмических процессов.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4896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Ограничения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Требует высокой плотности сейсмических станций.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Ограниченная точность в сложных геологических структурах.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6578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F3AAC85-7167-4238-AF55-36073FE4B7A4}"/>
              </a:ext>
            </a:extLst>
          </p:cNvPr>
          <p:cNvSpPr/>
          <p:nvPr/>
        </p:nvSpPr>
        <p:spPr>
          <a:xfrm>
            <a:off x="82934" y="28742"/>
            <a:ext cx="12227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Введение в модели DD и LNT: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моделей DD и LNT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3264861-96D8-46F8-92ED-016A7B40161D}"/>
              </a:ext>
            </a:extLst>
          </p:cNvPr>
          <p:cNvSpPr/>
          <p:nvPr/>
        </p:nvSpPr>
        <p:spPr>
          <a:xfrm>
            <a:off x="0" y="673768"/>
            <a:ext cx="5688531" cy="433138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Double-Differential (DD):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BF3D31F-FC23-4846-A66B-37C53838B2AE}"/>
              </a:ext>
            </a:extLst>
          </p:cNvPr>
          <p:cNvSpPr/>
          <p:nvPr/>
        </p:nvSpPr>
        <p:spPr>
          <a:xfrm>
            <a:off x="6471384" y="660824"/>
            <a:ext cx="5720616" cy="446082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Nodal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(LNT):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158997"/>
              </p:ext>
            </p:extLst>
          </p:nvPr>
        </p:nvGraphicFramePr>
        <p:xfrm>
          <a:off x="1" y="1557064"/>
          <a:ext cx="12191998" cy="138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5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5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01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Подход: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30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 DD фокусируется на точности геометрического определения координат сейсмических событий.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 LNT акцентирует внимание на процессах накопления напряжения и механике разломов.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804470"/>
              </p:ext>
            </p:extLst>
          </p:nvPr>
        </p:nvGraphicFramePr>
        <p:xfrm>
          <a:off x="0" y="3495328"/>
          <a:ext cx="12191998" cy="1470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5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5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775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Применение: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66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DD используется для построения детализированных карт сейсмических структур, что полезно для мелкомасштабных исследований. 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LNT применяется для изучения тектонических процессов и прогнозирования землетрясений в локальных зонах.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389267"/>
              </p:ext>
            </p:extLst>
          </p:nvPr>
        </p:nvGraphicFramePr>
        <p:xfrm>
          <a:off x="0" y="5520711"/>
          <a:ext cx="12191998" cy="1337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5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5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541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Акценты: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876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ru-RU" sz="1600" dirty="0"/>
                        <a:t>DD ориентирована на анализ данных сейсмических волн и локализацию событий с минимальными погрешностями.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LNT акцентирует внимание на изучении физических процессов, происходящих в разломах, включая накопление и высвобождение энергии.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0" name="Прямая со стрелкой 9"/>
          <p:cNvCxnSpPr>
            <a:stCxn id="6" idx="2"/>
          </p:cNvCxnSpPr>
          <p:nvPr/>
        </p:nvCxnSpPr>
        <p:spPr>
          <a:xfrm>
            <a:off x="2844266" y="1106906"/>
            <a:ext cx="4812" cy="45015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9331692" y="1095052"/>
            <a:ext cx="4812" cy="45015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839453" y="2952540"/>
            <a:ext cx="4812" cy="5427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9331692" y="2935625"/>
            <a:ext cx="0" cy="55970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834641" y="4963538"/>
            <a:ext cx="4812" cy="54501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9324473" y="4963538"/>
            <a:ext cx="7219" cy="54501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708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6A8491E-9AEA-4BA0-AABF-0439BCF6CC03}"/>
              </a:ext>
            </a:extLst>
          </p:cNvPr>
          <p:cNvSpPr/>
          <p:nvPr/>
        </p:nvSpPr>
        <p:spPr>
          <a:xfrm>
            <a:off x="0" y="0"/>
            <a:ext cx="12192000" cy="490888"/>
          </a:xfrm>
          <a:prstGeom prst="roundRect">
            <a:avLst/>
          </a:prstGeom>
          <a:gradFill>
            <a:gsLst>
              <a:gs pos="0">
                <a:schemeClr val="bg2">
                  <a:tint val="84000"/>
                  <a:shade val="100000"/>
                  <a:hueMod val="92000"/>
                  <a:satMod val="180000"/>
                  <a:lumMod val="114000"/>
                </a:schemeClr>
              </a:gs>
              <a:gs pos="100000">
                <a:schemeClr val="bg2">
                  <a:shade val="92000"/>
                  <a:satMod val="170000"/>
                  <a:lumMod val="9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Методология исследования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232000"/>
              </p:ext>
            </p:extLst>
          </p:nvPr>
        </p:nvGraphicFramePr>
        <p:xfrm>
          <a:off x="0" y="719666"/>
          <a:ext cx="12192000" cy="6138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36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1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56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015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159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77098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данных: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Аналитические инструменты: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Валидация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моделей: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225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сейсмических сетей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Спутниковые данные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Геологические обследования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сейсмических волн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Геофизическое моделирование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Статистические методы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Сопоставление с историческими данными о землетрясениях: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 моделей в реальных сценариях прогнозирования: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898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сейсмографов для мониторинга активности земной коры и локализации землетрясений.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 GPS и спутниковой радиолокации для наблюдения за деформациями земной коры.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структуры и состава материалов, оценка активных разломов.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характеристик сейсмических волн для оценки силы и местоположения землетрясений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распространения сейсмических волн и взаимодействия с геологическими структурами.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 статистики и машинного обучения для анализа данных и формирования прогнозов.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точности моделей с использованием данных о предыдущих землетрясениях.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работы моделей для прогнозирования землетрясений и раннего предупреждения.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850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10961-02FA-4E5E-9D5E-7587B90D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3323"/>
            <a:ext cx="7517332" cy="539014"/>
          </a:xfrm>
        </p:spPr>
        <p:txBody>
          <a:bodyPr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 Фактические данные и примеры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04775"/>
            <a:ext cx="12192000" cy="1809549"/>
          </a:xfrm>
          <a:prstGeom prst="rect">
            <a:avLst/>
          </a:prstGeom>
          <a:gradFill>
            <a:gsLst>
              <a:gs pos="0">
                <a:schemeClr val="bg2">
                  <a:tint val="84000"/>
                  <a:shade val="100000"/>
                  <a:hueMod val="92000"/>
                  <a:satMod val="180000"/>
                  <a:lumMod val="114000"/>
                </a:schemeClr>
              </a:gs>
              <a:gs pos="100000">
                <a:schemeClr val="bg2">
                  <a:shade val="92000"/>
                  <a:satMod val="170000"/>
                  <a:lumMod val="9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1: Применение модели DD для анализа кластеров землетрясений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DD используется для более точного определения относительных координат сейсмических событий, что помогает выявить кластеры землетрясений в определенных регионах.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 модель позволяет более детально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картировать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сейсмические структуры, что способствует лучшему пониманию концентрации активности в определённых зонах.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876349"/>
            <a:ext cx="12192000" cy="1801529"/>
          </a:xfrm>
          <a:prstGeom prst="rect">
            <a:avLst/>
          </a:prstGeom>
          <a:gradFill>
            <a:gsLst>
              <a:gs pos="0">
                <a:schemeClr val="bg2">
                  <a:tint val="84000"/>
                  <a:shade val="100000"/>
                  <a:hueMod val="92000"/>
                  <a:satMod val="180000"/>
                  <a:lumMod val="114000"/>
                </a:schemeClr>
              </a:gs>
              <a:gs pos="100000">
                <a:schemeClr val="bg2">
                  <a:shade val="92000"/>
                  <a:satMod val="170000"/>
                  <a:lumMod val="9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Пример 2: Роль модели LNT в оценке распределения напряжений в зонах активных разломов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Описание:</a:t>
            </a:r>
            <a:r>
              <a:rPr lang="ru-RU" dirty="0">
                <a:solidFill>
                  <a:schemeClr val="tx1"/>
                </a:solidFill>
              </a:rPr>
              <a:t> Модель LNT используется для изучения напряжений и поведения разломов в сейсмоактивных областях.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Результат:</a:t>
            </a:r>
            <a:r>
              <a:rPr lang="ru-RU" dirty="0">
                <a:solidFill>
                  <a:schemeClr val="tx1"/>
                </a:solidFill>
              </a:rPr>
              <a:t> Модель помогает определить механические свойства разломов, что позволяет точнее прогнозировать вероятность землетрясений в этих районах.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940968"/>
            <a:ext cx="12192000" cy="1917032"/>
          </a:xfrm>
          <a:prstGeom prst="rect">
            <a:avLst/>
          </a:prstGeom>
          <a:gradFill>
            <a:gsLst>
              <a:gs pos="0">
                <a:schemeClr val="bg2">
                  <a:tint val="84000"/>
                  <a:shade val="100000"/>
                  <a:hueMod val="92000"/>
                  <a:satMod val="180000"/>
                  <a:lumMod val="114000"/>
                </a:schemeClr>
              </a:gs>
              <a:gs pos="100000">
                <a:schemeClr val="bg2">
                  <a:shade val="92000"/>
                  <a:satMod val="170000"/>
                  <a:lumMod val="9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Значимость результатов: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Улучшение понимания динамики землетрясений: </a:t>
            </a:r>
            <a:r>
              <a:rPr lang="ru-RU" dirty="0">
                <a:solidFill>
                  <a:schemeClr val="tx1"/>
                </a:solidFill>
              </a:rPr>
              <a:t>Применение данных моделей способствует более точной оценке тектонических процессов и землетрясений.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Повышение точности прогнозов: </a:t>
            </a:r>
            <a:r>
              <a:rPr lang="ru-RU" dirty="0">
                <a:solidFill>
                  <a:schemeClr val="tx1"/>
                </a:solidFill>
              </a:rPr>
              <a:t>Модели DD и LNT помогают повысить точность прогнозов землетрясений и лучше оценивать риск в сейсмоактивных зонах.</a:t>
            </a:r>
            <a:r>
              <a:rPr lang="kk-KZ" dirty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673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B5890-C325-4DFD-BF8E-1C6A09EBD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697903" cy="834898"/>
          </a:xfrm>
        </p:spPr>
        <p:txBody>
          <a:bodyPr/>
          <a:lstStyle/>
          <a:p>
            <a:pPr algn="l"/>
            <a:r>
              <a:rPr lang="ru-RU" dirty="0"/>
              <a:t>9. Проблемы и ограничения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0666308-57FA-47A9-AB42-AB6AA9A601B1}"/>
              </a:ext>
            </a:extLst>
          </p:cNvPr>
          <p:cNvSpPr/>
          <p:nvPr/>
        </p:nvSpPr>
        <p:spPr>
          <a:xfrm>
            <a:off x="120476" y="1030293"/>
            <a:ext cx="81731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ограничения: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Пробелы в покрытии систем наблюдения: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Некоторые регионы могут быть недостаточно охвачены сейсмическими сетями или спутниковыми системами, что затрудняет полное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мониторирование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активности.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Ограниченная разрешающая способность сейсмических данных: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Данные сейсмографов и других наблюдательных систем могут иметь ограниченную точность, что снижает возможность детального анализа и точных прогнозов.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2FD2ABD-448D-469D-9D1A-74F2C9135A32}"/>
              </a:ext>
            </a:extLst>
          </p:cNvPr>
          <p:cNvSpPr/>
          <p:nvPr/>
        </p:nvSpPr>
        <p:spPr>
          <a:xfrm>
            <a:off x="120476" y="3638620"/>
            <a:ext cx="83651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моделей: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Неполное представление сложных систем разломов: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Модели DD и LNT не всегда могут точно учитывать все геологические особенности, такие как сложные разломы или аномальные структурные элементы.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от высококачественных входных данных: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достижения высокой точности прогнозов модели требуют качественных и точных данных, что может быть проблемой в условиях недостаточной информации или шумных данных.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12865" y="5858540"/>
            <a:ext cx="35973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 </a:t>
            </a:r>
            <a:endParaRPr lang="ru-RU" sz="12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485" y="0"/>
            <a:ext cx="3625516" cy="41099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53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65906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0D8E9-9D0B-4A71-993E-7C5B7776D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140" y="115174"/>
            <a:ext cx="9799718" cy="1064526"/>
          </a:xfrm>
        </p:spPr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0122" y="1553067"/>
            <a:ext cx="117383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выводы: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систем наблюдения в сейсмических исследованиях: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наблюдения, такие как сейсмические сети и спутниковые технологии, играют ключевую роль в мониторинге землетрясений, обеспечивая своевременную информацию для прогнозирования и оценки рисков.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 полученная из анализа сейсмических волн и исследований среды: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сейсмических волн и условия окружающей среды в районах очагов землетрясений помогают в более точном определении характеристик землетрясений, таких как их местоположение, сила и потенциальные последствия.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моделей DD и LNT в прогнозирование землетрясений: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Модели DD и LNT являются важными инструментами для улучшения точности прогноза землетрясений, учитывая параметры разломов, напряжений и распределения сейсмических волн.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технологий наблюдения: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дальнейшем ожидается развитие более совершенных технологий для более точного и оперативного сбора данных, что позволит улучшить системы раннего предупреждения и мониторинга.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моделей для улучшения прогнозирования землетрясений: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Сочетание различных моделей, включая DD и LNT, с другими методами, такими как машинное обучение и большие данные, может значительно повысить точность и надежность прогнозов землетрясений.</a:t>
            </a:r>
          </a:p>
        </p:txBody>
      </p:sp>
    </p:spTree>
    <p:extLst>
      <p:ext uri="{BB962C8B-B14F-4D97-AF65-F5344CB8AC3E}">
        <p14:creationId xmlns:p14="http://schemas.microsoft.com/office/powerpoint/2010/main" val="3070890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02DB3-B0EE-46A7-8AB9-73F7A9807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59" y="79021"/>
            <a:ext cx="5112121" cy="1118843"/>
          </a:xfrm>
        </p:spPr>
        <p:txBody>
          <a:bodyPr>
            <a:norm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418088"/>
            <a:ext cx="12192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Zhang, X., &amp; Liu, H. (2019). "Analysis of Earthquake Foci and Seismic Waves in Tectonically Active Regions.</a:t>
            </a:r>
            <a:endParaRPr lang="kk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Journal of Seismology, 32(4), 456-470.Kumar, R., &amp; Singh, A. (2021). "The Application of DD and LNT Models in Earthquake Prediction." Geophysical Research Letters, 48(2), 341-355.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228600" indent="-228600"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United States Geological Survey (USGS). (2023). Earthquake Hazards Program. </a:t>
            </a:r>
            <a:endParaRPr lang="kk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Conference Proceedings from the International Conference on Earthquake Prediction, 2022. "Recent Advances in Seismic Monitoring and Modeling.«</a:t>
            </a:r>
            <a:endParaRPr lang="kk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Seismic Data from the European Space Agency (ESA) Earth Observation Program.</a:t>
            </a:r>
            <a:endParaRPr lang="kk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NASA Earth Science Division Reports on Satellite Seismology.</a:t>
            </a:r>
            <a:endParaRPr lang="kk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Müller, R., &amp; Peterson, L. (2020). Introduction to Seismology and Earthquake Engineering. Springer.</a:t>
            </a:r>
            <a:endParaRPr lang="kk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Smith, A., &amp; Johnson, B. (2018). Seismic Waves and Earthquake Prediction. Academic Press.</a:t>
            </a:r>
            <a:endParaRPr lang="kk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Kumar, R., &amp; Singh, A. (2021). "The Application of DD and LNT Models in Earthquake Prediction." Geophysical Research Letters, 48(2), 341-355.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53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4BD54-3E04-4795-8C1D-D93D5F4DD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42900"/>
            <a:ext cx="11155680" cy="945969"/>
          </a:xfrm>
        </p:spPr>
        <p:txBody>
          <a:bodyPr/>
          <a:lstStyle/>
          <a:p>
            <a:pPr algn="l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26305A-FF0D-4CE2-8B8F-FC52E8B2F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92224"/>
            <a:ext cx="9732264" cy="3563755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Введение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Системы наблюдений за землетрясениями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Сейсмические волны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Состояние среды очагов землетрясений</a:t>
            </a:r>
          </a:p>
          <a:p>
            <a:r>
              <a:rPr lang="kk-K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Понятие ДД-модели и ЛНТ-модели</a:t>
            </a:r>
          </a:p>
          <a:p>
            <a:r>
              <a:rPr lang="kk-K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Методика исследований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Фактический материал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Заключение</a:t>
            </a:r>
          </a:p>
          <a:p>
            <a:r>
              <a:rPr lang="kk-K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Список литературы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48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725A1E-361D-4170-8373-60BFB6733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20" y="278676"/>
            <a:ext cx="3795385" cy="391886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Введение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1C59622-AD65-4BC9-9CEC-463647832454}"/>
              </a:ext>
            </a:extLst>
          </p:cNvPr>
          <p:cNvSpPr/>
          <p:nvPr/>
        </p:nvSpPr>
        <p:spPr>
          <a:xfrm>
            <a:off x="0" y="378387"/>
            <a:ext cx="8255725" cy="657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сейсмических процессов является важной частью геофизики и сейсмологии, поскольку землетрясения представляют собой одни из наиболее разрушительных природных явлений, способных вызвать значительные экономические и гуманитарные последствия. Для эффективного прогноза землетрясений и понимания их механизма необходимо разрабатывать методы наблюдения, анализа и моделирования сейсмических явлений.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Одним из важнейших элементов прогноза землетрясений является характеристика систем наблюдений, которые позволяют собирать данные о сейсмических волнениях и состоянии среды в районах с повышенной сейсмической активностью. Системы наблюдений могут включать как традиционные наземные сейсмические станции, так и более современные спутниковые и геофизические методики, такие как мониторинг изменений температуры, давления и напряжений в земной коре.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Сейсмические волны играют ключевую роль в понимании характеристик землетрясений. Различные типы волн (P-волны, S-волны и поверхностные волны) дают ценную информацию о глубине и локализации эпицентра, а также о свойствах породы в зонах разрушения. Изучение их распространения и взаимодействия с геологической средой позволяет раскрыть механизмы возникновения и развития землетрясений.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Особое внимание в исследовательской практике уделяется моделям, которые описывают процессы в очагах землетрясений. ДД-модель (Динамическая декомпозиция) и ЛНТ-модель (Линеаризованная нелинейная теория) являются важными инструментами для анализа сейсмических процессов, поскольку они позволяют более точно прогнозировать изменения в среде, которые могут привести к землетрясению.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Методика исследований в данной области включает как экспериментальные, так и численные методы, с использованием сейсмографов, GPS-систем и других современных технологий. На основе полученных данных строятся модели, которые используются для прогнозирования сейсмических событий и анализа изменений в земной коре. Фактические материалы, полученные в ходе наблюдений, помогают подтвердить теоретические модели и выработать эффективные стратегии для предотвращения и минимизации последствий землетрясений.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2016-01-12_10h47_54">
            <a:extLst>
              <a:ext uri="{FF2B5EF4-FFF2-40B4-BE49-F238E27FC236}">
                <a16:creationId xmlns:a16="http://schemas.microsoft.com/office/drawing/2014/main" id="{11072634-AE0B-4F45-B6B8-609B36BEBE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945" y="509451"/>
            <a:ext cx="3865055" cy="29195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75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7685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8376" y="140052"/>
            <a:ext cx="12270376" cy="529799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Системы наблюдения для исследования землетрясений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759891"/>
              </p:ext>
            </p:extLst>
          </p:nvPr>
        </p:nvGraphicFramePr>
        <p:xfrm>
          <a:off x="0" y="719666"/>
          <a:ext cx="12192000" cy="6138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3067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типы систем наблюдения: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Функции 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 наблюдения: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5267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Наземные сейсмические сети: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Например, сейсмографы, регистрирующие колебания земной поверхности.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Широкое применение для определения местоположения и мощности землетрясений.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Космические системы наблюдения: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GPS-технологии: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Измерение смещений земной коры с высокой точностью.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Спутниковая радиолокация: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Мониторинг изменений поверхности Земли до и после землетрясений.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 реального времени: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 раннего предупреждения, такие как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ShakeAlert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которые мгновенно передают сигналы о надвигающихся землетрясениях.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Обнаружение сейсмических событий: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Фиксация начала сейсмической активности и характеристика источника.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 деформаций земной коры: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Измерение накопления напряжения вдоль тектонических разломов.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данных для прогнозных моделей: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информации для создания и проверки моделей предсказания землетрясений.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007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6A8491E-9AEA-4BA0-AABF-0439BCF6CC03}"/>
              </a:ext>
            </a:extLst>
          </p:cNvPr>
          <p:cNvSpPr/>
          <p:nvPr/>
        </p:nvSpPr>
        <p:spPr>
          <a:xfrm>
            <a:off x="0" y="0"/>
            <a:ext cx="12192000" cy="856936"/>
          </a:xfrm>
          <a:prstGeom prst="roundRect">
            <a:avLst/>
          </a:prstGeom>
          <a:gradFill>
            <a:gsLst>
              <a:gs pos="0">
                <a:schemeClr val="bg2">
                  <a:tint val="84000"/>
                  <a:shade val="100000"/>
                  <a:hueMod val="92000"/>
                  <a:satMod val="180000"/>
                  <a:lumMod val="114000"/>
                </a:schemeClr>
              </a:gs>
              <a:gs pos="100000">
                <a:schemeClr val="bg2">
                  <a:shade val="92000"/>
                  <a:satMod val="170000"/>
                  <a:lumMod val="9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Характеристики сейсмических волн: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волн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AD491388-A621-4EE7-9D5C-844FE5D35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789731"/>
              </p:ext>
            </p:extLst>
          </p:nvPr>
        </p:nvGraphicFramePr>
        <p:xfrm>
          <a:off x="0" y="856936"/>
          <a:ext cx="12192000" cy="6001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39506274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323809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608334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325131299"/>
                    </a:ext>
                  </a:extLst>
                </a:gridCol>
              </a:tblGrid>
              <a:tr h="97250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Амплитуда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Частота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Скорость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Влияние среды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0211658"/>
                  </a:ext>
                </a:extLst>
              </a:tr>
              <a:tr h="5028558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Определяет энергию и интенсивность волны.</a:t>
                      </a:r>
                    </a:p>
                    <a:p>
                      <a:pPr>
                        <a:buFont typeface="Arial" panose="020B0604020202020204" pitchFamily="34" charset="0"/>
                        <a:buNone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амплитуда связана с большими разрушениями.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Влияет на восприятие колебаний различными сооружениями.</a:t>
                      </a:r>
                    </a:p>
                    <a:p>
                      <a:pPr>
                        <a:buFont typeface="Arial" panose="020B0604020202020204" pitchFamily="34" charset="0"/>
                        <a:buNone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Низкочастотные волны чаще вызывают разрушения больших зданий.</a:t>
                      </a:r>
                    </a:p>
                    <a:p>
                      <a:pPr algn="l"/>
                      <a:endParaRPr lang="ru-RU" sz="18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Зависит от плотности и упругости материалов, через которые проходит волна.</a:t>
                      </a:r>
                    </a:p>
                    <a:p>
                      <a:pPr algn="l"/>
                      <a:endParaRPr lang="en-US" sz="18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Разные материалы (гранит, песчаник, вода) изменяют скорость и амплитуду волн.</a:t>
                      </a:r>
                    </a:p>
                    <a:p>
                      <a:pPr>
                        <a:buFont typeface="Arial" panose="020B0604020202020204" pitchFamily="34" charset="0"/>
                        <a:buNone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Температура, давление и наличие трещин в породе также влияют на распространение волн.</a:t>
                      </a:r>
                    </a:p>
                    <a:p>
                      <a:pPr algn="l"/>
                      <a:endParaRPr lang="en-US" sz="18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18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6004540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85F51B-29EF-4B8B-93AA-55230ABF7F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" r="1"/>
          <a:stretch/>
        </p:blipFill>
        <p:spPr>
          <a:xfrm>
            <a:off x="-1" y="5024761"/>
            <a:ext cx="3036163" cy="183323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BA63E4-5260-47D6-9194-87E6C9CAD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162" y="5024761"/>
            <a:ext cx="3059838" cy="183323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21AE41-6004-4C81-A07B-164DF0CEC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024762"/>
            <a:ext cx="3059838" cy="18368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E20497-A4C7-429A-93BA-757271164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837" y="5022941"/>
            <a:ext cx="3036163" cy="183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30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6A8491E-9AEA-4BA0-AABF-0439BCF6CC03}"/>
              </a:ext>
            </a:extLst>
          </p:cNvPr>
          <p:cNvSpPr/>
          <p:nvPr/>
        </p:nvSpPr>
        <p:spPr>
          <a:xfrm>
            <a:off x="0" y="0"/>
            <a:ext cx="12192000" cy="856936"/>
          </a:xfrm>
          <a:prstGeom prst="roundRect">
            <a:avLst/>
          </a:prstGeom>
          <a:gradFill>
            <a:gsLst>
              <a:gs pos="0">
                <a:schemeClr val="bg2">
                  <a:tint val="84000"/>
                  <a:shade val="100000"/>
                  <a:hueMod val="92000"/>
                  <a:satMod val="180000"/>
                  <a:lumMod val="114000"/>
                </a:schemeClr>
              </a:gs>
              <a:gs pos="100000">
                <a:schemeClr val="bg2">
                  <a:shade val="92000"/>
                  <a:satMod val="170000"/>
                  <a:lumMod val="9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Характеристики сейсмических волн: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сейсмических волн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AD491388-A621-4EE7-9D5C-844FE5D35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584466"/>
              </p:ext>
            </p:extLst>
          </p:nvPr>
        </p:nvGraphicFramePr>
        <p:xfrm>
          <a:off x="0" y="856936"/>
          <a:ext cx="12192000" cy="6001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39506274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95323809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6083340"/>
                    </a:ext>
                  </a:extLst>
                </a:gridCol>
              </a:tblGrid>
              <a:tr h="97250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Продольные волны (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Поперечные волны (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Поверхностные волны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0211658"/>
                  </a:ext>
                </a:extLst>
              </a:tr>
              <a:tr h="5028558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Самые быстрые, первыми достигают сейсмических станций.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Распространяются через твердые тела, жидкости и газы.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Сжимают и растягивают материал вдоль направления движения.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Медленнее продольных, следуют за ними.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Распространяются только через твердые тела.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Колебания происходят перпендикулярно направлению движения.</a:t>
                      </a:r>
                    </a:p>
                    <a:p>
                      <a:pPr algn="l"/>
                      <a:endParaRPr lang="ru-RU" sz="18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Распространяются вдоль поверхности Земли.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Вызывают наиболее сильные разрушения из-за высокой амплитуды.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Два типа: волны Рэлея (колебания по эллиптической траектории) и волны </a:t>
                      </a:r>
                      <a:r>
                        <a:rPr lang="ru-RU" dirty="0" err="1"/>
                        <a:t>Лява</a:t>
                      </a:r>
                      <a:r>
                        <a:rPr lang="ru-RU" dirty="0"/>
                        <a:t> (горизонтальные колебания).</a:t>
                      </a:r>
                    </a:p>
                    <a:p>
                      <a:pPr algn="l"/>
                      <a:endParaRPr lang="en-US" sz="18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600454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2500" t="37474" r="50999" b="45543"/>
          <a:stretch/>
        </p:blipFill>
        <p:spPr>
          <a:xfrm>
            <a:off x="0" y="4831881"/>
            <a:ext cx="4061861" cy="20261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50289" r="49517"/>
          <a:stretch/>
        </p:blipFill>
        <p:spPr>
          <a:xfrm>
            <a:off x="4061860" y="4831882"/>
            <a:ext cx="4081111" cy="20261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9662" t="37228" b="12203"/>
          <a:stretch/>
        </p:blipFill>
        <p:spPr>
          <a:xfrm>
            <a:off x="8142972" y="4831882"/>
            <a:ext cx="4049028" cy="202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26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E4980-5CF1-4BC3-A55F-BEDB1CEA5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3" y="1"/>
            <a:ext cx="12073127" cy="868679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Условия окружающей среды в районах очагов землетрясений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-1" y="868680"/>
            <a:ext cx="9579935" cy="17205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Очаг (гипоцентр) землетрясения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Определение: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Очаг или гипоцентр землетрясения — это точка внутри Земли, где происходит разрыв горных пород из-за накопленного тектонического напряжения. Именно из этой точки начинают распространяться сейсмические волны, достигающие поверхности и вызывающие разрушения.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2687955"/>
            <a:ext cx="9579935" cy="41700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глубины: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Мелкие очаги (менее 70 км):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распространённый тип.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связаны с тектоническими разломами в верхней части земной коры.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Вызывают значительные разрушения из-за близости к поверхности.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 очаги (70–300 км):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Возникают в зонах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субдукции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одна тектоническая плита погружается под другую.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Волны от этих очагов теряют часть энергии, поэтому разрушения обычно меньше.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Глубокие очаги (более 300 км):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в нижней части литосферы и верхней мантии.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Связаны с процессами разрушения погружающейся океанической плиты.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Сильно ослаблены из-за значительного расстояния до поверхности.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934" y="819301"/>
            <a:ext cx="2514600" cy="2328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7986" r="15662"/>
          <a:stretch/>
        </p:blipFill>
        <p:spPr>
          <a:xfrm>
            <a:off x="9663764" y="3262965"/>
            <a:ext cx="2528236" cy="359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60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6A8491E-9AEA-4BA0-AABF-0439BCF6CC03}"/>
              </a:ext>
            </a:extLst>
          </p:cNvPr>
          <p:cNvSpPr/>
          <p:nvPr/>
        </p:nvSpPr>
        <p:spPr>
          <a:xfrm>
            <a:off x="0" y="0"/>
            <a:ext cx="12192000" cy="856936"/>
          </a:xfrm>
          <a:prstGeom prst="roundRect">
            <a:avLst/>
          </a:prstGeom>
          <a:gradFill>
            <a:gsLst>
              <a:gs pos="0">
                <a:schemeClr val="bg2">
                  <a:tint val="84000"/>
                  <a:shade val="100000"/>
                  <a:hueMod val="92000"/>
                  <a:satMod val="180000"/>
                  <a:lumMod val="114000"/>
                </a:schemeClr>
              </a:gs>
              <a:gs pos="100000">
                <a:schemeClr val="bg2">
                  <a:shade val="92000"/>
                  <a:satMod val="170000"/>
                  <a:lumMod val="9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Условия окружающей среды в районах очагов землетрясений: Факторы окружающей среды в районе очага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AD491388-A621-4EE7-9D5C-844FE5D35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97021"/>
              </p:ext>
            </p:extLst>
          </p:nvPr>
        </p:nvGraphicFramePr>
        <p:xfrm>
          <a:off x="0" y="856936"/>
          <a:ext cx="12192000" cy="6001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579">
                  <a:extLst>
                    <a:ext uri="{9D8B030D-6E8A-4147-A177-3AD203B41FA5}">
                      <a16:colId xmlns:a16="http://schemas.microsoft.com/office/drawing/2014/main" val="1395062743"/>
                    </a:ext>
                  </a:extLst>
                </a:gridCol>
                <a:gridCol w="3060834">
                  <a:extLst>
                    <a:ext uri="{9D8B030D-6E8A-4147-A177-3AD203B41FA5}">
                      <a16:colId xmlns:a16="http://schemas.microsoft.com/office/drawing/2014/main" val="2953238098"/>
                    </a:ext>
                  </a:extLst>
                </a:gridCol>
                <a:gridCol w="2646947">
                  <a:extLst>
                    <a:ext uri="{9D8B030D-6E8A-4147-A177-3AD203B41FA5}">
                      <a16:colId xmlns:a16="http://schemas.microsoft.com/office/drawing/2014/main" val="86083340"/>
                    </a:ext>
                  </a:extLst>
                </a:gridCol>
                <a:gridCol w="3596640">
                  <a:extLst>
                    <a:ext uri="{9D8B030D-6E8A-4147-A177-3AD203B41FA5}">
                      <a16:colId xmlns:a16="http://schemas.microsoft.com/office/drawing/2014/main" val="1325131299"/>
                    </a:ext>
                  </a:extLst>
                </a:gridCol>
              </a:tblGrid>
              <a:tr h="97250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Давление: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Температура: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Состав материалов: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Тектоническое напряжение и деформации:</a:t>
                      </a: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0211658"/>
                  </a:ext>
                </a:extLst>
              </a:tr>
              <a:tr h="5028558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увеличением глубины давление резко возрастает, сжимая горные породы.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Высокое давление делает породы более плотными и устойчивыми, но накопление напряжения может преодолеть их прочность, вызывая разрыв.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районе очага температура также значительно увеличивается с глубиной.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высоких температурах породы становятся более пластичными, что замедляет накопление напряжения. Однако в зонах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субдукции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плиты могут оставаться хрупкими на большой глубине из-за охлаждающего эффекта океанической воды.</a:t>
                      </a:r>
                    </a:p>
                    <a:p>
                      <a:pPr algn="l"/>
                      <a:endParaRPr lang="ru-RU" sz="16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пород: Горные породы в районе очага — от гранита и базальта в верхней коре до перидотита в мантии — определяют, как энергия распространяется и какие волны образуются.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Флюиды: Наличие воды или газов в трещинах пород снижает их прочность, облегчая накопление и высвобождение напряжения.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Накопление напряжения: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Тектонические силы, вызванные движением литосферных плит, приводят к накоплению энергии вдоль разломов и в зоне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субдукции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 больше времени проходит без землетрясения, тем сильнее накапливается напряжение.</a:t>
                      </a:r>
                    </a:p>
                    <a:p>
                      <a:pPr>
                        <a:buFont typeface="Arial" panose="020B0604020202020204" pitchFamily="34" charset="0"/>
                        <a:buNone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Деформации: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Регионы с активной тектоникой испытывают как эластичные, так и пластичные деформации до момента разрыва.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Деформации могут фиксироваться с помощью GPS и других технологий наблюдения.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6004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625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F3AAC85-7167-4238-AF55-36073FE4B7A4}"/>
              </a:ext>
            </a:extLst>
          </p:cNvPr>
          <p:cNvSpPr/>
          <p:nvPr/>
        </p:nvSpPr>
        <p:spPr>
          <a:xfrm>
            <a:off x="82934" y="28742"/>
            <a:ext cx="8549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Введение в модели DD и LNT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3264861-96D8-46F8-92ED-016A7B40161D}"/>
              </a:ext>
            </a:extLst>
          </p:cNvPr>
          <p:cNvSpPr/>
          <p:nvPr/>
        </p:nvSpPr>
        <p:spPr>
          <a:xfrm>
            <a:off x="-1" y="551963"/>
            <a:ext cx="6333424" cy="6306038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Double-Differential (DD):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Double-Differential (двойная разность) направлена на повышение точности определения относительных координат сейсмических событий.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особенно эффективна при анализе близко расположенных землетрясений, где точность стандартных методов локализации ограничена.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для создания детализированных карт мелкомасштабных сейсмических структур, таких как локальные разломы, зоны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субдукции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микрозоны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активной тектоники.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точно определить взаимное расположение эпицентров землетрясений, что важно для понимания структуры земной коры.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основан на сравнении времени прихода сейсмических волн (P и S) от близко расположенных сейсмических событий.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разницу во времени прихода волн на одну и ту же станцию, чтобы минимизировать ошибки, связанные с неоднородностями среды.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высокую чувствительность к мелким изменениям в структуре земной коры.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BF3D31F-FC23-4846-A66B-37C53838B2AE}"/>
              </a:ext>
            </a:extLst>
          </p:cNvPr>
          <p:cNvSpPr/>
          <p:nvPr/>
        </p:nvSpPr>
        <p:spPr>
          <a:xfrm>
            <a:off x="6439301" y="551963"/>
            <a:ext cx="5752699" cy="6306038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Nodal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(LNT):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Nodal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(локальная узловая теория) предназначена для описания распределения напряжений и поведения разломов в определенных локальных регионах.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помогает понять, как накапливается и высвобождается тектоническое напряжение в зонах активной сейсмичности.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для изучения механики разломов и тектонических процессов, таких как движение плит или локальные деформации.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для оценки механических свойств разломов, включая их способность накапливать напряжение.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Анализирует локальные взаимодействия между тектоническими плитами и блоками, что особенно полезно в изучении сложных геологических условий.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моделирование процессов в зонах разломов для оценки вероятности будущих землетрясений.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Учитывает физико-механические свойства материалов, из которых состоят разломы и окружающие их породы.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73385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6165</TotalTime>
  <Words>2386</Words>
  <Application>Microsoft Office PowerPoint</Application>
  <PresentationFormat>Широкоэкранный</PresentationFormat>
  <Paragraphs>228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Tw Cen MT</vt:lpstr>
      <vt:lpstr>Капля</vt:lpstr>
      <vt:lpstr>     НЕКОММЕРЧЕСКОЕ АКЦИОНЕРНОЕ ОБЩЕСТВО «КАЗАХСКИЙ НАЦИОНАЛЬНЫЙ ИССЛЕДОВАТЕЛЬСКИЙ ТЕХНИЧЕСКИЙ УНИВЕРСИТЕТ имени К.И.САТПАЕВА»  </vt:lpstr>
      <vt:lpstr>Содержание: </vt:lpstr>
      <vt:lpstr>1. Введение </vt:lpstr>
      <vt:lpstr>2. Системы наблюдения для исследования землетрясений</vt:lpstr>
      <vt:lpstr>Презентация PowerPoint</vt:lpstr>
      <vt:lpstr>Презентация PowerPoint</vt:lpstr>
      <vt:lpstr>5. Условия окружающей среды в районах очагов землетрясений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8. Фактические данные и примеры</vt:lpstr>
      <vt:lpstr>9. Проблемы и ограничения</vt:lpstr>
      <vt:lpstr>Заключение</vt:lpstr>
      <vt:lpstr>Список литературы: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Ayaulym Myrzakhan</dc:creator>
  <cp:lastModifiedBy>Ayaulym Myrzakhan</cp:lastModifiedBy>
  <cp:revision>104</cp:revision>
  <dcterms:created xsi:type="dcterms:W3CDTF">2024-09-23T11:31:04Z</dcterms:created>
  <dcterms:modified xsi:type="dcterms:W3CDTF">2024-11-30T07:40:35Z</dcterms:modified>
</cp:coreProperties>
</file>