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87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284" r:id="rId21"/>
    <p:sldId id="303" r:id="rId22"/>
    <p:sldId id="279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4FC2722-4F0D-41D9-8557-5070BB180A42}">
          <p14:sldIdLst>
            <p14:sldId id="256"/>
            <p14:sldId id="286"/>
            <p14:sldId id="287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284"/>
            <p14:sldId id="303"/>
            <p14:sldId id="279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3" d="100"/>
          <a:sy n="83" d="100"/>
        </p:scale>
        <p:origin x="-22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E35102-1CE3-46B9-9C2D-54529D87A4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CE173606-EA32-43C7-9F76-88109F9680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7CFE4CF-B9C9-46BA-89B3-220E21709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D70D-D1E9-49E9-BB77-171131E4AD1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C191539-FEAC-408C-A6A4-6DB1BD893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EAEE1C6-636C-475B-B290-E7E3DD352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3ADF-C5CA-4B3C-A9B3-256EEE8D9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00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ED616D9-B840-467B-87AD-0679A20E9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717EDDA-B2DE-4349-8FD5-8629FC9C5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01DF2E7-A654-4D7C-8E15-A8D07524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D70D-D1E9-49E9-BB77-171131E4AD1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7979BAA-9258-4EF6-BBBE-A418F397E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EDC4F47-0F25-481F-8C4A-2B9E38018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3ADF-C5CA-4B3C-A9B3-256EEE8D9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95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68D52072-639D-40FD-A393-0F4061996E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F24AE94-7922-4C4C-ABE1-8DA178F0FD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4664F55-5156-427F-992B-79FEA138B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D70D-D1E9-49E9-BB77-171131E4AD1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D27C41E-CB77-42C7-B4EF-BF77FB649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50745C2-367C-4D04-A58F-5A74C962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3ADF-C5CA-4B3C-A9B3-256EEE8D9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828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27BB9E-EA57-43F5-A73A-B9BA9A5E6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2F39E59-F6DB-4F75-87C9-F0991C81C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A708B57-961A-47AA-94BB-ABD4D24F5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D70D-D1E9-49E9-BB77-171131E4AD1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02F17B2-C2DA-4C02-ADA7-AEF5D680C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88C19A6-40A5-4FA8-ABFD-C392DA202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3ADF-C5CA-4B3C-A9B3-256EEE8D9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95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06338C-B14A-49F9-999B-7C9FD5C0D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5ADA4F0-7897-45ED-986B-BA237A818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4778999-2029-4540-B844-417FE5334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D70D-D1E9-49E9-BB77-171131E4AD1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B40DCC2-E7CB-4CDE-861A-1EEC42006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C43DAF4-13B6-49E3-90C6-B10AA3A92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3ADF-C5CA-4B3C-A9B3-256EEE8D9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833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644B404-44FA-4BCA-B3F6-0747B4841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F3793B7-D4E3-454E-B4DE-A0B0B9C30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37A26F3-79B8-4430-BD32-FF885E30E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534B6A0-E450-4F83-9DF8-32C026CF0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D70D-D1E9-49E9-BB77-171131E4AD1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B7BD394-CE85-4DBE-A032-185B87BBC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1C15C56-836E-45AB-9E18-84871244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3ADF-C5CA-4B3C-A9B3-256EEE8D9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94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A91140-44BE-4571-8FF5-1AC63348E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70A5D87-0134-48D0-BCDB-34549F93F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3FC4D8C-1BF4-4E41-9B37-9F7A3FE0A5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15D3C37-EDAF-4F7B-A660-8AB978D147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5A46F0D1-3BCA-4FCE-87C0-CABC8DA669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5BD5C711-34D4-4445-AB9C-F29A0D333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D70D-D1E9-49E9-BB77-171131E4AD1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CD34001-A028-4F90-AF22-98FFE6D97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64949324-AC96-471D-9D95-772BFFF4C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3ADF-C5CA-4B3C-A9B3-256EEE8D9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08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8897AC-3513-40AF-BA79-59FCE3168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1F4B214-EAE2-4A9F-979E-7981B2E40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D70D-D1E9-49E9-BB77-171131E4AD1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C42091F-63AA-43E6-A57C-58CF8B2FF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3BFF8389-9479-4EF9-8D65-4FBBF4959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3ADF-C5CA-4B3C-A9B3-256EEE8D9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503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6BE1A09-8A9F-4D72-857D-E0275BC67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D70D-D1E9-49E9-BB77-171131E4AD1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5DC69BC-C7A2-40EC-A086-58090ECD3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920FC1E-ED27-4F6B-A49D-3C87348A7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3ADF-C5CA-4B3C-A9B3-256EEE8D9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14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5605EE8-4ECE-452F-8600-3C2988EA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A1AD78F-40EF-4B35-9279-A52F9B830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A0D30824-D20F-4443-AF5D-6E51D2F02B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16B49612-AF74-40D9-A226-4C0D7FDA4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D70D-D1E9-49E9-BB77-171131E4AD1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04B3F31-7E14-4957-9CC9-927BFF8E1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034E203-191D-4888-8E6B-B85022C9B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3ADF-C5CA-4B3C-A9B3-256EEE8D9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121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091511-5F19-41F8-B576-6C1E36D36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BA93909-63D8-463D-B928-A744BCEC50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04DFC2-D9D5-4494-B98D-7668061070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C2D1094-AC48-4CA4-B084-44377E42A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D70D-D1E9-49E9-BB77-171131E4AD1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BAAE756-5FC4-42C8-B187-10C054AD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DE6A3DA-9D44-4F30-9DEE-74321967F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63ADF-C5CA-4B3C-A9B3-256EEE8D9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88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1EF573-C9F1-4FB8-8C15-F2A7667C7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89781C6-C64F-415E-9B75-E701D92E3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9C57225-D576-4AEC-88B2-331EE8A5CE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8D70D-D1E9-49E9-BB77-171131E4AD1D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C387AC8-563D-4566-86FB-1E67E36AEA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FFED88B-23B2-4608-B092-46F83ADE78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63ADF-C5CA-4B3C-A9B3-256EEE8D95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47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8D8ACEA-B7C8-4C91-8F43-C6E2F83E07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711" y="297180"/>
            <a:ext cx="9144000" cy="757909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МИНИСТЕРСТВО ОБРАЗОВАНИЯ И НАУК РК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2C9BA29-C9B2-47CC-B0C9-0AE477491D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5043" y="4780078"/>
            <a:ext cx="6102292" cy="564675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Проверил: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профессор, доктор геолого-минералогических наук, академик НАН РК –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Абетов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Ауэз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Егембердыевич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616168" y="1704856"/>
            <a:ext cx="47261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КАФЕДРА ГЕОФИЗИКА И СЕЙСМОЛОГИЯ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66027" y="1206230"/>
            <a:ext cx="81865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ИНСТИТУТ ГЕОЛОГИИ И НЕФТЕГАЗОГО ДЕЛА ИМЕНИ К.ТУРЫСОВА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23252" y="2186523"/>
            <a:ext cx="815191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Самостоятельная работа докторанта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№4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дисциплине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Сейсмогеофизические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предвестники и стратегия прогноза землетрясений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12926" y="3404358"/>
            <a:ext cx="104927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Тема: Акустические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возмущения и эффекты, оказываемые ими. Два основных источника акустических возмущений в атмосфере при землетрясениях. Физические характеристики и зависимости. Частотный диапазон.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5749" y="6248400"/>
            <a:ext cx="14835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Алматы 2024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047799" y="5344753"/>
            <a:ext cx="53936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Выполнила: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докторант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1-го курса, специальности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8D05302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Абилаханова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Индира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Турсынбековна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33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РЕЗУЛЬТАТЫ ИНСТРУМЕНТАЛЬНЫХ</a:t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НАБЛЮДЕНИЙ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Акустические эффекты всех рассмотренных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настоящей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работе сейсмических событий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имеют сходный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характер. На первом этапе регистрируются достаточно высокочастотные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акустические возмущения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вызванные приходом в пункты регистрации сейсмического сигнала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Затем с известным запозданием регистрируются инфразвуковые волны, вызванные возмущениями атмосферы в эпицентральной зоне землетрясения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распространяющиеся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атмосферном волноводе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Ниже будут рассмотрены наиболее характерные примеры акустических возмущений, вызванных землетрясениями, перечисленными в таблице.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Акустические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колебания, вызванные сейсмическими волнами от землетрясений,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рассмотрим более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детально на примере двух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событий: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06.01.2019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г. и 08.07.2019 г.</a:t>
            </a:r>
          </a:p>
        </p:txBody>
      </p:sp>
    </p:spTree>
    <p:extLst>
      <p:ext uri="{BB962C8B-B14F-4D97-AF65-F5344CB8AC3E}">
        <p14:creationId xmlns:p14="http://schemas.microsoft.com/office/powerpoint/2010/main" val="53274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5" y="0"/>
            <a:ext cx="5385435" cy="3053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-140018" y="3120390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Рис. 2. Результаты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регистрации вертикальной компоненты движения свободной поверхности в MHV, вызванных землетрясением 06.01.2019 г. (а), 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микробарических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вариаций, вызванных сейсмическим сигналом (б).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47087" y="4293394"/>
            <a:ext cx="112156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Землетрясение 06.01.2019 г.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магнитудой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Mw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5.6 произошло в Иране в 13:41:57 UTC на глубине ~5.6 км. Координаты события 33°57′36″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N; 45°36′36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″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Е. 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рис. 2 приведены формы сейсмического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акустического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сигналов, зарегистрированных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MHV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расстоянии ~2411 км от эпицентра события. Объемные сейсмические волны Р и S пришли в MHV соответственно в 13:46:45 UTC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13:50:36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UTC. Приход сейсмической поверхностной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Lg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-волны зарегистрирован в 13:55:39 UTC.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Регистрация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микробарических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вариаций показала, что в данном случае отчетливо наблюдаются акустические сигналы, сопутствующие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всем типам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сейсмических волн, что хорошо видно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рис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2.</a:t>
            </a:r>
          </a:p>
        </p:txBody>
      </p:sp>
    </p:spTree>
    <p:extLst>
      <p:ext uri="{BB962C8B-B14F-4D97-AF65-F5344CB8AC3E}">
        <p14:creationId xmlns:p14="http://schemas.microsoft.com/office/powerpoint/2010/main" val="155061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78180" y="945515"/>
            <a:ext cx="5181600" cy="4849495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Акустические сигналы, вызванные объемными сейсмическими волнами Р, S и поверхностными волнами R, имеют форму цуга, состоящего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 нескольких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периодов с нарастающей и затем убывающей амплитудой и короткой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длительностью соответственно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~5, ~2 и ~1.5 с (в качестве иллюстрации на рис. 3 приведена форма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акустического сигнала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вызванного сейсмической Р-волной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Параметры сейсмических и вызванных акустических сигналов приведены в табл. 2. зарегистрированных в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MHV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5060" y="1243053"/>
            <a:ext cx="5181600" cy="1790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875972" y="3228440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Рис. 3. Акустический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сигнал, вызванный 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-волной.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408" y="4077385"/>
            <a:ext cx="4567128" cy="198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742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6710" y="731520"/>
            <a:ext cx="11151870" cy="293751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Землетрясение 08.07.2019 г.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магнитудой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Mw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5.6 произошло на западе Иране в 07:00:32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UTC 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глубине ~10 км. Координаты события 31°49′48″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N; 49°33′00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″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Е. 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рис. 4 приведены результаты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сейсмической регистрации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выполненные в MHV на расстоянии ~2733 км от эпицентра события. Сейсмические объемные волны Р и S пришли в MHV соответственно в 07:05:48 UTC и в 07:10:01 UTC. Приход поверхностной волны зарегистрирован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07:15:31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UTC.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том же рис. 4 приведены результаты инструментальных наблюдений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микробарическими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колебаниями в приземной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атмосфере по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данным MHV. Здесь следует отметить, что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данном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случае отчетливо наблюдались акустические сигналы, сопутствующие Р- и S-волнам,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практически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отсутствует акустический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сигнал, сопутствующий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поверхностным волнам.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816" y="3549015"/>
            <a:ext cx="4596011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676900" y="446332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Рис. 4.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Результаты регистрации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микробарических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вариаций (а), вызванных сейсмическим сигналом (б) от землетрясения 08.07.2019 г.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86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38150" y="819784"/>
            <a:ext cx="5181600" cy="5923916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Оценка спектральных характеристик показала, что спектры сигналов, вызванных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объемными сейсмическими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волнами и зарегистрированных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разных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пунктах, в целом близки между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собой. 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качестве примера на рис. 5 приведен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спектр акустического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сигнала от Р-волны, зарегистрированного в MHV в период события 08.07.2019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г. 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спектра свидетельствует о том, что вызванный объемной волной акустический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сигнал представляет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собой суперпозицию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нескольких сигналов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каждый из которых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характеризуется своей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частотой при явном доминировании сигнала с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частотой    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~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0.2 Гц.</a:t>
            </a: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Параметры сейсмических и вызванных акустических сигналов приведены в табл. 3.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Данные табл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3 свидетельствуют о том, что, как и для рассмотренного выше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события  06.01.2019г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., длительности акустических сигналов существенно меньше по сравнению длительностью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сейсмических сигналов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2780" y="621030"/>
            <a:ext cx="3797430" cy="2853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768340" y="3421856"/>
            <a:ext cx="6096000" cy="13542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Рис. 5.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Зависимость спектральной плотности от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частоты акустического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сигнала, сопутствующего сейсмической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-волне, вызванной землетрясением  08.07.2019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г. (по результатам регистрации в MHV).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193" y="4617719"/>
            <a:ext cx="4371787" cy="1988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657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Акустические сигналы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эпицентрального происхождения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Отдельный интерес представляют акустические (в данном случае инфразвуковые) сигналы, распространяющиеся в атмосферном волноводе и зарегистрированные на значительных расстояниях от очага землетрясения.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Интерес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связан с возможностью оценки энергии акустического источника и соответственно самого землетрясения на основе данных о характеристиках акустических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сигналов.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Рассматриваемые сигналы эпицентрального происхождения распространяются в атмосферных волноводах со скоростями в диапазоне 285–310 м/с [Куличков, 2004]. Результаты инструментальных наблюдений свидетельствуют о том, что наблюдается хорошее сходство между формами рассматриваемого сигнала, который зарегистрирован в разных пунктах.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качестве примера на рис. 6 для сравнения приведены совместно волновые формы волноводных акустических сигналов, вызванных землетрясением 08.07.2019 г. и зарегистрированных в MHV и CGM. </a:t>
            </a:r>
          </a:p>
        </p:txBody>
      </p:sp>
    </p:spTree>
    <p:extLst>
      <p:ext uri="{BB962C8B-B14F-4D97-AF65-F5344CB8AC3E}">
        <p14:creationId xmlns:p14="http://schemas.microsoft.com/office/powerpoint/2010/main" val="253575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880110"/>
            <a:ext cx="5181600" cy="529685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Пеленг источника сигнала показал, что он распространялся с юго-западного направления (азимут ~160-164°), что совпало с азимутом сейсмического сигнала (~162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°).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Оценки скорости распространения инфразвукового сигнала вдоль земной поверхности составили 268–270 м/с. Моделирование показало, что сигнал распространялся по стратосферному волноводу, многократно отражаясь от его верхней границы.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длительность сигнала — около 2 минут. Начальный участок длительностью ~1 мин имел частоту 0.07 Гц, а второй — 0.13 Гц, что соответствует разделению мод сигнала в волноводе.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358" y="1039178"/>
            <a:ext cx="4793932" cy="3608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96000" y="4878347"/>
            <a:ext cx="6096000" cy="135421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Рис. 6.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Волновые формы инфразвукового сигнала в диапазоне частот 0.03–10 Гц, распространяющегося по стратосферному волноводу (результаты регистрации в MHV (а) и CGM (б) 08.07.2019 г.).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595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331970" y="450533"/>
            <a:ext cx="7098030" cy="1824037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Спектр сигнала, зарегистрированного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MHV, представлен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рис. 7. Как это следует из рис.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7, отчетливо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выделяется преимущественная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частота</a:t>
            </a:r>
            <a:r>
              <a:rPr lang="ru-RU" i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f</a:t>
            </a:r>
            <a:r>
              <a:rPr lang="ru-RU" sz="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~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0.032 Гц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3" y="290513"/>
            <a:ext cx="3411857" cy="317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4298" y="3707605"/>
            <a:ext cx="507111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Аналогично выглядят рассматриваемые акустические сигналы при других сейсмических событиях (для примера на рис. 8 представлена волновая форма и спектр инфразвукового возмущения, распространяющегося в атмосферном волноводе при землетрясении 23.02.2020 г.).</a:t>
            </a: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5409" y="2020253"/>
            <a:ext cx="6433803" cy="4734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29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ОБСУЖДЕНИЕ РЕЗУЛЬТАТОВ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71500" y="1451610"/>
            <a:ext cx="5448300" cy="517778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Результаты акустической регистрации, выполненной в периоды сильных сейсмических событий, свидетельствуют о наличии ярко выраженных акустических сигналов, вызванных приходом в пункты наблюдений сейсмического сигнала, а также инфразвукового сигнала, распространяющегося в стратосферном волноводе.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было отмечено выше инфразвуковая волна, распространяющаяся в стратосферном волноводе, содержит информацию о величине </a:t>
            </a:r>
            <a:r>
              <a:rPr lang="ru-RU" sz="17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энерговыделения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в источнике. Действительно, имеющиеся данные [Адушкин и др., 2019] свидетельствуют о том, что в качестве основного параметра акустического сигнала при оценках полной энергии источника на основе акустических данных W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следует рассматривать его характерную частоту f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поскольку часто используемые для этих целей амплитуда сигнала и его длительность либо импульс [Косяков и др., 2017; Куличков и др., 2017; Мишенин и др., 2016] существенно зависят от расстояния до источника и, главное, условий на трассе распространения. В настоящей работе для оценки W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была использована зависимость, предложенная в работе [Адушкин и др., 2019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]:</a:t>
            </a:r>
          </a:p>
          <a:p>
            <a:pPr marL="0" indent="0">
              <a:buNone/>
            </a:pPr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543050"/>
            <a:ext cx="5181600" cy="463391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Результаты оценок по зависимости (1), полученные с привлечением данных о преимущественных частотах инфразвуковых сигналов, вызванных разными землетрясениями из табл. 1, приведены в табл. 4. Там же для сравнения приведены энергетические характеристики рассмотренных сейсмических событий W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полученные с использованием магнитуд. Величина W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оценивалась с использованием эмпирической зависимости, полученной на основе обобщения данных работ [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Буллен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1966; Коган, 1974; Левин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др., 2010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]:</a:t>
            </a:r>
          </a:p>
          <a:p>
            <a:pPr algn="just"/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900" dirty="0" smtClean="0"/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ru-RU" sz="1100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выражена в эрг; </a:t>
            </a:r>
            <a:r>
              <a:rPr lang="ru-RU" sz="1900" i="1" dirty="0">
                <a:latin typeface="Times New Roman" pitchFamily="18" charset="0"/>
                <a:cs typeface="Times New Roman" pitchFamily="18" charset="0"/>
              </a:rPr>
              <a:t>М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– магнитуда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землетрясения. Из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табл. 4 следует, что результаты оценок, выполненных с использованием акустических данных, совпадают с оценками по магнитуде сейсмического события.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48" y="5743576"/>
            <a:ext cx="3616019" cy="751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743" y="4023836"/>
            <a:ext cx="2770208" cy="5824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532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468" y="1972628"/>
            <a:ext cx="9160595" cy="2885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717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610" y="193676"/>
            <a:ext cx="10515600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0251" y="1771650"/>
            <a:ext cx="10972800" cy="410337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АКУСТИЧЕСКИЕ ЭФФЕКТЫ СИЛЬНЫХ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ЗЕМЛЕТРЯСЕНИЙ</a:t>
            </a:r>
          </a:p>
          <a:p>
            <a:pPr marL="0" indent="0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2021 г. А. А.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Спивак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Ю. С.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Рыбнов</a:t>
            </a:r>
            <a:r>
              <a:rPr lang="ru-RU" sz="3400" dirty="0"/>
              <a:t/>
            </a:r>
            <a:br>
              <a:rPr lang="ru-RU" sz="3400" dirty="0"/>
            </a:b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Введение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Исходные данные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Результаты инструментальных наблюдений 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Обсуждение результатов </a:t>
            </a:r>
          </a:p>
          <a:p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Заключение</a:t>
            </a:r>
            <a:r>
              <a:rPr lang="ru-RU" sz="3400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28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9610" y="1703070"/>
            <a:ext cx="10515600" cy="498348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Представленные данные, полученные в результате инструментальных наблюдений, свидетельствуют о том, что землетрясения с магнитудами 5.1–6.9 вызывают в нижней атмосфере акустические возмущения двух типов. </a:t>
            </a:r>
          </a:p>
          <a:p>
            <a:pPr algn="just"/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Атмосферные возмущения от землетрясений состоят из акустических колебаний, вызванных приходом сейсмических волн в точку регистрации (первый тип)</a:t>
            </a:r>
          </a:p>
          <a:p>
            <a:pPr algn="just"/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Также инфразвуковой волны, распространяющейся в стратосферном волноводе, источником которой являются вертикальные движения земной поверхности в эпицентральной зоне землетрясения в период основного толчка (второй тип).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Амплитуды, длительности и спектральные характеристики акустических сигналов, генерируемых землетрясением, позволяют проводить уверенную их регистрацию имеющимися измерительными средствами на расстояниях, превышающих 2700 км от эпицентральной зоны сейсмического события.</a:t>
            </a:r>
          </a:p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Энергия землетрясения, оцененная через спектральные характеристики инфразвукового сигнала, согласуется с значением, определенным по магнитуде землетрясения. Процессы генерации акустических возмущений при землетрясениях еще не достаточно изучены, чтобы разработать точную модель передачи энергии в атмосферу. Данные в работе могут служить дополнительной информацией для уточнения механизмов сильных землетрясений и разработки подходов к взаимодействию литосферы и атмосферы.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191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6780" y="1314450"/>
            <a:ext cx="10515600" cy="49377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150" dirty="0">
                <a:solidFill>
                  <a:srgbClr val="000000"/>
                </a:solidFill>
                <a:latin typeface="Newton-Regular"/>
              </a:rPr>
              <a:t/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Адушкин В.В., Овчинников В.М., Санина И.А., Ризниченко О.Ю. 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“Михнево”: от сейсмостанции № 1 до современной геофизической обсерватории // Физика Земли. 2016. № 1. С. 108–120</a:t>
            </a:r>
            <a:r>
              <a:rPr lang="ru-RU" sz="1150" dirty="0" smtClean="0">
                <a:solidFill>
                  <a:srgbClr val="000000"/>
                </a:solidFill>
                <a:latin typeface="Newton-Regular"/>
              </a:rPr>
              <a:t>.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/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Адушкин В.В., </a:t>
            </a: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Нифадьев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В.И., </a:t>
            </a: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Чен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Б.Б., </a:t>
            </a: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Попель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СИ., </a:t>
            </a: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Когай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Г.А., Дубинский А.Ю., </a:t>
            </a: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Вайдлер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П.Г. 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Об изменениях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параметров внутренних гравитационных волн в атмосфере Центральной Азии перед землетрясением //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dirty="0" err="1">
                <a:solidFill>
                  <a:srgbClr val="000000"/>
                </a:solidFill>
                <a:latin typeface="Newton-Regular"/>
              </a:rPr>
              <a:t>Докл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. РАН. 2019. Т. 487. № 3. С. 299–303</a:t>
            </a:r>
            <a:r>
              <a:rPr lang="ru-RU" sz="1150" dirty="0" smtClean="0">
                <a:solidFill>
                  <a:srgbClr val="000000"/>
                </a:solidFill>
                <a:latin typeface="Newton-Regular"/>
              </a:rPr>
              <a:t>.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/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Адушкин В.В., </a:t>
            </a: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Рыбнов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Ю.С., </a:t>
            </a: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Спивак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А.А., Харламов В.А.</a:t>
            </a:r>
            <a:br>
              <a:rPr lang="ru-RU" sz="1150" i="1" dirty="0">
                <a:solidFill>
                  <a:srgbClr val="000000"/>
                </a:solidFill>
                <a:latin typeface="Newton-Italic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О связи параметров инфразвуковых волн с энергией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источника // Физика Земли. 2019. № 6. С. 96–106</a:t>
            </a:r>
            <a:r>
              <a:rPr lang="ru-RU" sz="1150" dirty="0" smtClean="0">
                <a:solidFill>
                  <a:srgbClr val="000000"/>
                </a:solidFill>
                <a:latin typeface="Newton-Regular"/>
              </a:rPr>
              <a:t>.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/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Буллен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К.Е. 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Введение в теоретическую сейсмологию.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М.: Мир. 1966. 460 с</a:t>
            </a:r>
            <a:r>
              <a:rPr lang="ru-RU" sz="1150" dirty="0" smtClean="0">
                <a:solidFill>
                  <a:srgbClr val="000000"/>
                </a:solidFill>
                <a:latin typeface="Newton-Regular"/>
              </a:rPr>
              <a:t>.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/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Гармаш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С.В., Линьков Е.М., Петрова Л.Н., Швед Г.М.</a:t>
            </a:r>
            <a:br>
              <a:rPr lang="ru-RU" sz="1150" i="1" dirty="0">
                <a:solidFill>
                  <a:srgbClr val="000000"/>
                </a:solidFill>
                <a:latin typeface="Newton-Italic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Возбуждение колебаний атмосферы </a:t>
            </a:r>
            <a:r>
              <a:rPr lang="ru-RU" sz="1150" dirty="0" err="1">
                <a:solidFill>
                  <a:srgbClr val="000000"/>
                </a:solidFill>
                <a:latin typeface="Newton-Regular"/>
              </a:rPr>
              <a:t>сейсмогравитационными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 колебаниями Земли // </a:t>
            </a:r>
            <a:r>
              <a:rPr lang="ru-RU" sz="1150" dirty="0" err="1">
                <a:solidFill>
                  <a:srgbClr val="000000"/>
                </a:solidFill>
                <a:latin typeface="Newton-Regular"/>
              </a:rPr>
              <a:t>Изв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. АН СССР. Сер.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Физика атмосферы и океана. 1989. № 12. С. 1290–1299.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Голицын Г.С., </a:t>
            </a: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Кляцкин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В.И. 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Колебания в атмосфере,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вызванные движениями земной поверхности // </a:t>
            </a:r>
            <a:r>
              <a:rPr lang="ru-RU" sz="1150" dirty="0" err="1">
                <a:solidFill>
                  <a:srgbClr val="000000"/>
                </a:solidFill>
                <a:latin typeface="Newton-Regular"/>
              </a:rPr>
              <a:t>Докл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.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АН СССР. Физика атмосферы и океана. 1967. Т. 3.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№ 10. С. 1044–1052.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Гохберг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М.Б., Шалимов С.Л. 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Воздействие землетрясений и взрывов на ионосферу. М.: Наука. 2008. 296 с.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Гохберг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М.Б., Ольшанская Е.В., </a:t>
            </a: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Стеблов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Г.М., Шалимов С.Л. 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Ионосферный отклик на акустический сигнал от подводных землетрясений по данным GPS //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Физика Земли. 2014. № 1. С. 3–10.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Коган С.Я. 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Сейсмическая энергия и методы ее определения. М.: Наука. 1975. 152 с.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Косяков С.И., Куличков С.Н., Мишенин А.А. 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Новые способы оценки энергии импульсных источников по результатам регистрации акустических волн в атмосфере //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dirty="0" err="1">
                <a:solidFill>
                  <a:srgbClr val="000000"/>
                </a:solidFill>
                <a:latin typeface="Newton-Regular"/>
              </a:rPr>
              <a:t>Изв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. РАН. Сер. Физическая. 2017. Т. 81. № 8. С. 1–7.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Куличков С.Н., Авилов К.В., Буш Г.А. и др. 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Об аномально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быстрых инфразвуковых приходах на больших расстояниях от наземных взрывов // </a:t>
            </a:r>
            <a:r>
              <a:rPr lang="ru-RU" sz="1150" dirty="0" err="1">
                <a:solidFill>
                  <a:srgbClr val="000000"/>
                </a:solidFill>
                <a:latin typeface="Newton-Regular"/>
              </a:rPr>
              <a:t>Изв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. РАН. Физика атмосферы и океана. 2004. Т. 40. № 1. С. 3–12.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Куличков С.Н., Попов О.Е., Мишенин А.А. и др. 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Использование закона сохранения акустического импульса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для оценки энергии наземных акустических источников дистанционным методом // </a:t>
            </a:r>
            <a:r>
              <a:rPr lang="ru-RU" sz="1150" dirty="0" err="1">
                <a:solidFill>
                  <a:srgbClr val="000000"/>
                </a:solidFill>
                <a:latin typeface="Newton-Regular"/>
              </a:rPr>
              <a:t>Изв</a:t>
            </a:r>
            <a:r>
              <a:rPr lang="ru-RU" sz="1150" dirty="0">
                <a:solidFill>
                  <a:srgbClr val="000000"/>
                </a:solidFill>
                <a:latin typeface="Newton-Regular"/>
              </a:rPr>
              <a:t>. РАН. Физика атмосферы и океана. 2017. Т. 53. № 6. С. 686–698.</a:t>
            </a:r>
            <a:br>
              <a:rPr lang="ru-RU" sz="1150" dirty="0">
                <a:solidFill>
                  <a:srgbClr val="000000"/>
                </a:solidFill>
                <a:latin typeface="Newton-Regular"/>
              </a:rPr>
            </a:b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Левин Б.В., </a:t>
            </a:r>
            <a:r>
              <a:rPr lang="ru-RU" sz="1150" i="1" dirty="0" err="1">
                <a:solidFill>
                  <a:srgbClr val="000000"/>
                </a:solidFill>
                <a:latin typeface="Newton-Italic"/>
              </a:rPr>
              <a:t>Сасорова</a:t>
            </a:r>
            <a:r>
              <a:rPr lang="ru-RU" sz="1150" i="1" dirty="0">
                <a:solidFill>
                  <a:srgbClr val="000000"/>
                </a:solidFill>
                <a:latin typeface="Newton-Italic"/>
              </a:rPr>
              <a:t> Е.В., Борисов С.А., Борисов А.С.</a:t>
            </a:r>
            <a:br>
              <a:rPr lang="ru-RU" sz="1150" i="1" dirty="0">
                <a:solidFill>
                  <a:srgbClr val="000000"/>
                </a:solidFill>
                <a:latin typeface="Newton-Italic"/>
              </a:rPr>
            </a:br>
            <a:r>
              <a:rPr lang="ru-RU" sz="1150" dirty="0">
                <a:solidFill>
                  <a:srgbClr val="000000"/>
                </a:solidFill>
                <a:latin typeface="Newton-Regular"/>
              </a:rPr>
              <a:t>Оценка параметров слабых землетрясений и их сигналов // Вулканология и сейсмология. 2010. № 3. С. 60–70.</a:t>
            </a:r>
            <a:r>
              <a:rPr lang="ru-RU" sz="1150" dirty="0"/>
              <a:t> </a:t>
            </a:r>
            <a:br>
              <a:rPr lang="ru-RU" sz="1150" dirty="0"/>
            </a:br>
            <a:endParaRPr lang="ru-RU" sz="115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3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2470" y="3002915"/>
            <a:ext cx="10515600" cy="95186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Благодарю за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внимание!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5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Введение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8180" y="1245870"/>
            <a:ext cx="10515600" cy="502253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Одним из важных проявлений сильных землетрясений являются акустические возмущения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приземной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атмосфере [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Гармаш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др., 1989;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Швед 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др., 2018].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Возмущения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связаны с сопутствующими сейсмическим событиям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вертикальными смещениями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земной поверхности [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Голицын,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Кляцкин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1967; Шалимов и др., 2019;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Cook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1971;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Takahashi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., 1994;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Jones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., 2017;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Mutschlecner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Whitaker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2005].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ряду других природных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техногенных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явлений землетрясения следует рассматривать в качестве одного из заметных источников акустических, в частности,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инфразвуковых колебаний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атмосфере [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Benioff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Gutenberg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1939; Сорокин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Ключевский, 2019]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54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Два основных источника акустических возмущений в атмосфере при землетрясениях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 результатам исследований выделяется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два основных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источника акустических возмущений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атмосфере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 землетрясениях: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вертикальные движения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грунта в точке наблюдений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период прихода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поверхностных сейсмических волн [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Artru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., 2004;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Bolt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1964;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Donn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Posmentier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1964;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., 2004;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Mikumo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1968;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Watada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2006]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движение земной поверхности в эпицентральной зоне землетрясения при дальнейшем распространении инфразвуковых возмущений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вдоль земной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поверхности в атмосферных волноводах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регистрируемых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значительных расстояниях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очага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землетрясения [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Douglas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2005;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Mikumo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1968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].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64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83870" y="1562735"/>
            <a:ext cx="6762750" cy="4351338"/>
          </a:xfrm>
        </p:spPr>
        <p:txBody>
          <a:bodyPr/>
          <a:lstStyle/>
          <a:p>
            <a:r>
              <a:rPr lang="ru-RU" dirty="0"/>
              <a:t>Считается, что инфразвуковые колебания возникают в основном при </a:t>
            </a:r>
            <a:r>
              <a:rPr lang="ru-RU" dirty="0" err="1"/>
              <a:t>мелкофокусных</a:t>
            </a:r>
            <a:r>
              <a:rPr lang="ru-RU" dirty="0"/>
              <a:t> землетрясениях. Однако имеющиеся данные свидетельствуют о том, что инфразвуковые колебания в атмосфере могут вызываться также </a:t>
            </a:r>
            <a:r>
              <a:rPr lang="ru-RU" dirty="0" smtClean="0"/>
              <a:t>глубокофокусными мантийными </a:t>
            </a:r>
            <a:r>
              <a:rPr lang="ru-RU" dirty="0"/>
              <a:t>землетрясениями [</a:t>
            </a:r>
            <a:r>
              <a:rPr lang="ru-RU" dirty="0" err="1"/>
              <a:t>Che</a:t>
            </a:r>
            <a:r>
              <a:rPr lang="ru-RU" dirty="0"/>
              <a:t> </a:t>
            </a:r>
            <a:r>
              <a:rPr lang="ru-RU" dirty="0" err="1"/>
              <a:t>et</a:t>
            </a:r>
            <a:r>
              <a:rPr lang="ru-RU" dirty="0"/>
              <a:t> </a:t>
            </a:r>
            <a:r>
              <a:rPr lang="ru-RU" dirty="0" err="1"/>
              <a:t>al</a:t>
            </a:r>
            <a:r>
              <a:rPr lang="ru-RU" dirty="0"/>
              <a:t>., 2013].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2414" y="434063"/>
            <a:ext cx="4299586" cy="64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0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0317"/>
            <a:ext cx="10515600" cy="1325563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Частотный Диапазон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43940" y="1665605"/>
            <a:ext cx="5676900" cy="4351338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Частотный диапазон регистрируемых при землетрясениях акустических колебаний заключен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диапазоне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частот 0.005–10 Гц, их амплитуда изменяется от ~0.1 до нескольких Па.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этом инфразвуковые волны могут регистрироваться на расстояниях до </a:t>
            </a:r>
            <a:r>
              <a:rPr lang="ru-RU" sz="2400" dirty="0"/>
              <a:t> </a:t>
            </a:r>
            <a:r>
              <a:rPr lang="ru-RU" sz="2400" dirty="0" smtClean="0"/>
              <a:t>10</a:t>
            </a:r>
            <a:r>
              <a:rPr lang="ru-RU" sz="2400" baseline="30000" dirty="0" smtClean="0"/>
              <a:t>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км и более [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Le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Pichon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., 2010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].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Акустические колебания, в частности акустико-гравитационные волны, возбуждаемые землетрясениями, являются основным фактором, определяющим перенос энергии на ионосферные высоты.</a:t>
            </a: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7111" y="360317"/>
            <a:ext cx="4134889" cy="6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680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331470" y="320040"/>
            <a:ext cx="10789920" cy="1908810"/>
          </a:xfrm>
        </p:spPr>
        <p:txBody>
          <a:bodyPr>
            <a:noAutofit/>
          </a:bodyPr>
          <a:lstStyle/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настоящей работе приводятся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результаты инструментальных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наблюдений за акустическими эффектами ряда сильных землетрясений, произошедших в ближайших к пунктам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регистрации зонах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сейсмической активности (Албания, Греция, Иран и Турция) с магнитудой 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интервале 5.1–6.9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Таблица 1.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Инструментальные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наблюдения за акустическими возмущениями, вызванными землетрясениями, выполнялись на значительных расстояниях от очага сейсмического события, превышающих 2700 км.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82"/>
          <a:stretch/>
        </p:blipFill>
        <p:spPr bwMode="auto">
          <a:xfrm>
            <a:off x="643890" y="2297430"/>
            <a:ext cx="6573614" cy="3246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617220" y="5644634"/>
            <a:ext cx="61607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Таблица 1 Перечень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рассмотренных событий</a:t>
            </a:r>
          </a:p>
        </p:txBody>
      </p:sp>
    </p:spTree>
    <p:extLst>
      <p:ext uri="{BB962C8B-B14F-4D97-AF65-F5344CB8AC3E}">
        <p14:creationId xmlns:p14="http://schemas.microsoft.com/office/powerpoint/2010/main" val="358955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ИСХОДНЫЕ ДАННЫЕ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При выполнении исследований использовались результаты акустических наблюдений, выполняемых постоянно в Геофизической обсерватории “Михнево” (MHV) ИДГ РАН (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координаты: 54.94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° N; 37.73° 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Центре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геофизического мониторинга (CGM) г. Москвы (координаты: 55.71°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N; 37.57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° 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Также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в пункте, расположенном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в г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. Звенигород Московской области (ZVE) с координатами: 55.69° N; 36.77° Е [Адушкин и др., 2016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Спивак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и др., 2016]. 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Расположение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пунктов регистрации и очагов землетрясений приведено на</a:t>
            </a:r>
            <a:br>
              <a:rPr lang="ru-RU" sz="3000" dirty="0">
                <a:latin typeface="Times New Roman" pitchFamily="18" charset="0"/>
                <a:cs typeface="Times New Roman" pitchFamily="18" charset="0"/>
              </a:rPr>
            </a:b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рисунке 1.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Пункты располагались в вершинах треугольника со сторонами 50, 85 и 103 км.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784" y="1883087"/>
            <a:ext cx="5568315" cy="3160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016941" y="521904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 1. Расположение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пунктов акустической регистрации – а и сейсмических событий – б; нумерация землетрясений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соответствует номеру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таблице.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93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41020" y="1131570"/>
            <a:ext cx="10968990" cy="481679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Данные инструментальных наблюдений представляли собой цифровые ряды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атмосферного давления </a:t>
            </a:r>
            <a:r>
              <a:rPr lang="ru-RU" dirty="0"/>
              <a:t>Р</a:t>
            </a:r>
            <a:r>
              <a:rPr lang="ru-RU" baseline="-25000" dirty="0"/>
              <a:t>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микробарических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вариаций Р.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Измерение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указанных величин выполнялось на земной поверхности с использованием автоматизированной цифровой метеостанции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Davis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Vantage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Pro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 и микробарометра МБ-03,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обеспечивающего устойчивую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регистрацию акустических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сигналов амплитудой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0.01 до 200 Па в диапазоне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частот 0.0003–10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Гц.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Результаты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регистрации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выложены 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сайте ИДГ РАН в графическом и цифровом видах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РАН . Для анализа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формировались цифровые ряды записей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дискретностью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0.05 с</a:t>
            </a:r>
          </a:p>
        </p:txBody>
      </p:sp>
    </p:spTree>
    <p:extLst>
      <p:ext uri="{BB962C8B-B14F-4D97-AF65-F5344CB8AC3E}">
        <p14:creationId xmlns:p14="http://schemas.microsoft.com/office/powerpoint/2010/main" val="83981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Words>2069</Words>
  <Application>Microsoft Office PowerPoint</Application>
  <PresentationFormat>Произвольный</PresentationFormat>
  <Paragraphs>92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МИНИСТЕРСТВО ОБРАЗОВАНИЯ И НАУК РК</vt:lpstr>
      <vt:lpstr>Содержание</vt:lpstr>
      <vt:lpstr>Введение </vt:lpstr>
      <vt:lpstr>Два основных источника акустических возмущений в атмосфере при землетрясениях</vt:lpstr>
      <vt:lpstr>Презентация PowerPoint</vt:lpstr>
      <vt:lpstr>Частотный Диапазон</vt:lpstr>
      <vt:lpstr>Презентация PowerPoint</vt:lpstr>
      <vt:lpstr>ИСХОДНЫЕ ДАННЫЕ </vt:lpstr>
      <vt:lpstr>Презентация PowerPoint</vt:lpstr>
      <vt:lpstr>РЕЗУЛЬТАТЫ ИНСТРУМЕНТАЛЬНЫХ НАБЛЮДЕНИЙ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Акустические сигналы эпицентрального происхождения</vt:lpstr>
      <vt:lpstr>Презентация PowerPoint</vt:lpstr>
      <vt:lpstr>Презентация PowerPoint</vt:lpstr>
      <vt:lpstr>ОБСУЖДЕНИЕ РЕЗУЛЬТАТОВ</vt:lpstr>
      <vt:lpstr>Презентация PowerPoint</vt:lpstr>
      <vt:lpstr>Заключение</vt:lpstr>
      <vt:lpstr>Литература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СРС №1</dc:title>
  <dc:creator>User</dc:creator>
  <cp:lastModifiedBy>Bota</cp:lastModifiedBy>
  <cp:revision>73</cp:revision>
  <dcterms:created xsi:type="dcterms:W3CDTF">2024-10-05T14:58:13Z</dcterms:created>
  <dcterms:modified xsi:type="dcterms:W3CDTF">2024-12-06T12:58:04Z</dcterms:modified>
</cp:coreProperties>
</file>