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4"/>
  </p:sldMasterIdLst>
  <p:notesMasterIdLst>
    <p:notesMasterId r:id="rId16"/>
  </p:notesMasterIdLst>
  <p:sldIdLst>
    <p:sldId id="257" r:id="rId5"/>
    <p:sldId id="258" r:id="rId6"/>
    <p:sldId id="259" r:id="rId7"/>
    <p:sldId id="272" r:id="rId8"/>
    <p:sldId id="269" r:id="rId9"/>
    <p:sldId id="274" r:id="rId10"/>
    <p:sldId id="265" r:id="rId11"/>
    <p:sldId id="288" r:id="rId12"/>
    <p:sldId id="285" r:id="rId13"/>
    <p:sldId id="266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8DB"/>
    <a:srgbClr val="CB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98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5C64-5090-4BD9-B170-38E96167544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B0BA-814E-49D4-90CC-42653562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4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8B0BA-814E-49D4-90CC-4265356236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5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8B0BA-814E-49D4-90CC-4265356236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3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8B0BA-814E-49D4-90CC-4265356236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8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8B0BA-814E-49D4-90CC-4265356236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8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97109-9B86-4A40-A9A4-9C2C88F1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8B7228-CB16-46E8-A1F1-FF54A81E1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DFD02-61AF-4D4D-BCCE-64399DD8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9998E2-4046-4DE6-A949-7E39B8F7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19C312-40D8-4BA1-84D0-83626538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449B9-203D-408B-AC18-CE16768A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1CDCC-27CE-4918-BE39-7B33980B5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19A6B-A74B-4347-A285-12EE414C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24A1D-EFD9-41A5-BB45-CFA5A745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B4EBE-BEFF-404E-ACF6-5D71A2A2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ABE5B9-3BE8-4B9B-B39A-4BF29034C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509D44-949F-4BF0-985C-00D94FC5F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C385F-9903-4B6B-B047-6F2DE62E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6CB0E-24F1-4021-8B00-75E0AD24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36558-DF35-4FC2-869C-D4EB0310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5A4ED-A634-4762-B4CD-DFA3157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729E4-845A-4187-B758-A16BECE1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6E6FC-E85A-46CD-8569-DB7CF92D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10464-EC06-43C9-835E-40B06CF7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3FC31-7302-48EA-A177-AF6E792F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C5C4E-4597-4A71-8F56-FE8DA4DC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33FC2-6DF3-4B49-9477-36D5CC80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0C94F-7640-4CE8-8811-11097E49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BE0A-DA00-4BAB-BDA2-1EDE4693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2B97A-5AED-49BA-B44C-C1A588B8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D2859-0C7A-41A7-AB55-F0ABD80A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FBB36-EE7C-47CC-85F0-B8332B3C3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7352C3-BF79-4C51-A5DD-6D18D92EB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2CD210-2245-486E-ABBA-2C408A19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51283-26BD-44E8-A204-CC231752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6E552E-A629-4CB4-8965-6D7FC4C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78014-95B4-45A5-B50A-3337D8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4F5653-1C49-47FD-AAAF-119084E5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012CF-B0F3-42B2-A3B1-21524F6E0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D9F3B-AB46-4BF1-AC2D-3D2E37467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D51645-EB8D-47A5-B44C-B09499CDA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F77923-6566-43D9-82D7-F90A4A44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AE25F8-952F-4142-84F8-ABC55842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86676-C235-488B-8B48-D7E317ED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2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7584-D27B-4F06-9D28-3AA71C5A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FD1C48-8CEC-4948-9C28-6A8E1A6C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13AA62-5167-4722-A351-EE6C0AB7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57A68-316A-48DE-BDEF-3D190BBB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6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3187A1-81AE-410B-AFB1-6FBD383A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EA18EF-4E37-4F30-AA88-6CAF721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0D7AFA-86DE-438C-9228-A779F9C3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CEBFE-CF30-442B-A560-D7040D09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05A8D-96A9-4A09-B7E0-6D27D3DA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58FBD3-DB95-4850-B975-CBC73E626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54260-9F2D-4EFA-B0E8-E08BACBE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BB78E-4259-49EC-89DD-0C63D374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15BFE-A33B-4D67-A686-809E0C4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2C91F-26C3-486F-A279-A87A6D7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816348-8F11-4AD1-A968-4AE9ABA92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9FA3B3-5298-48E6-87A4-32E9EDA3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DE4171-DD56-4EBC-A592-A2F92734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0C57CB-0A86-4A25-A52B-FCCDA0FA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40D9E-B4F8-420E-BB22-08F1474D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3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6A98-82AA-421C-AFA6-1B5A19DB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06FF6-AC6C-4814-83A5-A5107793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DD0CD-8D9D-4141-A0E9-4496B2916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F7B7-63C2-4E88-B6CF-4DFBBCEC7614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E9407-B517-4D88-A45B-E356CF6F8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03F82-6DD4-4390-92A6-46D4329F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8C45-CC4D-4DFB-A9AD-603FDA60C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596D85-936F-4571-91F2-44BF2E8D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661372"/>
            <a:ext cx="9146679" cy="16793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ПАЛЕОСЕЙСМОЛОГИЧЕСКИЙ МЕТОД ИЗУЧЕНИЯ ТЕРРИТОРИИ ДЛЯ ОПРЕДЕЛЕНИЯ СЕСМООПАСНОСТИ РЕГИОНОВ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72A312-0FDD-4A15-813C-9D78AD0E4B2E}"/>
              </a:ext>
            </a:extLst>
          </p:cNvPr>
          <p:cNvSpPr/>
          <p:nvPr/>
        </p:nvSpPr>
        <p:spPr>
          <a:xfrm>
            <a:off x="3383280" y="1457737"/>
            <a:ext cx="7187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геологии и нефтегазового дела им. К.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Турысова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 и сейсмология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D9EAF6-7DC7-4FC7-877A-B7F1D6C9F050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0DAA38-A0E2-424D-81C1-2AAA757BEBD1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B2772EF3-62E1-443A-B76F-15279A95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6204" r="13312" b="-524"/>
          <a:stretch/>
        </p:blipFill>
        <p:spPr bwMode="auto">
          <a:xfrm>
            <a:off x="223765" y="200831"/>
            <a:ext cx="507755" cy="8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0516B9-1C47-4FA9-97D8-DE45D8AC61C3}"/>
              </a:ext>
            </a:extLst>
          </p:cNvPr>
          <p:cNvSpPr/>
          <p:nvPr/>
        </p:nvSpPr>
        <p:spPr>
          <a:xfrm>
            <a:off x="960435" y="2501377"/>
            <a:ext cx="10502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работе докторанта-2</a:t>
            </a:r>
          </a:p>
          <a:p>
            <a:pPr algn="ctr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дисциплине: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предвестники и стратегия прогноза землетрясений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C449AC-1DF0-471D-B1B4-288EA3998C41}"/>
              </a:ext>
            </a:extLst>
          </p:cNvPr>
          <p:cNvSpPr/>
          <p:nvPr/>
        </p:nvSpPr>
        <p:spPr>
          <a:xfrm>
            <a:off x="7901125" y="5639219"/>
            <a:ext cx="4290875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преподавателя: Академик НАН РК, д.г.-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-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А.Е. </a:t>
            </a:r>
            <a:r>
              <a:rPr lang="ru-RU" sz="1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endParaRPr lang="ru-RU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 ОП: 8D05302 - Сейсмология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докторанта 1г.о.: Абзал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Мешітбай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459E8F-FE89-4F04-810D-0112CA450DF3}"/>
              </a:ext>
            </a:extLst>
          </p:cNvPr>
          <p:cNvSpPr/>
          <p:nvPr/>
        </p:nvSpPr>
        <p:spPr>
          <a:xfrm>
            <a:off x="1353312" y="16687"/>
            <a:ext cx="921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Казахстана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22C94F-0908-4BD0-8D3A-4473833E5B2C}"/>
              </a:ext>
            </a:extLst>
          </p:cNvPr>
          <p:cNvSpPr/>
          <p:nvPr/>
        </p:nvSpPr>
        <p:spPr>
          <a:xfrm>
            <a:off x="731520" y="412587"/>
            <a:ext cx="11320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НЕКОММЕРЧЕСКОЕ АКЦИОНЕРНОЕ ОБЩЕСТВО «КАЗАХСКИЙ НАЦИОНАЛЬНЫЙ ИССЛЕДОВАТЕЛЬСКИЙ ТЕХНИЧЕСКИЙ УНИВЕРСИТЕТ имени К.И.САТПАЕВА» </a:t>
            </a:r>
          </a:p>
        </p:txBody>
      </p:sp>
    </p:spTree>
    <p:extLst>
      <p:ext uri="{BB962C8B-B14F-4D97-AF65-F5344CB8AC3E}">
        <p14:creationId xmlns:p14="http://schemas.microsoft.com/office/powerpoint/2010/main" val="144516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0D8E9-9D0B-4A71-993E-7C5B777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7" y="185710"/>
            <a:ext cx="9799718" cy="126395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7A9924-B4FA-46E4-B066-6445B885F495}"/>
              </a:ext>
            </a:extLst>
          </p:cNvPr>
          <p:cNvSpPr/>
          <p:nvPr/>
        </p:nvSpPr>
        <p:spPr>
          <a:xfrm>
            <a:off x="319879" y="1161019"/>
            <a:ext cx="115522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важный инструмент в изучении сейсмической активности и оценке сейсмической опасности регионов. Исследование исторических землетрясений с помощью геологических, археологических и современных технологий позволяет не только выявлять паттерны сейсмической активности, но и предсказывать возможные угрозы в будущем.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такие как анализ разломов и применение радиоуглеродного датирования, играют ключевую роль в формировании более точных моделей сейсмической активности, что способствует разработке эффективных мер по смягчению последствий землетрясений. Понимание параметров, влияющих на сейсмическую опасность, позволяет более эффективно управлять рисками и повышать устойчивость инфраструктуры.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интеграция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в современное сейсмологическое прогнозирование и управление рисками имеет решающее значение для обеспечения безопасности населения и защиты материальных ресурсов в сейсмически активных регионах. В свете изменения климата и роста населения в таких областях,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продолжать расти, предлагая новые возможности для исследования и предотвращения потенциальных угроз.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9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2DB3-B0EE-46A7-8AB9-73F7A980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0"/>
            <a:ext cx="5112121" cy="111884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7E5CC2-EF78-42C5-A39C-643F13001AB2}"/>
              </a:ext>
            </a:extLst>
          </p:cNvPr>
          <p:cNvSpPr/>
          <p:nvPr/>
        </p:nvSpPr>
        <p:spPr>
          <a:xfrm>
            <a:off x="0" y="1118843"/>
            <a:ext cx="115676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P., &amp; Weldon, R. J. (2015). "Evaluating the Earthquake Potential of the San Andreas Fault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Paleoseismic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Data." *Seismological Research Letters*, 86(4), 1092-1100.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Goldfinger, C., &amp; Nelson, A. R. (2000).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Paleoseismic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Evidence for Large Earthquakes Along the Cascadia Subduction Zone." *Earthquake Spectra*, 16(3), 365-386.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Cakir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Z., &amp; Kadir, D. (2019).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Paleoseismicity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North Anatolian Fault Zone." *Geological Society of America Special Papers*, 546, 85-102.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McCalpin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P. (2009).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Paleoseismology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*Academic Press*.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Sibson, R. H. (2003). "Fracture Propagation, Fluid Flow and Earthquake Triggering." *Geophysical Research Letters*, 30(12), 1621.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Stein, R. S., &amp; Barrientos, S. (2013). "Tectonic Setting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Paleoseismicity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San Francisco Bay Region." *Annual Review of Earth and Planetary Sciences*, 41, 457-482.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E., &amp; Williams, P. L. (1990). "Behavior of the San Andreas Fault at Carrizo Plain, California." *Journal of Geophysical Research*, 95(B12), 19871-19887.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McGuire, R. K., &amp; Jackson, D. B. (2004). "Earthquake Risk Assessment." *Earthquake Engineering and Structural Dynamics*, 33(14), 1667-1675.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&amp; Pacheco, J. F. (2014). "Assessment of Seismic Hazard in Portugal: A Comprehensive Study." *Tectonophysics*, 613, 126-136.</a:t>
            </a:r>
          </a:p>
          <a:p>
            <a:pPr marL="342900" indent="-342900" algn="just"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L., &amp; Noble, M. (1997). "Liquefaction and Seismic Hazard Assessment." *Soil Dynamics and Earthquake Engineering*, 16(1), 67-74.</a:t>
            </a:r>
          </a:p>
        </p:txBody>
      </p:sp>
    </p:spTree>
    <p:extLst>
      <p:ext uri="{BB962C8B-B14F-4D97-AF65-F5344CB8AC3E}">
        <p14:creationId xmlns:p14="http://schemas.microsoft.com/office/powerpoint/2010/main" val="324355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4BD54-3E04-4795-8C1D-D93D5F4D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2900"/>
            <a:ext cx="11155680" cy="1229868"/>
          </a:xfrm>
        </p:spPr>
        <p:txBody>
          <a:bodyPr>
            <a:normAutofit/>
          </a:bodyPr>
          <a:lstStyle/>
          <a:p>
            <a:pPr algn="l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6305A-FF0D-4CE2-8B8F-FC52E8B2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92224"/>
            <a:ext cx="11841480" cy="37947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успешного применения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сейсмической опасности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04048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25A1E-361D-4170-8373-60BFB67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152"/>
            <a:ext cx="3795385" cy="7951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Введение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C59622-AD65-4BC9-9CEC-463647832454}"/>
              </a:ext>
            </a:extLst>
          </p:cNvPr>
          <p:cNvSpPr/>
          <p:nvPr/>
        </p:nvSpPr>
        <p:spPr>
          <a:xfrm>
            <a:off x="268983" y="1362456"/>
            <a:ext cx="745458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сейсмической безопасности регионов является одной из наиболее актуальных в современном мире, особенно в условиях увеличения частоты и силы землетрясений. С учетом изменений климата и экологической ситуации, необходимость оценки и прогнозирования сейсмической активности становится особенно важной для защиты жизни и инфраструктуры. Одним из эффективных подходов к изучению этой проблемы является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наука, исследующая исторические землетрясения на основе геологических данных и археологических находок.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позволяет не только выявлять давние сейсмические события, но и оценивать их силу, периодичность и влияние на геологическую среду. Это дает возможность создать более полную картину сейсмической активности на определенной территории и, следовательно, определить уровень сейсмической опасности. В данном исследовании мы рассмотрим применение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для анализа сейсмической активности в различных регионах, а также их значение для разработки эффективных мер по минимизации рисков, связанных с землетрясениями.</a:t>
            </a:r>
          </a:p>
        </p:txBody>
      </p:sp>
      <p:sp>
        <p:nvSpPr>
          <p:cNvPr id="4" name="AutoShape 2" descr="2016-01-12_10h47_54">
            <a:extLst>
              <a:ext uri="{FF2B5EF4-FFF2-40B4-BE49-F238E27FC236}">
                <a16:creationId xmlns:a16="http://schemas.microsoft.com/office/drawing/2014/main" id="{11072634-AE0B-4F45-B6B8-609B36BEBE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B540A44-DF00-4B33-9E23-ED200D158F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6648" y="244135"/>
            <a:ext cx="2991775" cy="4005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685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8FD730-668F-43C9-B9A1-2A3805E0C570}"/>
              </a:ext>
            </a:extLst>
          </p:cNvPr>
          <p:cNvSpPr/>
          <p:nvPr/>
        </p:nvSpPr>
        <p:spPr>
          <a:xfrm>
            <a:off x="118874" y="868680"/>
            <a:ext cx="118748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изучение доисторических 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доинструментальных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землетрясений.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Палеоземлетрясения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распознаются по наблюдениям и анализам геологических или экологических условий в зонах разломов или в тектонически или сейсмически активных регионах.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предоставляют информацию о землетрясениях в масштабах времени и магнитуды, которая полезна для оценки сейсмической опасности и необходима для понимания долгосрочных моделей разрывов разломов. Важные модели поведения разломов, основанные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данных, включают сегментацию, характерные землетрясения и модели повторяемости, предсказуемые по времени или смещению.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Палеосейсмические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оценки магнитуд прошлых землетрясений, прогнозирования мест и магнитуд будущих землетрясений, а также для выявления областей, подверженных разрыву разломов. Последние достижения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включают разработку хронологий более 10 поверхностных разрывов для крупных разломов, таких как разлом Сан-Андреас, и снижение неопределенности в скоростях смещений и датах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палеоземлетрясений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достижений в методах геохронологии.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могут быть использованы для понимания поведения разломов, оценки вероятности возникновения крупных землетрясений в населенных районах и для смягчения сейсмической опасности. По мере увеличения населения в сейсмически активных районах многие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переходят к прогностической или прикладной работе по оценке сейсмической опасности. Создание цифровых баз данных и стандартных форматов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позволяет улучшить интеграцию с более количественными областями сейсмологии и сейсмостойкого строительства.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активных разломов распространяются на морские районы (например,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Goldfinger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Nelson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2000),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собираются для Мировой карты активных разломов в рамках Международной программы по литосфере. По мере развития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она, вероятно, будет играть все более важную роль в сейсмологии и обществе..</a:t>
            </a:r>
          </a:p>
        </p:txBody>
      </p:sp>
    </p:spTree>
    <p:extLst>
      <p:ext uri="{BB962C8B-B14F-4D97-AF65-F5344CB8AC3E}">
        <p14:creationId xmlns:p14="http://schemas.microsoft.com/office/powerpoint/2010/main" val="286246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10961-02FA-4E5E-9D5E-7587B90D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872"/>
            <a:ext cx="6409944" cy="722376"/>
          </a:xfrm>
        </p:spPr>
        <p:txBody>
          <a:bodyPr>
            <a:noAutofit/>
          </a:bodyPr>
          <a:lstStyle/>
          <a:p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9B61CDB-FA8D-4E75-B924-88650C2AC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62025"/>
              </p:ext>
            </p:extLst>
          </p:nvPr>
        </p:nvGraphicFramePr>
        <p:xfrm>
          <a:off x="-17755" y="0"/>
          <a:ext cx="1220975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685">
                  <a:extLst>
                    <a:ext uri="{9D8B030D-6E8A-4147-A177-3AD203B41FA5}">
                      <a16:colId xmlns:a16="http://schemas.microsoft.com/office/drawing/2014/main" val="388494500"/>
                    </a:ext>
                  </a:extLst>
                </a:gridCol>
                <a:gridCol w="4204070">
                  <a:extLst>
                    <a:ext uri="{9D8B030D-6E8A-4147-A177-3AD203B41FA5}">
                      <a16:colId xmlns:a16="http://schemas.microsoft.com/office/drawing/2014/main" val="543422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21475988"/>
                    </a:ext>
                  </a:extLst>
                </a:gridCol>
              </a:tblGrid>
              <a:tr h="8581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</a:t>
                      </a:r>
                      <a:r>
                        <a:rPr lang="ru-RU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палеосейсмологии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86632"/>
                  </a:ext>
                </a:extLst>
              </a:tr>
              <a:tr h="8399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и история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методы и подходы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палеосейсмологии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сейсмологии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27477"/>
                  </a:ext>
                </a:extLst>
              </a:tr>
              <a:tr h="515992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это наука, изучающая землетрясения, произошедшие в прошлом, до начала инструментальных наблюдений. Основная цель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выявление и анализ доисторических сейсмических событий для понимания их характеристик, таких как частота, интенсивность и последствия.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начала развиваться в середине XX века, когда учёные стали осознавать, что исторические и геологические данные могут дать важную информацию о сейсмической активности.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использует ряд методов для изучения исторических землетрясений: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Геологические исследования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анализ разрывов и других геологических структур, формирующихся в результате землетрясений.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Картографирование разломов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выявление и классификация активных разломов на поверхности Земли.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Археологические находки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изучение следов древних землетрясений на археологических памятниках.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методы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применение радиоуглеродного датирования и других технологий для определения возраста событий.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Палеосейсмология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играет ключевую роль в сейсмологии, позволяя: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уровень сейсмической опасности в различных регионах, основываясь на исторических данных.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 динамику и поведение разломов, что способствует прогнозированию будущих землетрясений.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 более эффективные меры по смягчению последствий землетрясений и улучшению сейсмостойкости инфраструктуры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7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972BF-553F-40AD-A406-D6B7F1BE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03" y="133886"/>
            <a:ext cx="11979265" cy="469796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палеосейсмологических исследований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86D97B-0BC9-475F-BD04-CF2B945416C6}"/>
              </a:ext>
            </a:extLst>
          </p:cNvPr>
          <p:cNvSpPr/>
          <p:nvPr/>
        </p:nvSpPr>
        <p:spPr>
          <a:xfrm>
            <a:off x="0" y="710215"/>
            <a:ext cx="4008580" cy="45808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и геоморфологические методы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методы включают изучение структурных изменений в земной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землетрясениями. Исследуются разрывы, трещины и другие геологические признаки, указывающие на сейсмическую активность. Геоморфологические методы анализируют формы рельефа, которые могли измениться в результате землетрясений, такие как изменения русел рек, осадки и обвалы. Эти методы помогают выявить исторические события и оценить их характеристики.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8A53CBA-27CB-4852-A9B9-44BA1A36A696}"/>
              </a:ext>
            </a:extLst>
          </p:cNvPr>
          <p:cNvSpPr/>
          <p:nvPr/>
        </p:nvSpPr>
        <p:spPr>
          <a:xfrm>
            <a:off x="4163627" y="710215"/>
            <a:ext cx="3817398" cy="45808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Археологические находки как источники данных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Археологические находки играют важную роль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Строения и артефакты, поврежденные или изменённые в результате землетрясений, могут дать информацию о времени и масштабе сейсмических событий. Исследование слоев грунта, в которых находятся находки, позволяет установить хронологию землетрясений и их влияние на человеческие поселения.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A623572-9495-4508-8E93-2AFB936F4DE2}"/>
              </a:ext>
            </a:extLst>
          </p:cNvPr>
          <p:cNvSpPr/>
          <p:nvPr/>
        </p:nvSpPr>
        <p:spPr>
          <a:xfrm>
            <a:off x="8149698" y="710215"/>
            <a:ext cx="4042302" cy="44832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радиоуглеродного датирования и других технологий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Радиоуглеродное датирование используется для определения возраста органических материалов, найденных в слоях, связанных с сейсмической активностью. Это позволяет установить временные рамки землетрясений. Другие технологии, такие как термолюминесцентное датирование и оптическое датирование, также могут быть применены для анализа минералов и осадков, связанных с землетрясениями. Эти методы помогают снизить неопределенность в хронологии сейсмических событий и улучшить понимание частоты и интенсивности землетрясений в прошлом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40468-3155-49DF-8B71-FEDA3C65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3" y="5397626"/>
            <a:ext cx="5554849" cy="14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E190D-2E49-4DE0-B7D9-DB713C55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38685"/>
            <a:ext cx="5737934" cy="151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E8A27E4-8F82-4E2B-BBAD-774D551FC071}"/>
              </a:ext>
            </a:extLst>
          </p:cNvPr>
          <p:cNvSpPr/>
          <p:nvPr/>
        </p:nvSpPr>
        <p:spPr>
          <a:xfrm>
            <a:off x="0" y="1411551"/>
            <a:ext cx="8478175" cy="2591942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Кавказ: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в этом регионе позволили выявить множество исторических землетрясений, связанных с активностью Кавказского разлома.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показали, что крупные землетрясения происходили здесь с определённой периодичностью, что помогло оценить сейсмическую опасность для населённых пунктов. Анализ геологических и археологических находок в этом регионе позволил построить хронологию событий и выявить характерные особенности разломов.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C6182C1-A0A3-407D-96F6-50B6CE4F50C8}"/>
              </a:ext>
            </a:extLst>
          </p:cNvPr>
          <p:cNvSpPr/>
          <p:nvPr/>
        </p:nvSpPr>
        <p:spPr>
          <a:xfrm>
            <a:off x="0" y="49366"/>
            <a:ext cx="11999708" cy="882789"/>
          </a:xfrm>
          <a:prstGeom prst="roundRect">
            <a:avLst>
              <a:gd name="adj" fmla="val 24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успешного применения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известных сейсмических регионов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оказала значительное влияние на понимание сейсмической активности в таких известных регионах, как Кавказ и Тихоокеанское побережье.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EE2B16B-9984-4131-975A-9CF29E1C1DF9}"/>
              </a:ext>
            </a:extLst>
          </p:cNvPr>
          <p:cNvSpPr/>
          <p:nvPr/>
        </p:nvSpPr>
        <p:spPr>
          <a:xfrm>
            <a:off x="0" y="4102880"/>
            <a:ext cx="8566951" cy="2755120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Тихоокеанское побережье: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Наиболее известным примером является разлом Сан-Андреас в Калифорнии.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здесь показали наличие множества крупных землетрясений за последние несколько тысяч лет. Установление хронологии этих событий позволило прогнозировать будущие землетрясения и разработать стратегии управления рисками.</a:t>
            </a:r>
          </a:p>
        </p:txBody>
      </p:sp>
      <p:pic>
        <p:nvPicPr>
          <p:cNvPr id="1026" name="Picture 2" descr="Палеосейсмология | Геологический портал GeoKniga">
            <a:extLst>
              <a:ext uri="{FF2B5EF4-FFF2-40B4-BE49-F238E27FC236}">
                <a16:creationId xmlns:a16="http://schemas.microsoft.com/office/drawing/2014/main" id="{1DABB2AE-734B-4E7F-85E4-13B90439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54" y="1160762"/>
            <a:ext cx="2678154" cy="3020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9B179-D3C0-484F-8F38-511C00A70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554" y="4316600"/>
            <a:ext cx="2760956" cy="2541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305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E8A27E4-8F82-4E2B-BBAD-774D551FC071}"/>
              </a:ext>
            </a:extLst>
          </p:cNvPr>
          <p:cNvSpPr/>
          <p:nvPr/>
        </p:nvSpPr>
        <p:spPr>
          <a:xfrm>
            <a:off x="0" y="1411551"/>
            <a:ext cx="8478175" cy="2591942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Куньлуньский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разлом в Китае: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Исследования этого разлома привели к выявлению нескольких крупных землетрясений, произошедших в последние тысячелетия. С помощью геологических методов и анализа слоев осадков были определены моменты активности разлома и оценена их связь с историческими записями о землетрясениях.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C6182C1-A0A3-407D-96F6-50B6CE4F50C8}"/>
              </a:ext>
            </a:extLst>
          </p:cNvPr>
          <p:cNvSpPr/>
          <p:nvPr/>
        </p:nvSpPr>
        <p:spPr>
          <a:xfrm>
            <a:off x="0" y="49366"/>
            <a:ext cx="11999708" cy="882789"/>
          </a:xfrm>
          <a:prstGeom prst="roundRect">
            <a:avLst>
              <a:gd name="adj" fmla="val 24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успешного применения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Кейс-стадии: выявление исторических землетрясений и их характеристик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EE2B16B-9984-4131-975A-9CF29E1C1DF9}"/>
              </a:ext>
            </a:extLst>
          </p:cNvPr>
          <p:cNvSpPr/>
          <p:nvPr/>
        </p:nvSpPr>
        <p:spPr>
          <a:xfrm>
            <a:off x="0" y="4102880"/>
            <a:ext cx="8566951" cy="2755120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Японские разломы: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помогли выявить события, предшествовавшие катастрофическому землетрясению в Фукусиме в 2011 году. Анализ исторических данных и геологических слоев подтвердил наличие более ранних землетрясений, что позволило улучшить методы прогнозирования и разработки систем предупреждения.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9B179-D3C0-484F-8F38-511C00A70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302" y="4316600"/>
            <a:ext cx="3323208" cy="2541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455D7B-55B5-4C25-AE4E-7C59E00C8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302" y="1515155"/>
            <a:ext cx="3323208" cy="2218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046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E8A27E4-8F82-4E2B-BBAD-774D551FC071}"/>
              </a:ext>
            </a:extLst>
          </p:cNvPr>
          <p:cNvSpPr/>
          <p:nvPr/>
        </p:nvSpPr>
        <p:spPr>
          <a:xfrm>
            <a:off x="0" y="1393794"/>
            <a:ext cx="4109987" cy="5464206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Параметры, влияющие на сейсмическую опасность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Сейсмическая опасность зависит от нескольких ключевых параметров: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 условия: наличие разломов, тектонических плит и их движение.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сейсмическая активность: частота и интенсивность прошлых землетрясений в данном регионе.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структура: свойства пород, уровень сейсмической амплификации и распространения волн.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Уплотнение и тип строительных материалов: особенности зданий и инфраструктуры, которые могут повлиять на их устойчивость к землетрясениям.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факторы взаимосвязаны и играют важную роль в формировании сейсмической опасности конкретного региона.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C6182C1-A0A3-407D-96F6-50B6CE4F50C8}"/>
              </a:ext>
            </a:extLst>
          </p:cNvPr>
          <p:cNvSpPr/>
          <p:nvPr/>
        </p:nvSpPr>
        <p:spPr>
          <a:xfrm>
            <a:off x="0" y="49367"/>
            <a:ext cx="11999708" cy="1122486"/>
          </a:xfrm>
          <a:prstGeom prst="roundRect">
            <a:avLst>
              <a:gd name="adj" fmla="val 24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сейсмической опасности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214CCA4-F48A-4AD8-A7DD-5AFE457B0F9B}"/>
              </a:ext>
            </a:extLst>
          </p:cNvPr>
          <p:cNvSpPr/>
          <p:nvPr/>
        </p:nvSpPr>
        <p:spPr>
          <a:xfrm>
            <a:off x="4283242" y="1393794"/>
            <a:ext cx="4109987" cy="5464206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оценки сейсмической опасности на основе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палеосейсмологических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Методология оценки сейсмической опасности включает следующие этапы: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палеосейсмических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данных, включая геологические исследования и археологические находки.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паттернов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частоты и масштабов исторических землетрясений на основе собранных данных.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вероятностей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статистических методов для определения вероятности возникновения землетрясений заданной магнитуды в будущем.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сценариев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разработка различных сценариев возможных землетрясений и их последствий для оценки рисков.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методология позволяет создать комплексную оценку сейсмической опасности, учитывая как исторические данные, так и современные технологии.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EE2B16B-9984-4131-975A-9CF29E1C1DF9}"/>
              </a:ext>
            </a:extLst>
          </p:cNvPr>
          <p:cNvSpPr/>
          <p:nvPr/>
        </p:nvSpPr>
        <p:spPr>
          <a:xfrm>
            <a:off x="8489482" y="1393794"/>
            <a:ext cx="3702518" cy="5464206"/>
          </a:xfrm>
          <a:prstGeom prst="roundRect">
            <a:avLst/>
          </a:prstGeom>
          <a:gradFill>
            <a:gsLst>
              <a:gs pos="0">
                <a:schemeClr val="bg2">
                  <a:tint val="84000"/>
                  <a:shade val="100000"/>
                  <a:hueMod val="92000"/>
                  <a:satMod val="180000"/>
                  <a:lumMod val="114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сейсмических событий</a:t>
            </a:r>
          </a:p>
          <a:p>
            <a:pPr algn="just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Моделирование сейсмических событий включает в себя использование численных методов и компьютерных симуляций для воспроизведения землетрясений: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Сейсмическое моделирование: создание моделей, отражающих распространение сейсмических волн через различные геологические структуры.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воздействия: анализ возможных последствий землетрясений для населения и инфраструктуры, включая оценку ущерба и разработку мер по снижению рисков.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Прогнозирование: применение моделей для предсказания будущих землетрясений на основе исторических данных и современных наблюдений.</a:t>
            </a:r>
          </a:p>
        </p:txBody>
      </p:sp>
    </p:spTree>
    <p:extLst>
      <p:ext uri="{BB962C8B-B14F-4D97-AF65-F5344CB8AC3E}">
        <p14:creationId xmlns:p14="http://schemas.microsoft.com/office/powerpoint/2010/main" val="2137948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84F121E01FE244A6AD2076DBE96BEF" ma:contentTypeVersion="8" ma:contentTypeDescription="Создание документа." ma:contentTypeScope="" ma:versionID="ceecfcf17c28208e4c01c8779b281450">
  <xsd:schema xmlns:xsd="http://www.w3.org/2001/XMLSchema" xmlns:xs="http://www.w3.org/2001/XMLSchema" xmlns:p="http://schemas.microsoft.com/office/2006/metadata/properties" xmlns:ns2="d9e6f735-4472-4bfb-b1da-bafadd5f91a4" targetNamespace="http://schemas.microsoft.com/office/2006/metadata/properties" ma:root="true" ma:fieldsID="16e6785fe06ac1295fac138451217d5f" ns2:_="">
    <xsd:import namespace="d9e6f735-4472-4bfb-b1da-bafadd5f9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6f735-4472-4bfb-b1da-bafadd5f9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74C6F-8A76-419C-A15F-5F80F35A9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8A82F9-61B9-4E6B-890E-47CE118A9FD5}">
  <ds:schemaRefs>
    <ds:schemaRef ds:uri="d9e6f735-4472-4bfb-b1da-bafadd5f91a4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EFE771-F7ED-4438-8518-967FE763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6f735-4472-4bfb-b1da-bafadd5f9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1937</Words>
  <Application>Microsoft Office PowerPoint</Application>
  <PresentationFormat>Широкоэкранный</PresentationFormat>
  <Paragraphs>122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Содержание: </vt:lpstr>
      <vt:lpstr>  Введение </vt:lpstr>
      <vt:lpstr>Презентация PowerPoint</vt:lpstr>
      <vt:lpstr> </vt:lpstr>
      <vt:lpstr>Методы палеосейсмологических исследований</vt:lpstr>
      <vt:lpstr>Презентация PowerPoint</vt:lpstr>
      <vt:lpstr>Презентация PowerPoint</vt:lpstr>
      <vt:lpstr>Презентация PowerPoint</vt:lpstr>
      <vt:lpstr>Заключение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Ayaulym Myrzakhan</dc:creator>
  <cp:lastModifiedBy>Auez Abetov</cp:lastModifiedBy>
  <cp:revision>97</cp:revision>
  <dcterms:created xsi:type="dcterms:W3CDTF">2024-09-23T11:31:04Z</dcterms:created>
  <dcterms:modified xsi:type="dcterms:W3CDTF">2024-11-02T04:01:11Z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0x0101008B84F121E01FE244A6AD2076DBE96BEF</vt:lpwstr>
  </property>
</Properties>
</file>