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7" r:id="rId2"/>
    <p:sldId id="259" r:id="rId3"/>
    <p:sldId id="256" r:id="rId4"/>
    <p:sldId id="262" r:id="rId5"/>
    <p:sldId id="268" r:id="rId6"/>
    <p:sldId id="269" r:id="rId7"/>
    <p:sldId id="261" r:id="rId8"/>
    <p:sldId id="265" r:id="rId9"/>
    <p:sldId id="266" r:id="rId10"/>
    <p:sldId id="267" r:id="rId11"/>
    <p:sldId id="258" r:id="rId12"/>
    <p:sldId id="260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3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86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38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41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444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1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99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81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65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5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4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9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54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4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E54B8-8C8B-49BE-9A39-FCE3708BF929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7BF1B1E-203D-4D83-9A0F-EB9EE94B5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znanio.ru/media/zaschita-naseleniya-ot-posledstvij-zemletryasenij-274971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8446" y="501803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Проверил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: доктор геолого-минералогических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наук, профессор, академик НАН РК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Абетов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Ауэз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Егембердыевич</a:t>
            </a:r>
            <a:endParaRPr lang="ru-RU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/>
                <a:cs typeface="Times New Roman"/>
              </a:rPr>
              <a:t>Выполнила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докторантка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1-го курса, специальности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8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cs typeface="Times New Roman"/>
              </a:rPr>
              <a:t>D05302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Досайбекова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Самал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Кенжебековна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125" y="2574980"/>
            <a:ext cx="95220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Самостоятельная работа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докторанта №2</a:t>
            </a:r>
            <a:endParaRPr lang="ru-RU" sz="2400" b="1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 fontAlgn="base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Сейсмогеофизические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предвесники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стратегия прогноза землетрясений»​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прогноза землетрясений. Современные представления о возникновении очага землетрясения (концепция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Гриффитса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5077" y="369277"/>
            <a:ext cx="97741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 РК</a:t>
            </a: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ГЕОЛОГИИ И НЕФТЕГАЗОГО ДЕЛА ИМЕНИ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К.ТУРЫСОВА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ГЕОФИЗИКА И СЕЙСМОЛОГИЯ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6_01 сейсмобиостанции 09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6862" y="613924"/>
            <a:ext cx="5821264" cy="4021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78498" y="4635697"/>
            <a:ext cx="5037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расположения станций с биологическими наблюдениями и пункт биологических наблюдений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Курты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54374"/>
              </p:ext>
            </p:extLst>
          </p:nvPr>
        </p:nvGraphicFramePr>
        <p:xfrm>
          <a:off x="6620608" y="1166331"/>
          <a:ext cx="5037260" cy="3761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469">
                  <a:extLst>
                    <a:ext uri="{9D8B030D-6E8A-4147-A177-3AD203B41FA5}">
                      <a16:colId xmlns:a16="http://schemas.microsoft.com/office/drawing/2014/main" val="3932684760"/>
                    </a:ext>
                  </a:extLst>
                </a:gridCol>
                <a:gridCol w="1749756">
                  <a:extLst>
                    <a:ext uri="{9D8B030D-6E8A-4147-A177-3AD203B41FA5}">
                      <a16:colId xmlns:a16="http://schemas.microsoft.com/office/drawing/2014/main" val="208111532"/>
                    </a:ext>
                  </a:extLst>
                </a:gridCol>
                <a:gridCol w="548007">
                  <a:extLst>
                    <a:ext uri="{9D8B030D-6E8A-4147-A177-3AD203B41FA5}">
                      <a16:colId xmlns:a16="http://schemas.microsoft.com/office/drawing/2014/main" val="2701532429"/>
                    </a:ext>
                  </a:extLst>
                </a:gridCol>
                <a:gridCol w="548007">
                  <a:extLst>
                    <a:ext uri="{9D8B030D-6E8A-4147-A177-3AD203B41FA5}">
                      <a16:colId xmlns:a16="http://schemas.microsoft.com/office/drawing/2014/main" val="3489332729"/>
                    </a:ext>
                  </a:extLst>
                </a:gridCol>
                <a:gridCol w="548007">
                  <a:extLst>
                    <a:ext uri="{9D8B030D-6E8A-4147-A177-3AD203B41FA5}">
                      <a16:colId xmlns:a16="http://schemas.microsoft.com/office/drawing/2014/main" val="4081966545"/>
                    </a:ext>
                  </a:extLst>
                </a:gridCol>
                <a:gridCol w="548007">
                  <a:extLst>
                    <a:ext uri="{9D8B030D-6E8A-4147-A177-3AD203B41FA5}">
                      <a16:colId xmlns:a16="http://schemas.microsoft.com/office/drawing/2014/main" val="32472872"/>
                    </a:ext>
                  </a:extLst>
                </a:gridCol>
                <a:gridCol w="548007">
                  <a:extLst>
                    <a:ext uri="{9D8B030D-6E8A-4147-A177-3AD203B41FA5}">
                      <a16:colId xmlns:a16="http://schemas.microsoft.com/office/drawing/2014/main" val="195339590"/>
                    </a:ext>
                  </a:extLst>
                </a:gridCol>
              </a:tblGrid>
              <a:tr h="266740">
                <a:tc rowSpan="2">
                  <a:txBody>
                    <a:bodyPr/>
                    <a:lstStyle/>
                    <a:p>
                      <a:pPr indent="173990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Виды животных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Станции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547721"/>
                  </a:ext>
                </a:extLst>
              </a:tr>
              <a:tr h="768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Ботсад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Бурундай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Казачка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Курты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Чилик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91961443"/>
                  </a:ext>
                </a:extLst>
              </a:tr>
              <a:tr h="263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Геккон сцинковый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6299412"/>
                  </a:ext>
                </a:extLst>
              </a:tr>
              <a:tr h="235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Ящурка быстрая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4509232"/>
                  </a:ext>
                </a:extLst>
              </a:tr>
              <a:tr h="3105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Полоз узорчатый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192188"/>
                  </a:ext>
                </a:extLst>
              </a:tr>
              <a:tr h="235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Удавчик восточный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8531918"/>
                  </a:ext>
                </a:extLst>
              </a:tr>
              <a:tr h="238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Куры бентамские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8461473"/>
                  </a:ext>
                </a:extLst>
              </a:tr>
              <a:tr h="30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Попугайчики волнистые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09302"/>
                  </a:ext>
                </a:extLst>
              </a:tr>
              <a:tr h="2308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Сомики мешкожаберные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1535640"/>
                  </a:ext>
                </a:extLst>
              </a:tr>
              <a:tr h="242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661890" algn="l"/>
                          <a:tab pos="449580" algn="l"/>
                          <a:tab pos="17661890" algn="l"/>
                        </a:tabLs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Голуби почтовые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0907644"/>
                  </a:ext>
                </a:extLst>
              </a:tr>
              <a:tr h="229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Кролики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5721428"/>
                  </a:ext>
                </a:extLst>
              </a:tr>
              <a:tr h="2398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видов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8/7*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6/5**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35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8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8655" y="1427694"/>
            <a:ext cx="8959361" cy="409342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прогнозированию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точное прогнозирование землетрясений пока невозможно, существуют несколько методов и моделей, которые позволяют оценивать вероятность их возникновения: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данные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Анализ исторических записей землетрясений позволяет выделить зоны с повышенной сейсмической активностью.</a:t>
            </a:r>
          </a:p>
          <a:p>
            <a:pPr algn="just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Геофизические методы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Используются различные технологии, включая GPS и сейсмометрию, для мониторинга деформаций земной коры.</a:t>
            </a:r>
          </a:p>
          <a:p>
            <a:pPr algn="just">
              <a:buFont typeface="+mj-lt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Компьютерные модели помогают изучать механизмы, лежащие в основе землетрясений, и предсказывать возможные сценарии.</a:t>
            </a:r>
          </a:p>
        </p:txBody>
      </p:sp>
    </p:spTree>
    <p:extLst>
      <p:ext uri="{BB962C8B-B14F-4D97-AF65-F5344CB8AC3E}">
        <p14:creationId xmlns:p14="http://schemas.microsoft.com/office/powerpoint/2010/main" val="27966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4661" y="1591217"/>
            <a:ext cx="904142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онцепция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Гриффитса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современные подходы значительно углубили наше понимание процессов, приводящих к землетрясениям, полное предсказание их времени и места остается сложной задачей. Исследования в этой области продолжаются, и новые технологии могут привести к улучшению методов прогноза в будущем.</a:t>
            </a:r>
          </a:p>
        </p:txBody>
      </p:sp>
    </p:spTree>
    <p:extLst>
      <p:ext uri="{BB962C8B-B14F-4D97-AF65-F5344CB8AC3E}">
        <p14:creationId xmlns:p14="http://schemas.microsoft.com/office/powerpoint/2010/main" val="40787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659" y="1617785"/>
            <a:ext cx="1756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29520"/>
            <a:ext cx="12192000" cy="2590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YS Text"/>
                <a:hlinkClick r:id="rId2"/>
              </a:rPr>
              <a:t>"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S Text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8362" y="2288328"/>
            <a:ext cx="863221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Защита </a:t>
            </a:r>
            <a:r>
              <a:rPr lang="ru-RU" alt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населения от последствий </a:t>
            </a:r>
            <a:r>
              <a:rPr lang="ru-RU" alt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землетрясений"</a:t>
            </a:r>
            <a:r>
              <a:rPr lang="ru-RU" altLang="ru-RU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znanio.ru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latin typeface="YS Text"/>
              </a:rPr>
              <a:t>Прогнозы</a:t>
            </a:r>
            <a:r>
              <a:rPr lang="ru-RU" altLang="ru-RU" sz="1100" dirty="0">
                <a:latin typeface="YS Text"/>
              </a:rPr>
              <a:t> </a:t>
            </a:r>
            <a:r>
              <a:rPr lang="ru-RU" altLang="ru-RU" sz="1100" b="1" dirty="0">
                <a:latin typeface="YS Text"/>
              </a:rPr>
              <a:t>землетрясения</a:t>
            </a:r>
            <a:r>
              <a:rPr lang="ru-RU" altLang="ru-RU" sz="1100" dirty="0">
                <a:latin typeface="YS Text"/>
              </a:rPr>
              <a:t> по </a:t>
            </a:r>
            <a:r>
              <a:rPr lang="ru-RU" altLang="ru-RU" sz="1100" dirty="0" smtClean="0">
                <a:latin typeface="YS Text"/>
              </a:rPr>
              <a:t>времени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altLang="ru-RU" sz="1100" dirty="0">
              <a:latin typeface="YS Text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Лекция 3_Прогноз </a:t>
            </a:r>
            <a:r>
              <a:rPr lang="kk-KZ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геолого-минералогических наук, профессор, академик НАН РК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Ауэз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Егембердыевич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Сейсмология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Нұрмағамбетов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latin typeface="YS Text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dirty="0" smtClean="0">
              <a:latin typeface="YS Tex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09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0141" y="2584938"/>
            <a:ext cx="4057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3940" y="879202"/>
            <a:ext cx="2165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2154" y="1731809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Гриффитса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землетрясений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подходы к прогнозированию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1219758"/>
            <a:ext cx="9302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Землетрясения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это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мощные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разрушительные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природные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явления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которые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могут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в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мгновение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ока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изменить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ландшафт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и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нанести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непоправимый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ущерб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Несмотря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достижения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науки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 остается одной из сложнейших задач в сейсмологии.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08" y="1065092"/>
            <a:ext cx="6329547" cy="47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92" y="1941390"/>
            <a:ext cx="571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26022" y="396111"/>
            <a:ext cx="5507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прогноза землетрясений</a:t>
            </a:r>
          </a:p>
        </p:txBody>
      </p:sp>
    </p:spTree>
    <p:extLst>
      <p:ext uri="{BB962C8B-B14F-4D97-AF65-F5344CB8AC3E}">
        <p14:creationId xmlns:p14="http://schemas.microsoft.com/office/powerpoint/2010/main" val="35470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1057" y="287145"/>
            <a:ext cx="10410094" cy="175432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прогноз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выявить сейсмически опасные зоны на ближайшие десятилетия. В его основе лежит изучение многолетней цикличности хода сейсмотектонического процесса, выявление периодов активизации, анализ сейсмических затиший, миграционных процессов и т.д. Сегодня на карте земного шара очерчены все области и зоны, где в принципе могут случиться землетрясения, а значит, известно, где нельзя строить, например, атомные электростанции и где надо строить сейсмостойкие дома.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4" t="13529" r="5460" b="8128"/>
          <a:stretch/>
        </p:blipFill>
        <p:spPr>
          <a:xfrm rot="16200000">
            <a:off x="6924693" y="1549654"/>
            <a:ext cx="3452848" cy="50829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t="7882" r="5555" b="3577"/>
          <a:stretch/>
        </p:blipFill>
        <p:spPr>
          <a:xfrm rot="16200000">
            <a:off x="1519720" y="1627519"/>
            <a:ext cx="3572725" cy="5047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6140825"/>
            <a:ext cx="966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долгосрочного прогноза сильных землетрясений Северного Тянь-Шаня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Джунгарии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карта-1990-1996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2-карта 1997-2002 гг.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7202" y="949294"/>
            <a:ext cx="10480431" cy="3170099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прогноз базируется на выявлении предвестников землетрясений. В научной литературе зафиксировано более сотни видов среднесрочных предвестников, из которых около 20 упоминается наиболее часто. Как отмечалось выше, перед землетрясениями появляются аномальные явления: исчезают постоянные слабые землетрясения; меняются деформация земной коры, электрические и магнитные свойства пород; падает уровень подземных вод, снижается их температура, а также меняется их химический и газовый состав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 Сложность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среднесрочного прогнозирования состоит в том, что эти аномалии могут проявляться не только в зоне очага, и поэтому ни один из известных среднесрочных предвестников нельзя отнести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универсальным. Основной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грядущего землетрясения - исчезновение или уменьшение среднесрочных предвестников.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8845" y="4890507"/>
            <a:ext cx="10577146" cy="1015663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Краткосрочные прогноз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изменения, происходящие вследствие уже начавшегося, но пока еще скрытого развития крупной трещины. Природа многих видов предвестников еще не изучена, поэтому приходится просто анализировать текущую сейсмическую обстановку. </a:t>
            </a:r>
          </a:p>
        </p:txBody>
      </p:sp>
    </p:spTree>
    <p:extLst>
      <p:ext uri="{BB962C8B-B14F-4D97-AF65-F5344CB8AC3E}">
        <p14:creationId xmlns:p14="http://schemas.microsoft.com/office/powerpoint/2010/main" val="22810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48961" y="889844"/>
            <a:ext cx="92700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Гриффитса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 разрушения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Гриффитс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изучал, как микротрещины в материалах могут развиваться и привести к разрушению. Он предложил, что напряжение в горных породах накапливается до тех пор, пока не достигнет критического уровня, после чего происходит внезапное разрушение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трещин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Согласно этой концепции, трещины в земной коре могут расти под действием механических напряжений. Когда напряжение превышает прочность материала, происходит разрыв, который и вызывает землетрясение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Кумулятивное напряжение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Напряжение может накапливаться в течение долгого времени, особенно в сейсмоактивных зонах. Это создает условия для последующего крупного землетрясения.</a:t>
            </a:r>
          </a:p>
        </p:txBody>
      </p:sp>
    </p:spTree>
    <p:extLst>
      <p:ext uri="{BB962C8B-B14F-4D97-AF65-F5344CB8AC3E}">
        <p14:creationId xmlns:p14="http://schemas.microsoft.com/office/powerpoint/2010/main" val="23306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1545" y="589057"/>
            <a:ext cx="452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0777" y="2088964"/>
            <a:ext cx="4501661" cy="297773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Деформация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поверхности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земли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поднятие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endParaRPr lang="kk-KZ" dirty="0" smtClean="0">
              <a:solidFill>
                <a:srgbClr val="4C4C4D"/>
              </a:solidFill>
              <a:latin typeface="Times New Roman" panose="02020603050405020304" pitchFamily="18" charset="0"/>
              <a:ea typeface="Heebo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r>
              <a:rPr lang="en-US" dirty="0" err="1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Изменения</a:t>
            </a:r>
            <a:r>
              <a:rPr lang="en-US" dirty="0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форме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земной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поверхности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такие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как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поднятие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опускание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или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наклон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могут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предшествовать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землетрясению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Эти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изменения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могут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быть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вызваны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накоплением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напряжения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земной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коре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которое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приводит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к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деформации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пород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5778" y="2088964"/>
            <a:ext cx="4695091" cy="2657138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450"/>
              </a:lnSpc>
            </a:pP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Изменения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уровнях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грунтовых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вод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и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выбросах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газов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endParaRPr lang="kk-KZ" dirty="0" smtClean="0">
              <a:solidFill>
                <a:srgbClr val="4C4C4D"/>
              </a:solidFill>
              <a:latin typeface="Times New Roman" panose="02020603050405020304" pitchFamily="18" charset="0"/>
              <a:ea typeface="Heebo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r>
              <a:rPr lang="en-US" dirty="0" err="1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Перед</a:t>
            </a:r>
            <a:r>
              <a:rPr lang="en-US" dirty="0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землетрясением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могут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наблюдаться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изменения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уровне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грунтовых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вод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и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составе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газов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Например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увеличение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концентрации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радона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гелия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или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метана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может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быть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связано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с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процессами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происходящими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земной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коре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353" y="1386510"/>
            <a:ext cx="4179278" cy="393954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Вариации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электромагнитных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полях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endParaRPr lang="kk-KZ" dirty="0" smtClean="0">
              <a:solidFill>
                <a:srgbClr val="4C4C4D"/>
              </a:solidFill>
              <a:latin typeface="Times New Roman" panose="02020603050405020304" pitchFamily="18" charset="0"/>
              <a:ea typeface="Heebo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r>
              <a:rPr lang="kk-KZ" dirty="0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Некоторые</a:t>
            </a:r>
            <a:r>
              <a:rPr lang="en-US" dirty="0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исследования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показывают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что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изменения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электромагнитных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полях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например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напряженности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магнитного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поля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Земли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могут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предшествовать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землетрясениям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Точный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механизм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этой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связи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пока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конца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ясен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предполагается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что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это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связано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с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электрокинетическими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процессами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протекающими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земной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коре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5923" y="1375043"/>
            <a:ext cx="4229099" cy="393954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450"/>
              </a:lnSpc>
            </a:pP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Аномалии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в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поведении</a:t>
            </a:r>
            <a:r>
              <a:rPr lang="en-US" b="1" dirty="0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4C4C4D"/>
                </a:solidFill>
                <a:latin typeface="Times New Roman" panose="02020603050405020304" pitchFamily="18" charset="0"/>
                <a:ea typeface="Crimson Pro Semi Bold" pitchFamily="34" charset="-122"/>
                <a:cs typeface="Times New Roman" panose="02020603050405020304" pitchFamily="18" charset="0"/>
              </a:rPr>
              <a:t>животных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endParaRPr lang="kk-KZ" dirty="0" smtClean="0">
              <a:solidFill>
                <a:srgbClr val="4C4C4D"/>
              </a:solidFill>
              <a:latin typeface="Times New Roman" panose="02020603050405020304" pitchFamily="18" charset="0"/>
              <a:ea typeface="Heebo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ts val="2450"/>
              </a:lnSpc>
            </a:pPr>
            <a:r>
              <a:rPr lang="en-US" dirty="0" err="1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Существуют</a:t>
            </a:r>
            <a:r>
              <a:rPr lang="en-US" dirty="0" smtClean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многочисленные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сообщения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о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необычном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поведении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животных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перед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землетрясениями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Животные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обладающие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более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чувствительной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нервной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системой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могут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реагировать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изменения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в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окружающей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среде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предшествующие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землетрясению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например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изменение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электромагнитных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полей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или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выделение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газов</a:t>
            </a:r>
            <a:r>
              <a:rPr lang="en-US" dirty="0">
                <a:solidFill>
                  <a:srgbClr val="4C4C4D"/>
                </a:solidFill>
                <a:latin typeface="Times New Roman" panose="02020603050405020304" pitchFamily="18" charset="0"/>
                <a:ea typeface="Heebo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1545" y="589057"/>
            <a:ext cx="452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Предвестники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землетрясений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831</TotalTime>
  <Words>889</Words>
  <Application>Microsoft Office PowerPoint</Application>
  <PresentationFormat>Широкоэкранный</PresentationFormat>
  <Paragraphs>157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Century Gothic</vt:lpstr>
      <vt:lpstr>Crimson Pro Semi Bold</vt:lpstr>
      <vt:lpstr>Heebo</vt:lpstr>
      <vt:lpstr>Times New Roman</vt:lpstr>
      <vt:lpstr>Wingdings 3</vt:lpstr>
      <vt:lpstr>YS Text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some</dc:creator>
  <cp:lastModifiedBy>some</cp:lastModifiedBy>
  <cp:revision>34</cp:revision>
  <dcterms:created xsi:type="dcterms:W3CDTF">2024-10-17T09:32:31Z</dcterms:created>
  <dcterms:modified xsi:type="dcterms:W3CDTF">2024-10-18T13:17:55Z</dcterms:modified>
</cp:coreProperties>
</file>