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5" r:id="rId1"/>
  </p:sldMasterIdLst>
  <p:notesMasterIdLst>
    <p:notesMasterId r:id="rId15"/>
  </p:notesMasterIdLst>
  <p:sldIdLst>
    <p:sldId id="257" r:id="rId2"/>
    <p:sldId id="258" r:id="rId3"/>
    <p:sldId id="259" r:id="rId4"/>
    <p:sldId id="269" r:id="rId5"/>
    <p:sldId id="272" r:id="rId6"/>
    <p:sldId id="274" r:id="rId7"/>
    <p:sldId id="270" r:id="rId8"/>
    <p:sldId id="283" r:id="rId9"/>
    <p:sldId id="284" r:id="rId10"/>
    <p:sldId id="285" r:id="rId11"/>
    <p:sldId id="267" r:id="rId12"/>
    <p:sldId id="266" r:id="rId13"/>
    <p:sldId id="28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E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111" d="100"/>
          <a:sy n="111" d="100"/>
        </p:scale>
        <p:origin x="336" y="8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05C64-5090-4BD9-B170-38E96167544B}" type="datetimeFigureOut">
              <a:rPr lang="ru-RU" smtClean="0"/>
              <a:t>18.10.2024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B0BA-814E-49D4-90CC-4265356236A9}" type="slidenum">
              <a:rPr lang="ru-RU" smtClean="0"/>
              <a:t>‹#›</a:t>
            </a:fld>
            <a:endParaRPr lang="ru-RU"/>
          </a:p>
        </p:txBody>
      </p:sp>
    </p:spTree>
    <p:extLst>
      <p:ext uri="{BB962C8B-B14F-4D97-AF65-F5344CB8AC3E}">
        <p14:creationId xmlns:p14="http://schemas.microsoft.com/office/powerpoint/2010/main" val="216414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A48B0BA-814E-49D4-90CC-4265356236A9}" type="slidenum">
              <a:rPr lang="ru-RU" smtClean="0"/>
              <a:t>12</a:t>
            </a:fld>
            <a:endParaRPr lang="ru-RU"/>
          </a:p>
        </p:txBody>
      </p:sp>
    </p:spTree>
    <p:extLst>
      <p:ext uri="{BB962C8B-B14F-4D97-AF65-F5344CB8AC3E}">
        <p14:creationId xmlns:p14="http://schemas.microsoft.com/office/powerpoint/2010/main" val="4281387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84475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37969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73014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98527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911936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6C56F7B7-63C2-4E88-B6CF-4DFBBCEC7614}" type="datetimeFigureOut">
              <a:rPr lang="ru-RU" smtClean="0"/>
              <a:t>18.10.2024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068482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6C56F7B7-63C2-4E88-B6CF-4DFBBCEC7614}" type="datetimeFigureOut">
              <a:rPr lang="ru-RU" smtClean="0"/>
              <a:t>18.10.2024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400752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71779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995477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387127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86461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C56F7B7-63C2-4E88-B6CF-4DFBBCEC7614}" type="datetimeFigureOut">
              <a:rPr lang="ru-RU" smtClean="0"/>
              <a:t>18.10.2024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54413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C56F7B7-63C2-4E88-B6CF-4DFBBCEC7614}" type="datetimeFigureOut">
              <a:rPr lang="ru-RU" smtClean="0"/>
              <a:t>18.10.2024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3255169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C56F7B7-63C2-4E88-B6CF-4DFBBCEC7614}" type="datetimeFigureOut">
              <a:rPr lang="ru-RU" smtClean="0"/>
              <a:t>18.10.2024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73816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C56F7B7-63C2-4E88-B6CF-4DFBBCEC7614}" type="datetimeFigureOut">
              <a:rPr lang="ru-RU" smtClean="0"/>
              <a:t>18.10.2024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63457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C56F7B7-63C2-4E88-B6CF-4DFBBCEC7614}" type="datetimeFigureOut">
              <a:rPr lang="ru-RU" smtClean="0"/>
              <a:t>18.10.2024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61689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18.10.2024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388132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18.10.2024</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09379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C56F7B7-63C2-4E88-B6CF-4DFBBCEC7614}" type="datetimeFigureOut">
              <a:rPr lang="ru-RU" smtClean="0"/>
              <a:t>18.10.2024</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8A88C45-CC4D-4DFB-A9AD-603FDA60CFCB}" type="slidenum">
              <a:rPr lang="ru-RU" smtClean="0"/>
              <a:t>‹#›</a:t>
            </a:fld>
            <a:endParaRPr lang="ru-RU"/>
          </a:p>
        </p:txBody>
      </p:sp>
    </p:spTree>
    <p:extLst>
      <p:ext uri="{BB962C8B-B14F-4D97-AF65-F5344CB8AC3E}">
        <p14:creationId xmlns:p14="http://schemas.microsoft.com/office/powerpoint/2010/main" val="14754498"/>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1"/>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319A29-7465-456C-8693-7032A48BBDDE}"/>
              </a:ext>
            </a:extLst>
          </p:cNvPr>
          <p:cNvSpPr>
            <a:spLocks noGrp="1"/>
          </p:cNvSpPr>
          <p:nvPr>
            <p:ph type="title"/>
          </p:nvPr>
        </p:nvSpPr>
        <p:spPr>
          <a:xfrm>
            <a:off x="394101" y="653224"/>
            <a:ext cx="11634952" cy="646331"/>
          </a:xfrm>
        </p:spPr>
        <p:txBody>
          <a:bodyPr>
            <a:normAutofit fontScale="90000"/>
          </a:bodyPr>
          <a:lstStyle/>
          <a:p>
            <a:r>
              <a:rPr lang="ru-RU" sz="1400" dirty="0">
                <a:latin typeface="Times New Roman" panose="02020603050405020304" pitchFamily="18" charset="0"/>
                <a:cs typeface="Times New Roman" panose="02020603050405020304" pitchFamily="18" charset="0"/>
              </a:rPr>
              <a:t>     НЕКОММЕРЧЕСКОЕ АКЦИОНЕРНОЕ ОБЩЕСТВО «КАЗАХСКИЙ НАЦИОНАЛЬНЫЙ ИССЛЕДОВАТЕЛЬСКИЙ ТЕХНИЧЕСКИЙ УНИВЕРСИТЕТ имени К.И.САТПАЕВА»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8596D85-936F-4571-91F2-44BF2E8D1C0B}"/>
              </a:ext>
            </a:extLst>
          </p:cNvPr>
          <p:cNvSpPr>
            <a:spLocks noGrp="1"/>
          </p:cNvSpPr>
          <p:nvPr>
            <p:ph idx="1"/>
          </p:nvPr>
        </p:nvSpPr>
        <p:spPr>
          <a:xfrm>
            <a:off x="1508760" y="3661372"/>
            <a:ext cx="9146679" cy="1679316"/>
          </a:xfrm>
        </p:spPr>
        <p:txBody>
          <a:bodyPr>
            <a:normAutofit/>
          </a:bodyPr>
          <a:lstStyle/>
          <a:p>
            <a:pPr algn="ctr"/>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тема: </a:t>
            </a:r>
            <a:r>
              <a:rPr lang="ru-RU"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Проблема прогноза землетрясений и существующие тренды в изучении природы землетрясений.                                История вопроса.</a:t>
            </a:r>
          </a:p>
        </p:txBody>
      </p:sp>
      <p:sp>
        <p:nvSpPr>
          <p:cNvPr id="6" name="Прямоугольник 5">
            <a:extLst>
              <a:ext uri="{FF2B5EF4-FFF2-40B4-BE49-F238E27FC236}">
                <a16:creationId xmlns:a16="http://schemas.microsoft.com/office/drawing/2014/main" id="{4772A312-0FDD-4A15-813C-9D78AD0E4B2E}"/>
              </a:ext>
            </a:extLst>
          </p:cNvPr>
          <p:cNvSpPr/>
          <p:nvPr/>
        </p:nvSpPr>
        <p:spPr>
          <a:xfrm>
            <a:off x="3383280" y="1457737"/>
            <a:ext cx="7187184" cy="584775"/>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Институт: </a:t>
            </a:r>
            <a:r>
              <a:rPr lang="ru-RU" sz="1600" u="sng" dirty="0">
                <a:latin typeface="Times New Roman" panose="02020603050405020304" pitchFamily="18" charset="0"/>
                <a:cs typeface="Times New Roman" panose="02020603050405020304" pitchFamily="18" charset="0"/>
              </a:rPr>
              <a:t>Институт геологии и нефтегазового дела им. К. </a:t>
            </a:r>
            <a:r>
              <a:rPr lang="ru-RU" sz="1600" u="sng" dirty="0" err="1">
                <a:latin typeface="Times New Roman" panose="02020603050405020304" pitchFamily="18" charset="0"/>
                <a:cs typeface="Times New Roman" panose="02020603050405020304" pitchFamily="18" charset="0"/>
              </a:rPr>
              <a:t>Турысова</a:t>
            </a:r>
            <a:r>
              <a:rPr lang="ru-RU" sz="1600" u="sng" dirty="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Кафедра: </a:t>
            </a:r>
            <a:r>
              <a:rPr lang="ru-RU" sz="1600" u="sng" dirty="0">
                <a:latin typeface="Times New Roman" panose="02020603050405020304" pitchFamily="18" charset="0"/>
                <a:cs typeface="Times New Roman" panose="02020603050405020304" pitchFamily="18" charset="0"/>
              </a:rPr>
              <a:t>Геофизика и сейсмология </a:t>
            </a:r>
          </a:p>
        </p:txBody>
      </p:sp>
      <p:sp>
        <p:nvSpPr>
          <p:cNvPr id="7" name="Прямоугольник 6">
            <a:extLst>
              <a:ext uri="{FF2B5EF4-FFF2-40B4-BE49-F238E27FC236}">
                <a16:creationId xmlns:a16="http://schemas.microsoft.com/office/drawing/2014/main" id="{3BD9EAF6-7DC7-4FC7-877A-B7F1D6C9F050}"/>
              </a:ext>
            </a:extLst>
          </p:cNvPr>
          <p:cNvSpPr/>
          <p:nvPr/>
        </p:nvSpPr>
        <p:spPr>
          <a:xfrm>
            <a:off x="5980423" y="3244334"/>
            <a:ext cx="231154" cy="369332"/>
          </a:xfrm>
          <a:prstGeom prst="rect">
            <a:avLst/>
          </a:prstGeom>
        </p:spPr>
        <p:txBody>
          <a:bodyPr wrap="none">
            <a:spAutoFit/>
          </a:bodyPr>
          <a:lstStyle/>
          <a:p>
            <a:r>
              <a:rPr lang="ru-RU" dirty="0"/>
              <a:t> </a:t>
            </a:r>
          </a:p>
        </p:txBody>
      </p:sp>
      <p:sp>
        <p:nvSpPr>
          <p:cNvPr id="8" name="Прямоугольник 7">
            <a:extLst>
              <a:ext uri="{FF2B5EF4-FFF2-40B4-BE49-F238E27FC236}">
                <a16:creationId xmlns:a16="http://schemas.microsoft.com/office/drawing/2014/main" id="{810DAA38-A0E2-424D-81C1-2AAA757BEBD1}"/>
              </a:ext>
            </a:extLst>
          </p:cNvPr>
          <p:cNvSpPr/>
          <p:nvPr/>
        </p:nvSpPr>
        <p:spPr>
          <a:xfrm>
            <a:off x="5980423" y="3244334"/>
            <a:ext cx="231154" cy="369332"/>
          </a:xfrm>
          <a:prstGeom prst="rect">
            <a:avLst/>
          </a:prstGeom>
        </p:spPr>
        <p:txBody>
          <a:bodyPr wrap="none">
            <a:spAutoFit/>
          </a:bodyPr>
          <a:lstStyle/>
          <a:p>
            <a:r>
              <a:rPr lang="ru-RU" dirty="0"/>
              <a:t> </a:t>
            </a:r>
          </a:p>
        </p:txBody>
      </p:sp>
      <p:pic>
        <p:nvPicPr>
          <p:cNvPr id="1026" name="Рисунок 1">
            <a:extLst>
              <a:ext uri="{FF2B5EF4-FFF2-40B4-BE49-F238E27FC236}">
                <a16:creationId xmlns:a16="http://schemas.microsoft.com/office/drawing/2014/main" id="{B2772EF3-62E1-443A-B76F-15279A9551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20" t="16204" r="13312" b="-524"/>
          <a:stretch/>
        </p:blipFill>
        <p:spPr bwMode="auto">
          <a:xfrm>
            <a:off x="189299" y="313196"/>
            <a:ext cx="507755" cy="88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a:extLst>
              <a:ext uri="{FF2B5EF4-FFF2-40B4-BE49-F238E27FC236}">
                <a16:creationId xmlns:a16="http://schemas.microsoft.com/office/drawing/2014/main" id="{6D0516B9-1C47-4FA9-97D8-DE45D8AC61C3}"/>
              </a:ext>
            </a:extLst>
          </p:cNvPr>
          <p:cNvSpPr/>
          <p:nvPr/>
        </p:nvSpPr>
        <p:spPr>
          <a:xfrm>
            <a:off x="2456688" y="2398995"/>
            <a:ext cx="7278623" cy="830997"/>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Самостоятельная работа докторанта-2</a:t>
            </a:r>
          </a:p>
          <a:p>
            <a:pPr algn="ctr"/>
            <a:r>
              <a:rPr lang="kk-KZ" sz="1600" dirty="0">
                <a:latin typeface="Times New Roman" panose="02020603050405020304" pitchFamily="18" charset="0"/>
                <a:cs typeface="Times New Roman" panose="02020603050405020304" pitchFamily="18" charset="0"/>
              </a:rPr>
              <a:t>П</a:t>
            </a:r>
            <a:r>
              <a:rPr lang="ru-RU" sz="1600" dirty="0">
                <a:latin typeface="Times New Roman" panose="02020603050405020304" pitchFamily="18" charset="0"/>
                <a:cs typeface="Times New Roman" panose="02020603050405020304" pitchFamily="18" charset="0"/>
              </a:rPr>
              <a:t>о дисциплине: </a:t>
            </a:r>
            <a:r>
              <a:rPr lang="ru-RU" sz="1600" dirty="0" err="1">
                <a:latin typeface="Times New Roman" panose="02020603050405020304" pitchFamily="18" charset="0"/>
                <a:cs typeface="Times New Roman" panose="02020603050405020304" pitchFamily="18" charset="0"/>
              </a:rPr>
              <a:t>Сейсмогеофизические</a:t>
            </a:r>
            <a:r>
              <a:rPr lang="ru-RU" sz="1600" dirty="0">
                <a:latin typeface="Times New Roman" panose="02020603050405020304" pitchFamily="18" charset="0"/>
                <a:cs typeface="Times New Roman" panose="02020603050405020304" pitchFamily="18" charset="0"/>
              </a:rPr>
              <a:t> предвестники и стратегия прогноза землетрясений </a:t>
            </a:r>
          </a:p>
        </p:txBody>
      </p:sp>
      <p:sp>
        <p:nvSpPr>
          <p:cNvPr id="9" name="Прямоугольник 8">
            <a:extLst>
              <a:ext uri="{FF2B5EF4-FFF2-40B4-BE49-F238E27FC236}">
                <a16:creationId xmlns:a16="http://schemas.microsoft.com/office/drawing/2014/main" id="{D9C449AC-1DF0-471D-B1B4-288EA3998C41}"/>
              </a:ext>
            </a:extLst>
          </p:cNvPr>
          <p:cNvSpPr/>
          <p:nvPr/>
        </p:nvSpPr>
        <p:spPr>
          <a:xfrm>
            <a:off x="8146111" y="5772068"/>
            <a:ext cx="3959352" cy="1269578"/>
          </a:xfrm>
          <a:prstGeom prst="rect">
            <a:avLst/>
          </a:prstGeom>
        </p:spPr>
        <p:txBody>
          <a:bodyPr wrap="square">
            <a:spAutoFit/>
          </a:bodyPr>
          <a:lstStyle/>
          <a:p>
            <a:pPr lvl="0"/>
            <a:r>
              <a:rPr lang="ru-RU" sz="1400" i="1" dirty="0">
                <a:solidFill>
                  <a:prstClr val="black"/>
                </a:solidFill>
                <a:latin typeface="Times New Roman" panose="02020603050405020304" pitchFamily="18" charset="0"/>
                <a:cs typeface="Times New Roman" panose="02020603050405020304" pitchFamily="18" charset="0"/>
              </a:rPr>
              <a:t>Ф.И.О. преподавателя: </a:t>
            </a:r>
            <a:r>
              <a:rPr lang="ru-RU" sz="1400" dirty="0">
                <a:solidFill>
                  <a:prstClr val="black"/>
                </a:solidFill>
                <a:latin typeface="Times New Roman" panose="02020603050405020304" pitchFamily="18" charset="0"/>
                <a:cs typeface="Times New Roman" panose="02020603050405020304" pitchFamily="18" charset="0"/>
              </a:rPr>
              <a:t>Академик НАН РК, д.г.-</a:t>
            </a:r>
            <a:r>
              <a:rPr lang="ru-RU" sz="1400" dirty="0" err="1">
                <a:solidFill>
                  <a:prstClr val="black"/>
                </a:solidFill>
                <a:latin typeface="Times New Roman" panose="02020603050405020304" pitchFamily="18" charset="0"/>
                <a:cs typeface="Times New Roman" panose="02020603050405020304" pitchFamily="18" charset="0"/>
              </a:rPr>
              <a:t>м.н</a:t>
            </a:r>
            <a:r>
              <a:rPr lang="ru-RU" sz="1400" dirty="0">
                <a:solidFill>
                  <a:prstClr val="black"/>
                </a:solidFill>
                <a:latin typeface="Times New Roman" panose="02020603050405020304" pitchFamily="18" charset="0"/>
                <a:cs typeface="Times New Roman" panose="02020603050405020304" pitchFamily="18" charset="0"/>
              </a:rPr>
              <a:t>., профессор - </a:t>
            </a:r>
            <a:r>
              <a:rPr lang="ru-RU" sz="1450" dirty="0">
                <a:solidFill>
                  <a:prstClr val="black"/>
                </a:solidFill>
                <a:latin typeface="Times New Roman" panose="02020603050405020304" pitchFamily="18" charset="0"/>
                <a:cs typeface="Times New Roman" panose="02020603050405020304" pitchFamily="18" charset="0"/>
              </a:rPr>
              <a:t>А.Е. </a:t>
            </a:r>
            <a:r>
              <a:rPr lang="ru-RU" sz="1450" dirty="0" err="1">
                <a:solidFill>
                  <a:prstClr val="black"/>
                </a:solidFill>
                <a:latin typeface="Times New Roman" panose="02020603050405020304" pitchFamily="18" charset="0"/>
                <a:cs typeface="Times New Roman" panose="02020603050405020304" pitchFamily="18" charset="0"/>
              </a:rPr>
              <a:t>Абетов</a:t>
            </a:r>
            <a:endParaRPr lang="ru-RU" sz="1450" dirty="0">
              <a:solidFill>
                <a:prstClr val="black"/>
              </a:solidFill>
              <a:latin typeface="Times New Roman" panose="02020603050405020304" pitchFamily="18" charset="0"/>
              <a:cs typeface="Times New Roman" panose="02020603050405020304" pitchFamily="18" charset="0"/>
            </a:endParaRPr>
          </a:p>
          <a:p>
            <a:pPr lvl="0"/>
            <a:endParaRPr lang="ru-RU" sz="800" dirty="0">
              <a:solidFill>
                <a:prstClr val="black"/>
              </a:solidFill>
              <a:latin typeface="Times New Roman" panose="02020603050405020304" pitchFamily="18" charset="0"/>
              <a:cs typeface="Times New Roman" panose="02020603050405020304" pitchFamily="18" charset="0"/>
            </a:endParaRPr>
          </a:p>
          <a:p>
            <a:pPr lvl="0"/>
            <a:r>
              <a:rPr lang="ru-RU" sz="1400" i="1" dirty="0">
                <a:solidFill>
                  <a:prstClr val="black"/>
                </a:solidFill>
                <a:latin typeface="Times New Roman" panose="02020603050405020304" pitchFamily="18" charset="0"/>
                <a:cs typeface="Times New Roman" panose="02020603050405020304" pitchFamily="18" charset="0"/>
              </a:rPr>
              <a:t>Шифр ОП: </a:t>
            </a:r>
            <a:r>
              <a:rPr lang="ru-RU" sz="1400" dirty="0">
                <a:solidFill>
                  <a:prstClr val="black"/>
                </a:solidFill>
                <a:latin typeface="Times New Roman" panose="02020603050405020304" pitchFamily="18" charset="0"/>
                <a:cs typeface="Times New Roman" panose="02020603050405020304" pitchFamily="18" charset="0"/>
              </a:rPr>
              <a:t>8D05302 - Сейсмология </a:t>
            </a:r>
          </a:p>
          <a:p>
            <a:pPr lvl="0"/>
            <a:r>
              <a:rPr lang="ru-RU" sz="1400" i="1" dirty="0">
                <a:solidFill>
                  <a:prstClr val="black"/>
                </a:solidFill>
                <a:latin typeface="Times New Roman" panose="02020603050405020304" pitchFamily="18" charset="0"/>
                <a:cs typeface="Times New Roman" panose="02020603050405020304" pitchFamily="18" charset="0"/>
              </a:rPr>
              <a:t>Ф.И.О. докторанта 1г.о.: </a:t>
            </a:r>
            <a:r>
              <a:rPr lang="ru-RU" sz="1400" dirty="0" err="1">
                <a:solidFill>
                  <a:prstClr val="black"/>
                </a:solidFill>
                <a:latin typeface="Times New Roman" panose="02020603050405020304" pitchFamily="18" charset="0"/>
                <a:cs typeface="Times New Roman" panose="02020603050405020304" pitchFamily="18" charset="0"/>
              </a:rPr>
              <a:t>Аяулым</a:t>
            </a:r>
            <a:r>
              <a:rPr lang="ru-RU" sz="1400" dirty="0">
                <a:solidFill>
                  <a:prstClr val="black"/>
                </a:solidFill>
                <a:latin typeface="Times New Roman" panose="02020603050405020304" pitchFamily="18" charset="0"/>
                <a:cs typeface="Times New Roman" panose="02020603050405020304" pitchFamily="18" charset="0"/>
              </a:rPr>
              <a:t> </a:t>
            </a:r>
            <a:r>
              <a:rPr lang="ru-RU" sz="1400" dirty="0" err="1">
                <a:solidFill>
                  <a:prstClr val="black"/>
                </a:solidFill>
                <a:latin typeface="Times New Roman" panose="02020603050405020304" pitchFamily="18" charset="0"/>
                <a:cs typeface="Times New Roman" panose="02020603050405020304" pitchFamily="18" charset="0"/>
              </a:rPr>
              <a:t>Мырзахан</a:t>
            </a:r>
            <a:endParaRPr lang="ru-RU" sz="1200" dirty="0">
              <a:solidFill>
                <a:prstClr val="black"/>
              </a:solidFill>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32459E8F-FE89-4F04-810D-0112CA450DF3}"/>
              </a:ext>
            </a:extLst>
          </p:cNvPr>
          <p:cNvSpPr/>
          <p:nvPr/>
        </p:nvSpPr>
        <p:spPr>
          <a:xfrm>
            <a:off x="1353312" y="16687"/>
            <a:ext cx="9217152" cy="369332"/>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Министерство науки и высшего образования Казахстана</a:t>
            </a:r>
          </a:p>
        </p:txBody>
      </p:sp>
    </p:spTree>
    <p:extLst>
      <p:ext uri="{BB962C8B-B14F-4D97-AF65-F5344CB8AC3E}">
        <p14:creationId xmlns:p14="http://schemas.microsoft.com/office/powerpoint/2010/main" val="144516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F720E9-E579-495B-8966-4DA21C713A85}"/>
              </a:ext>
            </a:extLst>
          </p:cNvPr>
          <p:cNvSpPr>
            <a:spLocks noGrp="1"/>
          </p:cNvSpPr>
          <p:nvPr>
            <p:ph type="title"/>
          </p:nvPr>
        </p:nvSpPr>
        <p:spPr>
          <a:xfrm>
            <a:off x="73152" y="606287"/>
            <a:ext cx="10591535" cy="383515"/>
          </a:xfrm>
        </p:spPr>
        <p:txBody>
          <a:bodyPr>
            <a:normAutofit fontScale="90000"/>
          </a:bodyPr>
          <a:lstStyle/>
          <a:p>
            <a:pPr algn="l"/>
            <a:r>
              <a:rPr lang="ru-RU" b="1" dirty="0">
                <a:latin typeface="Times New Roman" panose="02020603050405020304" pitchFamily="18" charset="0"/>
                <a:cs typeface="Times New Roman" panose="02020603050405020304" pitchFamily="18" charset="0"/>
              </a:rPr>
              <a:t>4. Современные подходы и технологии</a:t>
            </a:r>
            <a:br>
              <a:rPr lang="ru-RU" b="1" dirty="0">
                <a:latin typeface="Times New Roman" panose="02020603050405020304" pitchFamily="18" charset="0"/>
                <a:cs typeface="Times New Roman" panose="02020603050405020304" pitchFamily="18" charset="0"/>
              </a:rPr>
            </a:br>
            <a:br>
              <a:rPr lang="ru-RU" b="1" i="1" dirty="0">
                <a:latin typeface="Times New Roman" panose="02020603050405020304" pitchFamily="18" charset="0"/>
                <a:cs typeface="Times New Roman" panose="02020603050405020304" pitchFamily="18" charset="0"/>
              </a:rPr>
            </a:br>
            <a:endParaRPr lang="ru-RU" dirty="0"/>
          </a:p>
        </p:txBody>
      </p:sp>
      <p:sp>
        <p:nvSpPr>
          <p:cNvPr id="9" name="Прямоугольник: скругленные углы 8">
            <a:extLst>
              <a:ext uri="{FF2B5EF4-FFF2-40B4-BE49-F238E27FC236}">
                <a16:creationId xmlns:a16="http://schemas.microsoft.com/office/drawing/2014/main" id="{E80C44DD-E3B3-4348-B7DB-F0A5C4720658}"/>
              </a:ext>
            </a:extLst>
          </p:cNvPr>
          <p:cNvSpPr/>
          <p:nvPr/>
        </p:nvSpPr>
        <p:spPr>
          <a:xfrm>
            <a:off x="-1" y="890345"/>
            <a:ext cx="12192000" cy="28467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ru-RU" sz="16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Компьютерные симуляции и математические модели</a:t>
            </a:r>
          </a:p>
          <a:p>
            <a:pPr algn="just"/>
            <a:r>
              <a:rPr lang="ru-RU" sz="1600" dirty="0">
                <a:solidFill>
                  <a:schemeClr val="tx1"/>
                </a:solidFill>
                <a:latin typeface="Times New Roman" panose="02020603050405020304" pitchFamily="18" charset="0"/>
                <a:cs typeface="Times New Roman" panose="02020603050405020304" pitchFamily="18" charset="0"/>
              </a:rPr>
              <a:t>Компьютерные симуляции и математические модели играют важную роль в исследовании сейсмических процессов и прогнозировании землетрясений. Эти методы позволяют воссоздавать сложные взаимодействия между тектоническими плитами и процессы накопления напряжения в земной </a:t>
            </a:r>
            <a:r>
              <a:rPr lang="ru-RU" sz="1600" dirty="0" err="1">
                <a:solidFill>
                  <a:schemeClr val="tx1"/>
                </a:solidFill>
                <a:latin typeface="Times New Roman" panose="02020603050405020304" pitchFamily="18" charset="0"/>
                <a:cs typeface="Times New Roman" panose="02020603050405020304" pitchFamily="18" charset="0"/>
              </a:rPr>
              <a:t>коре</a:t>
            </a:r>
            <a:r>
              <a:rPr lang="ru-RU" sz="1600" dirty="0">
                <a:solidFill>
                  <a:schemeClr val="tx1"/>
                </a:solidFill>
                <a:latin typeface="Times New Roman" panose="02020603050405020304" pitchFamily="18" charset="0"/>
                <a:cs typeface="Times New Roman" panose="02020603050405020304" pitchFamily="18" charset="0"/>
              </a:rPr>
              <a:t>. Используя исторические данные о землетрясениях и геофизические параметры, ученые создают модели, которые помогают прогнозировать вероятность землетрясений в различных регионах.</a:t>
            </a:r>
          </a:p>
          <a:p>
            <a:pPr algn="just"/>
            <a:r>
              <a:rPr lang="ru-RU" sz="1600" i="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Модели движения тектонических плит: </a:t>
            </a:r>
            <a:r>
              <a:rPr lang="ru-RU" sz="1600" dirty="0">
                <a:solidFill>
                  <a:schemeClr val="tx1"/>
                </a:solidFill>
                <a:latin typeface="Times New Roman" panose="02020603050405020304" pitchFamily="18" charset="0"/>
                <a:cs typeface="Times New Roman" panose="02020603050405020304" pitchFamily="18" charset="0"/>
              </a:rPr>
              <a:t>такие симуляции основаны на данных о скорости и направлении движения плит, что позволяет прогнозировать области, где наиболее вероятны землетрясения. Эти модели учитывают взаимодействие плит на границах разломов и зоны с наибольшим напряжением.</a:t>
            </a:r>
          </a:p>
          <a:p>
            <a:r>
              <a:rPr lang="ru-RU" sz="1600" i="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Симуляции разрушительных землетрясений: </a:t>
            </a:r>
            <a:r>
              <a:rPr lang="ru-RU" sz="1600" dirty="0">
                <a:solidFill>
                  <a:schemeClr val="tx1"/>
                </a:solidFill>
                <a:latin typeface="Times New Roman" panose="02020603050405020304" pitchFamily="18" charset="0"/>
                <a:cs typeface="Times New Roman" panose="02020603050405020304" pitchFamily="18" charset="0"/>
              </a:rPr>
              <a:t>математические модели могут также использоваться для моделирования последствий крупных землетрясений. Это помогает оценить возможные разрушения инфраструктуры, а также разработать стратегии по минимизации ущерба в будущем.</a:t>
            </a:r>
          </a:p>
        </p:txBody>
      </p:sp>
      <p:sp>
        <p:nvSpPr>
          <p:cNvPr id="13" name="Прямоугольник: скругленные углы 12">
            <a:extLst>
              <a:ext uri="{FF2B5EF4-FFF2-40B4-BE49-F238E27FC236}">
                <a16:creationId xmlns:a16="http://schemas.microsoft.com/office/drawing/2014/main" id="{6D8F9526-093F-4C30-A7EA-7973DAC58714}"/>
              </a:ext>
            </a:extLst>
          </p:cNvPr>
          <p:cNvSpPr/>
          <p:nvPr/>
        </p:nvSpPr>
        <p:spPr>
          <a:xfrm>
            <a:off x="0" y="3737113"/>
            <a:ext cx="12191999" cy="31208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ru-RU" sz="15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Использование ИИ для анализа сейсмических данных</a:t>
            </a:r>
          </a:p>
          <a:p>
            <a:pPr algn="just"/>
            <a:r>
              <a:rPr lang="ru-RU" sz="1500" dirty="0">
                <a:solidFill>
                  <a:schemeClr val="tx1"/>
                </a:solidFill>
                <a:latin typeface="Times New Roman" panose="02020603050405020304" pitchFamily="18" charset="0"/>
                <a:cs typeface="Times New Roman" panose="02020603050405020304" pitchFamily="18" charset="0"/>
              </a:rPr>
              <a:t>Искусственный интеллект (ИИ) и машинное обучение активно применяются для анализа огромных объемов сейсмических данных и повышения точности прогнозов землетрясений. Современные методы ИИ позволяют обнаруживать сложные закономерности в данных, которые могут оставаться незамеченными при традиционном анализе.</a:t>
            </a:r>
          </a:p>
          <a:p>
            <a:pPr algn="just"/>
            <a:r>
              <a:rPr lang="ru-RU" sz="1500" i="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Анализ больших данных: </a:t>
            </a:r>
            <a:r>
              <a:rPr lang="ru-RU" sz="1500" dirty="0">
                <a:solidFill>
                  <a:schemeClr val="tx1"/>
                </a:solidFill>
                <a:latin typeface="Times New Roman" panose="02020603050405020304" pitchFamily="18" charset="0"/>
                <a:cs typeface="Times New Roman" panose="02020603050405020304" pitchFamily="18" charset="0"/>
              </a:rPr>
              <a:t>с помощью ИИ можно обрабатывать и анализировать огромные объемы данных, поступающих с тысяч сейсмических станций по всему миру. Алгоритмы машинного обучения способны находить скрытые корреляции между различными параметрами сейсмической активности, что помогает делать более точные прогнозы.</a:t>
            </a:r>
          </a:p>
          <a:p>
            <a:pPr algn="just"/>
            <a:r>
              <a:rPr lang="ru-RU" sz="1500" i="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Обнаружение предвестников землетрясений: </a:t>
            </a:r>
            <a:r>
              <a:rPr lang="ru-RU" sz="1500" dirty="0">
                <a:solidFill>
                  <a:schemeClr val="tx1"/>
                </a:solidFill>
                <a:latin typeface="Times New Roman" panose="02020603050405020304" pitchFamily="18" charset="0"/>
                <a:cs typeface="Times New Roman" panose="02020603050405020304" pitchFamily="18" charset="0"/>
              </a:rPr>
              <a:t>ИИ обучают на исторических данных для поиска специфических признаков, которые могут предвещать землетрясения, например, аномальные сейсмические сигналы или изменения в деформации земной </a:t>
            </a:r>
            <a:r>
              <a:rPr lang="ru-RU" sz="1500" dirty="0" err="1">
                <a:solidFill>
                  <a:schemeClr val="tx1"/>
                </a:solidFill>
                <a:latin typeface="Times New Roman" panose="02020603050405020304" pitchFamily="18" charset="0"/>
                <a:cs typeface="Times New Roman" panose="02020603050405020304" pitchFamily="18" charset="0"/>
              </a:rPr>
              <a:t>коры</a:t>
            </a:r>
            <a:r>
              <a:rPr lang="ru-RU" sz="1500" dirty="0">
                <a:solidFill>
                  <a:schemeClr val="tx1"/>
                </a:solidFill>
                <a:latin typeface="Times New Roman" panose="02020603050405020304" pitchFamily="18" charset="0"/>
                <a:cs typeface="Times New Roman" panose="02020603050405020304" pitchFamily="18" charset="0"/>
              </a:rPr>
              <a:t>. Эти алгоритмы могут быть полезны для краткосрочного прогнозирования и раннего предупреждения о возможных землетрясениях.</a:t>
            </a:r>
          </a:p>
          <a:p>
            <a:pPr algn="just"/>
            <a:r>
              <a:rPr lang="ru-RU" sz="1500" i="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Автоматическое распознавание сейсмических событий: </a:t>
            </a:r>
            <a:r>
              <a:rPr lang="ru-RU" sz="1500" dirty="0">
                <a:solidFill>
                  <a:schemeClr val="tx1"/>
                </a:solidFill>
                <a:latin typeface="Times New Roman" panose="02020603050405020304" pitchFamily="18" charset="0"/>
                <a:cs typeface="Times New Roman" panose="02020603050405020304" pitchFamily="18" charset="0"/>
              </a:rPr>
              <a:t>искусственный интеллект используется для автоматической классификации сейсмических волн и определения типа событий (землетрясение, взрыв, техногенные вибрации). Это значительно ускоряет обработку данных и позволяет оперативно реагировать 	на потенциальные угрозы.</a:t>
            </a:r>
          </a:p>
        </p:txBody>
      </p:sp>
      <p:sp>
        <p:nvSpPr>
          <p:cNvPr id="15" name="Прямоугольник 14">
            <a:extLst>
              <a:ext uri="{FF2B5EF4-FFF2-40B4-BE49-F238E27FC236}">
                <a16:creationId xmlns:a16="http://schemas.microsoft.com/office/drawing/2014/main" id="{903232B5-12DD-4721-900E-FC6AB4E6C2BD}"/>
              </a:ext>
            </a:extLst>
          </p:cNvPr>
          <p:cNvSpPr/>
          <p:nvPr/>
        </p:nvSpPr>
        <p:spPr>
          <a:xfrm>
            <a:off x="3575629" y="521013"/>
            <a:ext cx="5040739" cy="369332"/>
          </a:xfrm>
          <a:prstGeom prst="rect">
            <a:avLst/>
          </a:prstGeom>
        </p:spPr>
        <p:txBody>
          <a:bodyPr wrap="none">
            <a:spAutoFit/>
          </a:bodyPr>
          <a:lstStyle/>
          <a:p>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ru-RU"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Моделирование и искусственный интеллект</a:t>
            </a:r>
          </a:p>
        </p:txBody>
      </p:sp>
    </p:spTree>
    <p:extLst>
      <p:ext uri="{BB962C8B-B14F-4D97-AF65-F5344CB8AC3E}">
        <p14:creationId xmlns:p14="http://schemas.microsoft.com/office/powerpoint/2010/main" val="2770838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кругленные углы 4">
            <a:extLst>
              <a:ext uri="{FF2B5EF4-FFF2-40B4-BE49-F238E27FC236}">
                <a16:creationId xmlns:a16="http://schemas.microsoft.com/office/drawing/2014/main" id="{76A8491E-9AEA-4BA0-AABF-0439BCF6CC03}"/>
              </a:ext>
            </a:extLst>
          </p:cNvPr>
          <p:cNvSpPr/>
          <p:nvPr/>
        </p:nvSpPr>
        <p:spPr>
          <a:xfrm>
            <a:off x="0" y="0"/>
            <a:ext cx="12160434" cy="964096"/>
          </a:xfrm>
          <a:prstGeom prst="round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solidFill>
                  <a:schemeClr val="tx1"/>
                </a:solidFill>
                <a:effectLst>
                  <a:outerShdw blurRad="38100" dist="38100" dir="2700000" algn="tl">
                    <a:srgbClr val="000000">
                      <a:alpha val="43137"/>
                    </a:srgbClr>
                  </a:outerShdw>
                </a:effectLst>
              </a:rPr>
              <a:t>5. Существующие тренды в изучении природы землетрясений</a:t>
            </a:r>
            <a:endParaRPr lang="ru-RU" sz="3600" b="1" dirty="0">
              <a:solidFill>
                <a:schemeClr val="tx1"/>
              </a:solidFill>
              <a:effectLst>
                <a:outerShdw blurRad="38100" dist="38100" dir="2700000" algn="tl">
                  <a:srgbClr val="000000">
                    <a:alpha val="43137"/>
                  </a:srgbClr>
                </a:outerShdw>
              </a:effectLst>
            </a:endParaRPr>
          </a:p>
        </p:txBody>
      </p:sp>
      <p:graphicFrame>
        <p:nvGraphicFramePr>
          <p:cNvPr id="3" name="Таблица 2">
            <a:extLst>
              <a:ext uri="{FF2B5EF4-FFF2-40B4-BE49-F238E27FC236}">
                <a16:creationId xmlns:a16="http://schemas.microsoft.com/office/drawing/2014/main" id="{BEE7EC45-7B82-48F0-8245-910F59E55151}"/>
              </a:ext>
            </a:extLst>
          </p:cNvPr>
          <p:cNvGraphicFramePr>
            <a:graphicFrameLocks noGrp="1"/>
          </p:cNvGraphicFramePr>
          <p:nvPr>
            <p:extLst>
              <p:ext uri="{D42A27DB-BD31-4B8C-83A1-F6EECF244321}">
                <p14:modId xmlns:p14="http://schemas.microsoft.com/office/powerpoint/2010/main" val="722068391"/>
              </p:ext>
            </p:extLst>
          </p:nvPr>
        </p:nvGraphicFramePr>
        <p:xfrm>
          <a:off x="-15782" y="1107219"/>
          <a:ext cx="12191998" cy="5791200"/>
        </p:xfrm>
        <a:graphic>
          <a:graphicData uri="http://schemas.openxmlformats.org/drawingml/2006/table">
            <a:tbl>
              <a:tblPr firstRow="1" bandRow="1">
                <a:tableStyleId>{5C22544A-7EE6-4342-B048-85BDC9FD1C3A}</a:tableStyleId>
              </a:tblPr>
              <a:tblGrid>
                <a:gridCol w="1578575">
                  <a:extLst>
                    <a:ext uri="{9D8B030D-6E8A-4147-A177-3AD203B41FA5}">
                      <a16:colId xmlns:a16="http://schemas.microsoft.com/office/drawing/2014/main" val="840962332"/>
                    </a:ext>
                  </a:extLst>
                </a:gridCol>
                <a:gridCol w="1904853">
                  <a:extLst>
                    <a:ext uri="{9D8B030D-6E8A-4147-A177-3AD203B41FA5}">
                      <a16:colId xmlns:a16="http://schemas.microsoft.com/office/drawing/2014/main" val="2831027626"/>
                    </a:ext>
                  </a:extLst>
                </a:gridCol>
                <a:gridCol w="1605405">
                  <a:extLst>
                    <a:ext uri="{9D8B030D-6E8A-4147-A177-3AD203B41FA5}">
                      <a16:colId xmlns:a16="http://schemas.microsoft.com/office/drawing/2014/main" val="3459527945"/>
                    </a:ext>
                  </a:extLst>
                </a:gridCol>
                <a:gridCol w="1765071">
                  <a:extLst>
                    <a:ext uri="{9D8B030D-6E8A-4147-A177-3AD203B41FA5}">
                      <a16:colId xmlns:a16="http://schemas.microsoft.com/office/drawing/2014/main" val="2997942055"/>
                    </a:ext>
                  </a:extLst>
                </a:gridCol>
                <a:gridCol w="1753381">
                  <a:extLst>
                    <a:ext uri="{9D8B030D-6E8A-4147-A177-3AD203B41FA5}">
                      <a16:colId xmlns:a16="http://schemas.microsoft.com/office/drawing/2014/main" val="1649678353"/>
                    </a:ext>
                  </a:extLst>
                </a:gridCol>
                <a:gridCol w="1842999">
                  <a:extLst>
                    <a:ext uri="{9D8B030D-6E8A-4147-A177-3AD203B41FA5}">
                      <a16:colId xmlns:a16="http://schemas.microsoft.com/office/drawing/2014/main" val="2133168599"/>
                    </a:ext>
                  </a:extLst>
                </a:gridCol>
                <a:gridCol w="1741714">
                  <a:extLst>
                    <a:ext uri="{9D8B030D-6E8A-4147-A177-3AD203B41FA5}">
                      <a16:colId xmlns:a16="http://schemas.microsoft.com/office/drawing/2014/main" val="1601988583"/>
                    </a:ext>
                  </a:extLst>
                </a:gridCol>
              </a:tblGrid>
              <a:tr h="285796">
                <a:tc gridSpan="3">
                  <a:txBody>
                    <a:bodyPr/>
                    <a:lstStyle/>
                    <a:p>
                      <a:pPr algn="ctr"/>
                      <a:r>
                        <a:rPr lang="ru-RU" sz="1800"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Междисциплинарный подход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gridSpan="2">
                  <a:txBody>
                    <a:bodyPr/>
                    <a:lstStyle/>
                    <a:p>
                      <a:pPr algn="ctr"/>
                      <a:r>
                        <a:rPr lang="ru-RU" sz="1800"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международного сотрудничества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gridSpan="2">
                  <a:txBody>
                    <a:bodyPr/>
                    <a:lstStyle/>
                    <a:p>
                      <a:pPr algn="ctr"/>
                      <a:r>
                        <a:rPr lang="ru-RU"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Инновации в предупреждении и реагировании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947636414"/>
                  </a:ext>
                </a:extLst>
              </a:tr>
              <a:tr h="5107103">
                <a:tc>
                  <a:txBody>
                    <a:bodyPr/>
                    <a:lstStyle/>
                    <a:p>
                      <a:pPr algn="l"/>
                      <a:r>
                        <a:rPr lang="ru-RU" sz="1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Влияние геофизики</a:t>
                      </a:r>
                      <a:r>
                        <a:rPr lang="ru-RU" sz="1400" b="1"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Геофизика позволяет исследовать физические процессы, происходящие в земной </a:t>
                      </a:r>
                      <a:r>
                        <a:rPr lang="ru-RU" sz="1400" dirty="0" err="1">
                          <a:latin typeface="Times New Roman" panose="02020603050405020304" pitchFamily="18" charset="0"/>
                          <a:cs typeface="Times New Roman" panose="02020603050405020304" pitchFamily="18" charset="0"/>
                        </a:rPr>
                        <a:t>коре</a:t>
                      </a:r>
                      <a:r>
                        <a:rPr lang="ru-RU" sz="1400" dirty="0">
                          <a:latin typeface="Times New Roman" panose="02020603050405020304" pitchFamily="18" charset="0"/>
                          <a:cs typeface="Times New Roman" panose="02020603050405020304" pitchFamily="18" charset="0"/>
                        </a:rPr>
                        <a:t> и мантии, такие как распространение сейсмических волн и тектонические движения. Геофизические данные помогают моделировать землетрясения и определять источники сейсмической активности.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Роль геодезии</a:t>
                      </a:r>
                      <a:r>
                        <a:rPr lang="ru-RU" sz="14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Геодезические исследования играют важную роль в измерении деформаций земной поверхности, вызванных движением тектонических плит. </a:t>
                      </a:r>
                    </a:p>
                    <a:p>
                      <a:r>
                        <a:rPr lang="ru-RU" sz="1400" dirty="0">
                          <a:latin typeface="Times New Roman" panose="02020603050405020304" pitchFamily="18" charset="0"/>
                          <a:cs typeface="Times New Roman" panose="02020603050405020304" pitchFamily="18" charset="0"/>
                        </a:rPr>
                        <a:t>С помощью таких методов, как спутниковые системы (GPS), ученые могут фиксировать даже минимальные изменения в положении поверхности Земли, что способствует выявлению потенциальных зон риска.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Геоинформатика</a:t>
                      </a:r>
                      <a:r>
                        <a:rPr lang="ru-RU" sz="14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r>
                        <a:rPr lang="ru-RU" sz="1400" dirty="0">
                          <a:latin typeface="Times New Roman" panose="02020603050405020304" pitchFamily="18" charset="0"/>
                          <a:cs typeface="Times New Roman" panose="02020603050405020304" pitchFamily="18" charset="0"/>
                        </a:rPr>
                        <a:t>Эта область помогает в обработке и анализе больших объемов данных о землетрясениях. Современные геоинформационные системы (ГИС) позволяют моделировать пространственные данные и отслеживать сейсмическую активность в реальном времени, что упрощает прогнозирование и анализ землетрясений</a:t>
                      </a:r>
                      <a:r>
                        <a:rPr lang="ru-RU"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Совместные научные проекты и обмен данными: </a:t>
                      </a:r>
                      <a:r>
                        <a:rPr lang="ru-RU" sz="1400" dirty="0">
                          <a:latin typeface="Times New Roman" panose="02020603050405020304" pitchFamily="18" charset="0"/>
                          <a:cs typeface="Times New Roman" panose="02020603050405020304" pitchFamily="18" charset="0"/>
                        </a:rPr>
                        <a:t>Создание международных проектов, таких как </a:t>
                      </a:r>
                      <a:r>
                        <a:rPr lang="ru-RU" sz="1400" dirty="0" err="1">
                          <a:latin typeface="Times New Roman" panose="02020603050405020304" pitchFamily="18" charset="0"/>
                          <a:cs typeface="Times New Roman" panose="02020603050405020304" pitchFamily="18" charset="0"/>
                        </a:rPr>
                        <a:t>Global</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Seismographic</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Network</a:t>
                      </a:r>
                      <a:r>
                        <a:rPr lang="ru-RU" sz="1400" dirty="0">
                          <a:latin typeface="Times New Roman" panose="02020603050405020304" pitchFamily="18" charset="0"/>
                          <a:cs typeface="Times New Roman" panose="02020603050405020304" pitchFamily="18" charset="0"/>
                        </a:rPr>
                        <a:t> (GSN), позволяет объединять усилия ученых и обмениваться данными о сейсмической активности. Совместные исследования дают возможность собрать более точные данные и провести более глубокий анализ.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глобальных сейсмических сетей: </a:t>
                      </a:r>
                      <a:r>
                        <a:rPr lang="ru-RU" sz="1200" dirty="0">
                          <a:latin typeface="Times New Roman" panose="02020603050405020304" pitchFamily="18" charset="0"/>
                          <a:cs typeface="Times New Roman" panose="02020603050405020304" pitchFamily="18" charset="0"/>
                        </a:rPr>
                        <a:t>Глобальные сейсмические сети, объединяющие тысячи сейсмостанций по всему миру, позволяют отслеживать землетрясения в реальном времени. Эти сети предоставляют данные для исследований и оперативного реагирования на сейсмическую угрозу. Одним из ярких примеров является международная сеть GSN, которая предоставляет информацию о сейсмической активности из самых отдаленных уголков планеты.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Системы раннего оповещения (</a:t>
                      </a:r>
                      <a:r>
                        <a:rPr lang="ru-RU" sz="1400" b="1" i="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Early</a:t>
                      </a:r>
                      <a:r>
                        <a:rPr lang="ru-RU" sz="1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400" b="1" i="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Warning</a:t>
                      </a:r>
                      <a:r>
                        <a:rPr lang="ru-RU" sz="1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400" b="1" i="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Systems</a:t>
                      </a:r>
                      <a:r>
                        <a:rPr lang="ru-RU" sz="1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Современные системы раннего оповещения способны фиксировать первые слабые волны землетрясения и немедленно передавать сигналы предупреждения до того, как более сильные волны достигнут населенных пунктов. В таких странах, как Япония и Мексика, такие системы спасают жизни, давая людям несколько секунд или минут для того, чтобы найти укрытие или эвакуироваться.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Усиление</a:t>
                      </a:r>
                      <a:r>
                        <a:rPr lang="ru-RU" sz="1400" b="1" i="1" u="sng" dirty="0">
                          <a:effectLst>
                            <a:outerShdw blurRad="38100" dist="38100" dir="2700000" algn="tl">
                              <a:srgbClr val="000000">
                                <a:alpha val="43137"/>
                              </a:srgbClr>
                            </a:outerShdw>
                          </a:effectLst>
                        </a:rPr>
                        <a:t> </a:t>
                      </a:r>
                      <a:r>
                        <a:rPr lang="ru-RU" sz="1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инфраструктуры в сейсмоопасных районах: </a:t>
                      </a:r>
                    </a:p>
                    <a:p>
                      <a:r>
                        <a:rPr lang="ru-RU" sz="1100" dirty="0">
                          <a:latin typeface="Times New Roman" panose="02020603050405020304" pitchFamily="18" charset="0"/>
                          <a:cs typeface="Times New Roman" panose="02020603050405020304" pitchFamily="18" charset="0"/>
                        </a:rPr>
                        <a:t>Важным трендом в сейсмологии является разработка технологий для повышения устойчивости зданий и инфраструктуры к землетрясениям. Современные строительные нормы учитывают новые знания о поведении земной </a:t>
                      </a:r>
                      <a:r>
                        <a:rPr lang="ru-RU" sz="1100" dirty="0" err="1">
                          <a:latin typeface="Times New Roman" panose="02020603050405020304" pitchFamily="18" charset="0"/>
                          <a:cs typeface="Times New Roman" panose="02020603050405020304" pitchFamily="18" charset="0"/>
                        </a:rPr>
                        <a:t>коры</a:t>
                      </a:r>
                      <a:r>
                        <a:rPr lang="ru-RU" sz="1100" dirty="0">
                          <a:latin typeface="Times New Roman" panose="02020603050405020304" pitchFamily="18" charset="0"/>
                          <a:cs typeface="Times New Roman" panose="02020603050405020304" pitchFamily="18" charset="0"/>
                        </a:rPr>
                        <a:t>, что позволяет минимизировать разрушения. Разрабатываются специальные материалы и конструкции, способные поглощать сейсмическую энергию и уменьшать повреждения во время землетрясений.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584400"/>
                  </a:ext>
                </a:extLst>
              </a:tr>
            </a:tbl>
          </a:graphicData>
        </a:graphic>
      </p:graphicFrame>
    </p:spTree>
    <p:extLst>
      <p:ext uri="{BB962C8B-B14F-4D97-AF65-F5344CB8AC3E}">
        <p14:creationId xmlns:p14="http://schemas.microsoft.com/office/powerpoint/2010/main" val="253416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D0D8E9-9D0B-4A71-993E-7C5B7776D3CC}"/>
              </a:ext>
            </a:extLst>
          </p:cNvPr>
          <p:cNvSpPr>
            <a:spLocks noGrp="1"/>
          </p:cNvSpPr>
          <p:nvPr>
            <p:ph type="title"/>
          </p:nvPr>
        </p:nvSpPr>
        <p:spPr>
          <a:xfrm>
            <a:off x="818242" y="625536"/>
            <a:ext cx="9799718" cy="1064526"/>
          </a:xfrm>
        </p:spPr>
        <p:txBody>
          <a:bodyPr/>
          <a:lstStyle/>
          <a:p>
            <a:r>
              <a:rPr lang="ru-RU" dirty="0"/>
              <a:t>Заключение</a:t>
            </a:r>
          </a:p>
        </p:txBody>
      </p:sp>
      <p:sp>
        <p:nvSpPr>
          <p:cNvPr id="4" name="Прямоугольник 3">
            <a:extLst>
              <a:ext uri="{FF2B5EF4-FFF2-40B4-BE49-F238E27FC236}">
                <a16:creationId xmlns:a16="http://schemas.microsoft.com/office/drawing/2014/main" id="{697A9924-B4FA-46E4-B066-6445B885F495}"/>
              </a:ext>
            </a:extLst>
          </p:cNvPr>
          <p:cNvSpPr/>
          <p:nvPr/>
        </p:nvSpPr>
        <p:spPr>
          <a:xfrm>
            <a:off x="319879" y="1852609"/>
            <a:ext cx="11552241" cy="3693319"/>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Перспективы развития прогнозирования землетрясений являются многообещающими благодаря интеграции современных технологий и передовых исследований. Использование компьютерных симуляций, искусственного интеллекта и междисциплинарных подходов открывает новые горизонты для повышения точности предсказаний. Совершенствование методов анализа больших данных и разработка более чувствительных сейсмографов позволяют более эффективно отслеживать и предсказывать сейсмическую активность.</a:t>
            </a:r>
          </a:p>
          <a:p>
            <a:pPr algn="just"/>
            <a:r>
              <a:rPr lang="ru-RU" dirty="0">
                <a:latin typeface="Times New Roman" panose="02020603050405020304" pitchFamily="18" charset="0"/>
                <a:cs typeface="Times New Roman" panose="02020603050405020304" pitchFamily="18" charset="0"/>
              </a:rPr>
              <a:t>	Важно подчеркнуть, что прогнозирование землетрясений должно основываться на комплексном подходе, который включает научные, технологические и социальные аспекты. Эффективное взаимодействие между учеными, инженерами, правительственными учреждениями и общественностью способствует созданию более безопасных условий для жизни в сейсмоопасных районах. Социальное восприятие риска и готовность общества реагировать на предупреждения также играют ключевую роль в успешном управлении последствиями землетрясений.</a:t>
            </a:r>
          </a:p>
          <a:p>
            <a:pPr algn="just"/>
            <a:r>
              <a:rPr lang="ru-RU" dirty="0">
                <a:latin typeface="Times New Roman" panose="02020603050405020304" pitchFamily="18" charset="0"/>
                <a:cs typeface="Times New Roman" panose="02020603050405020304" pitchFamily="18" charset="0"/>
              </a:rPr>
              <a:t>	Таким образом, будущее прогнозирования землетрясений зависит от совместных усилий в области науки и технологий, что позволит значительно сократить ущерб и повысить безопасность людей.</a:t>
            </a:r>
          </a:p>
        </p:txBody>
      </p:sp>
    </p:spTree>
    <p:extLst>
      <p:ext uri="{BB962C8B-B14F-4D97-AF65-F5344CB8AC3E}">
        <p14:creationId xmlns:p14="http://schemas.microsoft.com/office/powerpoint/2010/main" val="307089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D02DB3-B0EE-46A7-8AB9-73F7A9807E78}"/>
              </a:ext>
            </a:extLst>
          </p:cNvPr>
          <p:cNvSpPr>
            <a:spLocks noGrp="1"/>
          </p:cNvSpPr>
          <p:nvPr>
            <p:ph type="title"/>
          </p:nvPr>
        </p:nvSpPr>
        <p:spPr>
          <a:xfrm>
            <a:off x="99959" y="79021"/>
            <a:ext cx="5112121" cy="1118843"/>
          </a:xfrm>
        </p:spPr>
        <p:txBody>
          <a:bodyPr>
            <a:normAutofit/>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Список литературы:</a:t>
            </a:r>
          </a:p>
        </p:txBody>
      </p:sp>
      <p:sp>
        <p:nvSpPr>
          <p:cNvPr id="4" name="Прямоугольник 3">
            <a:extLst>
              <a:ext uri="{FF2B5EF4-FFF2-40B4-BE49-F238E27FC236}">
                <a16:creationId xmlns:a16="http://schemas.microsoft.com/office/drawing/2014/main" id="{2D7E5CC2-EF78-42C5-A39C-643F13001AB2}"/>
              </a:ext>
            </a:extLst>
          </p:cNvPr>
          <p:cNvSpPr/>
          <p:nvPr/>
        </p:nvSpPr>
        <p:spPr>
          <a:xfrm>
            <a:off x="99959" y="1277035"/>
            <a:ext cx="11287620" cy="3416320"/>
          </a:xfrm>
          <a:prstGeom prst="rect">
            <a:avLst/>
          </a:prstGeom>
        </p:spPr>
        <p:txBody>
          <a:bodyPr wrap="square">
            <a:spAutoFit/>
          </a:bodyPr>
          <a:lstStyle/>
          <a:p>
            <a:pPr marL="342900" indent="-342900">
              <a:buAutoNum type="arabicPeriod"/>
            </a:pPr>
            <a:r>
              <a:rPr lang="en-US" dirty="0">
                <a:latin typeface="Times New Roman" panose="02020603050405020304" pitchFamily="18" charset="0"/>
                <a:cs typeface="Times New Roman" panose="02020603050405020304" pitchFamily="18" charset="0"/>
              </a:rPr>
              <a:t>U.S. Geological Survey (USGS). Earthquake Hazards</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IRIS (Incorporated Research Institutions for Seismology). </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Seismology Resources</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International Seismological Centre (ISC). About Seismology</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National Earthquake Information Center. Annual Report. U.S. Geological Survey, various years.</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USGS Earthquake Hazards Program. "Earthquake Hazards: Current and Future Research Needs." U.S. Geological Survey, 2018.</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Shearer, P. M. "Introduction to Seismology." Seismological Research Letters, vol. 81, no. 3, 2010, pp. 365-366.</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G. A. Moore, et al. "The Future of Earthquake Prediction: A Perspective." Nature, vol. 410, 2001, pp. 1039-1040.</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B. A. Bolt. Earthquakes. W.H. Freeman and Company, 1999.</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David A. </a:t>
            </a:r>
            <a:r>
              <a:rPr lang="en-US" dirty="0" err="1">
                <a:latin typeface="Times New Roman" panose="02020603050405020304" pitchFamily="18" charset="0"/>
                <a:cs typeface="Times New Roman" panose="02020603050405020304" pitchFamily="18" charset="0"/>
              </a:rPr>
              <a:t>Rothery</a:t>
            </a:r>
            <a:r>
              <a:rPr lang="en-US" dirty="0">
                <a:latin typeface="Times New Roman" panose="02020603050405020304" pitchFamily="18" charset="0"/>
                <a:cs typeface="Times New Roman" panose="02020603050405020304" pitchFamily="18" charset="0"/>
              </a:rPr>
              <a:t>, et al. Understanding Earth. Cambridge University Press, 2012.</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en-US" dirty="0">
                <a:latin typeface="Times New Roman" panose="02020603050405020304" pitchFamily="18" charset="0"/>
                <a:cs typeface="Times New Roman" panose="02020603050405020304" pitchFamily="18" charset="0"/>
              </a:rPr>
              <a:t>H. K. Gupta. Earthquake Prediction: Scientific and Technical Aspects. Springer, 1999.</a:t>
            </a:r>
            <a:endParaRPr lang="kk-KZ"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ru-RU" dirty="0"/>
          </a:p>
        </p:txBody>
      </p:sp>
    </p:spTree>
    <p:extLst>
      <p:ext uri="{BB962C8B-B14F-4D97-AF65-F5344CB8AC3E}">
        <p14:creationId xmlns:p14="http://schemas.microsoft.com/office/powerpoint/2010/main" val="324355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74BD54-3E04-4795-8C1D-D93D5F4DD6A7}"/>
              </a:ext>
            </a:extLst>
          </p:cNvPr>
          <p:cNvSpPr>
            <a:spLocks noGrp="1"/>
          </p:cNvSpPr>
          <p:nvPr>
            <p:ph type="title"/>
          </p:nvPr>
        </p:nvSpPr>
        <p:spPr>
          <a:xfrm>
            <a:off x="228600" y="342900"/>
            <a:ext cx="11155680" cy="772668"/>
          </a:xfrm>
        </p:spPr>
        <p:txBody>
          <a:bodyPr/>
          <a:lstStyle/>
          <a:p>
            <a:pPr algn="l"/>
            <a:r>
              <a:rPr lang="kk-KZ" dirty="0">
                <a:latin typeface="Times New Roman" panose="02020603050405020304" pitchFamily="18" charset="0"/>
                <a:cs typeface="Times New Roman" panose="02020603050405020304" pitchFamily="18" charset="0"/>
              </a:rPr>
              <a:t>Содержание: </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4426305A-FF0D-4CE2-8B8F-FC52E8B2F426}"/>
              </a:ext>
            </a:extLst>
          </p:cNvPr>
          <p:cNvSpPr>
            <a:spLocks noGrp="1"/>
          </p:cNvSpPr>
          <p:nvPr>
            <p:ph idx="1"/>
          </p:nvPr>
        </p:nvSpPr>
        <p:spPr>
          <a:xfrm>
            <a:off x="228600" y="1289241"/>
            <a:ext cx="9732264" cy="4352544"/>
          </a:xfrm>
        </p:spPr>
        <p:txBody>
          <a:bodyPr>
            <a:normAutofit fontScale="85000" lnSpcReduction="20000"/>
          </a:bodyPr>
          <a:lstStyle/>
          <a:p>
            <a:r>
              <a:rPr lang="ru-RU" b="1" dirty="0">
                <a:latin typeface="Times New Roman" panose="02020603050405020304" pitchFamily="18" charset="0"/>
                <a:cs typeface="Times New Roman" panose="02020603050405020304" pitchFamily="18" charset="0"/>
              </a:rPr>
              <a:t>1. Введение</a:t>
            </a:r>
          </a:p>
          <a:p>
            <a:r>
              <a:rPr lang="ru-RU" b="1" dirty="0">
                <a:latin typeface="Times New Roman" panose="02020603050405020304" pitchFamily="18" charset="0"/>
                <a:cs typeface="Times New Roman" panose="02020603050405020304" pitchFamily="18" charset="0"/>
              </a:rPr>
              <a:t>2. История изучения землетрясений</a:t>
            </a:r>
          </a:p>
          <a:p>
            <a:pPr marL="539750" indent="-92075">
              <a:lnSpc>
                <a:spcPct val="100000"/>
              </a:lnSpc>
            </a:pPr>
            <a:r>
              <a:rPr lang="ru-RU" sz="1300" b="1" i="1" dirty="0">
                <a:latin typeface="Times New Roman" panose="02020603050405020304" pitchFamily="18" charset="0"/>
                <a:cs typeface="Times New Roman" panose="02020603050405020304" pitchFamily="18" charset="0"/>
              </a:rPr>
              <a:t>Мифы и ранние объяснения. </a:t>
            </a:r>
          </a:p>
          <a:p>
            <a:pPr marL="539750" indent="-92075">
              <a:lnSpc>
                <a:spcPct val="100000"/>
              </a:lnSpc>
            </a:pPr>
            <a:r>
              <a:rPr lang="ru-RU" sz="1300" b="1" i="1" dirty="0">
                <a:latin typeface="Times New Roman" panose="02020603050405020304" pitchFamily="18" charset="0"/>
                <a:cs typeface="Times New Roman" panose="02020603050405020304" pitchFamily="18" charset="0"/>
              </a:rPr>
              <a:t>Научные открытия XIX-XX веков.</a:t>
            </a:r>
          </a:p>
          <a:p>
            <a:r>
              <a:rPr lang="ru-RU" b="1" dirty="0">
                <a:latin typeface="Times New Roman" panose="02020603050405020304" pitchFamily="18" charset="0"/>
                <a:cs typeface="Times New Roman" panose="02020603050405020304" pitchFamily="18" charset="0"/>
              </a:rPr>
              <a:t>3. Проблема прогноза землетрясений</a:t>
            </a:r>
          </a:p>
          <a:p>
            <a:pPr marL="539750" indent="-92075">
              <a:lnSpc>
                <a:spcPct val="110000"/>
              </a:lnSpc>
            </a:pPr>
            <a:r>
              <a:rPr lang="ru-RU" sz="1300" b="1" i="1" dirty="0">
                <a:latin typeface="Times New Roman" panose="02020603050405020304" pitchFamily="18" charset="0"/>
                <a:cs typeface="Times New Roman" panose="02020603050405020304" pitchFamily="18" charset="0"/>
              </a:rPr>
              <a:t> Основные трудности</a:t>
            </a:r>
          </a:p>
          <a:p>
            <a:pPr marL="539750" indent="-92075">
              <a:lnSpc>
                <a:spcPct val="110000"/>
              </a:lnSpc>
            </a:pPr>
            <a:r>
              <a:rPr lang="ru-RU" sz="1300" b="1" i="1" dirty="0">
                <a:latin typeface="Times New Roman" panose="02020603050405020304" pitchFamily="18" charset="0"/>
                <a:cs typeface="Times New Roman" panose="02020603050405020304" pitchFamily="18" charset="0"/>
              </a:rPr>
              <a:t>Краткосрочные и долгосрочные прогнозы</a:t>
            </a:r>
          </a:p>
          <a:p>
            <a:r>
              <a:rPr lang="ru-RU" b="1" dirty="0">
                <a:latin typeface="Times New Roman" panose="02020603050405020304" pitchFamily="18" charset="0"/>
                <a:cs typeface="Times New Roman" panose="02020603050405020304" pitchFamily="18" charset="0"/>
              </a:rPr>
              <a:t>4. Современные подходы и технологии</a:t>
            </a:r>
          </a:p>
          <a:p>
            <a:pPr marL="539750" indent="-92075"/>
            <a:r>
              <a:rPr lang="ru-RU" sz="1300" b="1" i="1" dirty="0">
                <a:latin typeface="Times New Roman" panose="02020603050405020304" pitchFamily="18" charset="0"/>
                <a:cs typeface="Times New Roman" panose="02020603050405020304" pitchFamily="18" charset="0"/>
              </a:rPr>
              <a:t>Использование данных о деформации земной </a:t>
            </a:r>
            <a:r>
              <a:rPr lang="ru-RU" sz="1300" b="1" i="1" dirty="0" err="1">
                <a:latin typeface="Times New Roman" panose="02020603050405020304" pitchFamily="18" charset="0"/>
                <a:cs typeface="Times New Roman" panose="02020603050405020304" pitchFamily="18" charset="0"/>
              </a:rPr>
              <a:t>коры</a:t>
            </a:r>
            <a:endParaRPr lang="ru-RU" sz="1300" b="1" i="1" dirty="0">
              <a:latin typeface="Times New Roman" panose="02020603050405020304" pitchFamily="18" charset="0"/>
              <a:cs typeface="Times New Roman" panose="02020603050405020304" pitchFamily="18" charset="0"/>
            </a:endParaRPr>
          </a:p>
          <a:p>
            <a:pPr marL="539750" indent="-92075"/>
            <a:r>
              <a:rPr lang="ru-RU" sz="1300" b="1" i="1" dirty="0">
                <a:latin typeface="Times New Roman" panose="02020603050405020304" pitchFamily="18" charset="0"/>
                <a:cs typeface="Times New Roman" panose="02020603050405020304" pitchFamily="18" charset="0"/>
              </a:rPr>
              <a:t>Сейсмическое зондирование и мониторинг</a:t>
            </a:r>
          </a:p>
          <a:p>
            <a:pPr marL="539750" indent="-92075"/>
            <a:r>
              <a:rPr lang="ru-RU" sz="1300" b="1" i="1" dirty="0">
                <a:latin typeface="Times New Roman" panose="02020603050405020304" pitchFamily="18" charset="0"/>
                <a:cs typeface="Times New Roman" panose="02020603050405020304" pitchFamily="18" charset="0"/>
              </a:rPr>
              <a:t>Моделирование и искусственный интеллект</a:t>
            </a:r>
          </a:p>
          <a:p>
            <a:r>
              <a:rPr lang="kk-KZ" b="1" dirty="0">
                <a:latin typeface="Times New Roman" panose="02020603050405020304" pitchFamily="18" charset="0"/>
                <a:cs typeface="Times New Roman" panose="02020603050405020304" pitchFamily="18" charset="0"/>
              </a:rPr>
              <a:t>5</a:t>
            </a:r>
            <a:r>
              <a:rPr lang="ru-RU" b="1" dirty="0">
                <a:latin typeface="Times New Roman" panose="02020603050405020304" pitchFamily="18" charset="0"/>
                <a:cs typeface="Times New Roman" panose="02020603050405020304" pitchFamily="18" charset="0"/>
              </a:rPr>
              <a:t>. Существующие тренды в изучении природы землетрясений</a:t>
            </a:r>
          </a:p>
          <a:p>
            <a:r>
              <a:rPr lang="kk-KZ" b="1" dirty="0">
                <a:latin typeface="Times New Roman" panose="02020603050405020304" pitchFamily="18" charset="0"/>
                <a:cs typeface="Times New Roman" panose="02020603050405020304" pitchFamily="18" charset="0"/>
              </a:rPr>
              <a:t>6</a:t>
            </a:r>
            <a:r>
              <a:rPr lang="ru-RU" b="1" dirty="0">
                <a:latin typeface="Times New Roman" panose="02020603050405020304" pitchFamily="18" charset="0"/>
                <a:cs typeface="Times New Roman" panose="02020603050405020304" pitchFamily="18" charset="0"/>
              </a:rPr>
              <a:t>. Заключение</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48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725A1E-361D-4170-8373-60BFB6733C79}"/>
              </a:ext>
            </a:extLst>
          </p:cNvPr>
          <p:cNvSpPr>
            <a:spLocks noGrp="1"/>
          </p:cNvSpPr>
          <p:nvPr>
            <p:ph type="title"/>
          </p:nvPr>
        </p:nvSpPr>
        <p:spPr>
          <a:xfrm>
            <a:off x="119804" y="567269"/>
            <a:ext cx="3795385" cy="795187"/>
          </a:xfrm>
        </p:spPr>
        <p:txBody>
          <a:bodyPr>
            <a:normAutofit fontScale="90000"/>
          </a:bodyPr>
          <a:lstStyle/>
          <a:p>
            <a:r>
              <a:rPr lang="ru-RU" b="1" dirty="0">
                <a:latin typeface="Times New Roman" panose="02020603050405020304" pitchFamily="18" charset="0"/>
                <a:cs typeface="Times New Roman" panose="02020603050405020304" pitchFamily="18" charset="0"/>
              </a:rPr>
              <a:t>1. Введение</a:t>
            </a:r>
            <a:br>
              <a:rPr lang="ru-RU" b="1" dirty="0">
                <a:latin typeface="Times New Roman" panose="02020603050405020304" pitchFamily="18" charset="0"/>
                <a:cs typeface="Times New Roman" panose="02020603050405020304" pitchFamily="18" charset="0"/>
              </a:rPr>
            </a:br>
            <a:endParaRPr lang="ru-RU" dirty="0"/>
          </a:p>
        </p:txBody>
      </p:sp>
      <p:sp>
        <p:nvSpPr>
          <p:cNvPr id="6" name="Прямоугольник 5">
            <a:extLst>
              <a:ext uri="{FF2B5EF4-FFF2-40B4-BE49-F238E27FC236}">
                <a16:creationId xmlns:a16="http://schemas.microsoft.com/office/drawing/2014/main" id="{D1C59622-AD65-4BC9-9CEC-463647832454}"/>
              </a:ext>
            </a:extLst>
          </p:cNvPr>
          <p:cNvSpPr/>
          <p:nvPr/>
        </p:nvSpPr>
        <p:spPr>
          <a:xfrm>
            <a:off x="268984" y="1362456"/>
            <a:ext cx="7041016" cy="5324535"/>
          </a:xfrm>
          <a:prstGeom prst="rect">
            <a:avLst/>
          </a:prstGeom>
        </p:spPr>
        <p:txBody>
          <a:bodyPr wrap="square">
            <a:spAutoFit/>
          </a:bodyPr>
          <a:lstStyle/>
          <a:p>
            <a:pPr algn="just"/>
            <a:r>
              <a:rPr lang="ru-RU" dirty="0"/>
              <a:t>	</a:t>
            </a:r>
            <a:r>
              <a:rPr lang="ru-RU" dirty="0">
                <a:latin typeface="Times New Roman" panose="02020603050405020304" pitchFamily="18" charset="0"/>
                <a:cs typeface="Times New Roman" panose="02020603050405020304" pitchFamily="18" charset="0"/>
              </a:rPr>
              <a:t>Землетрясения — одно из самых разрушительных природных явлений, способных привести к огромным человеческим жертвам и значительным разрушениям инфраструктуры. Прогнозирование этих катастрофических событий является одной из ключевых задач современной науки, однако, несмотря на все усилия, точное предсказание землетрясений остается сложной и до конца не решенной проблемой. Природа землетрясений многогранна и включает взаимодействие множества геофизических процессов, что усложняет создание эффективных методов прогноза. </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Тем не менее, развитие технологий и углубление научных исследований открывают новые перспективы для понимания землетрясений. Спутниковый мониторинг, использование данных геодезии, развитие сейсмических сетей и внедрение искусственного интеллекта позволяют ученым все ближе подходить к решению этой проблемы. Важно также отметить, что прогресс в этой области возможен благодаря международному сотрудничеству и междисциплинарному подходу. </a:t>
            </a:r>
          </a:p>
          <a:p>
            <a:pPr algn="just"/>
            <a:endParaRPr lang="ru-RU" sz="1600" i="1" dirty="0"/>
          </a:p>
        </p:txBody>
      </p:sp>
      <p:sp>
        <p:nvSpPr>
          <p:cNvPr id="4" name="AutoShape 2" descr="2016-01-12_10h47_54">
            <a:extLst>
              <a:ext uri="{FF2B5EF4-FFF2-40B4-BE49-F238E27FC236}">
                <a16:creationId xmlns:a16="http://schemas.microsoft.com/office/drawing/2014/main" id="{11072634-AE0B-4F45-B6B8-609B36BEBE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a:extLst>
              <a:ext uri="{FF2B5EF4-FFF2-40B4-BE49-F238E27FC236}">
                <a16:creationId xmlns:a16="http://schemas.microsoft.com/office/drawing/2014/main" id="{8CC4F60C-8075-45EB-9098-4B851AECADC9}"/>
              </a:ext>
            </a:extLst>
          </p:cNvPr>
          <p:cNvPicPr>
            <a:picLocks noChangeAspect="1"/>
          </p:cNvPicPr>
          <p:nvPr/>
        </p:nvPicPr>
        <p:blipFill rotWithShape="1">
          <a:blip r:embed="rId2"/>
          <a:srcRect t="3211"/>
          <a:stretch/>
        </p:blipFill>
        <p:spPr>
          <a:xfrm>
            <a:off x="7799135" y="567269"/>
            <a:ext cx="4123881" cy="39914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7685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310961-02FA-4E5E-9D5E-7587B90D5CE8}"/>
              </a:ext>
            </a:extLst>
          </p:cNvPr>
          <p:cNvSpPr>
            <a:spLocks noGrp="1"/>
          </p:cNvSpPr>
          <p:nvPr>
            <p:ph type="title"/>
          </p:nvPr>
        </p:nvSpPr>
        <p:spPr>
          <a:xfrm>
            <a:off x="0" y="462309"/>
            <a:ext cx="11960352" cy="539014"/>
          </a:xfrm>
        </p:spPr>
        <p:txBody>
          <a:bodyPr>
            <a:noAutofit/>
          </a:bodyPr>
          <a:lstStyle/>
          <a:p>
            <a:pPr algn="l"/>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2. История изучения землетрясений: </a:t>
            </a:r>
            <a:br>
              <a:rPr lang="ru-RU" sz="2400" b="1" i="1" dirty="0">
                <a:latin typeface="Times New Roman" panose="02020603050405020304" pitchFamily="18" charset="0"/>
                <a:cs typeface="Times New Roman" panose="02020603050405020304" pitchFamily="18" charset="0"/>
              </a:rPr>
            </a:br>
            <a:r>
              <a:rPr lang="ru-RU" sz="2400" b="1" i="1" dirty="0">
                <a:latin typeface="Times New Roman" panose="02020603050405020304" pitchFamily="18" charset="0"/>
                <a:cs typeface="Times New Roman" panose="02020603050405020304" pitchFamily="18" charset="0"/>
              </a:rPr>
              <a:t>			</a:t>
            </a:r>
            <a:r>
              <a:rPr lang="ru-RU" sz="1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Древние представления о землетрясениях</a:t>
            </a:r>
            <a:br>
              <a:rPr lang="ru-RU" sz="2800" b="1" dirty="0">
                <a:latin typeface="Times New Roman" panose="02020603050405020304" pitchFamily="18" charset="0"/>
                <a:cs typeface="Times New Roman" panose="02020603050405020304" pitchFamily="18" charset="0"/>
              </a:rPr>
            </a:b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dirty="0">
              <a:effectLst>
                <a:outerShdw blurRad="38100" dist="38100" dir="2700000" algn="tl">
                  <a:srgbClr val="000000">
                    <a:alpha val="43137"/>
                  </a:srgbClr>
                </a:outerShdw>
              </a:effectLst>
            </a:endParaRPr>
          </a:p>
        </p:txBody>
      </p:sp>
      <p:sp>
        <p:nvSpPr>
          <p:cNvPr id="5" name="Прямоугольник 4">
            <a:extLst>
              <a:ext uri="{FF2B5EF4-FFF2-40B4-BE49-F238E27FC236}">
                <a16:creationId xmlns:a16="http://schemas.microsoft.com/office/drawing/2014/main" id="{3A6543B1-A2FA-447B-972A-AE95FB2EAA7D}"/>
              </a:ext>
            </a:extLst>
          </p:cNvPr>
          <p:cNvSpPr/>
          <p:nvPr/>
        </p:nvSpPr>
        <p:spPr>
          <a:xfrm>
            <a:off x="0" y="1001323"/>
            <a:ext cx="9363456" cy="5632311"/>
          </a:xfrm>
          <a:prstGeom prst="rect">
            <a:avLst/>
          </a:prstGeom>
        </p:spPr>
        <p:txBody>
          <a:bodyPr wrap="square">
            <a:spAutoFit/>
          </a:bodyPr>
          <a:lstStyle/>
          <a:p>
            <a:pPr algn="just"/>
            <a:r>
              <a:rPr lang="ru-RU" dirty="0"/>
              <a:t>	</a:t>
            </a:r>
            <a:r>
              <a:rPr lang="ru-RU" i="1" u="sng" dirty="0">
                <a:effectLst>
                  <a:outerShdw blurRad="38100" dist="38100" dir="2700000" algn="tl">
                    <a:srgbClr val="000000">
                      <a:alpha val="43137"/>
                    </a:srgbClr>
                  </a:outerShdw>
                </a:effectLst>
              </a:rPr>
              <a:t>1. </a:t>
            </a:r>
            <a:r>
              <a:rPr lang="ru-RU"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Мифы и ранние объяснения</a:t>
            </a:r>
          </a:p>
          <a:p>
            <a:pPr algn="just"/>
            <a:r>
              <a:rPr lang="ru-RU"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древности землетрясения объяснялись мифами и легендами, так как людям не хватало научных знаний для понимания природных процессов. В различных культурах причины землетрясений связывали с действиями богов, духов или мифологических существ:</a:t>
            </a:r>
          </a:p>
          <a:p>
            <a:pPr marL="285750" indent="-285750" algn="jus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В древней Греции считалось, что землетрясения вызываются гневом Посейдона, бога морей, который бил своим трезубцем по земле, вызывая ее сотрясение.</a:t>
            </a:r>
          </a:p>
          <a:p>
            <a:pPr marL="285750" indent="-285750" algn="jus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В японской мифологии землетрясения объяснялись движениями гигантской рыбы </a:t>
            </a:r>
            <a:r>
              <a:rPr lang="ru-RU" sz="1600" dirty="0" err="1">
                <a:latin typeface="Times New Roman" panose="02020603050405020304" pitchFamily="18" charset="0"/>
                <a:cs typeface="Times New Roman" panose="02020603050405020304" pitchFamily="18" charset="0"/>
              </a:rPr>
              <a:t>Намадзу</a:t>
            </a:r>
            <a:r>
              <a:rPr lang="ru-RU" sz="1600" dirty="0">
                <a:latin typeface="Times New Roman" panose="02020603050405020304" pitchFamily="18" charset="0"/>
                <a:cs typeface="Times New Roman" panose="02020603050405020304" pitchFamily="18" charset="0"/>
              </a:rPr>
              <a:t>, которая жила под землей и двигалась, когда ее не контролировали боги.</a:t>
            </a:r>
          </a:p>
          <a:p>
            <a:pPr marL="285750" indent="-285750" algn="jus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У индийских народов существовала легенда, что Земля держится на спинах гигантских слонов, которые трясут землю, когда движутся. Эти ранние представления отражали страх перед землетрясениями как необъяснимыми и внезапными явлениями природы, а также попытки людей наделить их сверхъестественными причинами.</a:t>
            </a:r>
          </a:p>
          <a:p>
            <a:pPr marL="285750" indent="-285750" algn="just">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algn="just"/>
            <a:r>
              <a:rPr lang="ru-RU"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Первые попытки понимания природы землетрясений</a:t>
            </a:r>
          </a:p>
          <a:p>
            <a:pPr algn="just"/>
            <a:r>
              <a:rPr lang="ru-RU"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 развитием философии и науки древние мыслители начали искать более рациональные объяснения землетрясений. Так, древнегреческий философ Аристотель предложил идею, что землетрясения возникают из-за подземных ветров, которые захватываются в пустоты Земли и затем прорываются наружу, вызывая сотрясения. Этот подход, хотя и не был научно обоснован с современной точки зрения, стал шагом к более естественному объяснению природных процессов.</a:t>
            </a:r>
          </a:p>
          <a:p>
            <a:pPr algn="just"/>
            <a:r>
              <a:rPr lang="ru-RU" sz="1600" dirty="0">
                <a:latin typeface="Times New Roman" panose="02020603050405020304" pitchFamily="18" charset="0"/>
                <a:cs typeface="Times New Roman" panose="02020603050405020304" pitchFamily="18" charset="0"/>
              </a:rPr>
              <a:t>	В древнем Китае, в I веке нашей эры, астроном и инженер </a:t>
            </a:r>
            <a:r>
              <a:rPr lang="ru-RU" sz="1600" dirty="0" err="1">
                <a:latin typeface="Times New Roman" panose="02020603050405020304" pitchFamily="18" charset="0"/>
                <a:cs typeface="Times New Roman" panose="02020603050405020304" pitchFamily="18" charset="0"/>
              </a:rPr>
              <a:t>Чжан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Хэн</a:t>
            </a:r>
            <a:r>
              <a:rPr lang="ru-RU" sz="1600" dirty="0">
                <a:latin typeface="Times New Roman" panose="02020603050405020304" pitchFamily="18" charset="0"/>
                <a:cs typeface="Times New Roman" panose="02020603050405020304" pitchFamily="18" charset="0"/>
              </a:rPr>
              <a:t> изобрел первый сейсмоскоп, инструмент для обнаружения землетрясений. Хотя он не мог измерять их интенсивность или место возникновения, его прибор был первой попыткой фиксировать сейсмическую активность.</a:t>
            </a:r>
          </a:p>
        </p:txBody>
      </p:sp>
      <p:pic>
        <p:nvPicPr>
          <p:cNvPr id="4" name="Рисунок 3">
            <a:extLst>
              <a:ext uri="{FF2B5EF4-FFF2-40B4-BE49-F238E27FC236}">
                <a16:creationId xmlns:a16="http://schemas.microsoft.com/office/drawing/2014/main" id="{BC5164A6-CF37-4E36-9233-29742B1F6EA5}"/>
              </a:ext>
            </a:extLst>
          </p:cNvPr>
          <p:cNvPicPr>
            <a:picLocks noChangeAspect="1"/>
          </p:cNvPicPr>
          <p:nvPr/>
        </p:nvPicPr>
        <p:blipFill>
          <a:blip r:embed="rId2"/>
          <a:stretch>
            <a:fillRect/>
          </a:stretch>
        </p:blipFill>
        <p:spPr>
          <a:xfrm>
            <a:off x="9363456" y="1284589"/>
            <a:ext cx="2755392" cy="2532889"/>
          </a:xfrm>
          <a:prstGeom prst="rect">
            <a:avLst/>
          </a:prstGeom>
          <a:ln>
            <a:noFill/>
          </a:ln>
          <a:effectLst>
            <a:softEdge rad="112500"/>
          </a:effectLst>
        </p:spPr>
      </p:pic>
      <p:pic>
        <p:nvPicPr>
          <p:cNvPr id="6" name="Рисунок 5">
            <a:extLst>
              <a:ext uri="{FF2B5EF4-FFF2-40B4-BE49-F238E27FC236}">
                <a16:creationId xmlns:a16="http://schemas.microsoft.com/office/drawing/2014/main" id="{9F70194D-E7A3-428A-8DE1-2E52E3382088}"/>
              </a:ext>
            </a:extLst>
          </p:cNvPr>
          <p:cNvPicPr>
            <a:picLocks noChangeAspect="1"/>
          </p:cNvPicPr>
          <p:nvPr/>
        </p:nvPicPr>
        <p:blipFill>
          <a:blip r:embed="rId3"/>
          <a:stretch>
            <a:fillRect/>
          </a:stretch>
        </p:blipFill>
        <p:spPr>
          <a:xfrm>
            <a:off x="9381744" y="4279391"/>
            <a:ext cx="2747868" cy="2532889"/>
          </a:xfrm>
          <a:prstGeom prst="rect">
            <a:avLst/>
          </a:prstGeom>
          <a:ln>
            <a:noFill/>
          </a:ln>
          <a:effectLst>
            <a:softEdge rad="112500"/>
          </a:effectLst>
        </p:spPr>
      </p:pic>
      <p:sp>
        <p:nvSpPr>
          <p:cNvPr id="7" name="AutoShape 2" descr="2000 лет назад в Китае создали точный сейсмоскоп - ET | The Epoch Times">
            <a:extLst>
              <a:ext uri="{FF2B5EF4-FFF2-40B4-BE49-F238E27FC236}">
                <a16:creationId xmlns:a16="http://schemas.microsoft.com/office/drawing/2014/main" id="{2F97345C-7F72-408C-B808-6DD4E9BA46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33167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BE4980-5CF1-4BC3-A55F-BEDB1CEA5C5B}"/>
              </a:ext>
            </a:extLst>
          </p:cNvPr>
          <p:cNvSpPr>
            <a:spLocks noGrp="1"/>
          </p:cNvSpPr>
          <p:nvPr>
            <p:ph type="title"/>
          </p:nvPr>
        </p:nvSpPr>
        <p:spPr>
          <a:xfrm>
            <a:off x="118873" y="1"/>
            <a:ext cx="11768327" cy="868679"/>
          </a:xfrm>
        </p:spPr>
        <p:txBody>
          <a:bodyPr>
            <a:normAutofit/>
          </a:bodyPr>
          <a:lstStyle/>
          <a:p>
            <a:pPr algn="just"/>
            <a:r>
              <a:rPr lang="ru-RU" sz="2800" dirty="0"/>
              <a:t>Научные открытия </a:t>
            </a:r>
            <a:r>
              <a:rPr lang="en-US" sz="2800" dirty="0"/>
              <a:t>XIX-XX </a:t>
            </a:r>
            <a:r>
              <a:rPr lang="ru-RU" sz="2800" dirty="0"/>
              <a:t>веков</a:t>
            </a:r>
            <a:endPar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1959BA25-2ADA-42C1-BF28-4D4B0E2B2064}"/>
              </a:ext>
            </a:extLst>
          </p:cNvPr>
          <p:cNvSpPr/>
          <p:nvPr/>
        </p:nvSpPr>
        <p:spPr>
          <a:xfrm>
            <a:off x="118873" y="868680"/>
            <a:ext cx="8862877" cy="5632311"/>
          </a:xfrm>
          <a:prstGeom prst="rect">
            <a:avLst/>
          </a:prstGeom>
        </p:spPr>
        <p:txBody>
          <a:bodyPr wrap="square">
            <a:spAutoFit/>
          </a:bodyPr>
          <a:lstStyle/>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Вклад сейсмологии в изучение землетрясений</a:t>
            </a:r>
          </a:p>
          <a:p>
            <a:pPr marL="285750" indent="-285750" algn="just">
              <a:buFont typeface="Arial" panose="020B0604020202020204" pitchFamily="34" charset="0"/>
              <a:buChar char="•"/>
            </a:pPr>
            <a:endParaRPr lang="ru-RU" sz="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   Сейсмология как наука начала активно развиваться в XIX веке, когда ученые впервые систематически начали изучать землетрясения. Ирландский инженер Роберт </a:t>
            </a:r>
            <a:r>
              <a:rPr lang="ru-RU" sz="1600" dirty="0" err="1">
                <a:latin typeface="Times New Roman" panose="02020603050405020304" pitchFamily="18" charset="0"/>
                <a:cs typeface="Times New Roman" panose="02020603050405020304" pitchFamily="18" charset="0"/>
              </a:rPr>
              <a:t>Мэллетт</a:t>
            </a:r>
            <a:r>
              <a:rPr lang="ru-RU" sz="1600" dirty="0">
                <a:latin typeface="Times New Roman" panose="02020603050405020304" pitchFamily="18" charset="0"/>
                <a:cs typeface="Times New Roman" panose="02020603050405020304" pitchFamily="18" charset="0"/>
              </a:rPr>
              <a:t> внес важный вклад в понимание сейсмических волн, которые стали основой для изучения структуры Земли. Его исследования разрушительного землетрясения в Италии в 1857 году заложили основу для использования сейсмических данных в геологических исследованиях.</a:t>
            </a:r>
          </a:p>
          <a:p>
            <a:pPr marL="285750" indent="-285750" algn="just">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Разработка первой сейсмографической аппаратуры</a:t>
            </a:r>
          </a:p>
          <a:p>
            <a:pPr marL="285750" indent="-285750" algn="just">
              <a:buFont typeface="Arial" panose="020B0604020202020204" pitchFamily="34" charset="0"/>
              <a:buChar char="•"/>
            </a:pPr>
            <a:endParaRPr lang="ru-RU" sz="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   В конце XIX века были разработаны первые точные устройства для регистрации землетрясений — сейсмографы. Джон </a:t>
            </a:r>
            <a:r>
              <a:rPr lang="ru-RU" sz="1600" dirty="0" err="1">
                <a:latin typeface="Times New Roman" panose="02020603050405020304" pitchFamily="18" charset="0"/>
                <a:cs typeface="Times New Roman" panose="02020603050405020304" pitchFamily="18" charset="0"/>
              </a:rPr>
              <a:t>Милн</a:t>
            </a:r>
            <a:r>
              <a:rPr lang="ru-RU" sz="1600" dirty="0">
                <a:latin typeface="Times New Roman" panose="02020603050405020304" pitchFamily="18" charset="0"/>
                <a:cs typeface="Times New Roman" panose="02020603050405020304" pitchFamily="18" charset="0"/>
              </a:rPr>
              <a:t>, британский сейсмолог, в 1880-х годах изобрел один из первых эффективных сейсмографов. Эти приборы позволили фиксировать амплитуду и направление сейсмических волн, что сделало возможным более точное изучение землетрясений и их причин.</a:t>
            </a:r>
          </a:p>
          <a:p>
            <a:pPr marL="285750" indent="-285750" algn="just">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Открытие тектонических плит</a:t>
            </a:r>
          </a:p>
          <a:p>
            <a:pPr marL="285750" indent="-285750" algn="just">
              <a:buFont typeface="Arial" panose="020B0604020202020204" pitchFamily="34" charset="0"/>
              <a:buChar char="•"/>
            </a:pPr>
            <a:endParaRPr lang="ru-RU" sz="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XX веке было сделано одно из самых важных открытий в геологии — теория тектонических плит. Идея Альфреда </a:t>
            </a:r>
            <a:r>
              <a:rPr lang="ru-RU" sz="1600" dirty="0" err="1">
                <a:latin typeface="Times New Roman" panose="02020603050405020304" pitchFamily="18" charset="0"/>
                <a:cs typeface="Times New Roman" panose="02020603050405020304" pitchFamily="18" charset="0"/>
              </a:rPr>
              <a:t>Вегенера</a:t>
            </a:r>
            <a:r>
              <a:rPr lang="ru-RU" sz="1600" dirty="0">
                <a:latin typeface="Times New Roman" panose="02020603050405020304" pitchFamily="18" charset="0"/>
                <a:cs typeface="Times New Roman" panose="02020603050405020304" pitchFamily="18" charset="0"/>
              </a:rPr>
              <a:t> о дрейфе континентов получила подтверждение, когда было доказано, что земная </a:t>
            </a:r>
            <a:r>
              <a:rPr lang="ru-RU" sz="1600" dirty="0" err="1">
                <a:latin typeface="Times New Roman" panose="02020603050405020304" pitchFamily="18" charset="0"/>
                <a:cs typeface="Times New Roman" panose="02020603050405020304" pitchFamily="18" charset="0"/>
              </a:rPr>
              <a:t>кора</a:t>
            </a:r>
            <a:r>
              <a:rPr lang="ru-RU" sz="1600" dirty="0">
                <a:latin typeface="Times New Roman" panose="02020603050405020304" pitchFamily="18" charset="0"/>
                <a:cs typeface="Times New Roman" panose="02020603050405020304" pitchFamily="18" charset="0"/>
              </a:rPr>
              <a:t> состоит из крупных плит, которые движутся относительно друг друга. Именно взаимодействие этих плит на границах и в зонах разломов объясняет большинство землетрясений, что дало новый импульс для изучения их природы и распределения.</a:t>
            </a:r>
            <a:endParaRPr lang="ru-RU" sz="1600" dirty="0">
              <a:solidFill>
                <a:srgbClr val="333333"/>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583E33DC-1599-4AB6-9DC1-68B33DD1ECDB}"/>
              </a:ext>
            </a:extLst>
          </p:cNvPr>
          <p:cNvPicPr>
            <a:picLocks noChangeAspect="1"/>
          </p:cNvPicPr>
          <p:nvPr/>
        </p:nvPicPr>
        <p:blipFill rotWithShape="1">
          <a:blip r:embed="rId2"/>
          <a:srcRect t="4437" b="6009"/>
          <a:stretch/>
        </p:blipFill>
        <p:spPr>
          <a:xfrm>
            <a:off x="9454896" y="105817"/>
            <a:ext cx="2432304" cy="20797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Прямоугольник 8">
            <a:extLst>
              <a:ext uri="{FF2B5EF4-FFF2-40B4-BE49-F238E27FC236}">
                <a16:creationId xmlns:a16="http://schemas.microsoft.com/office/drawing/2014/main" id="{5E1CF3ED-3DA4-406A-95C2-D1137A2A241B}"/>
              </a:ext>
            </a:extLst>
          </p:cNvPr>
          <p:cNvSpPr/>
          <p:nvPr/>
        </p:nvSpPr>
        <p:spPr>
          <a:xfrm>
            <a:off x="10094251" y="1977340"/>
            <a:ext cx="1693570" cy="276999"/>
          </a:xfrm>
          <a:prstGeom prst="rect">
            <a:avLst/>
          </a:prstGeom>
        </p:spPr>
        <p:txBody>
          <a:bodyPr wrap="square">
            <a:spAutoFit/>
          </a:bodyPr>
          <a:lstStyle/>
          <a:p>
            <a:r>
              <a:rPr lang="ru-RU" sz="1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Роберт </a:t>
            </a:r>
            <a:r>
              <a:rPr lang="ru-RU" sz="12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Мэллетт</a:t>
            </a:r>
            <a:r>
              <a:rPr lang="ru-RU" sz="1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sz="1200" b="1" i="1" dirty="0">
              <a:effectLst>
                <a:outerShdw blurRad="38100" dist="38100" dir="2700000" algn="tl">
                  <a:srgbClr val="000000">
                    <a:alpha val="43137"/>
                  </a:srgbClr>
                </a:outerShdw>
              </a:effectLst>
            </a:endParaRPr>
          </a:p>
        </p:txBody>
      </p:sp>
      <p:pic>
        <p:nvPicPr>
          <p:cNvPr id="10" name="Рисунок 9">
            <a:extLst>
              <a:ext uri="{FF2B5EF4-FFF2-40B4-BE49-F238E27FC236}">
                <a16:creationId xmlns:a16="http://schemas.microsoft.com/office/drawing/2014/main" id="{F8D11274-166F-4CCB-B63C-E3575240DB13}"/>
              </a:ext>
            </a:extLst>
          </p:cNvPr>
          <p:cNvPicPr>
            <a:picLocks noChangeAspect="1"/>
          </p:cNvPicPr>
          <p:nvPr/>
        </p:nvPicPr>
        <p:blipFill>
          <a:blip r:embed="rId3"/>
          <a:stretch>
            <a:fillRect/>
          </a:stretch>
        </p:blipFill>
        <p:spPr>
          <a:xfrm>
            <a:off x="9454896" y="2406465"/>
            <a:ext cx="2432304" cy="20797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Прямоугольник 10">
            <a:extLst>
              <a:ext uri="{FF2B5EF4-FFF2-40B4-BE49-F238E27FC236}">
                <a16:creationId xmlns:a16="http://schemas.microsoft.com/office/drawing/2014/main" id="{DA908FDE-AC95-4AE4-ABFF-76FA91730134}"/>
              </a:ext>
            </a:extLst>
          </p:cNvPr>
          <p:cNvSpPr/>
          <p:nvPr/>
        </p:nvSpPr>
        <p:spPr>
          <a:xfrm>
            <a:off x="10257535" y="4431970"/>
            <a:ext cx="1017586" cy="276999"/>
          </a:xfrm>
          <a:prstGeom prst="rect">
            <a:avLst/>
          </a:prstGeom>
        </p:spPr>
        <p:txBody>
          <a:bodyPr wrap="none">
            <a:spAutoFit/>
          </a:bodyPr>
          <a:lstStyle/>
          <a:p>
            <a:r>
              <a:rPr lang="ru-RU" sz="1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Джон </a:t>
            </a:r>
            <a:r>
              <a:rPr lang="ru-RU" sz="12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Милн</a:t>
            </a:r>
            <a:endParaRPr lang="ru-RU" sz="1200" b="1" i="1" dirty="0">
              <a:effectLst>
                <a:outerShdw blurRad="38100" dist="38100" dir="2700000" algn="tl">
                  <a:srgbClr val="000000">
                    <a:alpha val="43137"/>
                  </a:srgbClr>
                </a:outerShdw>
              </a:effectLst>
            </a:endParaRPr>
          </a:p>
        </p:txBody>
      </p:sp>
      <p:pic>
        <p:nvPicPr>
          <p:cNvPr id="12" name="Рисунок 11">
            <a:extLst>
              <a:ext uri="{FF2B5EF4-FFF2-40B4-BE49-F238E27FC236}">
                <a16:creationId xmlns:a16="http://schemas.microsoft.com/office/drawing/2014/main" id="{ABA355EB-9DB4-4ACC-A501-2C3E2102B810}"/>
              </a:ext>
            </a:extLst>
          </p:cNvPr>
          <p:cNvPicPr>
            <a:picLocks noChangeAspect="1"/>
          </p:cNvPicPr>
          <p:nvPr/>
        </p:nvPicPr>
        <p:blipFill rotWithShape="1">
          <a:blip r:embed="rId4"/>
          <a:srcRect t="3015" b="6495"/>
          <a:stretch/>
        </p:blipFill>
        <p:spPr>
          <a:xfrm>
            <a:off x="9454896" y="4736223"/>
            <a:ext cx="2432304" cy="19233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Прямоугольник 12">
            <a:extLst>
              <a:ext uri="{FF2B5EF4-FFF2-40B4-BE49-F238E27FC236}">
                <a16:creationId xmlns:a16="http://schemas.microsoft.com/office/drawing/2014/main" id="{662C7317-D30F-4D9A-A8F1-F8449354B9B6}"/>
              </a:ext>
            </a:extLst>
          </p:cNvPr>
          <p:cNvSpPr/>
          <p:nvPr/>
        </p:nvSpPr>
        <p:spPr>
          <a:xfrm>
            <a:off x="10094251" y="6644280"/>
            <a:ext cx="1531188" cy="276999"/>
          </a:xfrm>
          <a:prstGeom prst="rect">
            <a:avLst/>
          </a:prstGeom>
        </p:spPr>
        <p:txBody>
          <a:bodyPr wrap="none">
            <a:spAutoFit/>
          </a:bodyPr>
          <a:lstStyle/>
          <a:p>
            <a:r>
              <a:rPr lang="ru-RU" sz="1200" b="1" i="1" dirty="0">
                <a:effectLst>
                  <a:outerShdw blurRad="38100" dist="38100" dir="2700000" algn="tl">
                    <a:srgbClr val="000000">
                      <a:alpha val="43137"/>
                    </a:srgbClr>
                  </a:outerShdw>
                </a:effectLst>
              </a:rPr>
              <a:t>Альфреда </a:t>
            </a:r>
            <a:r>
              <a:rPr lang="ru-RU" sz="1200" b="1" i="1" dirty="0" err="1">
                <a:effectLst>
                  <a:outerShdw blurRad="38100" dist="38100" dir="2700000" algn="tl">
                    <a:srgbClr val="000000">
                      <a:alpha val="43137"/>
                    </a:srgbClr>
                  </a:outerShdw>
                </a:effectLst>
              </a:rPr>
              <a:t>Вегенера</a:t>
            </a:r>
            <a:endParaRPr lang="ru-RU" sz="1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246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4972BF-553F-40AD-A406-D6B7F1BEA654}"/>
              </a:ext>
            </a:extLst>
          </p:cNvPr>
          <p:cNvSpPr>
            <a:spLocks noGrp="1"/>
          </p:cNvSpPr>
          <p:nvPr>
            <p:ph type="title"/>
          </p:nvPr>
        </p:nvSpPr>
        <p:spPr>
          <a:xfrm>
            <a:off x="109103" y="133886"/>
            <a:ext cx="11979265" cy="798088"/>
          </a:xfrm>
        </p:spPr>
        <p:txBody>
          <a:bodyPr>
            <a:normAutofit fontScale="90000"/>
          </a:bodyPr>
          <a:lstStyle/>
          <a:p>
            <a:pPr algn="l"/>
            <a:r>
              <a:rPr lang="ru-RU" b="1" dirty="0">
                <a:latin typeface="Times New Roman" panose="02020603050405020304" pitchFamily="18" charset="0"/>
                <a:cs typeface="Times New Roman" panose="02020603050405020304" pitchFamily="18" charset="0"/>
              </a:rPr>
              <a:t>3. Проблема прогноза землетрясений</a:t>
            </a:r>
            <a:br>
              <a:rPr lang="ru-RU" dirty="0"/>
            </a:br>
            <a:endParaRPr lang="ru-RU" dirty="0"/>
          </a:p>
        </p:txBody>
      </p:sp>
      <p:sp>
        <p:nvSpPr>
          <p:cNvPr id="3" name="Прямоугольник 2">
            <a:extLst>
              <a:ext uri="{FF2B5EF4-FFF2-40B4-BE49-F238E27FC236}">
                <a16:creationId xmlns:a16="http://schemas.microsoft.com/office/drawing/2014/main" id="{A2511801-82C2-438A-B1B5-FA95AD6A7992}"/>
              </a:ext>
            </a:extLst>
          </p:cNvPr>
          <p:cNvSpPr/>
          <p:nvPr/>
        </p:nvSpPr>
        <p:spPr>
          <a:xfrm>
            <a:off x="103632" y="813102"/>
            <a:ext cx="9278112" cy="5663089"/>
          </a:xfrm>
          <a:prstGeom prst="rect">
            <a:avLst/>
          </a:prstGeom>
        </p:spPr>
        <p:txBody>
          <a:bodyPr wrap="square">
            <a:spAutoFit/>
          </a:bodyPr>
          <a:lstStyle/>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Основные трудности</a:t>
            </a:r>
          </a:p>
          <a:p>
            <a:pPr algn="just"/>
            <a:endParaRPr lang="ru-RU" sz="9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Одной из главных проблем в прогнозировании землетрясений является их внезапный характер. Землетрясения могут происходить без видимых предварительных признаков, что делает их трудно предсказуемыми даже при использовании современных технологий. Геофизические процессы, ответственные за сейсмическую активность, происходят глубоко под земной корой, что ограничивает доступ к прямым данным.</a:t>
            </a:r>
          </a:p>
          <a:p>
            <a:pPr algn="just"/>
            <a:endParaRPr lang="kk-KZ"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Природа внезапности землетрясений</a:t>
            </a:r>
          </a:p>
          <a:p>
            <a:pPr algn="just"/>
            <a:r>
              <a:rPr lang="ru-RU" sz="8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Землетрясения вызываются внезапным высвобождением энергии в местах разломов тектонических плит. Этот процесс происходит из-за накопления напряжения в земной </a:t>
            </a:r>
            <a:r>
              <a:rPr lang="ru-RU" sz="1600" dirty="0" err="1">
                <a:latin typeface="Times New Roman" panose="02020603050405020304" pitchFamily="18" charset="0"/>
                <a:cs typeface="Times New Roman" panose="02020603050405020304" pitchFamily="18" charset="0"/>
              </a:rPr>
              <a:t>коре</a:t>
            </a:r>
            <a:r>
              <a:rPr lang="ru-RU" sz="1600" dirty="0">
                <a:latin typeface="Times New Roman" panose="02020603050405020304" pitchFamily="18" charset="0"/>
                <a:cs typeface="Times New Roman" panose="02020603050405020304" pitchFamily="18" charset="0"/>
              </a:rPr>
              <a:t>, которое может высвободиться в любой момент. Текущие методы мониторинга не позволяют точно определить, когда это произойдет, так как эти процессы развиваются по сложным нелинейным законам.</a:t>
            </a:r>
          </a:p>
          <a:p>
            <a:pPr algn="just"/>
            <a:endParaRPr lang="kk-KZ"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Сложность прогнозирования точного времени, места и силы сейсмической активности</a:t>
            </a:r>
          </a:p>
          <a:p>
            <a:pPr algn="just"/>
            <a:endParaRPr lang="ru-RU" sz="9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Прогноз землетрясений требует определения трёх ключевых параметров: времени, места и силы. Однако современные технологии в состоянии только приблизительно определить потенциальные зоны риска, но не могут с точностью предсказать, когда именно произойдет землетрясение и насколько оно будет разрушительным. Этот прогноз осложняется тем, что различные сейсмические зоны имеют уникальные геологические условия, что делает применение универсальных моделей крайне сложным.</a:t>
            </a:r>
          </a:p>
        </p:txBody>
      </p:sp>
      <p:pic>
        <p:nvPicPr>
          <p:cNvPr id="6" name="Рисунок 5">
            <a:extLst>
              <a:ext uri="{FF2B5EF4-FFF2-40B4-BE49-F238E27FC236}">
                <a16:creationId xmlns:a16="http://schemas.microsoft.com/office/drawing/2014/main" id="{9A53E15D-0E98-4BF9-8055-9011AB4F9F9E}"/>
              </a:ext>
            </a:extLst>
          </p:cNvPr>
          <p:cNvPicPr>
            <a:picLocks noChangeAspect="1"/>
          </p:cNvPicPr>
          <p:nvPr/>
        </p:nvPicPr>
        <p:blipFill>
          <a:blip r:embed="rId2"/>
          <a:stretch>
            <a:fillRect/>
          </a:stretch>
        </p:blipFill>
        <p:spPr>
          <a:xfrm>
            <a:off x="9387215" y="931973"/>
            <a:ext cx="2717483" cy="2686717"/>
          </a:xfrm>
          <a:prstGeom prst="rect">
            <a:avLst/>
          </a:prstGeom>
        </p:spPr>
      </p:pic>
      <p:pic>
        <p:nvPicPr>
          <p:cNvPr id="7" name="Рисунок 6">
            <a:extLst>
              <a:ext uri="{FF2B5EF4-FFF2-40B4-BE49-F238E27FC236}">
                <a16:creationId xmlns:a16="http://schemas.microsoft.com/office/drawing/2014/main" id="{12A648A8-72FA-446F-8675-1B7AA6354210}"/>
              </a:ext>
            </a:extLst>
          </p:cNvPr>
          <p:cNvPicPr>
            <a:picLocks noChangeAspect="1"/>
          </p:cNvPicPr>
          <p:nvPr/>
        </p:nvPicPr>
        <p:blipFill>
          <a:blip r:embed="rId3"/>
          <a:stretch>
            <a:fillRect/>
          </a:stretch>
        </p:blipFill>
        <p:spPr>
          <a:xfrm>
            <a:off x="9381744" y="3807940"/>
            <a:ext cx="2722954" cy="2857500"/>
          </a:xfrm>
          <a:prstGeom prst="rect">
            <a:avLst/>
          </a:prstGeom>
        </p:spPr>
      </p:pic>
    </p:spTree>
    <p:extLst>
      <p:ext uri="{BB962C8B-B14F-4D97-AF65-F5344CB8AC3E}">
        <p14:creationId xmlns:p14="http://schemas.microsoft.com/office/powerpoint/2010/main" val="760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310961-02FA-4E5E-9D5E-7587B90D5CE8}"/>
              </a:ext>
            </a:extLst>
          </p:cNvPr>
          <p:cNvSpPr>
            <a:spLocks noGrp="1"/>
          </p:cNvSpPr>
          <p:nvPr>
            <p:ph type="title"/>
          </p:nvPr>
        </p:nvSpPr>
        <p:spPr>
          <a:xfrm>
            <a:off x="0" y="162668"/>
            <a:ext cx="9976104" cy="539014"/>
          </a:xfrm>
        </p:spPr>
        <p:txBody>
          <a:bodyPr>
            <a:normAutofit fontScale="90000"/>
          </a:bodyPr>
          <a:lstStyle/>
          <a:p>
            <a:pPr algn="l"/>
            <a:r>
              <a:rPr lang="ru-RU" b="1" dirty="0">
                <a:latin typeface="Times New Roman" panose="02020603050405020304" pitchFamily="18" charset="0"/>
                <a:cs typeface="Times New Roman" panose="02020603050405020304" pitchFamily="18" charset="0"/>
              </a:rPr>
              <a:t>3. Проблема прогноза землетрясений</a:t>
            </a:r>
            <a:br>
              <a:rPr lang="ru-RU" sz="3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3100" dirty="0">
              <a:effectLst>
                <a:outerShdw blurRad="38100" dist="38100" dir="2700000" algn="tl">
                  <a:srgbClr val="000000">
                    <a:alpha val="43137"/>
                  </a:srgbClr>
                </a:outerShdw>
              </a:effectLst>
            </a:endParaRPr>
          </a:p>
        </p:txBody>
      </p:sp>
      <p:sp>
        <p:nvSpPr>
          <p:cNvPr id="6" name="Прямоугольник 5">
            <a:extLst>
              <a:ext uri="{FF2B5EF4-FFF2-40B4-BE49-F238E27FC236}">
                <a16:creationId xmlns:a16="http://schemas.microsoft.com/office/drawing/2014/main" id="{20AA8964-6BFA-4EB6-BF4E-5B8D092F9356}"/>
              </a:ext>
            </a:extLst>
          </p:cNvPr>
          <p:cNvSpPr/>
          <p:nvPr/>
        </p:nvSpPr>
        <p:spPr>
          <a:xfrm>
            <a:off x="0" y="0"/>
            <a:ext cx="12192000" cy="7355860"/>
          </a:xfrm>
          <a:prstGeom prst="rect">
            <a:avLst/>
          </a:prstGeom>
        </p:spPr>
        <p:txBody>
          <a:bodyPr wrap="square">
            <a:spAutoFit/>
          </a:bodyPr>
          <a:lstStyle/>
          <a:p>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pPr algn="ctr"/>
            <a:r>
              <a:rPr lang="ru-RU" sz="16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Краткосрочные и долгосрочные прогнозы</a:t>
            </a:r>
          </a:p>
          <a:p>
            <a:endParaRPr lang="ru-RU" sz="800" dirty="0">
              <a:latin typeface="Times New Roman" panose="02020603050405020304" pitchFamily="18" charset="0"/>
              <a:cs typeface="Times New Roman" panose="02020603050405020304" pitchFamily="18" charset="0"/>
            </a:endParaRPr>
          </a:p>
          <a:p>
            <a:pPr algn="just"/>
            <a:r>
              <a:rPr lang="ru-RU" sz="1600" b="1" u="sng" dirty="0">
                <a:latin typeface="Times New Roman" panose="02020603050405020304" pitchFamily="18" charset="0"/>
                <a:cs typeface="Times New Roman" panose="02020603050405020304" pitchFamily="18" charset="0"/>
              </a:rPr>
              <a:t>1. Методы, применяемые для краткосрочных предсказаний.</a:t>
            </a:r>
          </a:p>
          <a:p>
            <a:pPr algn="just"/>
            <a:r>
              <a:rPr lang="ru-RU" sz="1600" dirty="0">
                <a:latin typeface="Times New Roman" panose="02020603050405020304" pitchFamily="18" charset="0"/>
                <a:cs typeface="Times New Roman" panose="02020603050405020304" pitchFamily="18" charset="0"/>
              </a:rPr>
              <a:t>	Краткосрочное прогнозирование землетрясений представляет собой наибольшую сложность, так как требует предсказания события за несколько часов или дней до его возникновения. Существуют различные методы, которые ученые используют для таких прогнозов, однако их эффективность остается ограниченной:</a:t>
            </a: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Мониторинг предвестников: </a:t>
            </a:r>
            <a:r>
              <a:rPr lang="ru-RU" sz="1600" dirty="0">
                <a:latin typeface="Times New Roman" panose="02020603050405020304" pitchFamily="18" charset="0"/>
                <a:cs typeface="Times New Roman" panose="02020603050405020304" pitchFamily="18" charset="0"/>
              </a:rPr>
              <a:t>исследование изменений в поведении животных, выбросов радона, колебаний уровня подземных вод и необычных сейсмических сигналов, которые могут предшествовать землетрясению. Однако эти предвестники проявляются нерегулярно и не всегда сопровождают землетрясения.</a:t>
            </a:r>
          </a:p>
          <a:p>
            <a:pPr algn="just"/>
            <a:r>
              <a:rPr lang="ru-RU" sz="1600" dirty="0">
                <a:latin typeface="Times New Roman" panose="02020603050405020304" pitchFamily="18" charset="0"/>
                <a:cs typeface="Times New Roman" panose="02020603050405020304" pitchFamily="18" charset="0"/>
              </a:rPr>
              <a:t>   </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Наблюдение за деформацией земной </a:t>
            </a:r>
            <a:r>
              <a:rPr lang="ru-RU" sz="1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коры</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использование спутниковых данных и геодезических инструментов (например, GPS) для отслеживания изменений в напряжении и смещении тектонических плит. Это помогает выявить зоны с высоким риском сейсмической активности, но не всегда позволяет точно указать момент, когда произойдет землетрясение.</a:t>
            </a:r>
          </a:p>
          <a:p>
            <a:pPr algn="just"/>
            <a:r>
              <a:rPr lang="ru-RU" sz="1600" dirty="0">
                <a:latin typeface="Times New Roman" panose="02020603050405020304" pitchFamily="18" charset="0"/>
                <a:cs typeface="Times New Roman" panose="02020603050405020304" pitchFamily="18" charset="0"/>
              </a:rPr>
              <a:t>   </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Анализ аномальных электромагнитных и сейсмических сигналов: </a:t>
            </a:r>
            <a:r>
              <a:rPr lang="ru-RU" sz="1600" dirty="0">
                <a:latin typeface="Times New Roman" panose="02020603050405020304" pitchFamily="18" charset="0"/>
                <a:cs typeface="Times New Roman" panose="02020603050405020304" pitchFamily="18" charset="0"/>
              </a:rPr>
              <a:t>ученые исследуют необычные электромагнитные поля и микросейсмическую активность в попытках обнаружить сигналы, которые могут предшествовать землетрясениям.</a:t>
            </a:r>
          </a:p>
          <a:p>
            <a:endParaRPr lang="ru-RU" sz="800" dirty="0">
              <a:latin typeface="Times New Roman" panose="02020603050405020304" pitchFamily="18" charset="0"/>
              <a:cs typeface="Times New Roman" panose="02020603050405020304" pitchFamily="18" charset="0"/>
            </a:endParaRPr>
          </a:p>
          <a:p>
            <a:pPr algn="just"/>
            <a:r>
              <a:rPr lang="ru-RU" sz="1600" b="1" u="sng" dirty="0">
                <a:latin typeface="Times New Roman" panose="02020603050405020304" pitchFamily="18" charset="0"/>
                <a:cs typeface="Times New Roman" panose="02020603050405020304" pitchFamily="18" charset="0"/>
              </a:rPr>
              <a:t>2. Статистические методы долгосрочного прогнозирования.</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В долгосрочном прогнозировании землетрясений ученые используют статистические методы для анализа сейсмической активности за длительные периоды. Эти методы позволяют оценивать вероятность землетрясений на десятилетия вперед:</a:t>
            </a: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Анализ исторических данных: </a:t>
            </a:r>
            <a:r>
              <a:rPr lang="ru-RU" sz="1600" dirty="0">
                <a:latin typeface="Times New Roman" panose="02020603050405020304" pitchFamily="18" charset="0"/>
                <a:cs typeface="Times New Roman" panose="02020603050405020304" pitchFamily="18" charset="0"/>
              </a:rPr>
              <a:t>изучение прошлых землетрясений и сейсмической активности позволяет выявить повторяющиеся циклы или закономерности в определенных регионах. На основе этого анализа составляются карты сейсмической опасности, которые показывают вероятные зоны будущих землетрясений.</a:t>
            </a:r>
          </a:p>
          <a:p>
            <a:pPr algn="just"/>
            <a:r>
              <a:rPr lang="ru-RU" sz="1600" dirty="0">
                <a:latin typeface="Times New Roman" panose="02020603050405020304" pitchFamily="18" charset="0"/>
                <a:cs typeface="Times New Roman" panose="02020603050405020304" pitchFamily="18" charset="0"/>
              </a:rPr>
              <a:t>   </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Моделирование тектонических процессов</a:t>
            </a:r>
            <a:r>
              <a:rPr lang="ru-RU" sz="1600" dirty="0">
                <a:latin typeface="Times New Roman" panose="02020603050405020304" pitchFamily="18" charset="0"/>
                <a:cs typeface="Times New Roman" panose="02020603050405020304" pitchFamily="18" charset="0"/>
              </a:rPr>
              <a:t>: современные компьютеры и математические модели позволяют прогнозировать накопление напряжения в земной </a:t>
            </a:r>
            <a:r>
              <a:rPr lang="ru-RU" sz="1600" dirty="0" err="1">
                <a:latin typeface="Times New Roman" panose="02020603050405020304" pitchFamily="18" charset="0"/>
                <a:cs typeface="Times New Roman" panose="02020603050405020304" pitchFamily="18" charset="0"/>
              </a:rPr>
              <a:t>коре</a:t>
            </a:r>
            <a:r>
              <a:rPr lang="ru-RU" sz="1600" dirty="0">
                <a:latin typeface="Times New Roman" panose="02020603050405020304" pitchFamily="18" charset="0"/>
                <a:cs typeface="Times New Roman" panose="02020603050405020304" pitchFamily="18" charset="0"/>
              </a:rPr>
              <a:t> на основе движения тектонических плит и их взаимодействия. Эти модели дают оценку вероятности землетрясений в течение длительных временных периодов, хотя они не способны указать точное время событий.</a:t>
            </a:r>
          </a:p>
          <a:p>
            <a:pPr algn="just"/>
            <a:r>
              <a:rPr lang="ru-RU" sz="1600" dirty="0">
                <a:latin typeface="Times New Roman" panose="02020603050405020304" pitchFamily="18" charset="0"/>
                <a:cs typeface="Times New Roman" panose="02020603050405020304" pitchFamily="18" charset="0"/>
              </a:rPr>
              <a:t>   </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Оценка сейсмических разрывов: </a:t>
            </a:r>
            <a:r>
              <a:rPr lang="ru-RU" sz="1600" dirty="0">
                <a:latin typeface="Times New Roman" panose="02020603050405020304" pitchFamily="18" charset="0"/>
                <a:cs typeface="Times New Roman" panose="02020603050405020304" pitchFamily="18" charset="0"/>
              </a:rPr>
              <a:t>в зонах активных разломов проводят анализ недавней сейсмической активности, чтобы определить "сейсмические разрывы" — участки разлома, где землетрясения не происходили в течение длительного времени. Это позволяет сделать вывод о возможной будущей активности в этих районах.</a:t>
            </a:r>
          </a:p>
          <a:p>
            <a:pPr algn="just"/>
            <a:r>
              <a:rPr lang="ru-RU"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92760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F720E9-E579-495B-8966-4DA21C713A85}"/>
              </a:ext>
            </a:extLst>
          </p:cNvPr>
          <p:cNvSpPr>
            <a:spLocks noGrp="1"/>
          </p:cNvSpPr>
          <p:nvPr>
            <p:ph type="title"/>
          </p:nvPr>
        </p:nvSpPr>
        <p:spPr>
          <a:xfrm>
            <a:off x="73152" y="447031"/>
            <a:ext cx="11073384" cy="542771"/>
          </a:xfrm>
        </p:spPr>
        <p:txBody>
          <a:bodyPr>
            <a:normAutofit fontScale="90000"/>
          </a:bodyPr>
          <a:lstStyle/>
          <a:p>
            <a:pPr algn="l"/>
            <a:r>
              <a:rPr lang="ru-RU" b="1" dirty="0">
                <a:latin typeface="Times New Roman" panose="02020603050405020304" pitchFamily="18" charset="0"/>
                <a:cs typeface="Times New Roman" panose="02020603050405020304" pitchFamily="18" charset="0"/>
              </a:rPr>
              <a:t>4. Современные подходы и технологии</a:t>
            </a:r>
            <a:br>
              <a:rPr lang="ru-RU" b="1" dirty="0">
                <a:latin typeface="Times New Roman" panose="02020603050405020304" pitchFamily="18" charset="0"/>
                <a:cs typeface="Times New Roman" panose="02020603050405020304" pitchFamily="18" charset="0"/>
              </a:rPr>
            </a:br>
            <a:br>
              <a:rPr lang="ru-RU" b="1" i="1" dirty="0">
                <a:latin typeface="Times New Roman" panose="02020603050405020304" pitchFamily="18" charset="0"/>
                <a:cs typeface="Times New Roman" panose="02020603050405020304" pitchFamily="18" charset="0"/>
              </a:rPr>
            </a:br>
            <a:endParaRPr lang="ru-RU" dirty="0"/>
          </a:p>
        </p:txBody>
      </p:sp>
      <p:sp>
        <p:nvSpPr>
          <p:cNvPr id="4" name="Прямоугольник 3">
            <a:extLst>
              <a:ext uri="{FF2B5EF4-FFF2-40B4-BE49-F238E27FC236}">
                <a16:creationId xmlns:a16="http://schemas.microsoft.com/office/drawing/2014/main" id="{AA748493-ABF9-4351-BBB9-058B37E19168}"/>
              </a:ext>
            </a:extLst>
          </p:cNvPr>
          <p:cNvSpPr/>
          <p:nvPr/>
        </p:nvSpPr>
        <p:spPr>
          <a:xfrm>
            <a:off x="73152" y="555018"/>
            <a:ext cx="10351008" cy="6309420"/>
          </a:xfrm>
          <a:prstGeom prst="rect">
            <a:avLst/>
          </a:prstGeom>
        </p:spPr>
        <p:txBody>
          <a:bodyPr wrap="square">
            <a:spAutoFit/>
          </a:bodyPr>
          <a:lstStyle/>
          <a:p>
            <a:pPr algn="just"/>
            <a:endParaRPr lang="ru-RU" sz="1200" dirty="0">
              <a:latin typeface="Times New Roman" panose="02020603050405020304" pitchFamily="18" charset="0"/>
              <a:cs typeface="Times New Roman" panose="02020603050405020304" pitchFamily="18" charset="0"/>
            </a:endParaRPr>
          </a:p>
          <a:p>
            <a:pPr algn="just"/>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Использование данных о деформации земной </a:t>
            </a:r>
            <a:r>
              <a:rPr lang="ru-RU" sz="1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коры</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Современные технологии позволяют детально отслеживать деформацию земной </a:t>
            </a:r>
            <a:r>
              <a:rPr lang="ru-RU" sz="1600" dirty="0" err="1">
                <a:latin typeface="Times New Roman" panose="02020603050405020304" pitchFamily="18" charset="0"/>
                <a:cs typeface="Times New Roman" panose="02020603050405020304" pitchFamily="18" charset="0"/>
              </a:rPr>
              <a:t>коры</a:t>
            </a:r>
            <a:r>
              <a:rPr lang="ru-RU" sz="1600" dirty="0">
                <a:latin typeface="Times New Roman" panose="02020603050405020304" pitchFamily="18" charset="0"/>
                <a:cs typeface="Times New Roman" panose="02020603050405020304" pitchFamily="18" charset="0"/>
              </a:rPr>
              <a:t>, что является ключевым элементом в понимании процессов, предшествующих землетрясениям. Одним из наиболее эффективных методов является использование данных о смещении тектонических плит и накоплении напряжений в земной </a:t>
            </a:r>
            <a:r>
              <a:rPr lang="ru-RU" sz="1600" dirty="0" err="1">
                <a:latin typeface="Times New Roman" panose="02020603050405020304" pitchFamily="18" charset="0"/>
                <a:cs typeface="Times New Roman" panose="02020603050405020304" pitchFamily="18" charset="0"/>
              </a:rPr>
              <a:t>коре</a:t>
            </a:r>
            <a:r>
              <a:rPr lang="ru-RU" sz="1600" dirty="0">
                <a:latin typeface="Times New Roman" panose="02020603050405020304" pitchFamily="18" charset="0"/>
                <a:cs typeface="Times New Roman" panose="02020603050405020304" pitchFamily="18" charset="0"/>
              </a:rPr>
              <a:t>. Эти данные помогают выявлять зоны повышенного риска сейсмической активности и способствуют улучшению прогнозов землетрясений.</a:t>
            </a:r>
          </a:p>
          <a:p>
            <a:pPr algn="just"/>
            <a:endParaRPr lang="ru-RU" sz="800" dirty="0">
              <a:latin typeface="Times New Roman" panose="02020603050405020304" pitchFamily="18" charset="0"/>
              <a:cs typeface="Times New Roman" panose="02020603050405020304" pitchFamily="18" charset="0"/>
            </a:endParaRP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Спутниковые технологии GPS</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 GPS (глобальная система позиционирования): GPS-технологии позволяют измерять даже минимальные изменения в движении земной </a:t>
            </a:r>
            <a:r>
              <a:rPr lang="ru-RU" sz="1600" dirty="0" err="1">
                <a:latin typeface="Times New Roman" panose="02020603050405020304" pitchFamily="18" charset="0"/>
                <a:cs typeface="Times New Roman" panose="02020603050405020304" pitchFamily="18" charset="0"/>
              </a:rPr>
              <a:t>коры</a:t>
            </a:r>
            <a:r>
              <a:rPr lang="ru-RU" sz="1600" dirty="0">
                <a:latin typeface="Times New Roman" panose="02020603050405020304" pitchFamily="18" charset="0"/>
                <a:cs typeface="Times New Roman" panose="02020603050405020304" pitchFamily="18" charset="0"/>
              </a:rPr>
              <a:t> с точностью до миллиметра. Установленные на поверхности GPS-станции фиксируют смещения и помогают ученым отслеживать накопление напряжения в тектонических разломах. Эти данные используются для долгосрочных прогнозов сейсмической активности.</a:t>
            </a:r>
          </a:p>
          <a:p>
            <a:pPr algn="just"/>
            <a:endParaRPr lang="ru-RU" sz="8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a:t>
            </a:r>
            <a:r>
              <a:rPr lang="ru-RU" sz="1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InSAR</a:t>
            </a:r>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(интерферометрия синтетической апертуры радара)</a:t>
            </a:r>
          </a:p>
          <a:p>
            <a:pPr algn="just"/>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InSAR</a:t>
            </a:r>
            <a:r>
              <a:rPr lang="ru-RU" sz="1600" dirty="0">
                <a:latin typeface="Times New Roman" panose="02020603050405020304" pitchFamily="18" charset="0"/>
                <a:cs typeface="Times New Roman" panose="02020603050405020304" pitchFamily="18" charset="0"/>
              </a:rPr>
              <a:t> — это спутниковая технология, которая использует радиолокационные данные для измерения вертикальных и горизонтальных деформаций земной поверхности. С помощью этой технологии можно наблюдать медленные процессы смещения земной </a:t>
            </a:r>
            <a:r>
              <a:rPr lang="ru-RU" sz="1600" dirty="0" err="1">
                <a:latin typeface="Times New Roman" panose="02020603050405020304" pitchFamily="18" charset="0"/>
                <a:cs typeface="Times New Roman" panose="02020603050405020304" pitchFamily="18" charset="0"/>
              </a:rPr>
              <a:t>коры</a:t>
            </a:r>
            <a:r>
              <a:rPr lang="ru-RU" sz="1600" dirty="0">
                <a:latin typeface="Times New Roman" panose="02020603050405020304" pitchFamily="18" charset="0"/>
                <a:cs typeface="Times New Roman" panose="02020603050405020304" pitchFamily="18" charset="0"/>
              </a:rPr>
              <a:t>, которые могут быть предвестниками землетрясений. </a:t>
            </a:r>
            <a:r>
              <a:rPr lang="ru-RU" sz="1600" dirty="0" err="1">
                <a:latin typeface="Times New Roman" panose="02020603050405020304" pitchFamily="18" charset="0"/>
                <a:cs typeface="Times New Roman" panose="02020603050405020304" pitchFamily="18" charset="0"/>
              </a:rPr>
              <a:t>InSAR</a:t>
            </a:r>
            <a:r>
              <a:rPr lang="ru-RU" sz="1600" dirty="0">
                <a:latin typeface="Times New Roman" panose="02020603050405020304" pitchFamily="18" charset="0"/>
                <a:cs typeface="Times New Roman" panose="02020603050405020304" pitchFamily="18" charset="0"/>
              </a:rPr>
              <a:t> позволяет создавать карты деформаций с высоким разрешением, что помогает в мониторинге активных сейсмических зон.</a:t>
            </a:r>
          </a:p>
          <a:p>
            <a:pPr algn="just"/>
            <a:endParaRPr lang="ru-RU" sz="800" dirty="0">
              <a:latin typeface="Times New Roman" panose="02020603050405020304" pitchFamily="18" charset="0"/>
              <a:cs typeface="Times New Roman" panose="02020603050405020304" pitchFamily="18" charset="0"/>
            </a:endParaRPr>
          </a:p>
          <a:p>
            <a:pPr algn="just"/>
            <a:r>
              <a:rPr lang="ru-RU" sz="1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Геодезические исследования</a:t>
            </a:r>
          </a:p>
          <a:p>
            <a:pPr algn="just"/>
            <a:r>
              <a:rPr lang="ru-RU" sz="1600" dirty="0">
                <a:latin typeface="Times New Roman" panose="02020603050405020304" pitchFamily="18" charset="0"/>
                <a:cs typeface="Times New Roman" panose="02020603050405020304" pitchFamily="18" charset="0"/>
              </a:rPr>
              <a:t>   Геодезические методы используются для точного измерения изменений в форме, размерах и положении земной </a:t>
            </a:r>
            <a:r>
              <a:rPr lang="ru-RU" sz="1600" dirty="0" err="1">
                <a:latin typeface="Times New Roman" panose="02020603050405020304" pitchFamily="18" charset="0"/>
                <a:cs typeface="Times New Roman" panose="02020603050405020304" pitchFamily="18" charset="0"/>
              </a:rPr>
              <a:t>коры</a:t>
            </a:r>
            <a:r>
              <a:rPr lang="ru-RU" sz="1600" dirty="0">
                <a:latin typeface="Times New Roman" panose="02020603050405020304" pitchFamily="18" charset="0"/>
                <a:cs typeface="Times New Roman" panose="02020603050405020304" pitchFamily="18" charset="0"/>
              </a:rPr>
              <a:t>. Они включают использование высокоточных инструментов, таких как тахеометры и лазерные дальномеры, которые фиксируют даже незначительные изменения в рельефе и структуре земной поверхности. Эти данные помогают не только в мониторинге тектонических процессов, но и в оценке рисков возникновения землетрясений. Геодезические исследования часто проводятся в сочетании со спутниковыми технологиями, что значительно увеличивает точность прогнозов.</a:t>
            </a:r>
          </a:p>
        </p:txBody>
      </p:sp>
      <p:pic>
        <p:nvPicPr>
          <p:cNvPr id="6" name="Рисунок 5">
            <a:extLst>
              <a:ext uri="{FF2B5EF4-FFF2-40B4-BE49-F238E27FC236}">
                <a16:creationId xmlns:a16="http://schemas.microsoft.com/office/drawing/2014/main" id="{34411F71-EB09-45AA-BD72-1D2EE8B986B9}"/>
              </a:ext>
            </a:extLst>
          </p:cNvPr>
          <p:cNvPicPr>
            <a:picLocks noChangeAspect="1"/>
          </p:cNvPicPr>
          <p:nvPr/>
        </p:nvPicPr>
        <p:blipFill>
          <a:blip r:embed="rId2"/>
          <a:stretch>
            <a:fillRect/>
          </a:stretch>
        </p:blipFill>
        <p:spPr>
          <a:xfrm>
            <a:off x="10424160" y="555018"/>
            <a:ext cx="1767840" cy="1563624"/>
          </a:xfrm>
          <a:prstGeom prst="rect">
            <a:avLst/>
          </a:prstGeom>
          <a:ln>
            <a:noFill/>
          </a:ln>
          <a:effectLst>
            <a:softEdge rad="112500"/>
          </a:effectLst>
        </p:spPr>
      </p:pic>
      <p:pic>
        <p:nvPicPr>
          <p:cNvPr id="7" name="Рисунок 6">
            <a:extLst>
              <a:ext uri="{FF2B5EF4-FFF2-40B4-BE49-F238E27FC236}">
                <a16:creationId xmlns:a16="http://schemas.microsoft.com/office/drawing/2014/main" id="{69EE4992-78AE-46F4-9C63-516AD51B9D5D}"/>
              </a:ext>
            </a:extLst>
          </p:cNvPr>
          <p:cNvPicPr>
            <a:picLocks noChangeAspect="1"/>
          </p:cNvPicPr>
          <p:nvPr/>
        </p:nvPicPr>
        <p:blipFill rotWithShape="1">
          <a:blip r:embed="rId3"/>
          <a:srcRect l="7849" t="5909" r="8578"/>
          <a:stretch/>
        </p:blipFill>
        <p:spPr>
          <a:xfrm>
            <a:off x="10424160" y="2226629"/>
            <a:ext cx="1767840" cy="1510502"/>
          </a:xfrm>
          <a:prstGeom prst="rect">
            <a:avLst/>
          </a:prstGeom>
          <a:ln>
            <a:noFill/>
          </a:ln>
          <a:effectLst>
            <a:softEdge rad="112500"/>
          </a:effectLst>
        </p:spPr>
      </p:pic>
      <p:pic>
        <p:nvPicPr>
          <p:cNvPr id="8" name="Рисунок 7">
            <a:extLst>
              <a:ext uri="{FF2B5EF4-FFF2-40B4-BE49-F238E27FC236}">
                <a16:creationId xmlns:a16="http://schemas.microsoft.com/office/drawing/2014/main" id="{9FA4D58D-F625-48A8-A097-78F08DF2BD99}"/>
              </a:ext>
            </a:extLst>
          </p:cNvPr>
          <p:cNvPicPr>
            <a:picLocks noChangeAspect="1"/>
          </p:cNvPicPr>
          <p:nvPr/>
        </p:nvPicPr>
        <p:blipFill>
          <a:blip r:embed="rId4"/>
          <a:stretch>
            <a:fillRect/>
          </a:stretch>
        </p:blipFill>
        <p:spPr>
          <a:xfrm>
            <a:off x="10424160" y="3811306"/>
            <a:ext cx="1767840" cy="1510502"/>
          </a:xfrm>
          <a:prstGeom prst="rect">
            <a:avLst/>
          </a:prstGeom>
          <a:ln>
            <a:noFill/>
          </a:ln>
          <a:effectLst>
            <a:softEdge rad="112500"/>
          </a:effectLst>
        </p:spPr>
      </p:pic>
      <p:pic>
        <p:nvPicPr>
          <p:cNvPr id="9" name="Рисунок 8">
            <a:extLst>
              <a:ext uri="{FF2B5EF4-FFF2-40B4-BE49-F238E27FC236}">
                <a16:creationId xmlns:a16="http://schemas.microsoft.com/office/drawing/2014/main" id="{489D2010-1D15-4F4D-82E9-3AB6A2905A83}"/>
              </a:ext>
            </a:extLst>
          </p:cNvPr>
          <p:cNvPicPr>
            <a:picLocks noChangeAspect="1"/>
          </p:cNvPicPr>
          <p:nvPr/>
        </p:nvPicPr>
        <p:blipFill>
          <a:blip r:embed="rId5"/>
          <a:stretch>
            <a:fillRect/>
          </a:stretch>
        </p:blipFill>
        <p:spPr>
          <a:xfrm>
            <a:off x="10424161" y="5429794"/>
            <a:ext cx="1767840" cy="1406017"/>
          </a:xfrm>
          <a:prstGeom prst="rect">
            <a:avLst/>
          </a:prstGeom>
          <a:ln>
            <a:noFill/>
          </a:ln>
          <a:effectLst>
            <a:softEdge rad="112500"/>
          </a:effectLst>
        </p:spPr>
      </p:pic>
    </p:spTree>
    <p:extLst>
      <p:ext uri="{BB962C8B-B14F-4D97-AF65-F5344CB8AC3E}">
        <p14:creationId xmlns:p14="http://schemas.microsoft.com/office/powerpoint/2010/main" val="96045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F720E9-E579-495B-8966-4DA21C713A85}"/>
              </a:ext>
            </a:extLst>
          </p:cNvPr>
          <p:cNvSpPr>
            <a:spLocks noGrp="1"/>
          </p:cNvSpPr>
          <p:nvPr>
            <p:ph type="title"/>
          </p:nvPr>
        </p:nvSpPr>
        <p:spPr>
          <a:xfrm>
            <a:off x="73152" y="447031"/>
            <a:ext cx="11073384" cy="542771"/>
          </a:xfrm>
        </p:spPr>
        <p:txBody>
          <a:bodyPr>
            <a:normAutofit fontScale="90000"/>
          </a:bodyPr>
          <a:lstStyle/>
          <a:p>
            <a:pPr algn="l"/>
            <a:r>
              <a:rPr lang="ru-RU" b="1" dirty="0">
                <a:latin typeface="Times New Roman" panose="02020603050405020304" pitchFamily="18" charset="0"/>
                <a:cs typeface="Times New Roman" panose="02020603050405020304" pitchFamily="18" charset="0"/>
              </a:rPr>
              <a:t>4. Современные подходы и технологии</a:t>
            </a:r>
            <a:br>
              <a:rPr lang="ru-RU" b="1" dirty="0">
                <a:latin typeface="Times New Roman" panose="02020603050405020304" pitchFamily="18" charset="0"/>
                <a:cs typeface="Times New Roman" panose="02020603050405020304" pitchFamily="18" charset="0"/>
              </a:rPr>
            </a:br>
            <a:br>
              <a:rPr lang="ru-RU" b="1" i="1" dirty="0">
                <a:latin typeface="Times New Roman" panose="02020603050405020304" pitchFamily="18" charset="0"/>
                <a:cs typeface="Times New Roman" panose="02020603050405020304" pitchFamily="18" charset="0"/>
              </a:rPr>
            </a:br>
            <a:endParaRPr lang="ru-RU" dirty="0"/>
          </a:p>
        </p:txBody>
      </p:sp>
      <p:sp>
        <p:nvSpPr>
          <p:cNvPr id="4" name="Прямоугольник 3">
            <a:extLst>
              <a:ext uri="{FF2B5EF4-FFF2-40B4-BE49-F238E27FC236}">
                <a16:creationId xmlns:a16="http://schemas.microsoft.com/office/drawing/2014/main" id="{AA748493-ABF9-4351-BBB9-058B37E19168}"/>
              </a:ext>
            </a:extLst>
          </p:cNvPr>
          <p:cNvSpPr/>
          <p:nvPr/>
        </p:nvSpPr>
        <p:spPr>
          <a:xfrm>
            <a:off x="73152" y="555018"/>
            <a:ext cx="10351008" cy="5940088"/>
          </a:xfrm>
          <a:prstGeom prst="rect">
            <a:avLst/>
          </a:prstGeom>
        </p:spPr>
        <p:txBody>
          <a:bodyPr wrap="square">
            <a:spAutoFit/>
          </a:bodyPr>
          <a:lstStyle/>
          <a:p>
            <a:pPr algn="just"/>
            <a:endParaRPr lang="ru-RU" sz="1200" dirty="0">
              <a:latin typeface="Times New Roman" panose="02020603050405020304" pitchFamily="18" charset="0"/>
              <a:cs typeface="Times New Roman" panose="02020603050405020304" pitchFamily="18" charset="0"/>
            </a:endParaRPr>
          </a:p>
          <a:p>
            <a:pPr algn="just"/>
            <a:r>
              <a:rPr lang="en-US"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Сейсмическое зондирование и мониторинг</a:t>
            </a:r>
          </a:p>
          <a:p>
            <a:pPr algn="just"/>
            <a:r>
              <a:rPr lang="en-US"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 </a:t>
            </a:r>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Современные сейсмографы</a:t>
            </a:r>
          </a:p>
          <a:p>
            <a:pPr algn="just"/>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Современные сейсмографы являются ключевым инструментом для изучения землетрясений и сейсмических процессов. Эти устройства способны регистрировать колебания земной поверхности с высокой точностью и в широком диапазоне частот. Современные сейсмографы фиксируют три типа волн: продольные (P), поперечные (S) и поверхностные. Данные, получаемые с помощью сейсмографов, позволяют не только оценить силу землетрясения (по шкале Рихтера или моментной магнитуде), но и определить его эпицентр и глубину. Новейшие сейсмографы обладают высокой чувствительностью, что делает возможным регистрировать даже слабые землетрясения, которые не ощущаются на поверхности.</a:t>
            </a:r>
            <a:endPar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II. </a:t>
            </a:r>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Постоянное мониторирование активности земной </a:t>
            </a:r>
            <a:r>
              <a:rPr lang="ru-RU" sz="1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коры</a:t>
            </a:r>
            <a:endPar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Постоянное сейсмическое мониторирование играет важную роль в оценке рисков и выявлении потенциально опасных зон. В различных частях мира установлены сети сейсмических станций, которые круглосуточно фиксируют колебания земной </a:t>
            </a:r>
            <a:r>
              <a:rPr lang="ru-RU" sz="1600" dirty="0" err="1">
                <a:latin typeface="Times New Roman" panose="02020603050405020304" pitchFamily="18" charset="0"/>
                <a:cs typeface="Times New Roman" panose="02020603050405020304" pitchFamily="18" charset="0"/>
              </a:rPr>
              <a:t>коры</a:t>
            </a:r>
            <a:r>
              <a:rPr lang="ru-RU" sz="1600" dirty="0">
                <a:latin typeface="Times New Roman" panose="02020603050405020304" pitchFamily="18" charset="0"/>
                <a:cs typeface="Times New Roman" panose="02020603050405020304" pitchFamily="18" charset="0"/>
              </a:rPr>
              <a:t>. Эти станции обмениваются данными в реальном времени, что позволяет оперативно отслеживать возникновение сейсмической активности.</a:t>
            </a:r>
            <a:endPar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Глобальные и региональные сети сейсмических станций: </a:t>
            </a:r>
            <a:endParaRPr lang="en-US"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системы мониторинга, такие как </a:t>
            </a:r>
            <a:r>
              <a:rPr lang="ru-RU" sz="1600" dirty="0" err="1">
                <a:latin typeface="Times New Roman" panose="02020603050405020304" pitchFamily="18" charset="0"/>
                <a:cs typeface="Times New Roman" panose="02020603050405020304" pitchFamily="18" charset="0"/>
              </a:rPr>
              <a:t>Global</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Seismographic</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Network</a:t>
            </a:r>
            <a:r>
              <a:rPr lang="ru-RU" sz="1600" dirty="0">
                <a:latin typeface="Times New Roman" panose="02020603050405020304" pitchFamily="18" charset="0"/>
                <a:cs typeface="Times New Roman" panose="02020603050405020304" pitchFamily="18" charset="0"/>
              </a:rPr>
              <a:t> (GSN), состоят из тысяч сейсмографов, расположенных по всему миру. Эти сети обеспечивают оперативное обнаружение землетрясений и сбор данных для последующего анализа. В случае крупных землетрясений данные передаются властям и службам экстренной помощи, что позволяет своевременно реагировать на угрозы.</a:t>
            </a:r>
            <a:endPar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Мониторинг микросейсмической активности:</a:t>
            </a:r>
            <a:endParaRPr lang="en-US"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ученые также ведут наблюдение за слабой сейсмической активностью, которая может предшествовать более крупным событиям. Постоянное мониторирование микросейсмической активности помогает определить зоны, где накопление напряжения в земной </a:t>
            </a:r>
            <a:r>
              <a:rPr lang="ru-RU" sz="1600" dirty="0" err="1">
                <a:latin typeface="Times New Roman" panose="02020603050405020304" pitchFamily="18" charset="0"/>
                <a:cs typeface="Times New Roman" panose="02020603050405020304" pitchFamily="18" charset="0"/>
              </a:rPr>
              <a:t>коре</a:t>
            </a:r>
            <a:r>
              <a:rPr lang="ru-RU" sz="1600" dirty="0">
                <a:latin typeface="Times New Roman" panose="02020603050405020304" pitchFamily="18" charset="0"/>
                <a:cs typeface="Times New Roman" panose="02020603050405020304" pitchFamily="18" charset="0"/>
              </a:rPr>
              <a:t> может привести к разрушительным землетрясениям</a:t>
            </a:r>
            <a:r>
              <a:rPr lang="ru-RU"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3" name="Рисунок 2">
            <a:extLst>
              <a:ext uri="{FF2B5EF4-FFF2-40B4-BE49-F238E27FC236}">
                <a16:creationId xmlns:a16="http://schemas.microsoft.com/office/drawing/2014/main" id="{ECB0A733-9576-440A-A86E-E7F39856AB15}"/>
              </a:ext>
            </a:extLst>
          </p:cNvPr>
          <p:cNvPicPr>
            <a:picLocks noChangeAspect="1"/>
          </p:cNvPicPr>
          <p:nvPr/>
        </p:nvPicPr>
        <p:blipFill>
          <a:blip r:embed="rId2"/>
          <a:stretch>
            <a:fillRect/>
          </a:stretch>
        </p:blipFill>
        <p:spPr>
          <a:xfrm>
            <a:off x="10424160" y="1186132"/>
            <a:ext cx="1767840" cy="1647645"/>
          </a:xfrm>
          <a:prstGeom prst="rect">
            <a:avLst/>
          </a:prstGeom>
          <a:ln>
            <a:noFill/>
          </a:ln>
          <a:effectLst>
            <a:softEdge rad="112500"/>
          </a:effectLst>
        </p:spPr>
      </p:pic>
      <p:pic>
        <p:nvPicPr>
          <p:cNvPr id="5" name="Рисунок 4">
            <a:extLst>
              <a:ext uri="{FF2B5EF4-FFF2-40B4-BE49-F238E27FC236}">
                <a16:creationId xmlns:a16="http://schemas.microsoft.com/office/drawing/2014/main" id="{C28CA187-4CB0-4E9C-BE21-055E3CFB039B}"/>
              </a:ext>
            </a:extLst>
          </p:cNvPr>
          <p:cNvPicPr>
            <a:picLocks noChangeAspect="1"/>
          </p:cNvPicPr>
          <p:nvPr/>
        </p:nvPicPr>
        <p:blipFill>
          <a:blip r:embed="rId3"/>
          <a:stretch>
            <a:fillRect/>
          </a:stretch>
        </p:blipFill>
        <p:spPr>
          <a:xfrm>
            <a:off x="10351008" y="2853419"/>
            <a:ext cx="1840992" cy="1477041"/>
          </a:xfrm>
          <a:prstGeom prst="rect">
            <a:avLst/>
          </a:prstGeom>
          <a:ln>
            <a:noFill/>
          </a:ln>
          <a:effectLst>
            <a:softEdge rad="112500"/>
          </a:effectLst>
        </p:spPr>
      </p:pic>
      <p:pic>
        <p:nvPicPr>
          <p:cNvPr id="10" name="Рисунок 9">
            <a:extLst>
              <a:ext uri="{FF2B5EF4-FFF2-40B4-BE49-F238E27FC236}">
                <a16:creationId xmlns:a16="http://schemas.microsoft.com/office/drawing/2014/main" id="{54587784-FD1A-4488-B2A5-2EC2746CC3F4}"/>
              </a:ext>
            </a:extLst>
          </p:cNvPr>
          <p:cNvPicPr>
            <a:picLocks noChangeAspect="1"/>
          </p:cNvPicPr>
          <p:nvPr/>
        </p:nvPicPr>
        <p:blipFill>
          <a:blip r:embed="rId4"/>
          <a:stretch>
            <a:fillRect/>
          </a:stretch>
        </p:blipFill>
        <p:spPr>
          <a:xfrm>
            <a:off x="10424160" y="4252823"/>
            <a:ext cx="1767840" cy="1388851"/>
          </a:xfrm>
          <a:prstGeom prst="rect">
            <a:avLst/>
          </a:prstGeom>
          <a:ln>
            <a:noFill/>
          </a:ln>
          <a:effectLst>
            <a:softEdge rad="112500"/>
          </a:effectLst>
        </p:spPr>
      </p:pic>
      <p:pic>
        <p:nvPicPr>
          <p:cNvPr id="12" name="Рисунок 11">
            <a:extLst>
              <a:ext uri="{FF2B5EF4-FFF2-40B4-BE49-F238E27FC236}">
                <a16:creationId xmlns:a16="http://schemas.microsoft.com/office/drawing/2014/main" id="{D5138984-03A1-4341-AF22-C4DAE2D56D1E}"/>
              </a:ext>
            </a:extLst>
          </p:cNvPr>
          <p:cNvPicPr>
            <a:picLocks noChangeAspect="1"/>
          </p:cNvPicPr>
          <p:nvPr/>
        </p:nvPicPr>
        <p:blipFill>
          <a:blip r:embed="rId5"/>
          <a:stretch>
            <a:fillRect/>
          </a:stretch>
        </p:blipFill>
        <p:spPr>
          <a:xfrm>
            <a:off x="10351008" y="5520907"/>
            <a:ext cx="1840992" cy="1337094"/>
          </a:xfrm>
          <a:prstGeom prst="rect">
            <a:avLst/>
          </a:prstGeom>
          <a:ln>
            <a:noFill/>
          </a:ln>
          <a:effectLst>
            <a:softEdge rad="112500"/>
          </a:effectLst>
        </p:spPr>
      </p:pic>
    </p:spTree>
    <p:extLst>
      <p:ext uri="{BB962C8B-B14F-4D97-AF65-F5344CB8AC3E}">
        <p14:creationId xmlns:p14="http://schemas.microsoft.com/office/powerpoint/2010/main" val="2601953518"/>
      </p:ext>
    </p:extLst>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Капля</Template>
  <TotalTime>4851</TotalTime>
  <Words>2890</Words>
  <Application>Microsoft Office PowerPoint</Application>
  <PresentationFormat>Широкоэкранный</PresentationFormat>
  <Paragraphs>151</Paragraphs>
  <Slides>13</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Times New Roman</vt:lpstr>
      <vt:lpstr>Tw Cen MT</vt:lpstr>
      <vt:lpstr>Капля</vt:lpstr>
      <vt:lpstr>     НЕКОММЕРЧЕСКОЕ АКЦИОНЕРНОЕ ОБЩЕСТВО «КАЗАХСКИЙ НАЦИОНАЛЬНЫЙ ИССЛЕДОВАТЕЛЬСКИЙ ТЕХНИЧЕСКИЙ УНИВЕРСИТЕТ имени К.И.САТПАЕВА»  </vt:lpstr>
      <vt:lpstr>Содержание: </vt:lpstr>
      <vt:lpstr>1. Введение </vt:lpstr>
      <vt:lpstr> 2. История изучения землетрясений:     Древние представления о землетрясениях  </vt:lpstr>
      <vt:lpstr>Научные открытия XIX-XX веков</vt:lpstr>
      <vt:lpstr>3. Проблема прогноза землетрясений </vt:lpstr>
      <vt:lpstr>3. Проблема прогноза землетрясений </vt:lpstr>
      <vt:lpstr>4. Современные подходы и технологии  </vt:lpstr>
      <vt:lpstr>4. Современные подходы и технологии  </vt:lpstr>
      <vt:lpstr>4. Современные подходы и технологии  </vt:lpstr>
      <vt:lpstr>Презентация PowerPoint</vt:lpstr>
      <vt:lpstr>Заключение</vt:lpstr>
      <vt:lpstr>Список литературы: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Ayaulym Myrzakhan</dc:creator>
  <cp:lastModifiedBy>Ayaulym Myrzakhan</cp:lastModifiedBy>
  <cp:revision>96</cp:revision>
  <dcterms:created xsi:type="dcterms:W3CDTF">2024-09-23T11:31:04Z</dcterms:created>
  <dcterms:modified xsi:type="dcterms:W3CDTF">2024-10-18T11:50:44Z</dcterms:modified>
</cp:coreProperties>
</file>