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4"/>
  </p:notesMasterIdLst>
  <p:sldIdLst>
    <p:sldId id="298" r:id="rId2"/>
    <p:sldId id="306" r:id="rId3"/>
    <p:sldId id="286" r:id="rId4"/>
    <p:sldId id="301" r:id="rId5"/>
    <p:sldId id="305" r:id="rId6"/>
    <p:sldId id="287" r:id="rId7"/>
    <p:sldId id="302" r:id="rId8"/>
    <p:sldId id="303" r:id="rId9"/>
    <p:sldId id="304" r:id="rId10"/>
    <p:sldId id="299" r:id="rId11"/>
    <p:sldId id="307" r:id="rId12"/>
    <p:sldId id="30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2AEA2-02E6-413F-AE1F-408E7A07ADC8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C96D09-61FE-4EFF-B22E-49434B1E08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998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E1B80-329A-4A90-9A9F-4611B6ACA380}" type="datetime1">
              <a:rPr lang="en-US" smtClean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BCDD-0054-4FC9-AC6E-B8518522435B}" type="datetime1">
              <a:rPr lang="en-US" smtClean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D2492-A146-4132-B20B-8F1F2203263A}" type="datetime1">
              <a:rPr lang="en-US" smtClean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B3171-9627-4144-896F-1AABC8C550F4}" type="datetime1">
              <a:rPr lang="en-US" smtClean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6F6F6-417F-41B7-ACC3-CA35AC624C48}" type="datetime1">
              <a:rPr lang="en-US" smtClean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E919F-C6B6-4F36-9AC0-979730BCE3FF}" type="datetime1">
              <a:rPr lang="en-US" smtClean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B76EC-9651-4F9E-BF3C-4002AB0F4A44}" type="datetime1">
              <a:rPr lang="en-US" smtClean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84926-ACCE-4BA6-88C5-CF2AF4736D91}" type="datetime1">
              <a:rPr lang="en-US" smtClean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30ECC-6AAC-435B-B6B4-D4D38601BA56}" type="datetime1">
              <a:rPr lang="en-US" smtClean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3D5F-3096-4C65-AD5C-90E291DAFEE5}" type="datetime1">
              <a:rPr lang="en-US" smtClean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D7AB-E74F-4612-BED6-28B0859481B8}" type="datetime1">
              <a:rPr lang="en-US" smtClean="0"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0273-F939-4BF0-A6DA-65752A68D905}" type="datetime1">
              <a:rPr lang="en-US" smtClean="0"/>
              <a:t>10/17/2025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F8E5A-CB92-45D3-BBC6-D3AF89058FF7}" type="datetime1">
              <a:rPr lang="en-US" smtClean="0"/>
              <a:t>10/17/2025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9A717-07E4-4A6A-AE6F-82D6A1812E23}" type="datetime1">
              <a:rPr lang="en-US" smtClean="0"/>
              <a:t>10/17/2025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AF8B-3F9D-4AEC-8170-695B9C8FC79D}" type="datetime1">
              <a:rPr lang="en-US" smtClean="0"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0A64-B992-4B7D-AFC0-D3D9388866D7}" type="datetime1">
              <a:rPr lang="en-US" smtClean="0"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C9948-2CCE-4A95-A9DE-B0145299199A}" type="datetime1">
              <a:rPr lang="en-US" smtClean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FB7DB3C-C5C9-84F5-B9C9-DF6A6F991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1" y="164422"/>
            <a:ext cx="6347713" cy="2184458"/>
          </a:xfrm>
        </p:spPr>
        <p:txBody>
          <a:bodyPr>
            <a:normAutofit/>
          </a:bodyPr>
          <a:lstStyle/>
          <a:p>
            <a:pPr algn="ctr"/>
            <a:r>
              <a:rPr lang="ru-RU" sz="1600" cap="all" dirty="0">
                <a:solidFill>
                  <a:srgbClr val="414141"/>
                </a:solidFill>
                <a:latin typeface="SF Pro Display"/>
              </a:rPr>
              <a:t>Казахский национальный исследовательский технический университет</a:t>
            </a:r>
            <a:br>
              <a:rPr lang="ru-RU" sz="1600" cap="all" dirty="0">
                <a:solidFill>
                  <a:srgbClr val="414141"/>
                </a:solidFill>
                <a:latin typeface="SF Pro Display"/>
              </a:rPr>
            </a:br>
            <a:br>
              <a:rPr lang="ru-RU" sz="1600" cap="all" dirty="0">
                <a:solidFill>
                  <a:srgbClr val="414141"/>
                </a:solidFill>
                <a:latin typeface="SF Pro Display"/>
              </a:rPr>
            </a:br>
            <a:br>
              <a:rPr lang="ru-RU" sz="1600" cap="all" dirty="0">
                <a:solidFill>
                  <a:srgbClr val="414141"/>
                </a:solidFill>
                <a:latin typeface="SF Pro Display"/>
              </a:rPr>
            </a:br>
            <a:br>
              <a:rPr lang="ru-RU" sz="1600" dirty="0"/>
            </a:br>
            <a:b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 ГЕОЛОГИИ И НЕФТЕГАЗОГО ДЕЛА ИМЕНИ К. ТУРЫСОВА </a:t>
            </a:r>
            <a:b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ГЕОФИЗИКА И СЕЙСМОЛОГИЯ</a:t>
            </a:r>
            <a:endParaRPr lang="ru-RU" sz="1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бъект 1">
            <a:extLst>
              <a:ext uri="{FF2B5EF4-FFF2-40B4-BE49-F238E27FC236}">
                <a16:creationId xmlns:a16="http://schemas.microsoft.com/office/drawing/2014/main" id="{7B6C9EFE-1864-D013-F738-0ED91CABC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424" y="2420888"/>
            <a:ext cx="10856258" cy="4176464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23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СРСД № 2 докторанта по дисциплине « </a:t>
            </a:r>
            <a:r>
              <a:rPr lang="ru-RU" sz="23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Сейсмогеофизические</a:t>
            </a:r>
            <a:r>
              <a:rPr lang="ru-RU" sz="23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предвесники</a:t>
            </a:r>
            <a:r>
              <a:rPr lang="ru-RU" sz="23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стратегия прогноз землетрясений »</a:t>
            </a:r>
          </a:p>
          <a:p>
            <a:pPr marL="0" indent="0" algn="ctr">
              <a:buNone/>
            </a:pP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29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в методологии решения прогноза землетрясений. Причины кризиса в прогнозе землетрясений.</a:t>
            </a:r>
            <a:endParaRPr lang="ru-RU" sz="29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9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Проверил: доктор геолого-минералогических наук, </a:t>
            </a:r>
          </a:p>
          <a:p>
            <a:pPr marL="0" indent="0" algn="r">
              <a:buNone/>
            </a:pP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профессор,академик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НАН РК –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Абетов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Ауез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Егембердыевич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r">
              <a:buNone/>
            </a:pP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Выпонила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докторантка 1-го курса, специальности </a:t>
            </a:r>
          </a:p>
          <a:p>
            <a:pPr marL="0" indent="0" algn="r">
              <a:buNone/>
            </a:pP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D05302-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Бесимбаева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Лилия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Ерриковна</a:t>
            </a:r>
            <a:endParaRPr lang="ru-RU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ru-RU" sz="23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Алматы 2025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F5656E6-2E55-C85C-E505-3886A84699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1784" y="836712"/>
            <a:ext cx="324036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831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B13B2B3-3A90-888E-26B3-08B84F1CC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529" y="188640"/>
            <a:ext cx="8640959" cy="6408712"/>
          </a:xfrm>
        </p:spPr>
        <p:txBody>
          <a:bodyPr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ПУТИ ВЫХОДА: НОВЫЕ ПОДХОДЫ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 к "Прямым Задачам": Моделирование процесса от причин (тектонических напряжений) к следствиям (деформациям и разрушению) с использованием физических моделей очага. 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Геодезический Мониторинг: Применение высокоточных геодезических измерений (например, GPS/GNSS) для отслеживания деформаций земной поверхности — это один из наиболее перспективных методов. 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Акцент на Снижение Ущерба: Сдвиг фокуса с краткосрочного прогноза на долгосрочную оценку сейсмической опасности (где, какой магнитуды возможно землетрясение) и разработку систем раннего предупреждения (за несколько секунд или минут до прихода сейсмических волн).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6390A08-EAA8-3D45-AEFE-A09D7EC9C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88488" y="5996539"/>
            <a:ext cx="683339" cy="365125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9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025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DBA5C4-689C-EFAF-A2DD-9EC50A31F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4377" y="259977"/>
            <a:ext cx="8314778" cy="5777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литературы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6B9F9F9F-0E9D-CFBA-6429-8700A9F6B93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28917" y="1838966"/>
            <a:ext cx="9484659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 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Борняков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С. А.,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Салко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Д. В.,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Встовский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Г. В. 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Методология деформационного мониторинга в Южном Прибайкалье и концептуальный подход к прогнозу землетрясений.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Известия Иркутского государственного университета. Серия «Науки о Земле», 2021.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ru-RU" alt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Ю. И. Стахеев. 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Геохимические предвестники землетрясений.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 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А. Д. Завьялов. 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Среднесрочный прогноз землетрясений: основы, алгоритм КОЗ.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(монография / книга)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Абдрахматов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К. Е. 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Детерминированный прогноз сильных землетрясений.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(статья, 2025)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 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«Методология прогноза сильных землетрясений по потоку сейсмичности (на примере Северо-Запада)» — диссертационная работа / статья, описывающая авторские подходы к среднесрочному прогнозу. 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2871556-E988-D987-BB71-00CFB9789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58733" y="6122044"/>
            <a:ext cx="683339" cy="365125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10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9957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BFF1FB2-53D9-5907-E42F-AD20FAF924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0" y="2348880"/>
            <a:ext cx="8208912" cy="15121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внимания!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97364A8-6F33-47A7-2B20-C9DCFEAE8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8075" y="6005504"/>
            <a:ext cx="683339" cy="365125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11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557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3C07DD-F906-459A-662A-6F9C6CB0D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4182" y="316255"/>
            <a:ext cx="8596668" cy="472639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86BD2BE-44F6-3075-F725-F6C71A5CA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4447" y="1102931"/>
            <a:ext cx="11223812" cy="5438814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  <a:p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Причины кризиса в прогнозе землетрясений» —</a:t>
            </a:r>
            <a:b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они иллюстрируют процессы, механизмы и сложности, связанные с землетрясениями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Фундаментальный Кризис Методологии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Ошибочная стратегия: "обратные задачи"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Пути выхода: новые подходы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Заключение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Список литературы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00F0FB-4702-7BE7-24F0-609CE5D7B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7040" y="6014468"/>
            <a:ext cx="683339" cy="365125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727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A80F1786-04BB-523B-7ECA-403C35314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1834" y="404664"/>
            <a:ext cx="7408333" cy="604867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ru-RU" dirty="0"/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E353B4-6552-9D9F-7CCE-ACC1955BBE30}"/>
              </a:ext>
            </a:extLst>
          </p:cNvPr>
          <p:cNvSpPr txBox="1"/>
          <p:nvPr/>
        </p:nvSpPr>
        <p:spPr>
          <a:xfrm>
            <a:off x="1703512" y="260648"/>
            <a:ext cx="8712968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землетрясений — одно из самых сложных направлений сейсмологии.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Несмотря на развитие технологий,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точное предсказание времени, места и силы землетрясения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пока невозможно.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носит как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и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методологический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характер. </a:t>
            </a:r>
          </a:p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5A7919-6ADA-72F7-7941-C7AFBCCA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80827" y="6088211"/>
            <a:ext cx="683339" cy="365125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508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F36F1D36-2AB2-7736-6C41-1BD0F1D268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75521" y="50142"/>
            <a:ext cx="855647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Aft>
                <a:spcPct val="0"/>
              </a:spcAft>
            </a:pPr>
            <a:r>
              <a:rPr lang="ru-RU" alt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кризиса в прогнозе землетрясений» —</a:t>
            </a:r>
            <a:br>
              <a:rPr lang="ru-RU" alt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они иллюстрируют процессы, механизмы и сложности, связанные с землетрясениями:</a:t>
            </a:r>
          </a:p>
          <a:p>
            <a:pPr defTabSz="914400" eaLnBrk="0" fontAlgn="base" hangingPunct="0">
              <a:spcAft>
                <a:spcPct val="0"/>
              </a:spcAft>
            </a:pPr>
            <a:endParaRPr lang="ru-RU" altLang="ru-RU" sz="1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2828AF97-0CF9-5D0F-1188-0D39527772D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860007" y="933826"/>
            <a:ext cx="3106440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Первое изображение показывает графическую схему очага, гипоцентра и эпицентра, 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распространение сейсмических волн.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Можно использовать такие схемы, чтобы показывать сложность геометрии и взаимосвязей в земной коре.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1036" name="Picture 12" descr="EARTHQUAKE">
            <a:extLst>
              <a:ext uri="{FF2B5EF4-FFF2-40B4-BE49-F238E27FC236}">
                <a16:creationId xmlns:a16="http://schemas.microsoft.com/office/drawing/2014/main" id="{9A890B66-F620-D645-F44B-B9DDA34167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5644" y="688059"/>
            <a:ext cx="5184576" cy="5688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6A785A6-056C-2C41-5976-4079F15F4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13910" y="6011565"/>
            <a:ext cx="683339" cy="365125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617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30DF9F-46D8-8267-D535-D88B39A72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544" y="156238"/>
            <a:ext cx="8280920" cy="464451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кризиса в прогнозе землетрясений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3D24680-6108-2A9E-804B-28069953AC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535114" y="515453"/>
            <a:ext cx="8280151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b="1" dirty="0">
                <a:solidFill>
                  <a:schemeClr val="tx1"/>
                </a:solidFill>
                <a:latin typeface="Arial" panose="020B0604020202020204" pitchFamily="34" charset="0"/>
              </a:rPr>
              <a:t>Отсутствие единой теории </a:t>
            </a:r>
            <a:r>
              <a:rPr lang="ru-RU" altLang="ru-RU" b="1" dirty="0" err="1">
                <a:solidFill>
                  <a:schemeClr val="tx1"/>
                </a:solidFill>
                <a:latin typeface="Arial" panose="020B0604020202020204" pitchFamily="34" charset="0"/>
              </a:rPr>
              <a:t>сейсмогенеза</a:t>
            </a:r>
            <a:r>
              <a:rPr lang="ru-RU" altLang="ru-RU" b="1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  <a:br>
              <a:rPr lang="ru-RU" altLang="ru-RU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ru-RU" altLang="ru-RU" dirty="0">
                <a:solidFill>
                  <a:schemeClr val="tx1"/>
                </a:solidFill>
                <a:latin typeface="Arial" panose="020B0604020202020204" pitchFamily="34" charset="0"/>
              </a:rPr>
              <a:t>Механизмы накопления и разрядки напряжений в литосфере до конца не изучены, что не позволяет строить универсальные модели.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altLang="ru-RU" b="1" dirty="0">
                <a:solidFill>
                  <a:schemeClr val="tx1"/>
                </a:solidFill>
                <a:latin typeface="Arial" panose="020B0604020202020204" pitchFamily="34" charset="0"/>
              </a:rPr>
              <a:t>Многофакторность природных процессов.</a:t>
            </a:r>
            <a:br>
              <a:rPr lang="ru-RU" altLang="ru-RU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ru-RU" altLang="ru-RU" dirty="0">
                <a:solidFill>
                  <a:schemeClr val="tx1"/>
                </a:solidFill>
                <a:latin typeface="Arial" panose="020B0604020202020204" pitchFamily="34" charset="0"/>
              </a:rPr>
              <a:t>На возникновение землетрясений влияет целый комплекс факторов — тектонические, геохимические, термодинамические и гидрогеологические.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altLang="ru-RU" b="1" dirty="0">
                <a:solidFill>
                  <a:schemeClr val="tx1"/>
                </a:solidFill>
                <a:latin typeface="Arial" panose="020B0604020202020204" pitchFamily="34" charset="0"/>
              </a:rPr>
              <a:t>Недостоверность и непостоянство предвестников.</a:t>
            </a:r>
            <a:br>
              <a:rPr lang="ru-RU" altLang="ru-RU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ru-RU" altLang="ru-RU" dirty="0">
                <a:solidFill>
                  <a:schemeClr val="tx1"/>
                </a:solidFill>
                <a:latin typeface="Arial" panose="020B0604020202020204" pitchFamily="34" charset="0"/>
              </a:rPr>
              <a:t>Изменения уровня грунтовых вод, магнитного поля или газовыделений проявляются не во всех случаях, поэтому не могут служить надёжными индикаторами.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altLang="ru-RU" b="1" dirty="0">
                <a:solidFill>
                  <a:schemeClr val="tx1"/>
                </a:solidFill>
                <a:latin typeface="Arial" panose="020B0604020202020204" pitchFamily="34" charset="0"/>
              </a:rPr>
              <a:t>Ограниченность инструментальных наблюдений.</a:t>
            </a:r>
            <a:br>
              <a:rPr lang="ru-RU" altLang="ru-RU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ru-RU" altLang="ru-RU" dirty="0">
                <a:solidFill>
                  <a:schemeClr val="tx1"/>
                </a:solidFill>
                <a:latin typeface="Arial" panose="020B0604020202020204" pitchFamily="34" charset="0"/>
              </a:rPr>
              <a:t>В сейсмоопасных регионах недостаточно плотная сеть станций, а наблюдения часто фрагментарны и не синхронизированы.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altLang="ru-RU" b="1" dirty="0">
                <a:solidFill>
                  <a:schemeClr val="tx1"/>
                </a:solidFill>
                <a:latin typeface="Arial" panose="020B0604020202020204" pitchFamily="34" charset="0"/>
              </a:rPr>
              <a:t>Низкий уровень интеграции данных.</a:t>
            </a:r>
            <a:br>
              <a:rPr lang="ru-RU" altLang="ru-RU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ru-RU" altLang="ru-RU" dirty="0">
                <a:solidFill>
                  <a:schemeClr val="tx1"/>
                </a:solidFill>
                <a:latin typeface="Arial" panose="020B0604020202020204" pitchFamily="34" charset="0"/>
              </a:rPr>
              <a:t>Отсутствует системное объединение геофизических, геодезических и геохимических данных в единую базу.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altLang="ru-RU" b="1" dirty="0">
                <a:solidFill>
                  <a:schemeClr val="tx1"/>
                </a:solidFill>
                <a:latin typeface="Arial" panose="020B0604020202020204" pitchFamily="34" charset="0"/>
              </a:rPr>
              <a:t>Преобладание эмпирических подходов.</a:t>
            </a:r>
            <a:br>
              <a:rPr lang="ru-RU" altLang="ru-RU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ru-RU" altLang="ru-RU" dirty="0">
                <a:solidFill>
                  <a:schemeClr val="tx1"/>
                </a:solidFill>
                <a:latin typeface="Arial" panose="020B0604020202020204" pitchFamily="34" charset="0"/>
              </a:rPr>
              <a:t>Множество моделей основано на статистике, а не на физической закономерности — это снижает точность прогнозов.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altLang="ru-RU" b="1" dirty="0">
                <a:solidFill>
                  <a:schemeClr val="tx1"/>
                </a:solidFill>
                <a:latin typeface="Arial" panose="020B0604020202020204" pitchFamily="34" charset="0"/>
              </a:rPr>
              <a:t>Финансово-организационные трудности.</a:t>
            </a:r>
            <a:br>
              <a:rPr lang="ru-RU" altLang="ru-RU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ru-RU" altLang="ru-RU" dirty="0">
                <a:solidFill>
                  <a:schemeClr val="tx1"/>
                </a:solidFill>
                <a:latin typeface="Arial" panose="020B0604020202020204" pitchFamily="34" charset="0"/>
              </a:rPr>
              <a:t>Недостаток международных проектов, координации исследований и финансирования фундаментальной науки.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776EDF-CD8C-B2CF-4A42-D4652869A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13910" y="6139973"/>
            <a:ext cx="683339" cy="365125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422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C0B44510-CDD9-8B58-7C1B-9211E02E5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9536" y="188640"/>
            <a:ext cx="8496944" cy="6480720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Фундаментальный Кризис Методологии</a:t>
            </a:r>
          </a:p>
          <a:p>
            <a:r>
              <a:rPr lang="ru-RU" dirty="0"/>
              <a:t>Проблема: Невозможность надежно и точно предсказать время, место и магнитуду сильного землетрясения. </a:t>
            </a:r>
          </a:p>
          <a:p>
            <a:r>
              <a:rPr lang="ru-RU" dirty="0"/>
              <a:t>• Причина: Землетрясения являются сложными, нелинейными процессами в малоизученной и неоднородной среде (земная кора)</a:t>
            </a:r>
          </a:p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ОШИБОЧНАЯ СТРАТЕГИЯ: "ОБРАТНЫЕ ЗАДАЧИ"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err="1"/>
              <a:t>Суть:Основная</a:t>
            </a:r>
            <a:r>
              <a:rPr lang="ru-RU" dirty="0"/>
              <a:t> стратегия заключалась в попытке предсказать событие (причину) по аномалиям-предвестникам (следствие) в различных геофизических полях (сейсмических, электромагнитных, гидрогеохимических и др.). Эта методология относится к классу некорректно поставленных задач, что делает невозможным получение единственного и устойчивого решения. Результат: Сотни предвестников не дают 100% гарантии и часто не срабатывают.</a:t>
            </a:r>
          </a:p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НЕДОСТАТОК ЗНАНИЙ И ДАННЫХ</a:t>
            </a:r>
          </a:p>
          <a:p>
            <a:pPr marL="0" indent="0">
              <a:buNone/>
            </a:pPr>
            <a:r>
              <a:rPr lang="ru-RU" dirty="0"/>
              <a:t> Неоднородность среды: Недостаточно изучено устройство земной коры и механика накопления/разрядки напряжений. • Сложность процесса: Каждое крупное землетрясение меняет паттерны напряжений, требуя постоянного "пересчета" исходных условий. • Практика: Недостаточное количество автономных станций мониторинга и сложность натурных наблюдений. 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C490D65-65BA-F27D-82D3-995EFEF88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38780" y="6032397"/>
            <a:ext cx="683339" cy="365125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5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191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4688B57-D4B6-664A-A26B-26EC235C8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1544" y="188640"/>
            <a:ext cx="8352928" cy="6192688"/>
          </a:xfrm>
        </p:spPr>
        <p:txBody>
          <a:bodyPr/>
          <a:lstStyle/>
          <a:p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Вот четыре схемы / иллюстрации, которые подойдут к слайду «Причины кризиса в прогнозе землетрясений»:</a:t>
            </a:r>
          </a:p>
          <a:p>
            <a:pPr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Диаграмма типов разломов (нормальный, обратный, сдвиговой) — показывает сложность геометрии разломов (верхний левый)</a:t>
            </a:r>
          </a:p>
          <a:p>
            <a:pPr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Схема гипоцентра, эпицентра и распространения волн (верхний правый)</a:t>
            </a:r>
          </a:p>
          <a:p>
            <a:pPr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Иллюстрация влияния изменения давления флюидов, напряжения на разломы (нижний левый)</a:t>
            </a:r>
          </a:p>
          <a:p>
            <a:pPr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Схема множественных разломов и связей между ними (нижний правый)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20EF553-1457-8028-7E0F-E8285DD2C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4472" y="6016203"/>
            <a:ext cx="683339" cy="365125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6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966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Что такое разломы, где они находятся и какое отношение имеют к ...">
            <a:extLst>
              <a:ext uri="{FF2B5EF4-FFF2-40B4-BE49-F238E27FC236}">
                <a16:creationId xmlns:a16="http://schemas.microsoft.com/office/drawing/2014/main" id="{2F81BA33-EC53-1139-20D2-1BBDACB50C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601" y="188640"/>
            <a:ext cx="6048672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EA58800-49C9-B333-2B27-F93360390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61511" y="6016203"/>
            <a:ext cx="683339" cy="365125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7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754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Долгая Галина Альбертовна. Землетрясения. Статистика с 1920 года и ...">
            <a:extLst>
              <a:ext uri="{FF2B5EF4-FFF2-40B4-BE49-F238E27FC236}">
                <a16:creationId xmlns:a16="http://schemas.microsoft.com/office/drawing/2014/main" id="{101C28F3-47EE-054E-E8D0-3EEF388278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34"/>
          <a:stretch/>
        </p:blipFill>
        <p:spPr bwMode="auto">
          <a:xfrm>
            <a:off x="1991544" y="127134"/>
            <a:ext cx="7272808" cy="6237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230A4D7-4DAC-B4A8-ADCD-02E7AB964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89792" y="6068256"/>
            <a:ext cx="683339" cy="365125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8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72262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3F8E2995CD88ED4B9A334106562D4F8D" ma:contentTypeVersion="7" ma:contentTypeDescription="Создание документа." ma:contentTypeScope="" ma:versionID="268e444dd5f966f8b49426f6df071f30">
  <xsd:schema xmlns:xsd="http://www.w3.org/2001/XMLSchema" xmlns:xs="http://www.w3.org/2001/XMLSchema" xmlns:p="http://schemas.microsoft.com/office/2006/metadata/properties" xmlns:ns2="11d20cd1-dae2-4206-8969-23ab0b4a8c25" targetNamespace="http://schemas.microsoft.com/office/2006/metadata/properties" ma:root="true" ma:fieldsID="3138e7c251cba1f44b9c7fc8ea66142e" ns2:_="">
    <xsd:import namespace="11d20cd1-dae2-4206-8969-23ab0b4a8c2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d20cd1-dae2-4206-8969-23ab0b4a8c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73EC5E3-23F1-494A-92D7-A8A8006AC763}"/>
</file>

<file path=customXml/itemProps2.xml><?xml version="1.0" encoding="utf-8"?>
<ds:datastoreItem xmlns:ds="http://schemas.openxmlformats.org/officeDocument/2006/customXml" ds:itemID="{E271A95E-8782-4027-B45F-A70879994D90}"/>
</file>

<file path=customXml/itemProps3.xml><?xml version="1.0" encoding="utf-8"?>
<ds:datastoreItem xmlns:ds="http://schemas.openxmlformats.org/officeDocument/2006/customXml" ds:itemID="{A2AB5852-94D5-4704-B111-4C3441874F43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</TotalTime>
  <Words>855</Words>
  <Application>Microsoft Office PowerPoint</Application>
  <PresentationFormat>Широкоэкранный</PresentationFormat>
  <Paragraphs>71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SF Pro Display</vt:lpstr>
      <vt:lpstr>Times New Roman</vt:lpstr>
      <vt:lpstr>Trebuchet MS</vt:lpstr>
      <vt:lpstr>Wingdings 3</vt:lpstr>
      <vt:lpstr>Аспект</vt:lpstr>
      <vt:lpstr>Казахский национальный исследовательский технический университет     ИНСТИТУТ ГЕОЛОГИИ И НЕФТЕГАЗОГО ДЕЛА ИМЕНИ К. ТУРЫСОВА  КАФЕДРА ГЕОФИЗИКА И СЕЙСМОЛОГИЯ</vt:lpstr>
      <vt:lpstr>Содержание </vt:lpstr>
      <vt:lpstr>Презентация PowerPoint</vt:lpstr>
      <vt:lpstr>Причины кризиса в прогнозе землетрясений» —  они иллюстрируют процессы, механизмы и сложности, связанные с землетрясениями: </vt:lpstr>
      <vt:lpstr>Причины кризиса в прогнозе землетрясений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Список литературы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Казахский национальный исследовательский технический университет     ИНСТИТУТ ГЕОЛОГИИ И НЕФТЕГАЗОГО ДЕЛА ИМЕНИ К. ТУРЫСОВА  КАФЕДРА ГЕОФИЗИКА И СЕЙСМОЛОГИЯ</dc:title>
  <dc:creator>User002</dc:creator>
  <cp:lastModifiedBy>User002</cp:lastModifiedBy>
  <cp:revision>2</cp:revision>
  <dcterms:created xsi:type="dcterms:W3CDTF">2025-10-17T12:11:27Z</dcterms:created>
  <dcterms:modified xsi:type="dcterms:W3CDTF">2025-10-17T13:02:17Z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0x0101003F8E2995CD88ED4B9A334106562D4F8D</vt:lpwstr>
  </property>
</Properties>
</file>