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0.xml" ContentType="application/inkml+xml"/>
  <Override PartName="/ppt/ink/ink5.xml" ContentType="application/inkml+xml"/>
  <Override PartName="/ppt/ink/ink9.xml" ContentType="application/inkml+xml"/>
  <Override PartName="/ppt/ink/ink15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1" r:id="rId8"/>
    <p:sldId id="262" r:id="rId9"/>
    <p:sldId id="259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8:21:14.6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4:56.50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8:36.68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8:38.05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8:39.6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8:40.8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8:42.0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8:22:42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19:29:29.00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19:29:30.51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19:29:33.54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19:29:36.07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19:29:39.1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4:53.5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3T20:04:54.80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55D89-3AF5-4862-ADD2-EE690E448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1D99C-DF03-4E67-AF67-FA13E0C83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C4CF1-02E8-4AF4-841D-2BB7E2BC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27F21-66CA-4F64-AFDA-D9A179E7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2AE86-80CE-44CF-AB38-DBA468B6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571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C323-94B8-4E62-A79D-35E60A81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1A6B59-7190-4884-ABCF-89A8F489E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7AEF0-F7F0-4F98-98B4-0BFA9D74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1C24B-B75E-4C1E-B6A8-38CB315C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053AA-30F1-4BBC-89E8-BB23580B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141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9588D5-4C09-408E-868B-977DCCF91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B145A-FC43-4321-AC77-02CA8724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6D0DE-6A5C-459C-A751-7559056D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213E8-426C-476F-8417-8590D2E3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23377-686A-49DA-991A-DC0B72B2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0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1B98E-6358-4B63-8769-83D63924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D1A0C-5381-4CBF-8AA7-77E63EBA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28864-D66A-49AE-89A9-D8904026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E20BA-1FBA-44E7-BB07-EB160A6C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A6F0FF-8AE9-4BB7-AF96-546512C6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64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259C-4658-4A49-87A3-2EBFE143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398F2-9515-4499-A9B1-D9EB6A8C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5083-F500-4FC0-AAAA-173B609D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DBA05-157F-4F57-BAB0-7F6A4CF5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5E8A0-6510-4666-A96B-6CE71AFD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30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25814-CA30-4F10-8627-E6511ABE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B1135-CB91-4016-8B34-D4BBED14F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87B2C3-15A0-4BB4-9187-5168A130A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064F2-9483-4A54-93C5-6173B9EC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6DD17-25C3-4FD6-BFFE-993566C7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6DD73-6422-440F-AC58-81DF88F3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412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5F4D-D9D1-4815-935C-4197EEF7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6B628-D0A2-4B28-B62F-6E2097FCE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B060B-E30E-41BD-9821-C07EA7DC8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F4C4AF-DB1E-422C-9E39-080AC0BEC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876800-801C-4765-97AB-9BC6DF0E2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D823EB-E61C-475D-B8F1-B6020961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51BDBE-DCEE-4D66-9632-3AEA3F9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90243B-A26C-4E6B-A3CF-AEDFFF21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1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318E4-FA81-4012-8702-0EEB501D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BC53C7-9B18-48E1-91E6-68936107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04CDE9-C2D5-4021-97B9-9817BFA1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B95265-7CB9-41C7-8632-5FAD8720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706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B1DFE0-AAFF-484C-80F8-325F7709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70735D-3A55-4AD1-BAB5-E584EE7D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5A87F-39AD-497B-9B85-B8D23AAF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30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C639D-1D88-49D1-AD02-C9A9E8D5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81A2E-50D7-4680-A0F5-C0D81F65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1EFA-C3E6-4CFD-8C7E-A27D6FB8E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60F68E-2215-43B6-8FF5-AA9E6B6B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CAE987-0677-4760-A188-AE33A804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AE8541-8E50-4455-8B76-B4252402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358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BFD55-BE0E-499F-B730-267EAAC4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50E35-0D7F-468D-99F8-DC9759F69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C174A9-5E03-46DB-B2B1-368A52F98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4830D-C7B5-451A-B992-1AF49F62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9CF59-3FEB-4457-9B5A-CB5D2A3F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9CDA3-9D00-4BDB-ADAF-26143DD4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91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0A716-E6F3-457F-B73C-58660FBA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796941-5F23-4322-9EE7-D0503081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6EBB4-7284-413D-9A15-5F9305EDD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35D1-2454-4B5B-95D1-C8BE0316B265}" type="datetimeFigureOut">
              <a:rPr lang="ru-KZ" smtClean="0"/>
              <a:t>09/24/2025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3D097-E37B-4844-9E54-7F21E0ECB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AB781-2F94-4A5C-98DA-BB9750A5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2945-3D01-40F7-9A98-ECBBE35CBB5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40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7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15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customXml" Target="../ink/ink13.xml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5B8D8A-CE33-F7EE-A713-6390E567F111}"/>
              </a:ext>
            </a:extLst>
          </p:cNvPr>
          <p:cNvSpPr/>
          <p:nvPr/>
        </p:nvSpPr>
        <p:spPr>
          <a:xfrm>
            <a:off x="-1" y="2663266"/>
            <a:ext cx="12192000" cy="20018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68AC-4C17-4FEF-A8E7-35714B7B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0069"/>
            <a:ext cx="9144000" cy="2387600"/>
          </a:xfrm>
        </p:spPr>
        <p:txBody>
          <a:bodyPr/>
          <a:lstStyle/>
          <a:p>
            <a:r>
              <a:rPr lang="kk-KZ" b="1" dirty="0"/>
              <a:t>П</a:t>
            </a:r>
            <a:r>
              <a:rPr lang="ru-KZ" b="1" dirty="0" err="1"/>
              <a:t>ространственно</a:t>
            </a:r>
            <a:r>
              <a:rPr lang="ru-KZ" b="1" dirty="0"/>
              <a:t>-временная сейсмичность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8851FA-E62E-45AC-AB53-70094C8CB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312"/>
            <a:ext cx="9144000" cy="1655762"/>
          </a:xfrm>
        </p:spPr>
        <p:txBody>
          <a:bodyPr>
            <a:normAutofit/>
          </a:bodyPr>
          <a:lstStyle/>
          <a:p>
            <a:r>
              <a:rPr lang="ru-KZ" dirty="0"/>
              <a:t>Колумбетова К.</a:t>
            </a:r>
          </a:p>
          <a:p>
            <a:r>
              <a:rPr lang="en-US" dirty="0"/>
              <a:t>D091-</a:t>
            </a:r>
            <a:r>
              <a:rPr lang="ru-KZ" dirty="0"/>
              <a:t>Сейсмология</a:t>
            </a:r>
            <a:r>
              <a:rPr lang="ru-RU" dirty="0"/>
              <a:t>, 1 курс</a:t>
            </a:r>
          </a:p>
        </p:txBody>
      </p:sp>
      <p:pic>
        <p:nvPicPr>
          <p:cNvPr id="6" name="Рисунок 5" descr="Изображение выглядит как Графика, Шрифт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4E1AC46-1BF4-6BDE-C005-99CDDC630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2" y="161753"/>
            <a:ext cx="713909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BC779-E892-C654-583E-4401C93DFA6E}"/>
              </a:ext>
            </a:extLst>
          </p:cNvPr>
          <p:cNvSpPr txBox="1"/>
          <p:nvPr/>
        </p:nvSpPr>
        <p:spPr>
          <a:xfrm>
            <a:off x="914771" y="330709"/>
            <a:ext cx="10362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Казахский Национальный Исследовательский Университет им. К.И. Сатпаева</a:t>
            </a:r>
          </a:p>
          <a:p>
            <a:pPr algn="ctr"/>
            <a:r>
              <a:rPr lang="ru-RU" sz="2400" dirty="0"/>
              <a:t>Институт геологии и нефтегазового дела им. К. </a:t>
            </a:r>
            <a:r>
              <a:rPr lang="ru-RU" sz="2400" dirty="0" err="1"/>
              <a:t>Турысова</a:t>
            </a:r>
            <a:r>
              <a:rPr lang="ru-RU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23C1E-6657-CCBF-0EA9-0EA0324D11B2}"/>
              </a:ext>
            </a:extLst>
          </p:cNvPr>
          <p:cNvSpPr txBox="1"/>
          <p:nvPr/>
        </p:nvSpPr>
        <p:spPr>
          <a:xfrm>
            <a:off x="5262716" y="6342625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Алматы,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434F6-597C-B6BC-A02F-C44CE11656D9}"/>
              </a:ext>
            </a:extLst>
          </p:cNvPr>
          <p:cNvSpPr txBox="1"/>
          <p:nvPr/>
        </p:nvSpPr>
        <p:spPr>
          <a:xfrm>
            <a:off x="-2" y="1599300"/>
            <a:ext cx="12192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Курс: «</a:t>
            </a:r>
            <a:r>
              <a:rPr lang="ru-RU" sz="2400" dirty="0" err="1"/>
              <a:t>Сейсмогеофизические</a:t>
            </a:r>
            <a:r>
              <a:rPr lang="ru-RU" sz="2400" dirty="0"/>
              <a:t> предвестники и стратегия прогноза землетрясений»</a:t>
            </a:r>
          </a:p>
          <a:p>
            <a:pPr algn="ctr"/>
            <a:r>
              <a:rPr lang="ru-RU" sz="2400" dirty="0"/>
              <a:t>Преподаватель: академик НАН РК, доктор геол.-мин. наук, профессор </a:t>
            </a:r>
            <a:r>
              <a:rPr lang="ru-RU" sz="2400" dirty="0" err="1"/>
              <a:t>Абетов</a:t>
            </a:r>
            <a:r>
              <a:rPr lang="ru-RU" sz="2400" dirty="0"/>
              <a:t> А.Е.</a:t>
            </a:r>
          </a:p>
        </p:txBody>
      </p:sp>
    </p:spTree>
    <p:extLst>
      <p:ext uri="{BB962C8B-B14F-4D97-AF65-F5344CB8AC3E}">
        <p14:creationId xmlns:p14="http://schemas.microsoft.com/office/powerpoint/2010/main" val="28612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6A567-C61F-F69A-511C-282989E497A1}"/>
              </a:ext>
            </a:extLst>
          </p:cNvPr>
          <p:cNvSpPr/>
          <p:nvPr/>
        </p:nvSpPr>
        <p:spPr>
          <a:xfrm>
            <a:off x="0" y="364823"/>
            <a:ext cx="12192000" cy="11760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2770C-AE58-4167-A043-67AA9949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9" y="365427"/>
            <a:ext cx="12270658" cy="1325563"/>
          </a:xfrm>
        </p:spPr>
        <p:txBody>
          <a:bodyPr>
            <a:normAutofit/>
          </a:bodyPr>
          <a:lstStyle/>
          <a:p>
            <a:r>
              <a:rPr lang="kk-KZ" sz="4000" b="1" dirty="0"/>
              <a:t>Ч</a:t>
            </a:r>
            <a:r>
              <a:rPr lang="ru-KZ" sz="4000" b="1" dirty="0"/>
              <a:t>то такое </a:t>
            </a:r>
            <a:r>
              <a:rPr lang="ru-RU" sz="4000" b="1" dirty="0"/>
              <a:t>пространственно-временная </a:t>
            </a:r>
            <a:r>
              <a:rPr lang="ru-KZ" sz="4000" b="1" dirty="0"/>
              <a:t>сейсмичность?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0DF7E-F912-473F-9E38-E8EDA4C5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5893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Пространственно-временная сейсмичность (ПВС) – это характеристика распределения очагов землетрясений в пространстве и во времени, учитывающее как интенсивность и частоту землетрясений в конкретном регионе, так и закономерности их возникновения и проявления в различных тектонических условиях. Она позволяет выявить зоны повышенной и пониженной сейсмической активности, а также оценить динамику сейсмических процессов в определенной территории. </a:t>
            </a:r>
            <a:endParaRPr lang="en-US" dirty="0"/>
          </a:p>
          <a:p>
            <a:pPr marL="0" indent="0" algn="just">
              <a:buNone/>
            </a:pPr>
            <a:endParaRPr lang="ru-K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A257963A-3471-8C14-5EEC-3F3BA6AC56EC}"/>
                  </a:ext>
                </a:extLst>
              </p14:cNvPr>
              <p14:cNvContentPartPr/>
              <p14:nvPr/>
            </p14:nvContentPartPr>
            <p14:xfrm>
              <a:off x="2566010" y="1690990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A257963A-3471-8C14-5EEC-3F3BA6AC5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9890" y="168487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1D0883E1-64EE-9513-C872-CD3486F12684}"/>
                  </a:ext>
                </a:extLst>
              </p14:cNvPr>
              <p14:cNvContentPartPr/>
              <p14:nvPr/>
            </p14:nvContentPartPr>
            <p14:xfrm>
              <a:off x="-1111030" y="3421510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1D0883E1-64EE-9513-C872-CD3486F126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17150" y="341539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49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F29D8D-B4F5-D411-1623-F2AADA7F5EB3}"/>
              </a:ext>
            </a:extLst>
          </p:cNvPr>
          <p:cNvSpPr/>
          <p:nvPr/>
        </p:nvSpPr>
        <p:spPr>
          <a:xfrm>
            <a:off x="0" y="382851"/>
            <a:ext cx="12192000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6F1C8-9BB1-2E78-5298-71B91DD2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257617"/>
            <a:ext cx="5257800" cy="1325563"/>
          </a:xfrm>
        </p:spPr>
        <p:txBody>
          <a:bodyPr/>
          <a:lstStyle/>
          <a:p>
            <a:r>
              <a:rPr lang="ru-RU" b="1" dirty="0"/>
              <a:t>Из чего состоит ПВС?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310C0-9280-EAC4-E440-94A6BD1BAB95}"/>
              </a:ext>
            </a:extLst>
          </p:cNvPr>
          <p:cNvSpPr txBox="1"/>
          <p:nvPr/>
        </p:nvSpPr>
        <p:spPr>
          <a:xfrm>
            <a:off x="5938684" y="463659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Причины возникновения</a:t>
            </a:r>
          </a:p>
          <a:p>
            <a:pPr algn="just"/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Изучение взаимосвязи сейсмической активности с тектоническими подвижками, деформированием земной коры и верхней мантии.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4B5C7-7653-24A4-EAAC-C7A96AD907D4}"/>
              </a:ext>
            </a:extLst>
          </p:cNvPr>
          <p:cNvSpPr txBox="1"/>
          <p:nvPr/>
        </p:nvSpPr>
        <p:spPr>
          <a:xfrm>
            <a:off x="157316" y="4636599"/>
            <a:ext cx="5392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Интенсивность и частота</a:t>
            </a:r>
          </a:p>
          <a:p>
            <a:pPr algn="just"/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Оценка магнитуды (силы) и частоты землетрясений, происходящих в определенной области. 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51F5A-FEA8-1698-D602-0FB32AD15059}"/>
              </a:ext>
            </a:extLst>
          </p:cNvPr>
          <p:cNvSpPr txBox="1"/>
          <p:nvPr/>
        </p:nvSpPr>
        <p:spPr>
          <a:xfrm>
            <a:off x="5938684" y="2371225"/>
            <a:ext cx="59419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Временное распределение</a:t>
            </a:r>
          </a:p>
          <a:p>
            <a:pPr algn="just"/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Исследование того, как землетрясения происходят во времени: их периодичность, последовательность, а также выявление периодов повышенной или пониженной сейсмической активности 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2BE0B-E9A8-AA03-EFBA-3066B1EB8F6C}"/>
              </a:ext>
            </a:extLst>
          </p:cNvPr>
          <p:cNvSpPr txBox="1"/>
          <p:nvPr/>
        </p:nvSpPr>
        <p:spPr>
          <a:xfrm>
            <a:off x="65958" y="2371225"/>
            <a:ext cx="54405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Пространственное распределение</a:t>
            </a:r>
          </a:p>
          <a:p>
            <a:pPr algn="just"/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Анализ того, где именно происходят землетрясения (вдоль разломов, в отдельных зонах) и как эти зоны связаны с геологическими структурами 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AED386-92E0-890D-2557-C17064C5F110}"/>
              </a:ext>
            </a:extLst>
          </p:cNvPr>
          <p:cNvSpPr/>
          <p:nvPr/>
        </p:nvSpPr>
        <p:spPr>
          <a:xfrm>
            <a:off x="0" y="382851"/>
            <a:ext cx="12192000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4C41A-BCCB-4DD0-AF0E-1B9B8E01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832"/>
            <a:ext cx="10515600" cy="1325563"/>
          </a:xfrm>
        </p:spPr>
        <p:txBody>
          <a:bodyPr/>
          <a:lstStyle/>
          <a:p>
            <a:r>
              <a:rPr lang="kk-KZ" b="1" dirty="0"/>
              <a:t>К</a:t>
            </a:r>
            <a:r>
              <a:rPr lang="ru-KZ" b="1" dirty="0"/>
              <a:t>акова роль </a:t>
            </a:r>
            <a:r>
              <a:rPr lang="ru-RU" b="1" dirty="0"/>
              <a:t>ПВС</a:t>
            </a:r>
            <a:r>
              <a:rPr lang="ru-KZ" b="1" dirty="0"/>
              <a:t> в сейсмологии?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13D28-24B4-493F-9AC7-40B50E83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4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1. Оценка сейсмической опасности</a:t>
            </a:r>
          </a:p>
          <a:p>
            <a:pPr marL="0" indent="0" algn="just">
              <a:buNone/>
            </a:pPr>
            <a:r>
              <a:rPr lang="ru-RU" dirty="0"/>
              <a:t>Позволяет определить, где и когда с наибольшей вероятностью могут происходить землетрясения. Используется для составления сейсмического районирования, карт, которые помогают проектировать здания с учётом возможной сейсмической активности.</a:t>
            </a:r>
          </a:p>
          <a:p>
            <a:pPr marL="0" indent="0">
              <a:buNone/>
            </a:pPr>
            <a:r>
              <a:rPr lang="ru-RU" dirty="0"/>
              <a:t>2. Понимание механизма землетрясений</a:t>
            </a:r>
          </a:p>
          <a:p>
            <a:pPr marL="0" indent="0" algn="just">
              <a:buNone/>
            </a:pPr>
            <a:r>
              <a:rPr lang="ru-RU" dirty="0"/>
              <a:t>Анализируя, как землетрясения развиваются в пространстве и времени, учёные могут изучать: поведение разломов; процесс накопления и высвобождения напряжений в земной коре; последовательности: </a:t>
            </a:r>
            <a:r>
              <a:rPr lang="ru-RU" dirty="0" err="1"/>
              <a:t>форшоки</a:t>
            </a:r>
            <a:r>
              <a:rPr lang="ru-RU" dirty="0"/>
              <a:t> → основное событие → афтершоки. </a:t>
            </a:r>
          </a:p>
          <a:p>
            <a:pPr marL="0" indent="0" algn="just">
              <a:buNone/>
            </a:pPr>
            <a:r>
              <a:rPr lang="ru-RU" dirty="0"/>
              <a:t> 3. Прогнозирование землетрясений</a:t>
            </a:r>
          </a:p>
          <a:p>
            <a:pPr marL="0" indent="0" algn="just">
              <a:buNone/>
            </a:pPr>
            <a:r>
              <a:rPr lang="ru-RU" dirty="0"/>
              <a:t>Хотя точный прогноз пока невозможен, пространственно-временная сейсмичность используется в:</a:t>
            </a:r>
            <a:r>
              <a:rPr lang="en-US" dirty="0"/>
              <a:t> </a:t>
            </a:r>
            <a:r>
              <a:rPr lang="ru-RU" dirty="0"/>
              <a:t>вероятностных прогнозах (на основе статистики); мониторинге аномалий, предшествующих крупным событиям.</a:t>
            </a:r>
          </a:p>
          <a:p>
            <a:pPr marL="0" indent="0" algn="just">
              <a:buNone/>
            </a:pPr>
            <a:r>
              <a:rPr lang="ru-RU" dirty="0"/>
              <a:t>4. Инженерное строительство и безопасность</a:t>
            </a:r>
          </a:p>
          <a:p>
            <a:pPr marL="0" indent="0" algn="just">
              <a:buNone/>
            </a:pPr>
            <a:r>
              <a:rPr lang="ru-RU" dirty="0"/>
              <a:t>Эти данные важны при: строительстве объектов в сейсмоопасных районах; разработке стандартов сейсмостойкого строительства; страховой оценке рисков.</a:t>
            </a:r>
          </a:p>
          <a:p>
            <a:pPr marL="0" indent="0" algn="just">
              <a:buNone/>
            </a:pPr>
            <a:r>
              <a:rPr lang="ru-RU" dirty="0"/>
              <a:t>5. Моделирование и симуляция</a:t>
            </a:r>
          </a:p>
          <a:p>
            <a:pPr marL="0" indent="0" algn="just">
              <a:buNone/>
            </a:pPr>
            <a:r>
              <a:rPr lang="ru-RU" dirty="0"/>
              <a:t>Помогает создавать математические и компьютерные модели сейсмических процессов, учитывающие: время между событиями; географическое распределение; взаимосвязь между событиями.</a:t>
            </a:r>
            <a:endParaRPr lang="ru-KZ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C76CFF7-747C-B96E-5D40-FCC3E25600A7}"/>
              </a:ext>
            </a:extLst>
          </p:cNvPr>
          <p:cNvCxnSpPr/>
          <p:nvPr/>
        </p:nvCxnSpPr>
        <p:spPr>
          <a:xfrm>
            <a:off x="914400" y="2087217"/>
            <a:ext cx="35283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EBFC848-8B0F-7100-CAEA-5B9C0ED44E62}"/>
              </a:ext>
            </a:extLst>
          </p:cNvPr>
          <p:cNvCxnSpPr>
            <a:cxnSpLocks/>
          </p:cNvCxnSpPr>
          <p:nvPr/>
        </p:nvCxnSpPr>
        <p:spPr>
          <a:xfrm>
            <a:off x="914400" y="3124200"/>
            <a:ext cx="4084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9334CDF-288D-CF21-F2B3-ACDF0ED82D7B}"/>
              </a:ext>
            </a:extLst>
          </p:cNvPr>
          <p:cNvCxnSpPr>
            <a:cxnSpLocks/>
          </p:cNvCxnSpPr>
          <p:nvPr/>
        </p:nvCxnSpPr>
        <p:spPr>
          <a:xfrm>
            <a:off x="937591" y="4151243"/>
            <a:ext cx="350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CE87FE2-8C0D-AD42-19E4-715FB23BBD06}"/>
              </a:ext>
            </a:extLst>
          </p:cNvPr>
          <p:cNvCxnSpPr>
            <a:cxnSpLocks/>
          </p:cNvCxnSpPr>
          <p:nvPr/>
        </p:nvCxnSpPr>
        <p:spPr>
          <a:xfrm>
            <a:off x="914400" y="5158409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6483E5-9350-EE14-8468-90E905D86A57}"/>
              </a:ext>
            </a:extLst>
          </p:cNvPr>
          <p:cNvCxnSpPr>
            <a:cxnSpLocks/>
          </p:cNvCxnSpPr>
          <p:nvPr/>
        </p:nvCxnSpPr>
        <p:spPr>
          <a:xfrm>
            <a:off x="914400" y="6006548"/>
            <a:ext cx="3210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94EA1DC-EC6A-D19B-F9C3-E535E275FBF3}"/>
                  </a:ext>
                </a:extLst>
              </p14:cNvPr>
              <p14:cNvContentPartPr/>
              <p14:nvPr/>
            </p14:nvContentPartPr>
            <p14:xfrm>
              <a:off x="983880" y="1918096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94EA1DC-EC6A-D19B-F9C3-E535E275F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880" y="18100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648438D-12F3-228C-1D52-775656DB51A6}"/>
                  </a:ext>
                </a:extLst>
              </p14:cNvPr>
              <p14:cNvContentPartPr/>
              <p14:nvPr/>
            </p14:nvContentPartPr>
            <p14:xfrm>
              <a:off x="983880" y="2971816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648438D-12F3-228C-1D52-775656DB51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880" y="28638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534F4742-AABD-81FF-4855-8A176F71646A}"/>
                  </a:ext>
                </a:extLst>
              </p14:cNvPr>
              <p14:cNvContentPartPr/>
              <p14:nvPr/>
            </p14:nvContentPartPr>
            <p14:xfrm>
              <a:off x="1023840" y="3985576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534F4742-AABD-81FF-4855-8A176F7164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840" y="3877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135C40AA-1EE5-9223-74FF-38B94933A3D1}"/>
                  </a:ext>
                </a:extLst>
              </p14:cNvPr>
              <p14:cNvContentPartPr/>
              <p14:nvPr/>
            </p14:nvContentPartPr>
            <p14:xfrm>
              <a:off x="973800" y="4989616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135C40AA-1EE5-9223-74FF-38B94933A3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160" y="48816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4837EE9E-BDFB-4694-4C3B-470E67131AD8}"/>
                  </a:ext>
                </a:extLst>
              </p14:cNvPr>
              <p14:cNvContentPartPr/>
              <p14:nvPr/>
            </p14:nvContentPartPr>
            <p14:xfrm>
              <a:off x="964080" y="5844256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4837EE9E-BDFB-4694-4C3B-470E67131A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080" y="573625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06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6F555E-05ED-2332-9FAD-230EAA1C62F6}"/>
              </a:ext>
            </a:extLst>
          </p:cNvPr>
          <p:cNvSpPr/>
          <p:nvPr/>
        </p:nvSpPr>
        <p:spPr>
          <a:xfrm>
            <a:off x="0" y="382851"/>
            <a:ext cx="12192000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B6B34-1ED0-6E5E-1B0E-C6B0D9BE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6. Мониторинг и регистрация сейсмической активности</a:t>
            </a:r>
          </a:p>
          <a:p>
            <a:pPr marL="0" indent="0" algn="just">
              <a:buNone/>
            </a:pPr>
            <a:r>
              <a:rPr lang="ru-RU" sz="2000" dirty="0"/>
              <a:t>Сеть сейсмостанций по всему миру отслеживает землетрясения в режиме реального времени. Создание баз данных сейсмических событий. Поддержка глобальных и региональных систем предупреждения.</a:t>
            </a:r>
          </a:p>
          <a:p>
            <a:pPr marL="0" indent="0">
              <a:buNone/>
            </a:pPr>
            <a:r>
              <a:rPr lang="ru-RU" sz="2000" dirty="0"/>
              <a:t>7. Разработка систем раннего предупреждения</a:t>
            </a:r>
          </a:p>
          <a:p>
            <a:pPr marL="0" indent="0" algn="just">
              <a:buNone/>
            </a:pPr>
            <a:r>
              <a:rPr lang="ru-RU" sz="2000" dirty="0"/>
              <a:t>Быстрое обнаружение землетрясения после начала подземных толчков. Передача сигнала на опасные объекты (ГЭС, АЭС, метро и т.д.) за секунды до сильных колебаний. Успешно применяются в Японии, Мексике и других сейсмоактивных регионах.</a:t>
            </a:r>
          </a:p>
          <a:p>
            <a:pPr marL="0" indent="0" algn="just">
              <a:buNone/>
            </a:pPr>
            <a:r>
              <a:rPr lang="ru-RU" sz="2000" dirty="0"/>
              <a:t>8. Прикладные исследования</a:t>
            </a:r>
          </a:p>
          <a:p>
            <a:pPr marL="0" indent="0" algn="just">
              <a:buNone/>
            </a:pPr>
            <a:r>
              <a:rPr lang="ru-RU" sz="2000" dirty="0"/>
              <a:t>Сейсморазведка для поиска полезных ископаемых, нефти и газа. Исследование воздействия сейсмических волн на здания и инженерные сооружения. Использование сейсмологии в оборонной сфере (например, для регистрации ядерных испытаний).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23C81-9BB4-FEB9-C0F9-C48DE0CB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6" y="474133"/>
            <a:ext cx="10760373" cy="132294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3DA3CD1-7398-184C-4CCB-FF674522E227}"/>
              </a:ext>
            </a:extLst>
          </p:cNvPr>
          <p:cNvCxnSpPr>
            <a:cxnSpLocks/>
          </p:cNvCxnSpPr>
          <p:nvPr/>
        </p:nvCxnSpPr>
        <p:spPr>
          <a:xfrm>
            <a:off x="914400" y="2166730"/>
            <a:ext cx="60728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F47683A-CC90-30FB-3407-F0347AB58A23}"/>
              </a:ext>
            </a:extLst>
          </p:cNvPr>
          <p:cNvCxnSpPr>
            <a:cxnSpLocks/>
          </p:cNvCxnSpPr>
          <p:nvPr/>
        </p:nvCxnSpPr>
        <p:spPr>
          <a:xfrm>
            <a:off x="914400" y="3541644"/>
            <a:ext cx="518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EB9A454-D30C-E280-DB63-B06965F00460}"/>
              </a:ext>
            </a:extLst>
          </p:cNvPr>
          <p:cNvCxnSpPr/>
          <p:nvPr/>
        </p:nvCxnSpPr>
        <p:spPr>
          <a:xfrm>
            <a:off x="914400" y="4896678"/>
            <a:ext cx="35283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96A4B888-1A07-32B1-D595-96035EA13737}"/>
                  </a:ext>
                </a:extLst>
              </p14:cNvPr>
              <p14:cNvContentPartPr/>
              <p14:nvPr/>
            </p14:nvContentPartPr>
            <p14:xfrm>
              <a:off x="983880" y="1987576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96A4B888-1A07-32B1-D595-96035EA137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880" y="1879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D19703E-B279-6D25-6E0A-60C05ED2FF9E}"/>
                  </a:ext>
                </a:extLst>
              </p14:cNvPr>
              <p14:cNvContentPartPr/>
              <p14:nvPr/>
            </p14:nvContentPartPr>
            <p14:xfrm>
              <a:off x="983880" y="3299416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D19703E-B279-6D25-6E0A-60C05ED2F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880" y="31917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5397DE18-DADB-CDE8-9583-E1ED913F22D1}"/>
                  </a:ext>
                </a:extLst>
              </p14:cNvPr>
              <p14:cNvContentPartPr/>
              <p14:nvPr/>
            </p14:nvContentPartPr>
            <p14:xfrm>
              <a:off x="1013760" y="4701256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5397DE18-DADB-CDE8-9583-E1ED913F2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20" y="459325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5D4EFB-43CF-6004-6B67-A020DA8919BA}"/>
              </a:ext>
            </a:extLst>
          </p:cNvPr>
          <p:cNvSpPr/>
          <p:nvPr/>
        </p:nvSpPr>
        <p:spPr>
          <a:xfrm>
            <a:off x="0" y="-39084"/>
            <a:ext cx="12192000" cy="12026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DAC82-7D63-4821-B04C-989BBFA5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7"/>
            <a:ext cx="11802785" cy="808930"/>
          </a:xfrm>
        </p:spPr>
        <p:txBody>
          <a:bodyPr>
            <a:normAutofit/>
          </a:bodyPr>
          <a:lstStyle/>
          <a:p>
            <a:r>
              <a:rPr lang="kk-KZ" b="1" dirty="0"/>
              <a:t>Ф</a:t>
            </a:r>
            <a:r>
              <a:rPr lang="ru-KZ" b="1" dirty="0" err="1"/>
              <a:t>изическая</a:t>
            </a:r>
            <a:r>
              <a:rPr lang="ru-KZ" b="1" dirty="0"/>
              <a:t>, математическая, геофизическая сущность ПВС?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6733D-2209-239C-A20C-FF4219068BAF}"/>
              </a:ext>
            </a:extLst>
          </p:cNvPr>
          <p:cNvSpPr txBox="1"/>
          <p:nvPr/>
        </p:nvSpPr>
        <p:spPr>
          <a:xfrm>
            <a:off x="227606" y="6031582"/>
            <a:ext cx="11964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(PDF) The Earth’s Rotation-Related Seismicity as a Precursor to the 2023 Mw 7.8 Gaziantep, Turkey Earthquake. Available from: https://www.researchgate.net/publication/372893375_The_Earth's_Rotation-Related_Seismicity_as_a_Precursor_to_the_2023_Mw_78_Gaziantep_Turkey_Earthquake [accessed Sep 24 2025].</a:t>
            </a:r>
            <a:endParaRPr lang="ru-RU" dirty="0"/>
          </a:p>
        </p:txBody>
      </p:sp>
      <p:pic>
        <p:nvPicPr>
          <p:cNvPr id="16" name="Рисунок 15" descr="Изображение выглядит как текст, снимок экрана, диаграмма, карта">
            <a:extLst>
              <a:ext uri="{FF2B5EF4-FFF2-40B4-BE49-F238E27FC236}">
                <a16:creationId xmlns:a16="http://schemas.microsoft.com/office/drawing/2014/main" id="{CC198B03-5303-4E3E-7DFC-B9A7D968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3" y="1163551"/>
            <a:ext cx="4972781" cy="4571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B01AE3-0A5F-B60C-AD48-1C23F669DB3B}"/>
              </a:ext>
            </a:extLst>
          </p:cNvPr>
          <p:cNvSpPr txBox="1"/>
          <p:nvPr/>
        </p:nvSpPr>
        <p:spPr>
          <a:xfrm>
            <a:off x="8709796" y="1227670"/>
            <a:ext cx="34822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 the above results, the significant Earth’s rotation‐related seismic activity indicated that the focal medium in the region around the Mw 7.8 Gaziantep earthquake was at a critical state. In other words, the focal medium has become extremely unstable, and could failure at any moment to release a strong earthquake. Therefore, we suggest that the </a:t>
            </a:r>
            <a:r>
              <a:rPr lang="en-US" dirty="0" err="1"/>
              <a:t>Earthʹs</a:t>
            </a:r>
            <a:r>
              <a:rPr lang="en-US" dirty="0"/>
              <a:t> rotation‐related seismicity prior to the Mw 7.8 Gaziantep, Turkey earthquake could be considered as one of its precursors. </a:t>
            </a:r>
            <a:endParaRPr lang="ru-RU" dirty="0"/>
          </a:p>
        </p:txBody>
      </p:sp>
      <p:pic>
        <p:nvPicPr>
          <p:cNvPr id="22" name="Рисунок 21" descr="Изображение выглядит как карта, текст, снимок экрана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42505076-A4C7-291C-E918-68B3F96C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" y="908822"/>
            <a:ext cx="3444538" cy="25681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карта, снимок экрана, атлас">
            <a:extLst>
              <a:ext uri="{FF2B5EF4-FFF2-40B4-BE49-F238E27FC236}">
                <a16:creationId xmlns:a16="http://schemas.microsoft.com/office/drawing/2014/main" id="{EBBAEEA6-064B-D539-48C7-17AF25F7B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2" y="3476985"/>
            <a:ext cx="3444538" cy="25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диаграмма, снимок экрана, карта">
            <a:extLst>
              <a:ext uri="{FF2B5EF4-FFF2-40B4-BE49-F238E27FC236}">
                <a16:creationId xmlns:a16="http://schemas.microsoft.com/office/drawing/2014/main" id="{C510D197-B907-1611-38EE-18614C96F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5" y="622990"/>
            <a:ext cx="6141988" cy="547240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90B6EE-6827-7D86-2F2E-6BF76C7E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34" y="622990"/>
            <a:ext cx="5029979" cy="4116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4F1A18-9A97-CCD9-2FAB-A00ECA6798AF}"/>
              </a:ext>
            </a:extLst>
          </p:cNvPr>
          <p:cNvSpPr txBox="1"/>
          <p:nvPr/>
        </p:nvSpPr>
        <p:spPr>
          <a:xfrm>
            <a:off x="7389741" y="5065459"/>
            <a:ext cx="45769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Рисунок 5 – 3-D и 2-D модели проекции гипоцентров землетрясений и термодинамических параметров в очагах землетрясений региона исследования (в цвете) (на примере логарифма вязкости (</a:t>
            </a:r>
            <a:r>
              <a:rPr lang="ru-RU" sz="1400" dirty="0" err="1"/>
              <a:t>Lgη</a:t>
            </a:r>
            <a:r>
              <a:rPr lang="ru-RU" sz="1400" dirty="0"/>
              <a:t>) – шкала значений справа)</a:t>
            </a:r>
          </a:p>
        </p:txBody>
      </p:sp>
    </p:spTree>
    <p:extLst>
      <p:ext uri="{BB962C8B-B14F-4D97-AF65-F5344CB8AC3E}">
        <p14:creationId xmlns:p14="http://schemas.microsoft.com/office/powerpoint/2010/main" val="3067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D641BE-DDC3-EB05-7AA1-082FA262D951}"/>
              </a:ext>
            </a:extLst>
          </p:cNvPr>
          <p:cNvSpPr/>
          <p:nvPr/>
        </p:nvSpPr>
        <p:spPr>
          <a:xfrm>
            <a:off x="0" y="417443"/>
            <a:ext cx="12192000" cy="1152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10366-1E2C-4C9A-9EDE-79D27987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Выводы:</a:t>
            </a:r>
            <a:endParaRPr lang="ru-KZ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86E4E-1A9A-CEC8-7A00-F0CF0454BC18}"/>
              </a:ext>
            </a:extLst>
          </p:cNvPr>
          <p:cNvSpPr txBox="1"/>
          <p:nvPr/>
        </p:nvSpPr>
        <p:spPr>
          <a:xfrm>
            <a:off x="352839" y="2176743"/>
            <a:ext cx="114863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b="1" dirty="0"/>
              <a:t>Позволяет выявлять закономерности в распределении землетрясений</a:t>
            </a:r>
            <a:r>
              <a:rPr lang="ru-RU" sz="2400" dirty="0"/>
              <a:t> по территории и времени.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/>
              <a:t>Помогает оценивать вероятность будущих событий</a:t>
            </a:r>
            <a:r>
              <a:rPr lang="ru-RU" sz="2400" dirty="0"/>
              <a:t> в конкретных зонах (в том числе "сейсмически молчаливых").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/>
              <a:t>Используется для анализа афтершоков и миграции сейсмической активности</a:t>
            </a:r>
            <a:r>
              <a:rPr lang="ru-RU" sz="2400" dirty="0"/>
              <a:t> вдоль разломов.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/>
              <a:t>Является основой для прогнозных и вероятностных моделей сейсмичности</a:t>
            </a:r>
            <a:r>
              <a:rPr lang="ru-RU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/>
              <a:t>Важна для мониторинга, планирования и снижения сейсмических рисков</a:t>
            </a:r>
            <a:r>
              <a:rPr lang="ru-RU" sz="24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CA7A6782-22D7-5481-CF2C-1BBB93BF6BDA}"/>
                  </a:ext>
                </a:extLst>
              </p14:cNvPr>
              <p14:cNvContentPartPr/>
              <p14:nvPr/>
            </p14:nvContentPartPr>
            <p14:xfrm>
              <a:off x="526320" y="2425336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CA7A6782-22D7-5481-CF2C-1BBB93BF6B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680" y="23173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F980DE2A-C5E4-EE15-97D9-B6F6D9E2ECD3}"/>
                  </a:ext>
                </a:extLst>
              </p14:cNvPr>
              <p14:cNvContentPartPr/>
              <p14:nvPr/>
            </p14:nvContentPartPr>
            <p14:xfrm>
              <a:off x="506880" y="3140656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F980DE2A-C5E4-EE15-97D9-B6F6D9E2EC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880" y="30330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3AFDAEAA-97EA-67E0-0FF8-674338B877AF}"/>
                  </a:ext>
                </a:extLst>
              </p14:cNvPr>
              <p14:cNvContentPartPr/>
              <p14:nvPr/>
            </p14:nvContentPartPr>
            <p14:xfrm>
              <a:off x="526320" y="3876136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3AFDAEAA-97EA-67E0-0FF8-674338B877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680" y="37684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B4B1AC5-26BC-ABDA-3004-C3C111E2D99B}"/>
                  </a:ext>
                </a:extLst>
              </p14:cNvPr>
              <p14:cNvContentPartPr/>
              <p14:nvPr/>
            </p14:nvContentPartPr>
            <p14:xfrm>
              <a:off x="516600" y="4561576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B4B1AC5-26BC-ABDA-3004-C3C111E2D9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0" y="44539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EE121383-9346-8596-9131-F72C79D9E81A}"/>
                  </a:ext>
                </a:extLst>
              </p14:cNvPr>
              <p14:cNvContentPartPr/>
              <p14:nvPr/>
            </p14:nvContentPartPr>
            <p14:xfrm>
              <a:off x="526320" y="4979176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EE121383-9346-8596-9131-F72C79D9E8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680" y="487117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63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56259F-9BE6-DB95-19BA-1CDA73D73A30}"/>
              </a:ext>
            </a:extLst>
          </p:cNvPr>
          <p:cNvSpPr/>
          <p:nvPr/>
        </p:nvSpPr>
        <p:spPr>
          <a:xfrm>
            <a:off x="0" y="1946787"/>
            <a:ext cx="12192000" cy="26153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92E78-FD5E-4DBF-9EAF-42DCD55C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3828"/>
            <a:ext cx="10515600" cy="1325563"/>
          </a:xfrm>
        </p:spPr>
        <p:txBody>
          <a:bodyPr/>
          <a:lstStyle/>
          <a:p>
            <a:pPr algn="ctr"/>
            <a:r>
              <a:rPr lang="kk-KZ" b="1" dirty="0"/>
              <a:t>С</a:t>
            </a:r>
            <a:r>
              <a:rPr lang="ru-KZ" b="1" dirty="0" err="1"/>
              <a:t>пасибо</a:t>
            </a:r>
            <a:r>
              <a:rPr lang="ru-KZ" b="1" dirty="0"/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6527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E2995CD88ED4B9A334106562D4F8D" ma:contentTypeVersion="7" ma:contentTypeDescription="Create a new document." ma:contentTypeScope="" ma:versionID="0a5ba521c4b5714816f28af758715f0b">
  <xsd:schema xmlns:xsd="http://www.w3.org/2001/XMLSchema" xmlns:xs="http://www.w3.org/2001/XMLSchema" xmlns:p="http://schemas.microsoft.com/office/2006/metadata/properties" xmlns:ns2="11d20cd1-dae2-4206-8969-23ab0b4a8c25" targetNamespace="http://schemas.microsoft.com/office/2006/metadata/properties" ma:root="true" ma:fieldsID="455cfdaf893aa202ae89f1ae45f14516" ns2:_="">
    <xsd:import namespace="11d20cd1-dae2-4206-8969-23ab0b4a8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20cd1-dae2-4206-8969-23ab0b4a8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81AF6E-BC46-4AAD-AB84-4EA8D3E947A5}"/>
</file>

<file path=customXml/itemProps2.xml><?xml version="1.0" encoding="utf-8"?>
<ds:datastoreItem xmlns:ds="http://schemas.openxmlformats.org/officeDocument/2006/customXml" ds:itemID="{4531A305-A4D0-40E1-9A32-A57642B23061}"/>
</file>

<file path=customXml/itemProps3.xml><?xml version="1.0" encoding="utf-8"?>
<ds:datastoreItem xmlns:ds="http://schemas.openxmlformats.org/officeDocument/2006/customXml" ds:itemID="{38EA120C-8F2B-41FE-91A3-C83A83D14540}"/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767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Тема Office</vt:lpstr>
      <vt:lpstr>Пространственно-временная сейсмичность</vt:lpstr>
      <vt:lpstr>Что такое пространственно-временная сейсмичность? </vt:lpstr>
      <vt:lpstr>Из чего состоит ПВС?</vt:lpstr>
      <vt:lpstr>Какова роль ПВС в сейсмологии?</vt:lpstr>
      <vt:lpstr>Презентация PowerPoint</vt:lpstr>
      <vt:lpstr>Физическая, математическая, геофизическая сущность ПВС?</vt:lpstr>
      <vt:lpstr>Презентация PowerPoint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Пространственно-временная сейсмичность</dc:title>
  <dc:creator>Kamshat Kolumbetova</dc:creator>
  <cp:lastModifiedBy>user</cp:lastModifiedBy>
  <cp:revision>11</cp:revision>
  <dcterms:created xsi:type="dcterms:W3CDTF">2025-09-16T19:42:16Z</dcterms:created>
  <dcterms:modified xsi:type="dcterms:W3CDTF">2025-09-24T10:32:58Z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0x0101003F8E2995CD88ED4B9A334106562D4F8D</vt:lpwstr>
  </property>
</Properties>
</file>