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7" r:id="rId1"/>
  </p:sldMasterIdLst>
  <p:notesMasterIdLst>
    <p:notesMasterId r:id="rId30"/>
  </p:notesMasterIdLst>
  <p:sldIdLst>
    <p:sldId id="256" r:id="rId2"/>
    <p:sldId id="257" r:id="rId3"/>
    <p:sldId id="260" r:id="rId4"/>
    <p:sldId id="289" r:id="rId5"/>
    <p:sldId id="290" r:id="rId6"/>
    <p:sldId id="304" r:id="rId7"/>
    <p:sldId id="291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2" r:id="rId16"/>
    <p:sldId id="301" r:id="rId17"/>
    <p:sldId id="303" r:id="rId18"/>
    <p:sldId id="280" r:id="rId19"/>
    <p:sldId id="283" r:id="rId20"/>
    <p:sldId id="284" r:id="rId21"/>
    <p:sldId id="272" r:id="rId22"/>
    <p:sldId id="273" r:id="rId23"/>
    <p:sldId id="274" r:id="rId24"/>
    <p:sldId id="285" r:id="rId25"/>
    <p:sldId id="282" r:id="rId26"/>
    <p:sldId id="270" r:id="rId27"/>
    <p:sldId id="267" r:id="rId28"/>
    <p:sldId id="268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730B7-EA01-4F47-80DB-4AA42BC5EE05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67F255A-FD28-4645-8E8C-6AF1CC504218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Профилактические меры</a:t>
          </a:r>
        </a:p>
        <a:p>
          <a:pPr algn="just"/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Геологическое и сейсмологическое изучение </a:t>
          </a:r>
          <a:r>
            <a:rPr lang="ru-RU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территорий, выявление активных разломов.</a:t>
          </a:r>
        </a:p>
        <a:p>
          <a:pPr algn="just"/>
          <a:r>
            <a:rPr lang="ru-RU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Составление карт сейсмического районирования, определяющих уровень опасности.</a:t>
          </a:r>
        </a:p>
        <a:p>
          <a:pPr algn="just"/>
          <a:r>
            <a:rPr lang="ru-RU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Установление нормативов и ограничений на строительство в опасных зонах.</a:t>
          </a:r>
          <a:endParaRPr lang="ru-RU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F5C962-F179-4653-BE33-DB20C584160D}" type="parTrans" cxnId="{B83C6F94-2324-4252-9B8E-3398873EE472}">
      <dgm:prSet/>
      <dgm:spPr/>
      <dgm:t>
        <a:bodyPr/>
        <a:lstStyle/>
        <a:p>
          <a:endParaRPr lang="ru-RU"/>
        </a:p>
      </dgm:t>
    </dgm:pt>
    <dgm:pt modelId="{CABDB6E7-FE8B-4BFD-A4D2-E27D92315CFC}" type="sibTrans" cxnId="{B83C6F94-2324-4252-9B8E-3398873EE472}">
      <dgm:prSet/>
      <dgm:spPr/>
      <dgm:t>
        <a:bodyPr/>
        <a:lstStyle/>
        <a:p>
          <a:endParaRPr lang="ru-RU"/>
        </a:p>
      </dgm:t>
    </dgm:pt>
    <dgm:pt modelId="{A4D3A642-2BCF-4152-983B-B5B8AD359753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Организационные меры</a:t>
          </a:r>
        </a:p>
        <a:p>
          <a:pPr algn="just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национальных систем предупреждения и реагирования.</a:t>
          </a:r>
        </a:p>
        <a:p>
          <a:pPr algn="just"/>
          <a:r>
            <a:rPr lang="ru-RU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Разработка планов эвакуации и обучение населения.</a:t>
          </a:r>
        </a:p>
        <a:p>
          <a:pPr algn="just"/>
          <a:r>
            <a:rPr lang="ru-RU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Проведение </a:t>
          </a:r>
          <a:r>
            <a:rPr lang="ru-RU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сейсмотренировок</a:t>
          </a:r>
          <a:r>
            <a:rPr lang="ru-RU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школах, предприятиях и жилых комплексах.</a:t>
          </a:r>
        </a:p>
        <a:p>
          <a:pPr algn="just"/>
          <a:r>
            <a:rPr lang="ru-RU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Формирование аварийно-спасательных служб, оснащенных специальной техникой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BCABA8-02AD-4558-AFD1-1D9DBE26CA82}" type="parTrans" cxnId="{F5081683-BAC9-493D-B00E-3C259065B35B}">
      <dgm:prSet/>
      <dgm:spPr/>
      <dgm:t>
        <a:bodyPr/>
        <a:lstStyle/>
        <a:p>
          <a:endParaRPr lang="ru-RU"/>
        </a:p>
      </dgm:t>
    </dgm:pt>
    <dgm:pt modelId="{2446A35D-E3E5-4BAC-B889-48E9841201A3}" type="sibTrans" cxnId="{F5081683-BAC9-493D-B00E-3C259065B35B}">
      <dgm:prSet/>
      <dgm:spPr/>
      <dgm:t>
        <a:bodyPr/>
        <a:lstStyle/>
        <a:p>
          <a:endParaRPr lang="ru-RU"/>
        </a:p>
      </dgm:t>
    </dgm:pt>
    <dgm:pt modelId="{0DA7813F-E680-4209-B640-DC36B6DB28B5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Социальные меры </a:t>
          </a:r>
        </a:p>
        <a:p>
          <a:pPr algn="just"/>
          <a:r>
            <a:rPr lang="ru-RU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направлены на повышение готовности населения</a:t>
          </a:r>
          <a:r>
            <a:rPr lang="kk-KZ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ru-RU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снижение паник и поддержку пострадавших, восстановление общества</a:t>
          </a:r>
        </a:p>
        <a:p>
          <a:pPr algn="ctr"/>
          <a:endParaRPr lang="kk-KZ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kk-KZ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kk-KZ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ru-RU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271343-59B4-48C0-82C4-E5223110E85A}" type="parTrans" cxnId="{B9DE364B-DE2B-4D6F-9453-18DC2ED7C0D4}">
      <dgm:prSet/>
      <dgm:spPr/>
      <dgm:t>
        <a:bodyPr/>
        <a:lstStyle/>
        <a:p>
          <a:endParaRPr lang="ru-RU"/>
        </a:p>
      </dgm:t>
    </dgm:pt>
    <dgm:pt modelId="{09F13DCC-5285-4B0F-9D29-45DC46BDA9A6}" type="sibTrans" cxnId="{B9DE364B-DE2B-4D6F-9453-18DC2ED7C0D4}">
      <dgm:prSet/>
      <dgm:spPr/>
      <dgm:t>
        <a:bodyPr/>
        <a:lstStyle/>
        <a:p>
          <a:endParaRPr lang="ru-RU"/>
        </a:p>
      </dgm:t>
    </dgm:pt>
    <dgm:pt modelId="{01DEE4EA-7155-424F-A28F-02E113D63911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Инженерные меры</a:t>
          </a:r>
        </a:p>
        <a:p>
          <a:pPr algn="just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Проектирование зданий с учетом сейсмостойкости</a:t>
          </a:r>
        </a:p>
        <a:p>
          <a:pPr algn="just"/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Использование армированных каркасов, гибких соединений, демпфирующих систем.</a:t>
          </a:r>
        </a:p>
        <a:p>
          <a:pPr algn="just"/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Применение </a:t>
          </a:r>
          <a:r>
            <a:rPr lang="ru-RU" sz="18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сейсмоизолирующих</a:t>
          </a:r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подушек</a:t>
          </a:r>
        </a:p>
        <a:p>
          <a:pPr algn="just"/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Усиление уже существующих зданий с помощью стальных рам, обойм, опорных конструкций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5C6EB2-5DAE-4943-9AEB-431A62D0AD2D}" type="parTrans" cxnId="{C22B50AB-79C5-43C9-9867-82E5A26C3484}">
      <dgm:prSet/>
      <dgm:spPr/>
      <dgm:t>
        <a:bodyPr/>
        <a:lstStyle/>
        <a:p>
          <a:endParaRPr lang="ru-RU"/>
        </a:p>
      </dgm:t>
    </dgm:pt>
    <dgm:pt modelId="{45469664-1E94-4AC9-A1BE-4DE474133C11}" type="sibTrans" cxnId="{C22B50AB-79C5-43C9-9867-82E5A26C3484}">
      <dgm:prSet/>
      <dgm:spPr/>
      <dgm:t>
        <a:bodyPr/>
        <a:lstStyle/>
        <a:p>
          <a:endParaRPr lang="ru-RU"/>
        </a:p>
      </dgm:t>
    </dgm:pt>
    <dgm:pt modelId="{95078784-86FD-42C7-B50F-4ACEBADA654D}" type="pres">
      <dgm:prSet presAssocID="{B1C730B7-EA01-4F47-80DB-4AA42BC5EE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B96AE5-7260-43B5-9910-0514A66FA91B}" type="pres">
      <dgm:prSet presAssocID="{767F255A-FD28-4645-8E8C-6AF1CC50421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D0FFC-6DCF-4F40-AB78-6EA36D48B071}" type="pres">
      <dgm:prSet presAssocID="{CABDB6E7-FE8B-4BFD-A4D2-E27D92315CFC}" presName="sibTrans" presStyleCnt="0"/>
      <dgm:spPr/>
    </dgm:pt>
    <dgm:pt modelId="{FC7AE669-E9A9-4CDE-AFB8-067C07A01E3F}" type="pres">
      <dgm:prSet presAssocID="{01DEE4EA-7155-424F-A28F-02E113D63911}" presName="node" presStyleLbl="node1" presStyleIdx="1" presStyleCnt="4" custScaleX="111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E7969-2575-4317-90F6-8E2E77D49647}" type="pres">
      <dgm:prSet presAssocID="{45469664-1E94-4AC9-A1BE-4DE474133C11}" presName="sibTrans" presStyleCnt="0"/>
      <dgm:spPr/>
    </dgm:pt>
    <dgm:pt modelId="{3B33DF9B-040B-40C2-9680-92EE1C389426}" type="pres">
      <dgm:prSet presAssocID="{A4D3A642-2BCF-4152-983B-B5B8AD359753}" presName="node" presStyleLbl="node1" presStyleIdx="2" presStyleCnt="4" custScaleX="105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A4082-1FCD-4D6C-9726-A9DD56D7DE64}" type="pres">
      <dgm:prSet presAssocID="{2446A35D-E3E5-4BAC-B889-48E9841201A3}" presName="sibTrans" presStyleCnt="0"/>
      <dgm:spPr/>
    </dgm:pt>
    <dgm:pt modelId="{E0F78E22-6E4E-4AD5-9ABB-702279509916}" type="pres">
      <dgm:prSet presAssocID="{0DA7813F-E680-4209-B640-DC36B6DB28B5}" presName="node" presStyleLbl="node1" presStyleIdx="3" presStyleCnt="4" custScaleX="106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8265C7-A6E1-4801-862F-1E49DCA2AE8A}" type="presOf" srcId="{767F255A-FD28-4645-8E8C-6AF1CC504218}" destId="{DEB96AE5-7260-43B5-9910-0514A66FA91B}" srcOrd="0" destOrd="0" presId="urn:microsoft.com/office/officeart/2005/8/layout/default"/>
    <dgm:cxn modelId="{B9DE364B-DE2B-4D6F-9453-18DC2ED7C0D4}" srcId="{B1C730B7-EA01-4F47-80DB-4AA42BC5EE05}" destId="{0DA7813F-E680-4209-B640-DC36B6DB28B5}" srcOrd="3" destOrd="0" parTransId="{84271343-59B4-48C0-82C4-E5223110E85A}" sibTransId="{09F13DCC-5285-4B0F-9D29-45DC46BDA9A6}"/>
    <dgm:cxn modelId="{C1CC1624-4158-471A-8C9E-036E8DA0A05F}" type="presOf" srcId="{01DEE4EA-7155-424F-A28F-02E113D63911}" destId="{FC7AE669-E9A9-4CDE-AFB8-067C07A01E3F}" srcOrd="0" destOrd="0" presId="urn:microsoft.com/office/officeart/2005/8/layout/default"/>
    <dgm:cxn modelId="{978766BD-40A9-48F7-9B65-B451E7A2DF06}" type="presOf" srcId="{B1C730B7-EA01-4F47-80DB-4AA42BC5EE05}" destId="{95078784-86FD-42C7-B50F-4ACEBADA654D}" srcOrd="0" destOrd="0" presId="urn:microsoft.com/office/officeart/2005/8/layout/default"/>
    <dgm:cxn modelId="{D3EAA222-ADAC-4AA3-8B8C-D2FA2BBE0EB1}" type="presOf" srcId="{0DA7813F-E680-4209-B640-DC36B6DB28B5}" destId="{E0F78E22-6E4E-4AD5-9ABB-702279509916}" srcOrd="0" destOrd="0" presId="urn:microsoft.com/office/officeart/2005/8/layout/default"/>
    <dgm:cxn modelId="{B83C6F94-2324-4252-9B8E-3398873EE472}" srcId="{B1C730B7-EA01-4F47-80DB-4AA42BC5EE05}" destId="{767F255A-FD28-4645-8E8C-6AF1CC504218}" srcOrd="0" destOrd="0" parTransId="{B5F5C962-F179-4653-BE33-DB20C584160D}" sibTransId="{CABDB6E7-FE8B-4BFD-A4D2-E27D92315CFC}"/>
    <dgm:cxn modelId="{F5081683-BAC9-493D-B00E-3C259065B35B}" srcId="{B1C730B7-EA01-4F47-80DB-4AA42BC5EE05}" destId="{A4D3A642-2BCF-4152-983B-B5B8AD359753}" srcOrd="2" destOrd="0" parTransId="{EBBCABA8-02AD-4558-AFD1-1D9DBE26CA82}" sibTransId="{2446A35D-E3E5-4BAC-B889-48E9841201A3}"/>
    <dgm:cxn modelId="{A8120439-9D4B-460C-B7B7-6DD4E94DED41}" type="presOf" srcId="{A4D3A642-2BCF-4152-983B-B5B8AD359753}" destId="{3B33DF9B-040B-40C2-9680-92EE1C389426}" srcOrd="0" destOrd="0" presId="urn:microsoft.com/office/officeart/2005/8/layout/default"/>
    <dgm:cxn modelId="{C22B50AB-79C5-43C9-9867-82E5A26C3484}" srcId="{B1C730B7-EA01-4F47-80DB-4AA42BC5EE05}" destId="{01DEE4EA-7155-424F-A28F-02E113D63911}" srcOrd="1" destOrd="0" parTransId="{B15C6EB2-5DAE-4943-9AEB-431A62D0AD2D}" sibTransId="{45469664-1E94-4AC9-A1BE-4DE474133C11}"/>
    <dgm:cxn modelId="{AF93270B-1BC1-4E67-BA45-4CC8F2E71E71}" type="presParOf" srcId="{95078784-86FD-42C7-B50F-4ACEBADA654D}" destId="{DEB96AE5-7260-43B5-9910-0514A66FA91B}" srcOrd="0" destOrd="0" presId="urn:microsoft.com/office/officeart/2005/8/layout/default"/>
    <dgm:cxn modelId="{261FA6D8-1FC9-42B9-9CD2-C2151F44CBDC}" type="presParOf" srcId="{95078784-86FD-42C7-B50F-4ACEBADA654D}" destId="{4F8D0FFC-6DCF-4F40-AB78-6EA36D48B071}" srcOrd="1" destOrd="0" presId="urn:microsoft.com/office/officeart/2005/8/layout/default"/>
    <dgm:cxn modelId="{5E618206-BD8B-4F63-9CFB-ED6B1886029C}" type="presParOf" srcId="{95078784-86FD-42C7-B50F-4ACEBADA654D}" destId="{FC7AE669-E9A9-4CDE-AFB8-067C07A01E3F}" srcOrd="2" destOrd="0" presId="urn:microsoft.com/office/officeart/2005/8/layout/default"/>
    <dgm:cxn modelId="{2FEAA4AD-05E9-4823-8ACA-003CB0277B1C}" type="presParOf" srcId="{95078784-86FD-42C7-B50F-4ACEBADA654D}" destId="{676E7969-2575-4317-90F6-8E2E77D49647}" srcOrd="3" destOrd="0" presId="urn:microsoft.com/office/officeart/2005/8/layout/default"/>
    <dgm:cxn modelId="{FC9800D3-BD0E-44F4-B1F0-BB0426D3C884}" type="presParOf" srcId="{95078784-86FD-42C7-B50F-4ACEBADA654D}" destId="{3B33DF9B-040B-40C2-9680-92EE1C389426}" srcOrd="4" destOrd="0" presId="urn:microsoft.com/office/officeart/2005/8/layout/default"/>
    <dgm:cxn modelId="{D289845A-92D4-4319-B061-1E6F95975CA4}" type="presParOf" srcId="{95078784-86FD-42C7-B50F-4ACEBADA654D}" destId="{94DA4082-1FCD-4D6C-9726-A9DD56D7DE64}" srcOrd="5" destOrd="0" presId="urn:microsoft.com/office/officeart/2005/8/layout/default"/>
    <dgm:cxn modelId="{320CC2F6-8419-400E-B86E-33E5F4455711}" type="presParOf" srcId="{95078784-86FD-42C7-B50F-4ACEBADA654D}" destId="{E0F78E22-6E4E-4AD5-9ABB-70227950991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96AE5-7260-43B5-9910-0514A66FA91B}">
      <dsp:nvSpPr>
        <dsp:cNvPr id="0" name=""/>
        <dsp:cNvSpPr/>
      </dsp:nvSpPr>
      <dsp:spPr>
        <a:xfrm>
          <a:off x="365763" y="2783"/>
          <a:ext cx="4420647" cy="265238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Профилактические меры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Геологическое и сейсмологическое изучение </a:t>
          </a: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территорий, выявление активных разломов.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Составление карт сейсмического районирования, определяющих уровень опасности.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Установление нормативов и ограничений на строительство в опасных зонах.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763" y="2783"/>
        <a:ext cx="4420647" cy="2652388"/>
      </dsp:txXfrm>
    </dsp:sp>
    <dsp:sp modelId="{FC7AE669-E9A9-4CDE-AFB8-067C07A01E3F}">
      <dsp:nvSpPr>
        <dsp:cNvPr id="0" name=""/>
        <dsp:cNvSpPr/>
      </dsp:nvSpPr>
      <dsp:spPr>
        <a:xfrm>
          <a:off x="5228475" y="2783"/>
          <a:ext cx="4920843" cy="2652388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Инженерные меры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Проектирование зданий с учетом сейсмостойкости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Использование армированных каркасов, гибких соединений, демпфирующих систем.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Применение </a:t>
          </a:r>
          <a:r>
            <a:rPr lang="ru-RU" sz="18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сейсмоизолирующих</a:t>
          </a: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подушек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Усиление уже существующих зданий с помощью стальных рам, обойм, опорных конструкций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28475" y="2783"/>
        <a:ext cx="4920843" cy="2652388"/>
      </dsp:txXfrm>
    </dsp:sp>
    <dsp:sp modelId="{3B33DF9B-040B-40C2-9680-92EE1C389426}">
      <dsp:nvSpPr>
        <dsp:cNvPr id="0" name=""/>
        <dsp:cNvSpPr/>
      </dsp:nvSpPr>
      <dsp:spPr>
        <a:xfrm>
          <a:off x="365763" y="3097236"/>
          <a:ext cx="4654853" cy="265238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Организационные меры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национальных систем предупреждения и реагирования.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Разработка планов эвакуации и обучение населения.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Проведение </a:t>
          </a:r>
          <a:r>
            <a:rPr lang="ru-RU" sz="18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сейсмотренировок</a:t>
          </a: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школах, предприятиях и жилых комплексах.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Формирование аварийно-спасательных служб, оснащенных специальной техникой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763" y="3097236"/>
        <a:ext cx="4654853" cy="2652388"/>
      </dsp:txXfrm>
    </dsp:sp>
    <dsp:sp modelId="{E0F78E22-6E4E-4AD5-9ABB-702279509916}">
      <dsp:nvSpPr>
        <dsp:cNvPr id="0" name=""/>
        <dsp:cNvSpPr/>
      </dsp:nvSpPr>
      <dsp:spPr>
        <a:xfrm>
          <a:off x="5462681" y="3097236"/>
          <a:ext cx="4686637" cy="265238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Социальные меры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направлены на повышение готовности населения</a:t>
          </a:r>
          <a:r>
            <a:rPr lang="kk-KZ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снижение паник и поддержку пострадавших, восстановление общества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8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8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8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62681" y="3097236"/>
        <a:ext cx="4686637" cy="2652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D55DC-5D4F-42F8-A5A7-BCBD90B1A2E5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83788-DD48-43D3-BA18-5EA19C539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65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83788-DD48-43D3-BA18-5EA19C53982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13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0E8C-EA0A-4540-9A58-EAC22A85B472}" type="datetime1">
              <a:rPr lang="ru-RU" smtClean="0"/>
              <a:t>23.10.2025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94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E50F-0378-43E3-B786-115D87AECAAA}" type="datetime1">
              <a:rPr lang="ru-RU" smtClean="0"/>
              <a:t>23.10.2025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77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36184-E811-4406-9F9F-AAA66DAFCCC5}" type="datetime1">
              <a:rPr lang="ru-RU" smtClean="0"/>
              <a:t>23.10.2025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39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207E-C345-4142-813D-3029120A400E}" type="datetime1">
              <a:rPr lang="ru-RU" smtClean="0"/>
              <a:t>23.10.2025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23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B4FB-7B1E-4CE0-96DB-4E448598A5DB}" type="datetime1">
              <a:rPr lang="ru-RU" smtClean="0"/>
              <a:t>23.10.2025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5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C37C-C696-43C9-BF8C-45BD5E5CF89B}" type="datetime1">
              <a:rPr lang="ru-RU" smtClean="0"/>
              <a:t>23.10.2025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47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89A4-2422-4FD8-8B39-733F964A4530}" type="datetime1">
              <a:rPr lang="ru-RU" smtClean="0"/>
              <a:t>23.10.2025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6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9B84-720F-4A54-A260-52D8B3130CD0}" type="datetime1">
              <a:rPr lang="ru-RU" smtClean="0"/>
              <a:t>23.10.2025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11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B74F-D570-4483-8FB8-398BD37326D5}" type="datetime1">
              <a:rPr lang="ru-RU" smtClean="0"/>
              <a:t>23.10.2025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10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B4BA-B0E9-4EC4-A993-9EA6B9287362}" type="datetime1">
              <a:rPr lang="ru-RU" smtClean="0"/>
              <a:t>23.10.2025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17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97678B5-3076-419E-96F8-573067FB78F4}" type="datetime1">
              <a:rPr lang="ru-RU" smtClean="0"/>
              <a:t>23.10.2025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58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7F2E9CE-AB30-4594-B055-AF33CC620E5F}" type="datetime1">
              <a:rPr lang="ru-RU" smtClean="0"/>
              <a:t>23.10.2025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5985D27-CCCD-4A24-A1D0-046622033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18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7787" y="126134"/>
            <a:ext cx="11225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cap="all" dirty="0" smtClean="0">
                <a:solidFill>
                  <a:srgbClr val="414141"/>
                </a:solidFill>
                <a:effectLst/>
                <a:latin typeface="SF Pro Display"/>
              </a:rPr>
              <a:t>Казахский национальный исследовательский технический университет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2" y="568645"/>
            <a:ext cx="4202198" cy="11160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74281" y="1560247"/>
            <a:ext cx="73152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Институт Геологии, нефти и горного дела им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К.Турысова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Кафедра «Геофизика и сейсмология»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74281" y="2691405"/>
            <a:ext cx="73152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Практическая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работа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№8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Самостоятельная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работа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докторанта №2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86759" y="3231215"/>
            <a:ext cx="10405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дисциплине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Сейсмогеофизические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предвестники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прогноза землетрясений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1966" y="4129571"/>
            <a:ext cx="10641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Тема: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Защита от землетрясений. Основа сейсмической безопасности – сейсмостойкое строительство.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92496" y="5021184"/>
            <a:ext cx="6299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Абетов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Ауэз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Егембердыевич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профессор, доктор геол.-мин. наук, академик НАН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РК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kk-KZ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Қалғұлова Назерке Ерланқызы</a:t>
            </a:r>
            <a:endParaRPr lang="ru-RU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23242" y="6466795"/>
            <a:ext cx="1338508" cy="342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Алматы 2025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3939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/>
            <a:fld id="{B5985D27-CCCD-4A24-A1D0-046622033FD3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just"/>
              <a:t>10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109" y="177484"/>
            <a:ext cx="116101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в сейсмологии и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сейсмозащите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0109" y="4448208"/>
            <a:ext cx="11871184" cy="16339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в Казахстане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Алматинском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регионе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геомеханическое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моделирование используется для анализа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Талгарского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Кеминского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разломов с применением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Coulomb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3.3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GPS-данных.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Геомеханические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 применяются при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оценке устойчивости инженерных сооружений Алматы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включая больницы, школы и объекты критической инфраструктуры.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424863" y="810084"/>
            <a:ext cx="3633787" cy="34056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Геодинамический мониторинг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Совместное использование GPS,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InSAR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геомеханических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моделей позволяет контролировать: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деформации земной поверхности,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тектонических напряжений,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сейсмическую активность в реальном времени.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57675" y="810084"/>
            <a:ext cx="3746788" cy="34108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Инженерная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сейсмозащита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Используется при проектировании зданий, дамб, туннелей: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устойчивости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оснований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склонов,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расчёт динамической реакции сооружений на сейсмические волны,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оптимизация систем базовой изоляции и демпфирования.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808" y="810084"/>
            <a:ext cx="3771467" cy="34108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Прогноз очаговых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зон</a:t>
            </a: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 позволяют: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определить зоны концентрации напряжений,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вычислить величину возможного смещения вдоль разломов,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спрогнозировать место и силу будущих землетрясений.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63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11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8655" y="193963"/>
            <a:ext cx="11194472" cy="14824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деформационного состояния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процесс количественного анализа изменений формы, объёма и напряжений в земной коре под действием тектонических, гравитационных и сейсмических сил.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определить распределение деформаций и напряжений, выявить зоны возможных разрывов и очагов землетрясений, а также оценить устойчивость инженерных сооружений в сейсмоопасных районах.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439053"/>
              </p:ext>
            </p:extLst>
          </p:nvPr>
        </p:nvGraphicFramePr>
        <p:xfrm>
          <a:off x="248863" y="2399905"/>
          <a:ext cx="11264265" cy="4294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4755">
                  <a:extLst>
                    <a:ext uri="{9D8B030D-6E8A-4147-A177-3AD203B41FA5}">
                      <a16:colId xmlns:a16="http://schemas.microsoft.com/office/drawing/2014/main" val="3820209493"/>
                    </a:ext>
                  </a:extLst>
                </a:gridCol>
                <a:gridCol w="3754755">
                  <a:extLst>
                    <a:ext uri="{9D8B030D-6E8A-4147-A177-3AD203B41FA5}">
                      <a16:colId xmlns:a16="http://schemas.microsoft.com/office/drawing/2014/main" val="1718252294"/>
                    </a:ext>
                  </a:extLst>
                </a:gridCol>
                <a:gridCol w="3754755">
                  <a:extLst>
                    <a:ext uri="{9D8B030D-6E8A-4147-A177-3AD203B41FA5}">
                      <a16:colId xmlns:a16="http://schemas.microsoft.com/office/drawing/2014/main" val="2709461474"/>
                    </a:ext>
                  </a:extLst>
                </a:gridCol>
              </a:tblGrid>
              <a:tr h="504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16010062"/>
                  </a:ext>
                </a:extLst>
              </a:tr>
              <a:tr h="959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уравнений деформации для простых форм (плиты, слои, трещины).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Теоретическая оценка напряжений.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95187534"/>
                  </a:ext>
                </a:extLst>
              </a:tr>
              <a:tr h="18710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моделирование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Макетирование деформаций на лабораторных установках с использованием аналогов пород (песок, глина, парафин).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Исследование механизма разломообразования.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47578278"/>
                  </a:ext>
                </a:extLst>
              </a:tr>
              <a:tr h="959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Численное моделирование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Компьютерное решение уравнений упругости, пластичности и разрушения.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Расчёт напряжений, прогноз очагов землетрясений.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75119846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507186" y="1838098"/>
            <a:ext cx="4467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Методы моделирования деформаций</a:t>
            </a:r>
          </a:p>
        </p:txBody>
      </p:sp>
    </p:spTree>
    <p:extLst>
      <p:ext uri="{BB962C8B-B14F-4D97-AF65-F5344CB8AC3E}">
        <p14:creationId xmlns:p14="http://schemas.microsoft.com/office/powerpoint/2010/main" val="35958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/>
            <a:fld id="{B5985D27-CCCD-4A24-A1D0-046622033FD3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just"/>
              <a:t>12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0108" y="690206"/>
            <a:ext cx="3771467" cy="34108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Геодинамика 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сейсмология</a:t>
            </a:r>
          </a:p>
          <a:p>
            <a:pPr algn="just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зон накопления тектонических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напряжений;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 возможных очагов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землетрясений;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механизма смещений по активным разломам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Талгарский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Кеминский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Жаркентский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др.).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0109" y="4448207"/>
            <a:ext cx="11871184" cy="17697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в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Казахстане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и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Илийская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впадина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моделирование НДС выполнено с помощью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Coulomb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3.3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выявлены зоны растяжения и сжатия, совпадающие с историческими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очагами.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Жамбылская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анализ деформаций по данным GPS показал скорость смещений 2–4 мм/год, что подтверждает активность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разломов.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29967" y="736582"/>
            <a:ext cx="3771467" cy="34108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сейсмозащита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Расчёт воздействия деформаций на здания, тоннели, дамбы,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мосты;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 по укреплению фундаментов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безопасных площадок строительства (например, для школ и больниц в Алматы).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9826" y="760293"/>
            <a:ext cx="3771467" cy="34108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Геомониторинг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Совмещение моделирования с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наблюдениями в реальном времени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(геодезические станции, спутники, сенсоры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активизации тектонических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прогностических коэффициентов в модели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сейсмоопасности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5675" y="13004"/>
            <a:ext cx="6871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моделирования деформационного состояния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3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76341" y="6411872"/>
            <a:ext cx="365760" cy="307570"/>
          </a:xfrm>
        </p:spPr>
        <p:txBody>
          <a:bodyPr/>
          <a:lstStyle/>
          <a:p>
            <a:fld id="{B5985D27-CCCD-4A24-A1D0-046622033FD3}" type="slidenum">
              <a:rPr lang="ru-RU" smtClean="0"/>
              <a:t>13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9490" y="252029"/>
            <a:ext cx="11416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Механическая прочность пород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— это способность горных пород сопротивляться разрушению под действием внешних механических нагрузок: давления, растяжения, сжатия, сдвига и вибраций (в том числе сейсмических).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Прочность определяется внутренними свойствами породы — её минеральным составом, структурой, пористостью, влажностью и степенью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трещиноватости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9490" y="1794577"/>
            <a:ext cx="58881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на породу действует нагрузка (например, тектоническое сжатие или вибрация землетрясения), в её объёме возникают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напряжения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(σ) 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деформации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(ε).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напряжения превышают предел прочности, происходит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разрушение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трещинообразование, сдвиг или разлом.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фундамент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геомеханики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сейсмологии: очаг землетрясения формируется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момент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превышения прочности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пород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зоне тектонических напряжений.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29490" y="1565564"/>
            <a:ext cx="11194474" cy="138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7" b="3262"/>
          <a:stretch/>
        </p:blipFill>
        <p:spPr>
          <a:xfrm>
            <a:off x="6973860" y="1692624"/>
            <a:ext cx="3785062" cy="471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6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14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652787"/>
              </p:ext>
            </p:extLst>
          </p:nvPr>
        </p:nvGraphicFramePr>
        <p:xfrm>
          <a:off x="512617" y="878377"/>
          <a:ext cx="10612065" cy="570530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669851">
                  <a:extLst>
                    <a:ext uri="{9D8B030D-6E8A-4147-A177-3AD203B41FA5}">
                      <a16:colId xmlns:a16="http://schemas.microsoft.com/office/drawing/2014/main" val="2304847255"/>
                    </a:ext>
                  </a:extLst>
                </a:gridCol>
                <a:gridCol w="2669851">
                  <a:extLst>
                    <a:ext uri="{9D8B030D-6E8A-4147-A177-3AD203B41FA5}">
                      <a16:colId xmlns:a16="http://schemas.microsoft.com/office/drawing/2014/main" val="3084215015"/>
                    </a:ext>
                  </a:extLst>
                </a:gridCol>
                <a:gridCol w="2669851">
                  <a:extLst>
                    <a:ext uri="{9D8B030D-6E8A-4147-A177-3AD203B41FA5}">
                      <a16:colId xmlns:a16="http://schemas.microsoft.com/office/drawing/2014/main" val="2475374877"/>
                    </a:ext>
                  </a:extLst>
                </a:gridCol>
                <a:gridCol w="2602512">
                  <a:extLst>
                    <a:ext uri="{9D8B030D-6E8A-4147-A177-3AD203B41FA5}">
                      <a16:colId xmlns:a16="http://schemas.microsoft.com/office/drawing/2014/main" val="2988184826"/>
                    </a:ext>
                  </a:extLst>
                </a:gridCol>
              </a:tblGrid>
              <a:tr h="455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прочности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Суть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Характерные значения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69420627"/>
                  </a:ext>
                </a:extLst>
              </a:tr>
              <a:tr h="1312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 прочности при сжатии (</a:t>
                      </a:r>
                      <a:r>
                        <a:rPr lang="ru-RU" sz="16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σсж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Максимальное давление, которое порода выдерживает без разрушения.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Гранит: 120–250 МПа; Базальт: 150–300 МПа; Песчаник: 20–100 МПа.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Расчёт несущей способности основания зданий.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90640267"/>
                  </a:ext>
                </a:extLst>
              </a:tr>
              <a:tr h="1312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 прочности при растяжении (σраст)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Нагрузка, при которой порода разрушается на разрыв.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10–20 раз меньше σсж.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трещинообразования и разломов.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99536981"/>
                  </a:ext>
                </a:extLst>
              </a:tr>
              <a:tr h="1312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 прочности при сдвиге (τсдв)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Сопротивление породы скольжению по плоскости.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Определяется сцеплением (c) и углом внутреннего трения (φ).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устойчивости склонов, откосов, подземных выработок.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42222953"/>
                  </a:ext>
                </a:extLst>
              </a:tr>
              <a:tr h="1312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Динамическая прочность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Сопротивление кратковременным нагрузкам (взрыв, землетрясение).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Обычно выше статической.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сейсмостойких сооружений.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1640242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451265" y="224043"/>
            <a:ext cx="5019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виды механической прочности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3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15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406261"/>
              </p:ext>
            </p:extLst>
          </p:nvPr>
        </p:nvGraphicFramePr>
        <p:xfrm>
          <a:off x="581890" y="942111"/>
          <a:ext cx="11083638" cy="5275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4546">
                  <a:extLst>
                    <a:ext uri="{9D8B030D-6E8A-4147-A177-3AD203B41FA5}">
                      <a16:colId xmlns:a16="http://schemas.microsoft.com/office/drawing/2014/main" val="2500671017"/>
                    </a:ext>
                  </a:extLst>
                </a:gridCol>
                <a:gridCol w="3694546">
                  <a:extLst>
                    <a:ext uri="{9D8B030D-6E8A-4147-A177-3AD203B41FA5}">
                      <a16:colId xmlns:a16="http://schemas.microsoft.com/office/drawing/2014/main" val="3453924216"/>
                    </a:ext>
                  </a:extLst>
                </a:gridCol>
                <a:gridCol w="3694546">
                  <a:extLst>
                    <a:ext uri="{9D8B030D-6E8A-4147-A177-3AD203B41FA5}">
                      <a16:colId xmlns:a16="http://schemas.microsoft.com/office/drawing/2014/main" val="3421753318"/>
                    </a:ext>
                  </a:extLst>
                </a:gridCol>
              </a:tblGrid>
              <a:tr h="612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 оборудования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30404823"/>
                  </a:ext>
                </a:extLst>
              </a:tr>
              <a:tr h="11658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Лабораторные испытания на сжатие и растяжение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Образцы цилиндрической формы подвергаются нагрузке до разрушения.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Прессы типа П-125, УПГ-100.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12418822"/>
                  </a:ext>
                </a:extLst>
              </a:tr>
              <a:tr h="11658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Испытания на сдвиг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Измеряется сопротивление породы при смещении по наклонной плоскости.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Сдвигометры, устройства трёхосного сжатия.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82426373"/>
                  </a:ext>
                </a:extLst>
              </a:tr>
              <a:tr h="11658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Полевые испытания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Применяются при бурении и строительстве (в скважинах и карьерах).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Прессометрические, штамповые испытания.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27702323"/>
                  </a:ext>
                </a:extLst>
              </a:tr>
              <a:tr h="11658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Акустические методы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прохождения упругих волн (Vp, Vs) коррелирует с прочностью.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Сейсмоакустические установки.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905456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912298" y="307170"/>
            <a:ext cx="6347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определения механической прочности пород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5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16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9491" y="498765"/>
            <a:ext cx="1094509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Роль механической прочности в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геомеханике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сейсмозащите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геодинамике: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Определяет, где и при каких напряжениях произойдёт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разрыв пород (очаг землетрясения)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Используется в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геомеханических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моделях (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Coulomb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3.3, COMSOL)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расчёта зон возможных разрушений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инженерной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сейсмозащите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Прочностные характеристики горных пород учитываются при расчёте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фундаментов, опор, свай и подземных сооружений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Входит в нормы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 РК 2.03-30-2017 “Строительство в сейсмических районах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прогнозировании землетрясений: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Изменение прочности пород при накоплении напряжений — ключевой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предвестниковый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фактор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Наблюдение за “размягчением” пород и микротрещинами помогает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определить стадии подготовки очага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648691" y="1052945"/>
            <a:ext cx="8797636" cy="1385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28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17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651165"/>
            <a:ext cx="112221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предвестников отражает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многоуровневую природу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 землетрясений.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группа фиксирует разные стадии накопления энергии в литосфере: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геодинамические и геофизические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раннюю фазу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напряжений,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геохимические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гидрогеологические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среднюю стадию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активизации,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сейсмические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биологические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финальную стадию перед разрывом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комплексное использование всех классов предвестников является основой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прогнозной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сейсмозащиты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стратегий снижения сейсмического риска.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3715895"/>
            <a:ext cx="112775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Предвестники обеспечивают научную базу прогнозирования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позволяя количественно оценивать текущее состояние напряжений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Сейсмозащита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реализует прикладную реакцию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переводит прогноз в инженерные решения: усиление конструкций, автоматическую изоляцию, эвакуацию.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совокупности они формируют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двухуровневую систему безопасности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уровень — диагностический (мониторинг и прогноз)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уровень — инженерно-реагирующий (защита и управление последствиями).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09600" y="3241964"/>
            <a:ext cx="11069782" cy="1385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4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18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476238"/>
              </p:ext>
            </p:extLst>
          </p:nvPr>
        </p:nvGraphicFramePr>
        <p:xfrm>
          <a:off x="332510" y="369332"/>
          <a:ext cx="11568543" cy="6236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6181">
                  <a:extLst>
                    <a:ext uri="{9D8B030D-6E8A-4147-A177-3AD203B41FA5}">
                      <a16:colId xmlns:a16="http://schemas.microsoft.com/office/drawing/2014/main" val="1550592592"/>
                    </a:ext>
                  </a:extLst>
                </a:gridCol>
                <a:gridCol w="3856181">
                  <a:extLst>
                    <a:ext uri="{9D8B030D-6E8A-4147-A177-3AD203B41FA5}">
                      <a16:colId xmlns:a16="http://schemas.microsoft.com/office/drawing/2014/main" val="910441995"/>
                    </a:ext>
                  </a:extLst>
                </a:gridCol>
                <a:gridCol w="3856181">
                  <a:extLst>
                    <a:ext uri="{9D8B030D-6E8A-4147-A177-3AD203B41FA5}">
                      <a16:colId xmlns:a16="http://schemas.microsoft.com/office/drawing/2014/main" val="139529076"/>
                    </a:ext>
                  </a:extLst>
                </a:gridCol>
              </a:tblGrid>
              <a:tr h="38431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землетрясения — подготовка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время землетрясения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землетрясения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540432"/>
                  </a:ext>
                </a:extLst>
              </a:tr>
              <a:tr h="38431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Ознакомьтесь с 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планом эвакуации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доме, школе или на работе.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Подготовьте 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тревожный рюкзак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Зафиксируйте тяжёлую мебель и технику к стенам, чтобы они не упали.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Освободите 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выходы и коридоры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лишних предметов.</a:t>
                      </a:r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Узнайте, где находятся газовые, водопроводные и электрические вентили, чтобы при необходимости их перекрыть.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Держите под рукой средства связи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контакты экстренных служб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— единый номер службы спасения).</a:t>
                      </a:r>
                    </a:p>
                    <a:p>
                      <a:pPr algn="just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вы находитесь в здании:</a:t>
                      </a:r>
                    </a:p>
                    <a:p>
                      <a:pPr algn="just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Найдите безопасное место: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прочными столами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кроватями;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рядом с внутренними несущими стенами;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углу помещения вдали от окон, зеркал и шкафов.</a:t>
                      </a:r>
                    </a:p>
                    <a:p>
                      <a:pPr algn="just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Накройте голову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руками или подушкой, защитите глаза от стекла.</a:t>
                      </a:r>
                    </a:p>
                    <a:p>
                      <a:pPr algn="just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 пользуйтесь лифтом!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— он может застрять или обрушиться.</a:t>
                      </a:r>
                    </a:p>
                    <a:p>
                      <a:pPr algn="just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 бегите по лестнице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пока толчки не прекратятся.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вы находитесь в школе или на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работе: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Слушайте указания преподавателя,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охраны или систем оповещения.</a:t>
                      </a:r>
                    </a:p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Отойдите от окон и стеклянных перегородок.</a:t>
                      </a:r>
                    </a:p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покидайте здание без разрешения —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эвакуация проводится только после толчков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вы в автомобиле:</a:t>
                      </a:r>
                    </a:p>
                    <a:p>
                      <a:pPr algn="just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Остановитесь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вдали от зданий, мостов, деревьев, линий электропередач.</a:t>
                      </a:r>
                    </a:p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покидайте машину, пока не закончатся толчки.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вы на улице:</a:t>
                      </a:r>
                    </a:p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Отойдите от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зданий, стен, столбов, деревьев, мостов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Найдите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открытую площадку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Проверьте себя и окружающих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— окажите первую помощь пострадавшим.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Выключите газ, воду и электричество.</a:t>
                      </a:r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пользуйтесь открытым огнём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— возможны утечки газа.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Покиньте здание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только после уверенности в его безопасности.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Держитесь подальше от разрушенных конструкций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не заходите внутрь без разрешения спасателей.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Слушайте официальные сообщения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радио, телевидению или из громкоговорителей.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Будьте готовы к повторным толчкам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— держите тревожный рюкзак при себе.</a:t>
                      </a:r>
                    </a:p>
                    <a:p>
                      <a:pPr algn="just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97967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841682" y="0"/>
            <a:ext cx="3785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во время землетрясения</a:t>
            </a:r>
          </a:p>
        </p:txBody>
      </p:sp>
    </p:spTree>
    <p:extLst>
      <p:ext uri="{BB962C8B-B14F-4D97-AF65-F5344CB8AC3E}">
        <p14:creationId xmlns:p14="http://schemas.microsoft.com/office/powerpoint/2010/main" val="190695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19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16157" y="584262"/>
            <a:ext cx="455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должно быть в “тревожном рюкзаке”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27" y="0"/>
            <a:ext cx="4336473" cy="685800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658983"/>
              </p:ext>
            </p:extLst>
          </p:nvPr>
        </p:nvGraphicFramePr>
        <p:xfrm>
          <a:off x="581866" y="1205345"/>
          <a:ext cx="7079698" cy="4378037"/>
        </p:xfrm>
        <a:graphic>
          <a:graphicData uri="http://schemas.openxmlformats.org/drawingml/2006/table">
            <a:tbl>
              <a:tblPr/>
              <a:tblGrid>
                <a:gridCol w="3241976">
                  <a:extLst>
                    <a:ext uri="{9D8B030D-6E8A-4147-A177-3AD203B41FA5}">
                      <a16:colId xmlns:a16="http://schemas.microsoft.com/office/drawing/2014/main" val="826817679"/>
                    </a:ext>
                  </a:extLst>
                </a:gridCol>
                <a:gridCol w="3837722">
                  <a:extLst>
                    <a:ext uri="{9D8B030D-6E8A-4147-A177-3AD203B41FA5}">
                      <a16:colId xmlns:a16="http://schemas.microsoft.com/office/drawing/2014/main" val="530327135"/>
                    </a:ext>
                  </a:extLst>
                </a:gridCol>
              </a:tblGrid>
              <a:tr h="365507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</a:p>
                  </a:txBody>
                  <a:tcPr marL="65999" marR="65999" marT="33000" marB="33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 предметов</a:t>
                      </a:r>
                    </a:p>
                  </a:txBody>
                  <a:tcPr marL="65999" marR="65999" marT="33000" marB="33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584006"/>
                  </a:ext>
                </a:extLst>
              </a:tr>
              <a:tr h="639678"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</a:t>
                      </a:r>
                    </a:p>
                  </a:txBody>
                  <a:tcPr marL="65999" marR="65999" marT="33000" marB="33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Паспорт, удостоверение личности, страховой полис, деньги</a:t>
                      </a:r>
                    </a:p>
                  </a:txBody>
                  <a:tcPr marL="65999" marR="65999" marT="33000" marB="33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516085"/>
                  </a:ext>
                </a:extLst>
              </a:tr>
              <a:tr h="639678"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связи</a:t>
                      </a:r>
                    </a:p>
                  </a:txBody>
                  <a:tcPr marL="65999" marR="65999" marT="33000" marB="33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Телефон, power bank, запасные батарейки</a:t>
                      </a:r>
                    </a:p>
                  </a:txBody>
                  <a:tcPr marL="65999" marR="65999" marT="33000" marB="33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460937"/>
                  </a:ext>
                </a:extLst>
              </a:tr>
              <a:tr h="639678"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 помощь</a:t>
                      </a:r>
                    </a:p>
                  </a:txBody>
                  <a:tcPr marL="65999" marR="65999" marT="33000" marB="33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Аптечка, антисептик, перевязочные материалы, лекарства</a:t>
                      </a:r>
                    </a:p>
                  </a:txBody>
                  <a:tcPr marL="65999" marR="65999" marT="33000" marB="33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632308"/>
                  </a:ext>
                </a:extLst>
              </a:tr>
              <a:tr h="639678"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Еда и вода</a:t>
                      </a:r>
                    </a:p>
                  </a:txBody>
                  <a:tcPr marL="65999" marR="65999" marT="33000" marB="33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Консервы, сухие пайки, питьевая вода (2 литра на человека)</a:t>
                      </a:r>
                    </a:p>
                  </a:txBody>
                  <a:tcPr marL="65999" marR="65999" marT="33000" marB="33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484355"/>
                  </a:ext>
                </a:extLst>
              </a:tr>
              <a:tr h="365507"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Освещение</a:t>
                      </a:r>
                    </a:p>
                  </a:txBody>
                  <a:tcPr marL="65999" marR="65999" marT="33000" marB="33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Фонарик, свечи, спички</a:t>
                      </a:r>
                    </a:p>
                  </a:txBody>
                  <a:tcPr marL="65999" marR="65999" marT="33000" marB="33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0252204"/>
                  </a:ext>
                </a:extLst>
              </a:tr>
              <a:tr h="365507"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Тёплая одежда</a:t>
                      </a:r>
                    </a:p>
                  </a:txBody>
                  <a:tcPr marL="65999" marR="65999" marT="33000" marB="33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Плед, куртка, перчатки</a:t>
                      </a:r>
                    </a:p>
                  </a:txBody>
                  <a:tcPr marL="65999" marR="65999" marT="33000" marB="33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427485"/>
                  </a:ext>
                </a:extLst>
              </a:tr>
              <a:tr h="722804"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Прочее</a:t>
                      </a:r>
                    </a:p>
                  </a:txBody>
                  <a:tcPr marL="65999" marR="65999" marT="33000" marB="33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Свисток, карта района, ключи, маска, дезинфицирующие салфетки</a:t>
                      </a:r>
                    </a:p>
                  </a:txBody>
                  <a:tcPr marL="65999" marR="65999" marT="33000" marB="33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721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46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812419" y="348734"/>
            <a:ext cx="3153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Содержание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2728" y="579566"/>
            <a:ext cx="853439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защиты населения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и прогнозирования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предвестников землетрясений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предвестников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Геомеханическое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моделирование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деформационного состояния земной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прочность горных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сейсмостойкого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сейсмостойкого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сейсмостойкости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в Казахстане и мире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/>
          <a:lstStyle/>
          <a:p>
            <a:fld id="{B5985D27-CCCD-4A24-A1D0-046622033FD3}" type="slidenum">
              <a:rPr lang="ru-RU" sz="1400" smtClean="0">
                <a:solidFill>
                  <a:schemeClr val="tx1"/>
                </a:solidFill>
              </a:rPr>
              <a:t>2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20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20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9490" y="568038"/>
            <a:ext cx="87145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Сейсмостойкое строительство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комплекс инженерных решений и строительных технологий, направленных на обеспечение устойчивости зданий и сооружений при воздействии сейсмических волн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сохранить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целостность основных конструктивных элементов.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устойчивых конструкций, способных сохранять несущую способность при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колебаниях;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инерционных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нагрузок;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прогрессирующих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разрушений;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безопасной эвакуации людей.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295" y="2622623"/>
            <a:ext cx="5281409" cy="396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4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21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0109" y="838343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сейсмостойкого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сейсмического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районирования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Проектирование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на основе карт сейсмической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Жесткость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пластичность конструкций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должно сохранять несущую способность даже при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деформациях.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Легкие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 создают меньшую нагрузку на фундамент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стены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Сейсмоизоляция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Использование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опор или амортизаторов между фундаментом и зданием, которые гасят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колебания.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Прочность фундаментов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Глубокие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армированные фундаменты устойчивее к сейсмическим ударам.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7"/>
          <a:stretch/>
        </p:blipFill>
        <p:spPr>
          <a:xfrm>
            <a:off x="6350751" y="1652504"/>
            <a:ext cx="5841249" cy="294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0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22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4909" y="609600"/>
            <a:ext cx="86590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Сейсмическое </a:t>
            </a:r>
            <a:r>
              <a:rPr lang="ru-RU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нагружение</a:t>
            </a:r>
            <a:r>
              <a:rPr lang="ru-RU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одним из основных понятий в сейсмостойком строительстве и теории сейсмостойкости и означает приложение колебательного возбуждения землетрясения к различным сооружениям.</a:t>
            </a:r>
          </a:p>
          <a:p>
            <a:pPr algn="just"/>
            <a:endParaRPr lang="ru-RU" dirty="0" smtClean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</a:t>
            </a:r>
            <a:r>
              <a:rPr lang="ru-RU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сейсмической нагрузки в большинстве случаев зависит </a:t>
            </a:r>
            <a:r>
              <a:rPr lang="ru-RU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интенсивности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продолжительности и частотных характеристик ожидаемого </a:t>
            </a:r>
            <a:r>
              <a:rPr lang="ru-RU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землетрясения;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геологических 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площадки </a:t>
            </a:r>
            <a:r>
              <a:rPr lang="ru-RU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динамических 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параметров сооружения.</a:t>
            </a:r>
          </a:p>
          <a:p>
            <a:pPr algn="just"/>
            <a:endParaRPr lang="ru-RU" dirty="0" smtClean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Сейсмическое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нагружение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на поверхностях контакта сооружения с грунтом, либо с соседним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сооружением,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с порождённой землетрясением гравитационной волной цунами. Оно постоянно экзаменует сейсмостойкость сооружения и иногда 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превышает его возможность выстоять без разрушений.</a:t>
            </a:r>
            <a:endParaRPr lang="ru-RU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51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565" y="230401"/>
            <a:ext cx="11000508" cy="725563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сейсмостойкого строительства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23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0109" y="1122217"/>
            <a:ext cx="5472546" cy="29787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сейсмостойкости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является интеллектуальным инструментом в сейсмостойком строительстве, который разбивает эту сложную тему на ряд подразделов для лучшего понимания работы зданий и сооружений под сейсмической нагрузкой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 основывается на основных принципах динамики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сооружений. Самым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распространенным методом анализа сейсмостойкости являлся метод спектров реакции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3819" y="1122217"/>
            <a:ext cx="5472546" cy="29787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проверка сейсмостойкости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проводится методами натурных испытаний (в реальных условиях) и лабораторных исследований (на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виброплатформах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Эти проверки необходимы для оценки способности зданий, сооружений или оборудования выдерживать сейсмические нагрузки, что включает в себя методы полевых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испытания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виброплатформах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воспроизводящие сейсмические воздействия.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21181" y="4475015"/>
            <a:ext cx="5472546" cy="13716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Виброконтроль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системой устройств, служащих для уменьшения сейсмической нагрузки на здания.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380509" y="955964"/>
            <a:ext cx="0" cy="166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8492836" y="955964"/>
            <a:ext cx="0" cy="166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9" idx="0"/>
          </p:cNvCxnSpPr>
          <p:nvPr/>
        </p:nvCxnSpPr>
        <p:spPr>
          <a:xfrm flipH="1">
            <a:off x="5957454" y="955964"/>
            <a:ext cx="1" cy="3519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4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24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2618" y="221673"/>
            <a:ext cx="1061206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технологии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сейсмостойкости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Базовая изоляция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Isolation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здания отделено от фундамента при помощи гибких подшипников, что снижает передачу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вибраций. Применяется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Японии, США и Казахстане (новые здания в Алматы).</a:t>
            </a:r>
          </a:p>
          <a:p>
            <a:pPr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системы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демпфирования.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Tuned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Dampers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высотных зданиях — специальные маятники глушат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колебания. Пример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небоскрёб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Taipei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(Тайвань) устойчив к землетрясениям 9 баллов.</a:t>
            </a:r>
          </a:p>
          <a:p>
            <a:pPr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Современные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бетоны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микроволокнами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углеродными добавками повышают упругость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трещиностойкость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3D-моделирование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BIM-технологии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Компьютерные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позволяют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 рассчитать реакцию здания на разные типы сейсмических воздействий.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3386" y="3454977"/>
            <a:ext cx="4351296" cy="34030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0" t="3945" r="16023" b="6803"/>
          <a:stretch/>
        </p:blipFill>
        <p:spPr>
          <a:xfrm>
            <a:off x="623454" y="3668771"/>
            <a:ext cx="4738383" cy="321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25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7817" y="243513"/>
            <a:ext cx="115546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СН РК 2.03-30-2017 «Строительство в сейсмических районах»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это главный нормативный документ по сейсмостойкому строительству в Казахстане.</a:t>
            </a:r>
          </a:p>
          <a:p>
            <a:r>
              <a:rPr lang="kk-KZ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Общая характеристика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2.03-30-2017 «Строительство в сейсмических районах»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Принят: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2017 году Комитетом по делам строительства и жилищно-коммунального хозяйства РК.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определяет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проектирования и строительства зданий и сооружений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сейсмоопасных регионах Казахстана (Алматы,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Алматинская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Жамбылская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Туркестанская области и др.).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развитием и заменой советского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СНиП II-7-81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*.</a:t>
            </a:r>
          </a:p>
          <a:p>
            <a:pPr marL="457200"/>
            <a:r>
              <a:rPr lang="kk-KZ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положения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 районов по сейсмичности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Казахстан делится на зоны 6, 7, 8, 9 и 10-балльной сейсмичности по шкале MSK-64.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Особое внимание уделяется юго-востоку страны (Алматы,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Алматинская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область), где риск максимален.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проектированию зданий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Учёт расчётной сейсмической нагрузки (амплитуда колебаний, ускорение грунта).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симметрии и жёсткости зданий.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Ограничение этажности и массы зданий в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высокоопасных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районах.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Материалы и конструкции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армированного бетона, стали, облегчённых и упругих конструкций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Запрет на тяжёлые навесные элементы (например, крупные карнизы).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Обязательное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сейсмоармирование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стен и фундаментов.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Инженерные системы и безопасность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Автоматическое отключение газа, электричества и воды при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сейсмособытиях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Усиление мостов, плотин, объектов критической инфраструктуры.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Особые конструкции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Разрешено применение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сейсмоизоляционных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фундаментов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(подвижные опоры, демпферы, резинометаллические подушки).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Внедрены требования к высотным зданиям и уникальным сооружениям (например, в Алматы).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4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8627" y="384134"/>
            <a:ext cx="7729728" cy="55930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</a:rPr>
              <a:t>Заключение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26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272302"/>
            <a:ext cx="106370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Землетрясения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остаются одним из наиболее опасных природных явлений, способных нанести колоссальный ущерб человеческой жизни, инфраструктуре и экономике. Поэтому создание эффективной системы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от землетрясений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стратегической задачей как науки, так и государства.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Основу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сейсмической безопасности составляет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подход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включающий: изучение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постоянный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предвестников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применение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геомеханического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моделирования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анализа напряжённо-деформированного состояния земной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коры; развитие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сейсмозащиты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технологий строительства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обеспечивающих устойчивость сооружений при сейсмических воздействиях.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Таким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сейсмостойкое строительство и прогнозирование землетрясений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представляют собой не только технические, но и социально значимые направления, направленные на сохранение жизни людей и устойчивое развитие территорий. Только объединение научных знаний, инженерных решений и ответственности общества позволит минимизировать риски и последствия будущих сейсмических катастроф.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345" y="4621532"/>
            <a:ext cx="2604655" cy="221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811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67899" y="452073"/>
            <a:ext cx="7729728" cy="614726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</a:rPr>
              <a:t>Список литературы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5019" y="1634837"/>
            <a:ext cx="102662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сейсмологии и сейсмической безопасности / 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Нурмагамбетов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Алматы 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CyberSmith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2017. —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116 с.</a:t>
            </a:r>
          </a:p>
          <a:p>
            <a:pPr marL="342900" indent="-342900">
              <a:buFont typeface="+mj-lt"/>
              <a:buAutoNum type="arabicPeriod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Землетрясение. Общедоступный очерк / Брюс А.Болт – Москва: Мир -1981 – 256 с.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Сейсмостойкость зданий и сооружений / Чингирская Л.С. – Ангарс: Агата, 2009- 107 с.</a:t>
            </a:r>
          </a:p>
          <a:p>
            <a:pPr marL="342900" indent="-342900">
              <a:buFont typeface="+mj-lt"/>
              <a:buAutoNum type="arabicPeriod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Сейсмическая безопасность: новые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горизонты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А.В.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Николаев,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М.Г.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Савин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Вестник ДВО РАН. 2014.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РК 2.03-30-2017. Строительство в сейсмических районах. — Астана,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2017.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Сейсмостойкое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/ Под ред. В.В. Киселева. — М.: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Стройиздат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2019.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Kanamori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H.,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Anderson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D.L.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basis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empirical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seismology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J.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Geophys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1975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/>
          <a:lstStyle/>
          <a:p>
            <a:fld id="{B5985D27-CCCD-4A24-A1D0-046622033FD3}" type="slidenum">
              <a:rPr lang="ru-RU" smtClean="0">
                <a:solidFill>
                  <a:schemeClr val="tx1"/>
                </a:solidFill>
              </a:rPr>
              <a:t>27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67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7900" y="989352"/>
            <a:ext cx="7729728" cy="31019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рахмет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ctr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for your attention! </a:t>
            </a:r>
            <a:endParaRPr lang="kk-KZ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3906981"/>
            <a:ext cx="2459182" cy="24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666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6472" y="595746"/>
            <a:ext cx="108481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одними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разрушительных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оказывающих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жизнь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от землетрясений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комплекс мер, направленных на снижение риска разрушений, человеческих жертв и экономического ущерба.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/>
          <a:lstStyle/>
          <a:p>
            <a:fld id="{B5985D27-CCCD-4A24-A1D0-046622033FD3}" type="slidenum">
              <a:rPr lang="ru-RU" sz="1200" smtClean="0">
                <a:solidFill>
                  <a:schemeClr val="tx1"/>
                </a:solidFill>
              </a:rPr>
              <a:t>3</a:t>
            </a:fld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136" y="2648491"/>
            <a:ext cx="7038781" cy="356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522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21277" y="168624"/>
            <a:ext cx="7227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защиты от землетрясений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43861557"/>
              </p:ext>
            </p:extLst>
          </p:nvPr>
        </p:nvGraphicFramePr>
        <p:xfrm>
          <a:off x="609600" y="831273"/>
          <a:ext cx="10515082" cy="575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836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8035" y="443346"/>
            <a:ext cx="11457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от землетрясений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область науки направлена на предупреждение, прогноз и снижение последствий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землетрясений. 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важнейшим компонентом эффективной защиты является раннее выявление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признаков подготовки землетрясения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система наблюдения за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предвестниками.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предвестники землетрясений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научной основой для разработки и активации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сейсмозащитных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0325" y="2200418"/>
            <a:ext cx="112083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Предвестники землетрясений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совокупность физических, геофизических, геохимических, гидрогеологических и биологических аномалий, возникающих в зоне подготовки очага землетрясения за часы, дни, недели или даже месяцы до основного сейсмического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68035" y="1939636"/>
            <a:ext cx="11319165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26472" y="3210895"/>
            <a:ext cx="114992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накопления тектонических напряжений в земной коре происходит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медленная деформация пород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сопровождающаяся изменениями в: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электрических и магнитных свойствах горных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подземных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газов (в частности, радона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температурных и электромагнитных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полей.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деформации </a:t>
            </a:r>
            <a:r>
              <a:rPr lang="ru-RU" sz="1600" dirty="0"/>
              <a:t>земной поверхности (появление </a:t>
            </a:r>
            <a:r>
              <a:rPr lang="ru-RU" sz="1600" dirty="0" err="1"/>
              <a:t>микросдвигов</a:t>
            </a:r>
            <a:r>
              <a:rPr lang="ru-RU" sz="1600" dirty="0"/>
              <a:t>, микротрещин, наклонов и поднятий отдельных участков</a:t>
            </a:r>
            <a:r>
              <a:rPr lang="ru-RU" sz="1600" dirty="0" smtClean="0"/>
              <a:t>),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изменении </a:t>
            </a:r>
            <a:r>
              <a:rPr lang="ru-RU" sz="1600" dirty="0"/>
              <a:t>скорости прохождения сейсмических волн (из-за роста </a:t>
            </a:r>
            <a:r>
              <a:rPr lang="ru-RU" sz="1600" dirty="0" err="1"/>
              <a:t>трещиноватости</a:t>
            </a:r>
            <a:r>
              <a:rPr lang="ru-RU" sz="1600" dirty="0"/>
              <a:t> и разуплотнения пород</a:t>
            </a:r>
            <a:r>
              <a:rPr lang="ru-RU" sz="1600" dirty="0" smtClean="0"/>
              <a:t>),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аномалиях </a:t>
            </a:r>
            <a:r>
              <a:rPr lang="ru-RU" sz="1600" dirty="0"/>
              <a:t>в гравитационном и геодезическом </a:t>
            </a:r>
            <a:r>
              <a:rPr lang="ru-RU" sz="1600" dirty="0" smtClean="0"/>
              <a:t>полях,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изменении </a:t>
            </a:r>
            <a:r>
              <a:rPr lang="ru-RU" sz="1600" dirty="0"/>
              <a:t>химического состава подземных вод (повышение концентрации ионов, радона, гелия и др</a:t>
            </a:r>
            <a:r>
              <a:rPr lang="ru-RU" sz="1600" dirty="0" smtClean="0"/>
              <a:t>.),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появлении </a:t>
            </a:r>
            <a:r>
              <a:rPr lang="ru-RU" sz="1600" dirty="0" err="1"/>
              <a:t>микроочагов</a:t>
            </a:r>
            <a:r>
              <a:rPr lang="ru-RU" sz="1600" dirty="0"/>
              <a:t> слабых толчков (</a:t>
            </a:r>
            <a:r>
              <a:rPr lang="ru-RU" sz="1600" dirty="0" err="1"/>
              <a:t>форшоков</a:t>
            </a:r>
            <a:r>
              <a:rPr lang="ru-RU" sz="1600" dirty="0" smtClean="0"/>
              <a:t>),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росте </a:t>
            </a:r>
            <a:r>
              <a:rPr lang="ru-RU" sz="1600" dirty="0"/>
              <a:t>активности трещин и </a:t>
            </a:r>
            <a:r>
              <a:rPr lang="ru-RU" sz="1600" dirty="0" smtClean="0"/>
              <a:t>разломов,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увеличении </a:t>
            </a:r>
            <a:r>
              <a:rPr lang="ru-RU" sz="1600" dirty="0"/>
              <a:t>концентрации аэрозолей и ионов в атмосфере над активными </a:t>
            </a:r>
            <a:r>
              <a:rPr lang="ru-RU" sz="1600" dirty="0" smtClean="0"/>
              <a:t>зонами,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изменении </a:t>
            </a:r>
            <a:r>
              <a:rPr lang="ru-RU" sz="1600" dirty="0"/>
              <a:t>отражающих свойств поверхности (альбедо) на спутниковых </a:t>
            </a:r>
            <a:r>
              <a:rPr lang="ru-RU" sz="1600" dirty="0" smtClean="0"/>
              <a:t>снимках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 </a:t>
            </a:r>
            <a:r>
              <a:rPr lang="ru-RU" sz="1600" dirty="0"/>
              <a:t>аномалиях в ионосфере и радиоволновом распространении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26472" y="3210895"/>
            <a:ext cx="1088967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4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5636" y="337602"/>
            <a:ext cx="10847591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изучения предвестников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землетрясений</a:t>
            </a:r>
          </a:p>
          <a:p>
            <a:pPr algn="ctr"/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предвестников землетрясений является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ключевых направлений современной сейсмологии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позволяет решать одну из самых сложных и социально значимых задач —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землетрясений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их последствий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землетрясения относятся 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разрушительным природным катастрофам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ежегодно приводящим к гибели людей и колоссальным экономическим потерям. Возможность раннего выявления признаков подготовки землетрясения дает шанс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эвакуировать население, остановить опасные производства и минимизировать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ущерб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изучение предвестников способствует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глубокому пониманию физических процессов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происходящих в очаговой зоне — накопления, перераспределения и разрядки тектонических напряжений в земной коре. Это имеет фундаментальное значение для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теории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сейсмогенеза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совершенствования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геодинамических моделей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условиях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сейсмической активности территорий Казахстана, Средней Азии, Кавказа, Японии, Турции и других регионов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мониторинг предвестников приобретает особую практическую значимость. Создание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геодинамического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сейсмогеофизического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основанных на наблюдении физических, геохимических и биологических аномалий, позволяет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уровень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сейсмобезопасности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устойчивости инфраструктуры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19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7</a:t>
            </a:fld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178655"/>
              </p:ext>
            </p:extLst>
          </p:nvPr>
        </p:nvGraphicFramePr>
        <p:xfrm>
          <a:off x="304799" y="878893"/>
          <a:ext cx="11665526" cy="565977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45908">
                  <a:extLst>
                    <a:ext uri="{9D8B030D-6E8A-4147-A177-3AD203B41FA5}">
                      <a16:colId xmlns:a16="http://schemas.microsoft.com/office/drawing/2014/main" val="3243316425"/>
                    </a:ext>
                  </a:extLst>
                </a:gridCol>
                <a:gridCol w="3142419">
                  <a:extLst>
                    <a:ext uri="{9D8B030D-6E8A-4147-A177-3AD203B41FA5}">
                      <a16:colId xmlns:a16="http://schemas.microsoft.com/office/drawing/2014/main" val="1804317195"/>
                    </a:ext>
                  </a:extLst>
                </a:gridCol>
                <a:gridCol w="3410989">
                  <a:extLst>
                    <a:ext uri="{9D8B030D-6E8A-4147-A177-3AD203B41FA5}">
                      <a16:colId xmlns:a16="http://schemas.microsoft.com/office/drawing/2014/main" val="3623837264"/>
                    </a:ext>
                  </a:extLst>
                </a:gridCol>
                <a:gridCol w="2333105">
                  <a:extLst>
                    <a:ext uri="{9D8B030D-6E8A-4147-A177-3AD203B41FA5}">
                      <a16:colId xmlns:a16="http://schemas.microsoft.com/office/drawing/2014/main" val="2744920231"/>
                    </a:ext>
                  </a:extLst>
                </a:gridCol>
                <a:gridCol w="2333105">
                  <a:extLst>
                    <a:ext uri="{9D8B030D-6E8A-4147-A177-3AD203B41FA5}">
                      <a16:colId xmlns:a16="http://schemas.microsoft.com/office/drawing/2014/main" val="930428927"/>
                    </a:ext>
                  </a:extLst>
                </a:gridCol>
              </a:tblGrid>
              <a:tr h="462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№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Метод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Суть и назначение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Основные инструменты / технологии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Примеры применения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extLst>
                  <a:ext uri="{0D108BD9-81ED-4DB2-BD59-A6C34878D82A}">
                    <a16:rowId xmlns:a16="http://schemas.microsoft.com/office/drawing/2014/main" val="1056800858"/>
                  </a:ext>
                </a:extLst>
              </a:tr>
              <a:tr h="1151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Сейсмологический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Изучение форшоков, афтершоков, глубины и энергии очагов; анализ временных рядов сейсмичности.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Сейсмографы, акселерометры, станции KNET, KZNET, IRIS.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Карты сейсмической опасности Казахстана; анализ активности </a:t>
                      </a:r>
                      <a:r>
                        <a:rPr lang="ru-RU" sz="1500" dirty="0" err="1">
                          <a:effectLst/>
                        </a:rPr>
                        <a:t>Алматинской</a:t>
                      </a:r>
                      <a:r>
                        <a:rPr lang="ru-RU" sz="1500" dirty="0">
                          <a:effectLst/>
                        </a:rPr>
                        <a:t> зоны.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extLst>
                  <a:ext uri="{0D108BD9-81ED-4DB2-BD59-A6C34878D82A}">
                    <a16:rowId xmlns:a16="http://schemas.microsoft.com/office/drawing/2014/main" val="1647426043"/>
                  </a:ext>
                </a:extLst>
              </a:tr>
              <a:tr h="690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Геодинамический и геодезический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Наблюдение за деформациями земной коры и движениями плит.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GPS, InSAR, нивелирование, тензометры.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Мониторинг Талгарского и Кеминского разломов (Алматы).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extLst>
                  <a:ext uri="{0D108BD9-81ED-4DB2-BD59-A6C34878D82A}">
                    <a16:rowId xmlns:a16="http://schemas.microsoft.com/office/drawing/2014/main" val="2185485084"/>
                  </a:ext>
                </a:extLst>
              </a:tr>
              <a:tr h="1151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Геофизический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Измерение изменений электромагнитных и магнитных полей, электрического сопротивления пород.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Магнитометры, электрометры, станции ULF/ELF.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Аномалии перед землетрясением Спитак (1988), наблюдения в Алматинском регионе.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extLst>
                  <a:ext uri="{0D108BD9-81ED-4DB2-BD59-A6C34878D82A}">
                    <a16:rowId xmlns:a16="http://schemas.microsoft.com/office/drawing/2014/main" val="3676949332"/>
                  </a:ext>
                </a:extLst>
              </a:tr>
              <a:tr h="690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Геохимический и гидрогеологический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Изучение состава и уровня подземных вод, выделения газов (радон, гелий, метан).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Радонометры, химический анализ, пьезометры, наблюдательные скважины.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Повышение радона перед землетрясением Алматы (1978) и Кобе (1995).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extLst>
                  <a:ext uri="{0D108BD9-81ED-4DB2-BD59-A6C34878D82A}">
                    <a16:rowId xmlns:a16="http://schemas.microsoft.com/office/drawing/2014/main" val="3006401368"/>
                  </a:ext>
                </a:extLst>
              </a:tr>
              <a:tr h="13821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5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Геомеханическое моделирование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Математическое и компьютерное моделирование напряжённо-деформированного состояния литосферы.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Coulomb 3.3, COMSOL, ABAQUS, ANSYS, GIS.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Расчёт зон возможных очагов землетрясений; моделирование </a:t>
                      </a:r>
                      <a:r>
                        <a:rPr lang="ru-RU" sz="1500" dirty="0" err="1">
                          <a:effectLst/>
                        </a:rPr>
                        <a:t>Илийской</a:t>
                      </a:r>
                      <a:r>
                        <a:rPr lang="ru-RU" sz="1500" dirty="0">
                          <a:effectLst/>
                        </a:rPr>
                        <a:t> впадины.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extLst>
                  <a:ext uri="{0D108BD9-81ED-4DB2-BD59-A6C34878D82A}">
                    <a16:rowId xmlns:a16="http://schemas.microsoft.com/office/drawing/2014/main" val="1734382497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995054" y="212230"/>
            <a:ext cx="876386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методы анализа и прогнозирования землетрясений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63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27685"/>
              </p:ext>
            </p:extLst>
          </p:nvPr>
        </p:nvGraphicFramePr>
        <p:xfrm>
          <a:off x="263092" y="1322244"/>
          <a:ext cx="11721091" cy="448621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35680">
                  <a:extLst>
                    <a:ext uri="{9D8B030D-6E8A-4147-A177-3AD203B41FA5}">
                      <a16:colId xmlns:a16="http://schemas.microsoft.com/office/drawing/2014/main" val="129868448"/>
                    </a:ext>
                  </a:extLst>
                </a:gridCol>
                <a:gridCol w="3329883">
                  <a:extLst>
                    <a:ext uri="{9D8B030D-6E8A-4147-A177-3AD203B41FA5}">
                      <a16:colId xmlns:a16="http://schemas.microsoft.com/office/drawing/2014/main" val="3212617561"/>
                    </a:ext>
                  </a:extLst>
                </a:gridCol>
                <a:gridCol w="3131127">
                  <a:extLst>
                    <a:ext uri="{9D8B030D-6E8A-4147-A177-3AD203B41FA5}">
                      <a16:colId xmlns:a16="http://schemas.microsoft.com/office/drawing/2014/main" val="719185055"/>
                    </a:ext>
                  </a:extLst>
                </a:gridCol>
                <a:gridCol w="2576945">
                  <a:extLst>
                    <a:ext uri="{9D8B030D-6E8A-4147-A177-3AD203B41FA5}">
                      <a16:colId xmlns:a16="http://schemas.microsoft.com/office/drawing/2014/main" val="3222061607"/>
                    </a:ext>
                  </a:extLst>
                </a:gridCol>
                <a:gridCol w="2147456">
                  <a:extLst>
                    <a:ext uri="{9D8B030D-6E8A-4147-A177-3AD203B41FA5}">
                      <a16:colId xmlns:a16="http://schemas.microsoft.com/office/drawing/2014/main" val="424967699"/>
                    </a:ext>
                  </a:extLst>
                </a:gridCol>
              </a:tblGrid>
              <a:tr h="690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№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Метод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Суть и назначение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Основные инструменты / технологии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Примеры применения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extLst>
                  <a:ext uri="{0D108BD9-81ED-4DB2-BD59-A6C34878D82A}">
                    <a16:rowId xmlns:a16="http://schemas.microsoft.com/office/drawing/2014/main" val="3241123923"/>
                  </a:ext>
                </a:extLst>
              </a:tr>
              <a:tr h="690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Атмосферно-ионосферный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Изучение электромагнитных и тепловых аномалий в атмосфере и ионосфере.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Спутники</a:t>
                      </a:r>
                      <a:r>
                        <a:rPr lang="en-US" sz="1500" dirty="0">
                          <a:effectLst/>
                        </a:rPr>
                        <a:t> SWARM, DEMETER, MODIS; </a:t>
                      </a:r>
                      <a:r>
                        <a:rPr lang="ru-RU" sz="1500" dirty="0">
                          <a:effectLst/>
                        </a:rPr>
                        <a:t>анализ</a:t>
                      </a:r>
                      <a:r>
                        <a:rPr lang="en-US" sz="1500" dirty="0">
                          <a:effectLst/>
                        </a:rPr>
                        <a:t> TEC.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Изменения ионосферы перед землетрясением </a:t>
                      </a:r>
                      <a:r>
                        <a:rPr lang="ru-RU" sz="1500" dirty="0" err="1">
                          <a:effectLst/>
                        </a:rPr>
                        <a:t>Тохоку</a:t>
                      </a:r>
                      <a:r>
                        <a:rPr lang="ru-RU" sz="1500" dirty="0">
                          <a:effectLst/>
                        </a:rPr>
                        <a:t> (2011).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extLst>
                  <a:ext uri="{0D108BD9-81ED-4DB2-BD59-A6C34878D82A}">
                    <a16:rowId xmlns:a16="http://schemas.microsoft.com/office/drawing/2014/main" val="4034045326"/>
                  </a:ext>
                </a:extLst>
              </a:tr>
              <a:tr h="9201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Биологический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Анализ поведения животных, птиц, рыб перед </a:t>
                      </a:r>
                      <a:r>
                        <a:rPr lang="ru-RU" sz="1500" dirty="0" err="1">
                          <a:effectLst/>
                        </a:rPr>
                        <a:t>сейсмособытиями</a:t>
                      </a:r>
                      <a:r>
                        <a:rPr lang="ru-RU" sz="1500" dirty="0">
                          <a:effectLst/>
                        </a:rPr>
                        <a:t>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Визуальные наблюдения, этологические исследования.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Массовая миграция лягушек и змей перед землетрясением Сычуань (2008).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extLst>
                  <a:ext uri="{0D108BD9-81ED-4DB2-BD59-A6C34878D82A}">
                    <a16:rowId xmlns:a16="http://schemas.microsoft.com/office/drawing/2014/main" val="3084641786"/>
                  </a:ext>
                </a:extLst>
              </a:tr>
              <a:tr h="1151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Математико-статистический и AI-анализ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Выявление закономерностей в данных о сейсмичности, моделирование вероятности.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Анализ Фурье, </a:t>
                      </a:r>
                      <a:r>
                        <a:rPr lang="ru-RU" sz="1500" dirty="0" err="1">
                          <a:effectLst/>
                        </a:rPr>
                        <a:t>вейвлеты</a:t>
                      </a:r>
                      <a:r>
                        <a:rPr lang="ru-RU" sz="1500" dirty="0">
                          <a:effectLst/>
                        </a:rPr>
                        <a:t>, закон </a:t>
                      </a:r>
                      <a:r>
                        <a:rPr lang="ru-RU" sz="1500" dirty="0" err="1">
                          <a:effectLst/>
                        </a:rPr>
                        <a:t>Гутенберга</a:t>
                      </a:r>
                      <a:r>
                        <a:rPr lang="ru-RU" sz="1500" dirty="0">
                          <a:effectLst/>
                        </a:rPr>
                        <a:t>–Рихтера, </a:t>
                      </a:r>
                      <a:r>
                        <a:rPr lang="ru-RU" sz="1500" dirty="0" err="1">
                          <a:effectLst/>
                        </a:rPr>
                        <a:t>нейросети</a:t>
                      </a:r>
                      <a:r>
                        <a:rPr lang="ru-RU" sz="1500" dirty="0">
                          <a:effectLst/>
                        </a:rPr>
                        <a:t>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Машинное обучение для прогнозов в Казахстане, Японии и США.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extLst>
                  <a:ext uri="{0D108BD9-81ED-4DB2-BD59-A6C34878D82A}">
                    <a16:rowId xmlns:a16="http://schemas.microsoft.com/office/drawing/2014/main" val="2914157969"/>
                  </a:ext>
                </a:extLst>
              </a:tr>
              <a:tr h="9201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Комплексный (интегрированный)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Объединяет все типы наблюдений и моделирование для точного прогноза.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Центры геодинамического мониторинга, объединённые базы данных.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Институт сейсмологии НАН РК, USGS (США), JMA (Япония).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3" marR="3083" marT="3083" marB="3083" anchor="ctr"/>
                </a:tc>
                <a:extLst>
                  <a:ext uri="{0D108BD9-81ED-4DB2-BD59-A6C34878D82A}">
                    <a16:rowId xmlns:a16="http://schemas.microsoft.com/office/drawing/2014/main" val="73127242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90967" y="475466"/>
            <a:ext cx="876386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методы анализа и прогнозирования землетрясений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80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9</a:t>
            </a:fld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2509" y="193964"/>
            <a:ext cx="11346873" cy="17179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Геомеханическое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моделирование</a:t>
            </a:r>
            <a:r>
              <a:rPr lang="ru-RU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совокупность методов математического, физического и компьютерного описания процессов напряжённо-деформированного состояния (НДС) горных пород и земной коры, возникающих под действием природных или техногенных нагрузок.</a:t>
            </a:r>
          </a:p>
          <a:p>
            <a:pPr algn="just"/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 </a:t>
            </a:r>
            <a:r>
              <a:rPr lang="ru-RU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геомеханического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моделирования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изучение механизма накопления и релаксации напряжений, определяющих формирование очага землетрясения и устойчивость инженерных сооружений в сейсмоопасных зонах.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295886"/>
              </p:ext>
            </p:extLst>
          </p:nvPr>
        </p:nvGraphicFramePr>
        <p:xfrm>
          <a:off x="408635" y="2686304"/>
          <a:ext cx="11194620" cy="40192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1540">
                  <a:extLst>
                    <a:ext uri="{9D8B030D-6E8A-4147-A177-3AD203B41FA5}">
                      <a16:colId xmlns:a16="http://schemas.microsoft.com/office/drawing/2014/main" val="588266505"/>
                    </a:ext>
                  </a:extLst>
                </a:gridCol>
                <a:gridCol w="3731540">
                  <a:extLst>
                    <a:ext uri="{9D8B030D-6E8A-4147-A177-3AD203B41FA5}">
                      <a16:colId xmlns:a16="http://schemas.microsoft.com/office/drawing/2014/main" val="4221422754"/>
                    </a:ext>
                  </a:extLst>
                </a:gridCol>
                <a:gridCol w="3731540">
                  <a:extLst>
                    <a:ext uri="{9D8B030D-6E8A-4147-A177-3AD203B41FA5}">
                      <a16:colId xmlns:a16="http://schemas.microsoft.com/office/drawing/2014/main" val="4070608555"/>
                    </a:ext>
                  </a:extLst>
                </a:gridCol>
              </a:tblGrid>
              <a:tr h="525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49636240"/>
                  </a:ext>
                </a:extLst>
              </a:tr>
              <a:tr h="1004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Использует уравнения теории упругости для простых геометрий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Начальные оценки НДС, идеализированные модели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70715062"/>
                  </a:ext>
                </a:extLst>
              </a:tr>
              <a:tr h="1483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моделирование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Лабораторное воспроизведение деформаций на макетах из аналоговых материалов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Эксперименты с модельными разломами и сейсмическими волнами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93843911"/>
                  </a:ext>
                </a:extLst>
              </a:tr>
              <a:tr h="1004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Численное моделирование (Computational Geomechanics)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Использует численные методы решения уравнений деформации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Современные исследования, прогнозы, проектирование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3406561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209375" y="2114449"/>
            <a:ext cx="5100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Методы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геомеханического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моделирования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1340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8E2995CD88ED4B9A334106562D4F8D" ma:contentTypeVersion="7" ma:contentTypeDescription="Create a new document." ma:contentTypeScope="" ma:versionID="68fa75930593fa1588e25f25c0c10e80">
  <xsd:schema xmlns:xsd="http://www.w3.org/2001/XMLSchema" xmlns:xs="http://www.w3.org/2001/XMLSchema" xmlns:p="http://schemas.microsoft.com/office/2006/metadata/properties" xmlns:ns2="11d20cd1-dae2-4206-8969-23ab0b4a8c25" targetNamespace="http://schemas.microsoft.com/office/2006/metadata/properties" ma:root="true" ma:fieldsID="43aac8a262d9c661faac8a93e944c3b3" ns2:_="">
    <xsd:import namespace="11d20cd1-dae2-4206-8969-23ab0b4a8c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20cd1-dae2-4206-8969-23ab0b4a8c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CF1327-3CFD-488C-80A8-A40B6EF7B39C}"/>
</file>

<file path=customXml/itemProps2.xml><?xml version="1.0" encoding="utf-8"?>
<ds:datastoreItem xmlns:ds="http://schemas.openxmlformats.org/officeDocument/2006/customXml" ds:itemID="{0179B088-DE47-488D-8A83-87A4B0128D39}"/>
</file>

<file path=customXml/itemProps3.xml><?xml version="1.0" encoding="utf-8"?>
<ds:datastoreItem xmlns:ds="http://schemas.openxmlformats.org/officeDocument/2006/customXml" ds:itemID="{D1132B47-4AA1-4990-BBA7-6BC0F29D8241}"/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3918</TotalTime>
  <Words>3132</Words>
  <Application>Microsoft Office PowerPoint</Application>
  <PresentationFormat>Широкоэкранный</PresentationFormat>
  <Paragraphs>421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Calibri</vt:lpstr>
      <vt:lpstr>Corbel</vt:lpstr>
      <vt:lpstr>Courier New</vt:lpstr>
      <vt:lpstr>Gill Sans MT</vt:lpstr>
      <vt:lpstr>SF Pro Display</vt:lpstr>
      <vt:lpstr>Symbol</vt:lpstr>
      <vt:lpstr>Times New Roman</vt:lpstr>
      <vt:lpstr>Wingdings</vt:lpstr>
      <vt:lpstr>Parcel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сейсмостойкого строительства</vt:lpstr>
      <vt:lpstr>Презентация PowerPoint</vt:lpstr>
      <vt:lpstr>Презентация PowerPoint</vt:lpstr>
      <vt:lpstr>Заключение</vt:lpstr>
      <vt:lpstr>Список литературы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156</cp:revision>
  <dcterms:created xsi:type="dcterms:W3CDTF">2025-09-16T18:08:59Z</dcterms:created>
  <dcterms:modified xsi:type="dcterms:W3CDTF">2025-10-23T03:30:51Z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0x0101003F8E2995CD88ED4B9A334106562D4F8D</vt:lpwstr>
  </property>
</Properties>
</file>