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 xmlns:a="http://schemas.openxmlformats.org/drawingml/2006/main">
              <a:t>Лекция 10: Лидерство во времена перемен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 xmlns:a="http://schemas.openxmlformats.org/drawingml/2006/main">
              <a:t>Курс «Лидерство и мотивация»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Введение в лидерство во время изменений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Изменения — неизбежный аспект организационного роста и адаптации.</a:t>
            </a:r>
          </a:p>
          <a:p>
            <a:r xmlns:a="http://schemas.openxmlformats.org/drawingml/2006/main">
              <a:t>Эффективное руководство во время изменений обеспечивает плавный переход и сводит сопротивление к минимуму.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Роль лидеров в управлении изменениями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- Формирование четкого видения изменений.</a:t>
            </a:r>
          </a:p>
          <a:p>
            <a:r xmlns:a="http://schemas.openxmlformats.org/drawingml/2006/main">
              <a:t>- Информирование о преимуществах и необходимости изменений.</a:t>
            </a:r>
          </a:p>
          <a:p>
            <a:r xmlns:a="http://schemas.openxmlformats.org/drawingml/2006/main">
              <a:t>- Эмоциональная и практическая поддержка команд на протяжении всего процесса.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Лидерство в условиях неопределенности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Неопределенность порождает беспокойство и сопротивление среди членов команды.</a:t>
            </a:r>
          </a:p>
          <a:p>
            <a:r xmlns:a="http://schemas.openxmlformats.org/drawingml/2006/main">
              <a:t>- Стратегии: сохраняйте прозрачность, признайте проблемы и регулярно предоставляйте обновления.</a:t>
            </a:r>
          </a:p>
          <a:p>
            <a:r xmlns:a="http://schemas.openxmlformats.org/drawingml/2006/main">
              <a:t>- Поощрять гибкость и устойчивость в команде.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Шаги в управлении изменениями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1. **Подготовьтесь к изменениям**: оцените готовность и разработайте стратегию.</a:t>
            </a:r>
          </a:p>
          <a:p>
            <a:r xmlns:a="http://schemas.openxmlformats.org/drawingml/2006/main">
              <a:t>2. **Сообщайте об изменениях:** четко объясните, что, почему и как.</a:t>
            </a:r>
          </a:p>
          <a:p>
            <a:r xmlns:a="http://schemas.openxmlformats.org/drawingml/2006/main">
              <a:t>3. **Внедрение изменений**: распределение ресурсов, отслеживание прогресса и решение проблем.</a:t>
            </a:r>
          </a:p>
          <a:p>
            <a:r xmlns:a="http://schemas.openxmlformats.org/drawingml/2006/main">
              <a:t>4. **Поддерживайте изменения:** поощряйте новое поведение и отмечайте важные вехи.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Преодоление сопротивления изменениям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Сопротивление — естественная реакция на изменения.</a:t>
            </a:r>
          </a:p>
          <a:p>
            <a:r xmlns:a="http://schemas.openxmlformats.org/drawingml/2006/main">
              <a:t>- Выявите источники сопротивления и примите меры по их активному устранению.</a:t>
            </a:r>
          </a:p>
          <a:p>
            <a:r xmlns:a="http://schemas.openxmlformats.org/drawingml/2006/main">
              <a:t>- Вовлекайте членов команды в процесс изменений, чтобы повысить их заинтересованность.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Расширение прав и возможностей команд во время изменений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- Предоставьте обучение и ресурсы для адаптации к новым ролям или процессам.</a:t>
            </a:r>
          </a:p>
          <a:p>
            <a:r xmlns:a="http://schemas.openxmlformats.org/drawingml/2006/main">
              <a:t>- Признавайте и вознаграждайте усилия по внедрению изменений.</a:t>
            </a:r>
          </a:p>
          <a:p>
            <a:r xmlns:a="http://schemas.openxmlformats.org/drawingml/2006/main">
              <a:t>- Создавайте возможности для обратной связи и совместного решения проблем.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Практические примеры лидерства во время изменений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Изучите примеры успешного лидерства в области изменений:</a:t>
            </a:r>
          </a:p>
          <a:p>
            <a:r xmlns:a="http://schemas.openxmlformats.org/drawingml/2006/main">
              <a:t>- Пример 1: Реструктуризация компании с целью адаптации к требованиям рынка.</a:t>
            </a:r>
          </a:p>
          <a:p>
            <a:r xmlns:a="http://schemas.openxmlformats.org/drawingml/2006/main">
              <a:t>- Пример 2: Некоммерческая организация внедряет новые технологии для повышения эффективности.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Заключение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Эффективное лидерство в период изменений основано на коммуникации, эмпатии и адаптивности.</a:t>
            </a:r>
          </a:p>
          <a:p>
            <a:r xmlns:a="http://schemas.openxmlformats.org/drawingml/2006/main">
              <a:t>Лидеры, которые четко и с поддержкой руководят своими командами, могут превратить проблемы в возможности.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