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7"/>
  </p:notesMasterIdLst>
  <p:sldIdLst>
    <p:sldId id="256" r:id="rId2"/>
    <p:sldId id="257" r:id="rId3"/>
    <p:sldId id="264" r:id="rId4"/>
    <p:sldId id="265" r:id="rId5"/>
    <p:sldId id="266" r:id="rId6"/>
    <p:sldId id="271" r:id="rId7"/>
    <p:sldId id="258" r:id="rId8"/>
    <p:sldId id="259" r:id="rId9"/>
    <p:sldId id="260" r:id="rId10"/>
    <p:sldId id="267" r:id="rId11"/>
    <p:sldId id="262" r:id="rId12"/>
    <p:sldId id="268" r:id="rId13"/>
    <p:sldId id="263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  <a:srgbClr val="0E176C"/>
    <a:srgbClr val="960000"/>
    <a:srgbClr val="ABE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295" autoAdjust="0"/>
  </p:normalViewPr>
  <p:slideViewPr>
    <p:cSldViewPr>
      <p:cViewPr varScale="1">
        <p:scale>
          <a:sx n="77" d="100"/>
          <a:sy n="77" d="100"/>
        </p:scale>
        <p:origin x="161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8D608-1ED9-4451-9D74-0FC1E6951252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90CC7-4D6C-4691-BB15-1B332C8558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3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371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/>
              <a:t>Slide 7</a:t>
            </a:r>
          </a:p>
          <a:p>
            <a:r>
              <a:rPr lang="en-US" sz="2800" b="1" dirty="0"/>
              <a:t>1. Early Days (1940s–1960s)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Computers were huge, expensive, and used by specialists.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Interaction was done via </a:t>
            </a:r>
            <a:r>
              <a:rPr lang="en-US" sz="2800" b="1" dirty="0"/>
              <a:t>punch cards and command-line interfaces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Focus was on hardware and efficiency, not usability.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💡 2. Birth of HCI (1970s–1980s)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Term </a:t>
            </a:r>
            <a:r>
              <a:rPr lang="en-US" sz="2800" b="1" dirty="0"/>
              <a:t>HCI</a:t>
            </a:r>
            <a:r>
              <a:rPr lang="en-US" sz="2800" dirty="0"/>
              <a:t> began emerging, blending </a:t>
            </a:r>
            <a:r>
              <a:rPr lang="en-US" sz="2800" b="1" dirty="0"/>
              <a:t>computer science, psychology, and design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Introduction of </a:t>
            </a:r>
            <a:r>
              <a:rPr lang="en-US" sz="2800" b="1" dirty="0"/>
              <a:t>graphical user interfaces (GUIs)</a:t>
            </a:r>
            <a:r>
              <a:rPr lang="en-US" sz="2800" dirty="0"/>
              <a:t> (e.g., Xerox PARC).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Mouse and keyboard</a:t>
            </a:r>
            <a:r>
              <a:rPr lang="en-US" sz="2800" dirty="0"/>
              <a:t> became standard input devices.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1983: First CHI (Computer-Human Interaction) conference.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🖥️ 3. Personal Computing Era (1980s–1990s)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Computers became accessible to non-experts.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Emphasis on </a:t>
            </a:r>
            <a:r>
              <a:rPr lang="en-US" sz="2800" b="1" dirty="0"/>
              <a:t>user-friendly software</a:t>
            </a:r>
            <a:r>
              <a:rPr lang="en-US" sz="2800" dirty="0"/>
              <a:t> (Apple Macintosh, Microsoft Windows).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Development of </a:t>
            </a:r>
            <a:r>
              <a:rPr lang="en-US" sz="2800" b="1" dirty="0"/>
              <a:t>usability testing</a:t>
            </a:r>
            <a:r>
              <a:rPr lang="en-US" sz="2800" dirty="0"/>
              <a:t>, </a:t>
            </a:r>
            <a:r>
              <a:rPr lang="en-US" sz="2800" b="1" dirty="0"/>
              <a:t>user-centered design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🌐 4. Web and Mobile Revolution (1990s–2000s)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Rise of the </a:t>
            </a:r>
            <a:r>
              <a:rPr lang="en-US" sz="2800" b="1" dirty="0"/>
              <a:t>Internet and websites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Introduction of </a:t>
            </a:r>
            <a:r>
              <a:rPr lang="en-US" sz="2800" b="1" dirty="0"/>
              <a:t>mobile devices</a:t>
            </a:r>
            <a:r>
              <a:rPr lang="en-US" sz="2800" dirty="0"/>
              <a:t> and </a:t>
            </a:r>
            <a:r>
              <a:rPr lang="en-US" sz="2800" b="1" dirty="0"/>
              <a:t>touch interfaces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HCI expanded to web design, information architecture, and mobile UX.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🤖 5. Modern HCI (2010s–Present)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Focus on </a:t>
            </a:r>
            <a:r>
              <a:rPr lang="en-US" sz="2800" b="1" dirty="0"/>
              <a:t>natural user interfaces</a:t>
            </a:r>
            <a:r>
              <a:rPr lang="en-US" sz="2800" dirty="0"/>
              <a:t>: touch, voice, gesture, AR/VR.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Use of </a:t>
            </a:r>
            <a:r>
              <a:rPr lang="en-US" sz="2800" b="1" dirty="0"/>
              <a:t>AI and machine learning</a:t>
            </a:r>
            <a:r>
              <a:rPr lang="en-US" sz="2800" dirty="0"/>
              <a:t> in adaptive interfaces.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Ubiquitous computing</a:t>
            </a:r>
            <a:r>
              <a:rPr lang="en-US" sz="2800" dirty="0"/>
              <a:t>: smart devices, wearables, IoT.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Increased awareness of </a:t>
            </a:r>
            <a:r>
              <a:rPr lang="en-US" sz="2800" b="1" dirty="0"/>
              <a:t>accessibility, inclusion, and ethics</a:t>
            </a:r>
            <a:r>
              <a:rPr lang="en-US" sz="2800" dirty="0"/>
              <a:t> in design.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📈 Future Trends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Brain-computer interfaces</a:t>
            </a:r>
            <a:r>
              <a:rPr lang="en-US" sz="2800" dirty="0"/>
              <a:t>, </a:t>
            </a:r>
            <a:r>
              <a:rPr lang="en-US" sz="2800" b="1" dirty="0"/>
              <a:t>emotion-aware systems</a:t>
            </a:r>
            <a:r>
              <a:rPr lang="en-US" sz="2800" dirty="0"/>
              <a:t>, </a:t>
            </a:r>
            <a:r>
              <a:rPr lang="en-US" sz="2800" b="1" dirty="0"/>
              <a:t>immersive environments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Greater emphasis on </a:t>
            </a:r>
            <a:r>
              <a:rPr lang="en-US" sz="2800" b="1" dirty="0"/>
              <a:t>ethical design</a:t>
            </a:r>
            <a:r>
              <a:rPr lang="en-US" sz="2800" dirty="0"/>
              <a:t>, </a:t>
            </a:r>
            <a:r>
              <a:rPr lang="en-US" sz="2800" b="1" dirty="0"/>
              <a:t>privacy</a:t>
            </a:r>
            <a:r>
              <a:rPr lang="en-US" sz="2800" dirty="0"/>
              <a:t>, and </a:t>
            </a:r>
            <a:r>
              <a:rPr lang="en-US" sz="2800" b="1" dirty="0"/>
              <a:t>sustainability</a:t>
            </a:r>
            <a:r>
              <a:rPr lang="en-US" sz="28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345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/>
              <a:t>Slide 8</a:t>
            </a:r>
          </a:p>
          <a:p>
            <a:r>
              <a:rPr lang="en-US" sz="2800" b="1" dirty="0"/>
              <a:t>Importance of Human-Computer Interaction (HCI)</a:t>
            </a:r>
          </a:p>
          <a:p>
            <a:r>
              <a:rPr lang="en-US" sz="2800" dirty="0"/>
              <a:t>HCI is crucial because it ensures that </a:t>
            </a:r>
            <a:r>
              <a:rPr lang="en-US" sz="2800" b="1" dirty="0"/>
              <a:t>technology is usable, accessible, and effective</a:t>
            </a:r>
            <a:r>
              <a:rPr lang="en-US" sz="2800" dirty="0"/>
              <a:t> for real people. As computers and smart systems become a part of everyday life, designing </a:t>
            </a:r>
            <a:r>
              <a:rPr lang="en-US" sz="2800" b="1" dirty="0"/>
              <a:t>human-centered interfaces</a:t>
            </a:r>
            <a:r>
              <a:rPr lang="en-US" sz="2800" dirty="0"/>
              <a:t> improves productivity, safety, satisfaction, and accessibility.</a:t>
            </a:r>
          </a:p>
          <a:p>
            <a:r>
              <a:rPr lang="ru-RU" sz="2800" b="1" dirty="0"/>
              <a:t>🔑 </a:t>
            </a:r>
            <a:r>
              <a:rPr lang="en-US" sz="2800" b="1" dirty="0"/>
              <a:t>Key Reasons Why HCI Is Important: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Enhances Usability</a:t>
            </a:r>
            <a:r>
              <a:rPr lang="en-US" sz="2800" dirty="0"/>
              <a:t> – Makes software and devices intuitive and easy to use.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Improves Productivity</a:t>
            </a:r>
            <a:r>
              <a:rPr lang="en-US" sz="2800" dirty="0"/>
              <a:t> – Well-designed systems help users complete tasks faster with fewer errors.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Supports Accessibility</a:t>
            </a:r>
            <a:r>
              <a:rPr lang="en-US" sz="2800" dirty="0"/>
              <a:t> – Enables people with disabilities to access technology.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Reduces Errors and Frustration</a:t>
            </a:r>
            <a:r>
              <a:rPr lang="en-US" sz="2800" dirty="0"/>
              <a:t> – Minimizes mistakes and confusion through thoughtful design.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Boosts User Satisfaction and Engagement</a:t>
            </a:r>
            <a:r>
              <a:rPr lang="en-US" sz="2800" dirty="0"/>
              <a:t> – Engaging and pleasant interfaces lead to better user experiences.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Drives Innovation</a:t>
            </a:r>
            <a:r>
              <a:rPr lang="en-US" sz="2800" dirty="0"/>
              <a:t> – Leads to new interaction methods like touch, voice, and gesture control.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Ensures Safety in Critical Systems</a:t>
            </a:r>
            <a:r>
              <a:rPr lang="en-US" sz="2800" dirty="0"/>
              <a:t> – Essential in healthcare, aviation, and industrial systems where usability can save lives.</a:t>
            </a:r>
          </a:p>
          <a:p>
            <a:r>
              <a:rPr lang="ru-RU" sz="2800" b="1" dirty="0"/>
              <a:t>🌍 </a:t>
            </a:r>
            <a:r>
              <a:rPr lang="en-US" sz="2800" b="1" dirty="0"/>
              <a:t>Real-World Applications of HCI</a:t>
            </a:r>
          </a:p>
          <a:p>
            <a:r>
              <a:rPr lang="en-US" sz="2800" b="1" dirty="0" err="1"/>
              <a:t>DomainHCI</a:t>
            </a:r>
            <a:r>
              <a:rPr lang="en-US" sz="2800" b="1" dirty="0"/>
              <a:t> Application Examples</a:t>
            </a:r>
          </a:p>
          <a:p>
            <a:r>
              <a:rPr lang="ru-RU" sz="2800" dirty="0"/>
              <a:t>💻 </a:t>
            </a:r>
            <a:r>
              <a:rPr lang="en-US" sz="2800" dirty="0"/>
              <a:t>Software &amp; </a:t>
            </a:r>
            <a:r>
              <a:rPr lang="en-US" sz="2800" dirty="0" err="1"/>
              <a:t>WebUser</a:t>
            </a:r>
            <a:r>
              <a:rPr lang="en-US" sz="2800" dirty="0"/>
              <a:t>-friendly websites, apps, and operating systems</a:t>
            </a:r>
          </a:p>
          <a:p>
            <a:r>
              <a:rPr lang="ru-RU" sz="2800" dirty="0"/>
              <a:t>📱 </a:t>
            </a:r>
            <a:r>
              <a:rPr lang="en-US" sz="2800" dirty="0"/>
              <a:t>Mobile </a:t>
            </a:r>
            <a:r>
              <a:rPr lang="en-US" sz="2800" dirty="0" err="1"/>
              <a:t>DevicesTouch</a:t>
            </a:r>
            <a:r>
              <a:rPr lang="en-US" sz="2800" dirty="0"/>
              <a:t> interfaces, gesture control, voice assistants (e.g., Siri)</a:t>
            </a:r>
          </a:p>
          <a:p>
            <a:r>
              <a:rPr lang="ru-RU" sz="2800" dirty="0"/>
              <a:t>🚗 </a:t>
            </a:r>
            <a:r>
              <a:rPr lang="en-US" sz="2800" dirty="0" err="1"/>
              <a:t>AutomotiveInfotainment</a:t>
            </a:r>
            <a:r>
              <a:rPr lang="en-US" sz="2800" dirty="0"/>
              <a:t> systems, GPS interfaces, driver-assist dashboards</a:t>
            </a:r>
          </a:p>
          <a:p>
            <a:r>
              <a:rPr lang="ru-RU" sz="2800" dirty="0"/>
              <a:t>🏥 </a:t>
            </a:r>
            <a:r>
              <a:rPr lang="en-US" sz="2800" dirty="0" err="1"/>
              <a:t>HealthcareMedical</a:t>
            </a:r>
            <a:r>
              <a:rPr lang="en-US" sz="2800" dirty="0"/>
              <a:t> software, electronic health records, assistive tech</a:t>
            </a:r>
          </a:p>
          <a:p>
            <a:r>
              <a:rPr lang="en-US" sz="2800" dirty="0"/>
              <a:t>✈️ </a:t>
            </a:r>
            <a:r>
              <a:rPr lang="en-US" sz="2800" dirty="0" err="1"/>
              <a:t>AviationAircraft</a:t>
            </a:r>
            <a:r>
              <a:rPr lang="en-US" sz="2800" dirty="0"/>
              <a:t> control systems, pilot interfaces</a:t>
            </a:r>
          </a:p>
          <a:p>
            <a:r>
              <a:rPr lang="ru-RU" sz="2800" dirty="0"/>
              <a:t>🎮 </a:t>
            </a:r>
            <a:r>
              <a:rPr lang="en-US" sz="2800" dirty="0" err="1"/>
              <a:t>GamingGame</a:t>
            </a:r>
            <a:r>
              <a:rPr lang="en-US" sz="2800" dirty="0"/>
              <a:t> controllers, VR/AR experiences, immersive design</a:t>
            </a:r>
          </a:p>
          <a:p>
            <a:r>
              <a:rPr lang="ru-RU" sz="2800" dirty="0"/>
              <a:t>🛠️ </a:t>
            </a:r>
            <a:r>
              <a:rPr lang="en-US" sz="2800" dirty="0"/>
              <a:t>Industrial </a:t>
            </a:r>
            <a:r>
              <a:rPr lang="en-US" sz="2800" dirty="0" err="1"/>
              <a:t>SystemsControl</a:t>
            </a:r>
            <a:r>
              <a:rPr lang="en-US" sz="2800" dirty="0"/>
              <a:t> panels in factories, safety-critical dashboards</a:t>
            </a:r>
          </a:p>
          <a:p>
            <a:r>
              <a:rPr lang="en-US" sz="2800" dirty="0"/>
              <a:t>♿ </a:t>
            </a:r>
            <a:r>
              <a:rPr lang="en-US" sz="2800" dirty="0" err="1"/>
              <a:t>AccessibilityScreen</a:t>
            </a:r>
            <a:r>
              <a:rPr lang="en-US" sz="2800" dirty="0"/>
              <a:t> readers, voice input, alternative input devices</a:t>
            </a:r>
          </a:p>
          <a:p>
            <a:r>
              <a:rPr lang="ru-RU" sz="2800" dirty="0"/>
              <a:t>📚 </a:t>
            </a:r>
            <a:r>
              <a:rPr lang="en-US" sz="2800" dirty="0" err="1"/>
              <a:t>EducationeLearning</a:t>
            </a:r>
            <a:r>
              <a:rPr lang="en-US" sz="2800" dirty="0"/>
              <a:t> platforms, interactive learning apps</a:t>
            </a:r>
          </a:p>
          <a:p>
            <a:r>
              <a:rPr lang="ru-RU" sz="2800" dirty="0"/>
              <a:t>🧠 </a:t>
            </a:r>
            <a:r>
              <a:rPr lang="en-US" sz="2800" dirty="0"/>
              <a:t>AI &amp; </a:t>
            </a:r>
            <a:r>
              <a:rPr lang="en-US" sz="2800" dirty="0" err="1"/>
              <a:t>RoboticsHuman</a:t>
            </a:r>
            <a:r>
              <a:rPr lang="en-US" sz="2800" dirty="0"/>
              <a:t>-robot interaction, adaptive systems, chatbots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338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/>
              <a:t>Slide 8</a:t>
            </a:r>
          </a:p>
          <a:p>
            <a:r>
              <a:rPr lang="en-US" sz="2800" b="1" dirty="0"/>
              <a:t>Importance of Human-Computer Interaction (HCI)</a:t>
            </a:r>
          </a:p>
          <a:p>
            <a:r>
              <a:rPr lang="en-US" sz="2800" dirty="0"/>
              <a:t>HCI is crucial because it ensures that </a:t>
            </a:r>
            <a:r>
              <a:rPr lang="en-US" sz="2800" b="1" dirty="0"/>
              <a:t>technology is usable, accessible, and effective</a:t>
            </a:r>
            <a:r>
              <a:rPr lang="en-US" sz="2800" dirty="0"/>
              <a:t> for real people. As computers and smart systems become a part of everyday life, designing </a:t>
            </a:r>
            <a:r>
              <a:rPr lang="en-US" sz="2800" b="1" dirty="0"/>
              <a:t>human-centered interfaces</a:t>
            </a:r>
            <a:r>
              <a:rPr lang="en-US" sz="2800" dirty="0"/>
              <a:t> improves productivity, safety, satisfaction, and accessibility.</a:t>
            </a:r>
          </a:p>
          <a:p>
            <a:r>
              <a:rPr lang="ru-RU" sz="2800" b="1" dirty="0"/>
              <a:t>🔑 </a:t>
            </a:r>
            <a:r>
              <a:rPr lang="en-US" sz="2800" b="1" dirty="0"/>
              <a:t>Key Reasons Why HCI Is Important: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Enhances Usability</a:t>
            </a:r>
            <a:r>
              <a:rPr lang="en-US" sz="2800" dirty="0"/>
              <a:t> – Makes software and devices intuitive and easy to use.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Improves Productivity</a:t>
            </a:r>
            <a:r>
              <a:rPr lang="en-US" sz="2800" dirty="0"/>
              <a:t> – Well-designed systems help users complete tasks faster with fewer errors.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Supports Accessibility</a:t>
            </a:r>
            <a:r>
              <a:rPr lang="en-US" sz="2800" dirty="0"/>
              <a:t> – Enables people with disabilities to access technology.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Reduces Errors and Frustration</a:t>
            </a:r>
            <a:r>
              <a:rPr lang="en-US" sz="2800" dirty="0"/>
              <a:t> – Minimizes mistakes and confusion through thoughtful design.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Boosts User Satisfaction and Engagement</a:t>
            </a:r>
            <a:r>
              <a:rPr lang="en-US" sz="2800" dirty="0"/>
              <a:t> – Engaging and pleasant interfaces lead to better user experiences.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Drives Innovation</a:t>
            </a:r>
            <a:r>
              <a:rPr lang="en-US" sz="2800" dirty="0"/>
              <a:t> – Leads to new interaction methods like touch, voice, and gesture control.</a:t>
            </a:r>
          </a:p>
          <a:p>
            <a:pPr>
              <a:buFont typeface="+mj-lt"/>
              <a:buAutoNum type="arabicPeriod"/>
            </a:pPr>
            <a:r>
              <a:rPr lang="en-US" sz="2800" b="1" dirty="0"/>
              <a:t>Ensures Safety in Critical Systems</a:t>
            </a:r>
            <a:r>
              <a:rPr lang="en-US" sz="2800" dirty="0"/>
              <a:t> – Essential in healthcare, aviation, and industrial systems where usability can save lives.</a:t>
            </a:r>
          </a:p>
          <a:p>
            <a:r>
              <a:rPr lang="ru-RU" sz="2800" b="1" dirty="0"/>
              <a:t>🌍 </a:t>
            </a:r>
            <a:r>
              <a:rPr lang="en-US" sz="2800" b="1" dirty="0"/>
              <a:t>Real-World Applications of HCI</a:t>
            </a:r>
          </a:p>
          <a:p>
            <a:r>
              <a:rPr lang="en-US" sz="2800" b="1" dirty="0" err="1"/>
              <a:t>DomainHCI</a:t>
            </a:r>
            <a:r>
              <a:rPr lang="en-US" sz="2800" b="1" dirty="0"/>
              <a:t> Application Examples</a:t>
            </a:r>
          </a:p>
          <a:p>
            <a:r>
              <a:rPr lang="ru-RU" sz="2800" dirty="0"/>
              <a:t>💻 </a:t>
            </a:r>
            <a:r>
              <a:rPr lang="en-US" sz="2800" dirty="0"/>
              <a:t>Software &amp; </a:t>
            </a:r>
            <a:r>
              <a:rPr lang="en-US" sz="2800" dirty="0" err="1"/>
              <a:t>WebUser</a:t>
            </a:r>
            <a:r>
              <a:rPr lang="en-US" sz="2800" dirty="0"/>
              <a:t>-friendly websites, apps, and operating systems</a:t>
            </a:r>
          </a:p>
          <a:p>
            <a:r>
              <a:rPr lang="ru-RU" sz="2800" dirty="0"/>
              <a:t>📱 </a:t>
            </a:r>
            <a:r>
              <a:rPr lang="en-US" sz="2800" dirty="0"/>
              <a:t>Mobile </a:t>
            </a:r>
            <a:r>
              <a:rPr lang="en-US" sz="2800" dirty="0" err="1"/>
              <a:t>DevicesTouch</a:t>
            </a:r>
            <a:r>
              <a:rPr lang="en-US" sz="2800" dirty="0"/>
              <a:t> interfaces, gesture control, voice assistants (e.g., Siri)</a:t>
            </a:r>
          </a:p>
          <a:p>
            <a:r>
              <a:rPr lang="ru-RU" sz="2800" dirty="0"/>
              <a:t>🚗 </a:t>
            </a:r>
            <a:r>
              <a:rPr lang="en-US" sz="2800" dirty="0" err="1"/>
              <a:t>AutomotiveInfotainment</a:t>
            </a:r>
            <a:r>
              <a:rPr lang="en-US" sz="2800" dirty="0"/>
              <a:t> systems, GPS interfaces, driver-assist dashboards</a:t>
            </a:r>
          </a:p>
          <a:p>
            <a:r>
              <a:rPr lang="ru-RU" sz="2800" dirty="0"/>
              <a:t>🏥 </a:t>
            </a:r>
            <a:r>
              <a:rPr lang="en-US" sz="2800" dirty="0" err="1"/>
              <a:t>HealthcareMedical</a:t>
            </a:r>
            <a:r>
              <a:rPr lang="en-US" sz="2800" dirty="0"/>
              <a:t> software, electronic health records, assistive tech</a:t>
            </a:r>
          </a:p>
          <a:p>
            <a:r>
              <a:rPr lang="en-US" sz="2800" dirty="0"/>
              <a:t>✈️ </a:t>
            </a:r>
            <a:r>
              <a:rPr lang="en-US" sz="2800" dirty="0" err="1"/>
              <a:t>AviationAircraft</a:t>
            </a:r>
            <a:r>
              <a:rPr lang="en-US" sz="2800" dirty="0"/>
              <a:t> control systems, pilot interfaces</a:t>
            </a:r>
          </a:p>
          <a:p>
            <a:r>
              <a:rPr lang="ru-RU" sz="2800" dirty="0"/>
              <a:t>🎮 </a:t>
            </a:r>
            <a:r>
              <a:rPr lang="en-US" sz="2800" dirty="0" err="1"/>
              <a:t>GamingGame</a:t>
            </a:r>
            <a:r>
              <a:rPr lang="en-US" sz="2800" dirty="0"/>
              <a:t> controllers, VR/AR experiences, immersive design</a:t>
            </a:r>
          </a:p>
          <a:p>
            <a:r>
              <a:rPr lang="ru-RU" sz="2800" dirty="0"/>
              <a:t>🛠️ </a:t>
            </a:r>
            <a:r>
              <a:rPr lang="en-US" sz="2800" dirty="0"/>
              <a:t>Industrial </a:t>
            </a:r>
            <a:r>
              <a:rPr lang="en-US" sz="2800" dirty="0" err="1"/>
              <a:t>SystemsControl</a:t>
            </a:r>
            <a:r>
              <a:rPr lang="en-US" sz="2800" dirty="0"/>
              <a:t> panels in factories, safety-critical dashboards</a:t>
            </a:r>
          </a:p>
          <a:p>
            <a:r>
              <a:rPr lang="en-US" sz="2800" dirty="0"/>
              <a:t>♿ </a:t>
            </a:r>
            <a:r>
              <a:rPr lang="en-US" sz="2800" dirty="0" err="1"/>
              <a:t>AccessibilityScreen</a:t>
            </a:r>
            <a:r>
              <a:rPr lang="en-US" sz="2800" dirty="0"/>
              <a:t> readers, voice input, alternative input devices</a:t>
            </a:r>
          </a:p>
          <a:p>
            <a:r>
              <a:rPr lang="ru-RU" sz="2800" dirty="0"/>
              <a:t>📚 </a:t>
            </a:r>
            <a:r>
              <a:rPr lang="en-US" sz="2800" dirty="0" err="1"/>
              <a:t>EducationeLearning</a:t>
            </a:r>
            <a:r>
              <a:rPr lang="en-US" sz="2800" dirty="0"/>
              <a:t> platforms, interactive learning apps</a:t>
            </a:r>
          </a:p>
          <a:p>
            <a:r>
              <a:rPr lang="ru-RU" sz="2800" dirty="0"/>
              <a:t>🧠 </a:t>
            </a:r>
            <a:r>
              <a:rPr lang="en-US" sz="2800" dirty="0"/>
              <a:t>AI &amp; </a:t>
            </a:r>
            <a:r>
              <a:rPr lang="en-US" sz="2800" dirty="0" err="1"/>
              <a:t>RoboticsHuman</a:t>
            </a:r>
            <a:r>
              <a:rPr lang="en-US" sz="2800" dirty="0"/>
              <a:t>-robot interaction, adaptive systems, chatbots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259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894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2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module </a:t>
            </a:r>
            <a:r>
              <a:rPr lang="ru-RU" dirty="0">
                <a:solidFill>
                  <a:srgbClr val="002060"/>
                </a:solidFill>
              </a:rPr>
              <a:t>Human </a:t>
            </a:r>
            <a:r>
              <a:rPr lang="ru-RU" dirty="0" err="1">
                <a:solidFill>
                  <a:srgbClr val="002060"/>
                </a:solidFill>
              </a:rPr>
              <a:t>Factors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and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Cognition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discusses  the issues regarding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capabilities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contain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Perception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Motor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Gestalt laws in representation the shapes and perception by humans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meaningful focus should cover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related to them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Human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error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ergonomics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200" dirty="0">
              <a:effectLst/>
              <a:latin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Times New Roman" panose="02020603050405020304" pitchFamily="18" charset="0"/>
              </a:rPr>
              <a:t>The second module </a:t>
            </a:r>
            <a:r>
              <a:rPr lang="en-US" dirty="0">
                <a:solidFill>
                  <a:srgbClr val="002060"/>
                </a:solidFill>
              </a:rPr>
              <a:t>User-Centered and Interaction Design (UCID) contains description of the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issues of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how to consider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scenarios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well as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Affordances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interaction design part covers the questions of the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interfaces (GUIs, touch, voice, AR/VR, etc.),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Interaction styles (command line, WIMP, natural user interfaces)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connected with them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responsiveness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also included to consideration issues of this module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third module </a:t>
            </a:r>
            <a:r>
              <a:rPr lang="en-US" sz="4400" dirty="0">
                <a:solidFill>
                  <a:srgbClr val="002060"/>
                </a:solidFill>
              </a:rPr>
              <a:t>Usability and User Experience (UX). </a:t>
            </a:r>
            <a:r>
              <a:rPr lang="ru-RU" sz="4400" dirty="0" err="1">
                <a:solidFill>
                  <a:srgbClr val="002060"/>
                </a:solidFill>
              </a:rPr>
              <a:t>Evaluation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and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Testing</a:t>
            </a:r>
            <a:r>
              <a:rPr lang="en-US" sz="4400" dirty="0">
                <a:solidFill>
                  <a:srgbClr val="002060"/>
                </a:solidFill>
              </a:rPr>
              <a:t> consist of the parts for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Usability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metrics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UX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Heuristic evaluation (e.g., Nielsen's heuristics)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 and testing part refers to such issues as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Qualitative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quantitative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A/B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tracking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last  forth module </a:t>
            </a:r>
            <a:r>
              <a:rPr lang="ru-RU" sz="4400" dirty="0" err="1">
                <a:solidFill>
                  <a:srgbClr val="002060"/>
                </a:solidFill>
              </a:rPr>
              <a:t>Prototyping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and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Wireframing</a:t>
            </a:r>
            <a:r>
              <a:rPr lang="en-US" sz="4400" dirty="0">
                <a:solidFill>
                  <a:srgbClr val="002060"/>
                </a:solidFill>
              </a:rPr>
              <a:t> focuses on the issues of practical design and considers the practical design of mobile and web applications in terms of 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Low-fidelity vs. high-fidelity prototypes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Tools (e.g., Figma, Adobe XD, Balsamiq)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prototyping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Interactive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prototypes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007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2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module </a:t>
            </a:r>
            <a:r>
              <a:rPr lang="ru-RU" dirty="0">
                <a:solidFill>
                  <a:srgbClr val="002060"/>
                </a:solidFill>
              </a:rPr>
              <a:t>Human </a:t>
            </a:r>
            <a:r>
              <a:rPr lang="ru-RU" dirty="0" err="1">
                <a:solidFill>
                  <a:srgbClr val="002060"/>
                </a:solidFill>
              </a:rPr>
              <a:t>Factors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and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Cognition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discusses  the issues regarding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capabilities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contain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Perception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Motor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Gestalt laws in representation the shapes and perception by humans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meaningful focus should cover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related to them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Human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error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ergonomics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200" dirty="0">
              <a:effectLst/>
              <a:latin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Times New Roman" panose="02020603050405020304" pitchFamily="18" charset="0"/>
              </a:rPr>
              <a:t>The second module </a:t>
            </a:r>
            <a:r>
              <a:rPr lang="en-US" dirty="0">
                <a:solidFill>
                  <a:srgbClr val="002060"/>
                </a:solidFill>
              </a:rPr>
              <a:t>User-Centered and Interaction Design (UCID) contains description of the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issues of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how to consider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scenarios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well as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Affordances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interaction design part covers the questions of the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interfaces (GUIs, touch, voice, AR/VR, etc.),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Interaction styles (command line, WIMP, natural user interfaces)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connected with them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responsiveness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also included to consideration issues of this module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third module </a:t>
            </a:r>
            <a:r>
              <a:rPr lang="en-US" sz="4400" dirty="0">
                <a:solidFill>
                  <a:srgbClr val="002060"/>
                </a:solidFill>
              </a:rPr>
              <a:t>Usability and User Experience (UX). </a:t>
            </a:r>
            <a:r>
              <a:rPr lang="ru-RU" sz="4400" dirty="0" err="1">
                <a:solidFill>
                  <a:srgbClr val="002060"/>
                </a:solidFill>
              </a:rPr>
              <a:t>Evaluation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and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Testing</a:t>
            </a:r>
            <a:r>
              <a:rPr lang="en-US" sz="4400" dirty="0">
                <a:solidFill>
                  <a:srgbClr val="002060"/>
                </a:solidFill>
              </a:rPr>
              <a:t> consist of the parts for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Usability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metrics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UX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Heuristic evaluation (e.g., Nielsen's heuristics)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 and testing part refers to such issues as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Qualitative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quantitative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A/B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tracking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last  forth module </a:t>
            </a:r>
            <a:r>
              <a:rPr lang="ru-RU" sz="4400" dirty="0" err="1">
                <a:solidFill>
                  <a:srgbClr val="002060"/>
                </a:solidFill>
              </a:rPr>
              <a:t>Prototyping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and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Wireframing</a:t>
            </a:r>
            <a:r>
              <a:rPr lang="en-US" sz="4400" dirty="0">
                <a:solidFill>
                  <a:srgbClr val="002060"/>
                </a:solidFill>
              </a:rPr>
              <a:t> focuses on the issues of practical design and considers the practical design of mobile and web applications in terms of 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Low-fidelity vs. high-fidelity prototypes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Tools (e.g., Figma, Adobe XD, Balsamiq)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prototyping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Interactive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prototypes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787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2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module </a:t>
            </a:r>
            <a:r>
              <a:rPr lang="ru-RU" dirty="0">
                <a:solidFill>
                  <a:srgbClr val="002060"/>
                </a:solidFill>
              </a:rPr>
              <a:t>Human </a:t>
            </a:r>
            <a:r>
              <a:rPr lang="ru-RU" dirty="0" err="1">
                <a:solidFill>
                  <a:srgbClr val="002060"/>
                </a:solidFill>
              </a:rPr>
              <a:t>Factors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and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Cognition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discusses  the issues regarding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capabilities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contain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Perception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Motor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Gestalt laws in representation the shapes and perception by humans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meaningful focus should cover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related to them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Human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error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ergonomics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200" dirty="0">
              <a:effectLst/>
              <a:latin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Times New Roman" panose="02020603050405020304" pitchFamily="18" charset="0"/>
              </a:rPr>
              <a:t>The second module </a:t>
            </a:r>
            <a:r>
              <a:rPr lang="en-US" dirty="0">
                <a:solidFill>
                  <a:srgbClr val="002060"/>
                </a:solidFill>
              </a:rPr>
              <a:t>User-Centered and Interaction Design (UCID) contains description of the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issues of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how to consider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scenarios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well as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Affordances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interaction design part covers the questions of the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interfaces (GUIs, touch, voice, AR/VR, etc.),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Interaction styles (command line, WIMP, natural user interfaces)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connected with them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responsiveness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also included to consideration issues of this module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third module </a:t>
            </a:r>
            <a:r>
              <a:rPr lang="en-US" sz="4400" dirty="0">
                <a:solidFill>
                  <a:srgbClr val="002060"/>
                </a:solidFill>
              </a:rPr>
              <a:t>Usability and User Experience (UX). </a:t>
            </a:r>
            <a:r>
              <a:rPr lang="ru-RU" sz="4400" dirty="0" err="1">
                <a:solidFill>
                  <a:srgbClr val="002060"/>
                </a:solidFill>
              </a:rPr>
              <a:t>Evaluation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and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Testing</a:t>
            </a:r>
            <a:r>
              <a:rPr lang="en-US" sz="4400" dirty="0">
                <a:solidFill>
                  <a:srgbClr val="002060"/>
                </a:solidFill>
              </a:rPr>
              <a:t> consist of the parts for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Usability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metrics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UX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Heuristic evaluation (e.g., Nielsen's heuristics)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 and testing part refers to such issues as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Qualitative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quantitative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A/B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tracking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last  forth module </a:t>
            </a:r>
            <a:r>
              <a:rPr lang="ru-RU" sz="4400" dirty="0" err="1">
                <a:solidFill>
                  <a:srgbClr val="002060"/>
                </a:solidFill>
              </a:rPr>
              <a:t>Prototyping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and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Wireframing</a:t>
            </a:r>
            <a:r>
              <a:rPr lang="en-US" sz="4400" dirty="0">
                <a:solidFill>
                  <a:srgbClr val="002060"/>
                </a:solidFill>
              </a:rPr>
              <a:t> focuses on the issues of practical design and considers the practical design of mobile and web applications in terms of 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Low-fidelity vs. high-fidelity prototypes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Tools (e.g., Figma, Adobe XD, Balsamiq)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prototyping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Interactive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prototypes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11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2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module </a:t>
            </a:r>
            <a:r>
              <a:rPr lang="ru-RU" dirty="0">
                <a:solidFill>
                  <a:srgbClr val="002060"/>
                </a:solidFill>
              </a:rPr>
              <a:t>Human </a:t>
            </a:r>
            <a:r>
              <a:rPr lang="ru-RU" dirty="0" err="1">
                <a:solidFill>
                  <a:srgbClr val="002060"/>
                </a:solidFill>
              </a:rPr>
              <a:t>Factors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and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Cognition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discusses  the issues regarding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capabilities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contain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Perception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Motor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Gestalt laws in representation the shapes and perception by humans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meaningful focus should cover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related to them 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Human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error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ergonomics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200" dirty="0">
              <a:effectLst/>
              <a:latin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Times New Roman" panose="02020603050405020304" pitchFamily="18" charset="0"/>
              </a:rPr>
              <a:t>The second module </a:t>
            </a:r>
            <a:r>
              <a:rPr lang="en-US" dirty="0">
                <a:solidFill>
                  <a:srgbClr val="002060"/>
                </a:solidFill>
              </a:rPr>
              <a:t>User-Centered and Interaction Design (UCID) contains description of the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issues of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how to consider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scenarios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well as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Affordances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interaction design part covers the questions of the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interfaces (GUIs, touch, voice, AR/VR, etc.),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Interaction styles (command line, WIMP, natural user interfaces)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connected with them 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responsiveness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also included to consideration issues of this module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third module </a:t>
            </a:r>
            <a:r>
              <a:rPr lang="en-US" sz="4400" dirty="0">
                <a:solidFill>
                  <a:srgbClr val="002060"/>
                </a:solidFill>
              </a:rPr>
              <a:t>Usability and User Experience (UX). </a:t>
            </a:r>
            <a:r>
              <a:rPr lang="ru-RU" sz="4400" dirty="0" err="1">
                <a:solidFill>
                  <a:srgbClr val="002060"/>
                </a:solidFill>
              </a:rPr>
              <a:t>Evaluation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and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Testing</a:t>
            </a:r>
            <a:r>
              <a:rPr lang="en-US" sz="4400" dirty="0">
                <a:solidFill>
                  <a:srgbClr val="002060"/>
                </a:solidFill>
              </a:rPr>
              <a:t> consist of the parts for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Usability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metrics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UX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Heuristic evaluation (e.g., Nielsen's heuristics)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 and testing part refers to such issues as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Qualitative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quantitative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A/B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tracking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last  forth module </a:t>
            </a:r>
            <a:r>
              <a:rPr lang="ru-RU" sz="4400" dirty="0" err="1">
                <a:solidFill>
                  <a:srgbClr val="002060"/>
                </a:solidFill>
              </a:rPr>
              <a:t>Prototyping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and</a:t>
            </a: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err="1">
                <a:solidFill>
                  <a:srgbClr val="002060"/>
                </a:solidFill>
              </a:rPr>
              <a:t>Wireframing</a:t>
            </a:r>
            <a:r>
              <a:rPr lang="en-US" sz="4400" dirty="0">
                <a:solidFill>
                  <a:srgbClr val="002060"/>
                </a:solidFill>
              </a:rPr>
              <a:t> focuses on the issues of practical design and considers the practical design of mobile and web applications in terms of  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Low-fidelity vs. high-fidelity prototypes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Tools (e.g., Figma, Adobe XD, Balsamiq)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Paper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prototyping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Interactive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prototypes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351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5</a:t>
            </a:r>
          </a:p>
          <a:p>
            <a:pPr marL="0" lvl="0" indent="0"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introduction to HCI course consider the description of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36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/>
              <a:t>Slide 6</a:t>
            </a:r>
          </a:p>
          <a:p>
            <a:r>
              <a:rPr lang="en-US" sz="2800" b="1" dirty="0"/>
              <a:t>Human-Computer Interaction (HCI)</a:t>
            </a:r>
            <a:r>
              <a:rPr lang="en-US" sz="2800" dirty="0"/>
              <a:t> is the study and design of how people interact with computers and digital systems.</a:t>
            </a:r>
          </a:p>
          <a:p>
            <a:r>
              <a:rPr lang="en-US" sz="2800" b="1" dirty="0"/>
              <a:t>🔹 In simple terms:</a:t>
            </a:r>
          </a:p>
          <a:p>
            <a:r>
              <a:rPr lang="en-US" sz="2800" dirty="0"/>
              <a:t>HCI focuses on </a:t>
            </a:r>
            <a:r>
              <a:rPr lang="en-US" sz="2800" b="1" dirty="0"/>
              <a:t>making technology easy, efficient, and enjoyable</a:t>
            </a:r>
            <a:r>
              <a:rPr lang="en-US" sz="2800" dirty="0"/>
              <a:t> for humans to use.</a:t>
            </a:r>
          </a:p>
          <a:p>
            <a:r>
              <a:rPr lang="en-US" sz="2800" b="1" dirty="0"/>
              <a:t>🔹 It involves: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Understanding users</a:t>
            </a:r>
            <a:r>
              <a:rPr lang="en-US" sz="2800" dirty="0"/>
              <a:t> – their needs, behaviors, and limitations.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Designing interfaces</a:t>
            </a:r>
            <a:r>
              <a:rPr lang="en-US" sz="2800" dirty="0"/>
              <a:t> – like websites, apps, devices, and systems.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Evaluating usability</a:t>
            </a:r>
            <a:r>
              <a:rPr lang="en-US" sz="2800" dirty="0"/>
              <a:t> – how well a system supports the user’s tasks.</a:t>
            </a:r>
          </a:p>
          <a:p>
            <a:r>
              <a:rPr lang="en-US" sz="2800" b="1" dirty="0"/>
              <a:t>🔹 HCI combines: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Computer Science</a:t>
            </a:r>
            <a:r>
              <a:rPr lang="en-US" sz="2800" dirty="0"/>
              <a:t> (technology, systems)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Psychology</a:t>
            </a:r>
            <a:r>
              <a:rPr lang="en-US" sz="2800" dirty="0"/>
              <a:t> (human behavior, cognition)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Design</a:t>
            </a:r>
            <a:r>
              <a:rPr lang="en-US" sz="2800" dirty="0"/>
              <a:t> (visuals, interaction, usability)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52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/>
              <a:t>Slide 7</a:t>
            </a:r>
          </a:p>
          <a:p>
            <a:r>
              <a:rPr lang="en-US" sz="2800" b="1" dirty="0"/>
              <a:t>1. Early Days (1940s–1960s)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Computers were huge, expensive, and used by specialists.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Interaction was done via </a:t>
            </a:r>
            <a:r>
              <a:rPr lang="en-US" sz="2800" b="1" dirty="0"/>
              <a:t>punch cards and command-line interfaces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Focus was on hardware and efficiency, not usability.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💡 2. Birth of HCI (1970s–1980s)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Term </a:t>
            </a:r>
            <a:r>
              <a:rPr lang="en-US" sz="2800" b="1" dirty="0"/>
              <a:t>HCI</a:t>
            </a:r>
            <a:r>
              <a:rPr lang="en-US" sz="2800" dirty="0"/>
              <a:t> began emerging, blending </a:t>
            </a:r>
            <a:r>
              <a:rPr lang="en-US" sz="2800" b="1" dirty="0"/>
              <a:t>computer science, psychology, and design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Introduction of </a:t>
            </a:r>
            <a:r>
              <a:rPr lang="en-US" sz="2800" b="1" dirty="0"/>
              <a:t>graphical user interfaces (GUIs)</a:t>
            </a:r>
            <a:r>
              <a:rPr lang="en-US" sz="2800" dirty="0"/>
              <a:t> (e.g., Xerox PARC).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Mouse and keyboard</a:t>
            </a:r>
            <a:r>
              <a:rPr lang="en-US" sz="2800" dirty="0"/>
              <a:t> became standard input devices.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1983: First CHI (Computer-Human Interaction) conference.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🖥️ 3. Personal Computing Era (1980s–1990s)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Computers became accessible to non-experts.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Emphasis on </a:t>
            </a:r>
            <a:r>
              <a:rPr lang="en-US" sz="2800" b="1" dirty="0"/>
              <a:t>user-friendly software</a:t>
            </a:r>
            <a:r>
              <a:rPr lang="en-US" sz="2800" dirty="0"/>
              <a:t> (Apple Macintosh, Microsoft Windows).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Development of </a:t>
            </a:r>
            <a:r>
              <a:rPr lang="en-US" sz="2800" b="1" dirty="0"/>
              <a:t>usability testing</a:t>
            </a:r>
            <a:r>
              <a:rPr lang="en-US" sz="2800" dirty="0"/>
              <a:t>, </a:t>
            </a:r>
            <a:r>
              <a:rPr lang="en-US" sz="2800" b="1" dirty="0"/>
              <a:t>user-centered design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🌐 4. Web and Mobile Revolution (1990s–2000s)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Rise of the </a:t>
            </a:r>
            <a:r>
              <a:rPr lang="en-US" sz="2800" b="1" dirty="0"/>
              <a:t>Internet and websites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Introduction of </a:t>
            </a:r>
            <a:r>
              <a:rPr lang="en-US" sz="2800" b="1" dirty="0"/>
              <a:t>mobile devices</a:t>
            </a:r>
            <a:r>
              <a:rPr lang="en-US" sz="2800" dirty="0"/>
              <a:t> and </a:t>
            </a:r>
            <a:r>
              <a:rPr lang="en-US" sz="2800" b="1" dirty="0"/>
              <a:t>touch interfaces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HCI expanded to web design, information architecture, and mobile UX.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🤖 5. Modern HCI (2010s–Present)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Focus on </a:t>
            </a:r>
            <a:r>
              <a:rPr lang="en-US" sz="2800" b="1" dirty="0"/>
              <a:t>natural user interfaces</a:t>
            </a:r>
            <a:r>
              <a:rPr lang="en-US" sz="2800" dirty="0"/>
              <a:t>: touch, voice, gesture, AR/VR.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Use of </a:t>
            </a:r>
            <a:r>
              <a:rPr lang="en-US" sz="2800" b="1" dirty="0"/>
              <a:t>AI and machine learning</a:t>
            </a:r>
            <a:r>
              <a:rPr lang="en-US" sz="2800" dirty="0"/>
              <a:t> in adaptive interfaces.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Ubiquitous computing</a:t>
            </a:r>
            <a:r>
              <a:rPr lang="en-US" sz="2800" dirty="0"/>
              <a:t>: smart devices, wearables, IoT.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Increased awareness of </a:t>
            </a:r>
            <a:r>
              <a:rPr lang="en-US" sz="2800" b="1" dirty="0"/>
              <a:t>accessibility, inclusion, and ethics</a:t>
            </a:r>
            <a:r>
              <a:rPr lang="en-US" sz="2800" dirty="0"/>
              <a:t> in design.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/>
              <a:t>📈 Future Trends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Brain-computer interfaces</a:t>
            </a:r>
            <a:r>
              <a:rPr lang="en-US" sz="2800" dirty="0"/>
              <a:t>, </a:t>
            </a:r>
            <a:r>
              <a:rPr lang="en-US" sz="2800" b="1" dirty="0"/>
              <a:t>emotion-aware systems</a:t>
            </a:r>
            <a:r>
              <a:rPr lang="en-US" sz="2800" dirty="0"/>
              <a:t>, </a:t>
            </a:r>
            <a:r>
              <a:rPr lang="en-US" sz="2800" b="1" dirty="0"/>
              <a:t>immersive environments</a:t>
            </a:r>
            <a:r>
              <a:rPr lang="en-US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Greater emphasis on </a:t>
            </a:r>
            <a:r>
              <a:rPr lang="en-US" sz="2800" b="1" dirty="0"/>
              <a:t>ethical design</a:t>
            </a:r>
            <a:r>
              <a:rPr lang="en-US" sz="2800" dirty="0"/>
              <a:t>, </a:t>
            </a:r>
            <a:r>
              <a:rPr lang="en-US" sz="2800" b="1" dirty="0"/>
              <a:t>privacy</a:t>
            </a:r>
            <a:r>
              <a:rPr lang="en-US" sz="2800" dirty="0"/>
              <a:t>, and </a:t>
            </a:r>
            <a:r>
              <a:rPr lang="en-US" sz="2800" b="1" dirty="0"/>
              <a:t>sustainability</a:t>
            </a:r>
            <a:r>
              <a:rPr lang="en-US" sz="28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135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89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47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5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4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05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4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79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0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07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49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01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CBE89-F19F-4231-9A3F-1245359F2D85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710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E176C"/>
                </a:solidFill>
              </a:rPr>
              <a:t>1-</a:t>
            </a:r>
            <a:r>
              <a:rPr lang="kk-KZ" dirty="0" smtClean="0">
                <a:solidFill>
                  <a:srgbClr val="0E176C"/>
                </a:solidFill>
              </a:rPr>
              <a:t>д</a:t>
            </a:r>
            <a:r>
              <a:rPr lang="ru-RU" dirty="0" err="1" smtClean="0">
                <a:solidFill>
                  <a:srgbClr val="0E176C"/>
                </a:solidFill>
              </a:rPr>
              <a:t>әріс</a:t>
            </a:r>
            <a:r>
              <a:rPr lang="ru-RU" dirty="0" smtClean="0">
                <a:solidFill>
                  <a:srgbClr val="0E176C"/>
                </a:solidFill>
              </a:rPr>
              <a:t>. </a:t>
            </a:r>
            <a:r>
              <a:rPr lang="ru-RU" dirty="0" err="1" smtClean="0">
                <a:solidFill>
                  <a:srgbClr val="0E176C"/>
                </a:solidFill>
              </a:rPr>
              <a:t>Кіріспе</a:t>
            </a:r>
            <a:r>
              <a:rPr lang="ru-RU" dirty="0" smtClean="0">
                <a:solidFill>
                  <a:srgbClr val="0E176C"/>
                </a:solidFill>
              </a:rPr>
              <a:t/>
            </a:r>
            <a:br>
              <a:rPr lang="ru-RU" dirty="0" smtClean="0">
                <a:solidFill>
                  <a:srgbClr val="0E176C"/>
                </a:solidFill>
              </a:rPr>
            </a:br>
            <a:r>
              <a:rPr lang="ru-RU" dirty="0" smtClean="0">
                <a:solidFill>
                  <a:srgbClr val="0E176C"/>
                </a:solidFill>
              </a:rPr>
              <a:t/>
            </a:r>
            <a:br>
              <a:rPr lang="ru-RU" dirty="0" smtClean="0">
                <a:solidFill>
                  <a:srgbClr val="0E176C"/>
                </a:solidFill>
              </a:rPr>
            </a:br>
            <a:r>
              <a:rPr lang="en-US" dirty="0" err="1" smtClean="0">
                <a:solidFill>
                  <a:srgbClr val="0E176C"/>
                </a:solidFill>
                <a:effectLst/>
              </a:rPr>
              <a:t>CSE</a:t>
            </a:r>
            <a:r>
              <a:rPr lang="en-US" dirty="0" smtClean="0">
                <a:solidFill>
                  <a:srgbClr val="0E176C"/>
                </a:solidFill>
                <a:effectLst/>
              </a:rPr>
              <a:t> </a:t>
            </a:r>
            <a:r>
              <a:rPr lang="ru-RU" dirty="0">
                <a:solidFill>
                  <a:srgbClr val="0E176C"/>
                </a:solidFill>
                <a:effectLst/>
              </a:rPr>
              <a:t>5442 </a:t>
            </a:r>
            <a:r>
              <a:rPr lang="ru-RU" dirty="0">
                <a:solidFill>
                  <a:srgbClr val="0E176C"/>
                </a:solidFill>
              </a:rPr>
              <a:t>– Адам-компьютер </a:t>
            </a:r>
            <a:r>
              <a:rPr lang="ru-RU" dirty="0" err="1">
                <a:solidFill>
                  <a:srgbClr val="0E176C"/>
                </a:solidFill>
              </a:rPr>
              <a:t>өзара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әрекеттестігі</a:t>
            </a:r>
            <a:r>
              <a:rPr lang="ru-RU" dirty="0" smtClean="0">
                <a:solidFill>
                  <a:srgbClr val="0E176C"/>
                </a:solidFill>
                <a:effectLst/>
              </a:rPr>
              <a:t> </a:t>
            </a:r>
            <a:r>
              <a:rPr lang="en-US" dirty="0"/>
              <a:t>Human-Computer Interaction (</a:t>
            </a:r>
            <a:r>
              <a:rPr lang="en-US" dirty="0" err="1"/>
              <a:t>HCI</a:t>
            </a:r>
            <a:r>
              <a:rPr lang="en-US" dirty="0" smtClean="0"/>
              <a:t>)</a:t>
            </a:r>
            <a:endParaRPr lang="ru-RU" dirty="0">
              <a:solidFill>
                <a:srgbClr val="0E176C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3789040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en-US" dirty="0">
              <a:solidFill>
                <a:srgbClr val="960000"/>
              </a:solidFill>
            </a:endParaRPr>
          </a:p>
          <a:p>
            <a:r>
              <a:rPr lang="ru-RU" dirty="0"/>
              <a:t>Лектор: ф.-</a:t>
            </a:r>
            <a:r>
              <a:rPr lang="ru-RU" dirty="0" err="1"/>
              <a:t>м.ғ.к</a:t>
            </a:r>
            <a:r>
              <a:rPr lang="ru-RU" dirty="0"/>
              <a:t>., </a:t>
            </a:r>
            <a:r>
              <a:rPr lang="ru-RU" dirty="0" err="1" smtClean="0"/>
              <a:t>ассоц</a:t>
            </a:r>
            <a:r>
              <a:rPr lang="ru-RU" dirty="0" smtClean="0"/>
              <a:t>. </a:t>
            </a:r>
            <a:r>
              <a:rPr lang="ru-RU" dirty="0"/>
              <a:t>профессор</a:t>
            </a:r>
          </a:p>
          <a:p>
            <a:r>
              <a:rPr lang="ru-RU" dirty="0" err="1"/>
              <a:t>Ягалиева</a:t>
            </a:r>
            <a:r>
              <a:rPr lang="ru-RU" dirty="0"/>
              <a:t> </a:t>
            </a:r>
            <a:r>
              <a:rPr lang="ru-RU" dirty="0" err="1"/>
              <a:t>Багдат</a:t>
            </a:r>
            <a:r>
              <a:rPr lang="ru-RU" dirty="0"/>
              <a:t> </a:t>
            </a:r>
            <a:r>
              <a:rPr lang="ru-RU" dirty="0" err="1"/>
              <a:t>Есеновна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E176C"/>
                </a:solidFill>
              </a:rPr>
              <a:t>Адам-компьютер </a:t>
            </a:r>
            <a:r>
              <a:rPr lang="ru-RU" dirty="0" err="1">
                <a:solidFill>
                  <a:srgbClr val="0E176C"/>
                </a:solidFill>
              </a:rPr>
              <a:t>өзара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 smtClean="0">
                <a:solidFill>
                  <a:srgbClr val="0E176C"/>
                </a:solidFill>
              </a:rPr>
              <a:t>әрекеттестігі</a:t>
            </a:r>
            <a:r>
              <a:rPr lang="ru-RU" dirty="0" smtClean="0">
                <a:solidFill>
                  <a:srgbClr val="0E176C"/>
                </a:solidFill>
              </a:rPr>
              <a:t> </a:t>
            </a:r>
            <a:r>
              <a:rPr lang="ru-RU" dirty="0" err="1" smtClean="0">
                <a:solidFill>
                  <a:srgbClr val="0E176C"/>
                </a:solidFill>
              </a:rPr>
              <a:t>дегеніміз</a:t>
            </a:r>
            <a:r>
              <a:rPr lang="ru-RU" dirty="0" smtClean="0">
                <a:solidFill>
                  <a:srgbClr val="0E176C"/>
                </a:solidFill>
              </a:rPr>
              <a:t> не</a:t>
            </a:r>
            <a:r>
              <a:rPr lang="en-US" dirty="0" smtClean="0">
                <a:solidFill>
                  <a:srgbClr val="A20000"/>
                </a:solidFill>
              </a:rPr>
              <a:t>?</a:t>
            </a:r>
            <a:endParaRPr lang="ru-RU" dirty="0">
              <a:solidFill>
                <a:srgbClr val="A2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2476871"/>
          </a:xfrm>
        </p:spPr>
        <p:txBody>
          <a:bodyPr>
            <a:normAutofit fontScale="55000" lnSpcReduction="20000"/>
          </a:bodyPr>
          <a:lstStyle/>
          <a:p>
            <a:endParaRPr lang="en-US" dirty="0">
              <a:solidFill>
                <a:srgbClr val="002060"/>
              </a:solidFill>
            </a:endParaRPr>
          </a:p>
          <a:p>
            <a:r>
              <a:rPr lang="ru-RU" sz="2700" b="1" dirty="0">
                <a:solidFill>
                  <a:srgbClr val="002060"/>
                </a:solidFill>
              </a:rPr>
              <a:t>Адам-компьютер </a:t>
            </a:r>
            <a:r>
              <a:rPr lang="ru-RU" sz="2700" b="1" dirty="0" err="1">
                <a:solidFill>
                  <a:srgbClr val="002060"/>
                </a:solidFill>
              </a:rPr>
              <a:t>өзара</a:t>
            </a:r>
            <a:r>
              <a:rPr lang="ru-RU" sz="2700" b="1" dirty="0">
                <a:solidFill>
                  <a:srgbClr val="002060"/>
                </a:solidFill>
              </a:rPr>
              <a:t> </a:t>
            </a:r>
            <a:r>
              <a:rPr lang="ru-RU" sz="2700" b="1" dirty="0" err="1">
                <a:solidFill>
                  <a:srgbClr val="002060"/>
                </a:solidFill>
              </a:rPr>
              <a:t>әрекеттестігі</a:t>
            </a:r>
            <a:r>
              <a:rPr lang="ru-RU" sz="2700" b="1" dirty="0">
                <a:solidFill>
                  <a:srgbClr val="002060"/>
                </a:solidFill>
              </a:rPr>
              <a:t> (</a:t>
            </a:r>
            <a:r>
              <a:rPr lang="ru-RU" sz="2700" b="1" dirty="0" err="1" smtClean="0">
                <a:solidFill>
                  <a:srgbClr val="002060"/>
                </a:solidFill>
              </a:rPr>
              <a:t>АКӨӘ</a:t>
            </a:r>
            <a:r>
              <a:rPr lang="ru-RU" sz="2700" b="1" dirty="0">
                <a:solidFill>
                  <a:srgbClr val="002060"/>
                </a:solidFill>
              </a:rPr>
              <a:t>) </a:t>
            </a:r>
            <a:r>
              <a:rPr lang="ru-RU" dirty="0"/>
              <a:t>— </a:t>
            </a:r>
            <a:r>
              <a:rPr lang="ru-RU" sz="2700" dirty="0" err="1">
                <a:solidFill>
                  <a:srgbClr val="002060"/>
                </a:solidFill>
              </a:rPr>
              <a:t>бұл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адамдардың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компьютерлермен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және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цифрлық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жүйелермен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қалай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өзара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әрекеттесетінін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зерттеу</a:t>
            </a:r>
            <a:r>
              <a:rPr lang="ru-RU" sz="2700" dirty="0">
                <a:solidFill>
                  <a:srgbClr val="002060"/>
                </a:solidFill>
              </a:rPr>
              <a:t> мен </a:t>
            </a:r>
            <a:r>
              <a:rPr lang="ru-RU" sz="2700" dirty="0" err="1">
                <a:solidFill>
                  <a:srgbClr val="002060"/>
                </a:solidFill>
              </a:rPr>
              <a:t>жобалау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саласы</a:t>
            </a:r>
            <a:r>
              <a:rPr lang="ru-RU" sz="2700" dirty="0">
                <a:solidFill>
                  <a:srgbClr val="002060"/>
                </a:solidFill>
              </a:rPr>
              <a:t>.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Человеко-компьютерное </a:t>
            </a:r>
            <a:r>
              <a:rPr lang="ru-RU" sz="2800" b="1" dirty="0">
                <a:solidFill>
                  <a:srgbClr val="002060"/>
                </a:solidFill>
              </a:rPr>
              <a:t>взаимодействие (ЧКВ) — </a:t>
            </a:r>
            <a:r>
              <a:rPr lang="ru-RU" sz="2800" dirty="0">
                <a:solidFill>
                  <a:srgbClr val="002060"/>
                </a:solidFill>
              </a:rPr>
              <a:t>это изучение и проектирование того, как люди взаимодействуют с компьютерами и цифровыми системами.</a:t>
            </a:r>
          </a:p>
          <a:p>
            <a:r>
              <a:rPr lang="ru-RU" sz="2700" b="1" dirty="0" err="1">
                <a:solidFill>
                  <a:srgbClr val="002060"/>
                </a:solidFill>
              </a:rPr>
              <a:t>Қарапайым</a:t>
            </a:r>
            <a:r>
              <a:rPr lang="ru-RU" sz="2700" b="1" dirty="0">
                <a:solidFill>
                  <a:srgbClr val="002060"/>
                </a:solidFill>
              </a:rPr>
              <a:t> </a:t>
            </a:r>
            <a:r>
              <a:rPr lang="ru-RU" sz="2700" b="1" dirty="0" err="1">
                <a:solidFill>
                  <a:srgbClr val="002060"/>
                </a:solidFill>
              </a:rPr>
              <a:t>тілмен</a:t>
            </a:r>
            <a:r>
              <a:rPr lang="ru-RU" sz="2700" b="1" dirty="0">
                <a:solidFill>
                  <a:srgbClr val="002060"/>
                </a:solidFill>
              </a:rPr>
              <a:t> </a:t>
            </a:r>
            <a:r>
              <a:rPr lang="ru-RU" sz="2700" b="1" dirty="0" err="1">
                <a:solidFill>
                  <a:srgbClr val="002060"/>
                </a:solidFill>
              </a:rPr>
              <a:t>айтқанда</a:t>
            </a:r>
            <a:r>
              <a:rPr lang="ru-RU" sz="2700" b="1" dirty="0">
                <a:solidFill>
                  <a:srgbClr val="002060"/>
                </a:solidFill>
              </a:rPr>
              <a:t>:</a:t>
            </a:r>
            <a:br>
              <a:rPr lang="ru-RU" sz="2700" b="1" dirty="0">
                <a:solidFill>
                  <a:srgbClr val="002060"/>
                </a:solidFill>
              </a:rPr>
            </a:br>
            <a:r>
              <a:rPr lang="ru-RU" sz="2700" dirty="0" err="1" smtClean="0">
                <a:solidFill>
                  <a:srgbClr val="002060"/>
                </a:solidFill>
              </a:rPr>
              <a:t>АКӨӘ-нің</a:t>
            </a:r>
            <a:r>
              <a:rPr lang="ru-RU" sz="2700" dirty="0" smtClean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негізгі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мақсаты</a:t>
            </a:r>
            <a:r>
              <a:rPr lang="ru-RU" sz="2700" dirty="0">
                <a:solidFill>
                  <a:srgbClr val="002060"/>
                </a:solidFill>
              </a:rPr>
              <a:t> – </a:t>
            </a:r>
            <a:r>
              <a:rPr lang="ru-RU" sz="2700" dirty="0" err="1">
                <a:solidFill>
                  <a:srgbClr val="002060"/>
                </a:solidFill>
              </a:rPr>
              <a:t>технологияларды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адамдар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үшін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қарапайым</a:t>
            </a:r>
            <a:r>
              <a:rPr lang="ru-RU" sz="2700" dirty="0">
                <a:solidFill>
                  <a:srgbClr val="002060"/>
                </a:solidFill>
              </a:rPr>
              <a:t>, </a:t>
            </a:r>
            <a:r>
              <a:rPr lang="ru-RU" sz="2700" dirty="0" err="1">
                <a:solidFill>
                  <a:srgbClr val="002060"/>
                </a:solidFill>
              </a:rPr>
              <a:t>тиімді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және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қолайлы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етіп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қолдануға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бағыттау</a:t>
            </a:r>
            <a:r>
              <a:rPr lang="ru-RU" sz="27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700" dirty="0">
              <a:solidFill>
                <a:srgbClr val="002060"/>
              </a:solidFill>
            </a:endParaRPr>
          </a:p>
        </p:txBody>
      </p:sp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04D917A1-D032-44EC-8DA1-43AE59F3DD67}"/>
              </a:ext>
            </a:extLst>
          </p:cNvPr>
          <p:cNvSpPr/>
          <p:nvPr/>
        </p:nvSpPr>
        <p:spPr>
          <a:xfrm>
            <a:off x="362172" y="3914400"/>
            <a:ext cx="3129708" cy="144016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</a:rPr>
              <a:t>Пайдаланушыларды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түсіну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6BBFA832-3ED6-433C-911F-91A629376B7B}"/>
              </a:ext>
            </a:extLst>
          </p:cNvPr>
          <p:cNvSpPr/>
          <p:nvPr/>
        </p:nvSpPr>
        <p:spPr>
          <a:xfrm>
            <a:off x="3491880" y="3861048"/>
            <a:ext cx="2736304" cy="144016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</a:rPr>
              <a:t>Интерфейстерді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жобалау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Блок-схема: узел 5">
            <a:extLst>
              <a:ext uri="{FF2B5EF4-FFF2-40B4-BE49-F238E27FC236}">
                <a16:creationId xmlns:a16="http://schemas.microsoft.com/office/drawing/2014/main" id="{C58C66FF-6540-4769-9CC3-751ACB9A7BB0}"/>
              </a:ext>
            </a:extLst>
          </p:cNvPr>
          <p:cNvSpPr/>
          <p:nvPr/>
        </p:nvSpPr>
        <p:spPr>
          <a:xfrm>
            <a:off x="6300192" y="3861048"/>
            <a:ext cx="2592288" cy="144016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</a:rPr>
              <a:t>Юзабилити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бағалау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3A1CB21-929E-46AA-9261-C85C0F4EECCE}"/>
              </a:ext>
            </a:extLst>
          </p:cNvPr>
          <p:cNvSpPr/>
          <p:nvPr/>
        </p:nvSpPr>
        <p:spPr>
          <a:xfrm>
            <a:off x="465013" y="5589240"/>
            <a:ext cx="2818656" cy="5669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Психология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43D8771-4C42-49E3-825A-4428D38F9F8B}"/>
              </a:ext>
            </a:extLst>
          </p:cNvPr>
          <p:cNvSpPr/>
          <p:nvPr/>
        </p:nvSpPr>
        <p:spPr>
          <a:xfrm>
            <a:off x="3347864" y="5589240"/>
            <a:ext cx="2818656" cy="5669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rgbClr val="002060"/>
                </a:solidFill>
              </a:rPr>
              <a:t>Дизайн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58BBFDC-3163-4010-92C7-D958032175C1}"/>
              </a:ext>
            </a:extLst>
          </p:cNvPr>
          <p:cNvSpPr/>
          <p:nvPr/>
        </p:nvSpPr>
        <p:spPr>
          <a:xfrm>
            <a:off x="6228184" y="5589240"/>
            <a:ext cx="2818656" cy="5669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002060"/>
                </a:solidFill>
              </a:rPr>
              <a:t>Компьютерлік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ғылым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873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9776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0E176C"/>
                </a:solidFill>
              </a:rPr>
              <a:t>HCI</a:t>
            </a:r>
            <a:r>
              <a:rPr lang="ru-RU" sz="4000" dirty="0" smtClean="0">
                <a:solidFill>
                  <a:srgbClr val="0E176C"/>
                </a:solidFill>
              </a:rPr>
              <a:t> </a:t>
            </a:r>
            <a:r>
              <a:rPr lang="ru-RU" sz="4000" dirty="0" err="1">
                <a:solidFill>
                  <a:srgbClr val="0E176C"/>
                </a:solidFill>
              </a:rPr>
              <a:t>тарихы</a:t>
            </a:r>
            <a:r>
              <a:rPr lang="ru-RU" sz="4000" dirty="0">
                <a:solidFill>
                  <a:srgbClr val="0E176C"/>
                </a:solidFill>
              </a:rPr>
              <a:t> мен </a:t>
            </a:r>
            <a:r>
              <a:rPr lang="ru-RU" sz="4000" dirty="0" err="1">
                <a:solidFill>
                  <a:srgbClr val="0E176C"/>
                </a:solidFill>
              </a:rPr>
              <a:t>эволюциясы</a:t>
            </a:r>
            <a:endParaRPr lang="ru-RU" sz="4000" dirty="0">
              <a:solidFill>
                <a:srgbClr val="0E176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11994"/>
            <a:ext cx="4248472" cy="230425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300" b="1" dirty="0">
                <a:solidFill>
                  <a:srgbClr val="002060"/>
                </a:solidFill>
              </a:rPr>
              <a:t>1. </a:t>
            </a:r>
            <a:r>
              <a:rPr lang="ru-RU" sz="3300" b="1" dirty="0" err="1">
                <a:solidFill>
                  <a:srgbClr val="002060"/>
                </a:solidFill>
              </a:rPr>
              <a:t>Алғашқы</a:t>
            </a:r>
            <a:r>
              <a:rPr lang="ru-RU" sz="3300" b="1" dirty="0">
                <a:solidFill>
                  <a:srgbClr val="002060"/>
                </a:solidFill>
              </a:rPr>
              <a:t> </a:t>
            </a:r>
            <a:r>
              <a:rPr lang="ru-RU" sz="3300" b="1" dirty="0" err="1">
                <a:solidFill>
                  <a:srgbClr val="002060"/>
                </a:solidFill>
              </a:rPr>
              <a:t>жылдар</a:t>
            </a:r>
            <a:r>
              <a:rPr lang="ru-RU" sz="3300" b="1" dirty="0">
                <a:solidFill>
                  <a:srgbClr val="002060"/>
                </a:solidFill>
              </a:rPr>
              <a:t> (1940–1960 </a:t>
            </a:r>
            <a:r>
              <a:rPr lang="ru-RU" sz="3300" b="1" dirty="0" err="1">
                <a:solidFill>
                  <a:srgbClr val="002060"/>
                </a:solidFill>
              </a:rPr>
              <a:t>жж</a:t>
            </a:r>
            <a:r>
              <a:rPr lang="ru-RU" sz="3300" b="1" dirty="0">
                <a:solidFill>
                  <a:srgbClr val="002060"/>
                </a:solidFill>
              </a:rPr>
              <a:t>.)</a:t>
            </a:r>
          </a:p>
          <a:p>
            <a:r>
              <a:rPr lang="ru-RU" sz="3300" dirty="0" err="1">
                <a:solidFill>
                  <a:srgbClr val="002060"/>
                </a:solidFill>
              </a:rPr>
              <a:t>Компьютерлер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өте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үлкен</a:t>
            </a:r>
            <a:r>
              <a:rPr lang="ru-RU" sz="3300" dirty="0">
                <a:solidFill>
                  <a:srgbClr val="002060"/>
                </a:solidFill>
              </a:rPr>
              <a:t>, </a:t>
            </a:r>
            <a:r>
              <a:rPr lang="ru-RU" sz="3300" dirty="0" err="1">
                <a:solidFill>
                  <a:srgbClr val="002060"/>
                </a:solidFill>
              </a:rPr>
              <a:t>қымбат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болды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және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оларды</a:t>
            </a:r>
            <a:r>
              <a:rPr lang="ru-RU" sz="3300" dirty="0">
                <a:solidFill>
                  <a:srgbClr val="002060"/>
                </a:solidFill>
              </a:rPr>
              <a:t> тек </a:t>
            </a:r>
            <a:r>
              <a:rPr lang="ru-RU" sz="3300" dirty="0" err="1">
                <a:solidFill>
                  <a:srgbClr val="002060"/>
                </a:solidFill>
              </a:rPr>
              <a:t>мамандар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пайдаланды</a:t>
            </a:r>
            <a:r>
              <a:rPr lang="ru-RU" sz="3300" dirty="0">
                <a:solidFill>
                  <a:srgbClr val="002060"/>
                </a:solidFill>
              </a:rPr>
              <a:t>.</a:t>
            </a:r>
          </a:p>
          <a:p>
            <a:r>
              <a:rPr lang="ru-RU" sz="3300" dirty="0" err="1">
                <a:solidFill>
                  <a:srgbClr val="002060"/>
                </a:solidFill>
              </a:rPr>
              <a:t>Өзара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әрекеттестік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перфокарталар</a:t>
            </a:r>
            <a:r>
              <a:rPr lang="ru-RU" sz="3300" dirty="0">
                <a:solidFill>
                  <a:srgbClr val="002060"/>
                </a:solidFill>
              </a:rPr>
              <a:t> мен </a:t>
            </a:r>
            <a:r>
              <a:rPr lang="ru-RU" sz="3300" dirty="0" err="1">
                <a:solidFill>
                  <a:srgbClr val="002060"/>
                </a:solidFill>
              </a:rPr>
              <a:t>командалық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жол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интерфейстері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арқылы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жүзеге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асты</a:t>
            </a:r>
            <a:r>
              <a:rPr lang="ru-RU" sz="3300" dirty="0">
                <a:solidFill>
                  <a:srgbClr val="002060"/>
                </a:solidFill>
              </a:rPr>
              <a:t>.</a:t>
            </a:r>
          </a:p>
          <a:p>
            <a:r>
              <a:rPr lang="ru-RU" sz="3300" dirty="0" err="1">
                <a:solidFill>
                  <a:srgbClr val="002060"/>
                </a:solidFill>
              </a:rPr>
              <a:t>Негізгі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назар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жабдық</a:t>
            </a:r>
            <a:r>
              <a:rPr lang="ru-RU" sz="3300" dirty="0">
                <a:solidFill>
                  <a:srgbClr val="002060"/>
                </a:solidFill>
              </a:rPr>
              <a:t> пен </a:t>
            </a:r>
            <a:r>
              <a:rPr lang="ru-RU" sz="3300" dirty="0" err="1">
                <a:solidFill>
                  <a:srgbClr val="002060"/>
                </a:solidFill>
              </a:rPr>
              <a:t>тиімділікке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аударылды</a:t>
            </a:r>
            <a:r>
              <a:rPr lang="ru-RU" sz="3300" dirty="0">
                <a:solidFill>
                  <a:srgbClr val="002060"/>
                </a:solidFill>
              </a:rPr>
              <a:t>, ал </a:t>
            </a:r>
            <a:r>
              <a:rPr lang="ru-RU" sz="3300" dirty="0" err="1">
                <a:solidFill>
                  <a:srgbClr val="002060"/>
                </a:solidFill>
              </a:rPr>
              <a:t>юзабилити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басты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мақсат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болған</a:t>
            </a:r>
            <a:r>
              <a:rPr lang="ru-RU" sz="3300" dirty="0">
                <a:solidFill>
                  <a:srgbClr val="002060"/>
                </a:solidFill>
              </a:rPr>
              <a:t> </a:t>
            </a:r>
            <a:r>
              <a:rPr lang="ru-RU" sz="3300" dirty="0" err="1">
                <a:solidFill>
                  <a:srgbClr val="002060"/>
                </a:solidFill>
              </a:rPr>
              <a:t>жоқ</a:t>
            </a:r>
            <a:r>
              <a:rPr lang="ru-RU" sz="3300" dirty="0">
                <a:solidFill>
                  <a:srgbClr val="002060"/>
                </a:solidFill>
              </a:rPr>
              <a:t>.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Содержимое 2">
            <a:extLst>
              <a:ext uri="{FF2B5EF4-FFF2-40B4-BE49-F238E27FC236}">
                <a16:creationId xmlns:a16="http://schemas.microsoft.com/office/drawing/2014/main" id="{D1E5FFB7-EC69-4E13-8A8A-E9EC79C7F5C4}"/>
              </a:ext>
            </a:extLst>
          </p:cNvPr>
          <p:cNvSpPr txBox="1">
            <a:spLocks/>
          </p:cNvSpPr>
          <p:nvPr/>
        </p:nvSpPr>
        <p:spPr>
          <a:xfrm>
            <a:off x="4283968" y="1294312"/>
            <a:ext cx="4680520" cy="30963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6400" b="1" dirty="0">
                <a:solidFill>
                  <a:srgbClr val="002060"/>
                </a:solidFill>
              </a:rPr>
              <a:t>💡 </a:t>
            </a:r>
            <a:r>
              <a:rPr lang="en-US" sz="6400" b="1" dirty="0" smtClean="0">
                <a:solidFill>
                  <a:srgbClr val="002060"/>
                </a:solidFill>
              </a:rPr>
              <a:t>2</a:t>
            </a:r>
            <a:r>
              <a:rPr lang="kk-KZ" sz="6400" b="1" dirty="0" smtClean="0">
                <a:solidFill>
                  <a:srgbClr val="002060"/>
                </a:solidFill>
              </a:rPr>
              <a:t>. </a:t>
            </a:r>
            <a:r>
              <a:rPr lang="en-US" sz="6400" b="1" dirty="0" err="1" smtClean="0">
                <a:solidFill>
                  <a:srgbClr val="002060"/>
                </a:solidFill>
              </a:rPr>
              <a:t>HCI</a:t>
            </a:r>
            <a:r>
              <a:rPr lang="ru-RU" sz="6400" b="1" dirty="0" smtClean="0">
                <a:solidFill>
                  <a:srgbClr val="002060"/>
                </a:solidFill>
              </a:rPr>
              <a:t>-</a:t>
            </a:r>
            <a:r>
              <a:rPr lang="kk-KZ" sz="6400" b="1" dirty="0" err="1" smtClean="0">
                <a:solidFill>
                  <a:srgbClr val="002060"/>
                </a:solidFill>
              </a:rPr>
              <a:t>д</a:t>
            </a:r>
            <a:r>
              <a:rPr lang="ru-RU" sz="6400" b="1" dirty="0" err="1" smtClean="0">
                <a:solidFill>
                  <a:srgbClr val="002060"/>
                </a:solidFill>
              </a:rPr>
              <a:t>ің</a:t>
            </a:r>
            <a:r>
              <a:rPr lang="ru-RU" sz="6400" b="1" dirty="0" smtClean="0">
                <a:solidFill>
                  <a:srgbClr val="002060"/>
                </a:solidFill>
              </a:rPr>
              <a:t> </a:t>
            </a:r>
            <a:r>
              <a:rPr lang="ru-RU" sz="6400" b="1" dirty="0" err="1">
                <a:solidFill>
                  <a:srgbClr val="002060"/>
                </a:solidFill>
              </a:rPr>
              <a:t>қалыптасуы</a:t>
            </a:r>
            <a:r>
              <a:rPr lang="ru-RU" sz="6400" b="1" dirty="0">
                <a:solidFill>
                  <a:srgbClr val="002060"/>
                </a:solidFill>
              </a:rPr>
              <a:t> (1970–1980 </a:t>
            </a:r>
            <a:r>
              <a:rPr lang="ru-RU" sz="6400" b="1" dirty="0" err="1">
                <a:solidFill>
                  <a:srgbClr val="002060"/>
                </a:solidFill>
              </a:rPr>
              <a:t>жж</a:t>
            </a:r>
            <a:r>
              <a:rPr lang="ru-RU" sz="6400" b="1" dirty="0">
                <a:solidFill>
                  <a:srgbClr val="002060"/>
                </a:solidFill>
              </a:rPr>
              <a:t>.)</a:t>
            </a:r>
          </a:p>
          <a:p>
            <a:r>
              <a:rPr lang="en-US" sz="6400" b="1" dirty="0" err="1">
                <a:solidFill>
                  <a:srgbClr val="002060"/>
                </a:solidFill>
              </a:rPr>
              <a:t>HCI</a:t>
            </a:r>
            <a:r>
              <a:rPr lang="ru-RU" sz="6400" dirty="0" smtClean="0">
                <a:solidFill>
                  <a:srgbClr val="002060"/>
                </a:solidFill>
              </a:rPr>
              <a:t> </a:t>
            </a:r>
            <a:r>
              <a:rPr lang="ru-RU" sz="6400" dirty="0">
                <a:solidFill>
                  <a:srgbClr val="002060"/>
                </a:solidFill>
              </a:rPr>
              <a:t>(</a:t>
            </a:r>
            <a:r>
              <a:rPr lang="ru-RU" sz="6400" dirty="0" err="1">
                <a:solidFill>
                  <a:srgbClr val="002060"/>
                </a:solidFill>
              </a:rPr>
              <a:t>адам</a:t>
            </a:r>
            <a:r>
              <a:rPr lang="ru-RU" sz="6400" dirty="0">
                <a:solidFill>
                  <a:srgbClr val="002060"/>
                </a:solidFill>
              </a:rPr>
              <a:t>-компьютер </a:t>
            </a:r>
            <a:r>
              <a:rPr lang="ru-RU" sz="6400" dirty="0" err="1">
                <a:solidFill>
                  <a:srgbClr val="002060"/>
                </a:solidFill>
              </a:rPr>
              <a:t>өзара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әрекеттестігі</a:t>
            </a:r>
            <a:r>
              <a:rPr lang="ru-RU" sz="6400" dirty="0">
                <a:solidFill>
                  <a:srgbClr val="002060"/>
                </a:solidFill>
              </a:rPr>
              <a:t>) </a:t>
            </a:r>
            <a:r>
              <a:rPr lang="ru-RU" sz="6400" dirty="0" err="1">
                <a:solidFill>
                  <a:srgbClr val="002060"/>
                </a:solidFill>
              </a:rPr>
              <a:t>термині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пайда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болып</a:t>
            </a:r>
            <a:r>
              <a:rPr lang="ru-RU" sz="6400" dirty="0">
                <a:solidFill>
                  <a:srgbClr val="002060"/>
                </a:solidFill>
              </a:rPr>
              <a:t>, информатика, психология </a:t>
            </a:r>
            <a:r>
              <a:rPr lang="ru-RU" sz="6400" dirty="0" err="1">
                <a:solidFill>
                  <a:srgbClr val="002060"/>
                </a:solidFill>
              </a:rPr>
              <a:t>және</a:t>
            </a:r>
            <a:r>
              <a:rPr lang="ru-RU" sz="6400" dirty="0">
                <a:solidFill>
                  <a:srgbClr val="002060"/>
                </a:solidFill>
              </a:rPr>
              <a:t> дизайн </a:t>
            </a:r>
            <a:r>
              <a:rPr lang="ru-RU" sz="6400" dirty="0" err="1">
                <a:solidFill>
                  <a:srgbClr val="002060"/>
                </a:solidFill>
              </a:rPr>
              <a:t>салаларын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біріктірді</a:t>
            </a:r>
            <a:r>
              <a:rPr lang="ru-RU" sz="6400" dirty="0">
                <a:solidFill>
                  <a:srgbClr val="002060"/>
                </a:solidFill>
              </a:rPr>
              <a:t>.</a:t>
            </a:r>
          </a:p>
          <a:p>
            <a:r>
              <a:rPr lang="ru-RU" sz="6400" dirty="0" err="1">
                <a:solidFill>
                  <a:srgbClr val="002060"/>
                </a:solidFill>
              </a:rPr>
              <a:t>Графикалық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пайдаланушы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интерфейстері</a:t>
            </a:r>
            <a:r>
              <a:rPr lang="ru-RU" sz="6400" dirty="0">
                <a:solidFill>
                  <a:srgbClr val="002060"/>
                </a:solidFill>
              </a:rPr>
              <a:t> (</a:t>
            </a:r>
            <a:r>
              <a:rPr lang="en-US" sz="6400" dirty="0">
                <a:solidFill>
                  <a:srgbClr val="002060"/>
                </a:solidFill>
              </a:rPr>
              <a:t>GUI) </a:t>
            </a:r>
            <a:r>
              <a:rPr lang="ru-RU" sz="6400" dirty="0" err="1">
                <a:solidFill>
                  <a:srgbClr val="002060"/>
                </a:solidFill>
              </a:rPr>
              <a:t>енгізілді</a:t>
            </a:r>
            <a:r>
              <a:rPr lang="ru-RU" sz="6400" dirty="0">
                <a:solidFill>
                  <a:srgbClr val="002060"/>
                </a:solidFill>
              </a:rPr>
              <a:t> (</a:t>
            </a:r>
            <a:r>
              <a:rPr lang="ru-RU" sz="6400" dirty="0" err="1">
                <a:solidFill>
                  <a:srgbClr val="002060"/>
                </a:solidFill>
              </a:rPr>
              <a:t>мысалы</a:t>
            </a:r>
            <a:r>
              <a:rPr lang="ru-RU" sz="6400" dirty="0">
                <a:solidFill>
                  <a:srgbClr val="002060"/>
                </a:solidFill>
              </a:rPr>
              <a:t>, </a:t>
            </a:r>
            <a:r>
              <a:rPr lang="en-US" sz="6400" dirty="0">
                <a:solidFill>
                  <a:srgbClr val="002060"/>
                </a:solidFill>
              </a:rPr>
              <a:t>Xerox </a:t>
            </a:r>
            <a:r>
              <a:rPr lang="en-US" sz="6400" dirty="0" err="1">
                <a:solidFill>
                  <a:srgbClr val="002060"/>
                </a:solidFill>
              </a:rPr>
              <a:t>PARC</a:t>
            </a:r>
            <a:r>
              <a:rPr lang="en-US" sz="6400" dirty="0">
                <a:solidFill>
                  <a:srgbClr val="002060"/>
                </a:solidFill>
              </a:rPr>
              <a:t>).</a:t>
            </a:r>
          </a:p>
          <a:p>
            <a:r>
              <a:rPr lang="ru-RU" sz="6400" dirty="0" err="1">
                <a:solidFill>
                  <a:srgbClr val="002060"/>
                </a:solidFill>
              </a:rPr>
              <a:t>Тышқан</a:t>
            </a:r>
            <a:r>
              <a:rPr lang="ru-RU" sz="6400" dirty="0">
                <a:solidFill>
                  <a:srgbClr val="002060"/>
                </a:solidFill>
              </a:rPr>
              <a:t> мен </a:t>
            </a:r>
            <a:r>
              <a:rPr lang="ru-RU" sz="6400" dirty="0" err="1">
                <a:solidFill>
                  <a:srgbClr val="002060"/>
                </a:solidFill>
              </a:rPr>
              <a:t>пернетақта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стандартты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енгізу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құрылғыларына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айналды</a:t>
            </a:r>
            <a:r>
              <a:rPr lang="ru-RU" sz="6400" dirty="0">
                <a:solidFill>
                  <a:srgbClr val="002060"/>
                </a:solidFill>
              </a:rPr>
              <a:t>.</a:t>
            </a:r>
          </a:p>
          <a:p>
            <a:r>
              <a:rPr lang="ru-RU" sz="6400" dirty="0">
                <a:solidFill>
                  <a:srgbClr val="002060"/>
                </a:solidFill>
              </a:rPr>
              <a:t>1983 ж.: </a:t>
            </a:r>
            <a:r>
              <a:rPr lang="ru-RU" sz="6400" dirty="0" err="1">
                <a:solidFill>
                  <a:srgbClr val="002060"/>
                </a:solidFill>
              </a:rPr>
              <a:t>алғашқы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en-US" sz="6400" b="1" dirty="0" err="1">
                <a:solidFill>
                  <a:srgbClr val="002060"/>
                </a:solidFill>
              </a:rPr>
              <a:t>HCI</a:t>
            </a:r>
            <a:r>
              <a:rPr lang="ru-RU" sz="6400" dirty="0" smtClean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конференциясы</a:t>
            </a:r>
            <a:r>
              <a:rPr lang="ru-RU" sz="6400" dirty="0">
                <a:solidFill>
                  <a:srgbClr val="002060"/>
                </a:solidFill>
              </a:rPr>
              <a:t> (компьютер мен </a:t>
            </a:r>
            <a:r>
              <a:rPr lang="ru-RU" sz="6400" dirty="0" err="1">
                <a:solidFill>
                  <a:srgbClr val="002060"/>
                </a:solidFill>
              </a:rPr>
              <a:t>адамның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өзара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әрекеттестігі</a:t>
            </a:r>
            <a:r>
              <a:rPr lang="ru-RU" sz="6400" dirty="0">
                <a:solidFill>
                  <a:srgbClr val="002060"/>
                </a:solidFill>
              </a:rPr>
              <a:t> </a:t>
            </a:r>
            <a:r>
              <a:rPr lang="ru-RU" sz="6400" dirty="0" err="1">
                <a:solidFill>
                  <a:srgbClr val="002060"/>
                </a:solidFill>
              </a:rPr>
              <a:t>бойынша</a:t>
            </a:r>
            <a:r>
              <a:rPr lang="ru-RU" sz="6400" dirty="0">
                <a:solidFill>
                  <a:srgbClr val="002060"/>
                </a:solidFill>
              </a:rPr>
              <a:t>).</a:t>
            </a:r>
          </a:p>
        </p:txBody>
      </p:sp>
      <p:sp>
        <p:nvSpPr>
          <p:cNvPr id="7" name="Содержимое 2">
            <a:extLst>
              <a:ext uri="{FF2B5EF4-FFF2-40B4-BE49-F238E27FC236}">
                <a16:creationId xmlns:a16="http://schemas.microsoft.com/office/drawing/2014/main" id="{D698F08D-BF3E-44DE-AA28-BE2AD5EB927E}"/>
              </a:ext>
            </a:extLst>
          </p:cNvPr>
          <p:cNvSpPr txBox="1">
            <a:spLocks/>
          </p:cNvSpPr>
          <p:nvPr/>
        </p:nvSpPr>
        <p:spPr>
          <a:xfrm>
            <a:off x="169168" y="3816249"/>
            <a:ext cx="4536504" cy="23103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b="1" dirty="0" smtClean="0">
                <a:solidFill>
                  <a:srgbClr val="A20000"/>
                </a:solidFill>
              </a:rPr>
              <a:t>3</a:t>
            </a:r>
            <a:r>
              <a:rPr lang="ru-RU" sz="1600" b="1" dirty="0">
                <a:solidFill>
                  <a:srgbClr val="A20000"/>
                </a:solidFill>
              </a:rPr>
              <a:t>. Жеке </a:t>
            </a:r>
            <a:r>
              <a:rPr lang="ru-RU" sz="1600" b="1" dirty="0" err="1">
                <a:solidFill>
                  <a:srgbClr val="A20000"/>
                </a:solidFill>
              </a:rPr>
              <a:t>компьютерлер</a:t>
            </a:r>
            <a:r>
              <a:rPr lang="ru-RU" sz="1600" b="1" dirty="0">
                <a:solidFill>
                  <a:srgbClr val="A20000"/>
                </a:solidFill>
              </a:rPr>
              <a:t> </a:t>
            </a:r>
            <a:r>
              <a:rPr lang="ru-RU" sz="1600" b="1" dirty="0" err="1">
                <a:solidFill>
                  <a:srgbClr val="A20000"/>
                </a:solidFill>
              </a:rPr>
              <a:t>дәуірі</a:t>
            </a:r>
            <a:r>
              <a:rPr lang="ru-RU" sz="1600" b="1" dirty="0">
                <a:solidFill>
                  <a:srgbClr val="A20000"/>
                </a:solidFill>
              </a:rPr>
              <a:t> (1980–1990 </a:t>
            </a:r>
            <a:r>
              <a:rPr lang="ru-RU" sz="1600" b="1" dirty="0" err="1">
                <a:solidFill>
                  <a:srgbClr val="A20000"/>
                </a:solidFill>
              </a:rPr>
              <a:t>жж</a:t>
            </a:r>
            <a:r>
              <a:rPr lang="ru-RU" sz="1600" b="1" dirty="0">
                <a:solidFill>
                  <a:srgbClr val="A20000"/>
                </a:solidFill>
              </a:rPr>
              <a:t>.)</a:t>
            </a:r>
          </a:p>
          <a:p>
            <a:r>
              <a:rPr lang="ru-RU" sz="1600" dirty="0" err="1">
                <a:solidFill>
                  <a:srgbClr val="A20000"/>
                </a:solidFill>
              </a:rPr>
              <a:t>Компьютерлерді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маман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емес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қолданушыларға</a:t>
            </a:r>
            <a:r>
              <a:rPr lang="ru-RU" sz="1600" dirty="0">
                <a:solidFill>
                  <a:srgbClr val="A20000"/>
                </a:solidFill>
              </a:rPr>
              <a:t> да </a:t>
            </a:r>
            <a:r>
              <a:rPr lang="ru-RU" sz="1600" dirty="0" err="1">
                <a:solidFill>
                  <a:srgbClr val="A20000"/>
                </a:solidFill>
              </a:rPr>
              <a:t>қолжетімді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ету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мүмкін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болды</a:t>
            </a:r>
            <a:r>
              <a:rPr lang="ru-RU" sz="1600" dirty="0">
                <a:solidFill>
                  <a:srgbClr val="A20000"/>
                </a:solidFill>
              </a:rPr>
              <a:t>.</a:t>
            </a:r>
          </a:p>
          <a:p>
            <a:r>
              <a:rPr lang="ru-RU" sz="1600" dirty="0" err="1">
                <a:solidFill>
                  <a:srgbClr val="A20000"/>
                </a:solidFill>
              </a:rPr>
              <a:t>Негізгі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назар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пайдаланушыға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ыңғайлы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бағдарламалық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жасақтамаға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аударылды</a:t>
            </a:r>
            <a:r>
              <a:rPr lang="ru-RU" sz="1600" dirty="0">
                <a:solidFill>
                  <a:srgbClr val="A20000"/>
                </a:solidFill>
              </a:rPr>
              <a:t> (</a:t>
            </a:r>
            <a:r>
              <a:rPr lang="en-US" sz="1600" dirty="0">
                <a:solidFill>
                  <a:srgbClr val="A20000"/>
                </a:solidFill>
              </a:rPr>
              <a:t>Apple Macintosh, Microsoft Windows).</a:t>
            </a:r>
          </a:p>
          <a:p>
            <a:r>
              <a:rPr lang="ru-RU" sz="1600" dirty="0" err="1">
                <a:solidFill>
                  <a:srgbClr val="A20000"/>
                </a:solidFill>
              </a:rPr>
              <a:t>Пайдаланушыға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бағдарланған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дизайнға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негізделген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юзабилити-тесттеу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әдістері</a:t>
            </a:r>
            <a:r>
              <a:rPr lang="ru-RU" sz="1600" dirty="0">
                <a:solidFill>
                  <a:srgbClr val="A20000"/>
                </a:solidFill>
              </a:rPr>
              <a:t> </a:t>
            </a:r>
            <a:r>
              <a:rPr lang="ru-RU" sz="1600" dirty="0" err="1">
                <a:solidFill>
                  <a:srgbClr val="A20000"/>
                </a:solidFill>
              </a:rPr>
              <a:t>дамыды</a:t>
            </a:r>
            <a:r>
              <a:rPr lang="ru-RU" sz="1600" dirty="0">
                <a:solidFill>
                  <a:srgbClr val="A20000"/>
                </a:solidFill>
              </a:rPr>
              <a:t>.</a:t>
            </a:r>
          </a:p>
        </p:txBody>
      </p:sp>
      <p:sp>
        <p:nvSpPr>
          <p:cNvPr id="8" name="Содержимое 2">
            <a:extLst>
              <a:ext uri="{FF2B5EF4-FFF2-40B4-BE49-F238E27FC236}">
                <a16:creationId xmlns:a16="http://schemas.microsoft.com/office/drawing/2014/main" id="{FD0A670B-6E50-48ED-874E-D6048C4F7D98}"/>
              </a:ext>
            </a:extLst>
          </p:cNvPr>
          <p:cNvSpPr txBox="1">
            <a:spLocks/>
          </p:cNvSpPr>
          <p:nvPr/>
        </p:nvSpPr>
        <p:spPr>
          <a:xfrm>
            <a:off x="4716016" y="4215091"/>
            <a:ext cx="4427984" cy="25442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>
                <a:solidFill>
                  <a:srgbClr val="002060"/>
                </a:solidFill>
              </a:rPr>
              <a:t>🌐 4. Веб </a:t>
            </a:r>
            <a:r>
              <a:rPr lang="ru-RU" sz="1600" b="1" dirty="0" err="1">
                <a:solidFill>
                  <a:srgbClr val="002060"/>
                </a:solidFill>
              </a:rPr>
              <a:t>және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err="1">
                <a:solidFill>
                  <a:srgbClr val="002060"/>
                </a:solidFill>
              </a:rPr>
              <a:t>мобильді</a:t>
            </a:r>
            <a:r>
              <a:rPr lang="ru-RU" sz="1600" b="1" dirty="0">
                <a:solidFill>
                  <a:srgbClr val="002060"/>
                </a:solidFill>
              </a:rPr>
              <a:t> революция (1990–2000 </a:t>
            </a:r>
            <a:r>
              <a:rPr lang="ru-RU" sz="1600" b="1" dirty="0" err="1">
                <a:solidFill>
                  <a:srgbClr val="002060"/>
                </a:solidFill>
              </a:rPr>
              <a:t>жж</a:t>
            </a:r>
            <a:r>
              <a:rPr lang="ru-RU" sz="1600" b="1" dirty="0">
                <a:solidFill>
                  <a:srgbClr val="002060"/>
                </a:solidFill>
              </a:rPr>
              <a:t>.)</a:t>
            </a:r>
          </a:p>
          <a:p>
            <a:r>
              <a:rPr lang="ru-RU" sz="1600" dirty="0">
                <a:solidFill>
                  <a:srgbClr val="002060"/>
                </a:solidFill>
              </a:rPr>
              <a:t>Интернет пен веб-</a:t>
            </a:r>
            <a:r>
              <a:rPr lang="ru-RU" sz="1600" dirty="0" err="1">
                <a:solidFill>
                  <a:srgbClr val="002060"/>
                </a:solidFill>
              </a:rPr>
              <a:t>сайттардың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қарқынды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өсуі</a:t>
            </a:r>
            <a:r>
              <a:rPr lang="ru-RU" sz="1600" dirty="0">
                <a:solidFill>
                  <a:srgbClr val="002060"/>
                </a:solidFill>
              </a:rPr>
              <a:t>.</a:t>
            </a:r>
          </a:p>
          <a:p>
            <a:r>
              <a:rPr lang="ru-RU" sz="1600" dirty="0" err="1">
                <a:solidFill>
                  <a:srgbClr val="002060"/>
                </a:solidFill>
              </a:rPr>
              <a:t>Мобильді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құрылғылар</a:t>
            </a:r>
            <a:r>
              <a:rPr lang="ru-RU" sz="1600" dirty="0">
                <a:solidFill>
                  <a:srgbClr val="002060"/>
                </a:solidFill>
              </a:rPr>
              <a:t> мен </a:t>
            </a:r>
            <a:r>
              <a:rPr lang="ru-RU" sz="1600" dirty="0" err="1">
                <a:solidFill>
                  <a:srgbClr val="002060"/>
                </a:solidFill>
              </a:rPr>
              <a:t>сенсорлық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интерфейстердің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енгізілуі</a:t>
            </a:r>
            <a:r>
              <a:rPr lang="ru-RU" sz="1600" dirty="0">
                <a:solidFill>
                  <a:srgbClr val="002060"/>
                </a:solidFill>
              </a:rPr>
              <a:t>.</a:t>
            </a:r>
          </a:p>
          <a:p>
            <a:r>
              <a:rPr lang="en-US" sz="1600" b="1" dirty="0" err="1">
                <a:solidFill>
                  <a:srgbClr val="002060"/>
                </a:solidFill>
              </a:rPr>
              <a:t>HCI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ауқымы</a:t>
            </a:r>
            <a:r>
              <a:rPr lang="ru-RU" sz="2000" dirty="0"/>
              <a:t> </a:t>
            </a:r>
            <a:r>
              <a:rPr lang="ru-RU" sz="1600" b="1" dirty="0">
                <a:solidFill>
                  <a:srgbClr val="002060"/>
                </a:solidFill>
              </a:rPr>
              <a:t>веб-</a:t>
            </a:r>
            <a:r>
              <a:rPr lang="ru-RU" sz="1600" b="1" dirty="0" err="1">
                <a:solidFill>
                  <a:srgbClr val="002060"/>
                </a:solidFill>
              </a:rPr>
              <a:t>дизайнға</a:t>
            </a:r>
            <a:r>
              <a:rPr lang="ru-RU" sz="1600" b="1" dirty="0">
                <a:solidFill>
                  <a:srgbClr val="002060"/>
                </a:solidFill>
              </a:rPr>
              <a:t>, </a:t>
            </a:r>
            <a:r>
              <a:rPr lang="ru-RU" sz="1600" b="1" dirty="0" err="1">
                <a:solidFill>
                  <a:srgbClr val="002060"/>
                </a:solidFill>
              </a:rPr>
              <a:t>ақпараттық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err="1">
                <a:solidFill>
                  <a:srgbClr val="002060"/>
                </a:solidFill>
              </a:rPr>
              <a:t>архитектураға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err="1">
                <a:solidFill>
                  <a:srgbClr val="002060"/>
                </a:solidFill>
              </a:rPr>
              <a:t>және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err="1">
                <a:solidFill>
                  <a:srgbClr val="002060"/>
                </a:solidFill>
              </a:rPr>
              <a:t>мобильді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en-US" sz="1600" b="1" dirty="0" err="1">
                <a:solidFill>
                  <a:srgbClr val="002060"/>
                </a:solidFill>
              </a:rPr>
              <a:t>UX</a:t>
            </a:r>
            <a:r>
              <a:rPr lang="en-US" sz="1600" b="1" dirty="0">
                <a:solidFill>
                  <a:srgbClr val="002060"/>
                </a:solidFill>
              </a:rPr>
              <a:t>-</a:t>
            </a:r>
            <a:r>
              <a:rPr lang="ru-RU" sz="1600" b="1" dirty="0" err="1">
                <a:solidFill>
                  <a:srgbClr val="002060"/>
                </a:solidFill>
              </a:rPr>
              <a:t>ке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дейін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кеңейді</a:t>
            </a:r>
            <a:r>
              <a:rPr lang="ru-RU" sz="16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58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6" grpId="0" build="allAtOnce"/>
      <p:bldP spid="7" grpId="0" build="allAtOnce"/>
      <p:bldP spid="8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9776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0E176C"/>
                </a:solidFill>
              </a:rPr>
              <a:t>HCI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тарихы</a:t>
            </a:r>
            <a:r>
              <a:rPr lang="ru-RU" dirty="0">
                <a:solidFill>
                  <a:srgbClr val="0E176C"/>
                </a:solidFill>
              </a:rPr>
              <a:t> мен </a:t>
            </a:r>
            <a:r>
              <a:rPr lang="ru-RU" dirty="0" err="1">
                <a:solidFill>
                  <a:srgbClr val="0E176C"/>
                </a:solidFill>
              </a:rPr>
              <a:t>эволюциясы</a:t>
            </a:r>
            <a:endParaRPr lang="ru-RU" dirty="0">
              <a:solidFill>
                <a:srgbClr val="A2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3052936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/>
              <a:t>🤖 </a:t>
            </a:r>
            <a:r>
              <a:rPr lang="ru-RU" sz="3200" b="1" dirty="0"/>
              <a:t>5. </a:t>
            </a:r>
            <a:r>
              <a:rPr lang="ru-RU" sz="3200" b="1" dirty="0" err="1"/>
              <a:t>Заманауи</a:t>
            </a:r>
            <a:r>
              <a:rPr lang="ru-RU" sz="3200" b="1" dirty="0"/>
              <a:t> </a:t>
            </a:r>
            <a:r>
              <a:rPr lang="ru-RU" sz="3200" b="1" dirty="0" err="1"/>
              <a:t>адам</a:t>
            </a:r>
            <a:r>
              <a:rPr lang="ru-RU" sz="3200" b="1" dirty="0"/>
              <a:t>–компьютер </a:t>
            </a:r>
            <a:r>
              <a:rPr lang="ru-RU" sz="3200" b="1" dirty="0" err="1"/>
              <a:t>өзара</a:t>
            </a:r>
            <a:r>
              <a:rPr lang="ru-RU" sz="3200" b="1" dirty="0"/>
              <a:t> </a:t>
            </a:r>
            <a:r>
              <a:rPr lang="ru-RU" sz="3200" b="1" dirty="0" err="1"/>
              <a:t>әрекеттестігі</a:t>
            </a:r>
            <a:r>
              <a:rPr lang="ru-RU" sz="3200" b="1" dirty="0"/>
              <a:t> (2010 </a:t>
            </a:r>
            <a:r>
              <a:rPr lang="ru-RU" sz="3200" b="1" dirty="0" err="1"/>
              <a:t>жж</a:t>
            </a:r>
            <a:r>
              <a:rPr lang="ru-RU" sz="3200" b="1" dirty="0"/>
              <a:t>. – </a:t>
            </a:r>
            <a:r>
              <a:rPr lang="ru-RU" sz="3200" b="1" dirty="0" err="1"/>
              <a:t>қазіргі</a:t>
            </a:r>
            <a:r>
              <a:rPr lang="ru-RU" sz="3200" b="1" dirty="0"/>
              <a:t> </a:t>
            </a:r>
            <a:r>
              <a:rPr lang="ru-RU" sz="3200" b="1" dirty="0" err="1"/>
              <a:t>уақыт</a:t>
            </a:r>
            <a:r>
              <a:rPr lang="ru-RU" sz="3200" b="1" dirty="0"/>
              <a:t>)</a:t>
            </a:r>
          </a:p>
          <a:p>
            <a:r>
              <a:rPr lang="ru-RU" sz="3200" dirty="0" err="1"/>
              <a:t>Негізгі</a:t>
            </a:r>
            <a:r>
              <a:rPr lang="ru-RU" sz="3200" dirty="0"/>
              <a:t> </a:t>
            </a:r>
            <a:r>
              <a:rPr lang="ru-RU" sz="3200" dirty="0" err="1"/>
              <a:t>назар</a:t>
            </a:r>
            <a:r>
              <a:rPr lang="ru-RU" sz="3200" dirty="0"/>
              <a:t> </a:t>
            </a:r>
            <a:r>
              <a:rPr lang="ru-RU" sz="3200" dirty="0" err="1"/>
              <a:t>табиғи</a:t>
            </a:r>
            <a:r>
              <a:rPr lang="ru-RU" sz="3200" dirty="0"/>
              <a:t> </a:t>
            </a:r>
            <a:r>
              <a:rPr lang="ru-RU" sz="3200" dirty="0" err="1"/>
              <a:t>пайдаланушы</a:t>
            </a:r>
            <a:r>
              <a:rPr lang="ru-RU" sz="3200" dirty="0"/>
              <a:t> </a:t>
            </a:r>
            <a:r>
              <a:rPr lang="ru-RU" sz="3200" dirty="0" err="1"/>
              <a:t>интерфейстеріне</a:t>
            </a:r>
            <a:r>
              <a:rPr lang="ru-RU" sz="3200" dirty="0"/>
              <a:t> </a:t>
            </a:r>
            <a:r>
              <a:rPr lang="ru-RU" sz="3200" dirty="0" err="1"/>
              <a:t>аударылды</a:t>
            </a:r>
            <a:r>
              <a:rPr lang="ru-RU" sz="3200" dirty="0"/>
              <a:t>: </a:t>
            </a:r>
            <a:r>
              <a:rPr lang="ru-RU" sz="3200" b="1" dirty="0" err="1"/>
              <a:t>қолмен</a:t>
            </a:r>
            <a:r>
              <a:rPr lang="ru-RU" sz="3200" b="1" dirty="0"/>
              <a:t> </a:t>
            </a:r>
            <a:r>
              <a:rPr lang="ru-RU" sz="3200" b="1" dirty="0" err="1"/>
              <a:t>түрту</a:t>
            </a:r>
            <a:r>
              <a:rPr lang="ru-RU" sz="3200" b="1" dirty="0"/>
              <a:t>, </a:t>
            </a:r>
            <a:r>
              <a:rPr lang="ru-RU" sz="3200" b="1" dirty="0" err="1"/>
              <a:t>дауыс</a:t>
            </a:r>
            <a:r>
              <a:rPr lang="ru-RU" sz="3200" b="1" dirty="0"/>
              <a:t>, </a:t>
            </a:r>
            <a:r>
              <a:rPr lang="ru-RU" sz="3200" b="1" dirty="0" err="1"/>
              <a:t>ым-ишара</a:t>
            </a:r>
            <a:r>
              <a:rPr lang="ru-RU" sz="3200" b="1" dirty="0"/>
              <a:t>, </a:t>
            </a:r>
            <a:r>
              <a:rPr lang="en-US" sz="3200" b="1" dirty="0"/>
              <a:t>AR/VR</a:t>
            </a:r>
            <a:r>
              <a:rPr lang="en-US" sz="3200" dirty="0"/>
              <a:t>.</a:t>
            </a:r>
          </a:p>
          <a:p>
            <a:r>
              <a:rPr lang="ru-RU" sz="3200" b="1" dirty="0" err="1"/>
              <a:t>ЖИ</a:t>
            </a:r>
            <a:r>
              <a:rPr lang="ru-RU" sz="3200" b="1" dirty="0"/>
              <a:t> мен </a:t>
            </a:r>
            <a:r>
              <a:rPr lang="ru-RU" sz="3200" b="1" dirty="0" err="1"/>
              <a:t>машиналық</a:t>
            </a:r>
            <a:r>
              <a:rPr lang="ru-RU" sz="3200" b="1" dirty="0"/>
              <a:t> </a:t>
            </a:r>
            <a:r>
              <a:rPr lang="ru-RU" sz="3200" b="1" dirty="0" err="1"/>
              <a:t>оқыту</a:t>
            </a:r>
            <a:r>
              <a:rPr lang="ru-RU" sz="3200" dirty="0"/>
              <a:t> </a:t>
            </a:r>
            <a:r>
              <a:rPr lang="ru-RU" sz="3200" dirty="0" err="1"/>
              <a:t>негізінде</a:t>
            </a:r>
            <a:r>
              <a:rPr lang="ru-RU" sz="3200" dirty="0"/>
              <a:t> </a:t>
            </a:r>
            <a:r>
              <a:rPr lang="ru-RU" sz="3200" dirty="0" err="1"/>
              <a:t>бейімделгіш</a:t>
            </a:r>
            <a:r>
              <a:rPr lang="ru-RU" sz="3200" dirty="0"/>
              <a:t> </a:t>
            </a:r>
            <a:r>
              <a:rPr lang="ru-RU" sz="3200" dirty="0" err="1"/>
              <a:t>интерфейстерді</a:t>
            </a:r>
            <a:r>
              <a:rPr lang="ru-RU" sz="3200" dirty="0"/>
              <a:t> </a:t>
            </a:r>
            <a:r>
              <a:rPr lang="ru-RU" sz="3200" dirty="0" err="1"/>
              <a:t>пайдалану</a:t>
            </a:r>
            <a:r>
              <a:rPr lang="ru-RU" sz="3200" dirty="0"/>
              <a:t>.</a:t>
            </a:r>
          </a:p>
          <a:p>
            <a:r>
              <a:rPr lang="ru-RU" sz="3200" b="1" dirty="0" err="1"/>
              <a:t>Үнемі</a:t>
            </a:r>
            <a:r>
              <a:rPr lang="ru-RU" sz="3200" b="1" dirty="0"/>
              <a:t> </a:t>
            </a:r>
            <a:r>
              <a:rPr lang="ru-RU" sz="3200" b="1" dirty="0" err="1"/>
              <a:t>қолжетімді</a:t>
            </a:r>
            <a:r>
              <a:rPr lang="ru-RU" sz="3200" b="1" dirty="0"/>
              <a:t> </a:t>
            </a:r>
            <a:r>
              <a:rPr lang="ru-RU" sz="3200" b="1" dirty="0" err="1"/>
              <a:t>есептеулер</a:t>
            </a:r>
            <a:r>
              <a:rPr lang="ru-RU" sz="3200" b="1" dirty="0"/>
              <a:t>:</a:t>
            </a:r>
            <a:r>
              <a:rPr lang="ru-RU" sz="3200" dirty="0"/>
              <a:t> </a:t>
            </a:r>
            <a:r>
              <a:rPr lang="ru-RU" sz="3200" dirty="0" err="1"/>
              <a:t>ақылды</a:t>
            </a:r>
            <a:r>
              <a:rPr lang="ru-RU" sz="3200" dirty="0"/>
              <a:t> </a:t>
            </a:r>
            <a:r>
              <a:rPr lang="ru-RU" sz="3200" dirty="0" err="1"/>
              <a:t>құрылғылар</a:t>
            </a:r>
            <a:r>
              <a:rPr lang="ru-RU" sz="3200" dirty="0"/>
              <a:t>, </a:t>
            </a:r>
            <a:r>
              <a:rPr lang="ru-RU" sz="3200" dirty="0" err="1"/>
              <a:t>киілетін</a:t>
            </a:r>
            <a:r>
              <a:rPr lang="ru-RU" sz="3200" dirty="0"/>
              <a:t> </a:t>
            </a:r>
            <a:r>
              <a:rPr lang="ru-RU" sz="3200" dirty="0" err="1"/>
              <a:t>құрылғылар</a:t>
            </a:r>
            <a:r>
              <a:rPr lang="ru-RU" sz="3200" dirty="0"/>
              <a:t>, </a:t>
            </a:r>
            <a:r>
              <a:rPr lang="ru-RU" sz="3200" dirty="0" err="1"/>
              <a:t>заттар</a:t>
            </a:r>
            <a:r>
              <a:rPr lang="ru-RU" sz="3200" dirty="0"/>
              <a:t> </a:t>
            </a:r>
            <a:r>
              <a:rPr lang="ru-RU" sz="3200" dirty="0" err="1"/>
              <a:t>интернеті</a:t>
            </a:r>
            <a:r>
              <a:rPr lang="ru-RU" sz="3200" dirty="0"/>
              <a:t>.</a:t>
            </a:r>
          </a:p>
          <a:p>
            <a:r>
              <a:rPr lang="ru-RU" sz="3200" b="1" dirty="0" err="1"/>
              <a:t>Қолжетімділік</a:t>
            </a:r>
            <a:r>
              <a:rPr lang="ru-RU" sz="3200" b="1" dirty="0"/>
              <a:t>, </a:t>
            </a:r>
            <a:r>
              <a:rPr lang="ru-RU" sz="3200" b="1" dirty="0" err="1"/>
              <a:t>инклюзивтілік</a:t>
            </a:r>
            <a:r>
              <a:rPr lang="ru-RU" sz="3200" b="1" dirty="0"/>
              <a:t> </a:t>
            </a:r>
            <a:r>
              <a:rPr lang="ru-RU" sz="3200" b="1" dirty="0" err="1"/>
              <a:t>және</a:t>
            </a:r>
            <a:r>
              <a:rPr lang="ru-RU" sz="3200" b="1" dirty="0"/>
              <a:t> </a:t>
            </a:r>
            <a:r>
              <a:rPr lang="ru-RU" sz="3200" b="1" dirty="0" err="1"/>
              <a:t>дизайндағы</a:t>
            </a:r>
            <a:r>
              <a:rPr lang="ru-RU" sz="3200" b="1" dirty="0"/>
              <a:t> </a:t>
            </a:r>
            <a:r>
              <a:rPr lang="ru-RU" sz="3200" b="1" dirty="0" err="1"/>
              <a:t>этикаға</a:t>
            </a:r>
            <a:r>
              <a:rPr lang="ru-RU" sz="3200" dirty="0"/>
              <a:t> </a:t>
            </a:r>
            <a:r>
              <a:rPr lang="ru-RU" sz="3200" dirty="0" err="1"/>
              <a:t>қатысты</a:t>
            </a:r>
            <a:r>
              <a:rPr lang="ru-RU" sz="3200" dirty="0"/>
              <a:t> </a:t>
            </a:r>
            <a:r>
              <a:rPr lang="ru-RU" sz="3200" dirty="0" err="1"/>
              <a:t>түсініктің</a:t>
            </a:r>
            <a:r>
              <a:rPr lang="ru-RU" sz="3200" dirty="0"/>
              <a:t> </a:t>
            </a:r>
            <a:r>
              <a:rPr lang="ru-RU" sz="3200" dirty="0" err="1"/>
              <a:t>артуы</a:t>
            </a:r>
            <a:r>
              <a:rPr lang="ru-RU" sz="3200" dirty="0"/>
              <a:t>.</a:t>
            </a:r>
          </a:p>
        </p:txBody>
      </p:sp>
      <p:sp>
        <p:nvSpPr>
          <p:cNvPr id="6" name="Содержимое 2">
            <a:extLst>
              <a:ext uri="{FF2B5EF4-FFF2-40B4-BE49-F238E27FC236}">
                <a16:creationId xmlns:a16="http://schemas.microsoft.com/office/drawing/2014/main" id="{46CBFA0B-467F-47E7-BF94-F8BFA685D3F5}"/>
              </a:ext>
            </a:extLst>
          </p:cNvPr>
          <p:cNvSpPr txBox="1">
            <a:spLocks/>
          </p:cNvSpPr>
          <p:nvPr/>
        </p:nvSpPr>
        <p:spPr>
          <a:xfrm>
            <a:off x="457200" y="4797152"/>
            <a:ext cx="8229600" cy="165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 smtClean="0"/>
              <a:t>📈 </a:t>
            </a:r>
            <a:r>
              <a:rPr lang="ru-RU" sz="2400" b="1" dirty="0" err="1">
                <a:solidFill>
                  <a:srgbClr val="A20000"/>
                </a:solidFill>
              </a:rPr>
              <a:t>Болашақтағы</a:t>
            </a:r>
            <a:r>
              <a:rPr lang="ru-RU" sz="2400" b="1" dirty="0">
                <a:solidFill>
                  <a:srgbClr val="A20000"/>
                </a:solidFill>
              </a:rPr>
              <a:t> </a:t>
            </a:r>
            <a:r>
              <a:rPr lang="ru-RU" sz="2400" b="1" dirty="0" err="1">
                <a:solidFill>
                  <a:srgbClr val="A20000"/>
                </a:solidFill>
              </a:rPr>
              <a:t>үрдістер</a:t>
            </a:r>
            <a:endParaRPr lang="ru-RU" sz="2400" dirty="0">
              <a:solidFill>
                <a:srgbClr val="A20000"/>
              </a:solidFill>
            </a:endParaRPr>
          </a:p>
          <a:p>
            <a:r>
              <a:rPr lang="ru-RU" sz="2400" b="1" dirty="0" err="1">
                <a:solidFill>
                  <a:srgbClr val="A20000"/>
                </a:solidFill>
              </a:rPr>
              <a:t>Миға</a:t>
            </a:r>
            <a:r>
              <a:rPr lang="ru-RU" sz="2400" b="1" dirty="0">
                <a:solidFill>
                  <a:srgbClr val="A20000"/>
                </a:solidFill>
              </a:rPr>
              <a:t> </a:t>
            </a:r>
            <a:r>
              <a:rPr lang="ru-RU" sz="2400" b="1" dirty="0" err="1">
                <a:solidFill>
                  <a:srgbClr val="A20000"/>
                </a:solidFill>
              </a:rPr>
              <a:t>тікелей</a:t>
            </a:r>
            <a:r>
              <a:rPr lang="ru-RU" sz="2400" b="1" dirty="0">
                <a:solidFill>
                  <a:srgbClr val="A20000"/>
                </a:solidFill>
              </a:rPr>
              <a:t> </a:t>
            </a:r>
            <a:r>
              <a:rPr lang="ru-RU" sz="2400" b="1" dirty="0" err="1">
                <a:solidFill>
                  <a:srgbClr val="A20000"/>
                </a:solidFill>
              </a:rPr>
              <a:t>қосылатын</a:t>
            </a:r>
            <a:r>
              <a:rPr lang="ru-RU" sz="2400" b="1" dirty="0">
                <a:solidFill>
                  <a:srgbClr val="A20000"/>
                </a:solidFill>
              </a:rPr>
              <a:t> </a:t>
            </a:r>
            <a:r>
              <a:rPr lang="ru-RU" sz="2400" b="1" dirty="0" err="1">
                <a:solidFill>
                  <a:srgbClr val="A20000"/>
                </a:solidFill>
              </a:rPr>
              <a:t>интерфейстер</a:t>
            </a:r>
            <a:r>
              <a:rPr lang="ru-RU" sz="2400" b="1" dirty="0">
                <a:solidFill>
                  <a:srgbClr val="A20000"/>
                </a:solidFill>
              </a:rPr>
              <a:t> (</a:t>
            </a:r>
            <a:r>
              <a:rPr lang="en-US" sz="2400" b="1" dirty="0" err="1">
                <a:solidFill>
                  <a:srgbClr val="A20000"/>
                </a:solidFill>
              </a:rPr>
              <a:t>BCI</a:t>
            </a:r>
            <a:r>
              <a:rPr lang="en-US" sz="2400" b="1" dirty="0">
                <a:solidFill>
                  <a:srgbClr val="A20000"/>
                </a:solidFill>
              </a:rPr>
              <a:t>)</a:t>
            </a:r>
            <a:r>
              <a:rPr lang="en-US" sz="2400" dirty="0">
                <a:solidFill>
                  <a:srgbClr val="A20000"/>
                </a:solidFill>
              </a:rPr>
              <a:t>, </a:t>
            </a:r>
            <a:r>
              <a:rPr lang="ru-RU" sz="2400" dirty="0" err="1">
                <a:solidFill>
                  <a:srgbClr val="A20000"/>
                </a:solidFill>
              </a:rPr>
              <a:t>эмоцияларды</a:t>
            </a:r>
            <a:r>
              <a:rPr lang="ru-RU" sz="2400" dirty="0">
                <a:solidFill>
                  <a:srgbClr val="A20000"/>
                </a:solidFill>
              </a:rPr>
              <a:t> </a:t>
            </a:r>
            <a:r>
              <a:rPr lang="ru-RU" sz="2400" dirty="0" err="1">
                <a:solidFill>
                  <a:srgbClr val="A20000"/>
                </a:solidFill>
              </a:rPr>
              <a:t>ескеретін</a:t>
            </a:r>
            <a:r>
              <a:rPr lang="ru-RU" sz="2400" dirty="0">
                <a:solidFill>
                  <a:srgbClr val="A20000"/>
                </a:solidFill>
              </a:rPr>
              <a:t> </a:t>
            </a:r>
            <a:r>
              <a:rPr lang="ru-RU" sz="2400" dirty="0" err="1">
                <a:solidFill>
                  <a:srgbClr val="A20000"/>
                </a:solidFill>
              </a:rPr>
              <a:t>жүйелер</a:t>
            </a:r>
            <a:r>
              <a:rPr lang="ru-RU" sz="2400" dirty="0">
                <a:solidFill>
                  <a:srgbClr val="A20000"/>
                </a:solidFill>
              </a:rPr>
              <a:t>, </a:t>
            </a:r>
            <a:r>
              <a:rPr lang="ru-RU" sz="2400" dirty="0" err="1">
                <a:solidFill>
                  <a:srgbClr val="A20000"/>
                </a:solidFill>
              </a:rPr>
              <a:t>иммерсивті</a:t>
            </a:r>
            <a:r>
              <a:rPr lang="ru-RU" sz="2400" dirty="0">
                <a:solidFill>
                  <a:srgbClr val="A20000"/>
                </a:solidFill>
              </a:rPr>
              <a:t> </a:t>
            </a:r>
            <a:r>
              <a:rPr lang="ru-RU" sz="2400" dirty="0" err="1">
                <a:solidFill>
                  <a:srgbClr val="A20000"/>
                </a:solidFill>
              </a:rPr>
              <a:t>орталар</a:t>
            </a:r>
            <a:r>
              <a:rPr lang="ru-RU" sz="2400" dirty="0">
                <a:solidFill>
                  <a:srgbClr val="A20000"/>
                </a:solidFill>
              </a:rPr>
              <a:t>.</a:t>
            </a:r>
          </a:p>
          <a:p>
            <a:r>
              <a:rPr lang="ru-RU" sz="2400" b="1" dirty="0" err="1">
                <a:solidFill>
                  <a:srgbClr val="A20000"/>
                </a:solidFill>
              </a:rPr>
              <a:t>Этикалық</a:t>
            </a:r>
            <a:r>
              <a:rPr lang="ru-RU" sz="2400" b="1" dirty="0">
                <a:solidFill>
                  <a:srgbClr val="A20000"/>
                </a:solidFill>
              </a:rPr>
              <a:t> </a:t>
            </a:r>
            <a:r>
              <a:rPr lang="ru-RU" sz="2400" b="1" dirty="0" err="1">
                <a:solidFill>
                  <a:srgbClr val="A20000"/>
                </a:solidFill>
              </a:rPr>
              <a:t>дизайнға</a:t>
            </a:r>
            <a:r>
              <a:rPr lang="ru-RU" sz="2400" b="1" dirty="0">
                <a:solidFill>
                  <a:srgbClr val="A20000"/>
                </a:solidFill>
              </a:rPr>
              <a:t>, </a:t>
            </a:r>
            <a:r>
              <a:rPr lang="ru-RU" sz="2400" b="1" dirty="0" err="1">
                <a:solidFill>
                  <a:srgbClr val="A20000"/>
                </a:solidFill>
              </a:rPr>
              <a:t>құпиялыққа</a:t>
            </a:r>
            <a:r>
              <a:rPr lang="ru-RU" sz="2400" b="1" dirty="0">
                <a:solidFill>
                  <a:srgbClr val="A20000"/>
                </a:solidFill>
              </a:rPr>
              <a:t> </a:t>
            </a:r>
            <a:r>
              <a:rPr lang="ru-RU" sz="2400" b="1" dirty="0" err="1">
                <a:solidFill>
                  <a:srgbClr val="A20000"/>
                </a:solidFill>
              </a:rPr>
              <a:t>және</a:t>
            </a:r>
            <a:r>
              <a:rPr lang="ru-RU" sz="2400" b="1" dirty="0">
                <a:solidFill>
                  <a:srgbClr val="A20000"/>
                </a:solidFill>
              </a:rPr>
              <a:t> </a:t>
            </a:r>
            <a:r>
              <a:rPr lang="ru-RU" sz="2400" b="1" dirty="0" err="1">
                <a:solidFill>
                  <a:srgbClr val="A20000"/>
                </a:solidFill>
              </a:rPr>
              <a:t>тұрақтылыққа</a:t>
            </a:r>
            <a:r>
              <a:rPr lang="ru-RU" sz="2400" dirty="0">
                <a:solidFill>
                  <a:srgbClr val="A20000"/>
                </a:solidFill>
              </a:rPr>
              <a:t> </a:t>
            </a:r>
            <a:r>
              <a:rPr lang="ru-RU" sz="2400" dirty="0" err="1">
                <a:solidFill>
                  <a:srgbClr val="A20000"/>
                </a:solidFill>
              </a:rPr>
              <a:t>көбірек</a:t>
            </a:r>
            <a:r>
              <a:rPr lang="ru-RU" sz="2400" dirty="0">
                <a:solidFill>
                  <a:srgbClr val="A20000"/>
                </a:solidFill>
              </a:rPr>
              <a:t> </a:t>
            </a:r>
            <a:r>
              <a:rPr lang="ru-RU" sz="2400" dirty="0" err="1">
                <a:solidFill>
                  <a:srgbClr val="A20000"/>
                </a:solidFill>
              </a:rPr>
              <a:t>көңіл</a:t>
            </a:r>
            <a:r>
              <a:rPr lang="ru-RU" sz="2400" dirty="0">
                <a:solidFill>
                  <a:srgbClr val="A20000"/>
                </a:solidFill>
              </a:rPr>
              <a:t> </a:t>
            </a:r>
            <a:r>
              <a:rPr lang="ru-RU" sz="2400" dirty="0" err="1">
                <a:solidFill>
                  <a:srgbClr val="A20000"/>
                </a:solidFill>
              </a:rPr>
              <a:t>бөлу</a:t>
            </a:r>
            <a:r>
              <a:rPr lang="ru-RU" sz="2400" dirty="0">
                <a:solidFill>
                  <a:srgbClr val="A20000"/>
                </a:solidFill>
              </a:rPr>
              <a:t>.</a:t>
            </a:r>
          </a:p>
          <a:p>
            <a:pPr marL="0" indent="0">
              <a:buNone/>
            </a:pPr>
            <a:endParaRPr lang="en-US" sz="2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2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6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9776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>
                <a:solidFill>
                  <a:srgbClr val="0E176C"/>
                </a:solidFill>
              </a:rPr>
              <a:t>HCI</a:t>
            </a:r>
            <a:r>
              <a:rPr lang="ru-RU" dirty="0" smtClean="0">
                <a:solidFill>
                  <a:srgbClr val="0E176C"/>
                </a:solidFill>
              </a:rPr>
              <a:t>-</a:t>
            </a:r>
            <a:r>
              <a:rPr lang="ru-RU" dirty="0" err="1">
                <a:solidFill>
                  <a:srgbClr val="0E176C"/>
                </a:solidFill>
              </a:rPr>
              <a:t>д</a:t>
            </a:r>
            <a:r>
              <a:rPr lang="ru-RU" dirty="0" err="1" smtClean="0">
                <a:solidFill>
                  <a:srgbClr val="0E176C"/>
                </a:solidFill>
              </a:rPr>
              <a:t>ің</a:t>
            </a:r>
            <a:r>
              <a:rPr lang="ru-RU" dirty="0" smtClean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маңыздылығы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және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шынайы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өмірде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қолданылуы</a:t>
            </a:r>
            <a:endParaRPr lang="ru-RU" dirty="0">
              <a:solidFill>
                <a:srgbClr val="0E176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🔑 </a:t>
            </a:r>
            <a:r>
              <a:rPr lang="ru-RU" b="1" dirty="0" err="1" smtClean="0"/>
              <a:t>АКӨӘ</a:t>
            </a:r>
            <a:r>
              <a:rPr lang="ru-RU" b="1" dirty="0" smtClean="0"/>
              <a:t> </a:t>
            </a:r>
            <a:r>
              <a:rPr lang="ru-RU" b="1" dirty="0" err="1"/>
              <a:t>маңызды</a:t>
            </a:r>
            <a:r>
              <a:rPr lang="ru-RU" b="1" dirty="0"/>
              <a:t> </a:t>
            </a:r>
            <a:r>
              <a:rPr lang="ru-RU" b="1" dirty="0" err="1"/>
              <a:t>болуының</a:t>
            </a:r>
            <a:r>
              <a:rPr lang="ru-RU" b="1" dirty="0"/>
              <a:t> </a:t>
            </a:r>
            <a:r>
              <a:rPr lang="ru-RU" b="1" dirty="0" err="1"/>
              <a:t>негізгі</a:t>
            </a:r>
            <a:r>
              <a:rPr lang="ru-RU" b="1" dirty="0"/>
              <a:t> </a:t>
            </a:r>
            <a:r>
              <a:rPr lang="ru-RU" b="1" dirty="0" err="1"/>
              <a:t>себептері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Қолданудың</a:t>
            </a:r>
            <a:r>
              <a:rPr lang="ru-RU" dirty="0"/>
              <a:t> </a:t>
            </a:r>
            <a:r>
              <a:rPr lang="ru-RU" dirty="0" err="1"/>
              <a:t>қолайлылығын</a:t>
            </a:r>
            <a:r>
              <a:rPr lang="ru-RU" dirty="0"/>
              <a:t> </a:t>
            </a:r>
            <a:r>
              <a:rPr lang="ru-RU" dirty="0" err="1"/>
              <a:t>арттырады</a:t>
            </a:r>
            <a:endParaRPr lang="ru-RU" dirty="0"/>
          </a:p>
          <a:p>
            <a:r>
              <a:rPr lang="ru-RU" dirty="0" err="1"/>
              <a:t>Өнімділікті</a:t>
            </a:r>
            <a:r>
              <a:rPr lang="ru-RU" dirty="0"/>
              <a:t> </a:t>
            </a:r>
            <a:r>
              <a:rPr lang="ru-RU" dirty="0" err="1"/>
              <a:t>жақсартады</a:t>
            </a:r>
            <a:endParaRPr lang="ru-RU" dirty="0"/>
          </a:p>
          <a:p>
            <a:r>
              <a:rPr lang="ru-RU" dirty="0" err="1"/>
              <a:t>Қолжетімділікті</a:t>
            </a:r>
            <a:r>
              <a:rPr lang="ru-RU" dirty="0"/>
              <a:t> </a:t>
            </a:r>
            <a:r>
              <a:rPr lang="ru-RU" dirty="0" err="1"/>
              <a:t>қолдайды</a:t>
            </a:r>
            <a:endParaRPr lang="ru-RU" dirty="0"/>
          </a:p>
          <a:p>
            <a:r>
              <a:rPr lang="ru-RU" dirty="0" err="1"/>
              <a:t>Қателер</a:t>
            </a:r>
            <a:r>
              <a:rPr lang="ru-RU" dirty="0"/>
              <a:t> мен </a:t>
            </a:r>
            <a:r>
              <a:rPr lang="ru-RU" dirty="0" err="1"/>
              <a:t>көңіл</a:t>
            </a:r>
            <a:r>
              <a:rPr lang="ru-RU" dirty="0"/>
              <a:t> </a:t>
            </a:r>
            <a:r>
              <a:rPr lang="ru-RU" dirty="0" err="1"/>
              <a:t>толмаушылықты</a:t>
            </a:r>
            <a:r>
              <a:rPr lang="ru-RU" dirty="0"/>
              <a:t> </a:t>
            </a:r>
            <a:r>
              <a:rPr lang="ru-RU" dirty="0" err="1"/>
              <a:t>азайтады</a:t>
            </a:r>
            <a:endParaRPr lang="ru-RU" dirty="0"/>
          </a:p>
          <a:p>
            <a:r>
              <a:rPr lang="ru-RU" dirty="0" err="1"/>
              <a:t>Пайдаланушылардың</a:t>
            </a:r>
            <a:r>
              <a:rPr lang="ru-RU" dirty="0"/>
              <a:t> </a:t>
            </a:r>
            <a:r>
              <a:rPr lang="ru-RU" dirty="0" err="1"/>
              <a:t>қанағаттануын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қатысуын</a:t>
            </a:r>
            <a:r>
              <a:rPr lang="ru-RU" dirty="0"/>
              <a:t> </a:t>
            </a:r>
            <a:r>
              <a:rPr lang="ru-RU" dirty="0" err="1"/>
              <a:t>арттырады</a:t>
            </a:r>
            <a:endParaRPr lang="ru-RU" dirty="0"/>
          </a:p>
          <a:p>
            <a:r>
              <a:rPr lang="ru-RU" dirty="0" err="1"/>
              <a:t>Инновацияларды</a:t>
            </a:r>
            <a:r>
              <a:rPr lang="ru-RU" dirty="0"/>
              <a:t> </a:t>
            </a:r>
            <a:r>
              <a:rPr lang="ru-RU" dirty="0" err="1"/>
              <a:t>ынталандырады</a:t>
            </a:r>
            <a:endParaRPr lang="ru-RU" dirty="0"/>
          </a:p>
          <a:p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жүйелерде</a:t>
            </a:r>
            <a:r>
              <a:rPr lang="ru-RU" dirty="0"/>
              <a:t> </a:t>
            </a:r>
            <a:r>
              <a:rPr lang="ru-RU" dirty="0" err="1"/>
              <a:t>қауіпсіздікті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4893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9776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0E176C"/>
                </a:solidFill>
              </a:rPr>
              <a:t>HCI</a:t>
            </a:r>
            <a:r>
              <a:rPr lang="ru-RU" sz="3200" dirty="0">
                <a:solidFill>
                  <a:srgbClr val="0E176C"/>
                </a:solidFill>
              </a:rPr>
              <a:t>-</a:t>
            </a:r>
            <a:r>
              <a:rPr lang="ru-RU" sz="3200" dirty="0" err="1">
                <a:solidFill>
                  <a:srgbClr val="0E176C"/>
                </a:solidFill>
              </a:rPr>
              <a:t>дің</a:t>
            </a:r>
            <a:r>
              <a:rPr lang="ru-RU" sz="3200" dirty="0">
                <a:solidFill>
                  <a:srgbClr val="0E176C"/>
                </a:solidFill>
              </a:rPr>
              <a:t> </a:t>
            </a:r>
            <a:r>
              <a:rPr lang="ru-RU" sz="3200" dirty="0" err="1">
                <a:solidFill>
                  <a:srgbClr val="0E176C"/>
                </a:solidFill>
              </a:rPr>
              <a:t>маңыздылығы</a:t>
            </a:r>
            <a:r>
              <a:rPr lang="ru-RU" sz="3200" dirty="0">
                <a:solidFill>
                  <a:srgbClr val="0E176C"/>
                </a:solidFill>
              </a:rPr>
              <a:t> </a:t>
            </a:r>
            <a:r>
              <a:rPr lang="ru-RU" sz="3200" dirty="0" err="1">
                <a:solidFill>
                  <a:srgbClr val="0E176C"/>
                </a:solidFill>
              </a:rPr>
              <a:t>және</a:t>
            </a:r>
            <a:r>
              <a:rPr lang="ru-RU" sz="3200" dirty="0">
                <a:solidFill>
                  <a:srgbClr val="0E176C"/>
                </a:solidFill>
              </a:rPr>
              <a:t> </a:t>
            </a:r>
            <a:r>
              <a:rPr lang="ru-RU" sz="3200" dirty="0" err="1">
                <a:solidFill>
                  <a:srgbClr val="0E176C"/>
                </a:solidFill>
              </a:rPr>
              <a:t>шынайы</a:t>
            </a:r>
            <a:r>
              <a:rPr lang="ru-RU" sz="3200" dirty="0">
                <a:solidFill>
                  <a:srgbClr val="0E176C"/>
                </a:solidFill>
              </a:rPr>
              <a:t> </a:t>
            </a:r>
            <a:r>
              <a:rPr lang="ru-RU" sz="3200" dirty="0" err="1">
                <a:solidFill>
                  <a:srgbClr val="0E176C"/>
                </a:solidFill>
              </a:rPr>
              <a:t>өмірде</a:t>
            </a:r>
            <a:r>
              <a:rPr lang="ru-RU" sz="3200" dirty="0">
                <a:solidFill>
                  <a:srgbClr val="0E176C"/>
                </a:solidFill>
              </a:rPr>
              <a:t> </a:t>
            </a:r>
            <a:r>
              <a:rPr lang="ru-RU" sz="3200" dirty="0" err="1">
                <a:solidFill>
                  <a:srgbClr val="0E176C"/>
                </a:solidFill>
              </a:rPr>
              <a:t>қолданылуы</a:t>
            </a:r>
            <a:endParaRPr lang="ru-RU" sz="3000" dirty="0">
              <a:solidFill>
                <a:srgbClr val="A2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🌍 </a:t>
            </a:r>
            <a:r>
              <a:rPr lang="ru-RU" sz="2400" b="1" dirty="0" err="1" smtClean="0"/>
              <a:t>АКӨӘ-нің</a:t>
            </a:r>
            <a:r>
              <a:rPr lang="ru-RU" sz="2400" b="1" dirty="0" smtClean="0"/>
              <a:t> </a:t>
            </a:r>
            <a:r>
              <a:rPr lang="ru-RU" sz="2400" b="1" dirty="0" err="1"/>
              <a:t>нақты</a:t>
            </a:r>
            <a:r>
              <a:rPr lang="ru-RU" sz="2400" b="1" dirty="0"/>
              <a:t> </a:t>
            </a:r>
            <a:r>
              <a:rPr lang="ru-RU" sz="2400" b="1" dirty="0" err="1"/>
              <a:t>қолданылуы</a:t>
            </a:r>
            <a:r>
              <a:rPr lang="ru-RU" sz="2400" b="1" dirty="0"/>
              <a:t>. </a:t>
            </a:r>
            <a:r>
              <a:rPr lang="ru-RU" sz="2400" b="1" dirty="0" err="1"/>
              <a:t>Шынайы</a:t>
            </a:r>
            <a:r>
              <a:rPr lang="ru-RU" sz="2400" b="1" dirty="0"/>
              <a:t> </a:t>
            </a:r>
            <a:r>
              <a:rPr lang="ru-RU" sz="2400" b="1" dirty="0" err="1"/>
              <a:t>өмірдегі</a:t>
            </a:r>
            <a:r>
              <a:rPr lang="ru-RU" sz="2400" b="1" dirty="0"/>
              <a:t> </a:t>
            </a:r>
            <a:r>
              <a:rPr lang="ru-RU" sz="2400" b="1" dirty="0" err="1"/>
              <a:t>мысалдар</a:t>
            </a:r>
            <a:endParaRPr lang="en-US" sz="2400" dirty="0"/>
          </a:p>
        </p:txBody>
      </p:sp>
      <p:sp>
        <p:nvSpPr>
          <p:cNvPr id="6" name="Содержимое 2">
            <a:extLst>
              <a:ext uri="{FF2B5EF4-FFF2-40B4-BE49-F238E27FC236}">
                <a16:creationId xmlns:a16="http://schemas.microsoft.com/office/drawing/2014/main" id="{E2E2C1BA-81FA-4C1A-A783-C5C34DD817E9}"/>
              </a:ext>
            </a:extLst>
          </p:cNvPr>
          <p:cNvSpPr txBox="1">
            <a:spLocks/>
          </p:cNvSpPr>
          <p:nvPr/>
        </p:nvSpPr>
        <p:spPr>
          <a:xfrm>
            <a:off x="107504" y="2176839"/>
            <a:ext cx="10836696" cy="3960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ln>
                  <a:noFill/>
                </a:ln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/>
              <a:t>💻 </a:t>
            </a:r>
            <a:r>
              <a:rPr lang="ru-RU" sz="1400" b="1" dirty="0" err="1"/>
              <a:t>Бағдарламалық</a:t>
            </a:r>
            <a:r>
              <a:rPr lang="ru-RU" sz="1400" b="1" dirty="0"/>
              <a:t> </a:t>
            </a:r>
            <a:r>
              <a:rPr lang="ru-RU" sz="1400" b="1" dirty="0" err="1"/>
              <a:t>қамтамасыз</a:t>
            </a:r>
            <a:r>
              <a:rPr lang="ru-RU" sz="1400" b="1" dirty="0"/>
              <a:t> </a:t>
            </a:r>
            <a:r>
              <a:rPr lang="ru-RU" sz="1400" b="1" dirty="0" err="1"/>
              <a:t>ету</a:t>
            </a:r>
            <a:r>
              <a:rPr lang="ru-RU" sz="1400" b="1" dirty="0"/>
              <a:t> </a:t>
            </a:r>
            <a:r>
              <a:rPr lang="ru-RU" sz="1400" b="1" dirty="0" err="1"/>
              <a:t>және</a:t>
            </a:r>
            <a:r>
              <a:rPr lang="ru-RU" sz="1400" b="1" dirty="0"/>
              <a:t> веб-</a:t>
            </a:r>
            <a:r>
              <a:rPr lang="ru-RU" sz="1400" b="1" dirty="0" err="1"/>
              <a:t>сайттар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err="1"/>
              <a:t>Қолданушыға</a:t>
            </a:r>
            <a:r>
              <a:rPr lang="ru-RU" sz="1400" dirty="0"/>
              <a:t> </a:t>
            </a:r>
            <a:r>
              <a:rPr lang="ru-RU" sz="1400" dirty="0" err="1"/>
              <a:t>ыңғайлы</a:t>
            </a:r>
            <a:r>
              <a:rPr lang="ru-RU" sz="1400" dirty="0"/>
              <a:t> веб-</a:t>
            </a:r>
            <a:r>
              <a:rPr lang="ru-RU" sz="1400" dirty="0" err="1"/>
              <a:t>сайттар</a:t>
            </a:r>
            <a:r>
              <a:rPr lang="ru-RU" sz="1400" dirty="0"/>
              <a:t>, </a:t>
            </a:r>
            <a:r>
              <a:rPr lang="ru-RU" sz="1400" dirty="0" err="1"/>
              <a:t>қосымшалар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операциялық</a:t>
            </a:r>
            <a:r>
              <a:rPr lang="ru-RU" sz="1400" dirty="0"/>
              <a:t> </a:t>
            </a:r>
            <a:r>
              <a:rPr lang="ru-RU" sz="1400" dirty="0" err="1"/>
              <a:t>жүйелер</a:t>
            </a:r>
            <a:endParaRPr lang="ru-RU" sz="1400" dirty="0"/>
          </a:p>
          <a:p>
            <a:r>
              <a:rPr lang="ru-RU" sz="1400" dirty="0"/>
              <a:t>📱 </a:t>
            </a:r>
            <a:r>
              <a:rPr lang="ru-RU" sz="1400" b="1" dirty="0" err="1"/>
              <a:t>Мобильді</a:t>
            </a:r>
            <a:r>
              <a:rPr lang="ru-RU" sz="1400" b="1" dirty="0"/>
              <a:t> </a:t>
            </a:r>
            <a:r>
              <a:rPr lang="ru-RU" sz="1400" b="1" dirty="0" err="1"/>
              <a:t>құрылғылар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err="1"/>
              <a:t>Сенсорлық</a:t>
            </a:r>
            <a:r>
              <a:rPr lang="ru-RU" sz="1400" dirty="0"/>
              <a:t> </a:t>
            </a:r>
            <a:r>
              <a:rPr lang="ru-RU" sz="1400" dirty="0" err="1"/>
              <a:t>интерфейстер</a:t>
            </a:r>
            <a:r>
              <a:rPr lang="ru-RU" sz="1400" dirty="0"/>
              <a:t>, </a:t>
            </a:r>
            <a:r>
              <a:rPr lang="ru-RU" sz="1400" dirty="0" err="1"/>
              <a:t>ым-ишара</a:t>
            </a:r>
            <a:r>
              <a:rPr lang="ru-RU" sz="1400" dirty="0"/>
              <a:t> </a:t>
            </a:r>
            <a:r>
              <a:rPr lang="ru-RU" sz="1400" dirty="0" err="1"/>
              <a:t>арқылы</a:t>
            </a:r>
            <a:r>
              <a:rPr lang="ru-RU" sz="1400" dirty="0"/>
              <a:t> </a:t>
            </a:r>
            <a:r>
              <a:rPr lang="ru-RU" sz="1400" dirty="0" err="1"/>
              <a:t>басқару</a:t>
            </a:r>
            <a:r>
              <a:rPr lang="ru-RU" sz="1400" dirty="0"/>
              <a:t>, </a:t>
            </a:r>
            <a:r>
              <a:rPr lang="ru-RU" sz="1400" dirty="0" err="1"/>
              <a:t>дауыс</a:t>
            </a:r>
            <a:r>
              <a:rPr lang="ru-RU" sz="1400" dirty="0"/>
              <a:t> </a:t>
            </a:r>
            <a:r>
              <a:rPr lang="ru-RU" sz="1400" dirty="0" err="1"/>
              <a:t>көмекшілері</a:t>
            </a:r>
            <a:r>
              <a:rPr lang="ru-RU" sz="1400" dirty="0"/>
              <a:t> (</a:t>
            </a:r>
            <a:r>
              <a:rPr lang="ru-RU" sz="1400" dirty="0" err="1"/>
              <a:t>мысалы</a:t>
            </a:r>
            <a:r>
              <a:rPr lang="ru-RU" sz="1400" dirty="0"/>
              <a:t>, </a:t>
            </a:r>
            <a:r>
              <a:rPr lang="en-US" sz="1400" dirty="0"/>
              <a:t>Siri)</a:t>
            </a:r>
          </a:p>
          <a:p>
            <a:r>
              <a:rPr lang="ru-RU" sz="1400" dirty="0"/>
              <a:t>🚗 </a:t>
            </a:r>
            <a:r>
              <a:rPr lang="ru-RU" sz="1400" b="1" dirty="0" err="1"/>
              <a:t>Автокөлік</a:t>
            </a:r>
            <a:r>
              <a:rPr lang="ru-RU" sz="1400" b="1" dirty="0"/>
              <a:t> </a:t>
            </a:r>
            <a:r>
              <a:rPr lang="ru-RU" sz="1400" b="1" dirty="0" err="1"/>
              <a:t>жүйелері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err="1"/>
              <a:t>Ақпараттық-ойын-сауық</a:t>
            </a:r>
            <a:r>
              <a:rPr lang="ru-RU" sz="1400" dirty="0"/>
              <a:t> </a:t>
            </a:r>
            <a:r>
              <a:rPr lang="ru-RU" sz="1400" dirty="0" err="1"/>
              <a:t>жүйелері</a:t>
            </a:r>
            <a:r>
              <a:rPr lang="ru-RU" sz="1400" dirty="0"/>
              <a:t>, </a:t>
            </a:r>
            <a:r>
              <a:rPr lang="en-US" sz="1400" dirty="0"/>
              <a:t>GPS </a:t>
            </a:r>
            <a:r>
              <a:rPr lang="ru-RU" sz="1400" dirty="0" err="1"/>
              <a:t>интерфейстері</a:t>
            </a:r>
            <a:r>
              <a:rPr lang="ru-RU" sz="1400" dirty="0"/>
              <a:t>, </a:t>
            </a:r>
            <a:r>
              <a:rPr lang="ru-RU" sz="1400" dirty="0" err="1"/>
              <a:t>жүргізушіге</a:t>
            </a:r>
            <a:r>
              <a:rPr lang="ru-RU" sz="1400" dirty="0"/>
              <a:t> </a:t>
            </a:r>
            <a:r>
              <a:rPr lang="ru-RU" sz="1400" dirty="0" err="1"/>
              <a:t>көмек</a:t>
            </a:r>
            <a:r>
              <a:rPr lang="ru-RU" sz="1400" dirty="0"/>
              <a:t> </a:t>
            </a:r>
            <a:r>
              <a:rPr lang="ru-RU" sz="1400" dirty="0" err="1"/>
              <a:t>беретін</a:t>
            </a:r>
            <a:r>
              <a:rPr lang="ru-RU" sz="1400" dirty="0"/>
              <a:t> </a:t>
            </a:r>
            <a:r>
              <a:rPr lang="ru-RU" sz="1400" dirty="0" err="1"/>
              <a:t>басқару</a:t>
            </a:r>
            <a:r>
              <a:rPr lang="ru-RU" sz="1400" dirty="0"/>
              <a:t> </a:t>
            </a:r>
            <a:r>
              <a:rPr lang="ru-RU" sz="1400" dirty="0" err="1"/>
              <a:t>панельдері</a:t>
            </a:r>
            <a:endParaRPr lang="ru-RU" sz="1400" dirty="0"/>
          </a:p>
          <a:p>
            <a:r>
              <a:rPr lang="ru-RU" sz="1400" dirty="0"/>
              <a:t>🏥 </a:t>
            </a:r>
            <a:r>
              <a:rPr lang="ru-RU" sz="1400" b="1" dirty="0" err="1"/>
              <a:t>Денсаулық</a:t>
            </a:r>
            <a:r>
              <a:rPr lang="ru-RU" sz="1400" b="1" dirty="0"/>
              <a:t> </a:t>
            </a:r>
            <a:r>
              <a:rPr lang="ru-RU" sz="1400" b="1" dirty="0" err="1"/>
              <a:t>сақтау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err="1"/>
              <a:t>Медициналық</a:t>
            </a:r>
            <a:r>
              <a:rPr lang="ru-RU" sz="1400" dirty="0"/>
              <a:t> </a:t>
            </a:r>
            <a:r>
              <a:rPr lang="ru-RU" sz="1400" dirty="0" err="1"/>
              <a:t>бағдарламалық</a:t>
            </a:r>
            <a:r>
              <a:rPr lang="ru-RU" sz="1400" dirty="0"/>
              <a:t> </a:t>
            </a:r>
            <a:r>
              <a:rPr lang="ru-RU" sz="1400" dirty="0" err="1"/>
              <a:t>қамтамасыз</a:t>
            </a:r>
            <a:r>
              <a:rPr lang="ru-RU" sz="1400" dirty="0"/>
              <a:t> </a:t>
            </a:r>
            <a:r>
              <a:rPr lang="ru-RU" sz="1400" dirty="0" err="1"/>
              <a:t>ету</a:t>
            </a:r>
            <a:r>
              <a:rPr lang="ru-RU" sz="1400" dirty="0"/>
              <a:t>, </a:t>
            </a:r>
            <a:r>
              <a:rPr lang="ru-RU" sz="1400" dirty="0" err="1"/>
              <a:t>электронды</a:t>
            </a:r>
            <a:r>
              <a:rPr lang="ru-RU" sz="1400" dirty="0"/>
              <a:t> </a:t>
            </a:r>
            <a:r>
              <a:rPr lang="ru-RU" sz="1400" dirty="0" err="1"/>
              <a:t>медициналық</a:t>
            </a:r>
            <a:r>
              <a:rPr lang="ru-RU" sz="1400" dirty="0"/>
              <a:t> </a:t>
            </a:r>
            <a:r>
              <a:rPr lang="ru-RU" sz="1400" dirty="0" err="1"/>
              <a:t>карталар</a:t>
            </a:r>
            <a:r>
              <a:rPr lang="ru-RU" sz="1400" dirty="0"/>
              <a:t>, </a:t>
            </a:r>
            <a:r>
              <a:rPr lang="ru-RU" sz="1400" dirty="0" err="1"/>
              <a:t>көмекші</a:t>
            </a:r>
            <a:r>
              <a:rPr lang="ru-RU" sz="1400" dirty="0"/>
              <a:t> </a:t>
            </a:r>
            <a:r>
              <a:rPr lang="ru-RU" sz="1400" dirty="0" err="1"/>
              <a:t>технологиялар</a:t>
            </a:r>
            <a:endParaRPr lang="ru-RU" sz="1400" dirty="0"/>
          </a:p>
          <a:p>
            <a:r>
              <a:rPr lang="ru-RU" sz="1400" dirty="0"/>
              <a:t>✈️ </a:t>
            </a:r>
            <a:r>
              <a:rPr lang="ru-RU" sz="1400" b="1" dirty="0"/>
              <a:t>Авиация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err="1"/>
              <a:t>Ұшақтарды</a:t>
            </a:r>
            <a:r>
              <a:rPr lang="ru-RU" sz="1400" dirty="0"/>
              <a:t> </a:t>
            </a:r>
            <a:r>
              <a:rPr lang="ru-RU" sz="1400" dirty="0" err="1"/>
              <a:t>басқару</a:t>
            </a:r>
            <a:r>
              <a:rPr lang="ru-RU" sz="1400" dirty="0"/>
              <a:t> </a:t>
            </a:r>
            <a:r>
              <a:rPr lang="ru-RU" sz="1400" dirty="0" err="1"/>
              <a:t>жүйелері</a:t>
            </a:r>
            <a:r>
              <a:rPr lang="ru-RU" sz="1400" dirty="0"/>
              <a:t>, </a:t>
            </a:r>
            <a:r>
              <a:rPr lang="ru-RU" sz="1400" dirty="0" err="1"/>
              <a:t>ұшқыш</a:t>
            </a:r>
            <a:r>
              <a:rPr lang="ru-RU" sz="1400" dirty="0"/>
              <a:t> </a:t>
            </a:r>
            <a:r>
              <a:rPr lang="ru-RU" sz="1400" dirty="0" err="1"/>
              <a:t>интерфейстері</a:t>
            </a:r>
            <a:endParaRPr lang="ru-RU" sz="1400" dirty="0"/>
          </a:p>
          <a:p>
            <a:r>
              <a:rPr lang="ru-RU" sz="1400" dirty="0"/>
              <a:t>🎮 </a:t>
            </a:r>
            <a:r>
              <a:rPr lang="ru-RU" sz="1400" b="1" dirty="0" err="1"/>
              <a:t>Ойындар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err="1"/>
              <a:t>Ойын</a:t>
            </a:r>
            <a:r>
              <a:rPr lang="ru-RU" sz="1400" dirty="0"/>
              <a:t> </a:t>
            </a:r>
            <a:r>
              <a:rPr lang="ru-RU" sz="1400" dirty="0" err="1"/>
              <a:t>контроллерлері</a:t>
            </a:r>
            <a:r>
              <a:rPr lang="ru-RU" sz="1400" dirty="0"/>
              <a:t>, </a:t>
            </a:r>
            <a:r>
              <a:rPr lang="ru-RU" sz="1400" dirty="0" err="1"/>
              <a:t>виртуалды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толықтырылған</a:t>
            </a:r>
            <a:r>
              <a:rPr lang="ru-RU" sz="1400" dirty="0"/>
              <a:t> </a:t>
            </a:r>
            <a:r>
              <a:rPr lang="ru-RU" sz="1400" dirty="0" err="1"/>
              <a:t>шындық</a:t>
            </a:r>
            <a:r>
              <a:rPr lang="ru-RU" sz="1400" dirty="0"/>
              <a:t> </a:t>
            </a:r>
            <a:r>
              <a:rPr lang="ru-RU" sz="1400" dirty="0" err="1"/>
              <a:t>мүмкіндіктері</a:t>
            </a:r>
            <a:r>
              <a:rPr lang="ru-RU" sz="1400" dirty="0"/>
              <a:t>, </a:t>
            </a:r>
            <a:r>
              <a:rPr lang="ru-RU" sz="1400" dirty="0" err="1"/>
              <a:t>иммерсивті</a:t>
            </a:r>
            <a:r>
              <a:rPr lang="ru-RU" sz="1400" dirty="0"/>
              <a:t> дизайн</a:t>
            </a:r>
          </a:p>
          <a:p>
            <a:r>
              <a:rPr lang="ru-RU" sz="1400" dirty="0"/>
              <a:t>🛠️ </a:t>
            </a:r>
            <a:r>
              <a:rPr lang="ru-RU" sz="1400" b="1" dirty="0" err="1"/>
              <a:t>Өнеркәсіптік</a:t>
            </a:r>
            <a:r>
              <a:rPr lang="ru-RU" sz="1400" b="1" dirty="0"/>
              <a:t> </a:t>
            </a:r>
            <a:r>
              <a:rPr lang="ru-RU" sz="1400" b="1" dirty="0" err="1"/>
              <a:t>жүйелер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err="1"/>
              <a:t>Зауыттардағы</a:t>
            </a:r>
            <a:r>
              <a:rPr lang="ru-RU" sz="1400" dirty="0"/>
              <a:t> </a:t>
            </a:r>
            <a:r>
              <a:rPr lang="ru-RU" sz="1400" dirty="0" err="1"/>
              <a:t>басқару</a:t>
            </a:r>
            <a:r>
              <a:rPr lang="ru-RU" sz="1400" dirty="0"/>
              <a:t> </a:t>
            </a:r>
            <a:r>
              <a:rPr lang="ru-RU" sz="1400" dirty="0" err="1"/>
              <a:t>панельдері</a:t>
            </a:r>
            <a:r>
              <a:rPr lang="ru-RU" sz="1400" dirty="0"/>
              <a:t>, </a:t>
            </a:r>
            <a:r>
              <a:rPr lang="ru-RU" sz="1400" dirty="0" err="1"/>
              <a:t>қауіпсіздік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 аса </a:t>
            </a:r>
            <a:r>
              <a:rPr lang="ru-RU" sz="1400" dirty="0" err="1"/>
              <a:t>маңызды</a:t>
            </a:r>
            <a:r>
              <a:rPr lang="ru-RU" sz="1400" dirty="0"/>
              <a:t> </a:t>
            </a:r>
            <a:r>
              <a:rPr lang="ru-RU" sz="1400" dirty="0" err="1"/>
              <a:t>басқару</a:t>
            </a:r>
            <a:r>
              <a:rPr lang="ru-RU" sz="1400" dirty="0"/>
              <a:t> </a:t>
            </a:r>
            <a:r>
              <a:rPr lang="ru-RU" sz="1400" dirty="0" err="1"/>
              <a:t>интерфейстері</a:t>
            </a:r>
            <a:endParaRPr lang="ru-RU" sz="1400" dirty="0"/>
          </a:p>
          <a:p>
            <a:r>
              <a:rPr lang="ru-RU" sz="1400" dirty="0"/>
              <a:t>♿ </a:t>
            </a:r>
            <a:r>
              <a:rPr lang="ru-RU" sz="1400" b="1" dirty="0" err="1"/>
              <a:t>Қолжетімділік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err="1"/>
              <a:t>Экраннан</a:t>
            </a:r>
            <a:r>
              <a:rPr lang="ru-RU" sz="1400" dirty="0"/>
              <a:t> </a:t>
            </a:r>
            <a:r>
              <a:rPr lang="ru-RU" sz="1400" dirty="0" err="1"/>
              <a:t>оқу</a:t>
            </a:r>
            <a:r>
              <a:rPr lang="ru-RU" sz="1400" dirty="0"/>
              <a:t> </a:t>
            </a:r>
            <a:r>
              <a:rPr lang="ru-RU" sz="1400" dirty="0" err="1"/>
              <a:t>бағдарламалары</a:t>
            </a:r>
            <a:r>
              <a:rPr lang="ru-RU" sz="1400" dirty="0"/>
              <a:t>, </a:t>
            </a:r>
            <a:r>
              <a:rPr lang="ru-RU" sz="1400" dirty="0" err="1"/>
              <a:t>дауыс</a:t>
            </a:r>
            <a:r>
              <a:rPr lang="ru-RU" sz="1400" dirty="0"/>
              <a:t> </a:t>
            </a:r>
            <a:r>
              <a:rPr lang="ru-RU" sz="1400" dirty="0" err="1"/>
              <a:t>арқылы</a:t>
            </a:r>
            <a:r>
              <a:rPr lang="ru-RU" sz="1400" dirty="0"/>
              <a:t> </a:t>
            </a:r>
            <a:r>
              <a:rPr lang="ru-RU" sz="1400" dirty="0" err="1"/>
              <a:t>енгізу</a:t>
            </a:r>
            <a:r>
              <a:rPr lang="ru-RU" sz="1400" dirty="0"/>
              <a:t>, </a:t>
            </a:r>
            <a:r>
              <a:rPr lang="ru-RU" sz="1400" dirty="0" err="1"/>
              <a:t>баламалы</a:t>
            </a:r>
            <a:r>
              <a:rPr lang="ru-RU" sz="1400" dirty="0"/>
              <a:t> </a:t>
            </a:r>
            <a:r>
              <a:rPr lang="ru-RU" sz="1400" dirty="0" err="1"/>
              <a:t>енгізу</a:t>
            </a:r>
            <a:r>
              <a:rPr lang="ru-RU" sz="1400" dirty="0"/>
              <a:t> </a:t>
            </a:r>
            <a:r>
              <a:rPr lang="ru-RU" sz="1400" dirty="0" err="1"/>
              <a:t>құрылғылары</a:t>
            </a:r>
            <a:endParaRPr lang="ru-RU" sz="1400" dirty="0"/>
          </a:p>
          <a:p>
            <a:r>
              <a:rPr lang="ru-RU" sz="1400" dirty="0"/>
              <a:t>📚 </a:t>
            </a:r>
            <a:r>
              <a:rPr lang="ru-RU" sz="1400" b="1" dirty="0" err="1"/>
              <a:t>Білім</a:t>
            </a:r>
            <a:r>
              <a:rPr lang="ru-RU" sz="1400" b="1" dirty="0"/>
              <a:t> беру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err="1"/>
              <a:t>Электронды</a:t>
            </a:r>
            <a:r>
              <a:rPr lang="ru-RU" sz="1400" dirty="0"/>
              <a:t> </a:t>
            </a:r>
            <a:r>
              <a:rPr lang="ru-RU" sz="1400" dirty="0" err="1"/>
              <a:t>оқыту</a:t>
            </a:r>
            <a:r>
              <a:rPr lang="ru-RU" sz="1400" dirty="0"/>
              <a:t> </a:t>
            </a:r>
            <a:r>
              <a:rPr lang="ru-RU" sz="1400" dirty="0" err="1"/>
              <a:t>платформалары</a:t>
            </a:r>
            <a:r>
              <a:rPr lang="ru-RU" sz="1400" dirty="0"/>
              <a:t>, </a:t>
            </a:r>
            <a:r>
              <a:rPr lang="ru-RU" sz="1400" dirty="0" err="1"/>
              <a:t>интерактивті</a:t>
            </a:r>
            <a:r>
              <a:rPr lang="ru-RU" sz="1400" dirty="0"/>
              <a:t> </a:t>
            </a:r>
            <a:r>
              <a:rPr lang="ru-RU" sz="1400" dirty="0" err="1"/>
              <a:t>оқу</a:t>
            </a:r>
            <a:r>
              <a:rPr lang="ru-RU" sz="1400" dirty="0"/>
              <a:t> </a:t>
            </a:r>
            <a:r>
              <a:rPr lang="ru-RU" sz="1400" dirty="0" err="1"/>
              <a:t>қосымшалары</a:t>
            </a:r>
            <a:endParaRPr lang="ru-RU" sz="1400" dirty="0"/>
          </a:p>
          <a:p>
            <a:r>
              <a:rPr lang="ru-RU" sz="1400" dirty="0"/>
              <a:t>🧠 </a:t>
            </a:r>
            <a:r>
              <a:rPr lang="ru-RU" sz="1400" b="1" dirty="0" err="1"/>
              <a:t>ЖИ</a:t>
            </a:r>
            <a:r>
              <a:rPr lang="ru-RU" sz="1400" b="1" dirty="0"/>
              <a:t> </a:t>
            </a:r>
            <a:r>
              <a:rPr lang="ru-RU" sz="1400" b="1" dirty="0" err="1"/>
              <a:t>және</a:t>
            </a:r>
            <a:r>
              <a:rPr lang="ru-RU" sz="1400" b="1" dirty="0"/>
              <a:t> робототехника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Адам мен </a:t>
            </a:r>
            <a:r>
              <a:rPr lang="ru-RU" sz="1400" dirty="0" err="1"/>
              <a:t>роботтың</a:t>
            </a:r>
            <a:r>
              <a:rPr lang="ru-RU" sz="1400" dirty="0"/>
              <a:t> </a:t>
            </a:r>
            <a:r>
              <a:rPr lang="ru-RU" sz="1400" dirty="0" err="1"/>
              <a:t>өзара</a:t>
            </a:r>
            <a:r>
              <a:rPr lang="ru-RU" sz="1400" dirty="0"/>
              <a:t> </a:t>
            </a:r>
            <a:r>
              <a:rPr lang="ru-RU" sz="1400" dirty="0" err="1"/>
              <a:t>әрекеттесуі</a:t>
            </a:r>
            <a:r>
              <a:rPr lang="ru-RU" sz="1400" dirty="0"/>
              <a:t>, </a:t>
            </a:r>
            <a:r>
              <a:rPr lang="ru-RU" sz="1400" dirty="0" err="1"/>
              <a:t>бейімделгіш</a:t>
            </a:r>
            <a:r>
              <a:rPr lang="ru-RU" sz="1400" dirty="0"/>
              <a:t> </a:t>
            </a:r>
            <a:r>
              <a:rPr lang="ru-RU" sz="1400" dirty="0" err="1"/>
              <a:t>жүйелер</a:t>
            </a:r>
            <a:r>
              <a:rPr lang="ru-RU" sz="1400" dirty="0"/>
              <a:t>, чат-</a:t>
            </a:r>
            <a:r>
              <a:rPr lang="ru-RU" sz="1400" dirty="0" err="1"/>
              <a:t>боттар</a:t>
            </a:r>
            <a:endParaRPr lang="ru-RU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B3F53A-09B1-4917-AA91-F4D6566CA882}"/>
              </a:ext>
            </a:extLst>
          </p:cNvPr>
          <p:cNvSpPr txBox="1"/>
          <p:nvPr/>
        </p:nvSpPr>
        <p:spPr>
          <a:xfrm>
            <a:off x="496164" y="1866469"/>
            <a:ext cx="8354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💻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C8CB0E-BB4A-4C16-B83F-82928EEC3A16}"/>
              </a:ext>
            </a:extLst>
          </p:cNvPr>
          <p:cNvSpPr txBox="1"/>
          <p:nvPr/>
        </p:nvSpPr>
        <p:spPr>
          <a:xfrm>
            <a:off x="1259632" y="1866469"/>
            <a:ext cx="6480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📱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FD2D6E-04E8-4F52-ADBE-CB101E0AF9FB}"/>
              </a:ext>
            </a:extLst>
          </p:cNvPr>
          <p:cNvSpPr txBox="1"/>
          <p:nvPr/>
        </p:nvSpPr>
        <p:spPr>
          <a:xfrm>
            <a:off x="1835696" y="1772816"/>
            <a:ext cx="6480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🚗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BFD4C8-B65A-4ED5-A638-C49A01A0C695}"/>
              </a:ext>
            </a:extLst>
          </p:cNvPr>
          <p:cNvSpPr txBox="1"/>
          <p:nvPr/>
        </p:nvSpPr>
        <p:spPr>
          <a:xfrm>
            <a:off x="2548918" y="1828979"/>
            <a:ext cx="79551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🏥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E998B3-5D77-4D56-ABD5-C92B268AAACE}"/>
              </a:ext>
            </a:extLst>
          </p:cNvPr>
          <p:cNvSpPr txBox="1"/>
          <p:nvPr/>
        </p:nvSpPr>
        <p:spPr>
          <a:xfrm>
            <a:off x="3416443" y="1828979"/>
            <a:ext cx="65150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smtClean="0"/>
              <a:t>✈️ </a:t>
            </a:r>
            <a:endParaRPr lang="ru-RU" sz="3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55A53C-9E53-40A2-8124-50E4A8434E39}"/>
              </a:ext>
            </a:extLst>
          </p:cNvPr>
          <p:cNvSpPr txBox="1"/>
          <p:nvPr/>
        </p:nvSpPr>
        <p:spPr>
          <a:xfrm>
            <a:off x="4139952" y="1837690"/>
            <a:ext cx="7886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🎮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6BBAA6-2CA0-450F-85E8-000F65D8CD39}"/>
              </a:ext>
            </a:extLst>
          </p:cNvPr>
          <p:cNvSpPr txBox="1"/>
          <p:nvPr/>
        </p:nvSpPr>
        <p:spPr>
          <a:xfrm>
            <a:off x="4897195" y="1837690"/>
            <a:ext cx="75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🛠️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605BEC-BDD1-4F89-A96A-32BF2319FBF4}"/>
              </a:ext>
            </a:extLst>
          </p:cNvPr>
          <p:cNvSpPr txBox="1"/>
          <p:nvPr/>
        </p:nvSpPr>
        <p:spPr>
          <a:xfrm>
            <a:off x="5652120" y="1828979"/>
            <a:ext cx="7886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♿</a:t>
            </a:r>
            <a:endParaRPr lang="ru-RU" sz="3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583716E-26A6-4AB1-813C-65C81EF07713}"/>
              </a:ext>
            </a:extLst>
          </p:cNvPr>
          <p:cNvSpPr txBox="1"/>
          <p:nvPr/>
        </p:nvSpPr>
        <p:spPr>
          <a:xfrm>
            <a:off x="6519645" y="1837690"/>
            <a:ext cx="7886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📚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1E97F0-9833-4537-BD0A-B43DC45B0041}"/>
              </a:ext>
            </a:extLst>
          </p:cNvPr>
          <p:cNvSpPr txBox="1"/>
          <p:nvPr/>
        </p:nvSpPr>
        <p:spPr>
          <a:xfrm>
            <a:off x="7249272" y="1837690"/>
            <a:ext cx="5578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🧠</a:t>
            </a:r>
          </a:p>
        </p:txBody>
      </p:sp>
    </p:spTree>
    <p:extLst>
      <p:ext uri="{BB962C8B-B14F-4D97-AF65-F5344CB8AC3E}">
        <p14:creationId xmlns:p14="http://schemas.microsoft.com/office/powerpoint/2010/main" val="231692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8" grpId="1" build="allAtOnce"/>
      <p:bldP spid="10" grpId="0" build="allAtOnce"/>
      <p:bldP spid="10" grpId="1" build="allAtOnce"/>
      <p:bldP spid="12" grpId="0" build="allAtOnce"/>
      <p:bldP spid="12" grpId="1" build="allAtOnce"/>
      <p:bldP spid="14" grpId="0" build="allAtOnce"/>
      <p:bldP spid="14" grpId="1" build="allAtOnce"/>
      <p:bldP spid="16" grpId="0" build="allAtOnce"/>
      <p:bldP spid="16" grpId="1" build="allAtOnce"/>
      <p:bldP spid="18" grpId="0" build="allAtOnce"/>
      <p:bldP spid="18" grpId="1" build="allAtOnce"/>
      <p:bldP spid="20" grpId="0" build="allAtOnce"/>
      <p:bldP spid="20" grpId="1" build="allAtOnce"/>
      <p:bldP spid="22" grpId="0" build="allAtOnce"/>
      <p:bldP spid="22" grpId="1" build="allAtOnce"/>
      <p:bldP spid="24" grpId="0" build="allAtOnce"/>
      <p:bldP spid="24" grpId="1" build="allAtOnce"/>
      <p:bldP spid="26" grpId="0" build="allAtOnce"/>
      <p:bldP spid="26" grpId="1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8C2E4-CD5D-41A7-A309-DAD3EF01E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0E176C"/>
                </a:solidFill>
              </a:rPr>
              <a:t>Кіріспе</a:t>
            </a:r>
            <a:r>
              <a:rPr lang="ru-RU" dirty="0">
                <a:solidFill>
                  <a:srgbClr val="0E176C"/>
                </a:solidFill>
              </a:rPr>
              <a:t/>
            </a:r>
            <a:br>
              <a:rPr lang="ru-RU" dirty="0">
                <a:solidFill>
                  <a:srgbClr val="0E176C"/>
                </a:solidFill>
              </a:rPr>
            </a:br>
            <a:r>
              <a:rPr lang="en-US" dirty="0" err="1" smtClean="0">
                <a:solidFill>
                  <a:srgbClr val="0E176C"/>
                </a:solidFill>
                <a:effectLst/>
              </a:rPr>
              <a:t>CSE</a:t>
            </a:r>
            <a:r>
              <a:rPr lang="en-US" dirty="0" smtClean="0">
                <a:solidFill>
                  <a:srgbClr val="0E176C"/>
                </a:solidFill>
                <a:effectLst/>
              </a:rPr>
              <a:t> </a:t>
            </a:r>
            <a:r>
              <a:rPr lang="ru-RU" dirty="0">
                <a:solidFill>
                  <a:srgbClr val="0E176C"/>
                </a:solidFill>
                <a:effectLst/>
              </a:rPr>
              <a:t>5442 </a:t>
            </a:r>
            <a:r>
              <a:rPr lang="ru-RU" dirty="0">
                <a:solidFill>
                  <a:srgbClr val="0E176C"/>
                </a:solidFill>
              </a:rPr>
              <a:t>– Адам-компьютер </a:t>
            </a:r>
            <a:r>
              <a:rPr lang="ru-RU" dirty="0" err="1">
                <a:solidFill>
                  <a:srgbClr val="0E176C"/>
                </a:solidFill>
              </a:rPr>
              <a:t>өзара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әрекеттестігі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008983-0C30-44A1-ADE8-DBEE69ECB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8520" y="2360637"/>
            <a:ext cx="8229600" cy="45259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ru-RU" sz="4000" b="1" dirty="0" err="1"/>
              <a:t>Назарларыңызға</a:t>
            </a:r>
            <a:r>
              <a:rPr lang="ru-RU" sz="4000" b="1" dirty="0"/>
              <a:t> </a:t>
            </a:r>
            <a:r>
              <a:rPr lang="ru-RU" sz="4000" b="1" dirty="0" err="1"/>
              <a:t>рахмет</a:t>
            </a:r>
            <a:r>
              <a:rPr lang="ru-RU" sz="4000" b="1" dirty="0"/>
              <a:t>!</a:t>
            </a:r>
            <a:r>
              <a:rPr lang="ru-RU" sz="4000" dirty="0"/>
              <a:t> 🎓👏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76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E176C"/>
                </a:solidFill>
              </a:rPr>
              <a:t>Силлабусқа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шолу</a:t>
            </a:r>
            <a:r>
              <a:rPr lang="ru-RU" dirty="0">
                <a:solidFill>
                  <a:srgbClr val="0E176C"/>
                </a:solidFill>
              </a:rPr>
              <a:t>: </a:t>
            </a:r>
            <a:r>
              <a:rPr lang="ru-RU" dirty="0" err="1">
                <a:solidFill>
                  <a:srgbClr val="0E176C"/>
                </a:solidFill>
              </a:rPr>
              <a:t>Мазмұн</a:t>
            </a:r>
            <a:r>
              <a:rPr lang="ru-RU" dirty="0">
                <a:solidFill>
                  <a:srgbClr val="0E176C"/>
                </a:solidFill>
              </a:rPr>
              <a:t> (1/4)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1-</a:t>
            </a:r>
            <a:r>
              <a:rPr lang="ru-RU" sz="3200" dirty="0">
                <a:solidFill>
                  <a:srgbClr val="002060"/>
                </a:solidFill>
              </a:rPr>
              <a:t>м</a:t>
            </a:r>
            <a:r>
              <a:rPr lang="ru-RU" sz="3200" dirty="0" smtClean="0">
                <a:solidFill>
                  <a:srgbClr val="002060"/>
                </a:solidFill>
              </a:rPr>
              <a:t>одуль. </a:t>
            </a:r>
            <a:r>
              <a:rPr lang="ru-RU" sz="3200" dirty="0">
                <a:solidFill>
                  <a:srgbClr val="002060"/>
                </a:solidFill>
              </a:rPr>
              <a:t>Адам факторы </a:t>
            </a:r>
            <a:r>
              <a:rPr lang="ru-RU" sz="3200" dirty="0" err="1">
                <a:solidFill>
                  <a:srgbClr val="002060"/>
                </a:solidFill>
              </a:rPr>
              <a:t>және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таным</a:t>
            </a:r>
            <a:endParaRPr lang="en-US" sz="3200" dirty="0" smtClean="0">
              <a:solidFill>
                <a:srgbClr val="002060"/>
              </a:solidFill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dirty="0" smtClean="0"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400" dirty="0"/>
              <a:t>Адам </a:t>
            </a:r>
            <a:r>
              <a:rPr lang="ru-RU" sz="2400" dirty="0" err="1"/>
              <a:t>мүмкіндіктері</a:t>
            </a:r>
            <a:r>
              <a:rPr lang="ru-RU" sz="2400" dirty="0"/>
              <a:t> мен </a:t>
            </a:r>
            <a:r>
              <a:rPr lang="ru-RU" sz="2400" dirty="0" err="1"/>
              <a:t>шектеулері</a:t>
            </a:r>
            <a:endParaRPr lang="ru-RU" sz="2400" dirty="0"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dirty="0"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altLang="ru-RU" sz="2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alt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жады</a:t>
            </a:r>
            <a:r>
              <a:rPr lang="ru-RU" alt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зейін</a:t>
            </a:r>
            <a:r>
              <a:rPr lang="ru-RU" alt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altLang="ru-RU" sz="2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Қимыл-қозғалыс</a:t>
            </a:r>
            <a:r>
              <a:rPr lang="ru-RU" alt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әрекеті</a:t>
            </a:r>
            <a:endParaRPr lang="ru-RU" altLang="ru-RU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dirty="0"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altLang="ru-RU" sz="2400" dirty="0" err="1">
                <a:cs typeface="Times New Roman" panose="02020603050405020304" pitchFamily="18" charset="0"/>
              </a:rPr>
              <a:t>Менталдық</a:t>
            </a:r>
            <a:r>
              <a:rPr lang="ru-RU" altLang="ru-RU" sz="2400" dirty="0"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cs typeface="Times New Roman" panose="02020603050405020304" pitchFamily="18" charset="0"/>
              </a:rPr>
              <a:t>модельдер</a:t>
            </a:r>
            <a:r>
              <a:rPr lang="ru-RU" altLang="ru-RU" sz="2400" dirty="0"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cs typeface="Times New Roman" panose="02020603050405020304" pitchFamily="18" charset="0"/>
              </a:rPr>
              <a:t>және</a:t>
            </a:r>
            <a:r>
              <a:rPr lang="ru-RU" altLang="ru-RU" sz="2400" dirty="0"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cs typeface="Times New Roman" panose="02020603050405020304" pitchFamily="18" charset="0"/>
              </a:rPr>
              <a:t>когнитивтік</a:t>
            </a:r>
            <a:r>
              <a:rPr lang="ru-RU" altLang="ru-RU" sz="2400" dirty="0"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cs typeface="Times New Roman" panose="02020603050405020304" pitchFamily="18" charset="0"/>
              </a:rPr>
              <a:t>жүктеме</a:t>
            </a:r>
            <a:endParaRPr lang="ru-RU" altLang="ru-RU" sz="2400" dirty="0"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dirty="0"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altLang="ru-RU" sz="2400" dirty="0">
                <a:cs typeface="Times New Roman" panose="02020603050405020304" pitchFamily="18" charset="0"/>
              </a:rPr>
              <a:t>Адам </a:t>
            </a:r>
            <a:r>
              <a:rPr lang="ru-RU" altLang="ru-RU" sz="2400" dirty="0" err="1">
                <a:cs typeface="Times New Roman" panose="02020603050405020304" pitchFamily="18" charset="0"/>
              </a:rPr>
              <a:t>қателігі</a:t>
            </a:r>
            <a:r>
              <a:rPr lang="ru-RU" altLang="ru-RU" sz="2400" dirty="0"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cs typeface="Times New Roman" panose="02020603050405020304" pitchFamily="18" charset="0"/>
              </a:rPr>
              <a:t>және</a:t>
            </a:r>
            <a:r>
              <a:rPr lang="ru-RU" altLang="ru-RU" sz="2400" dirty="0">
                <a:cs typeface="Times New Roman" panose="02020603050405020304" pitchFamily="18" charset="0"/>
              </a:rPr>
              <a:t> эргономика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dirty="0" smtClean="0"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E176C"/>
                </a:solidFill>
              </a:rPr>
              <a:t>Силлабусқа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шолу</a:t>
            </a:r>
            <a:r>
              <a:rPr lang="ru-RU" dirty="0">
                <a:solidFill>
                  <a:srgbClr val="0E176C"/>
                </a:solidFill>
              </a:rPr>
              <a:t>: </a:t>
            </a:r>
            <a:r>
              <a:rPr lang="ru-RU" dirty="0" err="1">
                <a:solidFill>
                  <a:srgbClr val="0E176C"/>
                </a:solidFill>
              </a:rPr>
              <a:t>Мазмұн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smtClean="0">
                <a:solidFill>
                  <a:srgbClr val="0E176C"/>
                </a:solidFill>
              </a:rPr>
              <a:t>(</a:t>
            </a:r>
            <a:r>
              <a:rPr lang="en-US" dirty="0" smtClean="0">
                <a:solidFill>
                  <a:srgbClr val="0E176C"/>
                </a:solidFill>
              </a:rPr>
              <a:t>2</a:t>
            </a:r>
            <a:r>
              <a:rPr lang="ru-RU" dirty="0" smtClean="0">
                <a:solidFill>
                  <a:srgbClr val="0E176C"/>
                </a:solidFill>
              </a:rPr>
              <a:t>/4</a:t>
            </a:r>
            <a:r>
              <a:rPr lang="ru-RU" dirty="0">
                <a:solidFill>
                  <a:srgbClr val="0E176C"/>
                </a:solidFill>
              </a:rPr>
              <a:t>)</a:t>
            </a:r>
            <a:endParaRPr lang="ru-RU" dirty="0">
              <a:solidFill>
                <a:srgbClr val="A2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63767"/>
            <a:ext cx="8229600" cy="96470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2</a:t>
            </a:r>
            <a:r>
              <a:rPr lang="en-US" dirty="0" smtClean="0">
                <a:solidFill>
                  <a:srgbClr val="002060"/>
                </a:solidFill>
              </a:rPr>
              <a:t>-</a:t>
            </a:r>
            <a:r>
              <a:rPr lang="ru-RU" dirty="0" smtClean="0">
                <a:solidFill>
                  <a:srgbClr val="002060"/>
                </a:solidFill>
              </a:rPr>
              <a:t>модуль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err="1">
                <a:solidFill>
                  <a:srgbClr val="002060"/>
                </a:solidFill>
              </a:rPr>
              <a:t>Пайдаланушыға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арналған</a:t>
            </a:r>
            <a:r>
              <a:rPr lang="ru-RU" dirty="0">
                <a:solidFill>
                  <a:srgbClr val="002060"/>
                </a:solidFill>
              </a:rPr>
              <a:t> дизайн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өзара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әрекеттесу</a:t>
            </a:r>
            <a:r>
              <a:rPr lang="ru-RU" dirty="0" smtClean="0">
                <a:solidFill>
                  <a:srgbClr val="002060"/>
                </a:solidFill>
              </a:rPr>
              <a:t>  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358D153-5C41-4D5E-900E-D10DB8D12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628989"/>
              </p:ext>
            </p:extLst>
          </p:nvPr>
        </p:nvGraphicFramePr>
        <p:xfrm>
          <a:off x="755576" y="2551471"/>
          <a:ext cx="8229600" cy="4306529"/>
        </p:xfrm>
        <a:graphic>
          <a:graphicData uri="http://schemas.openxmlformats.org/drawingml/2006/table">
            <a:tbl>
              <a:tblPr bandRow="1">
                <a:tableStyleId>{C083E6E3-FA7D-4D7B-A595-EF9225AFEA82}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3002825244"/>
                    </a:ext>
                  </a:extLst>
                </a:gridCol>
                <a:gridCol w="4197152">
                  <a:extLst>
                    <a:ext uri="{9D8B030D-6E8A-4147-A177-3AD203B41FA5}">
                      <a16:colId xmlns:a16="http://schemas.microsoft.com/office/drawing/2014/main" val="4069524791"/>
                    </a:ext>
                  </a:extLst>
                </a:gridCol>
              </a:tblGrid>
              <a:tr h="430652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Пайдаланушыға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бағдарланған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дизайн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қағидаттары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Дизайн-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ойлау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үдерісі</a:t>
                      </a:r>
                      <a:endParaRPr lang="ru-RU" sz="24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4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Персонаждар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сценарийлер</a:t>
                      </a:r>
                      <a:endParaRPr lang="en-US" sz="24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Қолжетімділік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мүмкіндіктер</a:t>
                      </a:r>
                      <a:r>
                        <a:rPr lang="en-US" sz="2400" kern="120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		</a:t>
                      </a: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Интерфейстердің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түрлері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графикалық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сенсорлық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дауысқа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негізделген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AR/VR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.)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Өзара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әрекеттесу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стильдері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командалық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жол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WIMP,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пайдаланушылық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интерфейстер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Кері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байланыс</a:t>
                      </a:r>
                      <a:endParaRPr lang="en-US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kern="120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тандарттар</a:t>
                      </a: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249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162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E176C"/>
                </a:solidFill>
              </a:rPr>
              <a:t>Силлабусқа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шолу</a:t>
            </a:r>
            <a:r>
              <a:rPr lang="ru-RU" dirty="0">
                <a:solidFill>
                  <a:srgbClr val="0E176C"/>
                </a:solidFill>
              </a:rPr>
              <a:t>: </a:t>
            </a:r>
            <a:r>
              <a:rPr lang="ru-RU" dirty="0" err="1">
                <a:solidFill>
                  <a:srgbClr val="0E176C"/>
                </a:solidFill>
              </a:rPr>
              <a:t>Мазмұн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smtClean="0">
                <a:solidFill>
                  <a:srgbClr val="0E176C"/>
                </a:solidFill>
              </a:rPr>
              <a:t>(3/4</a:t>
            </a:r>
            <a:r>
              <a:rPr lang="ru-RU" dirty="0">
                <a:solidFill>
                  <a:srgbClr val="0E176C"/>
                </a:solidFill>
              </a:rPr>
              <a:t>)</a:t>
            </a:r>
            <a:endParaRPr lang="ru-RU" dirty="0">
              <a:solidFill>
                <a:srgbClr val="A2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5800" y="1340768"/>
            <a:ext cx="8229600" cy="1036712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3</a:t>
            </a:r>
            <a:r>
              <a:rPr lang="en-US" sz="3200" dirty="0" smtClean="0">
                <a:solidFill>
                  <a:srgbClr val="002060"/>
                </a:solidFill>
              </a:rPr>
              <a:t>-</a:t>
            </a:r>
            <a:r>
              <a:rPr lang="ru-RU" sz="3200" dirty="0" smtClean="0">
                <a:solidFill>
                  <a:srgbClr val="002060"/>
                </a:solidFill>
              </a:rPr>
              <a:t>модуль</a:t>
            </a:r>
            <a:r>
              <a:rPr lang="ru-RU" sz="3200" dirty="0">
                <a:solidFill>
                  <a:srgbClr val="002060"/>
                </a:solidFill>
              </a:rPr>
              <a:t>. </a:t>
            </a:r>
            <a:r>
              <a:rPr lang="ru-RU" sz="3200" dirty="0" err="1">
                <a:solidFill>
                  <a:srgbClr val="002060"/>
                </a:solidFill>
              </a:rPr>
              <a:t>Юзабилити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және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пайдаланушы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тәжірибесі</a:t>
            </a:r>
            <a:r>
              <a:rPr lang="ru-RU" sz="3200" dirty="0">
                <a:solidFill>
                  <a:srgbClr val="002060"/>
                </a:solidFill>
              </a:rPr>
              <a:t> (</a:t>
            </a:r>
            <a:r>
              <a:rPr lang="en-US" sz="3200" dirty="0" err="1">
                <a:solidFill>
                  <a:srgbClr val="002060"/>
                </a:solidFill>
              </a:rPr>
              <a:t>UX</a:t>
            </a:r>
            <a:r>
              <a:rPr lang="en-US" sz="3200" dirty="0">
                <a:solidFill>
                  <a:srgbClr val="002060"/>
                </a:solidFill>
              </a:rPr>
              <a:t>). </a:t>
            </a:r>
            <a:r>
              <a:rPr lang="ru-RU" sz="3200" dirty="0" err="1">
                <a:solidFill>
                  <a:srgbClr val="002060"/>
                </a:solidFill>
              </a:rPr>
              <a:t>Бағалау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және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тестілеу</a:t>
            </a:r>
            <a:endParaRPr lang="en-US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3F1B2D2-9D87-4D51-89F1-904D688CF9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884556"/>
              </p:ext>
            </p:extLst>
          </p:nvPr>
        </p:nvGraphicFramePr>
        <p:xfrm>
          <a:off x="755576" y="2332816"/>
          <a:ext cx="8229600" cy="4114800"/>
        </p:xfrm>
        <a:graphic>
          <a:graphicData uri="http://schemas.openxmlformats.org/drawingml/2006/table">
            <a:tbl>
              <a:tblPr bandRow="1">
                <a:tableStyleId>{C083E6E3-FA7D-4D7B-A595-EF9225AFEA82}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3002825244"/>
                    </a:ext>
                  </a:extLst>
                </a:gridCol>
                <a:gridCol w="3909120">
                  <a:extLst>
                    <a:ext uri="{9D8B030D-6E8A-4147-A177-3AD203B41FA5}">
                      <a16:colId xmlns:a16="http://schemas.microsoft.com/office/drawing/2014/main" val="4069524791"/>
                    </a:ext>
                  </a:extLst>
                </a:gridCol>
              </a:tblGrid>
              <a:tr h="4071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Юзабилити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мақсаттары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метрикалары</a:t>
                      </a: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Пайдаланушы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тәжірибесінің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UX</a:t>
                      </a:r>
                      <a:r>
                        <a:rPr lang="en-US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қағидаттары</a:t>
                      </a: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Эвристикалық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бағалау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мысалы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Нильсен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эвристикасы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Эмоциялық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дизайн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пайдаланушыны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тарту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engagement)</a:t>
                      </a: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Сапалық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сандық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әдістер</a:t>
                      </a:r>
                      <a:endParaRPr lang="ru-RU" sz="24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4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Пайдаланушыларды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тестілеу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әдістері</a:t>
                      </a:r>
                      <a:endParaRPr lang="ru-RU" sz="24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A/B-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тестілеу</a:t>
                      </a:r>
                      <a:endParaRPr lang="ru-RU" sz="24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Көз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қозғалысын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бақылау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Eye Tracking) </a:t>
                      </a:r>
                      <a:r>
                        <a:rPr lang="ru-RU" sz="24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4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аналитика</a:t>
                      </a:r>
                      <a:endParaRPr lang="ru-RU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249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9068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E176C"/>
                </a:solidFill>
              </a:rPr>
              <a:t>Силлабусқа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шолу</a:t>
            </a:r>
            <a:r>
              <a:rPr lang="ru-RU" dirty="0">
                <a:solidFill>
                  <a:srgbClr val="0E176C"/>
                </a:solidFill>
              </a:rPr>
              <a:t>: </a:t>
            </a:r>
            <a:r>
              <a:rPr lang="ru-RU" dirty="0" err="1">
                <a:solidFill>
                  <a:srgbClr val="0E176C"/>
                </a:solidFill>
              </a:rPr>
              <a:t>Мазмұн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smtClean="0">
                <a:solidFill>
                  <a:srgbClr val="0E176C"/>
                </a:solidFill>
              </a:rPr>
              <a:t>(4/4</a:t>
            </a:r>
            <a:r>
              <a:rPr lang="ru-RU" dirty="0">
                <a:solidFill>
                  <a:srgbClr val="0E176C"/>
                </a:solidFill>
              </a:rPr>
              <a:t>)</a:t>
            </a:r>
            <a:endParaRPr lang="ru-RU" dirty="0">
              <a:solidFill>
                <a:srgbClr val="A2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4</a:t>
            </a:r>
            <a:r>
              <a:rPr lang="en-US" sz="3200" dirty="0" smtClean="0">
                <a:solidFill>
                  <a:srgbClr val="002060"/>
                </a:solidFill>
              </a:rPr>
              <a:t>-</a:t>
            </a:r>
            <a:r>
              <a:rPr lang="ru-RU" sz="3200" dirty="0" smtClean="0">
                <a:solidFill>
                  <a:srgbClr val="002060"/>
                </a:solidFill>
              </a:rPr>
              <a:t>модуль</a:t>
            </a:r>
            <a:r>
              <a:rPr lang="ru-RU" sz="3200" dirty="0">
                <a:solidFill>
                  <a:srgbClr val="002060"/>
                </a:solidFill>
              </a:rPr>
              <a:t>. </a:t>
            </a:r>
            <a:r>
              <a:rPr lang="ru-RU" sz="3200" dirty="0" err="1">
                <a:solidFill>
                  <a:srgbClr val="002060"/>
                </a:solidFill>
              </a:rPr>
              <a:t>Прототиптеу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және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қаңқалық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</a:rPr>
              <a:t>модельдеу</a:t>
            </a:r>
            <a:r>
              <a:rPr lang="ru-RU" sz="3200" dirty="0" smtClean="0">
                <a:solidFill>
                  <a:srgbClr val="002060"/>
                </a:solidFill>
              </a:rPr>
              <a:t> (каркас </a:t>
            </a:r>
            <a:r>
              <a:rPr lang="ru-RU" sz="3200" dirty="0" err="1" smtClean="0">
                <a:solidFill>
                  <a:srgbClr val="002060"/>
                </a:solidFill>
              </a:rPr>
              <a:t>жасау</a:t>
            </a:r>
            <a:r>
              <a:rPr lang="ru-RU" sz="3200" dirty="0" smtClean="0">
                <a:solidFill>
                  <a:srgbClr val="002060"/>
                </a:solidFill>
              </a:rPr>
              <a:t>)</a:t>
            </a:r>
          </a:p>
          <a:p>
            <a:endParaRPr lang="en-US" sz="3200" dirty="0">
              <a:solidFill>
                <a:srgbClr val="002060"/>
              </a:solidFill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дәлдіктегі</a:t>
            </a:r>
            <a:r>
              <a:rPr lang="ru-RU" dirty="0"/>
              <a:t> </a:t>
            </a:r>
            <a:r>
              <a:rPr lang="ru-RU" dirty="0" err="1" smtClean="0"/>
              <a:t>прототиптер</a:t>
            </a:r>
            <a:endParaRPr lang="ru-RU" dirty="0" smtClean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dirty="0" err="1"/>
              <a:t>Құралдар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en-US" dirty="0" err="1"/>
              <a:t>Figma</a:t>
            </a:r>
            <a:r>
              <a:rPr lang="en-US" dirty="0"/>
              <a:t>, Adobe XD, </a:t>
            </a:r>
            <a:r>
              <a:rPr lang="en-US" dirty="0" err="1"/>
              <a:t>Balsamiq</a:t>
            </a:r>
            <a:r>
              <a:rPr lang="en-US" dirty="0" smtClean="0"/>
              <a:t>)</a:t>
            </a:r>
            <a:endParaRPr lang="kk-KZ" dirty="0" smtClean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dirty="0" err="1"/>
              <a:t>Қағаз</a:t>
            </a:r>
            <a:r>
              <a:rPr lang="ru-RU" dirty="0"/>
              <a:t> </a:t>
            </a:r>
            <a:r>
              <a:rPr lang="ru-RU" dirty="0" err="1"/>
              <a:t>прототиптеу</a:t>
            </a: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705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0E176C"/>
                </a:solidFill>
              </a:rPr>
              <a:t>Силлабусқа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err="1">
                <a:solidFill>
                  <a:srgbClr val="0E176C"/>
                </a:solidFill>
              </a:rPr>
              <a:t>шолу</a:t>
            </a:r>
            <a:r>
              <a:rPr lang="ru-RU" dirty="0">
                <a:solidFill>
                  <a:srgbClr val="0E176C"/>
                </a:solidFill>
              </a:rPr>
              <a:t>: </a:t>
            </a:r>
            <a:r>
              <a:rPr lang="ru-RU" dirty="0" err="1">
                <a:solidFill>
                  <a:srgbClr val="0E176C"/>
                </a:solidFill>
              </a:rPr>
              <a:t>Мазмұн</a:t>
            </a:r>
            <a:r>
              <a:rPr lang="ru-RU" dirty="0">
                <a:solidFill>
                  <a:srgbClr val="0E176C"/>
                </a:solidFill>
              </a:rPr>
              <a:t> </a:t>
            </a:r>
            <a:r>
              <a:rPr lang="ru-RU" dirty="0" smtClean="0">
                <a:solidFill>
                  <a:srgbClr val="0E176C"/>
                </a:solidFill>
              </a:rPr>
              <a:t>(</a:t>
            </a:r>
            <a:r>
              <a:rPr lang="kk-KZ" sz="3600" dirty="0" smtClean="0">
                <a:solidFill>
                  <a:srgbClr val="0E176C"/>
                </a:solidFill>
              </a:rPr>
              <a:t>қосымша</a:t>
            </a:r>
            <a:r>
              <a:rPr lang="ru-RU" dirty="0" smtClean="0">
                <a:solidFill>
                  <a:srgbClr val="0E176C"/>
                </a:solidFill>
              </a:rPr>
              <a:t>)</a:t>
            </a:r>
            <a:endParaRPr lang="ru-RU" dirty="0">
              <a:solidFill>
                <a:srgbClr val="A2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5</a:t>
            </a:r>
            <a:r>
              <a:rPr lang="en-US" sz="3200" dirty="0" smtClean="0">
                <a:solidFill>
                  <a:srgbClr val="002060"/>
                </a:solidFill>
              </a:rPr>
              <a:t>-</a:t>
            </a:r>
            <a:r>
              <a:rPr lang="ru-RU" sz="3200" dirty="0" smtClean="0">
                <a:solidFill>
                  <a:srgbClr val="002060"/>
                </a:solidFill>
              </a:rPr>
              <a:t>модуль </a:t>
            </a:r>
            <a:r>
              <a:rPr lang="ru-RU" sz="3200" dirty="0">
                <a:solidFill>
                  <a:srgbClr val="002060"/>
                </a:solidFill>
              </a:rPr>
              <a:t>(</a:t>
            </a:r>
            <a:r>
              <a:rPr lang="ru-RU" sz="3200" dirty="0" err="1" smtClean="0">
                <a:solidFill>
                  <a:srgbClr val="002060"/>
                </a:solidFill>
              </a:rPr>
              <a:t>қосш</a:t>
            </a:r>
            <a:r>
              <a:rPr lang="ru-RU" sz="3200" dirty="0" smtClean="0">
                <a:solidFill>
                  <a:srgbClr val="002060"/>
                </a:solidFill>
              </a:rPr>
              <a:t>). </a:t>
            </a:r>
            <a:r>
              <a:rPr lang="ru-RU" sz="3200" dirty="0" err="1">
                <a:solidFill>
                  <a:srgbClr val="002060"/>
                </a:solidFill>
              </a:rPr>
              <a:t>Қолжетімділік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және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инклюзивті</a:t>
            </a:r>
            <a:r>
              <a:rPr lang="ru-RU" sz="3200" dirty="0">
                <a:solidFill>
                  <a:srgbClr val="002060"/>
                </a:solidFill>
              </a:rPr>
              <a:t> дизайн. </a:t>
            </a:r>
            <a:r>
              <a:rPr lang="en-US" sz="3200" dirty="0" err="1">
                <a:solidFill>
                  <a:srgbClr val="002060"/>
                </a:solidFill>
              </a:rPr>
              <a:t>HCI</a:t>
            </a:r>
            <a:r>
              <a:rPr lang="en-US" sz="3200" dirty="0">
                <a:solidFill>
                  <a:srgbClr val="002060"/>
                </a:solidFill>
              </a:rPr>
              <a:t>-</a:t>
            </a:r>
            <a:r>
              <a:rPr lang="ru-RU" sz="3200" dirty="0" err="1">
                <a:solidFill>
                  <a:srgbClr val="002060"/>
                </a:solidFill>
              </a:rPr>
              <a:t>дегі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жаңа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үрдістер</a:t>
            </a:r>
            <a:endParaRPr lang="en-US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D012AEF-7AD6-4565-A6C1-69962AFF0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557303"/>
              </p:ext>
            </p:extLst>
          </p:nvPr>
        </p:nvGraphicFramePr>
        <p:xfrm>
          <a:off x="611560" y="2708920"/>
          <a:ext cx="8229600" cy="4114800"/>
        </p:xfrm>
        <a:graphic>
          <a:graphicData uri="http://schemas.openxmlformats.org/drawingml/2006/table">
            <a:tbl>
              <a:tblPr bandRow="1">
                <a:tableStyleId>{C083E6E3-FA7D-4D7B-A595-EF9225AFEA82}</a:tableStyleId>
              </a:tblPr>
              <a:tblGrid>
                <a:gridCol w="4026349">
                  <a:extLst>
                    <a:ext uri="{9D8B030D-6E8A-4147-A177-3AD203B41FA5}">
                      <a16:colId xmlns:a16="http://schemas.microsoft.com/office/drawing/2014/main" val="3002825244"/>
                    </a:ext>
                  </a:extLst>
                </a:gridCol>
                <a:gridCol w="4203251">
                  <a:extLst>
                    <a:ext uri="{9D8B030D-6E8A-4147-A177-3AD203B41FA5}">
                      <a16:colId xmlns:a16="http://schemas.microsoft.com/office/drawing/2014/main" val="4069524791"/>
                    </a:ext>
                  </a:extLst>
                </a:gridCol>
              </a:tblGrid>
              <a:tr h="407145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Қолжетімділік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стандарттары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мысалы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WCAG</a:t>
                      </a:r>
                      <a:r>
                        <a:rPr lang="en-US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0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Әртүрлі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пайдаланушыларға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арналған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жобалау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жас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ерекшелігі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мүмкіндігі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шектеулілік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мәдениет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0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Дизайнның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әмбебап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қағидаттары</a:t>
                      </a:r>
                      <a:endParaRPr lang="ru-RU" sz="20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0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Көмекші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технологиялар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endParaRPr lang="en-US" sz="24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Жасанды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интеллект (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ЖИ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адаптивті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интерфейстер</a:t>
                      </a:r>
                      <a:endParaRPr lang="ru-RU" sz="20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endParaRPr lang="ru-RU" sz="20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Киілетін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құрылғылар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заттар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интернеті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IoT</a:t>
                      </a:r>
                      <a:r>
                        <a:rPr lang="en-US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endParaRPr lang="ru-RU" sz="20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Ми–компьютер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интерфейстері</a:t>
                      </a:r>
                      <a:endParaRPr lang="ru-RU" sz="20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endParaRPr lang="ru-RU" sz="2000" kern="12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HCI</a:t>
                      </a:r>
                      <a:r>
                        <a:rPr lang="en-US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дегі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этика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000" kern="12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2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құпиялыл</a:t>
                      </a:r>
                      <a:r>
                        <a:rPr lang="ru-RU" sz="2000" dirty="0" err="1" smtClean="0"/>
                        <a:t>ық</a:t>
                      </a:r>
                      <a:endParaRPr lang="ru-RU" sz="2000" kern="120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249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480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97768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err="1">
                <a:solidFill>
                  <a:srgbClr val="0E176C"/>
                </a:solidFill>
              </a:rPr>
              <a:t>Силлабусқа</a:t>
            </a:r>
            <a:r>
              <a:rPr lang="ru-RU" sz="4000" dirty="0">
                <a:solidFill>
                  <a:srgbClr val="0E176C"/>
                </a:solidFill>
              </a:rPr>
              <a:t> </a:t>
            </a:r>
            <a:r>
              <a:rPr lang="ru-RU" sz="4000" dirty="0" err="1">
                <a:solidFill>
                  <a:srgbClr val="0E176C"/>
                </a:solidFill>
              </a:rPr>
              <a:t>шолу</a:t>
            </a:r>
            <a:r>
              <a:rPr lang="ru-RU" sz="4000" dirty="0">
                <a:solidFill>
                  <a:srgbClr val="0E176C"/>
                </a:solidFill>
              </a:rPr>
              <a:t>: </a:t>
            </a:r>
            <a:r>
              <a:rPr lang="ru-RU" sz="4000" dirty="0" err="1">
                <a:solidFill>
                  <a:srgbClr val="0E176C"/>
                </a:solidFill>
              </a:rPr>
              <a:t>Бағалау</a:t>
            </a:r>
            <a:r>
              <a:rPr lang="ru-RU" sz="4000" dirty="0">
                <a:solidFill>
                  <a:srgbClr val="0E176C"/>
                </a:solidFill>
              </a:rPr>
              <a:t> </a:t>
            </a:r>
            <a:r>
              <a:rPr lang="ru-RU" sz="4000" dirty="0" err="1">
                <a:solidFill>
                  <a:srgbClr val="0E176C"/>
                </a:solidFill>
              </a:rPr>
              <a:t>жүйесі</a:t>
            </a:r>
            <a:endParaRPr lang="ru-RU" sz="4000" dirty="0">
              <a:solidFill>
                <a:srgbClr val="0E176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1</a:t>
            </a:r>
            <a:r>
              <a:rPr lang="en-US" sz="2400" dirty="0" smtClean="0">
                <a:solidFill>
                  <a:srgbClr val="002060"/>
                </a:solidFill>
              </a:rPr>
              <a:t>-</a:t>
            </a:r>
            <a:r>
              <a:rPr lang="ru-RU" sz="2400" dirty="0" smtClean="0">
                <a:solidFill>
                  <a:srgbClr val="002060"/>
                </a:solidFill>
              </a:rPr>
              <a:t>т</a:t>
            </a:r>
            <a:r>
              <a:rPr lang="kk-KZ" sz="2400" dirty="0" smtClean="0">
                <a:solidFill>
                  <a:srgbClr val="002060"/>
                </a:solidFill>
              </a:rPr>
              <a:t>үрі</a:t>
            </a:r>
            <a:r>
              <a:rPr lang="ru-RU" sz="2400" dirty="0" smtClean="0">
                <a:solidFill>
                  <a:srgbClr val="002060"/>
                </a:solidFill>
              </a:rPr>
              <a:t>. </a:t>
            </a:r>
            <a:r>
              <a:rPr lang="ru-RU" sz="2400" dirty="0" err="1">
                <a:solidFill>
                  <a:srgbClr val="002060"/>
                </a:solidFill>
              </a:rPr>
              <a:t>Практикалық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тапсырмалар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2</a:t>
            </a:r>
            <a:r>
              <a:rPr lang="en-US" sz="2400" dirty="0" smtClean="0">
                <a:solidFill>
                  <a:srgbClr val="002060"/>
                </a:solidFill>
              </a:rPr>
              <a:t>-</a:t>
            </a:r>
            <a:r>
              <a:rPr lang="ru-RU" sz="2400" dirty="0" smtClean="0">
                <a:solidFill>
                  <a:srgbClr val="002060"/>
                </a:solidFill>
              </a:rPr>
              <a:t>т</a:t>
            </a:r>
            <a:r>
              <a:rPr lang="kk-KZ" sz="2400" dirty="0">
                <a:solidFill>
                  <a:srgbClr val="002060"/>
                </a:solidFill>
              </a:rPr>
              <a:t>үрі</a:t>
            </a:r>
            <a:r>
              <a:rPr lang="ru-RU" sz="2400" dirty="0" smtClean="0">
                <a:solidFill>
                  <a:srgbClr val="002060"/>
                </a:solidFill>
              </a:rPr>
              <a:t>. </a:t>
            </a:r>
            <a:r>
              <a:rPr lang="ru-RU" sz="2400" dirty="0" err="1">
                <a:solidFill>
                  <a:srgbClr val="002060"/>
                </a:solidFill>
              </a:rPr>
              <a:t>Үй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тапсырмалары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3</a:t>
            </a:r>
            <a:r>
              <a:rPr lang="en-US" sz="2400" dirty="0" smtClean="0">
                <a:solidFill>
                  <a:srgbClr val="002060"/>
                </a:solidFill>
              </a:rPr>
              <a:t>-</a:t>
            </a:r>
            <a:r>
              <a:rPr lang="ru-RU" sz="2400" dirty="0">
                <a:solidFill>
                  <a:srgbClr val="002060"/>
                </a:solidFill>
              </a:rPr>
              <a:t>т</a:t>
            </a:r>
            <a:r>
              <a:rPr lang="kk-KZ" sz="2400" dirty="0">
                <a:solidFill>
                  <a:srgbClr val="002060"/>
                </a:solidFill>
              </a:rPr>
              <a:t>үрі</a:t>
            </a:r>
            <a:r>
              <a:rPr lang="ru-RU" sz="2400" dirty="0" smtClean="0">
                <a:solidFill>
                  <a:srgbClr val="002060"/>
                </a:solidFill>
              </a:rPr>
              <a:t>. </a:t>
            </a:r>
            <a:r>
              <a:rPr lang="ru-RU" sz="2400" dirty="0" err="1">
                <a:solidFill>
                  <a:srgbClr val="002060"/>
                </a:solidFill>
              </a:rPr>
              <a:t>Аралық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жоба</a:t>
            </a:r>
            <a:r>
              <a:rPr lang="ru-RU" sz="2400" dirty="0">
                <a:solidFill>
                  <a:srgbClr val="002060"/>
                </a:solidFill>
              </a:rPr>
              <a:t>: </a:t>
            </a:r>
            <a:r>
              <a:rPr lang="ru-RU" sz="2400" dirty="0" err="1">
                <a:solidFill>
                  <a:srgbClr val="002060"/>
                </a:solidFill>
              </a:rPr>
              <a:t>Мобильдік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қосымша</a:t>
            </a:r>
            <a:r>
              <a:rPr lang="ru-RU" sz="2400" dirty="0">
                <a:solidFill>
                  <a:srgbClr val="002060"/>
                </a:solidFill>
              </a:rPr>
              <a:t> / </a:t>
            </a:r>
            <a:r>
              <a:rPr lang="ru-RU" sz="2400" dirty="0" smtClean="0">
                <a:solidFill>
                  <a:srgbClr val="002060"/>
                </a:solidFill>
              </a:rPr>
              <a:t>Веб-</a:t>
            </a:r>
            <a:r>
              <a:rPr lang="ru-RU" sz="2400" dirty="0" err="1" smtClean="0">
                <a:solidFill>
                  <a:srgbClr val="002060"/>
                </a:solidFill>
              </a:rPr>
              <a:t>қосымша</a:t>
            </a:r>
            <a:endParaRPr lang="ru-RU" sz="2400" dirty="0" smtClean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4</a:t>
            </a:r>
            <a:r>
              <a:rPr lang="en-US" sz="2400" dirty="0" smtClean="0">
                <a:solidFill>
                  <a:srgbClr val="002060"/>
                </a:solidFill>
              </a:rPr>
              <a:t>-</a:t>
            </a:r>
            <a:r>
              <a:rPr lang="ru-RU" sz="2400" dirty="0">
                <a:solidFill>
                  <a:srgbClr val="002060"/>
                </a:solidFill>
              </a:rPr>
              <a:t>т</a:t>
            </a:r>
            <a:r>
              <a:rPr lang="kk-KZ" sz="2400" dirty="0">
                <a:solidFill>
                  <a:srgbClr val="002060"/>
                </a:solidFill>
              </a:rPr>
              <a:t>үрі</a:t>
            </a:r>
            <a:r>
              <a:rPr lang="ru-RU" sz="2400" dirty="0" smtClean="0">
                <a:solidFill>
                  <a:srgbClr val="002060"/>
                </a:solidFill>
              </a:rPr>
              <a:t>. </a:t>
            </a:r>
            <a:r>
              <a:rPr lang="ru-RU" sz="2400" dirty="0" err="1">
                <a:solidFill>
                  <a:srgbClr val="002060"/>
                </a:solidFill>
              </a:rPr>
              <a:t>Қорытынды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жоба</a:t>
            </a:r>
            <a:r>
              <a:rPr lang="ru-RU" sz="2400" dirty="0">
                <a:solidFill>
                  <a:srgbClr val="002060"/>
                </a:solidFill>
              </a:rPr>
              <a:t>: </a:t>
            </a:r>
            <a:r>
              <a:rPr lang="ru-RU" sz="2400" dirty="0" err="1" smtClean="0">
                <a:solidFill>
                  <a:srgbClr val="002060"/>
                </a:solidFill>
              </a:rPr>
              <a:t>Мобильді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қосымша</a:t>
            </a:r>
            <a:r>
              <a:rPr lang="ru-RU" sz="2400" dirty="0">
                <a:solidFill>
                  <a:srgbClr val="002060"/>
                </a:solidFill>
              </a:rPr>
              <a:t> / Веб-</a:t>
            </a:r>
            <a:r>
              <a:rPr lang="ru-RU" sz="2400" dirty="0" err="1">
                <a:solidFill>
                  <a:srgbClr val="002060"/>
                </a:solidFill>
              </a:rPr>
              <a:t>қосымша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5</a:t>
            </a:r>
            <a:r>
              <a:rPr lang="en-US" sz="2400" dirty="0" smtClean="0">
                <a:solidFill>
                  <a:srgbClr val="002060"/>
                </a:solidFill>
              </a:rPr>
              <a:t>-</a:t>
            </a:r>
            <a:r>
              <a:rPr lang="ru-RU" sz="2400" dirty="0">
                <a:solidFill>
                  <a:srgbClr val="002060"/>
                </a:solidFill>
              </a:rPr>
              <a:t>т</a:t>
            </a:r>
            <a:r>
              <a:rPr lang="kk-KZ" sz="2400" dirty="0">
                <a:solidFill>
                  <a:srgbClr val="002060"/>
                </a:solidFill>
              </a:rPr>
              <a:t>үрі</a:t>
            </a:r>
            <a:r>
              <a:rPr lang="ru-RU" sz="2400" dirty="0" smtClean="0">
                <a:solidFill>
                  <a:srgbClr val="002060"/>
                </a:solidFill>
              </a:rPr>
              <a:t>. </a:t>
            </a:r>
            <a:r>
              <a:rPr lang="ru-RU" sz="2400" dirty="0" err="1">
                <a:solidFill>
                  <a:srgbClr val="002060"/>
                </a:solidFill>
              </a:rPr>
              <a:t>Қорытынды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емтихан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97768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0E176C"/>
                </a:solidFill>
              </a:rPr>
              <a:t>Курс </a:t>
            </a:r>
            <a:r>
              <a:rPr lang="ru-RU" sz="4000" dirty="0" err="1">
                <a:solidFill>
                  <a:srgbClr val="0E176C"/>
                </a:solidFill>
              </a:rPr>
              <a:t>аясындағы</a:t>
            </a:r>
            <a:r>
              <a:rPr lang="ru-RU" sz="4000" dirty="0">
                <a:solidFill>
                  <a:srgbClr val="0E176C"/>
                </a:solidFill>
              </a:rPr>
              <a:t> коммуникация </a:t>
            </a:r>
            <a:r>
              <a:rPr lang="ru-RU" sz="4000" dirty="0" err="1">
                <a:solidFill>
                  <a:srgbClr val="0E176C"/>
                </a:solidFill>
              </a:rPr>
              <a:t>түрлері</a:t>
            </a:r>
            <a:endParaRPr lang="ru-RU" sz="4000" dirty="0">
              <a:solidFill>
                <a:srgbClr val="0E176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1</a:t>
            </a:r>
            <a:r>
              <a:rPr lang="en-US" dirty="0">
                <a:solidFill>
                  <a:srgbClr val="002060"/>
                </a:solidFill>
              </a:rPr>
              <a:t>-</a:t>
            </a:r>
            <a:r>
              <a:rPr lang="ru-RU" dirty="0" err="1">
                <a:solidFill>
                  <a:srgbClr val="002060"/>
                </a:solidFill>
              </a:rPr>
              <a:t>әдіс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err="1">
                <a:solidFill>
                  <a:srgbClr val="002060"/>
                </a:solidFill>
              </a:rPr>
              <a:t>Жауаптарды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платформаға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жүктеу</a:t>
            </a:r>
            <a:r>
              <a:rPr lang="ru-RU" dirty="0">
                <a:solidFill>
                  <a:srgbClr val="002060"/>
                </a:solidFill>
              </a:rPr>
              <a:t>: </a:t>
            </a:r>
            <a:r>
              <a:rPr lang="en-US" dirty="0" err="1">
                <a:solidFill>
                  <a:srgbClr val="002060"/>
                </a:solidFill>
              </a:rPr>
              <a:t>Politech</a:t>
            </a:r>
            <a:r>
              <a:rPr lang="en-US" dirty="0">
                <a:solidFill>
                  <a:srgbClr val="002060"/>
                </a:solidFill>
              </a:rPr>
              <a:t> Online (Moodle </a:t>
            </a:r>
            <a:r>
              <a:rPr lang="ru-RU" dirty="0" err="1">
                <a:solidFill>
                  <a:srgbClr val="002060"/>
                </a:solidFill>
              </a:rPr>
              <a:t>жүйесі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негізінде</a:t>
            </a:r>
            <a:r>
              <a:rPr lang="ru-RU" dirty="0">
                <a:solidFill>
                  <a:srgbClr val="002060"/>
                </a:solidFill>
              </a:rPr>
              <a:t>)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2</a:t>
            </a:r>
            <a:r>
              <a:rPr lang="en-US" dirty="0">
                <a:solidFill>
                  <a:srgbClr val="002060"/>
                </a:solidFill>
              </a:rPr>
              <a:t>-</a:t>
            </a:r>
            <a:r>
              <a:rPr lang="ru-RU" dirty="0" err="1">
                <a:solidFill>
                  <a:srgbClr val="002060"/>
                </a:solidFill>
              </a:rPr>
              <a:t>әдіс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smtClean="0">
                <a:solidFill>
                  <a:srgbClr val="002060"/>
                </a:solidFill>
              </a:rPr>
              <a:t>Онлайн-</a:t>
            </a:r>
            <a:r>
              <a:rPr lang="ru-RU" dirty="0" err="1" smtClean="0">
                <a:solidFill>
                  <a:srgbClr val="002060"/>
                </a:solidFill>
              </a:rPr>
              <a:t>дәрістер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3</a:t>
            </a:r>
            <a:r>
              <a:rPr lang="en-US" dirty="0">
                <a:solidFill>
                  <a:srgbClr val="002060"/>
                </a:solidFill>
              </a:rPr>
              <a:t>-</a:t>
            </a:r>
            <a:r>
              <a:rPr lang="ru-RU" dirty="0" err="1">
                <a:solidFill>
                  <a:srgbClr val="002060"/>
                </a:solidFill>
              </a:rPr>
              <a:t>әдіс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err="1">
                <a:solidFill>
                  <a:srgbClr val="002060"/>
                </a:solidFill>
              </a:rPr>
              <a:t>Талқылаулар</a:t>
            </a:r>
            <a:r>
              <a:rPr lang="ru-RU" dirty="0">
                <a:solidFill>
                  <a:srgbClr val="002060"/>
                </a:solidFill>
              </a:rPr>
              <a:t> мен </a:t>
            </a:r>
            <a:r>
              <a:rPr lang="ru-RU" dirty="0" err="1">
                <a:solidFill>
                  <a:srgbClr val="002060"/>
                </a:solidFill>
              </a:rPr>
              <a:t>хабарландырулар</a:t>
            </a:r>
            <a:r>
              <a:rPr lang="ru-RU" dirty="0">
                <a:solidFill>
                  <a:srgbClr val="002060"/>
                </a:solidFill>
              </a:rPr>
              <a:t>: </a:t>
            </a:r>
            <a:r>
              <a:rPr lang="en-US" dirty="0" err="1">
                <a:solidFill>
                  <a:srgbClr val="002060"/>
                </a:solidFill>
              </a:rPr>
              <a:t>Politech</a:t>
            </a:r>
            <a:r>
              <a:rPr lang="en-US" dirty="0">
                <a:solidFill>
                  <a:srgbClr val="002060"/>
                </a:solidFill>
              </a:rPr>
              <a:t> Online (Moodle </a:t>
            </a:r>
            <a:r>
              <a:rPr lang="ru-RU" dirty="0" err="1">
                <a:solidFill>
                  <a:srgbClr val="002060"/>
                </a:solidFill>
              </a:rPr>
              <a:t>жүйесі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негізінде</a:t>
            </a:r>
            <a:r>
              <a:rPr lang="ru-RU" dirty="0">
                <a:solidFill>
                  <a:srgbClr val="002060"/>
                </a:solidFill>
              </a:rPr>
              <a:t>)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2870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E176C"/>
                </a:solidFill>
              </a:rPr>
              <a:t>Адам-компьютер </a:t>
            </a:r>
            <a:r>
              <a:rPr lang="ru-RU" sz="4000" dirty="0" err="1" smtClean="0">
                <a:solidFill>
                  <a:srgbClr val="0E176C"/>
                </a:solidFill>
              </a:rPr>
              <a:t>өзара</a:t>
            </a:r>
            <a:r>
              <a:rPr lang="ru-RU" sz="4000" dirty="0" smtClean="0">
                <a:solidFill>
                  <a:srgbClr val="0E176C"/>
                </a:solidFill>
              </a:rPr>
              <a:t> </a:t>
            </a:r>
            <a:r>
              <a:rPr lang="ru-RU" sz="4000" dirty="0" err="1" smtClean="0">
                <a:solidFill>
                  <a:srgbClr val="0E176C"/>
                </a:solidFill>
              </a:rPr>
              <a:t>әрекеттестігіне</a:t>
            </a:r>
            <a:r>
              <a:rPr lang="en-US" sz="4000" dirty="0" smtClean="0">
                <a:solidFill>
                  <a:srgbClr val="0E176C"/>
                </a:solidFill>
              </a:rPr>
              <a:t> (</a:t>
            </a:r>
            <a:r>
              <a:rPr lang="en-US" sz="4000" dirty="0" err="1" smtClean="0">
                <a:solidFill>
                  <a:srgbClr val="0E176C"/>
                </a:solidFill>
              </a:rPr>
              <a:t>HCI</a:t>
            </a:r>
            <a:r>
              <a:rPr lang="en-US" sz="4000" dirty="0" smtClean="0">
                <a:solidFill>
                  <a:srgbClr val="0E176C"/>
                </a:solidFill>
              </a:rPr>
              <a:t>)</a:t>
            </a:r>
            <a:r>
              <a:rPr lang="ru-RU" sz="4000" dirty="0" smtClean="0">
                <a:solidFill>
                  <a:srgbClr val="0E176C"/>
                </a:solidFill>
                <a:effectLst/>
              </a:rPr>
              <a:t> </a:t>
            </a:r>
            <a:r>
              <a:rPr lang="en-US" sz="4000" dirty="0" err="1" smtClean="0">
                <a:solidFill>
                  <a:srgbClr val="0E176C"/>
                </a:solidFill>
              </a:rPr>
              <a:t>кіріспе</a:t>
            </a:r>
            <a:r>
              <a:rPr lang="kk-KZ" sz="4000" dirty="0" smtClean="0">
                <a:solidFill>
                  <a:srgbClr val="0E176C"/>
                </a:solidFill>
              </a:rPr>
              <a:t/>
            </a:r>
            <a:br>
              <a:rPr lang="kk-KZ" sz="4000" dirty="0" smtClean="0">
                <a:solidFill>
                  <a:srgbClr val="0E176C"/>
                </a:solidFill>
              </a:rPr>
            </a:br>
            <a:r>
              <a:rPr lang="kk-KZ" sz="4000" dirty="0" smtClean="0">
                <a:solidFill>
                  <a:srgbClr val="0E176C"/>
                </a:solidFill>
              </a:rPr>
              <a:t/>
            </a:r>
            <a:br>
              <a:rPr lang="kk-KZ" sz="4000" dirty="0" smtClean="0">
                <a:solidFill>
                  <a:srgbClr val="0E176C"/>
                </a:solidFill>
              </a:rPr>
            </a:br>
            <a:endParaRPr lang="ru-RU" sz="4000" dirty="0">
              <a:solidFill>
                <a:srgbClr val="0E176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ru-RU" dirty="0">
                <a:solidFill>
                  <a:srgbClr val="002060"/>
                </a:solidFill>
              </a:rPr>
              <a:t>Адам–компьютер </a:t>
            </a:r>
            <a:r>
              <a:rPr lang="ru-RU" dirty="0" err="1">
                <a:solidFill>
                  <a:srgbClr val="002060"/>
                </a:solidFill>
              </a:rPr>
              <a:t>өзара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әрекеттестігі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дегеніміз</a:t>
            </a:r>
            <a:r>
              <a:rPr lang="ru-RU" dirty="0">
                <a:solidFill>
                  <a:srgbClr val="002060"/>
                </a:solidFill>
              </a:rPr>
              <a:t> не: </a:t>
            </a:r>
            <a:r>
              <a:rPr lang="ru-RU" dirty="0" err="1">
                <a:solidFill>
                  <a:srgbClr val="002060"/>
                </a:solidFill>
              </a:rPr>
              <a:t>Пәнаралық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табиғаты</a:t>
            </a:r>
            <a:r>
              <a:rPr lang="ru-RU" dirty="0">
                <a:solidFill>
                  <a:srgbClr val="002060"/>
                </a:solidFill>
              </a:rPr>
              <a:t> (</a:t>
            </a:r>
            <a:r>
              <a:rPr lang="ru-RU" dirty="0" err="1">
                <a:solidFill>
                  <a:srgbClr val="002060"/>
                </a:solidFill>
              </a:rPr>
              <a:t>компьютерлік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ғылымдар</a:t>
            </a:r>
            <a:r>
              <a:rPr lang="ru-RU" dirty="0">
                <a:solidFill>
                  <a:srgbClr val="002060"/>
                </a:solidFill>
              </a:rPr>
              <a:t>, психология, дизайн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т.б</a:t>
            </a:r>
            <a:r>
              <a:rPr lang="ru-RU" dirty="0">
                <a:solidFill>
                  <a:srgbClr val="002060"/>
                </a:solidFill>
              </a:rPr>
              <a:t>.)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en-US" dirty="0" err="1">
                <a:solidFill>
                  <a:srgbClr val="002060"/>
                </a:solidFill>
              </a:rPr>
              <a:t>Тарихы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мен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эволюциясы</a:t>
            </a:r>
            <a:endParaRPr lang="kk-KZ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 err="1">
                <a:solidFill>
                  <a:srgbClr val="002060"/>
                </a:solidFill>
              </a:rPr>
              <a:t>Маңыздылығы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шынайы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өмірде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қолданылуы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839</TotalTime>
  <Words>3006</Words>
  <Application>Microsoft Office PowerPoint</Application>
  <PresentationFormat>Экран (4:3)</PresentationFormat>
  <Paragraphs>457</Paragraphs>
  <Slides>15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Symbol</vt:lpstr>
      <vt:lpstr>Times New Roman</vt:lpstr>
      <vt:lpstr>Wingdings</vt:lpstr>
      <vt:lpstr>La mente</vt:lpstr>
      <vt:lpstr>1-дәріс. Кіріспе  CSE 5442 – Адам-компьютер өзара әрекеттестігі Human-Computer Interaction (HCI)</vt:lpstr>
      <vt:lpstr>Силлабусқа шолу: Мазмұн (1/4)</vt:lpstr>
      <vt:lpstr>Силлабусқа шолу: Мазмұн (2/4)</vt:lpstr>
      <vt:lpstr>Силлабусқа шолу: Мазмұн (3/4)</vt:lpstr>
      <vt:lpstr>Силлабусқа шолу: Мазмұн (4/4)</vt:lpstr>
      <vt:lpstr>Силлабусқа шолу: Мазмұн (қосымша)</vt:lpstr>
      <vt:lpstr>Силлабусқа шолу: Бағалау жүйесі</vt:lpstr>
      <vt:lpstr>Курс аясындағы коммуникация түрлері</vt:lpstr>
      <vt:lpstr>Адам-компьютер өзара әрекеттестігіне (HCI) кіріспе  </vt:lpstr>
      <vt:lpstr>Адам-компьютер өзара әрекеттестігі дегеніміз не?</vt:lpstr>
      <vt:lpstr>HCI тарихы мен эволюциясы</vt:lpstr>
      <vt:lpstr>HCI тарихы мен эволюциясы</vt:lpstr>
      <vt:lpstr>HCI-дің маңыздылығы және шынайы өмірде қолданылуы</vt:lpstr>
      <vt:lpstr>HCI-дің маңыздылығы және шынайы өмірде қолданылуы</vt:lpstr>
      <vt:lpstr>Кіріспе CSE 5442 – Адам-компьютер өзара әрекеттестігі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course  INF 370 “User Interface Design”</dc:title>
  <dc:creator>user</dc:creator>
  <cp:lastModifiedBy>azama</cp:lastModifiedBy>
  <cp:revision>87</cp:revision>
  <dcterms:created xsi:type="dcterms:W3CDTF">2020-09-01T14:36:17Z</dcterms:created>
  <dcterms:modified xsi:type="dcterms:W3CDTF">2025-08-19T19:12:14Z</dcterms:modified>
</cp:coreProperties>
</file>