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6"/>
  </p:notesMasterIdLst>
  <p:sldIdLst>
    <p:sldId id="256" r:id="rId2"/>
    <p:sldId id="352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42" r:id="rId14"/>
    <p:sldId id="324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76C"/>
    <a:srgbClr val="960000"/>
    <a:srgbClr val="A20000"/>
    <a:srgbClr val="ABE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553" autoAdjust="0"/>
  </p:normalViewPr>
  <p:slideViewPr>
    <p:cSldViewPr>
      <p:cViewPr varScale="1">
        <p:scale>
          <a:sx n="52" d="100"/>
          <a:sy n="52" d="100"/>
        </p:scale>
        <p:origin x="2338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8D608-1ED9-4451-9D74-0FC1E6951252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90CC7-4D6C-4691-BB15-1B332C8558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3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371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593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89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47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5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34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05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4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79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0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077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49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01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710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1864" y="908720"/>
            <a:ext cx="8060432" cy="3312368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4-</a:t>
            </a:r>
            <a:r>
              <a:rPr lang="ru-RU" dirty="0">
                <a:effectLst/>
              </a:rPr>
              <a:t>модуль</a:t>
            </a:r>
            <a:r>
              <a:rPr lang="en-US" dirty="0">
                <a:effectLst/>
              </a:rPr>
              <a:t>. </a:t>
            </a:r>
            <a:r>
              <a:rPr lang="ru-RU" dirty="0" err="1">
                <a:effectLst/>
              </a:rPr>
              <a:t>Прототиптеу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және</a:t>
            </a:r>
            <a:r>
              <a:rPr lang="en-US" dirty="0">
                <a:effectLst/>
              </a:rPr>
              <a:t> wireframe </a:t>
            </a:r>
            <a:r>
              <a:rPr lang="ru-RU" dirty="0" err="1">
                <a:effectLst/>
              </a:rPr>
              <a:t>әзірлеу</a:t>
            </a:r>
            <a:r>
              <a:rPr lang="en-US" dirty="0">
                <a:effectLst/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sz="2400" dirty="0" err="1" smtClean="0">
                <a:solidFill>
                  <a:srgbClr val="0E176C"/>
                </a:solidFill>
              </a:rPr>
              <a:t>CSE</a:t>
            </a:r>
            <a:r>
              <a:rPr lang="ru-RU" sz="2400" dirty="0" smtClean="0">
                <a:solidFill>
                  <a:srgbClr val="0E176C"/>
                </a:solidFill>
              </a:rPr>
              <a:t> </a:t>
            </a:r>
            <a:r>
              <a:rPr lang="ru-RU" sz="2400" dirty="0">
                <a:solidFill>
                  <a:srgbClr val="0E176C"/>
                </a:solidFill>
                <a:effectLst/>
              </a:rPr>
              <a:t>5442</a:t>
            </a:r>
            <a:r>
              <a:rPr lang="ru-RU" sz="2400" dirty="0">
                <a:solidFill>
                  <a:srgbClr val="0E176C"/>
                </a:solidFill>
              </a:rPr>
              <a:t> Адам-компьютер </a:t>
            </a:r>
            <a:r>
              <a:rPr lang="ru-RU" sz="2400" dirty="0" err="1">
                <a:solidFill>
                  <a:srgbClr val="0E176C"/>
                </a:solidFill>
              </a:rPr>
              <a:t>өзара</a:t>
            </a:r>
            <a:r>
              <a:rPr lang="ru-RU" sz="2400" dirty="0">
                <a:solidFill>
                  <a:srgbClr val="0E176C"/>
                </a:solidFill>
              </a:rPr>
              <a:t> </a:t>
            </a:r>
            <a:r>
              <a:rPr lang="ru-RU" sz="2400" dirty="0" err="1">
                <a:solidFill>
                  <a:srgbClr val="0E176C"/>
                </a:solidFill>
              </a:rPr>
              <a:t>әрекеттестігі</a:t>
            </a:r>
            <a:r>
              <a:rPr lang="ru-RU" sz="2400" dirty="0">
                <a:solidFill>
                  <a:srgbClr val="0E176C"/>
                </a:solidFill>
              </a:rPr>
              <a:t> </a:t>
            </a:r>
            <a:r>
              <a:rPr lang="ru-RU" sz="2400" dirty="0" smtClean="0">
                <a:solidFill>
                  <a:srgbClr val="0E176C"/>
                </a:solidFill>
              </a:rPr>
              <a:t/>
            </a:r>
            <a:br>
              <a:rPr lang="ru-RU" sz="2400" dirty="0" smtClean="0">
                <a:solidFill>
                  <a:srgbClr val="0E176C"/>
                </a:solidFill>
              </a:rPr>
            </a:br>
            <a:r>
              <a:rPr lang="en-US" dirty="0" smtClean="0"/>
              <a:t>10</a:t>
            </a:r>
            <a:r>
              <a:rPr lang="ru-RU" dirty="0" smtClean="0"/>
              <a:t>-</a:t>
            </a:r>
            <a:r>
              <a:rPr lang="ru-RU" dirty="0" err="1" smtClean="0"/>
              <a:t>дәріс</a:t>
            </a:r>
            <a:r>
              <a:rPr lang="ru-RU" dirty="0"/>
              <a:t>: </a:t>
            </a:r>
            <a:r>
              <a:rPr lang="ru-RU" dirty="0">
                <a:effectLst/>
              </a:rPr>
              <a:t>Веб-дизайн: стратегия </a:t>
            </a:r>
            <a:r>
              <a:rPr lang="ru-RU" dirty="0" err="1">
                <a:effectLst/>
              </a:rPr>
              <a:t>және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ақпараттық</a:t>
            </a:r>
            <a:r>
              <a:rPr lang="ru-RU" dirty="0">
                <a:effectLst/>
              </a:rPr>
              <a:t> архитектура.</a:t>
            </a:r>
            <a:br>
              <a:rPr lang="ru-RU" dirty="0">
                <a:effectLst/>
              </a:rPr>
            </a:br>
            <a:r>
              <a:rPr lang="ru-RU" dirty="0" err="1">
                <a:effectLst/>
              </a:rPr>
              <a:t>Пайдаланушы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тәжірибесі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үдерісі</a:t>
            </a:r>
            <a:r>
              <a:rPr lang="ru-RU" dirty="0">
                <a:effectLst/>
              </a:rPr>
              <a:t>.</a:t>
            </a:r>
            <a:endParaRPr lang="ru-RU" sz="3100" dirty="0">
              <a:ln w="18415" cmpd="sng">
                <a:solidFill>
                  <a:srgbClr val="0066FF"/>
                </a:solidFill>
                <a:prstDash val="solid"/>
              </a:ln>
              <a:solidFill>
                <a:srgbClr val="96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4581128"/>
            <a:ext cx="6400800" cy="1752600"/>
          </a:xfrm>
        </p:spPr>
        <p:txBody>
          <a:bodyPr/>
          <a:lstStyle/>
          <a:p>
            <a:pPr algn="r"/>
            <a:endParaRPr lang="en-US" dirty="0">
              <a:solidFill>
                <a:srgbClr val="960000"/>
              </a:solidFill>
            </a:endParaRPr>
          </a:p>
          <a:p>
            <a:r>
              <a:rPr lang="ru-RU" dirty="0"/>
              <a:t>Лектор: ф.-</a:t>
            </a:r>
            <a:r>
              <a:rPr lang="ru-RU" dirty="0" err="1"/>
              <a:t>м.ғ.к</a:t>
            </a:r>
            <a:r>
              <a:rPr lang="ru-RU" dirty="0"/>
              <a:t>., </a:t>
            </a:r>
            <a:r>
              <a:rPr lang="ru-RU" dirty="0" err="1"/>
              <a:t>ассоц</a:t>
            </a:r>
            <a:r>
              <a:rPr lang="ru-RU" dirty="0"/>
              <a:t>. профессор</a:t>
            </a:r>
          </a:p>
          <a:p>
            <a:r>
              <a:rPr lang="ru-RU" dirty="0" err="1"/>
              <a:t>Ягалиева</a:t>
            </a:r>
            <a:r>
              <a:rPr lang="ru-RU" dirty="0"/>
              <a:t> </a:t>
            </a:r>
            <a:r>
              <a:rPr lang="ru-RU" dirty="0" err="1"/>
              <a:t>Багдат</a:t>
            </a:r>
            <a:r>
              <a:rPr lang="ru-RU" dirty="0"/>
              <a:t> </a:t>
            </a:r>
            <a:r>
              <a:rPr lang="ru-RU" dirty="0" err="1"/>
              <a:t>Есеновна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UX Pattern Libraries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Material Design</a:t>
            </a:r>
          </a:p>
          <a:p>
            <a:r>
              <a:t>• Apple HIG</a:t>
            </a:r>
          </a:p>
          <a:p>
            <a:r>
              <a:t>• Nielsen Norman Group</a:t>
            </a:r>
          </a:p>
          <a:p>
            <a:r>
              <a:t>• Awwwards, Behance</a:t>
            </a:r>
          </a:p>
        </p:txBody>
      </p:sp>
    </p:spTree>
    <p:extLst>
      <p:ext uri="{BB962C8B-B14F-4D97-AF65-F5344CB8AC3E}">
        <p14:creationId xmlns:p14="http://schemas.microsoft.com/office/powerpoint/2010/main" val="2917574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Идеяларды бағалау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Impact–Effort Matrix</a:t>
            </a:r>
          </a:p>
          <a:p>
            <a:r>
              <a:t>• MoSCoW</a:t>
            </a:r>
          </a:p>
          <a:p>
            <a:r>
              <a:t>• ICE Score</a:t>
            </a:r>
          </a:p>
        </p:txBody>
      </p:sp>
    </p:spTree>
    <p:extLst>
      <p:ext uri="{BB962C8B-B14F-4D97-AF65-F5344CB8AC3E}">
        <p14:creationId xmlns:p14="http://schemas.microsoft.com/office/powerpoint/2010/main" val="3984779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Қорытынды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Стратегия → Зерттеу → Идея → Прототиптеу</a:t>
            </a:r>
          </a:p>
          <a:p>
            <a:r>
              <a:t>Wireframe және low-fidelity прототипке дайын.</a:t>
            </a:r>
          </a:p>
        </p:txBody>
      </p:sp>
    </p:spTree>
    <p:extLst>
      <p:ext uri="{BB962C8B-B14F-4D97-AF65-F5344CB8AC3E}">
        <p14:creationId xmlns:p14="http://schemas.microsoft.com/office/powerpoint/2010/main" val="3605486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Веб-дизайн стратегиясы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200"/>
            </a:pPr>
            <a:r>
              <a:rPr sz="3600" dirty="0" err="1"/>
              <a:t>Веб-дизайн</a:t>
            </a:r>
            <a:r>
              <a:rPr sz="3600" dirty="0"/>
              <a:t> </a:t>
            </a:r>
            <a:r>
              <a:rPr sz="3600" dirty="0" err="1"/>
              <a:t>стратегиясы</a:t>
            </a:r>
            <a:r>
              <a:rPr sz="3600" dirty="0"/>
              <a:t> — </a:t>
            </a:r>
            <a:r>
              <a:rPr sz="3600" dirty="0" err="1"/>
              <a:t>сайттың</a:t>
            </a:r>
            <a:r>
              <a:rPr sz="3600" dirty="0"/>
              <a:t> </a:t>
            </a:r>
            <a:r>
              <a:rPr sz="3600" dirty="0" err="1"/>
              <a:t>мақсаты</a:t>
            </a:r>
            <a:r>
              <a:rPr sz="3600" dirty="0"/>
              <a:t>, </a:t>
            </a:r>
            <a:r>
              <a:rPr sz="3600" dirty="0" err="1"/>
              <a:t>аудиториясы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мазмұн</a:t>
            </a:r>
            <a:r>
              <a:rPr sz="3600" dirty="0"/>
              <a:t> </a:t>
            </a:r>
            <a:r>
              <a:rPr sz="3600" dirty="0" err="1"/>
              <a:t>құрылымы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 err="1"/>
              <a:t>Басты</a:t>
            </a:r>
            <a:r>
              <a:rPr sz="3600" dirty="0"/>
              <a:t> </a:t>
            </a:r>
            <a:r>
              <a:rPr sz="3600" dirty="0" err="1"/>
              <a:t>элементтер</a:t>
            </a:r>
            <a:r>
              <a:rPr sz="3600" dirty="0"/>
              <a:t>: </a:t>
            </a:r>
            <a:r>
              <a:rPr sz="3600" dirty="0" err="1"/>
              <a:t>мақсат</a:t>
            </a:r>
            <a:r>
              <a:rPr sz="3600" dirty="0"/>
              <a:t> </a:t>
            </a:r>
            <a:r>
              <a:rPr sz="3600" dirty="0" err="1"/>
              <a:t>қою</a:t>
            </a:r>
            <a:r>
              <a:rPr sz="3600" dirty="0"/>
              <a:t>, </a:t>
            </a:r>
            <a:r>
              <a:rPr sz="3600" dirty="0" err="1"/>
              <a:t>аудитория</a:t>
            </a:r>
            <a:r>
              <a:rPr sz="3600" dirty="0"/>
              <a:t> </a:t>
            </a:r>
            <a:r>
              <a:rPr sz="3600" dirty="0" err="1"/>
              <a:t>талдауы</a:t>
            </a:r>
            <a:r>
              <a:rPr sz="3600" dirty="0"/>
              <a:t>, </a:t>
            </a:r>
            <a:r>
              <a:rPr sz="3600" dirty="0" err="1"/>
              <a:t>бренд</a:t>
            </a:r>
            <a:r>
              <a:rPr sz="3600" dirty="0"/>
              <a:t> </a:t>
            </a:r>
            <a:r>
              <a:rPr sz="3600" dirty="0" err="1"/>
              <a:t>сәйкестігі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 err="1"/>
              <a:t>UX</a:t>
            </a:r>
            <a:r>
              <a:rPr sz="3600" dirty="0"/>
              <a:t> </a:t>
            </a:r>
            <a:r>
              <a:rPr sz="3600" dirty="0" err="1"/>
              <a:t>стратегиясында</a:t>
            </a:r>
            <a:r>
              <a:rPr sz="3600" dirty="0"/>
              <a:t> </a:t>
            </a:r>
            <a:r>
              <a:rPr sz="3600" dirty="0" err="1"/>
              <a:t>бизнес</a:t>
            </a:r>
            <a:r>
              <a:rPr sz="3600" dirty="0"/>
              <a:t> </a:t>
            </a:r>
            <a:r>
              <a:rPr sz="3600" dirty="0" err="1"/>
              <a:t>мақсаты</a:t>
            </a:r>
            <a:r>
              <a:rPr sz="3600" dirty="0"/>
              <a:t> + </a:t>
            </a:r>
            <a:r>
              <a:rPr sz="3600" dirty="0" err="1"/>
              <a:t>пайдаланушы</a:t>
            </a:r>
            <a:r>
              <a:rPr sz="3600" dirty="0"/>
              <a:t> </a:t>
            </a:r>
            <a:r>
              <a:rPr sz="3600" dirty="0" err="1"/>
              <a:t>қажеттілігі</a:t>
            </a:r>
            <a:r>
              <a:rPr sz="3600" dirty="0"/>
              <a:t> </a:t>
            </a:r>
            <a:r>
              <a:rPr sz="3600" dirty="0" err="1"/>
              <a:t>теңгеріледі</a:t>
            </a:r>
            <a:r>
              <a:rPr sz="36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3498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021912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E1A30F5-60D0-41D8-9CA5-5C325B2B6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kk-KZ" sz="3600" smtClean="0">
                <a:solidFill>
                  <a:srgbClr val="960000"/>
                </a:solidFill>
              </a:rPr>
              <a:t>Назарларыңызға рахмет</a:t>
            </a:r>
            <a:r>
              <a:rPr lang="en-US" sz="3600" smtClean="0">
                <a:solidFill>
                  <a:srgbClr val="960000"/>
                </a:solidFill>
              </a:rPr>
              <a:t>!</a:t>
            </a:r>
            <a:endParaRPr lang="ru-RU" sz="3600" dirty="0">
              <a:solidFill>
                <a:srgbClr val="9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79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10-дәріс: Стратегияны айқындау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Пайдаланушыны зерттеу және Идея көздері</a:t>
            </a:r>
          </a:p>
          <a:p>
            <a:r>
              <a:t>CSE5441 — Адам-компьютер өзара әрекеттестігі</a:t>
            </a:r>
          </a:p>
          <a:p>
            <a:r>
              <a:t>3 курс, 6B06106 Ақпараттық жүйелер</a:t>
            </a:r>
          </a:p>
        </p:txBody>
      </p:sp>
    </p:spTree>
    <p:extLst>
      <p:ext uri="{BB962C8B-B14F-4D97-AF65-F5344CB8AC3E}">
        <p14:creationId xmlns:p14="http://schemas.microsoft.com/office/powerpoint/2010/main" val="141038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Стратегияны айқындау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Өнім мақсаты</a:t>
            </a:r>
          </a:p>
          <a:p>
            <a:r>
              <a:t>• Бизнес мақсаттар</a:t>
            </a:r>
          </a:p>
          <a:p>
            <a:r>
              <a:t>• Пайдаланушы мақсаттары</a:t>
            </a:r>
          </a:p>
          <a:p>
            <a:r>
              <a:t>• Техникалық шектеулер</a:t>
            </a:r>
          </a:p>
          <a:p>
            <a:r>
              <a:t>• KPI көрсеткіштері</a:t>
            </a:r>
          </a:p>
        </p:txBody>
      </p:sp>
    </p:spTree>
    <p:extLst>
      <p:ext uri="{BB962C8B-B14F-4D97-AF65-F5344CB8AC3E}">
        <p14:creationId xmlns:p14="http://schemas.microsoft.com/office/powerpoint/2010/main" val="218716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Стратегия әзірлеу әдістері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Problem Statement</a:t>
            </a:r>
          </a:p>
          <a:p>
            <a:r>
              <a:t>• Value Proposition Canvas</a:t>
            </a:r>
          </a:p>
          <a:p>
            <a:r>
              <a:t>• UX Strategy Blueprint</a:t>
            </a:r>
          </a:p>
          <a:p>
            <a:r>
              <a:t>• Stakeholder Interview</a:t>
            </a:r>
          </a:p>
        </p:txBody>
      </p:sp>
    </p:spTree>
    <p:extLst>
      <p:ext uri="{BB962C8B-B14F-4D97-AF65-F5344CB8AC3E}">
        <p14:creationId xmlns:p14="http://schemas.microsoft.com/office/powerpoint/2010/main" val="373281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Пайдаланушыны зерттеу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Сапалық зерттеу:</a:t>
            </a:r>
          </a:p>
          <a:p>
            <a:r>
              <a:t>• Сұхбат</a:t>
            </a:r>
          </a:p>
          <a:p>
            <a:r>
              <a:t>• Бақылау</a:t>
            </a:r>
          </a:p>
          <a:p>
            <a:r>
              <a:t>• Contextual Inquiry</a:t>
            </a:r>
          </a:p>
          <a:p>
            <a:r>
              <a:t>• Think-Aloud</a:t>
            </a:r>
          </a:p>
          <a:p>
            <a:endParaRPr/>
          </a:p>
          <a:p>
            <a:r>
              <a:t>Сандық зерттеу:</a:t>
            </a:r>
          </a:p>
          <a:p>
            <a:r>
              <a:t>• Онлайн сауалнама</a:t>
            </a:r>
          </a:p>
          <a:p>
            <a:r>
              <a:t>• Метрика талдауы</a:t>
            </a:r>
          </a:p>
          <a:p>
            <a:r>
              <a:t>• A/B тесті</a:t>
            </a:r>
          </a:p>
        </p:txBody>
      </p:sp>
    </p:spTree>
    <p:extLst>
      <p:ext uri="{BB962C8B-B14F-4D97-AF65-F5344CB8AC3E}">
        <p14:creationId xmlns:p14="http://schemas.microsoft.com/office/powerpoint/2010/main" val="2250120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Пайдаланушы персонасы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Жасы, кәсібі</a:t>
            </a:r>
          </a:p>
          <a:p>
            <a:r>
              <a:t>• Мақсаттары</a:t>
            </a:r>
          </a:p>
          <a:p>
            <a:r>
              <a:t>• Pain points</a:t>
            </a:r>
          </a:p>
          <a:p>
            <a:r>
              <a:t>• Тәжірибесі мен құндылықтары</a:t>
            </a:r>
          </a:p>
        </p:txBody>
      </p:sp>
    </p:spTree>
    <p:extLst>
      <p:ext uri="{BB962C8B-B14F-4D97-AF65-F5344CB8AC3E}">
        <p14:creationId xmlns:p14="http://schemas.microsoft.com/office/powerpoint/2010/main" val="19838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Сценарийлер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Goal-based scenario</a:t>
            </a:r>
          </a:p>
          <a:p>
            <a:r>
              <a:t>• Task scenario</a:t>
            </a:r>
          </a:p>
          <a:p>
            <a:r>
              <a:t>• Context scenario</a:t>
            </a:r>
          </a:p>
        </p:txBody>
      </p:sp>
    </p:spTree>
    <p:extLst>
      <p:ext uri="{BB962C8B-B14F-4D97-AF65-F5344CB8AC3E}">
        <p14:creationId xmlns:p14="http://schemas.microsoft.com/office/powerpoint/2010/main" val="3015417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Идея көздері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Brainstorming</a:t>
            </a:r>
          </a:p>
          <a:p>
            <a:r>
              <a:t>• Mind Mapping</a:t>
            </a:r>
          </a:p>
          <a:p>
            <a:r>
              <a:t>• SCAMPER</a:t>
            </a:r>
          </a:p>
          <a:p>
            <a:r>
              <a:t>• Crazy 8s</a:t>
            </a:r>
          </a:p>
          <a:p>
            <a:r>
              <a:t>• Storyboarding</a:t>
            </a:r>
          </a:p>
        </p:txBody>
      </p:sp>
    </p:spTree>
    <p:extLst>
      <p:ext uri="{BB962C8B-B14F-4D97-AF65-F5344CB8AC3E}">
        <p14:creationId xmlns:p14="http://schemas.microsoft.com/office/powerpoint/2010/main" val="3124691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Бәсекелес талдауы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Market leaders</a:t>
            </a:r>
          </a:p>
          <a:p>
            <a:r>
              <a:t>• Функционал салыстыру</a:t>
            </a:r>
          </a:p>
          <a:p>
            <a:r>
              <a:t>• UI/UX үздік тәжірибелері</a:t>
            </a:r>
          </a:p>
        </p:txBody>
      </p:sp>
    </p:spTree>
    <p:extLst>
      <p:ext uri="{BB962C8B-B14F-4D97-AF65-F5344CB8AC3E}">
        <p14:creationId xmlns:p14="http://schemas.microsoft.com/office/powerpoint/2010/main" val="877840751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3570</TotalTime>
  <Words>231</Words>
  <Application>Microsoft Office PowerPoint</Application>
  <PresentationFormat>Экран (4:3)</PresentationFormat>
  <Paragraphs>70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La mente</vt:lpstr>
      <vt:lpstr>4-модуль. Прототиптеу және wireframe әзірлеу. CSE 5442 Адам-компьютер өзара әрекеттестігі  10-дәріс: Веб-дизайн: стратегия және ақпараттық архитектура. Пайдаланушы тәжірибесі үдерісі.</vt:lpstr>
      <vt:lpstr>10-дәріс: Стратегияны айқындау</vt:lpstr>
      <vt:lpstr>Стратегияны айқындау</vt:lpstr>
      <vt:lpstr>Стратегия әзірлеу әдістері</vt:lpstr>
      <vt:lpstr>Пайдаланушыны зерттеу</vt:lpstr>
      <vt:lpstr>Пайдаланушы персонасы</vt:lpstr>
      <vt:lpstr>Сценарийлер</vt:lpstr>
      <vt:lpstr>Идея көздері</vt:lpstr>
      <vt:lpstr>Бәсекелес талдауы</vt:lpstr>
      <vt:lpstr>UX Pattern Libraries</vt:lpstr>
      <vt:lpstr>Идеяларды бағалау</vt:lpstr>
      <vt:lpstr>Қорытынды</vt:lpstr>
      <vt:lpstr>Веб-дизайн стратегиясы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course  INF 370 “User Interface Design”</dc:title>
  <dc:creator>user</dc:creator>
  <cp:lastModifiedBy>azama</cp:lastModifiedBy>
  <cp:revision>204</cp:revision>
  <dcterms:created xsi:type="dcterms:W3CDTF">2020-09-01T14:36:17Z</dcterms:created>
  <dcterms:modified xsi:type="dcterms:W3CDTF">2025-11-11T06:49:36Z</dcterms:modified>
</cp:coreProperties>
</file>