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8"/>
  </p:notesMasterIdLst>
  <p:sldIdLst>
    <p:sldId id="256" r:id="rId2"/>
    <p:sldId id="257" r:id="rId3"/>
    <p:sldId id="274" r:id="rId4"/>
    <p:sldId id="275" r:id="rId5"/>
    <p:sldId id="278" r:id="rId6"/>
    <p:sldId id="277" r:id="rId7"/>
    <p:sldId id="279" r:id="rId8"/>
    <p:sldId id="280" r:id="rId9"/>
    <p:sldId id="281" r:id="rId10"/>
    <p:sldId id="283" r:id="rId11"/>
    <p:sldId id="282" r:id="rId12"/>
    <p:sldId id="284" r:id="rId13"/>
    <p:sldId id="285" r:id="rId14"/>
    <p:sldId id="272" r:id="rId15"/>
    <p:sldId id="273" r:id="rId16"/>
    <p:sldId id="270"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000"/>
    <a:srgbClr val="0E176C"/>
    <a:srgbClr val="A20000"/>
    <a:srgbClr val="ABE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553" autoAdjust="0"/>
  </p:normalViewPr>
  <p:slideViewPr>
    <p:cSldViewPr>
      <p:cViewPr varScale="1">
        <p:scale>
          <a:sx n="52" d="100"/>
          <a:sy n="52" d="100"/>
        </p:scale>
        <p:origin x="2338"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8D608-1ED9-4451-9D74-0FC1E6951252}" type="datetimeFigureOut">
              <a:rPr lang="ru-RU" smtClean="0"/>
              <a:t>05.09.2025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90CC7-4D6C-4691-BB15-1B332C85583C}" type="slidenum">
              <a:rPr lang="ru-RU" smtClean="0"/>
              <a:t>‹#›</a:t>
            </a:fld>
            <a:endParaRPr lang="ru-RU"/>
          </a:p>
        </p:txBody>
      </p:sp>
    </p:spTree>
    <p:extLst>
      <p:ext uri="{BB962C8B-B14F-4D97-AF65-F5344CB8AC3E}">
        <p14:creationId xmlns:p14="http://schemas.microsoft.com/office/powerpoint/2010/main" val="15883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a:t>
            </a:fld>
            <a:endParaRPr lang="ru-RU"/>
          </a:p>
        </p:txBody>
      </p:sp>
    </p:spTree>
    <p:extLst>
      <p:ext uri="{BB962C8B-B14F-4D97-AF65-F5344CB8AC3E}">
        <p14:creationId xmlns:p14="http://schemas.microsoft.com/office/powerpoint/2010/main" val="584371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0" dirty="0" smtClean="0"/>
              <a:t>Слайд </a:t>
            </a:r>
            <a:r>
              <a:rPr lang="ru-RU" sz="1800" b="0" dirty="0" err="1" smtClean="0"/>
              <a:t>негізгі</a:t>
            </a:r>
            <a:r>
              <a:rPr lang="ru-RU" sz="1800" b="0" dirty="0" smtClean="0"/>
              <a:t> </a:t>
            </a:r>
            <a:r>
              <a:rPr lang="ru-RU" sz="1800" b="0" dirty="0" err="1" smtClean="0"/>
              <a:t>мәтіннің</a:t>
            </a:r>
            <a:r>
              <a:rPr lang="ru-RU" sz="1800" b="0" dirty="0" smtClean="0"/>
              <a:t> </a:t>
            </a:r>
            <a:r>
              <a:rPr lang="ru-RU" sz="1800" b="0" dirty="0" err="1" smtClean="0"/>
              <a:t>екі</a:t>
            </a:r>
            <a:r>
              <a:rPr lang="ru-RU" sz="1800" b="0" dirty="0" smtClean="0"/>
              <a:t> </a:t>
            </a:r>
            <a:r>
              <a:rPr lang="ru-RU" sz="1800" b="0" dirty="0" err="1" smtClean="0"/>
              <a:t>түрлі</a:t>
            </a:r>
            <a:r>
              <a:rPr lang="ru-RU" sz="1800" b="0" dirty="0" smtClean="0"/>
              <a:t> </a:t>
            </a:r>
            <a:r>
              <a:rPr lang="ru-RU" sz="1800" b="0" dirty="0" err="1" smtClean="0"/>
              <a:t>макетін</a:t>
            </a:r>
            <a:r>
              <a:rPr lang="ru-RU" sz="1800" b="0" dirty="0" smtClean="0"/>
              <a:t> </a:t>
            </a:r>
            <a:r>
              <a:rPr lang="ru-RU" sz="1800" b="0" dirty="0" err="1" smtClean="0"/>
              <a:t>көрсетеді</a:t>
            </a:r>
            <a:r>
              <a:rPr lang="ru-RU" sz="1800" b="0" dirty="0" smtClean="0"/>
              <a:t>. </a:t>
            </a:r>
            <a:r>
              <a:rPr lang="ru-RU" sz="1800" b="0" dirty="0" err="1" smtClean="0"/>
              <a:t>Айырмашылық</a:t>
            </a:r>
            <a:r>
              <a:rPr lang="ru-RU" sz="1800" b="0" dirty="0" smtClean="0"/>
              <a:t> </a:t>
            </a:r>
            <a:r>
              <a:rPr lang="ru-RU" sz="1800" b="0" dirty="0" err="1" smtClean="0"/>
              <a:t>абзацтарды</a:t>
            </a:r>
            <a:r>
              <a:rPr lang="ru-RU" sz="1800" b="0" dirty="0" smtClean="0"/>
              <a:t> </a:t>
            </a:r>
            <a:r>
              <a:rPr lang="ru-RU" sz="1800" b="0" dirty="0" err="1" smtClean="0"/>
              <a:t>бөлу</a:t>
            </a:r>
            <a:r>
              <a:rPr lang="ru-RU" sz="1800" b="0" dirty="0" smtClean="0"/>
              <a:t> </a:t>
            </a:r>
            <a:r>
              <a:rPr lang="ru-RU" sz="1800" b="0" dirty="0" err="1" smtClean="0"/>
              <a:t>тәсілінде</a:t>
            </a:r>
            <a:r>
              <a:rPr lang="ru-RU" sz="1800" b="0" dirty="0" smtClean="0"/>
              <a:t> </a:t>
            </a:r>
            <a:r>
              <a:rPr lang="ru-RU" sz="1800" b="0" dirty="0" err="1" smtClean="0"/>
              <a:t>жатыр</a:t>
            </a:r>
            <a:r>
              <a:rPr lang="ru-RU" sz="1800" b="0" dirty="0" smtClean="0"/>
              <a:t>. </a:t>
            </a:r>
            <a:r>
              <a:rPr lang="ru-RU" sz="1800" b="0" dirty="0" err="1" smtClean="0"/>
              <a:t>Бірінші</a:t>
            </a:r>
            <a:r>
              <a:rPr lang="ru-RU" sz="1800" b="0" dirty="0" smtClean="0"/>
              <a:t> </a:t>
            </a:r>
            <a:r>
              <a:rPr lang="ru-RU" sz="1800" b="0" dirty="0" err="1" smtClean="0"/>
              <a:t>нұсқада</a:t>
            </a:r>
            <a:r>
              <a:rPr lang="ru-RU" sz="1800" b="0" dirty="0" smtClean="0"/>
              <a:t> </a:t>
            </a:r>
            <a:r>
              <a:rPr lang="ru-RU" sz="1800" b="0" dirty="0" err="1" smtClean="0"/>
              <a:t>абзацтар</a:t>
            </a:r>
            <a:r>
              <a:rPr lang="ru-RU" sz="1800" b="0" dirty="0" smtClean="0"/>
              <a:t> </a:t>
            </a:r>
            <a:r>
              <a:rPr lang="ru-RU" sz="1800" b="0" dirty="0" err="1" smtClean="0"/>
              <a:t>әр</a:t>
            </a:r>
            <a:r>
              <a:rPr lang="ru-RU" sz="1800" b="0" dirty="0" smtClean="0"/>
              <a:t> </a:t>
            </a:r>
            <a:r>
              <a:rPr lang="ru-RU" sz="1800" b="0" dirty="0" err="1" smtClean="0"/>
              <a:t>абзацтың</a:t>
            </a:r>
            <a:r>
              <a:rPr lang="ru-RU" sz="1800" b="0" dirty="0" smtClean="0"/>
              <a:t> </a:t>
            </a:r>
            <a:r>
              <a:rPr lang="ru-RU" sz="1800" b="0" dirty="0" err="1" smtClean="0"/>
              <a:t>алғашқы</a:t>
            </a:r>
            <a:r>
              <a:rPr lang="ru-RU" sz="1800" b="0" dirty="0" smtClean="0"/>
              <a:t> </a:t>
            </a:r>
            <a:r>
              <a:rPr lang="ru-RU" sz="1800" b="0" dirty="0" err="1" smtClean="0"/>
              <a:t>жолына</a:t>
            </a:r>
            <a:r>
              <a:rPr lang="ru-RU" sz="1800" b="0" dirty="0" smtClean="0"/>
              <a:t> </a:t>
            </a:r>
            <a:r>
              <a:rPr lang="ru-RU" sz="1800" b="0" dirty="0" err="1" smtClean="0"/>
              <a:t>кішкене</a:t>
            </a:r>
            <a:r>
              <a:rPr lang="ru-RU" sz="1800" b="0" dirty="0" smtClean="0"/>
              <a:t> </a:t>
            </a:r>
            <a:r>
              <a:rPr lang="ru-RU" sz="1800" b="0" dirty="0" err="1" smtClean="0"/>
              <a:t>шегініс</a:t>
            </a:r>
            <a:r>
              <a:rPr lang="ru-RU" sz="1800" b="0" dirty="0" smtClean="0"/>
              <a:t> </a:t>
            </a:r>
            <a:r>
              <a:rPr lang="ru-RU" sz="1800" b="0" dirty="0" err="1" smtClean="0"/>
              <a:t>қою</a:t>
            </a:r>
            <a:r>
              <a:rPr lang="ru-RU" sz="1800" b="0" dirty="0" smtClean="0"/>
              <a:t> </a:t>
            </a:r>
            <a:r>
              <a:rPr lang="ru-RU" sz="1800" b="0" dirty="0" err="1" smtClean="0"/>
              <a:t>арқылы</a:t>
            </a:r>
            <a:r>
              <a:rPr lang="ru-RU" sz="1800" b="0" dirty="0" smtClean="0"/>
              <a:t> </a:t>
            </a:r>
            <a:r>
              <a:rPr lang="ru-RU" sz="1800" b="0" dirty="0" err="1" smtClean="0"/>
              <a:t>бөлінген</a:t>
            </a:r>
            <a:r>
              <a:rPr lang="ru-RU" sz="1800" b="0" dirty="0" smtClean="0"/>
              <a:t>. </a:t>
            </a:r>
            <a:r>
              <a:rPr lang="ru-RU" sz="1800" b="0" dirty="0" err="1" smtClean="0"/>
              <a:t>Жолдар</a:t>
            </a:r>
            <a:r>
              <a:rPr lang="ru-RU" sz="1800" b="0" dirty="0" smtClean="0"/>
              <a:t> </a:t>
            </a:r>
            <a:r>
              <a:rPr lang="ru-RU" sz="1800" b="0" dirty="0" err="1" smtClean="0"/>
              <a:t>оң</a:t>
            </a:r>
            <a:r>
              <a:rPr lang="ru-RU" sz="1800" b="0" dirty="0" smtClean="0"/>
              <a:t> </a:t>
            </a:r>
            <a:r>
              <a:rPr lang="ru-RU" sz="1800" b="0" dirty="0" err="1" smtClean="0"/>
              <a:t>жақ</a:t>
            </a:r>
            <a:r>
              <a:rPr lang="ru-RU" sz="1800" b="0" dirty="0" smtClean="0"/>
              <a:t> </a:t>
            </a:r>
            <a:r>
              <a:rPr lang="ru-RU" sz="1800" b="0" dirty="0" err="1" smtClean="0"/>
              <a:t>жиек</a:t>
            </a:r>
            <a:r>
              <a:rPr lang="ru-RU" sz="1800" b="0" dirty="0" smtClean="0"/>
              <a:t> </a:t>
            </a:r>
            <a:r>
              <a:rPr lang="ru-RU" sz="1800" b="0" dirty="0" err="1" smtClean="0"/>
              <a:t>бойынша</a:t>
            </a:r>
            <a:r>
              <a:rPr lang="ru-RU" sz="1800" b="0" dirty="0" smtClean="0"/>
              <a:t> </a:t>
            </a:r>
            <a:r>
              <a:rPr lang="ru-RU" sz="1800" b="0" dirty="0" err="1" smtClean="0"/>
              <a:t>тегістелмеген</a:t>
            </a:r>
            <a:r>
              <a:rPr lang="ru-RU" sz="1800" b="0" dirty="0" smtClean="0"/>
              <a:t>. </a:t>
            </a:r>
            <a:r>
              <a:rPr lang="ru-RU" sz="1800" b="0" dirty="0" err="1" smtClean="0"/>
              <a:t>Нәтижесінде</a:t>
            </a:r>
            <a:r>
              <a:rPr lang="ru-RU" sz="1800" b="0" dirty="0" smtClean="0"/>
              <a:t> </a:t>
            </a:r>
            <a:r>
              <a:rPr lang="ru-RU" sz="1800" b="0" dirty="0" err="1" smtClean="0"/>
              <a:t>сол</a:t>
            </a:r>
            <a:r>
              <a:rPr lang="ru-RU" sz="1800" b="0" dirty="0" smtClean="0"/>
              <a:t> </a:t>
            </a:r>
            <a:r>
              <a:rPr lang="ru-RU" sz="1800" b="0" dirty="0" err="1" smtClean="0"/>
              <a:t>жақ</a:t>
            </a:r>
            <a:r>
              <a:rPr lang="ru-RU" sz="1800" b="0" dirty="0" smtClean="0"/>
              <a:t> </a:t>
            </a:r>
            <a:r>
              <a:rPr lang="ru-RU" sz="1800" b="0" dirty="0" err="1" smtClean="0"/>
              <a:t>шетте</a:t>
            </a:r>
            <a:r>
              <a:rPr lang="ru-RU" sz="1800" b="0" dirty="0" smtClean="0"/>
              <a:t> </a:t>
            </a:r>
            <a:r>
              <a:rPr lang="ru-RU" sz="1800" b="0" dirty="0" err="1" smtClean="0"/>
              <a:t>әлсіз</a:t>
            </a:r>
            <a:r>
              <a:rPr lang="ru-RU" sz="1800" b="0" dirty="0" smtClean="0"/>
              <a:t> </a:t>
            </a:r>
            <a:r>
              <a:rPr lang="ru-RU" sz="1800" b="0" dirty="0" err="1" smtClean="0"/>
              <a:t>гештальттар</a:t>
            </a:r>
            <a:r>
              <a:rPr lang="ru-RU" sz="1800" b="0" dirty="0" smtClean="0"/>
              <a:t> </a:t>
            </a:r>
            <a:r>
              <a:rPr lang="ru-RU" sz="1800" b="0" dirty="0" err="1" smtClean="0"/>
              <a:t>пайда</a:t>
            </a:r>
            <a:r>
              <a:rPr lang="ru-RU" sz="1800" b="0" dirty="0" smtClean="0"/>
              <a:t> </a:t>
            </a:r>
            <a:r>
              <a:rPr lang="ru-RU" sz="1800" b="0" dirty="0" err="1" smtClean="0"/>
              <a:t>болады</a:t>
            </a:r>
            <a:r>
              <a:rPr lang="ru-RU" sz="1800" b="0" dirty="0" smtClean="0"/>
              <a:t> — </a:t>
            </a:r>
            <a:r>
              <a:rPr lang="ru-RU" sz="1800" b="0" dirty="0" err="1" smtClean="0"/>
              <a:t>шегіністен</a:t>
            </a:r>
            <a:r>
              <a:rPr lang="ru-RU" sz="1800" b="0" dirty="0" smtClean="0"/>
              <a:t> </a:t>
            </a:r>
            <a:r>
              <a:rPr lang="ru-RU" sz="1800" b="0" dirty="0" err="1" smtClean="0"/>
              <a:t>шыққан</a:t>
            </a:r>
            <a:r>
              <a:rPr lang="ru-RU" sz="1800" b="0" dirty="0" smtClean="0"/>
              <a:t> бос </a:t>
            </a:r>
            <a:r>
              <a:rPr lang="ru-RU" sz="1800" b="0" dirty="0" err="1" smtClean="0"/>
              <a:t>орындар</a:t>
            </a:r>
            <a:r>
              <a:rPr lang="ru-RU" sz="1800" b="0" dirty="0" smtClean="0"/>
              <a:t>, </a:t>
            </a:r>
            <a:r>
              <a:rPr lang="ru-RU" sz="1800" b="0" dirty="0" err="1" smtClean="0"/>
              <a:t>бірақ</a:t>
            </a:r>
            <a:r>
              <a:rPr lang="ru-RU" sz="1800" b="0" dirty="0" smtClean="0"/>
              <a:t> </a:t>
            </a:r>
            <a:r>
              <a:rPr lang="ru-RU" sz="1800" b="0" dirty="0" err="1" smtClean="0"/>
              <a:t>оң</a:t>
            </a:r>
            <a:r>
              <a:rPr lang="ru-RU" sz="1800" b="0" dirty="0" smtClean="0"/>
              <a:t> </a:t>
            </a:r>
            <a:r>
              <a:rPr lang="ru-RU" sz="1800" b="0" dirty="0" err="1" smtClean="0"/>
              <a:t>жақ</a:t>
            </a:r>
            <a:r>
              <a:rPr lang="ru-RU" sz="1800" b="0" dirty="0" smtClean="0"/>
              <a:t> </a:t>
            </a:r>
            <a:r>
              <a:rPr lang="ru-RU" sz="1800" b="0" dirty="0" err="1" smtClean="0"/>
              <a:t>шетте</a:t>
            </a:r>
            <a:r>
              <a:rPr lang="ru-RU" sz="1800" b="0" dirty="0" smtClean="0"/>
              <a:t> </a:t>
            </a:r>
            <a:r>
              <a:rPr lang="ru-RU" sz="1800" b="0" dirty="0" err="1" smtClean="0"/>
              <a:t>айқын</a:t>
            </a:r>
            <a:r>
              <a:rPr lang="ru-RU" sz="1800" b="0" dirty="0" smtClean="0"/>
              <a:t> </a:t>
            </a:r>
            <a:r>
              <a:rPr lang="ru-RU" sz="1800" b="0" dirty="0" err="1" smtClean="0"/>
              <a:t>белгі</a:t>
            </a:r>
            <a:r>
              <a:rPr lang="ru-RU" sz="1800" b="0" dirty="0" smtClean="0"/>
              <a:t> </a:t>
            </a:r>
            <a:r>
              <a:rPr lang="ru-RU" sz="1800" b="0" dirty="0" err="1" smtClean="0"/>
              <a:t>жоқ</a:t>
            </a:r>
            <a:r>
              <a:rPr lang="ru-RU" sz="1800" b="0" dirty="0" smtClean="0"/>
              <a:t>. </a:t>
            </a:r>
            <a:r>
              <a:rPr lang="ru-RU" sz="1800" b="0" dirty="0" err="1" smtClean="0"/>
              <a:t>Абзацтар</a:t>
            </a:r>
            <a:r>
              <a:rPr lang="ru-RU" sz="1800" b="0" dirty="0" smtClean="0"/>
              <a:t> </a:t>
            </a:r>
            <a:r>
              <a:rPr lang="ru-RU" sz="1800" b="0" dirty="0" err="1" smtClean="0"/>
              <a:t>нақты</a:t>
            </a:r>
            <a:r>
              <a:rPr lang="ru-RU" sz="1800" b="0" dirty="0" smtClean="0"/>
              <a:t> </a:t>
            </a:r>
            <a:r>
              <a:rPr lang="ru-RU" sz="1800" b="0" dirty="0" err="1" smtClean="0"/>
              <a:t>гештальт</a:t>
            </a:r>
            <a:r>
              <a:rPr lang="ru-RU" sz="1800" b="0" dirty="0" smtClean="0"/>
              <a:t> </a:t>
            </a:r>
            <a:r>
              <a:rPr lang="ru-RU" sz="1800" b="0" dirty="0" err="1" smtClean="0"/>
              <a:t>ретінде</a:t>
            </a:r>
            <a:r>
              <a:rPr lang="ru-RU" sz="1800" b="0" dirty="0" smtClean="0"/>
              <a:t> </a:t>
            </a:r>
            <a:r>
              <a:rPr lang="ru-RU" sz="1800" b="0" dirty="0" err="1" smtClean="0"/>
              <a:t>бөлініп</a:t>
            </a:r>
            <a:r>
              <a:rPr lang="ru-RU" sz="1800" b="0" dirty="0" smtClean="0"/>
              <a:t> </a:t>
            </a:r>
            <a:r>
              <a:rPr lang="ru-RU" sz="1800" b="0" dirty="0" err="1" smtClean="0"/>
              <a:t>тұрмаған</a:t>
            </a:r>
            <a:r>
              <a:rPr lang="ru-RU" sz="1800" b="0" dirty="0" smtClean="0"/>
              <a:t>. </a:t>
            </a:r>
            <a:r>
              <a:rPr lang="ru-RU" sz="1800" b="0" dirty="0" err="1" smtClean="0"/>
              <a:t>Мұндай</a:t>
            </a:r>
            <a:r>
              <a:rPr lang="ru-RU" sz="1800" b="0" dirty="0" smtClean="0"/>
              <a:t> </a:t>
            </a:r>
            <a:r>
              <a:rPr lang="ru-RU" sz="1800" b="0" dirty="0" err="1" smtClean="0"/>
              <a:t>макетті</a:t>
            </a:r>
            <a:r>
              <a:rPr lang="ru-RU" sz="1800" b="0" dirty="0" smtClean="0"/>
              <a:t> </a:t>
            </a:r>
            <a:r>
              <a:rPr lang="ru-RU" sz="1800" b="0" dirty="0" err="1" smtClean="0"/>
              <a:t>әуесқойлар</a:t>
            </a:r>
            <a:r>
              <a:rPr lang="ru-RU" sz="1800" b="0" dirty="0" smtClean="0"/>
              <a:t> </a:t>
            </a:r>
            <a:r>
              <a:rPr lang="ru-RU" sz="1800" b="0" dirty="0" err="1" smtClean="0"/>
              <a:t>мәтінді</a:t>
            </a:r>
            <a:r>
              <a:rPr lang="ru-RU" sz="1800" b="0" dirty="0" smtClean="0"/>
              <a:t> </a:t>
            </a:r>
            <a:r>
              <a:rPr lang="ru-RU" sz="1800" b="0" dirty="0" err="1" smtClean="0"/>
              <a:t>баптағанда</a:t>
            </a:r>
            <a:r>
              <a:rPr lang="ru-RU" sz="1800" b="0" dirty="0" smtClean="0"/>
              <a:t> </a:t>
            </a:r>
            <a:r>
              <a:rPr lang="ru-RU" sz="1800" b="0" dirty="0" err="1" smtClean="0"/>
              <a:t>жиі</a:t>
            </a:r>
            <a:r>
              <a:rPr lang="ru-RU" sz="1800" b="0" dirty="0" smtClean="0"/>
              <a:t> </a:t>
            </a:r>
            <a:r>
              <a:rPr lang="ru-RU" sz="1800" b="0" dirty="0" err="1" smtClean="0"/>
              <a:t>көруге</a:t>
            </a:r>
            <a:r>
              <a:rPr lang="ru-RU" sz="1800" b="0" dirty="0" smtClean="0"/>
              <a:t> </a:t>
            </a:r>
            <a:r>
              <a:rPr lang="ru-RU" sz="1800" b="0" dirty="0" err="1" smtClean="0"/>
              <a:t>болады</a:t>
            </a:r>
            <a:r>
              <a:rPr lang="ru-RU" sz="1800" b="0" dirty="0" smtClean="0"/>
              <a:t>.</a:t>
            </a:r>
          </a:p>
          <a:p>
            <a:r>
              <a:rPr lang="ru-RU" sz="1800" b="0" dirty="0" err="1" smtClean="0"/>
              <a:t>Екінші</a:t>
            </a:r>
            <a:r>
              <a:rPr lang="ru-RU" sz="1800" b="0" dirty="0" smtClean="0"/>
              <a:t> </a:t>
            </a:r>
            <a:r>
              <a:rPr lang="ru-RU" sz="1800" b="0" dirty="0" err="1" smtClean="0"/>
              <a:t>нұсқа</a:t>
            </a:r>
            <a:r>
              <a:rPr lang="ru-RU" sz="1800" b="0" dirty="0" smtClean="0"/>
              <a:t> </a:t>
            </a:r>
            <a:r>
              <a:rPr lang="ru-RU" sz="1800" b="0" dirty="0" err="1" smtClean="0"/>
              <a:t>біріншіге</a:t>
            </a:r>
            <a:r>
              <a:rPr lang="ru-RU" sz="1800" b="0" dirty="0" smtClean="0"/>
              <a:t> </a:t>
            </a:r>
            <a:r>
              <a:rPr lang="ru-RU" sz="1800" b="0" dirty="0" err="1" smtClean="0"/>
              <a:t>ұқсас</a:t>
            </a:r>
            <a:r>
              <a:rPr lang="ru-RU" sz="1800" b="0" dirty="0" smtClean="0"/>
              <a:t>, тек </a:t>
            </a:r>
            <a:r>
              <a:rPr lang="ru-RU" sz="1800" b="0" dirty="0" err="1" smtClean="0"/>
              <a:t>айырмашылығы</a:t>
            </a:r>
            <a:r>
              <a:rPr lang="ru-RU" sz="1800" b="0" dirty="0" smtClean="0"/>
              <a:t> — </a:t>
            </a:r>
            <a:r>
              <a:rPr lang="ru-RU" sz="1800" b="0" dirty="0" err="1" smtClean="0"/>
              <a:t>жолдар</a:t>
            </a:r>
            <a:r>
              <a:rPr lang="ru-RU" sz="1800" b="0" dirty="0" smtClean="0"/>
              <a:t> </a:t>
            </a:r>
            <a:r>
              <a:rPr lang="ru-RU" sz="1800" b="0" dirty="0" err="1" smtClean="0"/>
              <a:t>оң</a:t>
            </a:r>
            <a:r>
              <a:rPr lang="ru-RU" sz="1800" b="0" dirty="0" smtClean="0"/>
              <a:t> </a:t>
            </a:r>
            <a:r>
              <a:rPr lang="ru-RU" sz="1800" b="0" dirty="0" err="1" smtClean="0"/>
              <a:t>жақ</a:t>
            </a:r>
            <a:r>
              <a:rPr lang="ru-RU" sz="1800" b="0" dirty="0" smtClean="0"/>
              <a:t> </a:t>
            </a:r>
            <a:r>
              <a:rPr lang="ru-RU" sz="1800" b="0" dirty="0" err="1" smtClean="0"/>
              <a:t>жиекке</a:t>
            </a:r>
            <a:r>
              <a:rPr lang="ru-RU" sz="1800" b="0" dirty="0" smtClean="0"/>
              <a:t> </a:t>
            </a:r>
            <a:r>
              <a:rPr lang="ru-RU" sz="1800" b="0" dirty="0" err="1" smtClean="0"/>
              <a:t>дейін</a:t>
            </a:r>
            <a:r>
              <a:rPr lang="ru-RU" sz="1800" b="0" dirty="0" smtClean="0"/>
              <a:t> </a:t>
            </a:r>
            <a:r>
              <a:rPr lang="ru-RU" sz="1800" b="0" dirty="0" err="1" smtClean="0"/>
              <a:t>тегістелген</a:t>
            </a:r>
            <a:r>
              <a:rPr lang="ru-RU" sz="1800" b="0" dirty="0" smtClean="0"/>
              <a:t>. </a:t>
            </a:r>
            <a:r>
              <a:rPr lang="ru-RU" sz="1800" b="0" dirty="0" err="1" smtClean="0"/>
              <a:t>Енді</a:t>
            </a:r>
            <a:r>
              <a:rPr lang="ru-RU" sz="1800" b="0" dirty="0" smtClean="0"/>
              <a:t> </a:t>
            </a:r>
            <a:r>
              <a:rPr lang="ru-RU" sz="1800" b="0" dirty="0" err="1" smtClean="0"/>
              <a:t>оң</a:t>
            </a:r>
            <a:r>
              <a:rPr lang="ru-RU" sz="1800" b="0" dirty="0" smtClean="0"/>
              <a:t> </a:t>
            </a:r>
            <a:r>
              <a:rPr lang="ru-RU" sz="1800" b="0" dirty="0" err="1" smtClean="0"/>
              <a:t>жақ</a:t>
            </a:r>
            <a:r>
              <a:rPr lang="ru-RU" sz="1800" b="0" dirty="0" smtClean="0"/>
              <a:t> </a:t>
            </a:r>
            <a:r>
              <a:rPr lang="ru-RU" sz="1800" b="0" dirty="0" err="1" smtClean="0"/>
              <a:t>шеттен</a:t>
            </a:r>
            <a:r>
              <a:rPr lang="ru-RU" sz="1800" b="0" dirty="0" smtClean="0"/>
              <a:t> де </a:t>
            </a:r>
            <a:r>
              <a:rPr lang="ru-RU" sz="1800" b="0" dirty="0" err="1" smtClean="0"/>
              <a:t>айқын</a:t>
            </a:r>
            <a:r>
              <a:rPr lang="ru-RU" sz="1800" b="0" dirty="0" smtClean="0"/>
              <a:t> </a:t>
            </a:r>
            <a:r>
              <a:rPr lang="ru-RU" sz="1800" b="0" dirty="0" err="1" smtClean="0"/>
              <a:t>сигналдар</a:t>
            </a:r>
            <a:r>
              <a:rPr lang="ru-RU" sz="1800" b="0" dirty="0" smtClean="0"/>
              <a:t> бар </a:t>
            </a:r>
            <a:r>
              <a:rPr lang="ru-RU" sz="1800" b="0" dirty="0" err="1" smtClean="0"/>
              <a:t>және</a:t>
            </a:r>
            <a:r>
              <a:rPr lang="ru-RU" sz="1800" b="0" dirty="0" smtClean="0"/>
              <a:t> </a:t>
            </a:r>
            <a:r>
              <a:rPr lang="ru-RU" sz="1800" b="0" dirty="0" err="1" smtClean="0"/>
              <a:t>олар</a:t>
            </a:r>
            <a:r>
              <a:rPr lang="ru-RU" sz="1800" b="0" dirty="0" smtClean="0"/>
              <a:t> </a:t>
            </a:r>
            <a:r>
              <a:rPr lang="ru-RU" sz="1800" b="0" dirty="0" err="1" smtClean="0"/>
              <a:t>көп</a:t>
            </a:r>
            <a:r>
              <a:rPr lang="ru-RU" sz="1800" b="0" dirty="0" smtClean="0"/>
              <a:t> </a:t>
            </a:r>
            <a:r>
              <a:rPr lang="ru-RU" sz="1800" b="0" dirty="0" err="1" smtClean="0"/>
              <a:t>жағдайда</a:t>
            </a:r>
            <a:r>
              <a:rPr lang="ru-RU" sz="1800" b="0" dirty="0" smtClean="0"/>
              <a:t> </a:t>
            </a:r>
            <a:r>
              <a:rPr lang="ru-RU" sz="1800" b="0" dirty="0" err="1" smtClean="0"/>
              <a:t>сол</a:t>
            </a:r>
            <a:r>
              <a:rPr lang="ru-RU" sz="1800" b="0" dirty="0" smtClean="0"/>
              <a:t> </a:t>
            </a:r>
            <a:r>
              <a:rPr lang="ru-RU" sz="1800" b="0" dirty="0" err="1" smtClean="0"/>
              <a:t>жақтағы</a:t>
            </a:r>
            <a:r>
              <a:rPr lang="ru-RU" sz="1800" b="0" dirty="0" smtClean="0"/>
              <a:t> </a:t>
            </a:r>
            <a:r>
              <a:rPr lang="ru-RU" sz="1800" b="0" dirty="0" err="1" smtClean="0"/>
              <a:t>сигналдармен</a:t>
            </a:r>
            <a:r>
              <a:rPr lang="ru-RU" sz="1800" b="0" dirty="0" smtClean="0"/>
              <a:t> </a:t>
            </a:r>
            <a:r>
              <a:rPr lang="ru-RU" sz="1800" b="0" dirty="0" err="1" smtClean="0"/>
              <a:t>сәйкес</a:t>
            </a:r>
            <a:r>
              <a:rPr lang="ru-RU" sz="1800" b="0" dirty="0" smtClean="0"/>
              <a:t> </a:t>
            </a:r>
            <a:r>
              <a:rPr lang="ru-RU" sz="1800" b="0" dirty="0" err="1" smtClean="0"/>
              <a:t>келеді</a:t>
            </a:r>
            <a:r>
              <a:rPr lang="ru-RU" sz="1800" b="0" dirty="0" smtClean="0"/>
              <a:t>. </a:t>
            </a:r>
            <a:r>
              <a:rPr lang="ru-RU" sz="1800" b="0" dirty="0" err="1" smtClean="0"/>
              <a:t>Егер</a:t>
            </a:r>
            <a:r>
              <a:rPr lang="ru-RU" sz="1800" b="0" dirty="0" smtClean="0"/>
              <a:t> </a:t>
            </a:r>
            <a:r>
              <a:rPr lang="ru-RU" sz="1800" b="0" dirty="0" err="1" smtClean="0"/>
              <a:t>сіз</a:t>
            </a:r>
            <a:r>
              <a:rPr lang="ru-RU" sz="1800" b="0" dirty="0" smtClean="0"/>
              <a:t> </a:t>
            </a:r>
            <a:r>
              <a:rPr lang="ru-RU" sz="1800" b="0" dirty="0" err="1" smtClean="0"/>
              <a:t>көзді</a:t>
            </a:r>
            <a:r>
              <a:rPr lang="ru-RU" sz="1800" b="0" dirty="0" smtClean="0"/>
              <a:t> </a:t>
            </a:r>
            <a:r>
              <a:rPr lang="ru-RU" sz="1800" b="0" dirty="0" err="1" smtClean="0"/>
              <a:t>сығырайтсаңыз</a:t>
            </a:r>
            <a:r>
              <a:rPr lang="ru-RU" sz="1800" b="0" dirty="0" smtClean="0"/>
              <a:t>, </a:t>
            </a:r>
            <a:r>
              <a:rPr lang="ru-RU" sz="1800" b="0" dirty="0" err="1" smtClean="0"/>
              <a:t>әрбір</a:t>
            </a:r>
            <a:r>
              <a:rPr lang="ru-RU" sz="1800" b="0" dirty="0" smtClean="0"/>
              <a:t> </a:t>
            </a:r>
            <a:r>
              <a:rPr lang="ru-RU" sz="1800" b="0" dirty="0" err="1" smtClean="0"/>
              <a:t>абзацты</a:t>
            </a:r>
            <a:r>
              <a:rPr lang="ru-RU" sz="1800" b="0" dirty="0" smtClean="0"/>
              <a:t> </a:t>
            </a:r>
            <a:r>
              <a:rPr lang="ru-RU" sz="1800" b="0" dirty="0" err="1" smtClean="0"/>
              <a:t>мәтіннің</a:t>
            </a:r>
            <a:r>
              <a:rPr lang="ru-RU" sz="1800" b="0" dirty="0" smtClean="0"/>
              <a:t> </a:t>
            </a:r>
            <a:r>
              <a:rPr lang="ru-RU" sz="1800" b="0" dirty="0" err="1" smtClean="0"/>
              <a:t>бір</a:t>
            </a:r>
            <a:r>
              <a:rPr lang="ru-RU" sz="1800" b="0" dirty="0" smtClean="0"/>
              <a:t> </a:t>
            </a:r>
            <a:r>
              <a:rPr lang="ru-RU" sz="1800" b="0" dirty="0" err="1" smtClean="0"/>
              <a:t>блогы</a:t>
            </a:r>
            <a:r>
              <a:rPr lang="ru-RU" sz="1800" b="0" dirty="0" smtClean="0"/>
              <a:t> </a:t>
            </a:r>
            <a:r>
              <a:rPr lang="ru-RU" sz="1800" b="0" dirty="0" err="1" smtClean="0"/>
              <a:t>ретінде</a:t>
            </a:r>
            <a:r>
              <a:rPr lang="ru-RU" sz="1800" b="0" dirty="0" smtClean="0"/>
              <a:t> </a:t>
            </a:r>
            <a:r>
              <a:rPr lang="ru-RU" sz="1800" b="0" dirty="0" err="1" smtClean="0"/>
              <a:t>көре</a:t>
            </a:r>
            <a:r>
              <a:rPr lang="ru-RU" sz="1800" b="0" dirty="0" smtClean="0"/>
              <a:t> </a:t>
            </a:r>
            <a:r>
              <a:rPr lang="ru-RU" sz="1800" b="0" dirty="0" err="1" smtClean="0"/>
              <a:t>аласыз</a:t>
            </a:r>
            <a:r>
              <a:rPr lang="ru-RU" sz="1800" b="0" dirty="0" smtClean="0"/>
              <a:t>. </a:t>
            </a:r>
            <a:r>
              <a:rPr lang="ru-RU" sz="1800" b="0" dirty="0" err="1" smtClean="0"/>
              <a:t>Бұл</a:t>
            </a:r>
            <a:r>
              <a:rPr lang="ru-RU" sz="1800" b="0" dirty="0" smtClean="0"/>
              <a:t> </a:t>
            </a:r>
            <a:r>
              <a:rPr lang="ru-RU" sz="1800" b="0" dirty="0" err="1" smtClean="0"/>
              <a:t>өте</a:t>
            </a:r>
            <a:r>
              <a:rPr lang="ru-RU" sz="1800" b="0" dirty="0" smtClean="0"/>
              <a:t> </a:t>
            </a:r>
            <a:r>
              <a:rPr lang="ru-RU" sz="1800" b="0" dirty="0" err="1" smtClean="0"/>
              <a:t>күшті</a:t>
            </a:r>
            <a:r>
              <a:rPr lang="ru-RU" sz="1800" b="0" dirty="0" smtClean="0"/>
              <a:t> </a:t>
            </a:r>
            <a:r>
              <a:rPr lang="ru-RU" sz="1800" b="0" dirty="0" err="1" smtClean="0"/>
              <a:t>гештальт</a:t>
            </a:r>
            <a:r>
              <a:rPr lang="ru-RU" sz="1800" b="0" dirty="0" smtClean="0"/>
              <a:t> </a:t>
            </a:r>
            <a:r>
              <a:rPr lang="ru-RU" sz="1800" b="0" dirty="0" err="1" smtClean="0"/>
              <a:t>емес</a:t>
            </a:r>
            <a:r>
              <a:rPr lang="ru-RU" sz="1800" b="0" dirty="0" smtClean="0"/>
              <a:t>, </a:t>
            </a:r>
            <a:r>
              <a:rPr lang="ru-RU" sz="1800" b="0" dirty="0" err="1" smtClean="0"/>
              <a:t>бірақ</a:t>
            </a:r>
            <a:r>
              <a:rPr lang="ru-RU" sz="1800" b="0" dirty="0" smtClean="0"/>
              <a:t> </a:t>
            </a:r>
            <a:r>
              <a:rPr lang="ru-RU" sz="1800" b="0" dirty="0" err="1" smtClean="0"/>
              <a:t>алғашқы</a:t>
            </a:r>
            <a:r>
              <a:rPr lang="ru-RU" sz="1800" b="0" dirty="0" smtClean="0"/>
              <a:t> </a:t>
            </a:r>
            <a:r>
              <a:rPr lang="ru-RU" sz="1800" b="0" dirty="0" err="1" smtClean="0"/>
              <a:t>нұсқаға</a:t>
            </a:r>
            <a:r>
              <a:rPr lang="ru-RU" sz="1800" b="0" dirty="0" smtClean="0"/>
              <a:t> </a:t>
            </a:r>
            <a:r>
              <a:rPr lang="ru-RU" sz="1800" b="0" dirty="0" err="1" smtClean="0"/>
              <a:t>қарағанда</a:t>
            </a:r>
            <a:r>
              <a:rPr lang="ru-RU" sz="1800" b="0" dirty="0" smtClean="0"/>
              <a:t> </a:t>
            </a:r>
            <a:r>
              <a:rPr lang="ru-RU" sz="1800" b="0" dirty="0" err="1" smtClean="0"/>
              <a:t>әлдеқайда</a:t>
            </a:r>
            <a:r>
              <a:rPr lang="ru-RU" sz="1800" b="0" dirty="0" smtClean="0"/>
              <a:t> </a:t>
            </a:r>
            <a:r>
              <a:rPr lang="ru-RU" sz="1800" b="0" dirty="0" err="1" smtClean="0"/>
              <a:t>айқын</a:t>
            </a:r>
            <a:r>
              <a:rPr lang="ru-RU" sz="1800" b="0" dirty="0" smtClean="0"/>
              <a:t>.</a:t>
            </a:r>
          </a:p>
          <a:p>
            <a:r>
              <a:rPr lang="ru-RU" sz="1800" b="0" dirty="0" err="1" smtClean="0"/>
              <a:t>Бұл</a:t>
            </a:r>
            <a:r>
              <a:rPr lang="ru-RU" sz="1800" b="0" dirty="0" smtClean="0"/>
              <a:t> эффект </a:t>
            </a:r>
            <a:r>
              <a:rPr lang="ru-RU" sz="1800" b="0" dirty="0" err="1" smtClean="0"/>
              <a:t>мәтін</a:t>
            </a:r>
            <a:r>
              <a:rPr lang="ru-RU" sz="1800" b="0" dirty="0" smtClean="0"/>
              <a:t> </a:t>
            </a:r>
            <a:r>
              <a:rPr lang="ru-RU" sz="1800" b="0" dirty="0" err="1" smtClean="0"/>
              <a:t>бағаны</a:t>
            </a:r>
            <a:r>
              <a:rPr lang="ru-RU" sz="1800" b="0" dirty="0" smtClean="0"/>
              <a:t> тар </a:t>
            </a:r>
            <a:r>
              <a:rPr lang="ru-RU" sz="1800" b="0" dirty="0" err="1" smtClean="0"/>
              <a:t>болғанда</a:t>
            </a:r>
            <a:r>
              <a:rPr lang="ru-RU" sz="1800" b="0" dirty="0" smtClean="0"/>
              <a:t> </a:t>
            </a:r>
            <a:r>
              <a:rPr lang="ru-RU" sz="1800" b="0" dirty="0" err="1" smtClean="0"/>
              <a:t>күштірек</a:t>
            </a:r>
            <a:r>
              <a:rPr lang="ru-RU" sz="1800" b="0" dirty="0" smtClean="0"/>
              <a:t> </a:t>
            </a:r>
            <a:r>
              <a:rPr lang="ru-RU" sz="1800" b="0" dirty="0" err="1" smtClean="0"/>
              <a:t>байқалады</a:t>
            </a:r>
            <a:r>
              <a:rPr lang="ru-RU" sz="1800" b="0" dirty="0" smtClean="0"/>
              <a:t>. </a:t>
            </a:r>
            <a:r>
              <a:rPr lang="ru-RU" sz="1800" b="0" dirty="0" err="1" smtClean="0"/>
              <a:t>Мұндай</a:t>
            </a:r>
            <a:r>
              <a:rPr lang="ru-RU" sz="1800" b="0" dirty="0" smtClean="0"/>
              <a:t> макет </a:t>
            </a:r>
            <a:r>
              <a:rPr lang="ru-RU" sz="1800" b="0" dirty="0" err="1" smtClean="0"/>
              <a:t>мәтін</a:t>
            </a:r>
            <a:r>
              <a:rPr lang="ru-RU" sz="1800" b="0" dirty="0" smtClean="0"/>
              <a:t> </a:t>
            </a:r>
            <a:r>
              <a:rPr lang="ru-RU" sz="1800" b="0" dirty="0" err="1" smtClean="0"/>
              <a:t>ішінде</a:t>
            </a:r>
            <a:r>
              <a:rPr lang="ru-RU" sz="1800" b="0" dirty="0" smtClean="0"/>
              <a:t> </a:t>
            </a:r>
            <a:r>
              <a:rPr lang="ru-RU" sz="1800" b="0" dirty="0" err="1" smtClean="0"/>
              <a:t>кедергі</a:t>
            </a:r>
            <a:r>
              <a:rPr lang="ru-RU" sz="1800" b="0" dirty="0" smtClean="0"/>
              <a:t> </a:t>
            </a:r>
            <a:r>
              <a:rPr lang="ru-RU" sz="1800" b="0" dirty="0" err="1" smtClean="0"/>
              <a:t>келтіретін</a:t>
            </a:r>
            <a:r>
              <a:rPr lang="ru-RU" sz="1800" b="0" dirty="0" smtClean="0"/>
              <a:t> бос </a:t>
            </a:r>
            <a:r>
              <a:rPr lang="ru-RU" sz="1800" b="0" dirty="0" err="1" smtClean="0"/>
              <a:t>дақтарды</a:t>
            </a:r>
            <a:r>
              <a:rPr lang="ru-RU" sz="1800" b="0" dirty="0" smtClean="0"/>
              <a:t> </a:t>
            </a:r>
            <a:r>
              <a:rPr lang="ru-RU" sz="1800" b="0" dirty="0" err="1" smtClean="0"/>
              <a:t>болдырмау</a:t>
            </a:r>
            <a:r>
              <a:rPr lang="ru-RU" sz="1800" b="0" dirty="0" smtClean="0"/>
              <a:t> </a:t>
            </a:r>
            <a:r>
              <a:rPr lang="ru-RU" sz="1800" b="0" dirty="0" err="1" smtClean="0"/>
              <a:t>үшін</a:t>
            </a:r>
            <a:r>
              <a:rPr lang="ru-RU" sz="1800" b="0" dirty="0" smtClean="0"/>
              <a:t> </a:t>
            </a:r>
            <a:r>
              <a:rPr lang="ru-RU" sz="1800" b="0" dirty="0" err="1" smtClean="0"/>
              <a:t>тасымалды</a:t>
            </a:r>
            <a:r>
              <a:rPr lang="ru-RU" sz="1800" b="0" dirty="0" smtClean="0"/>
              <a:t> </a:t>
            </a:r>
            <a:r>
              <a:rPr lang="ru-RU" sz="1800" b="0" dirty="0" err="1" smtClean="0"/>
              <a:t>мұқият</a:t>
            </a:r>
            <a:r>
              <a:rPr lang="ru-RU" sz="1800" b="0" dirty="0" smtClean="0"/>
              <a:t> </a:t>
            </a:r>
            <a:r>
              <a:rPr lang="ru-RU" sz="1800" b="0" dirty="0" err="1" smtClean="0"/>
              <a:t>қолдануды</a:t>
            </a:r>
            <a:r>
              <a:rPr lang="ru-RU" sz="1800" b="0" dirty="0" smtClean="0"/>
              <a:t> </a:t>
            </a:r>
            <a:r>
              <a:rPr lang="ru-RU" sz="1800" b="0" dirty="0" err="1" smtClean="0"/>
              <a:t>талап</a:t>
            </a:r>
            <a:r>
              <a:rPr lang="ru-RU" sz="1800" b="0" dirty="0" smtClean="0"/>
              <a:t> </a:t>
            </a:r>
            <a:r>
              <a:rPr lang="ru-RU" sz="1800" b="0" dirty="0" err="1" smtClean="0"/>
              <a:t>етеді</a:t>
            </a:r>
            <a:r>
              <a:rPr lang="ru-RU" sz="1800" b="0" dirty="0" smtClean="0"/>
              <a:t>. </a:t>
            </a:r>
            <a:r>
              <a:rPr lang="ru-RU" sz="1800" b="0" dirty="0" err="1" smtClean="0"/>
              <a:t>Газеттер</a:t>
            </a:r>
            <a:r>
              <a:rPr lang="ru-RU" sz="1800" b="0" dirty="0" smtClean="0"/>
              <a:t> </a:t>
            </a:r>
            <a:r>
              <a:rPr lang="ru-RU" sz="1800" b="0" dirty="0" err="1" smtClean="0"/>
              <a:t>көбіне</a:t>
            </a:r>
            <a:r>
              <a:rPr lang="ru-RU" sz="1800" b="0" dirty="0" smtClean="0"/>
              <a:t> </a:t>
            </a:r>
            <a:r>
              <a:rPr lang="ru-RU" sz="1800" b="0" dirty="0" err="1" smtClean="0"/>
              <a:t>осындай</a:t>
            </a:r>
            <a:r>
              <a:rPr lang="ru-RU" sz="1800" b="0" dirty="0" smtClean="0"/>
              <a:t> </a:t>
            </a:r>
            <a:r>
              <a:rPr lang="ru-RU" sz="1800" b="0" dirty="0" err="1" smtClean="0"/>
              <a:t>тәсілді</a:t>
            </a:r>
            <a:r>
              <a:rPr lang="ru-RU" sz="1800" b="0" dirty="0" smtClean="0"/>
              <a:t> </a:t>
            </a:r>
            <a:r>
              <a:rPr lang="ru-RU" sz="1800" b="0" dirty="0" err="1" smtClean="0"/>
              <a:t>орын</a:t>
            </a:r>
            <a:r>
              <a:rPr lang="ru-RU" sz="1800" b="0" dirty="0" smtClean="0"/>
              <a:t> </a:t>
            </a:r>
            <a:r>
              <a:rPr lang="ru-RU" sz="1800" b="0" dirty="0" err="1" smtClean="0"/>
              <a:t>үнемдеу</a:t>
            </a:r>
            <a:r>
              <a:rPr lang="ru-RU" sz="1800" b="0" dirty="0" smtClean="0"/>
              <a:t> </a:t>
            </a:r>
            <a:r>
              <a:rPr lang="ru-RU" sz="1800" b="0" dirty="0" err="1" smtClean="0"/>
              <a:t>үшін</a:t>
            </a:r>
            <a:r>
              <a:rPr lang="ru-RU" sz="1800" b="0" dirty="0" smtClean="0"/>
              <a:t> </a:t>
            </a:r>
            <a:r>
              <a:rPr lang="ru-RU" sz="1800" b="0" dirty="0" err="1" smtClean="0"/>
              <a:t>пайдаланады</a:t>
            </a:r>
            <a:r>
              <a:rPr lang="ru-RU" sz="1800" b="0" dirty="0" smtClean="0"/>
              <a:t>, </a:t>
            </a:r>
            <a:r>
              <a:rPr lang="ru-RU" sz="1800" b="0" dirty="0" err="1" smtClean="0"/>
              <a:t>әрі</a:t>
            </a:r>
            <a:r>
              <a:rPr lang="ru-RU" sz="1800" b="0" dirty="0" smtClean="0"/>
              <a:t> </a:t>
            </a:r>
            <a:r>
              <a:rPr lang="ru-RU" sz="1800" b="0" dirty="0" err="1" smtClean="0"/>
              <a:t>мәтін</a:t>
            </a:r>
            <a:r>
              <a:rPr lang="ru-RU" sz="1800" b="0" dirty="0" smtClean="0"/>
              <a:t> </a:t>
            </a:r>
            <a:r>
              <a:rPr lang="ru-RU" sz="1800" b="0" dirty="0" err="1" smtClean="0"/>
              <a:t>бағандары</a:t>
            </a:r>
            <a:r>
              <a:rPr lang="ru-RU" sz="1800" b="0" dirty="0" smtClean="0"/>
              <a:t> </a:t>
            </a:r>
            <a:r>
              <a:rPr lang="ru-RU" sz="1800" b="0" dirty="0" err="1" smtClean="0"/>
              <a:t>өте</a:t>
            </a:r>
            <a:r>
              <a:rPr lang="ru-RU" sz="1800" b="0" dirty="0" smtClean="0"/>
              <a:t> тар </a:t>
            </a:r>
            <a:r>
              <a:rPr lang="ru-RU" sz="1800" b="0" dirty="0" err="1" smtClean="0"/>
              <a:t>болғандықтан</a:t>
            </a:r>
            <a:r>
              <a:rPr lang="ru-RU" sz="1800" b="0" dirty="0" smtClean="0"/>
              <a:t>, </a:t>
            </a:r>
            <a:r>
              <a:rPr lang="ru-RU" sz="1800" b="0" dirty="0" err="1" smtClean="0"/>
              <a:t>абзацтар</a:t>
            </a:r>
            <a:r>
              <a:rPr lang="ru-RU" sz="1800" b="0" dirty="0" smtClean="0"/>
              <a:t> </a:t>
            </a:r>
            <a:r>
              <a:rPr lang="ru-RU" sz="1800" b="0" dirty="0" err="1" smtClean="0"/>
              <a:t>жақсырақ</a:t>
            </a:r>
            <a:r>
              <a:rPr lang="ru-RU" sz="1800" b="0" dirty="0" smtClean="0"/>
              <a:t> </a:t>
            </a:r>
            <a:r>
              <a:rPr lang="ru-RU" sz="1800" b="0" dirty="0" err="1" smtClean="0"/>
              <a:t>ерекшеленеді</a:t>
            </a:r>
            <a:r>
              <a:rPr lang="ru-RU" sz="1800" b="0" dirty="0" smtClean="0"/>
              <a:t>.</a:t>
            </a: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r>
              <a:rPr lang="en-US" sz="1800" b="0" i="0" u="none" strike="noStrike" baseline="0" dirty="0">
                <a:latin typeface="Palatino-Roman"/>
              </a:rPr>
              <a:t>Figure 3.3C shows three layouts of body text. The difference is the way the</a:t>
            </a:r>
            <a:r>
              <a:rPr lang="kk-KZ" sz="1800" b="0" i="0" u="none" strike="noStrike" baseline="0" dirty="0">
                <a:latin typeface="Palatino-Roman"/>
              </a:rPr>
              <a:t> </a:t>
            </a:r>
            <a:r>
              <a:rPr lang="en-US" sz="1800" b="0" i="0" u="none" strike="noStrike" baseline="0" dirty="0">
                <a:latin typeface="Palatino-Roman"/>
              </a:rPr>
              <a:t>paragraphs are separated.</a:t>
            </a:r>
            <a:r>
              <a:rPr lang="kk-KZ" sz="1800" b="0" i="0" u="none" strike="noStrike" baseline="0" dirty="0">
                <a:latin typeface="Palatino-Roman"/>
              </a:rPr>
              <a:t> </a:t>
            </a:r>
            <a:r>
              <a:rPr lang="en-US" sz="1800" b="0" i="0" u="none" strike="noStrike" baseline="0" dirty="0">
                <a:latin typeface="Palatino-Roman"/>
              </a:rPr>
              <a:t>In the first version, the paragraphs are separated by a slight indent of the first line of</a:t>
            </a:r>
          </a:p>
          <a:p>
            <a:pPr algn="l"/>
            <a:r>
              <a:rPr lang="en-US" sz="1800" b="0" i="0" u="none" strike="noStrike" baseline="0" dirty="0">
                <a:latin typeface="Palatino-Roman"/>
              </a:rPr>
              <a:t>each paragraph. The lines are not right-aligned. The result is some weak gestalts at</a:t>
            </a:r>
            <a:r>
              <a:rPr lang="kk-KZ" sz="1800" b="0" i="0" u="none" strike="noStrike" baseline="0" dirty="0">
                <a:latin typeface="Palatino-Roman"/>
              </a:rPr>
              <a:t> </a:t>
            </a:r>
            <a:r>
              <a:rPr lang="en-US" sz="1800" b="0" i="0" u="none" strike="noStrike" baseline="0" dirty="0">
                <a:latin typeface="Palatino-Roman"/>
              </a:rPr>
              <a:t>the left margin – the white areas of indentation, but no clear signal in the right</a:t>
            </a:r>
            <a:r>
              <a:rPr lang="kk-KZ" sz="1800" b="0" i="0" u="none" strike="noStrike" baseline="0" dirty="0">
                <a:latin typeface="Palatino-Roman"/>
              </a:rPr>
              <a:t> </a:t>
            </a:r>
            <a:r>
              <a:rPr lang="en-US" sz="1800" b="0" i="0" u="none" strike="noStrike" baseline="0" dirty="0">
                <a:latin typeface="Palatino-Roman"/>
              </a:rPr>
              <a:t>margin. The paragraphs don’t stand out as clear gestalts. You often see this layout</a:t>
            </a:r>
            <a:r>
              <a:rPr lang="kk-KZ" sz="1800" b="0" i="0" u="none" strike="noStrike" baseline="0" dirty="0">
                <a:latin typeface="Palatino-Roman"/>
              </a:rPr>
              <a:t> </a:t>
            </a:r>
            <a:r>
              <a:rPr lang="en-US" sz="1800" b="0" i="0" u="none" strike="noStrike" baseline="0" dirty="0">
                <a:latin typeface="Palatino-Roman"/>
              </a:rPr>
              <a:t>when amateurs set up a text.</a:t>
            </a:r>
            <a:endParaRPr lang="kk-KZ" sz="1800" b="0" i="0" u="none" strike="noStrike" baseline="0" dirty="0">
              <a:latin typeface="Palatino-Roman"/>
            </a:endParaRPr>
          </a:p>
          <a:p>
            <a:pPr algn="l"/>
            <a:r>
              <a:rPr lang="en-US" sz="1800" b="0" i="0" u="none" strike="noStrike" baseline="0" dirty="0">
                <a:latin typeface="Palatino-Roman"/>
              </a:rPr>
              <a:t>The second version is similar to the first except for the right margin, which now is</a:t>
            </a:r>
            <a:r>
              <a:rPr lang="kk-KZ" sz="1800" b="0" i="0" u="none" strike="noStrike" baseline="0" dirty="0">
                <a:latin typeface="Palatino-Roman"/>
              </a:rPr>
              <a:t> </a:t>
            </a:r>
            <a:r>
              <a:rPr lang="en-US" sz="1800" b="0" i="0" u="none" strike="noStrike" baseline="0" dirty="0">
                <a:latin typeface="Palatino-Roman"/>
              </a:rPr>
              <a:t>aligned. There are now clear signals from the right margin too and they match the</a:t>
            </a:r>
            <a:r>
              <a:rPr lang="kk-KZ" sz="1800" b="0" i="0" u="none" strike="noStrike" baseline="0" dirty="0">
                <a:latin typeface="Palatino-Roman"/>
              </a:rPr>
              <a:t> </a:t>
            </a:r>
            <a:r>
              <a:rPr lang="en-US" sz="1800" b="0" i="0" u="none" strike="noStrike" baseline="0" dirty="0">
                <a:latin typeface="Palatino-Roman"/>
              </a:rPr>
              <a:t>left-hand signals in most places. If you screw up your eyes, you can see each</a:t>
            </a:r>
            <a:r>
              <a:rPr lang="kk-KZ" sz="1800" b="0" i="0" u="none" strike="noStrike" baseline="0" dirty="0">
                <a:latin typeface="Palatino-Roman"/>
              </a:rPr>
              <a:t> </a:t>
            </a:r>
            <a:r>
              <a:rPr lang="en-US" sz="1800" b="0" i="0" u="none" strike="noStrike" baseline="0" dirty="0">
                <a:latin typeface="Palatino-Roman"/>
              </a:rPr>
              <a:t>paragraph as a block of text. It is not a very strong gestalt, but clearly stronger than</a:t>
            </a:r>
            <a:r>
              <a:rPr lang="kk-KZ" sz="1800" b="0" i="0" u="none" strike="noStrike" baseline="0" dirty="0">
                <a:latin typeface="Palatino-Roman"/>
              </a:rPr>
              <a:t> </a:t>
            </a:r>
            <a:r>
              <a:rPr lang="en-US" sz="1800" b="0" i="0" u="none" strike="noStrike" baseline="0" dirty="0">
                <a:latin typeface="Palatino-Roman"/>
              </a:rPr>
              <a:t>the first version. The effect is stronger when the text column is narrow. This layout</a:t>
            </a:r>
            <a:r>
              <a:rPr lang="kk-KZ" sz="1800" b="0" i="0" u="none" strike="noStrike" baseline="0" dirty="0">
                <a:latin typeface="Palatino-Roman"/>
              </a:rPr>
              <a:t> </a:t>
            </a:r>
            <a:r>
              <a:rPr lang="en-US" sz="1800" b="0" i="0" u="none" strike="noStrike" baseline="0" dirty="0">
                <a:latin typeface="Palatino-Roman"/>
              </a:rPr>
              <a:t>requires careful hyphenation to avoid disturbing, white patches in the middle of the</a:t>
            </a:r>
            <a:r>
              <a:rPr lang="kk-KZ" sz="1800" b="0" i="0" u="none" strike="noStrike" baseline="0" dirty="0">
                <a:latin typeface="Palatino-Roman"/>
              </a:rPr>
              <a:t> </a:t>
            </a:r>
            <a:r>
              <a:rPr lang="en-US" sz="1800" b="0" i="0" u="none" strike="noStrike" baseline="0" dirty="0">
                <a:latin typeface="Palatino-Roman"/>
              </a:rPr>
              <a:t>text. Newspapers normally use this layout to save space, and since the columns of</a:t>
            </a:r>
            <a:r>
              <a:rPr lang="kk-KZ" sz="1800" b="0" i="0" u="none" strike="noStrike" baseline="0" dirty="0">
                <a:latin typeface="Palatino-Roman"/>
              </a:rPr>
              <a:t> </a:t>
            </a:r>
            <a:r>
              <a:rPr lang="en-US" sz="1800" b="0" i="0" u="none" strike="noStrike" baseline="0" dirty="0">
                <a:latin typeface="Palatino-Roman"/>
              </a:rPr>
              <a:t>text are very narrow, the paragraphs stand out well.</a:t>
            </a:r>
          </a:p>
        </p:txBody>
      </p:sp>
      <p:sp>
        <p:nvSpPr>
          <p:cNvPr id="4" name="Номер слайда 3"/>
          <p:cNvSpPr>
            <a:spLocks noGrp="1"/>
          </p:cNvSpPr>
          <p:nvPr>
            <p:ph type="sldNum" sz="quarter" idx="5"/>
          </p:nvPr>
        </p:nvSpPr>
        <p:spPr/>
        <p:txBody>
          <a:bodyPr/>
          <a:lstStyle/>
          <a:p>
            <a:fld id="{D3290CC7-4D6C-4691-BB15-1B332C85583C}" type="slidenum">
              <a:rPr lang="ru-RU" smtClean="0"/>
              <a:t>10</a:t>
            </a:fld>
            <a:endParaRPr lang="ru-RU"/>
          </a:p>
        </p:txBody>
      </p:sp>
    </p:spTree>
    <p:extLst>
      <p:ext uri="{BB962C8B-B14F-4D97-AF65-F5344CB8AC3E}">
        <p14:creationId xmlns:p14="http://schemas.microsoft.com/office/powerpoint/2010/main" val="4146299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sz="1200" b="0" i="0" u="none" strike="noStrike" baseline="0" dirty="0">
              <a:latin typeface="Palatino-Roman"/>
            </a:endParaRPr>
          </a:p>
          <a:p>
            <a:pPr algn="l"/>
            <a:r>
              <a:rPr lang="ru-RU" dirty="0" err="1" smtClean="0"/>
              <a:t>Үшінші</a:t>
            </a:r>
            <a:r>
              <a:rPr lang="ru-RU" dirty="0" smtClean="0"/>
              <a:t> </a:t>
            </a:r>
            <a:r>
              <a:rPr lang="ru-RU" dirty="0" err="1" smtClean="0"/>
              <a:t>нұсқада</a:t>
            </a:r>
            <a:r>
              <a:rPr lang="ru-RU" dirty="0" smtClean="0"/>
              <a:t> </a:t>
            </a:r>
            <a:r>
              <a:rPr lang="ru-RU" dirty="0" err="1" smtClean="0"/>
              <a:t>абзацтарды</a:t>
            </a:r>
            <a:r>
              <a:rPr lang="ru-RU" dirty="0" smtClean="0"/>
              <a:t> </a:t>
            </a:r>
            <a:r>
              <a:rPr lang="ru-RU" dirty="0" err="1" smtClean="0"/>
              <a:t>бөлу</a:t>
            </a:r>
            <a:r>
              <a:rPr lang="ru-RU" dirty="0" smtClean="0"/>
              <a:t> </a:t>
            </a:r>
            <a:r>
              <a:rPr lang="ru-RU" dirty="0" err="1" smtClean="0"/>
              <a:t>үшін</a:t>
            </a:r>
            <a:r>
              <a:rPr lang="ru-RU" dirty="0" smtClean="0"/>
              <a:t> бос </a:t>
            </a:r>
            <a:r>
              <a:rPr lang="ru-RU" dirty="0" err="1" smtClean="0"/>
              <a:t>жолдар</a:t>
            </a:r>
            <a:r>
              <a:rPr lang="ru-RU" dirty="0" smtClean="0"/>
              <a:t> </a:t>
            </a:r>
            <a:r>
              <a:rPr lang="ru-RU" dirty="0" err="1" smtClean="0"/>
              <a:t>қолданылады</a:t>
            </a:r>
            <a:r>
              <a:rPr lang="ru-RU" dirty="0" smtClean="0"/>
              <a:t>. </a:t>
            </a:r>
            <a:r>
              <a:rPr lang="ru-RU" dirty="0" err="1" smtClean="0"/>
              <a:t>Енді</a:t>
            </a:r>
            <a:r>
              <a:rPr lang="ru-RU" dirty="0" smtClean="0"/>
              <a:t> </a:t>
            </a:r>
            <a:r>
              <a:rPr lang="ru-RU" dirty="0" err="1" smtClean="0"/>
              <a:t>жақындық</a:t>
            </a:r>
            <a:r>
              <a:rPr lang="ru-RU" dirty="0" smtClean="0"/>
              <a:t> </a:t>
            </a:r>
            <a:r>
              <a:rPr lang="ru-RU" dirty="0" err="1" smtClean="0"/>
              <a:t>заңы</a:t>
            </a:r>
            <a:r>
              <a:rPr lang="ru-RU" dirty="0" smtClean="0"/>
              <a:t> </a:t>
            </a:r>
            <a:r>
              <a:rPr lang="ru-RU" dirty="0" err="1" smtClean="0"/>
              <a:t>толық</a:t>
            </a:r>
            <a:r>
              <a:rPr lang="ru-RU" dirty="0" smtClean="0"/>
              <a:t> </a:t>
            </a:r>
            <a:r>
              <a:rPr lang="ru-RU" dirty="0" err="1" smtClean="0"/>
              <a:t>жұмыс</a:t>
            </a:r>
            <a:r>
              <a:rPr lang="ru-RU" dirty="0" smtClean="0"/>
              <a:t> </a:t>
            </a:r>
            <a:r>
              <a:rPr lang="ru-RU" dirty="0" err="1" smtClean="0"/>
              <a:t>істейді</a:t>
            </a:r>
            <a:r>
              <a:rPr lang="ru-RU" dirty="0" smtClean="0"/>
              <a:t>, </a:t>
            </a:r>
            <a:r>
              <a:rPr lang="ru-RU" dirty="0" err="1" smtClean="0"/>
              <a:t>және</a:t>
            </a:r>
            <a:r>
              <a:rPr lang="ru-RU" dirty="0" smtClean="0"/>
              <a:t> </a:t>
            </a:r>
            <a:r>
              <a:rPr lang="ru-RU" dirty="0" err="1" smtClean="0"/>
              <a:t>біз</a:t>
            </a:r>
            <a:r>
              <a:rPr lang="ru-RU" dirty="0" smtClean="0"/>
              <a:t> </a:t>
            </a:r>
            <a:r>
              <a:rPr lang="ru-RU" dirty="0" err="1" smtClean="0"/>
              <a:t>әр</a:t>
            </a:r>
            <a:r>
              <a:rPr lang="ru-RU" dirty="0" smtClean="0"/>
              <a:t> </a:t>
            </a:r>
            <a:r>
              <a:rPr lang="ru-RU" dirty="0" err="1" smtClean="0"/>
              <a:t>абзацты</a:t>
            </a:r>
            <a:r>
              <a:rPr lang="ru-RU" dirty="0" smtClean="0"/>
              <a:t> </a:t>
            </a:r>
            <a:r>
              <a:rPr lang="ru-RU" dirty="0" err="1" smtClean="0"/>
              <a:t>күшті</a:t>
            </a:r>
            <a:r>
              <a:rPr lang="ru-RU" dirty="0" smtClean="0"/>
              <a:t> </a:t>
            </a:r>
            <a:r>
              <a:rPr lang="ru-RU" dirty="0" err="1" smtClean="0"/>
              <a:t>гештальт</a:t>
            </a:r>
            <a:r>
              <a:rPr lang="ru-RU" dirty="0" smtClean="0"/>
              <a:t> </a:t>
            </a:r>
            <a:r>
              <a:rPr lang="ru-RU" dirty="0" err="1" smtClean="0"/>
              <a:t>ретінде</a:t>
            </a:r>
            <a:r>
              <a:rPr lang="ru-RU" dirty="0" smtClean="0"/>
              <a:t> </a:t>
            </a:r>
            <a:r>
              <a:rPr lang="ru-RU" dirty="0" err="1" smtClean="0"/>
              <a:t>көреміз</a:t>
            </a:r>
            <a:r>
              <a:rPr lang="ru-RU" dirty="0" smtClean="0"/>
              <a:t>. </a:t>
            </a:r>
            <a:r>
              <a:rPr lang="ru-RU" dirty="0" err="1" smtClean="0"/>
              <a:t>Жолдар</a:t>
            </a:r>
            <a:r>
              <a:rPr lang="ru-RU" dirty="0" smtClean="0"/>
              <a:t> </a:t>
            </a:r>
            <a:r>
              <a:rPr lang="ru-RU" dirty="0" err="1" smtClean="0"/>
              <a:t>оң</a:t>
            </a:r>
            <a:r>
              <a:rPr lang="ru-RU" dirty="0" smtClean="0"/>
              <a:t> </a:t>
            </a:r>
            <a:r>
              <a:rPr lang="ru-RU" dirty="0" err="1" smtClean="0"/>
              <a:t>жақ</a:t>
            </a:r>
            <a:r>
              <a:rPr lang="ru-RU" dirty="0" smtClean="0"/>
              <a:t> </a:t>
            </a:r>
            <a:r>
              <a:rPr lang="ru-RU" dirty="0" err="1" smtClean="0"/>
              <a:t>шетке</a:t>
            </a:r>
            <a:r>
              <a:rPr lang="ru-RU" dirty="0" smtClean="0"/>
              <a:t> </a:t>
            </a:r>
            <a:r>
              <a:rPr lang="ru-RU" dirty="0" err="1" smtClean="0"/>
              <a:t>тегістелмеген</a:t>
            </a:r>
            <a:r>
              <a:rPr lang="ru-RU" dirty="0" smtClean="0"/>
              <a:t>, </a:t>
            </a:r>
            <a:r>
              <a:rPr lang="ru-RU" dirty="0" err="1" smtClean="0"/>
              <a:t>бірақ</a:t>
            </a:r>
            <a:r>
              <a:rPr lang="ru-RU" dirty="0" smtClean="0"/>
              <a:t> </a:t>
            </a:r>
            <a:r>
              <a:rPr lang="ru-RU" dirty="0" err="1" smtClean="0"/>
              <a:t>гештальттар</a:t>
            </a:r>
            <a:r>
              <a:rPr lang="ru-RU" dirty="0" smtClean="0"/>
              <a:t> </a:t>
            </a:r>
            <a:r>
              <a:rPr lang="ru-RU" dirty="0" err="1" smtClean="0"/>
              <a:t>бәрібір</a:t>
            </a:r>
            <a:r>
              <a:rPr lang="ru-RU" dirty="0" smtClean="0"/>
              <a:t> </a:t>
            </a:r>
            <a:r>
              <a:rPr lang="ru-RU" dirty="0" err="1" smtClean="0"/>
              <a:t>өте</a:t>
            </a:r>
            <a:r>
              <a:rPr lang="ru-RU" dirty="0" smtClean="0"/>
              <a:t> </a:t>
            </a:r>
            <a:r>
              <a:rPr lang="ru-RU" dirty="0" err="1" smtClean="0"/>
              <a:t>айқын</a:t>
            </a:r>
            <a:r>
              <a:rPr lang="ru-RU" dirty="0" smtClean="0"/>
              <a:t>. </a:t>
            </a:r>
            <a:r>
              <a:rPr lang="ru-RU" dirty="0" err="1" smtClean="0"/>
              <a:t>Мұндай</a:t>
            </a:r>
            <a:r>
              <a:rPr lang="ru-RU" dirty="0" smtClean="0"/>
              <a:t> макет </a:t>
            </a:r>
            <a:r>
              <a:rPr lang="ru-RU" dirty="0" err="1" smtClean="0"/>
              <a:t>қарапайым</a:t>
            </a:r>
            <a:r>
              <a:rPr lang="ru-RU" dirty="0" smtClean="0"/>
              <a:t> </a:t>
            </a:r>
            <a:r>
              <a:rPr lang="ru-RU" dirty="0" err="1" smtClean="0"/>
              <a:t>есептер</a:t>
            </a:r>
            <a:r>
              <a:rPr lang="ru-RU" dirty="0" smtClean="0"/>
              <a:t> </a:t>
            </a:r>
            <a:r>
              <a:rPr lang="ru-RU" dirty="0" err="1" smtClean="0"/>
              <a:t>үшін</a:t>
            </a:r>
            <a:r>
              <a:rPr lang="ru-RU" dirty="0" smtClean="0"/>
              <a:t> </a:t>
            </a:r>
            <a:r>
              <a:rPr lang="ru-RU" dirty="0" err="1" smtClean="0"/>
              <a:t>қолайлы</a:t>
            </a:r>
            <a:r>
              <a:rPr lang="ru-RU" dirty="0" smtClean="0"/>
              <a:t> </a:t>
            </a:r>
            <a:r>
              <a:rPr lang="ru-RU" dirty="0" err="1" smtClean="0"/>
              <a:t>және</a:t>
            </a:r>
            <a:r>
              <a:rPr lang="ru-RU" dirty="0" smtClean="0"/>
              <a:t> </a:t>
            </a:r>
            <a:r>
              <a:rPr lang="ru-RU" dirty="0" err="1" smtClean="0"/>
              <a:t>көбінесе</a:t>
            </a:r>
            <a:r>
              <a:rPr lang="ru-RU" dirty="0" smtClean="0"/>
              <a:t> </a:t>
            </a:r>
            <a:r>
              <a:rPr lang="ru-RU" dirty="0" err="1" smtClean="0"/>
              <a:t>оқулықтарда</a:t>
            </a:r>
            <a:r>
              <a:rPr lang="ru-RU" dirty="0" smtClean="0"/>
              <a:t> </a:t>
            </a:r>
            <a:r>
              <a:rPr lang="ru-RU" dirty="0" err="1" smtClean="0"/>
              <a:t>қолданылады</a:t>
            </a:r>
            <a:r>
              <a:rPr lang="ru-RU" dirty="0" smtClean="0"/>
              <a:t>. </a:t>
            </a:r>
            <a:r>
              <a:rPr lang="ru-RU" dirty="0" err="1" smtClean="0"/>
              <a:t>Кейбір</a:t>
            </a:r>
            <a:r>
              <a:rPr lang="ru-RU" dirty="0" smtClean="0"/>
              <a:t> </a:t>
            </a:r>
            <a:r>
              <a:rPr lang="ru-RU" dirty="0" err="1" smtClean="0"/>
              <a:t>терімшілер</a:t>
            </a:r>
            <a:r>
              <a:rPr lang="ru-RU" dirty="0" smtClean="0"/>
              <a:t> </a:t>
            </a:r>
            <a:r>
              <a:rPr lang="ru-RU" dirty="0" err="1" smtClean="0"/>
              <a:t>жолдарды</a:t>
            </a:r>
            <a:r>
              <a:rPr lang="ru-RU" dirty="0" smtClean="0"/>
              <a:t> </a:t>
            </a:r>
            <a:r>
              <a:rPr lang="ru-RU" dirty="0" err="1" smtClean="0"/>
              <a:t>оң</a:t>
            </a:r>
            <a:r>
              <a:rPr lang="ru-RU" dirty="0" smtClean="0"/>
              <a:t> </a:t>
            </a:r>
            <a:r>
              <a:rPr lang="ru-RU" dirty="0" err="1" smtClean="0"/>
              <a:t>жақ</a:t>
            </a:r>
            <a:r>
              <a:rPr lang="ru-RU" dirty="0" smtClean="0"/>
              <a:t> </a:t>
            </a:r>
            <a:r>
              <a:rPr lang="ru-RU" dirty="0" err="1" smtClean="0"/>
              <a:t>шетке</a:t>
            </a:r>
            <a:r>
              <a:rPr lang="ru-RU" dirty="0" smtClean="0"/>
              <a:t> де </a:t>
            </a:r>
            <a:r>
              <a:rPr lang="ru-RU" dirty="0" err="1" smtClean="0"/>
              <a:t>тегістейді</a:t>
            </a:r>
            <a:r>
              <a:rPr lang="ru-RU" dirty="0" smtClean="0"/>
              <a:t>, </a:t>
            </a:r>
            <a:r>
              <a:rPr lang="ru-RU" dirty="0" err="1" smtClean="0"/>
              <a:t>әрі</a:t>
            </a:r>
            <a:r>
              <a:rPr lang="ru-RU" dirty="0" smtClean="0"/>
              <a:t> </a:t>
            </a:r>
            <a:r>
              <a:rPr lang="ru-RU" dirty="0" err="1" smtClean="0"/>
              <a:t>тасымалдар</a:t>
            </a:r>
            <a:r>
              <a:rPr lang="ru-RU" dirty="0" smtClean="0"/>
              <a:t> </a:t>
            </a:r>
            <a:r>
              <a:rPr lang="ru-RU" dirty="0" err="1" smtClean="0"/>
              <a:t>жайлы</a:t>
            </a:r>
            <a:r>
              <a:rPr lang="ru-RU" dirty="0" smtClean="0"/>
              <a:t> </a:t>
            </a:r>
            <a:r>
              <a:rPr lang="ru-RU" dirty="0" err="1" smtClean="0"/>
              <a:t>алаңдайды</a:t>
            </a:r>
            <a:r>
              <a:rPr lang="ru-RU" dirty="0" smtClean="0"/>
              <a:t>. </a:t>
            </a:r>
            <a:r>
              <a:rPr lang="ru-RU" dirty="0" err="1" smtClean="0"/>
              <a:t>Бұл</a:t>
            </a:r>
            <a:r>
              <a:rPr lang="ru-RU" dirty="0" smtClean="0"/>
              <a:t> </a:t>
            </a:r>
            <a:r>
              <a:rPr lang="ru-RU" dirty="0" err="1" smtClean="0"/>
              <a:t>гештальттарға</a:t>
            </a:r>
            <a:r>
              <a:rPr lang="ru-RU" dirty="0" smtClean="0"/>
              <a:t> </a:t>
            </a:r>
            <a:r>
              <a:rPr lang="ru-RU" dirty="0" err="1" smtClean="0"/>
              <a:t>әсер</a:t>
            </a:r>
            <a:r>
              <a:rPr lang="ru-RU" dirty="0" smtClean="0"/>
              <a:t> </a:t>
            </a:r>
            <a:r>
              <a:rPr lang="ru-RU" dirty="0" err="1" smtClean="0"/>
              <a:t>ете</a:t>
            </a:r>
            <a:r>
              <a:rPr lang="ru-RU" dirty="0" smtClean="0"/>
              <a:t> </a:t>
            </a:r>
            <a:r>
              <a:rPr lang="ru-RU" dirty="0" err="1" smtClean="0"/>
              <a:t>ме</a:t>
            </a:r>
            <a:r>
              <a:rPr lang="ru-RU" dirty="0" smtClean="0"/>
              <a:t>? — </a:t>
            </a:r>
            <a:r>
              <a:rPr lang="ru-RU" dirty="0" err="1" smtClean="0"/>
              <a:t>Иә</a:t>
            </a:r>
            <a:r>
              <a:rPr lang="ru-RU" dirty="0" smtClean="0"/>
              <a:t>, </a:t>
            </a:r>
            <a:r>
              <a:rPr lang="ru-RU" dirty="0" err="1" smtClean="0"/>
              <a:t>сәл</a:t>
            </a:r>
            <a:r>
              <a:rPr lang="ru-RU" dirty="0" smtClean="0"/>
              <a:t> </a:t>
            </a:r>
            <a:r>
              <a:rPr lang="ru-RU" dirty="0" err="1" smtClean="0"/>
              <a:t>әсер</a:t>
            </a:r>
            <a:r>
              <a:rPr lang="ru-RU" dirty="0" smtClean="0"/>
              <a:t> </a:t>
            </a:r>
            <a:r>
              <a:rPr lang="ru-RU" dirty="0" err="1" smtClean="0"/>
              <a:t>етеді</a:t>
            </a:r>
            <a:r>
              <a:rPr lang="ru-RU" dirty="0" smtClean="0"/>
              <a:t>, </a:t>
            </a:r>
            <a:r>
              <a:rPr lang="ru-RU" dirty="0" err="1" smtClean="0"/>
              <a:t>өйткені</a:t>
            </a:r>
            <a:r>
              <a:rPr lang="ru-RU" dirty="0" smtClean="0"/>
              <a:t> </a:t>
            </a:r>
            <a:r>
              <a:rPr lang="ru-RU" dirty="0" err="1" smtClean="0"/>
              <a:t>мәтін</a:t>
            </a:r>
            <a:r>
              <a:rPr lang="ru-RU" dirty="0" smtClean="0"/>
              <a:t> </a:t>
            </a:r>
            <a:r>
              <a:rPr lang="ru-RU" dirty="0" err="1" smtClean="0"/>
              <a:t>блоктарының</a:t>
            </a:r>
            <a:r>
              <a:rPr lang="ru-RU" dirty="0" smtClean="0"/>
              <a:t> </a:t>
            </a:r>
            <a:r>
              <a:rPr lang="ru-RU" dirty="0" err="1" smtClean="0"/>
              <a:t>енді</a:t>
            </a:r>
            <a:r>
              <a:rPr lang="ru-RU" dirty="0" smtClean="0"/>
              <a:t> </a:t>
            </a:r>
            <a:r>
              <a:rPr lang="ru-RU" dirty="0" err="1" smtClean="0"/>
              <a:t>барлық</a:t>
            </a:r>
            <a:r>
              <a:rPr lang="ru-RU" dirty="0" smtClean="0"/>
              <a:t> </a:t>
            </a:r>
            <a:r>
              <a:rPr lang="ru-RU" dirty="0" err="1" smtClean="0"/>
              <a:t>жағынан</a:t>
            </a:r>
            <a:r>
              <a:rPr lang="ru-RU" dirty="0" smtClean="0"/>
              <a:t> </a:t>
            </a:r>
            <a:r>
              <a:rPr lang="ru-RU" dirty="0" err="1" smtClean="0"/>
              <a:t>тегіс</a:t>
            </a:r>
            <a:r>
              <a:rPr lang="ru-RU" dirty="0" smtClean="0"/>
              <a:t> </a:t>
            </a:r>
            <a:r>
              <a:rPr lang="ru-RU" dirty="0" err="1" smtClean="0"/>
              <a:t>шекарасы</a:t>
            </a:r>
            <a:r>
              <a:rPr lang="ru-RU" dirty="0" smtClean="0"/>
              <a:t> бар, </a:t>
            </a:r>
            <a:r>
              <a:rPr lang="ru-RU" dirty="0" err="1" smtClean="0"/>
              <a:t>бұл</a:t>
            </a:r>
            <a:r>
              <a:rPr lang="ru-RU" dirty="0" smtClean="0"/>
              <a:t> </a:t>
            </a:r>
            <a:r>
              <a:rPr lang="ru-RU" dirty="0" err="1" smtClean="0"/>
              <a:t>жабықтық</a:t>
            </a:r>
            <a:r>
              <a:rPr lang="ru-RU" dirty="0" smtClean="0"/>
              <a:t> </a:t>
            </a:r>
            <a:r>
              <a:rPr lang="ru-RU" dirty="0" err="1" smtClean="0"/>
              <a:t>заңының</a:t>
            </a:r>
            <a:r>
              <a:rPr lang="ru-RU" dirty="0" smtClean="0"/>
              <a:t> да </a:t>
            </a:r>
            <a:r>
              <a:rPr lang="ru-RU" dirty="0" err="1" smtClean="0"/>
              <a:t>күштірек</a:t>
            </a:r>
            <a:r>
              <a:rPr lang="ru-RU" dirty="0" smtClean="0"/>
              <a:t> </a:t>
            </a:r>
            <a:r>
              <a:rPr lang="ru-RU" dirty="0" err="1" smtClean="0"/>
              <a:t>жұмыс</a:t>
            </a:r>
            <a:r>
              <a:rPr lang="ru-RU" dirty="0" smtClean="0"/>
              <a:t> </a:t>
            </a:r>
            <a:r>
              <a:rPr lang="ru-RU" dirty="0" err="1" smtClean="0"/>
              <a:t>істеуіне</a:t>
            </a:r>
            <a:r>
              <a:rPr lang="ru-RU" dirty="0" smtClean="0"/>
              <a:t> </a:t>
            </a:r>
            <a:r>
              <a:rPr lang="ru-RU" dirty="0" err="1" smtClean="0"/>
              <a:t>мүмкіндік</a:t>
            </a:r>
            <a:r>
              <a:rPr lang="ru-RU" dirty="0" smtClean="0"/>
              <a:t> </a:t>
            </a:r>
            <a:r>
              <a:rPr lang="ru-RU" dirty="0" err="1" smtClean="0"/>
              <a:t>береді</a:t>
            </a:r>
            <a:r>
              <a:rPr lang="ru-RU" dirty="0" smtClean="0"/>
              <a:t>. </a:t>
            </a:r>
            <a:r>
              <a:rPr lang="ru-RU" dirty="0" err="1" smtClean="0"/>
              <a:t>Бұл</a:t>
            </a:r>
            <a:r>
              <a:rPr lang="ru-RU" dirty="0" smtClean="0"/>
              <a:t> </a:t>
            </a:r>
            <a:r>
              <a:rPr lang="ru-RU" dirty="0" err="1" smtClean="0"/>
              <a:t>нұсқада</a:t>
            </a:r>
            <a:r>
              <a:rPr lang="ru-RU" dirty="0" smtClean="0"/>
              <a:t> </a:t>
            </a:r>
            <a:r>
              <a:rPr lang="ru-RU" dirty="0" err="1" smtClean="0"/>
              <a:t>гештальттар</a:t>
            </a:r>
            <a:r>
              <a:rPr lang="ru-RU" dirty="0" smtClean="0"/>
              <a:t> </a:t>
            </a:r>
            <a:r>
              <a:rPr lang="ru-RU" dirty="0" err="1" smtClean="0"/>
              <a:t>жақсы</a:t>
            </a:r>
            <a:r>
              <a:rPr lang="ru-RU" dirty="0" smtClean="0"/>
              <a:t> </a:t>
            </a:r>
            <a:r>
              <a:rPr lang="ru-RU" dirty="0" err="1" smtClean="0"/>
              <a:t>болғанымен</a:t>
            </a:r>
            <a:r>
              <a:rPr lang="ru-RU" dirty="0" smtClean="0"/>
              <a:t>, </a:t>
            </a:r>
            <a:r>
              <a:rPr lang="ru-RU" dirty="0" err="1" smtClean="0"/>
              <a:t>оқу</a:t>
            </a:r>
            <a:r>
              <a:rPr lang="ru-RU" dirty="0" smtClean="0"/>
              <a:t> </a:t>
            </a:r>
            <a:r>
              <a:rPr lang="ru-RU" dirty="0" err="1" smtClean="0"/>
              <a:t>қиынырақ</a:t>
            </a:r>
            <a:r>
              <a:rPr lang="ru-RU" dirty="0" smtClean="0"/>
              <a:t>, </a:t>
            </a:r>
            <a:r>
              <a:rPr lang="ru-RU" dirty="0" err="1" smtClean="0"/>
              <a:t>өйткені</a:t>
            </a:r>
            <a:r>
              <a:rPr lang="ru-RU" dirty="0" smtClean="0"/>
              <a:t> </a:t>
            </a:r>
            <a:r>
              <a:rPr lang="ru-RU" dirty="0" err="1" smtClean="0"/>
              <a:t>жолдар</a:t>
            </a:r>
            <a:r>
              <a:rPr lang="ru-RU" dirty="0" smtClean="0"/>
              <a:t> </a:t>
            </a:r>
            <a:r>
              <a:rPr lang="ru-RU" dirty="0" err="1" smtClean="0"/>
              <a:t>тым</a:t>
            </a:r>
            <a:r>
              <a:rPr lang="ru-RU" dirty="0" smtClean="0"/>
              <a:t> </a:t>
            </a:r>
            <a:r>
              <a:rPr lang="ru-RU" dirty="0" err="1" smtClean="0"/>
              <a:t>ұзын</a:t>
            </a:r>
            <a:r>
              <a:rPr lang="ru-RU" dirty="0" smtClean="0"/>
              <a:t>.</a:t>
            </a:r>
            <a:endParaRPr lang="ru-RU" sz="1200" b="0" i="0" u="none" strike="noStrike" baseline="0" dirty="0">
              <a:latin typeface="Palatino-Roman"/>
            </a:endParaRPr>
          </a:p>
          <a:p>
            <a:pPr algn="l"/>
            <a:endParaRPr lang="ru-RU" sz="1200" b="0" i="0" u="none" strike="noStrike" baseline="0" dirty="0">
              <a:latin typeface="Palatino-Roman"/>
            </a:endParaRPr>
          </a:p>
          <a:p>
            <a:pPr algn="l"/>
            <a:r>
              <a:rPr lang="en-US" sz="1200" b="0" i="0" u="none" strike="noStrike" baseline="0" dirty="0">
                <a:latin typeface="Palatino-Roman"/>
              </a:rPr>
              <a:t>In the third version, blank lines separate the paragraphs. Now the law of proximity</a:t>
            </a:r>
            <a:r>
              <a:rPr lang="kk-KZ" sz="1200" b="0" i="0" u="none" strike="noStrike" baseline="0" dirty="0">
                <a:latin typeface="Palatino-Roman"/>
              </a:rPr>
              <a:t> </a:t>
            </a:r>
            <a:r>
              <a:rPr lang="en-US" sz="1200" b="0" i="0" u="none" strike="noStrike" baseline="0" dirty="0">
                <a:latin typeface="Palatino-Roman"/>
              </a:rPr>
              <a:t>works fully, and we see each paragraph as a strong gestalt. The lines are not</a:t>
            </a:r>
            <a:r>
              <a:rPr lang="kk-KZ" sz="1200" b="0" i="0" u="none" strike="noStrike" baseline="0" dirty="0">
                <a:latin typeface="Palatino-Roman"/>
              </a:rPr>
              <a:t> </a:t>
            </a:r>
            <a:r>
              <a:rPr lang="en-US" sz="1200" b="0" i="0" u="none" strike="noStrike" baseline="0" dirty="0">
                <a:latin typeface="Palatino-Roman"/>
              </a:rPr>
              <a:t>right-aligned, but still the gestalts are very clear. This layout is good for ordinary</a:t>
            </a:r>
            <a:r>
              <a:rPr lang="kk-KZ" sz="1200" b="0" i="0" u="none" strike="noStrike" baseline="0" dirty="0">
                <a:latin typeface="Palatino-Roman"/>
              </a:rPr>
              <a:t> </a:t>
            </a:r>
            <a:r>
              <a:rPr lang="en-US" sz="1200" b="0" i="0" u="none" strike="noStrike" baseline="0" dirty="0">
                <a:latin typeface="Palatino-Roman"/>
              </a:rPr>
              <a:t>reports, and is often used in textbooks too. Some typesetters right-align the lines,</a:t>
            </a:r>
            <a:r>
              <a:rPr lang="kk-KZ" sz="1200" b="0" i="0" u="none" strike="noStrike" baseline="0" dirty="0">
                <a:latin typeface="Palatino-Roman"/>
              </a:rPr>
              <a:t> </a:t>
            </a:r>
            <a:r>
              <a:rPr lang="en-US" sz="1200" b="0" i="0" u="none" strike="noStrike" baseline="0" dirty="0">
                <a:latin typeface="Palatino-Roman"/>
              </a:rPr>
              <a:t>taking also the trouble with the hyphenation. Does it have an effect on the gestalts?</a:t>
            </a:r>
          </a:p>
          <a:p>
            <a:pPr algn="l"/>
            <a:r>
              <a:rPr lang="en-US" sz="1200" b="0" i="0" u="none" strike="noStrike" baseline="0" dirty="0">
                <a:latin typeface="Palatino-Roman"/>
              </a:rPr>
              <a:t>Yes a bit, because the blocks of text now have a smooth border all the way around,</a:t>
            </a:r>
            <a:r>
              <a:rPr lang="kk-KZ" sz="1200" b="0" i="0" u="none" strike="noStrike" baseline="0" dirty="0">
                <a:latin typeface="Palatino-Roman"/>
              </a:rPr>
              <a:t> </a:t>
            </a:r>
            <a:r>
              <a:rPr lang="en-US" sz="1200" b="0" i="0" u="none" strike="noStrike" baseline="0" dirty="0">
                <a:latin typeface="Palatino-Roman"/>
              </a:rPr>
              <a:t>which allows the law of closure to work strongly too. Although this version has good</a:t>
            </a:r>
            <a:r>
              <a:rPr lang="kk-KZ" sz="1200" b="0" i="0" u="none" strike="noStrike" baseline="0" dirty="0">
                <a:latin typeface="Palatino-Roman"/>
              </a:rPr>
              <a:t> </a:t>
            </a:r>
            <a:r>
              <a:rPr lang="en-US" sz="1200" b="0" i="0" u="none" strike="noStrike" baseline="0" dirty="0">
                <a:latin typeface="Palatino-Roman"/>
              </a:rPr>
              <a:t>gestalts, it is hard to read because the lines are too long.</a:t>
            </a:r>
            <a:endParaRPr lang="ru-RU" dirty="0"/>
          </a:p>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11</a:t>
            </a:fld>
            <a:endParaRPr lang="ru-RU"/>
          </a:p>
        </p:txBody>
      </p:sp>
    </p:spTree>
    <p:extLst>
      <p:ext uri="{BB962C8B-B14F-4D97-AF65-F5344CB8AC3E}">
        <p14:creationId xmlns:p14="http://schemas.microsoft.com/office/powerpoint/2010/main" val="2164882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sz="1800" b="0" i="0" u="none" strike="noStrike" baseline="0" dirty="0">
              <a:solidFill>
                <a:srgbClr val="000000"/>
              </a:solidFill>
              <a:latin typeface="Palatino-Roman"/>
            </a:endParaRPr>
          </a:p>
          <a:p>
            <a:r>
              <a:rPr lang="ru-RU" sz="1800" b="1" dirty="0" err="1" smtClean="0"/>
              <a:t>Ескі</a:t>
            </a:r>
            <a:r>
              <a:rPr lang="ru-RU" sz="1800" b="1" dirty="0" smtClean="0"/>
              <a:t> </a:t>
            </a:r>
            <a:r>
              <a:rPr lang="ru-RU" sz="1800" b="1" dirty="0" err="1" smtClean="0"/>
              <a:t>типографиялық</a:t>
            </a:r>
            <a:r>
              <a:rPr lang="ru-RU" sz="1800" b="1" dirty="0" smtClean="0"/>
              <a:t> </a:t>
            </a:r>
            <a:r>
              <a:rPr lang="ru-RU" sz="1800" b="1" dirty="0" err="1" smtClean="0"/>
              <a:t>ереже</a:t>
            </a:r>
            <a:r>
              <a:rPr lang="ru-RU" sz="1800" b="1" dirty="0" smtClean="0"/>
              <a:t> </a:t>
            </a:r>
            <a:r>
              <a:rPr lang="ru-RU" sz="1800" b="1" dirty="0" err="1" smtClean="0"/>
              <a:t>былай</a:t>
            </a:r>
            <a:r>
              <a:rPr lang="ru-RU" sz="1800" b="1" dirty="0" smtClean="0"/>
              <a:t> </a:t>
            </a:r>
            <a:r>
              <a:rPr lang="ru-RU" sz="1800" b="1" dirty="0" err="1" smtClean="0"/>
              <a:t>дейді</a:t>
            </a:r>
            <a:r>
              <a:rPr lang="ru-RU" sz="1800" b="1" dirty="0" smtClean="0"/>
              <a:t>:</a:t>
            </a:r>
            <a:r>
              <a:rPr lang="ru-RU" sz="1800" dirty="0" smtClean="0"/>
              <a:t/>
            </a:r>
            <a:br>
              <a:rPr lang="ru-RU" sz="1800" dirty="0" smtClean="0"/>
            </a:br>
            <a:r>
              <a:rPr lang="ru-RU" sz="1800" dirty="0" err="1" smtClean="0"/>
              <a:t>Жол</a:t>
            </a:r>
            <a:r>
              <a:rPr lang="ru-RU" sz="1800" dirty="0" smtClean="0"/>
              <a:t> </a:t>
            </a:r>
            <a:r>
              <a:rPr lang="ru-RU" sz="1800" dirty="0" err="1" smtClean="0"/>
              <a:t>ұзындығы</a:t>
            </a:r>
            <a:r>
              <a:rPr lang="ru-RU" sz="1800" dirty="0" smtClean="0"/>
              <a:t> 12,5 см-</a:t>
            </a:r>
            <a:r>
              <a:rPr lang="ru-RU" sz="1800" dirty="0" err="1" smtClean="0"/>
              <a:t>ден</a:t>
            </a:r>
            <a:r>
              <a:rPr lang="ru-RU" sz="1800" dirty="0" smtClean="0"/>
              <a:t> (5 дюйм) </a:t>
            </a:r>
            <a:r>
              <a:rPr lang="ru-RU" sz="1800" dirty="0" err="1" smtClean="0"/>
              <a:t>аспау</a:t>
            </a:r>
            <a:r>
              <a:rPr lang="ru-RU" sz="1800" dirty="0" smtClean="0"/>
              <a:t> </a:t>
            </a:r>
            <a:r>
              <a:rPr lang="ru-RU" sz="1800" dirty="0" err="1" smtClean="0"/>
              <a:t>керек</a:t>
            </a:r>
            <a:r>
              <a:rPr lang="ru-RU" sz="1800" dirty="0" smtClean="0"/>
              <a:t>.</a:t>
            </a:r>
            <a:br>
              <a:rPr lang="ru-RU" sz="1800" dirty="0" smtClean="0"/>
            </a:br>
            <a:r>
              <a:rPr lang="ru-RU" sz="1800" dirty="0" err="1" smtClean="0"/>
              <a:t>Жолдағы</a:t>
            </a:r>
            <a:r>
              <a:rPr lang="ru-RU" sz="1800" dirty="0" smtClean="0"/>
              <a:t> </a:t>
            </a:r>
            <a:r>
              <a:rPr lang="ru-RU" sz="1800" dirty="0" err="1" smtClean="0"/>
              <a:t>таңба</a:t>
            </a:r>
            <a:r>
              <a:rPr lang="ru-RU" sz="1800" dirty="0" smtClean="0"/>
              <a:t> саны 65-</a:t>
            </a:r>
            <a:r>
              <a:rPr lang="ru-RU" sz="1800" dirty="0" err="1" smtClean="0"/>
              <a:t>тен</a:t>
            </a:r>
            <a:r>
              <a:rPr lang="ru-RU" sz="1800" dirty="0" smtClean="0"/>
              <a:t> </a:t>
            </a:r>
            <a:r>
              <a:rPr lang="ru-RU" sz="1800" dirty="0" err="1" smtClean="0"/>
              <a:t>аспау</a:t>
            </a:r>
            <a:r>
              <a:rPr lang="ru-RU" sz="1800" dirty="0" smtClean="0"/>
              <a:t> </a:t>
            </a:r>
            <a:r>
              <a:rPr lang="ru-RU" sz="1800" dirty="0" err="1" smtClean="0"/>
              <a:t>керек</a:t>
            </a:r>
            <a:r>
              <a:rPr lang="ru-RU" sz="1800" dirty="0" smtClean="0"/>
              <a:t> (орта </a:t>
            </a:r>
            <a:r>
              <a:rPr lang="ru-RU" sz="1800" dirty="0" err="1" smtClean="0"/>
              <a:t>есеппен</a:t>
            </a:r>
            <a:r>
              <a:rPr lang="ru-RU" sz="1800" dirty="0" smtClean="0"/>
              <a:t>, бос </a:t>
            </a:r>
            <a:r>
              <a:rPr lang="ru-RU" sz="1800" dirty="0" err="1" smtClean="0"/>
              <a:t>орындарды</a:t>
            </a:r>
            <a:r>
              <a:rPr lang="ru-RU" sz="1800" dirty="0" smtClean="0"/>
              <a:t> </a:t>
            </a:r>
            <a:r>
              <a:rPr lang="ru-RU" sz="1800" dirty="0" err="1" smtClean="0"/>
              <a:t>есептемей</a:t>
            </a:r>
            <a:r>
              <a:rPr lang="ru-RU" sz="1800" dirty="0" smtClean="0"/>
              <a:t>).</a:t>
            </a:r>
            <a:br>
              <a:rPr lang="ru-RU" sz="1800" dirty="0" smtClean="0"/>
            </a:br>
            <a:r>
              <a:rPr lang="en-US" sz="1800" dirty="0" smtClean="0"/>
              <a:t>Times Roman </a:t>
            </a:r>
            <a:r>
              <a:rPr lang="ru-RU" sz="1800" dirty="0" err="1" smtClean="0"/>
              <a:t>қаріпімен</a:t>
            </a:r>
            <a:r>
              <a:rPr lang="ru-RU" sz="1800" dirty="0" smtClean="0"/>
              <a:t>, </a:t>
            </a:r>
            <a:r>
              <a:rPr lang="ru-RU" sz="1800" dirty="0" err="1" smtClean="0"/>
              <a:t>өлшемі</a:t>
            </a:r>
            <a:r>
              <a:rPr lang="ru-RU" sz="1800" dirty="0" smtClean="0"/>
              <a:t> 10 пункт </a:t>
            </a:r>
            <a:r>
              <a:rPr lang="ru-RU" sz="1800" dirty="0" err="1" smtClean="0"/>
              <a:t>болғанда</a:t>
            </a:r>
            <a:r>
              <a:rPr lang="ru-RU" sz="1800" dirty="0" smtClean="0"/>
              <a:t> 65 </a:t>
            </a:r>
            <a:r>
              <a:rPr lang="ru-RU" sz="1800" dirty="0" err="1" smtClean="0"/>
              <a:t>таңба</a:t>
            </a:r>
            <a:r>
              <a:rPr lang="ru-RU" sz="1800" dirty="0" smtClean="0"/>
              <a:t> </a:t>
            </a:r>
            <a:r>
              <a:rPr lang="ru-RU" sz="1800" dirty="0" err="1" smtClean="0"/>
              <a:t>шамамен</a:t>
            </a:r>
            <a:r>
              <a:rPr lang="ru-RU" sz="1800" dirty="0" smtClean="0"/>
              <a:t> 11 см </a:t>
            </a:r>
            <a:r>
              <a:rPr lang="ru-RU" sz="1800" dirty="0" err="1" smtClean="0"/>
              <a:t>жол</a:t>
            </a:r>
            <a:r>
              <a:rPr lang="ru-RU" sz="1800" dirty="0" smtClean="0"/>
              <a:t> </a:t>
            </a:r>
            <a:r>
              <a:rPr lang="ru-RU" sz="1800" dirty="0" err="1" smtClean="0"/>
              <a:t>ұзындығына</a:t>
            </a:r>
            <a:r>
              <a:rPr lang="ru-RU" sz="1800" dirty="0" smtClean="0"/>
              <a:t> </a:t>
            </a:r>
            <a:r>
              <a:rPr lang="ru-RU" sz="1800" dirty="0" err="1" smtClean="0"/>
              <a:t>сәйкес</a:t>
            </a:r>
            <a:r>
              <a:rPr lang="ru-RU" sz="1800" dirty="0" smtClean="0"/>
              <a:t> </a:t>
            </a:r>
            <a:r>
              <a:rPr lang="ru-RU" sz="1800" dirty="0" err="1" smtClean="0"/>
              <a:t>келеді</a:t>
            </a:r>
            <a:r>
              <a:rPr lang="ru-RU" sz="1800" dirty="0" smtClean="0"/>
              <a:t>.</a:t>
            </a:r>
            <a:br>
              <a:rPr lang="ru-RU" sz="1800" dirty="0" smtClean="0"/>
            </a:br>
            <a:r>
              <a:rPr lang="en-US" sz="1800" dirty="0" smtClean="0"/>
              <a:t>Times Roman </a:t>
            </a:r>
            <a:r>
              <a:rPr lang="ru-RU" sz="1800" dirty="0" err="1" smtClean="0"/>
              <a:t>қаріпімен</a:t>
            </a:r>
            <a:r>
              <a:rPr lang="ru-RU" sz="1800" dirty="0" smtClean="0"/>
              <a:t>, </a:t>
            </a:r>
            <a:r>
              <a:rPr lang="ru-RU" sz="1800" dirty="0" err="1" smtClean="0"/>
              <a:t>өлшемі</a:t>
            </a:r>
            <a:r>
              <a:rPr lang="ru-RU" sz="1800" dirty="0" smtClean="0"/>
              <a:t> 12 пункт </a:t>
            </a:r>
            <a:r>
              <a:rPr lang="ru-RU" sz="1800" dirty="0" err="1" smtClean="0"/>
              <a:t>болғанда</a:t>
            </a:r>
            <a:r>
              <a:rPr lang="ru-RU" sz="1800" dirty="0" smtClean="0"/>
              <a:t> 65 </a:t>
            </a:r>
            <a:r>
              <a:rPr lang="ru-RU" sz="1800" dirty="0" err="1" smtClean="0"/>
              <a:t>таңба</a:t>
            </a:r>
            <a:r>
              <a:rPr lang="ru-RU" sz="1800" dirty="0" smtClean="0"/>
              <a:t> </a:t>
            </a:r>
            <a:r>
              <a:rPr lang="ru-RU" sz="1800" dirty="0" err="1" smtClean="0"/>
              <a:t>шамамен</a:t>
            </a:r>
            <a:r>
              <a:rPr lang="ru-RU" sz="1800" dirty="0" smtClean="0"/>
              <a:t> 13 см </a:t>
            </a:r>
            <a:r>
              <a:rPr lang="ru-RU" sz="1800" dirty="0" err="1" smtClean="0"/>
              <a:t>жол</a:t>
            </a:r>
            <a:r>
              <a:rPr lang="ru-RU" sz="1800" dirty="0" smtClean="0"/>
              <a:t> </a:t>
            </a:r>
            <a:r>
              <a:rPr lang="ru-RU" sz="1800" dirty="0" err="1" smtClean="0"/>
              <a:t>ұзындығына</a:t>
            </a:r>
            <a:r>
              <a:rPr lang="ru-RU" sz="1800" dirty="0" smtClean="0"/>
              <a:t> </a:t>
            </a:r>
            <a:r>
              <a:rPr lang="ru-RU" sz="1800" dirty="0" err="1" smtClean="0"/>
              <a:t>сәйкес</a:t>
            </a:r>
            <a:r>
              <a:rPr lang="ru-RU" sz="1800" dirty="0" smtClean="0"/>
              <a:t> </a:t>
            </a:r>
            <a:r>
              <a:rPr lang="ru-RU" sz="1800" dirty="0" err="1" smtClean="0"/>
              <a:t>келеді</a:t>
            </a:r>
            <a:r>
              <a:rPr lang="ru-RU" sz="1800" dirty="0" smtClean="0"/>
              <a:t>.</a:t>
            </a:r>
            <a:br>
              <a:rPr lang="ru-RU" sz="1800" dirty="0" smtClean="0"/>
            </a:br>
            <a:r>
              <a:rPr lang="ru-RU" sz="1800" dirty="0" err="1" smtClean="0"/>
              <a:t>Стандартты</a:t>
            </a:r>
            <a:r>
              <a:rPr lang="ru-RU" sz="1800" dirty="0" smtClean="0"/>
              <a:t> </a:t>
            </a:r>
            <a:r>
              <a:rPr lang="ru-RU" sz="1800" dirty="0" err="1" smtClean="0"/>
              <a:t>қағаз</a:t>
            </a:r>
            <a:r>
              <a:rPr lang="ru-RU" sz="1800" dirty="0" smtClean="0"/>
              <a:t> </a:t>
            </a:r>
            <a:r>
              <a:rPr lang="ru-RU" sz="1800" dirty="0" err="1" smtClean="0"/>
              <a:t>өлшемінде</a:t>
            </a:r>
            <a:r>
              <a:rPr lang="ru-RU" sz="1800" dirty="0" smtClean="0"/>
              <a:t> (</a:t>
            </a:r>
            <a:r>
              <a:rPr lang="en-US" sz="1800" dirty="0" err="1" smtClean="0"/>
              <a:t>A4</a:t>
            </a:r>
            <a:r>
              <a:rPr lang="en-US" sz="1800" dirty="0" smtClean="0"/>
              <a:t> </a:t>
            </a:r>
            <a:r>
              <a:rPr lang="ru-RU" sz="1800" dirty="0" err="1" smtClean="0"/>
              <a:t>немесе</a:t>
            </a:r>
            <a:r>
              <a:rPr lang="ru-RU" sz="1800" dirty="0" smtClean="0"/>
              <a:t> </a:t>
            </a:r>
            <a:r>
              <a:rPr lang="en-US" sz="1800" dirty="0" smtClean="0"/>
              <a:t>Letter) </a:t>
            </a:r>
            <a:r>
              <a:rPr lang="ru-RU" sz="1800" dirty="0" err="1" smtClean="0"/>
              <a:t>парақтың</a:t>
            </a:r>
            <a:r>
              <a:rPr lang="ru-RU" sz="1800" dirty="0" smtClean="0"/>
              <a:t> </a:t>
            </a:r>
            <a:r>
              <a:rPr lang="ru-RU" sz="1800" dirty="0" err="1" smtClean="0"/>
              <a:t>ені</a:t>
            </a:r>
            <a:r>
              <a:rPr lang="ru-RU" sz="1800" dirty="0" smtClean="0"/>
              <a:t> </a:t>
            </a:r>
            <a:r>
              <a:rPr lang="ru-RU" sz="1800" dirty="0" err="1" smtClean="0"/>
              <a:t>шамамен</a:t>
            </a:r>
            <a:r>
              <a:rPr lang="ru-RU" sz="1800" dirty="0" smtClean="0"/>
              <a:t> 21 см </a:t>
            </a:r>
            <a:r>
              <a:rPr lang="ru-RU" sz="1800" dirty="0" err="1" smtClean="0"/>
              <a:t>немесе</a:t>
            </a:r>
            <a:r>
              <a:rPr lang="ru-RU" sz="1800" dirty="0" smtClean="0"/>
              <a:t> 8,5 дюйм.</a:t>
            </a:r>
          </a:p>
          <a:p>
            <a:r>
              <a:rPr lang="ru-RU" sz="1800" dirty="0" err="1" smtClean="0"/>
              <a:t>Жоғарыдағы</a:t>
            </a:r>
            <a:r>
              <a:rPr lang="ru-RU" sz="1800" dirty="0" smtClean="0"/>
              <a:t> </a:t>
            </a:r>
            <a:r>
              <a:rPr lang="ru-RU" sz="1800" dirty="0" err="1" smtClean="0"/>
              <a:t>ережелерді</a:t>
            </a:r>
            <a:r>
              <a:rPr lang="ru-RU" sz="1800" dirty="0" smtClean="0"/>
              <a:t> </a:t>
            </a:r>
            <a:r>
              <a:rPr lang="ru-RU" sz="1800" dirty="0" err="1" smtClean="0"/>
              <a:t>әрқашан</a:t>
            </a:r>
            <a:r>
              <a:rPr lang="ru-RU" sz="1800" dirty="0" smtClean="0"/>
              <a:t> </a:t>
            </a:r>
            <a:r>
              <a:rPr lang="ru-RU" sz="1800" dirty="0" err="1" smtClean="0"/>
              <a:t>сақтау</a:t>
            </a:r>
            <a:r>
              <a:rPr lang="ru-RU" sz="1800" dirty="0" smtClean="0"/>
              <a:t> </a:t>
            </a:r>
            <a:r>
              <a:rPr lang="ru-RU" sz="1800" dirty="0" err="1" smtClean="0"/>
              <a:t>оңай</a:t>
            </a:r>
            <a:r>
              <a:rPr lang="ru-RU" sz="1800" dirty="0" smtClean="0"/>
              <a:t> </a:t>
            </a:r>
            <a:r>
              <a:rPr lang="ru-RU" sz="1800" dirty="0" err="1" smtClean="0"/>
              <a:t>емес</a:t>
            </a:r>
            <a:r>
              <a:rPr lang="ru-RU" sz="1800" dirty="0" smtClean="0"/>
              <a:t>, </a:t>
            </a:r>
            <a:r>
              <a:rPr lang="ru-RU" sz="1800" dirty="0" err="1" smtClean="0"/>
              <a:t>бірақ</a:t>
            </a:r>
            <a:r>
              <a:rPr lang="ru-RU" sz="1800" dirty="0" smtClean="0"/>
              <a:t> </a:t>
            </a:r>
            <a:r>
              <a:rPr lang="ru-RU" sz="1800" dirty="0" err="1" smtClean="0"/>
              <a:t>слайдта</a:t>
            </a:r>
            <a:r>
              <a:rPr lang="ru-RU" sz="1800" dirty="0" smtClean="0"/>
              <a:t> </a:t>
            </a:r>
            <a:r>
              <a:rPr lang="ru-RU" sz="1800" dirty="0" err="1" smtClean="0"/>
              <a:t>бірнеше</a:t>
            </a:r>
            <a:r>
              <a:rPr lang="ru-RU" sz="1800" dirty="0" smtClean="0"/>
              <a:t> </a:t>
            </a:r>
            <a:r>
              <a:rPr lang="ru-RU" sz="1800" dirty="0" err="1" smtClean="0"/>
              <a:t>мүмкіндіктер</a:t>
            </a:r>
            <a:r>
              <a:rPr lang="ru-RU" sz="1800" dirty="0" smtClean="0"/>
              <a:t> </a:t>
            </a:r>
            <a:r>
              <a:rPr lang="ru-RU" sz="1800" dirty="0" err="1" smtClean="0"/>
              <a:t>көрсетілген</a:t>
            </a:r>
            <a:r>
              <a:rPr lang="ru-RU" sz="1800" dirty="0" smtClean="0"/>
              <a:t>:</a:t>
            </a:r>
          </a:p>
          <a:p>
            <a:r>
              <a:rPr lang="ru-RU" sz="1800" b="1" dirty="0" err="1" smtClean="0"/>
              <a:t>Қарапайым</a:t>
            </a:r>
            <a:r>
              <a:rPr lang="ru-RU" sz="1800" b="1" dirty="0" smtClean="0"/>
              <a:t> </a:t>
            </a:r>
            <a:r>
              <a:rPr lang="ru-RU" sz="1800" b="1" dirty="0" err="1" smtClean="0"/>
              <a:t>есептер</a:t>
            </a:r>
            <a:r>
              <a:rPr lang="ru-RU" sz="1800" b="1" dirty="0" smtClean="0"/>
              <a:t>.</a:t>
            </a:r>
            <a:r>
              <a:rPr lang="ru-RU" sz="1800" dirty="0" smtClean="0"/>
              <a:t/>
            </a:r>
            <a:br>
              <a:rPr lang="ru-RU" sz="1800" dirty="0" smtClean="0"/>
            </a:br>
            <a:r>
              <a:rPr lang="ru-RU" sz="1800" dirty="0" smtClean="0"/>
              <a:t>12 </a:t>
            </a:r>
            <a:r>
              <a:rPr lang="ru-RU" sz="1800" dirty="0" err="1" smtClean="0"/>
              <a:t>пункттік</a:t>
            </a:r>
            <a:r>
              <a:rPr lang="ru-RU" sz="1800" dirty="0" smtClean="0"/>
              <a:t> </a:t>
            </a:r>
            <a:r>
              <a:rPr lang="ru-RU" sz="1800" dirty="0" err="1" smtClean="0"/>
              <a:t>мәтін</a:t>
            </a:r>
            <a:r>
              <a:rPr lang="ru-RU" sz="1800" dirty="0" smtClean="0"/>
              <a:t> </a:t>
            </a:r>
            <a:r>
              <a:rPr lang="ru-RU" sz="1800" dirty="0" err="1" smtClean="0"/>
              <a:t>және</a:t>
            </a:r>
            <a:r>
              <a:rPr lang="ru-RU" sz="1800" dirty="0" smtClean="0"/>
              <a:t> </a:t>
            </a:r>
            <a:r>
              <a:rPr lang="ru-RU" sz="1800" dirty="0" err="1" smtClean="0"/>
              <a:t>кең</a:t>
            </a:r>
            <a:r>
              <a:rPr lang="ru-RU" sz="1800" dirty="0" smtClean="0"/>
              <a:t> </a:t>
            </a:r>
            <a:r>
              <a:rPr lang="ru-RU" sz="1800" dirty="0" err="1" smtClean="0"/>
              <a:t>өрістер</a:t>
            </a:r>
            <a:r>
              <a:rPr lang="ru-RU" sz="1800" dirty="0" smtClean="0"/>
              <a:t> (3,5 см </a:t>
            </a:r>
            <a:r>
              <a:rPr lang="ru-RU" sz="1800" dirty="0" err="1" smtClean="0"/>
              <a:t>немесе</a:t>
            </a:r>
            <a:r>
              <a:rPr lang="ru-RU" sz="1800" dirty="0" smtClean="0"/>
              <a:t> 1,5 дюйм). </a:t>
            </a:r>
            <a:r>
              <a:rPr lang="ru-RU" sz="1800" dirty="0" err="1" smtClean="0"/>
              <a:t>Бұл</a:t>
            </a:r>
            <a:r>
              <a:rPr lang="ru-RU" sz="1800" dirty="0" smtClean="0"/>
              <a:t> </a:t>
            </a:r>
            <a:r>
              <a:rPr lang="ru-RU" sz="1800" dirty="0" err="1" smtClean="0"/>
              <a:t>классикалық</a:t>
            </a:r>
            <a:r>
              <a:rPr lang="ru-RU" sz="1800" dirty="0" smtClean="0"/>
              <a:t> </a:t>
            </a:r>
            <a:r>
              <a:rPr lang="ru-RU" sz="1800" dirty="0" err="1" smtClean="0"/>
              <a:t>ережеге</a:t>
            </a:r>
            <a:r>
              <a:rPr lang="ru-RU" sz="1800" dirty="0" smtClean="0"/>
              <a:t> </a:t>
            </a:r>
            <a:r>
              <a:rPr lang="ru-RU" sz="1800" dirty="0" err="1" smtClean="0"/>
              <a:t>толық</a:t>
            </a:r>
            <a:r>
              <a:rPr lang="ru-RU" sz="1800" dirty="0" smtClean="0"/>
              <a:t> </a:t>
            </a:r>
            <a:r>
              <a:rPr lang="ru-RU" sz="1800" dirty="0" err="1" smtClean="0"/>
              <a:t>сәйкес</a:t>
            </a:r>
            <a:r>
              <a:rPr lang="ru-RU" sz="1800" dirty="0" smtClean="0"/>
              <a:t> </a:t>
            </a:r>
            <a:r>
              <a:rPr lang="ru-RU" sz="1800" dirty="0" err="1" smtClean="0"/>
              <a:t>келмейді</a:t>
            </a:r>
            <a:r>
              <a:rPr lang="ru-RU" sz="1800" dirty="0" smtClean="0"/>
              <a:t>, </a:t>
            </a:r>
            <a:r>
              <a:rPr lang="ru-RU" sz="1800" dirty="0" err="1" smtClean="0"/>
              <a:t>бірақ</a:t>
            </a:r>
            <a:r>
              <a:rPr lang="ru-RU" sz="1800" dirty="0" smtClean="0"/>
              <a:t> </a:t>
            </a:r>
            <a:r>
              <a:rPr lang="ru-RU" sz="1800" dirty="0" err="1" smtClean="0"/>
              <a:t>хаттар</a:t>
            </a:r>
            <a:r>
              <a:rPr lang="ru-RU" sz="1800" dirty="0" smtClean="0"/>
              <a:t> мен </a:t>
            </a:r>
            <a:r>
              <a:rPr lang="ru-RU" sz="1800" dirty="0" err="1" smtClean="0"/>
              <a:t>қарапайым</a:t>
            </a:r>
            <a:r>
              <a:rPr lang="ru-RU" sz="1800" dirty="0" smtClean="0"/>
              <a:t> </a:t>
            </a:r>
            <a:r>
              <a:rPr lang="ru-RU" sz="1800" dirty="0" err="1" smtClean="0"/>
              <a:t>есептер</a:t>
            </a:r>
            <a:r>
              <a:rPr lang="ru-RU" sz="1800" dirty="0" smtClean="0"/>
              <a:t> </a:t>
            </a:r>
            <a:r>
              <a:rPr lang="ru-RU" sz="1800" dirty="0" err="1" smtClean="0"/>
              <a:t>үшін</a:t>
            </a:r>
            <a:r>
              <a:rPr lang="ru-RU" sz="1800" dirty="0" smtClean="0"/>
              <a:t> </a:t>
            </a:r>
            <a:r>
              <a:rPr lang="ru-RU" sz="1800" dirty="0" err="1" smtClean="0"/>
              <a:t>қолайлы</a:t>
            </a:r>
            <a:r>
              <a:rPr lang="ru-RU" sz="1800" dirty="0" smtClean="0"/>
              <a:t> </a:t>
            </a:r>
            <a:r>
              <a:rPr lang="ru-RU" sz="1800" dirty="0" err="1" smtClean="0"/>
              <a:t>ымыра</a:t>
            </a:r>
            <a:r>
              <a:rPr lang="ru-RU" sz="1800" dirty="0" smtClean="0"/>
              <a:t>.</a:t>
            </a:r>
          </a:p>
          <a:p>
            <a:r>
              <a:rPr lang="ru-RU" sz="1800" b="1" dirty="0" err="1" smtClean="0"/>
              <a:t>Күрделі</a:t>
            </a:r>
            <a:r>
              <a:rPr lang="ru-RU" sz="1800" b="1" dirty="0" smtClean="0"/>
              <a:t> </a:t>
            </a:r>
            <a:r>
              <a:rPr lang="ru-RU" sz="1800" b="1" dirty="0" err="1" smtClean="0"/>
              <a:t>есептер</a:t>
            </a:r>
            <a:r>
              <a:rPr lang="ru-RU" sz="1800" b="1" dirty="0" smtClean="0"/>
              <a:t>.</a:t>
            </a:r>
            <a:r>
              <a:rPr lang="ru-RU" sz="1800" dirty="0" smtClean="0"/>
              <a:t/>
            </a:r>
            <a:br>
              <a:rPr lang="ru-RU" sz="1800" dirty="0" smtClean="0"/>
            </a:br>
            <a:r>
              <a:rPr lang="ru-RU" sz="1800" dirty="0" smtClean="0"/>
              <a:t>10 </a:t>
            </a:r>
            <a:r>
              <a:rPr lang="ru-RU" sz="1800" dirty="0" err="1" smtClean="0"/>
              <a:t>пункттік</a:t>
            </a:r>
            <a:r>
              <a:rPr lang="ru-RU" sz="1800" dirty="0" smtClean="0"/>
              <a:t> </a:t>
            </a:r>
            <a:r>
              <a:rPr lang="ru-RU" sz="1800" dirty="0" err="1" smtClean="0"/>
              <a:t>мәтін</a:t>
            </a:r>
            <a:r>
              <a:rPr lang="ru-RU" sz="1800" dirty="0" smtClean="0"/>
              <a:t> </a:t>
            </a:r>
            <a:r>
              <a:rPr lang="ru-RU" sz="1800" dirty="0" err="1" smtClean="0"/>
              <a:t>және</a:t>
            </a:r>
            <a:r>
              <a:rPr lang="ru-RU" sz="1800" dirty="0" smtClean="0"/>
              <a:t> </a:t>
            </a:r>
            <a:r>
              <a:rPr lang="ru-RU" sz="1800" dirty="0" err="1" smtClean="0"/>
              <a:t>өте</a:t>
            </a:r>
            <a:r>
              <a:rPr lang="ru-RU" sz="1800" dirty="0" smtClean="0"/>
              <a:t> </a:t>
            </a:r>
            <a:r>
              <a:rPr lang="ru-RU" sz="1800" dirty="0" err="1" smtClean="0"/>
              <a:t>кең</a:t>
            </a:r>
            <a:r>
              <a:rPr lang="ru-RU" sz="1800" dirty="0" smtClean="0"/>
              <a:t> </a:t>
            </a:r>
            <a:r>
              <a:rPr lang="ru-RU" sz="1800" dirty="0" err="1" smtClean="0"/>
              <a:t>оң</a:t>
            </a:r>
            <a:r>
              <a:rPr lang="ru-RU" sz="1800" dirty="0" smtClean="0"/>
              <a:t> </a:t>
            </a:r>
            <a:r>
              <a:rPr lang="ru-RU" sz="1800" dirty="0" err="1" smtClean="0"/>
              <a:t>жақ</a:t>
            </a:r>
            <a:r>
              <a:rPr lang="ru-RU" sz="1800" dirty="0" smtClean="0"/>
              <a:t> </a:t>
            </a:r>
            <a:r>
              <a:rPr lang="ru-RU" sz="1800" dirty="0" err="1" smtClean="0"/>
              <a:t>өріс</a:t>
            </a:r>
            <a:r>
              <a:rPr lang="ru-RU" sz="1800" dirty="0" smtClean="0"/>
              <a:t> (</a:t>
            </a:r>
            <a:r>
              <a:rPr lang="ru-RU" sz="1800" dirty="0" err="1" smtClean="0"/>
              <a:t>мысалы</a:t>
            </a:r>
            <a:r>
              <a:rPr lang="ru-RU" sz="1800" dirty="0" smtClean="0"/>
              <a:t>, </a:t>
            </a:r>
            <a:r>
              <a:rPr lang="ru-RU" sz="1800" dirty="0" err="1" smtClean="0"/>
              <a:t>сол</a:t>
            </a:r>
            <a:r>
              <a:rPr lang="ru-RU" sz="1800" dirty="0" smtClean="0"/>
              <a:t> </a:t>
            </a:r>
            <a:r>
              <a:rPr lang="ru-RU" sz="1800" dirty="0" err="1" smtClean="0"/>
              <a:t>жақта</a:t>
            </a:r>
            <a:r>
              <a:rPr lang="ru-RU" sz="1800" dirty="0" smtClean="0"/>
              <a:t> 3,5 см, </a:t>
            </a:r>
            <a:r>
              <a:rPr lang="ru-RU" sz="1800" dirty="0" err="1" smtClean="0"/>
              <a:t>оң</a:t>
            </a:r>
            <a:r>
              <a:rPr lang="ru-RU" sz="1800" dirty="0" smtClean="0"/>
              <a:t> </a:t>
            </a:r>
            <a:r>
              <a:rPr lang="ru-RU" sz="1800" dirty="0" err="1" smtClean="0"/>
              <a:t>жақта</a:t>
            </a:r>
            <a:r>
              <a:rPr lang="ru-RU" sz="1800" dirty="0" smtClean="0"/>
              <a:t> 6 см). </a:t>
            </a:r>
            <a:r>
              <a:rPr lang="ru-RU" sz="1800" dirty="0" err="1" smtClean="0"/>
              <a:t>Бұл</a:t>
            </a:r>
            <a:r>
              <a:rPr lang="ru-RU" sz="1800" dirty="0" smtClean="0"/>
              <a:t> </a:t>
            </a:r>
            <a:r>
              <a:rPr lang="ru-RU" sz="1800" dirty="0" err="1" smtClean="0"/>
              <a:t>күрделі</a:t>
            </a:r>
            <a:r>
              <a:rPr lang="ru-RU" sz="1800" dirty="0" smtClean="0"/>
              <a:t> </a:t>
            </a:r>
            <a:r>
              <a:rPr lang="ru-RU" sz="1800" dirty="0" err="1" smtClean="0"/>
              <a:t>есептер</a:t>
            </a:r>
            <a:r>
              <a:rPr lang="ru-RU" sz="1800" dirty="0" smtClean="0"/>
              <a:t> </a:t>
            </a:r>
            <a:r>
              <a:rPr lang="ru-RU" sz="1800" dirty="0" err="1" smtClean="0"/>
              <a:t>үшін</a:t>
            </a:r>
            <a:r>
              <a:rPr lang="ru-RU" sz="1800" dirty="0" smtClean="0"/>
              <a:t> </a:t>
            </a:r>
            <a:r>
              <a:rPr lang="ru-RU" sz="1800" dirty="0" err="1" smtClean="0"/>
              <a:t>жақсы</a:t>
            </a:r>
            <a:r>
              <a:rPr lang="ru-RU" sz="1800" dirty="0" smtClean="0"/>
              <a:t> макет, </a:t>
            </a:r>
            <a:r>
              <a:rPr lang="ru-RU" sz="1800" dirty="0" err="1" smtClean="0"/>
              <a:t>әрі</a:t>
            </a:r>
            <a:r>
              <a:rPr lang="ru-RU" sz="1800" dirty="0" smtClean="0"/>
              <a:t> </a:t>
            </a:r>
            <a:r>
              <a:rPr lang="ru-RU" sz="1800" dirty="0" err="1" smtClean="0"/>
              <a:t>өрісте</a:t>
            </a:r>
            <a:r>
              <a:rPr lang="ru-RU" sz="1800" dirty="0" smtClean="0"/>
              <a:t> </a:t>
            </a:r>
            <a:r>
              <a:rPr lang="ru-RU" sz="1800" dirty="0" err="1" smtClean="0"/>
              <a:t>ескертпе</a:t>
            </a:r>
            <a:r>
              <a:rPr lang="ru-RU" sz="1800" dirty="0" smtClean="0"/>
              <a:t> </a:t>
            </a:r>
            <a:r>
              <a:rPr lang="ru-RU" sz="1800" dirty="0" err="1" smtClean="0"/>
              <a:t>жазуға</a:t>
            </a:r>
            <a:r>
              <a:rPr lang="ru-RU" sz="1800" dirty="0" smtClean="0"/>
              <a:t> </a:t>
            </a:r>
            <a:r>
              <a:rPr lang="ru-RU" sz="1800" dirty="0" err="1" smtClean="0"/>
              <a:t>жеткілікті</a:t>
            </a:r>
            <a:r>
              <a:rPr lang="ru-RU" sz="1800" dirty="0" smtClean="0"/>
              <a:t> </a:t>
            </a:r>
            <a:r>
              <a:rPr lang="ru-RU" sz="1800" dirty="0" err="1" smtClean="0"/>
              <a:t>орын</a:t>
            </a:r>
            <a:r>
              <a:rPr lang="ru-RU" sz="1800" dirty="0" smtClean="0"/>
              <a:t> </a:t>
            </a:r>
            <a:r>
              <a:rPr lang="ru-RU" sz="1800" dirty="0" err="1" smtClean="0"/>
              <a:t>қалады</a:t>
            </a:r>
            <a:r>
              <a:rPr lang="ru-RU" sz="1800" dirty="0" smtClean="0"/>
              <a:t>.</a:t>
            </a:r>
          </a:p>
          <a:p>
            <a:r>
              <a:rPr lang="ru-RU" sz="1800" b="1" dirty="0" err="1" smtClean="0"/>
              <a:t>Техникалық</a:t>
            </a:r>
            <a:r>
              <a:rPr lang="ru-RU" sz="1800" b="1" dirty="0" smtClean="0"/>
              <a:t> </a:t>
            </a:r>
            <a:r>
              <a:rPr lang="ru-RU" sz="1800" b="1" dirty="0" err="1" smtClean="0"/>
              <a:t>құжаттар</a:t>
            </a:r>
            <a:r>
              <a:rPr lang="ru-RU" sz="1800" b="1" dirty="0" smtClean="0"/>
              <a:t>.</a:t>
            </a:r>
            <a:r>
              <a:rPr lang="ru-RU" sz="1800" dirty="0" smtClean="0"/>
              <a:t/>
            </a:r>
            <a:br>
              <a:rPr lang="ru-RU" sz="1800" dirty="0" smtClean="0"/>
            </a:br>
            <a:r>
              <a:rPr lang="ru-RU" sz="1800" dirty="0" smtClean="0"/>
              <a:t>10 </a:t>
            </a:r>
            <a:r>
              <a:rPr lang="ru-RU" sz="1800" dirty="0" err="1" smtClean="0"/>
              <a:t>пункттік</a:t>
            </a:r>
            <a:r>
              <a:rPr lang="ru-RU" sz="1800" dirty="0" smtClean="0"/>
              <a:t> </a:t>
            </a:r>
            <a:r>
              <a:rPr lang="ru-RU" sz="1800" dirty="0" err="1" smtClean="0"/>
              <a:t>мәтін</a:t>
            </a:r>
            <a:r>
              <a:rPr lang="ru-RU" sz="1800" dirty="0" smtClean="0"/>
              <a:t>, </a:t>
            </a:r>
            <a:r>
              <a:rPr lang="ru-RU" sz="1800" dirty="0" err="1" smtClean="0"/>
              <a:t>екі</a:t>
            </a:r>
            <a:r>
              <a:rPr lang="ru-RU" sz="1800" dirty="0" smtClean="0"/>
              <a:t> </a:t>
            </a:r>
            <a:r>
              <a:rPr lang="ru-RU" sz="1800" dirty="0" err="1" smtClean="0"/>
              <a:t>баған</a:t>
            </a:r>
            <a:r>
              <a:rPr lang="ru-RU" sz="1800" dirty="0" smtClean="0"/>
              <a:t>, тар </a:t>
            </a:r>
            <a:r>
              <a:rPr lang="ru-RU" sz="1800" dirty="0" err="1" smtClean="0"/>
              <a:t>өрістер</a:t>
            </a:r>
            <a:r>
              <a:rPr lang="ru-RU" sz="1800" dirty="0" smtClean="0"/>
              <a:t> (2 см </a:t>
            </a:r>
            <a:r>
              <a:rPr lang="ru-RU" sz="1800" dirty="0" err="1" smtClean="0"/>
              <a:t>немесе</a:t>
            </a:r>
            <a:r>
              <a:rPr lang="ru-RU" sz="1800" dirty="0" smtClean="0"/>
              <a:t> 3/4 дюйм). </a:t>
            </a:r>
            <a:r>
              <a:rPr lang="ru-RU" sz="1800" dirty="0" err="1" smtClean="0"/>
              <a:t>Бұл</a:t>
            </a:r>
            <a:r>
              <a:rPr lang="ru-RU" sz="1800" dirty="0" smtClean="0"/>
              <a:t> </a:t>
            </a:r>
            <a:r>
              <a:rPr lang="ru-RU" sz="1800" dirty="0" err="1" smtClean="0"/>
              <a:t>парақ</a:t>
            </a:r>
            <a:r>
              <a:rPr lang="ru-RU" sz="1800" dirty="0" smtClean="0"/>
              <a:t> </a:t>
            </a:r>
            <a:r>
              <a:rPr lang="ru-RU" sz="1800" dirty="0" err="1" smtClean="0"/>
              <a:t>кеңістігін</a:t>
            </a:r>
            <a:r>
              <a:rPr lang="ru-RU" sz="1800" dirty="0" smtClean="0"/>
              <a:t> </a:t>
            </a:r>
            <a:r>
              <a:rPr lang="ru-RU" sz="1800" dirty="0" err="1" smtClean="0"/>
              <a:t>толық</a:t>
            </a:r>
            <a:r>
              <a:rPr lang="ru-RU" sz="1800" dirty="0" smtClean="0"/>
              <a:t> </a:t>
            </a:r>
            <a:r>
              <a:rPr lang="ru-RU" sz="1800" dirty="0" err="1" smtClean="0"/>
              <a:t>пайдаланады</a:t>
            </a:r>
            <a:r>
              <a:rPr lang="ru-RU" sz="1800" dirty="0" smtClean="0"/>
              <a:t>. </a:t>
            </a:r>
            <a:r>
              <a:rPr lang="ru-RU" sz="1800" dirty="0" err="1" smtClean="0"/>
              <a:t>Шолу</a:t>
            </a:r>
            <a:r>
              <a:rPr lang="ru-RU" sz="1800" dirty="0" smtClean="0"/>
              <a:t> (обзор) </a:t>
            </a:r>
            <a:r>
              <a:rPr lang="ru-RU" sz="1800" dirty="0" err="1" smtClean="0"/>
              <a:t>маңызды</a:t>
            </a:r>
            <a:r>
              <a:rPr lang="ru-RU" sz="1800" dirty="0" smtClean="0"/>
              <a:t> </a:t>
            </a:r>
            <a:r>
              <a:rPr lang="ru-RU" sz="1800" dirty="0" err="1" smtClean="0"/>
              <a:t>құжаттар</a:t>
            </a:r>
            <a:r>
              <a:rPr lang="ru-RU" sz="1800" dirty="0" smtClean="0"/>
              <a:t> </a:t>
            </a:r>
            <a:r>
              <a:rPr lang="ru-RU" sz="1800" dirty="0" err="1" smtClean="0"/>
              <a:t>үшін</a:t>
            </a:r>
            <a:r>
              <a:rPr lang="ru-RU" sz="1800" dirty="0" smtClean="0"/>
              <a:t> </a:t>
            </a:r>
            <a:r>
              <a:rPr lang="ru-RU" sz="1800" dirty="0" err="1" smtClean="0"/>
              <a:t>жақсы</a:t>
            </a:r>
            <a:r>
              <a:rPr lang="ru-RU" sz="1800" dirty="0" smtClean="0"/>
              <a:t> формат.</a:t>
            </a:r>
          </a:p>
          <a:p>
            <a:r>
              <a:rPr lang="ru-RU" sz="1800" b="1" dirty="0" err="1" smtClean="0"/>
              <a:t>Кітаптар</a:t>
            </a:r>
            <a:r>
              <a:rPr lang="ru-RU" sz="1800" b="1" dirty="0" smtClean="0"/>
              <a:t>.</a:t>
            </a:r>
            <a:r>
              <a:rPr lang="ru-RU" sz="1800" dirty="0" smtClean="0"/>
              <a:t/>
            </a:r>
            <a:br>
              <a:rPr lang="ru-RU" sz="1800" dirty="0" smtClean="0"/>
            </a:br>
            <a:r>
              <a:rPr lang="ru-RU" sz="1800" dirty="0" err="1" smtClean="0"/>
              <a:t>Кәсіби</a:t>
            </a:r>
            <a:r>
              <a:rPr lang="ru-RU" sz="1800" dirty="0" smtClean="0"/>
              <a:t> </a:t>
            </a:r>
            <a:r>
              <a:rPr lang="ru-RU" sz="1800" dirty="0" err="1" smtClean="0"/>
              <a:t>кітаптардағыдай</a:t>
            </a:r>
            <a:r>
              <a:rPr lang="ru-RU" sz="1800" dirty="0" smtClean="0"/>
              <a:t> </a:t>
            </a:r>
            <a:r>
              <a:rPr lang="ru-RU" sz="1800" dirty="0" err="1" smtClean="0"/>
              <a:t>парақ</a:t>
            </a:r>
            <a:r>
              <a:rPr lang="ru-RU" sz="1800" dirty="0" smtClean="0"/>
              <a:t> </a:t>
            </a:r>
            <a:r>
              <a:rPr lang="ru-RU" sz="1800" dirty="0" err="1" smtClean="0"/>
              <a:t>өлшемі</a:t>
            </a:r>
            <a:r>
              <a:rPr lang="ru-RU" sz="1800" dirty="0" smtClean="0"/>
              <a:t> </a:t>
            </a:r>
            <a:r>
              <a:rPr lang="ru-RU" sz="1800" dirty="0" err="1" smtClean="0"/>
              <a:t>кішірек</a:t>
            </a:r>
            <a:r>
              <a:rPr lang="ru-RU" sz="1800" dirty="0" smtClean="0"/>
              <a:t>. </a:t>
            </a:r>
            <a:r>
              <a:rPr lang="ru-RU" sz="1800" dirty="0" err="1" smtClean="0"/>
              <a:t>Мұндай</a:t>
            </a:r>
            <a:r>
              <a:rPr lang="ru-RU" sz="1800" dirty="0" smtClean="0"/>
              <a:t> </a:t>
            </a:r>
            <a:r>
              <a:rPr lang="ru-RU" sz="1800" dirty="0" err="1" smtClean="0"/>
              <a:t>қағаз</a:t>
            </a:r>
            <a:r>
              <a:rPr lang="ru-RU" sz="1800" dirty="0" smtClean="0"/>
              <a:t> </a:t>
            </a:r>
            <a:r>
              <a:rPr lang="ru-RU" sz="1800" dirty="0" err="1" smtClean="0"/>
              <a:t>өлшемі</a:t>
            </a:r>
            <a:r>
              <a:rPr lang="ru-RU" sz="1800" dirty="0" smtClean="0"/>
              <a:t> </a:t>
            </a:r>
            <a:r>
              <a:rPr lang="ru-RU" sz="1800" dirty="0" err="1" smtClean="0"/>
              <a:t>кеңселерде</a:t>
            </a:r>
            <a:r>
              <a:rPr lang="ru-RU" sz="1800" dirty="0" smtClean="0"/>
              <a:t> </a:t>
            </a:r>
            <a:r>
              <a:rPr lang="ru-RU" sz="1800" dirty="0" err="1" smtClean="0"/>
              <a:t>әдетте</a:t>
            </a:r>
            <a:r>
              <a:rPr lang="ru-RU" sz="1800" dirty="0" smtClean="0"/>
              <a:t> </a:t>
            </a:r>
            <a:r>
              <a:rPr lang="ru-RU" sz="1800" dirty="0" err="1" smtClean="0"/>
              <a:t>қолжетімсіз</a:t>
            </a:r>
            <a:r>
              <a:rPr lang="ru-RU" sz="1800" dirty="0" smtClean="0"/>
              <a:t>.</a:t>
            </a:r>
          </a:p>
          <a:p>
            <a:r>
              <a:rPr lang="ru-RU" sz="1800" dirty="0" err="1" smtClean="0"/>
              <a:t>Барлық</a:t>
            </a:r>
            <a:r>
              <a:rPr lang="ru-RU" sz="1800" dirty="0" smtClean="0"/>
              <a:t> </a:t>
            </a:r>
            <a:r>
              <a:rPr lang="ru-RU" sz="1800" dirty="0" err="1" smtClean="0"/>
              <a:t>мысалдарда</a:t>
            </a:r>
            <a:r>
              <a:rPr lang="ru-RU" sz="1800" dirty="0" smtClean="0"/>
              <a:t> </a:t>
            </a:r>
            <a:r>
              <a:rPr lang="ru-RU" sz="1800" dirty="0" err="1" smtClean="0"/>
              <a:t>мәтін</a:t>
            </a:r>
            <a:r>
              <a:rPr lang="ru-RU" sz="1800" dirty="0" smtClean="0"/>
              <a:t> </a:t>
            </a:r>
            <a:r>
              <a:rPr lang="ru-RU" sz="1800" dirty="0" err="1" smtClean="0"/>
              <a:t>көлемі</a:t>
            </a:r>
            <a:r>
              <a:rPr lang="ru-RU" sz="1800" dirty="0" smtClean="0"/>
              <a:t> </a:t>
            </a:r>
            <a:r>
              <a:rPr lang="ru-RU" sz="1800" dirty="0" err="1" smtClean="0"/>
              <a:t>бірдей</a:t>
            </a:r>
            <a:r>
              <a:rPr lang="ru-RU" sz="1800" dirty="0" smtClean="0"/>
              <a:t>. Бет саны </a:t>
            </a:r>
            <a:r>
              <a:rPr lang="ru-RU" sz="1800" dirty="0" err="1" smtClean="0"/>
              <a:t>бойынша</a:t>
            </a:r>
            <a:r>
              <a:rPr lang="ru-RU" sz="1800" dirty="0" smtClean="0"/>
              <a:t> </a:t>
            </a:r>
            <a:r>
              <a:rPr lang="ru-RU" sz="1800" dirty="0" err="1" smtClean="0"/>
              <a:t>құжаттардың</a:t>
            </a:r>
            <a:r>
              <a:rPr lang="ru-RU" sz="1800" dirty="0" smtClean="0"/>
              <a:t> </a:t>
            </a:r>
            <a:r>
              <a:rPr lang="ru-RU" sz="1800" dirty="0" err="1" smtClean="0"/>
              <a:t>ұзындығы</a:t>
            </a:r>
            <a:r>
              <a:rPr lang="ru-RU" sz="1800" dirty="0" smtClean="0"/>
              <a:t> </a:t>
            </a:r>
            <a:r>
              <a:rPr lang="ru-RU" sz="1800" dirty="0" err="1" smtClean="0"/>
              <a:t>мынадай</a:t>
            </a:r>
            <a:r>
              <a:rPr lang="ru-RU" sz="1800" dirty="0" smtClean="0"/>
              <a:t>:</a:t>
            </a:r>
          </a:p>
          <a:p>
            <a:r>
              <a:rPr lang="ru-RU" sz="1800" dirty="0" err="1" smtClean="0"/>
              <a:t>Қарапайым</a:t>
            </a:r>
            <a:r>
              <a:rPr lang="ru-RU" sz="1800" dirty="0" smtClean="0"/>
              <a:t> </a:t>
            </a:r>
            <a:r>
              <a:rPr lang="ru-RU" sz="1800" dirty="0" err="1" smtClean="0"/>
              <a:t>есеп</a:t>
            </a:r>
            <a:r>
              <a:rPr lang="ru-RU" sz="1800" dirty="0" smtClean="0"/>
              <a:t> форматы — </a:t>
            </a:r>
            <a:r>
              <a:rPr lang="ru-RU" sz="1800" b="1" dirty="0" smtClean="0"/>
              <a:t>100%</a:t>
            </a:r>
            <a:endParaRPr lang="ru-RU" sz="1800" dirty="0" smtClean="0"/>
          </a:p>
          <a:p>
            <a:r>
              <a:rPr lang="ru-RU" sz="1800" dirty="0" err="1" smtClean="0"/>
              <a:t>Күрделі</a:t>
            </a:r>
            <a:r>
              <a:rPr lang="ru-RU" sz="1800" dirty="0" smtClean="0"/>
              <a:t> </a:t>
            </a:r>
            <a:r>
              <a:rPr lang="ru-RU" sz="1800" dirty="0" err="1" smtClean="0"/>
              <a:t>есеп</a:t>
            </a:r>
            <a:r>
              <a:rPr lang="ru-RU" sz="1800" dirty="0" smtClean="0"/>
              <a:t> форматы — </a:t>
            </a:r>
            <a:r>
              <a:rPr lang="ru-RU" sz="1800" b="1" dirty="0" smtClean="0"/>
              <a:t>83%</a:t>
            </a:r>
            <a:endParaRPr lang="ru-RU" sz="1800" dirty="0" smtClean="0"/>
          </a:p>
          <a:p>
            <a:r>
              <a:rPr lang="ru-RU" sz="1800" dirty="0" err="1" smtClean="0"/>
              <a:t>Техникалық</a:t>
            </a:r>
            <a:r>
              <a:rPr lang="ru-RU" sz="1800" dirty="0" smtClean="0"/>
              <a:t> </a:t>
            </a:r>
            <a:r>
              <a:rPr lang="ru-RU" sz="1800" dirty="0" err="1" smtClean="0"/>
              <a:t>құжат</a:t>
            </a:r>
            <a:r>
              <a:rPr lang="ru-RU" sz="1800" dirty="0" smtClean="0"/>
              <a:t> форматы — </a:t>
            </a:r>
            <a:r>
              <a:rPr lang="ru-RU" sz="1800" b="1" dirty="0" smtClean="0"/>
              <a:t>64%</a:t>
            </a:r>
            <a:endParaRPr lang="ru-RU" sz="1800" dirty="0" smtClean="0"/>
          </a:p>
          <a:p>
            <a:r>
              <a:rPr lang="ru-RU" sz="1800" dirty="0" err="1" smtClean="0"/>
              <a:t>Академиялық</a:t>
            </a:r>
            <a:r>
              <a:rPr lang="ru-RU" sz="1800" dirty="0" smtClean="0"/>
              <a:t> </a:t>
            </a:r>
            <a:r>
              <a:rPr lang="ru-RU" sz="1800" dirty="0" err="1" smtClean="0"/>
              <a:t>ортада</a:t>
            </a:r>
            <a:r>
              <a:rPr lang="ru-RU" sz="1800" dirty="0" smtClean="0"/>
              <a:t> </a:t>
            </a:r>
            <a:r>
              <a:rPr lang="ru-RU" sz="1800" dirty="0" err="1" smtClean="0"/>
              <a:t>жиі</a:t>
            </a:r>
            <a:r>
              <a:rPr lang="ru-RU" sz="1800" dirty="0" smtClean="0"/>
              <a:t> 10 </a:t>
            </a:r>
            <a:r>
              <a:rPr lang="ru-RU" sz="1800" dirty="0" err="1" smtClean="0"/>
              <a:t>пункттік</a:t>
            </a:r>
            <a:r>
              <a:rPr lang="ru-RU" sz="1800" dirty="0" smtClean="0"/>
              <a:t> </a:t>
            </a:r>
            <a:r>
              <a:rPr lang="ru-RU" sz="1800" dirty="0" err="1" smtClean="0"/>
              <a:t>мәтін</a:t>
            </a:r>
            <a:r>
              <a:rPr lang="ru-RU" sz="1800" dirty="0" smtClean="0"/>
              <a:t> </a:t>
            </a:r>
            <a:r>
              <a:rPr lang="ru-RU" sz="1800" dirty="0" err="1" smtClean="0"/>
              <a:t>жолдары</a:t>
            </a:r>
            <a:r>
              <a:rPr lang="ru-RU" sz="1800" dirty="0" smtClean="0"/>
              <a:t> 16 см-</a:t>
            </a:r>
            <a:r>
              <a:rPr lang="ru-RU" sz="1800" dirty="0" err="1" smtClean="0"/>
              <a:t>ге</a:t>
            </a:r>
            <a:r>
              <a:rPr lang="ru-RU" sz="1800" dirty="0" smtClean="0"/>
              <a:t> </a:t>
            </a:r>
            <a:r>
              <a:rPr lang="ru-RU" sz="1800" dirty="0" err="1" smtClean="0"/>
              <a:t>созылады</a:t>
            </a:r>
            <a:r>
              <a:rPr lang="ru-RU" sz="1800" dirty="0" smtClean="0"/>
              <a:t>. </a:t>
            </a:r>
            <a:r>
              <a:rPr lang="ru-RU" sz="1800" dirty="0" err="1" smtClean="0"/>
              <a:t>Әр</a:t>
            </a:r>
            <a:r>
              <a:rPr lang="ru-RU" sz="1800" dirty="0" smtClean="0"/>
              <a:t> </a:t>
            </a:r>
            <a:r>
              <a:rPr lang="ru-RU" sz="1800" dirty="0" err="1" smtClean="0"/>
              <a:t>жолда</a:t>
            </a:r>
            <a:r>
              <a:rPr lang="ru-RU" sz="1800" dirty="0" smtClean="0"/>
              <a:t> орта </a:t>
            </a:r>
            <a:r>
              <a:rPr lang="ru-RU" sz="1800" dirty="0" err="1" smtClean="0"/>
              <a:t>есеппен</a:t>
            </a:r>
            <a:r>
              <a:rPr lang="ru-RU" sz="1800" dirty="0" smtClean="0"/>
              <a:t> 96 </a:t>
            </a:r>
            <a:r>
              <a:rPr lang="ru-RU" sz="1800" dirty="0" err="1" smtClean="0"/>
              <a:t>таңба</a:t>
            </a:r>
            <a:r>
              <a:rPr lang="ru-RU" sz="1800" dirty="0" smtClean="0"/>
              <a:t> </a:t>
            </a:r>
            <a:r>
              <a:rPr lang="ru-RU" sz="1800" dirty="0" err="1" smtClean="0"/>
              <a:t>болады</a:t>
            </a:r>
            <a:r>
              <a:rPr lang="ru-RU" sz="1800" dirty="0" smtClean="0"/>
              <a:t>. </a:t>
            </a:r>
            <a:r>
              <a:rPr lang="ru-RU" sz="1800" dirty="0" err="1" smtClean="0"/>
              <a:t>Мұндай</a:t>
            </a:r>
            <a:r>
              <a:rPr lang="ru-RU" sz="1800" dirty="0" smtClean="0"/>
              <a:t> формат </a:t>
            </a:r>
            <a:r>
              <a:rPr lang="ru-RU" sz="1800" dirty="0" err="1" smtClean="0"/>
              <a:t>тағы</a:t>
            </a:r>
            <a:r>
              <a:rPr lang="ru-RU" sz="1800" dirty="0" smtClean="0"/>
              <a:t> да 10% </a:t>
            </a:r>
            <a:r>
              <a:rPr lang="ru-RU" sz="1800" dirty="0" err="1" smtClean="0"/>
              <a:t>үнемдейді</a:t>
            </a:r>
            <a:r>
              <a:rPr lang="ru-RU" sz="1800" dirty="0" smtClean="0"/>
              <a:t>, </a:t>
            </a:r>
            <a:r>
              <a:rPr lang="ru-RU" sz="1800" dirty="0" err="1" smtClean="0"/>
              <a:t>бірақ</a:t>
            </a:r>
            <a:r>
              <a:rPr lang="ru-RU" sz="1800" dirty="0" smtClean="0"/>
              <a:t> оны </a:t>
            </a:r>
            <a:r>
              <a:rPr lang="ru-RU" sz="1800" dirty="0" err="1" smtClean="0"/>
              <a:t>оқу</a:t>
            </a:r>
            <a:r>
              <a:rPr lang="ru-RU" sz="1800" dirty="0" smtClean="0"/>
              <a:t> </a:t>
            </a:r>
            <a:r>
              <a:rPr lang="ru-RU" sz="1800" dirty="0" err="1" smtClean="0"/>
              <a:t>өте</a:t>
            </a:r>
            <a:r>
              <a:rPr lang="ru-RU" sz="1800" dirty="0" smtClean="0"/>
              <a:t> </a:t>
            </a:r>
            <a:r>
              <a:rPr lang="ru-RU" sz="1800" dirty="0" err="1" smtClean="0"/>
              <a:t>қиын</a:t>
            </a:r>
            <a:r>
              <a:rPr lang="ru-RU" sz="1800" dirty="0" smtClean="0"/>
              <a:t>!</a:t>
            </a:r>
            <a:br>
              <a:rPr lang="ru-RU" sz="1800" dirty="0" smtClean="0"/>
            </a:br>
            <a:r>
              <a:rPr lang="ru-RU" sz="1800" dirty="0" err="1" smtClean="0"/>
              <a:t>Ғылыми</a:t>
            </a:r>
            <a:r>
              <a:rPr lang="ru-RU" sz="1800" dirty="0" smtClean="0"/>
              <a:t> </a:t>
            </a:r>
            <a:r>
              <a:rPr lang="ru-RU" sz="1800" dirty="0" err="1" smtClean="0"/>
              <a:t>мақалаларды</a:t>
            </a:r>
            <a:r>
              <a:rPr lang="ru-RU" sz="1800" dirty="0" smtClean="0"/>
              <a:t> </a:t>
            </a:r>
            <a:r>
              <a:rPr lang="ru-RU" sz="1800" dirty="0" err="1" smtClean="0"/>
              <a:t>оқу</a:t>
            </a:r>
            <a:r>
              <a:rPr lang="ru-RU" sz="1800" dirty="0" smtClean="0"/>
              <a:t> </a:t>
            </a:r>
            <a:r>
              <a:rPr lang="ru-RU" sz="1800" dirty="0" err="1" smtClean="0"/>
              <a:t>онсыз</a:t>
            </a:r>
            <a:r>
              <a:rPr lang="ru-RU" sz="1800" dirty="0" smtClean="0"/>
              <a:t> да </a:t>
            </a:r>
            <a:r>
              <a:rPr lang="ru-RU" sz="1800" dirty="0" err="1" smtClean="0"/>
              <a:t>қиын</a:t>
            </a:r>
            <a:r>
              <a:rPr lang="ru-RU" sz="1800" dirty="0" smtClean="0"/>
              <a:t>, </a:t>
            </a:r>
            <a:r>
              <a:rPr lang="ru-RU" sz="1800" dirty="0" err="1" smtClean="0"/>
              <a:t>сондықтан</a:t>
            </a:r>
            <a:r>
              <a:rPr lang="ru-RU" sz="1800" dirty="0" smtClean="0"/>
              <a:t> </a:t>
            </a:r>
            <a:r>
              <a:rPr lang="ru-RU" sz="1800" dirty="0" err="1" smtClean="0"/>
              <a:t>оқуды</a:t>
            </a:r>
            <a:r>
              <a:rPr lang="ru-RU" sz="1800" dirty="0" smtClean="0"/>
              <a:t> </a:t>
            </a:r>
            <a:r>
              <a:rPr lang="ru-RU" sz="1800" dirty="0" err="1" smtClean="0"/>
              <a:t>одан</a:t>
            </a:r>
            <a:r>
              <a:rPr lang="ru-RU" sz="1800" dirty="0" smtClean="0"/>
              <a:t> </a:t>
            </a:r>
            <a:r>
              <a:rPr lang="ru-RU" sz="1800" dirty="0" err="1" smtClean="0"/>
              <a:t>сайын</a:t>
            </a:r>
            <a:r>
              <a:rPr lang="ru-RU" sz="1800" dirty="0" smtClean="0"/>
              <a:t> </a:t>
            </a:r>
            <a:r>
              <a:rPr lang="ru-RU" sz="1800" dirty="0" err="1" smtClean="0"/>
              <a:t>ауырлататын</a:t>
            </a:r>
            <a:r>
              <a:rPr lang="ru-RU" sz="1800" dirty="0" smtClean="0"/>
              <a:t> </a:t>
            </a:r>
            <a:r>
              <a:rPr lang="ru-RU" sz="1800" dirty="0" err="1" smtClean="0"/>
              <a:t>макетті</a:t>
            </a:r>
            <a:r>
              <a:rPr lang="ru-RU" sz="1800" dirty="0" smtClean="0"/>
              <a:t> </a:t>
            </a:r>
            <a:r>
              <a:rPr lang="ru-RU" sz="1800" dirty="0" err="1" smtClean="0"/>
              <a:t>қолданудың</a:t>
            </a:r>
            <a:r>
              <a:rPr lang="ru-RU" sz="1800" dirty="0" smtClean="0"/>
              <a:t> </a:t>
            </a:r>
            <a:r>
              <a:rPr lang="ru-RU" sz="1800" dirty="0" err="1" smtClean="0"/>
              <a:t>еш</a:t>
            </a:r>
            <a:r>
              <a:rPr lang="ru-RU" sz="1800" dirty="0" smtClean="0"/>
              <a:t> </a:t>
            </a:r>
            <a:r>
              <a:rPr lang="ru-RU" sz="1800" dirty="0" err="1" smtClean="0"/>
              <a:t>себебі</a:t>
            </a:r>
            <a:r>
              <a:rPr lang="ru-RU" sz="1800" dirty="0" smtClean="0"/>
              <a:t> </a:t>
            </a:r>
            <a:r>
              <a:rPr lang="ru-RU" sz="1800" dirty="0" err="1" smtClean="0"/>
              <a:t>жоқ</a:t>
            </a:r>
            <a:r>
              <a:rPr lang="ru-RU" sz="1800" dirty="0" smtClean="0"/>
              <a:t>.</a:t>
            </a:r>
          </a:p>
          <a:p>
            <a:r>
              <a:rPr lang="ru-RU" sz="1800" dirty="0" err="1" smtClean="0"/>
              <a:t>Қазіргі</a:t>
            </a:r>
            <a:r>
              <a:rPr lang="ru-RU" sz="1800" dirty="0" smtClean="0"/>
              <a:t> компьютер </a:t>
            </a:r>
            <a:r>
              <a:rPr lang="ru-RU" sz="1800" dirty="0" err="1" smtClean="0"/>
              <a:t>экрандарында</a:t>
            </a:r>
            <a:r>
              <a:rPr lang="ru-RU" sz="1800" dirty="0" smtClean="0"/>
              <a:t> </a:t>
            </a:r>
            <a:r>
              <a:rPr lang="ru-RU" sz="1800" dirty="0" err="1" smtClean="0"/>
              <a:t>жолдарды</a:t>
            </a:r>
            <a:r>
              <a:rPr lang="ru-RU" sz="1800" dirty="0" smtClean="0"/>
              <a:t> </a:t>
            </a:r>
            <a:r>
              <a:rPr lang="ru-RU" sz="1800" dirty="0" err="1" smtClean="0"/>
              <a:t>өте</a:t>
            </a:r>
            <a:r>
              <a:rPr lang="ru-RU" sz="1800" dirty="0" smtClean="0"/>
              <a:t> </a:t>
            </a:r>
            <a:r>
              <a:rPr lang="ru-RU" sz="1800" dirty="0" err="1" smtClean="0"/>
              <a:t>ұзын</a:t>
            </a:r>
            <a:r>
              <a:rPr lang="ru-RU" sz="1800" dirty="0" smtClean="0"/>
              <a:t> </a:t>
            </a:r>
            <a:r>
              <a:rPr lang="ru-RU" sz="1800" dirty="0" err="1" smtClean="0"/>
              <a:t>жасауға</a:t>
            </a:r>
            <a:r>
              <a:rPr lang="ru-RU" sz="1800" dirty="0" smtClean="0"/>
              <a:t> </a:t>
            </a:r>
            <a:r>
              <a:rPr lang="ru-RU" sz="1800" dirty="0" err="1" smtClean="0"/>
              <a:t>орын</a:t>
            </a:r>
            <a:r>
              <a:rPr lang="ru-RU" sz="1800" dirty="0" smtClean="0"/>
              <a:t> бар, ал </a:t>
            </a:r>
            <a:r>
              <a:rPr lang="ru-RU" sz="1800" dirty="0" err="1" smtClean="0"/>
              <a:t>дизайнерлер</a:t>
            </a:r>
            <a:r>
              <a:rPr lang="ru-RU" sz="1800" dirty="0" smtClean="0"/>
              <a:t> осы </a:t>
            </a:r>
            <a:r>
              <a:rPr lang="ru-RU" sz="1800" dirty="0" err="1" smtClean="0"/>
              <a:t>кеңістікті</a:t>
            </a:r>
            <a:r>
              <a:rPr lang="ru-RU" sz="1800" dirty="0" smtClean="0"/>
              <a:t> </a:t>
            </a:r>
            <a:r>
              <a:rPr lang="ru-RU" sz="1800" dirty="0" err="1" smtClean="0"/>
              <a:t>пайдаланып</a:t>
            </a:r>
            <a:r>
              <a:rPr lang="ru-RU" sz="1800" dirty="0" smtClean="0"/>
              <a:t>, </a:t>
            </a:r>
            <a:r>
              <a:rPr lang="ru-RU" sz="1800" dirty="0" err="1" smtClean="0"/>
              <a:t>ұзын</a:t>
            </a:r>
            <a:r>
              <a:rPr lang="ru-RU" sz="1800" dirty="0" smtClean="0"/>
              <a:t> </a:t>
            </a:r>
            <a:r>
              <a:rPr lang="ru-RU" sz="1800" dirty="0" err="1" smtClean="0"/>
              <a:t>жолдар</a:t>
            </a:r>
            <a:r>
              <a:rPr lang="ru-RU" sz="1800" dirty="0" smtClean="0"/>
              <a:t> </a:t>
            </a:r>
            <a:r>
              <a:rPr lang="ru-RU" sz="1800" dirty="0" err="1" smtClean="0"/>
              <a:t>қояды</a:t>
            </a:r>
            <a:r>
              <a:rPr lang="ru-RU" sz="1800" dirty="0" smtClean="0"/>
              <a:t>. </a:t>
            </a:r>
            <a:r>
              <a:rPr lang="ru-RU" sz="1800" dirty="0" err="1" smtClean="0"/>
              <a:t>Бұл</a:t>
            </a:r>
            <a:r>
              <a:rPr lang="ru-RU" sz="1800" dirty="0" smtClean="0"/>
              <a:t> — </a:t>
            </a:r>
            <a:r>
              <a:rPr lang="ru-RU" sz="1800" dirty="0" err="1" smtClean="0"/>
              <a:t>мәтінді</a:t>
            </a:r>
            <a:r>
              <a:rPr lang="ru-RU" sz="1800" dirty="0" smtClean="0"/>
              <a:t> </a:t>
            </a:r>
            <a:r>
              <a:rPr lang="ru-RU" sz="1800" dirty="0" err="1" smtClean="0"/>
              <a:t>экраннан</a:t>
            </a:r>
            <a:r>
              <a:rPr lang="ru-RU" sz="1800" dirty="0" smtClean="0"/>
              <a:t> </a:t>
            </a:r>
            <a:r>
              <a:rPr lang="ru-RU" sz="1800" dirty="0" err="1" smtClean="0"/>
              <a:t>қағазға</a:t>
            </a:r>
            <a:r>
              <a:rPr lang="ru-RU" sz="1800" dirty="0" smtClean="0"/>
              <a:t> </a:t>
            </a:r>
            <a:r>
              <a:rPr lang="ru-RU" sz="1800" dirty="0" err="1" smtClean="0"/>
              <a:t>қарағанда</a:t>
            </a:r>
            <a:r>
              <a:rPr lang="ru-RU" sz="1800" dirty="0" smtClean="0"/>
              <a:t> </a:t>
            </a:r>
            <a:r>
              <a:rPr lang="ru-RU" sz="1800" dirty="0" err="1" smtClean="0"/>
              <a:t>әлдеқайда</a:t>
            </a:r>
            <a:r>
              <a:rPr lang="ru-RU" sz="1800" dirty="0" smtClean="0"/>
              <a:t> </a:t>
            </a:r>
            <a:r>
              <a:rPr lang="ru-RU" sz="1800" dirty="0" err="1" smtClean="0"/>
              <a:t>қиын</a:t>
            </a:r>
            <a:r>
              <a:rPr lang="ru-RU" sz="1800" dirty="0" smtClean="0"/>
              <a:t> </a:t>
            </a:r>
            <a:r>
              <a:rPr lang="ru-RU" sz="1800" dirty="0" err="1" smtClean="0"/>
              <a:t>оқудың</a:t>
            </a:r>
            <a:r>
              <a:rPr lang="ru-RU" sz="1800" dirty="0" smtClean="0"/>
              <a:t> </a:t>
            </a:r>
            <a:r>
              <a:rPr lang="ru-RU" sz="1800" dirty="0" err="1" smtClean="0"/>
              <a:t>себептерінің</a:t>
            </a:r>
            <a:r>
              <a:rPr lang="ru-RU" sz="1800" dirty="0" smtClean="0"/>
              <a:t> </a:t>
            </a:r>
            <a:r>
              <a:rPr lang="ru-RU" sz="1800" dirty="0" err="1" smtClean="0"/>
              <a:t>бірі</a:t>
            </a:r>
            <a:r>
              <a:rPr lang="ru-RU" sz="1800" dirty="0" smtClean="0"/>
              <a:t>.</a:t>
            </a:r>
          </a:p>
          <a:p>
            <a:pPr algn="l"/>
            <a:endParaRPr lang="ru-RU" sz="1800" b="0" i="0" u="none" strike="noStrike" baseline="0" dirty="0">
              <a:solidFill>
                <a:srgbClr val="000000"/>
              </a:solidFill>
              <a:latin typeface="Palatino-Roman"/>
            </a:endParaRPr>
          </a:p>
          <a:p>
            <a:pPr algn="l"/>
            <a:endParaRPr lang="ru-RU" sz="1800" b="0" i="0" u="none" strike="noStrike" baseline="0" dirty="0">
              <a:solidFill>
                <a:srgbClr val="000000"/>
              </a:solidFill>
              <a:latin typeface="Palatino-Roman"/>
            </a:endParaRPr>
          </a:p>
          <a:p>
            <a:pPr algn="l"/>
            <a:r>
              <a:rPr lang="en-US" sz="1800" b="0" i="0" u="none" strike="noStrike" baseline="0" dirty="0">
                <a:solidFill>
                  <a:srgbClr val="000000"/>
                </a:solidFill>
                <a:latin typeface="Palatino-Roman"/>
              </a:rPr>
              <a:t>The line length (column width) is very important for reading. There are two factors</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involved:</a:t>
            </a:r>
          </a:p>
          <a:p>
            <a:pPr algn="l"/>
            <a:r>
              <a:rPr lang="en-US" sz="1800" b="1" i="0" u="none" strike="noStrike" baseline="0" dirty="0">
                <a:solidFill>
                  <a:srgbClr val="000000"/>
                </a:solidFill>
                <a:latin typeface="HelveticaNeue-Bold"/>
              </a:rPr>
              <a:t>Retracing. </a:t>
            </a:r>
            <a:r>
              <a:rPr lang="en-US" sz="1800" b="0" i="0" u="none" strike="noStrike" baseline="0" dirty="0">
                <a:solidFill>
                  <a:srgbClr val="000000"/>
                </a:solidFill>
                <a:latin typeface="Palatino-Roman"/>
              </a:rPr>
              <a:t>When the eye has reached the end of a line, it has to retrace to the start of</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the next line. If the lines are long and densely packed, the eye easily hits a wrong line.</a:t>
            </a:r>
          </a:p>
          <a:p>
            <a:pPr algn="l"/>
            <a:r>
              <a:rPr lang="en-US" sz="1800" b="1" i="0" u="none" strike="noStrike" baseline="0" dirty="0">
                <a:solidFill>
                  <a:srgbClr val="000000"/>
                </a:solidFill>
                <a:latin typeface="HelveticaNeue-Bold"/>
              </a:rPr>
              <a:t>Saccades. </a:t>
            </a:r>
            <a:r>
              <a:rPr lang="en-US" sz="1800" b="0" i="0" u="none" strike="noStrike" baseline="0" dirty="0">
                <a:solidFill>
                  <a:srgbClr val="000000"/>
                </a:solidFill>
                <a:latin typeface="Palatino-Roman"/>
              </a:rPr>
              <a:t>The eye moves in jumps – saccades – along the line, but cannot see</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anything during the movement. It only sees the words while it stands still – the</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fixation periods. It has to stop around every 15 to 30 characters, depending on the</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complexity of the text, the reader’s skill, etc. If it has to stop many times on each</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line, reading is harder and the eye may lose its way in the text. Skilled readers of</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newspapers don’t move the eye along the line at all. The lines are so short that the</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reader can move the eye downwards only.</a:t>
            </a:r>
          </a:p>
          <a:p>
            <a:pPr algn="l"/>
            <a:r>
              <a:rPr lang="en-US" sz="1800" b="0" i="0" u="none" strike="noStrike" baseline="0" dirty="0">
                <a:solidFill>
                  <a:srgbClr val="000000"/>
                </a:solidFill>
                <a:latin typeface="Palatino-Roman"/>
              </a:rPr>
              <a:t>The lines in version 3 (Figure 3.3C) are too long, making reading harder than</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necessary. The problem would be much greater if versions 1 and 2 had similarly long</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lines. This is because the paragraph gestalts in version 3 are much stronger, thus</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giving more guidance to the eye. If the lines are spaced wider, for instance 1.1 or</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1.2 times the letter size, they become somewhat easier to read.</a:t>
            </a:r>
          </a:p>
          <a:p>
            <a:pPr algn="l"/>
            <a:r>
              <a:rPr lang="en-US" sz="1800" b="0" i="0" u="none" strike="noStrike" baseline="0" dirty="0">
                <a:solidFill>
                  <a:srgbClr val="000000"/>
                </a:solidFill>
                <a:latin typeface="Palatino-Roman"/>
              </a:rPr>
              <a:t>An old typographical rule of thumb says:</a:t>
            </a:r>
            <a:r>
              <a:rPr lang="kk-KZ" sz="1800" b="0" i="0" u="none" strike="noStrike" baseline="0" dirty="0">
                <a:solidFill>
                  <a:srgbClr val="000000"/>
                </a:solidFill>
                <a:latin typeface="Palatino-Roman"/>
              </a:rPr>
              <a:t> </a:t>
            </a:r>
          </a:p>
          <a:p>
            <a:pPr marL="285750" indent="-285750" algn="l">
              <a:buFontTx/>
              <a:buChar char="-"/>
            </a:pPr>
            <a:r>
              <a:rPr lang="en-US" sz="1800" b="0" i="0" u="none" strike="noStrike" baseline="0" dirty="0">
                <a:solidFill>
                  <a:srgbClr val="000000"/>
                </a:solidFill>
                <a:latin typeface="Palatino-Roman"/>
              </a:rPr>
              <a:t>line length at most 12.5 cm (5 inches)</a:t>
            </a:r>
            <a:r>
              <a:rPr lang="kk-KZ" sz="1800" b="0" i="0" u="none" strike="noStrike" baseline="0" dirty="0">
                <a:solidFill>
                  <a:srgbClr val="000000"/>
                </a:solidFill>
                <a:latin typeface="Palatino-Roman"/>
              </a:rPr>
              <a:t> </a:t>
            </a:r>
            <a:r>
              <a:rPr lang="en-US" sz="1800" b="0" i="0" u="none" strike="noStrike" baseline="0" dirty="0">
                <a:solidFill>
                  <a:srgbClr val="808080"/>
                </a:solidFill>
                <a:latin typeface="MSAM10"/>
              </a:rPr>
              <a:t> </a:t>
            </a:r>
            <a:endParaRPr lang="kk-KZ" sz="1800" b="0" i="0" u="none" strike="noStrike" baseline="0" dirty="0">
              <a:solidFill>
                <a:srgbClr val="808080"/>
              </a:solidFill>
              <a:latin typeface="MSAM10"/>
            </a:endParaRPr>
          </a:p>
          <a:p>
            <a:pPr marL="285750" indent="-285750" algn="l">
              <a:buFontTx/>
              <a:buChar char="-"/>
            </a:pPr>
            <a:r>
              <a:rPr lang="en-US" sz="1800" b="0" i="0" u="none" strike="noStrike" baseline="0" dirty="0">
                <a:solidFill>
                  <a:srgbClr val="000000"/>
                </a:solidFill>
                <a:latin typeface="Palatino-Roman"/>
              </a:rPr>
              <a:t>lines at most 65 characters (average, excluding spaces)</a:t>
            </a:r>
            <a:endParaRPr lang="kk-KZ" sz="1800" b="0" i="0" u="none" strike="noStrike" baseline="0" dirty="0">
              <a:solidFill>
                <a:srgbClr val="000000"/>
              </a:solidFill>
              <a:latin typeface="Palatino-Roman"/>
            </a:endParaRPr>
          </a:p>
          <a:p>
            <a:pPr algn="l"/>
            <a:r>
              <a:rPr lang="en-US" sz="1800" b="0" i="0" u="none" strike="noStrike" baseline="0" dirty="0">
                <a:solidFill>
                  <a:srgbClr val="000000"/>
                </a:solidFill>
                <a:latin typeface="Palatino-Roman"/>
              </a:rPr>
              <a:t>For 10 point Times Roman, the 65 characters correspond to a line length of roughly</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11 cm. For 12 point Times Roman, the 65 characters correspond to a line length of</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roughly 13 cm.</a:t>
            </a:r>
          </a:p>
          <a:p>
            <a:pPr algn="l"/>
            <a:r>
              <a:rPr lang="en-US" sz="1800" b="0" i="0" u="none" strike="noStrike" baseline="0" dirty="0">
                <a:solidFill>
                  <a:srgbClr val="000000"/>
                </a:solidFill>
                <a:latin typeface="Palatino-Roman"/>
              </a:rPr>
              <a:t>With standard paper size (A4 or Letter), the page is around 21 cm or 8.5 inches wide.</a:t>
            </a:r>
          </a:p>
          <a:p>
            <a:pPr algn="l"/>
            <a:r>
              <a:rPr lang="en-US" sz="1800" b="0" i="0" u="none" strike="noStrike" baseline="0" dirty="0">
                <a:solidFill>
                  <a:srgbClr val="000000"/>
                </a:solidFill>
                <a:latin typeface="Palatino-Roman"/>
              </a:rPr>
              <a:t>The rules above are not easy to follow, but Figure 3.3D shows some possibilities:</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Simple reports. </a:t>
            </a:r>
            <a:r>
              <a:rPr lang="en-US" sz="1800" b="0" i="0" u="none" strike="noStrike" baseline="0" dirty="0">
                <a:solidFill>
                  <a:srgbClr val="000000"/>
                </a:solidFill>
                <a:latin typeface="Palatino-Roman"/>
              </a:rPr>
              <a:t>12-point text and broad margins (3.5 cm or 1.5 inches). Not fully</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according to the rule of thumb, but an acceptable compromise for letters and</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simple reports.</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Complex reports. </a:t>
            </a:r>
            <a:r>
              <a:rPr lang="en-US" sz="1800" b="0" i="0" u="none" strike="noStrike" baseline="0" dirty="0">
                <a:solidFill>
                  <a:srgbClr val="000000"/>
                </a:solidFill>
                <a:latin typeface="Palatino-Roman"/>
              </a:rPr>
              <a:t>10-point text and a very broad right margin (e.g. 3.5 cm left,</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6 cm right). This is a nice layout for more complex reports, and it leaves good</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space for notes in the margin.</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Technical documents. </a:t>
            </a:r>
            <a:r>
              <a:rPr lang="en-US" sz="1800" b="0" i="0" u="none" strike="noStrike" baseline="0" dirty="0">
                <a:solidFill>
                  <a:srgbClr val="000000"/>
                </a:solidFill>
                <a:latin typeface="Palatino-Roman"/>
              </a:rPr>
              <a:t>10-point text in two columns, narrow margins (2 cm or</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3/4 inches). This uses the space of the page fully. It is a good format for</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documents where overview is important.</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Books. </a:t>
            </a:r>
            <a:r>
              <a:rPr lang="en-US" sz="1800" b="0" i="0" u="none" strike="noStrike" baseline="0" dirty="0">
                <a:solidFill>
                  <a:srgbClr val="000000"/>
                </a:solidFill>
                <a:latin typeface="Palatino-Roman"/>
              </a:rPr>
              <a:t>Smaller page size, like in professional books. This paper size is usually</a:t>
            </a:r>
            <a:r>
              <a:rPr lang="kk-KZ" sz="1800" b="0" i="0" u="none" strike="noStrike" baseline="0" dirty="0">
                <a:solidFill>
                  <a:srgbClr val="000000"/>
                </a:solidFill>
                <a:latin typeface="Palatino-Roman"/>
              </a:rPr>
              <a:t> </a:t>
            </a:r>
            <a:r>
              <a:rPr lang="en-US" sz="1800" b="0" i="0" u="none" strike="noStrike" baseline="0" dirty="0">
                <a:solidFill>
                  <a:srgbClr val="000000"/>
                </a:solidFill>
                <a:latin typeface="Palatino-Roman"/>
              </a:rPr>
              <a:t>not available in offices.</a:t>
            </a:r>
            <a:endParaRPr lang="kk-KZ" sz="1800" b="0" i="0" u="none" strike="noStrike" baseline="0" dirty="0">
              <a:solidFill>
                <a:srgbClr val="000000"/>
              </a:solidFill>
              <a:latin typeface="Palatino-Roman"/>
            </a:endParaRPr>
          </a:p>
          <a:p>
            <a:pPr algn="l"/>
            <a:r>
              <a:rPr lang="en-US" sz="1800" b="0" i="0" u="none" strike="noStrike" baseline="0" dirty="0">
                <a:latin typeface="Palatino-Roman"/>
              </a:rPr>
              <a:t>The same amount of text is shown in all the examples. Measured in number of pages,</a:t>
            </a:r>
            <a:r>
              <a:rPr lang="kk-KZ" sz="1800" b="0" i="0" u="none" strike="noStrike" baseline="0" dirty="0">
                <a:latin typeface="Palatino-Roman"/>
              </a:rPr>
              <a:t> </a:t>
            </a:r>
            <a:r>
              <a:rPr lang="en-US" sz="1800" b="0" i="0" u="none" strike="noStrike" baseline="0" dirty="0">
                <a:latin typeface="Palatino-Roman"/>
              </a:rPr>
              <a:t>we have these document lengths:</a:t>
            </a:r>
          </a:p>
          <a:p>
            <a:pPr algn="l"/>
            <a:r>
              <a:rPr lang="en-US" sz="1800" b="0" i="0" u="none" strike="noStrike" baseline="0" dirty="0">
                <a:latin typeface="Palatino-Roman"/>
              </a:rPr>
              <a:t>Simple report format 100%</a:t>
            </a:r>
          </a:p>
          <a:p>
            <a:pPr algn="l"/>
            <a:r>
              <a:rPr lang="en-US" sz="1800" b="0" i="0" u="none" strike="noStrike" baseline="0" dirty="0">
                <a:latin typeface="Palatino-Roman"/>
              </a:rPr>
              <a:t>Complex report format 83%</a:t>
            </a:r>
          </a:p>
          <a:p>
            <a:pPr algn="l"/>
            <a:r>
              <a:rPr lang="en-US" sz="1800" b="0" i="0" u="none" strike="noStrike" baseline="0" dirty="0">
                <a:latin typeface="Palatino-Roman"/>
              </a:rPr>
              <a:t>Technical doc format 64%</a:t>
            </a:r>
          </a:p>
          <a:p>
            <a:pPr algn="l"/>
            <a:r>
              <a:rPr lang="en-US" sz="1800" b="0" i="0" u="none" strike="noStrike" baseline="0" dirty="0">
                <a:latin typeface="Palatino-Roman"/>
              </a:rPr>
              <a:t>In the academic world, I often see 10-point text on 16-cm lines. Each line has an</a:t>
            </a:r>
            <a:r>
              <a:rPr lang="kk-KZ" sz="1800" b="0" i="0" u="none" strike="noStrike" baseline="0" dirty="0">
                <a:latin typeface="Palatino-Roman"/>
              </a:rPr>
              <a:t> </a:t>
            </a:r>
            <a:r>
              <a:rPr lang="en-US" sz="1800" b="0" i="0" u="none" strike="noStrike" baseline="0" dirty="0">
                <a:latin typeface="Palatino-Roman"/>
              </a:rPr>
              <a:t>average of 96 characters. This format saves another 10%, but it is horrible to read!</a:t>
            </a:r>
          </a:p>
          <a:p>
            <a:pPr algn="l"/>
            <a:r>
              <a:rPr lang="en-US" sz="1800" b="0" i="0" u="none" strike="noStrike" baseline="0" dirty="0">
                <a:latin typeface="Palatino-Roman"/>
              </a:rPr>
              <a:t>Academic papers are hard to read anyway, and there is no reason to use a layout that</a:t>
            </a:r>
            <a:r>
              <a:rPr lang="kk-KZ" sz="1800" b="0" i="0" u="none" strike="noStrike" baseline="0" dirty="0">
                <a:latin typeface="Palatino-Roman"/>
              </a:rPr>
              <a:t> </a:t>
            </a:r>
            <a:r>
              <a:rPr lang="en-US" sz="1800" b="0" i="0" u="none" strike="noStrike" baseline="0" dirty="0">
                <a:latin typeface="Palatino-Roman"/>
              </a:rPr>
              <a:t>makes it even harder.</a:t>
            </a:r>
          </a:p>
          <a:p>
            <a:pPr algn="l"/>
            <a:r>
              <a:rPr lang="en-US" sz="1800" b="0" i="0" u="none" strike="noStrike" baseline="0" dirty="0">
                <a:latin typeface="Palatino-Roman"/>
              </a:rPr>
              <a:t>Modern computer screens have space for very long lines, and designers are tempted</a:t>
            </a:r>
            <a:r>
              <a:rPr lang="kk-KZ" sz="1800" b="0" i="0" u="none" strike="noStrike" baseline="0" dirty="0">
                <a:latin typeface="Palatino-Roman"/>
              </a:rPr>
              <a:t> </a:t>
            </a:r>
            <a:r>
              <a:rPr lang="en-US" sz="1800" b="0" i="0" u="none" strike="noStrike" baseline="0" dirty="0">
                <a:latin typeface="Palatino-Roman"/>
              </a:rPr>
              <a:t>to utilize the space by means of long lines. This is one of the reasons that texts are</a:t>
            </a:r>
            <a:r>
              <a:rPr lang="kk-KZ" sz="1800" b="0" i="0" u="none" strike="noStrike" baseline="0" dirty="0">
                <a:latin typeface="Palatino-Roman"/>
              </a:rPr>
              <a:t> </a:t>
            </a:r>
            <a:r>
              <a:rPr lang="en-US" sz="1800" b="0" i="0" u="none" strike="noStrike" baseline="0" dirty="0">
                <a:latin typeface="Palatino-Roman"/>
              </a:rPr>
              <a:t>much harder to read on the screen than on paper.</a:t>
            </a:r>
            <a:endParaRPr lang="en-US" sz="1800" b="0" i="0" u="none" strike="noStrike" baseline="0" dirty="0">
              <a:solidFill>
                <a:srgbClr val="000000"/>
              </a:solidFill>
              <a:latin typeface="Palatino-Roman"/>
            </a:endParaRPr>
          </a:p>
          <a:p>
            <a:pPr algn="l"/>
            <a:r>
              <a:rPr lang="ru-RU" sz="1800" b="0" i="0" u="none" strike="noStrike" baseline="0" dirty="0">
                <a:solidFill>
                  <a:srgbClr val="000000"/>
                </a:solidFill>
                <a:latin typeface="Palatino-Roman"/>
              </a:rPr>
              <a:t>...............................................................................................................................</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12</a:t>
            </a:fld>
            <a:endParaRPr lang="ru-RU"/>
          </a:p>
        </p:txBody>
      </p:sp>
    </p:spTree>
    <p:extLst>
      <p:ext uri="{BB962C8B-B14F-4D97-AF65-F5344CB8AC3E}">
        <p14:creationId xmlns:p14="http://schemas.microsoft.com/office/powerpoint/2010/main" val="1659707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sz="1800" b="0" i="0" u="none" strike="noStrike" baseline="0" dirty="0">
              <a:latin typeface="Palatino-Roman"/>
            </a:endParaRPr>
          </a:p>
          <a:p>
            <a:pPr algn="l"/>
            <a:r>
              <a:rPr lang="ru-RU" sz="1800" b="0" i="0" u="none" strike="noStrike" baseline="0" dirty="0">
                <a:latin typeface="Palatino-Roman"/>
              </a:rPr>
              <a:t>Иногда мы хотим привлечь внимание к чему-то на экране или странице.</a:t>
            </a:r>
          </a:p>
          <a:p>
            <a:pPr algn="l"/>
            <a:r>
              <a:rPr lang="ru-RU" sz="1800" b="0" i="0" u="none" strike="noStrike" baseline="0" dirty="0">
                <a:latin typeface="Palatino-Roman"/>
              </a:rPr>
              <a:t>Рамки — один из способов сделать это, но есть и много других. </a:t>
            </a:r>
          </a:p>
          <a:p>
            <a:pPr algn="l"/>
            <a:r>
              <a:rPr lang="ru-RU" sz="1800" b="0" i="0" u="none" strike="noStrike" baseline="0" dirty="0">
                <a:latin typeface="Palatino-Roman"/>
              </a:rPr>
              <a:t>На слайде показаны различные способы создания контраста, то есть выделения чего-либо на фоне остального.</a:t>
            </a:r>
          </a:p>
          <a:p>
            <a:pPr algn="l"/>
            <a:r>
              <a:rPr lang="ru-RU" sz="1800" b="0" i="0" u="none" strike="noStrike" baseline="0" dirty="0">
                <a:latin typeface="Palatino-Roman"/>
              </a:rPr>
              <a:t>Выше мы используем различия в форме в качестве контраста. Узор из пузырьков создает фон, на котором выделяются кресты. Поскольку кресты находятся далеко друг от друга, они не создают единого гештальта. Если бы было примерно одинаковое количество крестов и пузырьков, ни один из них не выделялся бы.</a:t>
            </a:r>
          </a:p>
          <a:p>
            <a:pPr algn="l"/>
            <a:r>
              <a:rPr lang="ru-RU" sz="1800" b="0" i="0" u="none" strike="noStrike" baseline="0" dirty="0">
                <a:latin typeface="Palatino-Roman"/>
              </a:rPr>
              <a:t>Следующий пример создает контраст с помощью размера или толщины линий. Крупный текст выделяется на фоне остального. Толстый прямоугольник выделяется из толпы.</a:t>
            </a:r>
          </a:p>
          <a:p>
            <a:pPr algn="l"/>
            <a:r>
              <a:rPr lang="ru-RU" sz="1800" b="0" i="0" u="none" strike="noStrike" baseline="0" dirty="0">
                <a:latin typeface="Palatino-Roman"/>
              </a:rPr>
              <a:t>Прямоугольники также используют простые трехмерные эффекты, чтобы показать, что что-то находится перед фоном. Один из блоков находится перед другими с помощью двух трехмерных эффектов:(1) передний блок скрывает часть других блоков; (2) он больше, что предполагает, что он ближе. Отклонение цвета или темноты также может создавать контраст, как показано в следующем примере. </a:t>
            </a:r>
          </a:p>
          <a:p>
            <a:pPr algn="l"/>
            <a:r>
              <a:rPr lang="ru-RU" sz="1800" b="0" i="0" u="none" strike="noStrike" baseline="0" dirty="0">
                <a:latin typeface="Palatino-Roman"/>
              </a:rPr>
              <a:t>Одно из слов светло-серое (красное в реальном документе) и выделяется.</a:t>
            </a:r>
          </a:p>
          <a:p>
            <a:pPr algn="l"/>
            <a:r>
              <a:rPr lang="ru-RU" sz="1800" b="0" i="0" u="none" strike="noStrike" baseline="0" dirty="0">
                <a:latin typeface="Palatino-Roman"/>
              </a:rPr>
              <a:t>Один из блоков темнее остальных. Обратите внимание, что текст, который меньше остальных, также создает контраст, но не такой сильный, как крупный текст. Наконец, вспышки и движения создают интенсивный контраст, который привлекает внимание до такой степени, что может быть трудно сосредоточиться на других вещах — даже увидеть, что говорит мигающий текст. </a:t>
            </a:r>
          </a:p>
          <a:p>
            <a:pPr algn="l"/>
            <a:r>
              <a:rPr lang="ru-RU" sz="1800" b="0" i="0" u="none" strike="noStrike" baseline="0" dirty="0">
                <a:latin typeface="Palatino-Roman"/>
              </a:rPr>
              <a:t>Многие веб-страницы пытаются привлечь внимание таким образом, но не могут передать сообщение. Эффект вспышки затрагивает наш инстинктивный страх приближающегося льва: не смотрите на детали, просто бегите.</a:t>
            </a:r>
          </a:p>
          <a:p>
            <a:pPr algn="l"/>
            <a:r>
              <a:rPr lang="ru-RU" sz="1800" b="0" i="0" u="none" strike="noStrike" baseline="0" dirty="0">
                <a:latin typeface="Palatino-Roman"/>
              </a:rPr>
              <a:t>Системы управления процессами обычно подают сигналы тревоги с помощью чего-то мигающего, например, мигающего сообщения «перегрев». Это привлекает внимание оператора — даже на большом расстоянии. В аварийных ситуациях будет много мигающих вещей, которые оператор должен прочитать. Это хорошо для привлечения внимания, но плохо для чтения сообщений. По этой причине в интерфейсе есть важная функция: кнопка, которая останавливает вспышки, чтобы оператор мог подумать.</a:t>
            </a:r>
          </a:p>
          <a:p>
            <a:pPr algn="l"/>
            <a:r>
              <a:rPr lang="ru-RU" sz="1800" b="0" i="0" u="none" strike="noStrike" baseline="0" dirty="0">
                <a:latin typeface="Palatino-Roman"/>
              </a:rPr>
              <a:t>Чтобы контраст работал, должен быть фон для контраста. Если вы подчеркиваете слишком много вещей, эффект исчезает. Если все в ярких цветах, ничего не подчеркивается. Если уже подчеркнуто много вещей, вам нужен еще больший эффект, чтобы подчеркнуть одну из них.</a:t>
            </a:r>
          </a:p>
          <a:p>
            <a:pPr algn="l"/>
            <a:r>
              <a:rPr lang="ru-RU" sz="1800" b="0" i="0" u="none" strike="noStrike" baseline="0" dirty="0">
                <a:latin typeface="Palatino-Roman"/>
              </a:rPr>
              <a:t>Общее правило — использовать контрасты и акценты умеренно. В противном случае эффект исчезает.</a:t>
            </a: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r>
              <a:rPr lang="en-US" sz="1800" b="0" i="0" u="none" strike="noStrike" baseline="0" dirty="0">
                <a:latin typeface="Palatino-Roman"/>
              </a:rPr>
              <a:t>Sometimes we want to call attention to something on the screen or the page.</a:t>
            </a:r>
          </a:p>
          <a:p>
            <a:pPr algn="l"/>
            <a:r>
              <a:rPr lang="en-US" sz="1800" b="0" i="0" u="none" strike="noStrike" baseline="0" dirty="0">
                <a:latin typeface="Palatino-Roman"/>
              </a:rPr>
              <a:t>Frames are one way to do it, but there are many others. Figure 3.4A shows various</a:t>
            </a:r>
            <a:r>
              <a:rPr lang="kk-KZ" sz="1800" b="0" i="0" u="none" strike="noStrike" baseline="0" dirty="0">
                <a:latin typeface="Palatino-Roman"/>
              </a:rPr>
              <a:t> </a:t>
            </a:r>
            <a:r>
              <a:rPr lang="en-US" sz="1800" b="0" i="0" u="none" strike="noStrike" baseline="0" dirty="0">
                <a:latin typeface="Palatino-Roman"/>
              </a:rPr>
              <a:t>ways of creating contrast, that is make something stand out with the rest as</a:t>
            </a:r>
            <a:r>
              <a:rPr lang="kk-KZ" sz="1800" b="0" i="0" u="none" strike="noStrike" baseline="0" dirty="0">
                <a:latin typeface="Palatino-Roman"/>
              </a:rPr>
              <a:t> </a:t>
            </a:r>
            <a:r>
              <a:rPr lang="en-US" sz="1800" b="0" i="0" u="none" strike="noStrike" baseline="0" dirty="0">
                <a:latin typeface="Palatino-Roman"/>
              </a:rPr>
              <a:t>background.</a:t>
            </a:r>
          </a:p>
          <a:p>
            <a:pPr algn="l"/>
            <a:r>
              <a:rPr lang="en-US" sz="1800" b="0" i="0" u="none" strike="noStrike" baseline="0" dirty="0">
                <a:latin typeface="Palatino-Roman"/>
              </a:rPr>
              <a:t>At the top we use shape differences as contrast. The pattern of bubbles creates a</a:t>
            </a:r>
            <a:r>
              <a:rPr lang="kk-KZ" sz="1800" b="0" i="0" u="none" strike="noStrike" baseline="0" dirty="0">
                <a:latin typeface="Palatino-Roman"/>
              </a:rPr>
              <a:t> </a:t>
            </a:r>
            <a:r>
              <a:rPr lang="en-US" sz="1800" b="0" i="0" u="none" strike="noStrike" baseline="0" dirty="0">
                <a:latin typeface="Palatino-Roman"/>
              </a:rPr>
              <a:t>background where the crosses stand out. Since the crosses are far from each other,</a:t>
            </a:r>
            <a:r>
              <a:rPr lang="kk-KZ" sz="1800" b="0" i="0" u="none" strike="noStrike" baseline="0" dirty="0">
                <a:latin typeface="Palatino-Roman"/>
              </a:rPr>
              <a:t> </a:t>
            </a:r>
            <a:r>
              <a:rPr lang="en-US" sz="1800" b="0" i="0" u="none" strike="noStrike" baseline="0" dirty="0">
                <a:latin typeface="Palatino-Roman"/>
              </a:rPr>
              <a:t>they don’t create a single gestalt. If there were roughly the same number of crosses</a:t>
            </a:r>
            <a:r>
              <a:rPr lang="kk-KZ" sz="1800" b="0" i="0" u="none" strike="noStrike" baseline="0" dirty="0">
                <a:latin typeface="Palatino-Roman"/>
              </a:rPr>
              <a:t> </a:t>
            </a:r>
            <a:r>
              <a:rPr lang="en-US" sz="1800" b="0" i="0" u="none" strike="noStrike" baseline="0" dirty="0">
                <a:latin typeface="Palatino-Roman"/>
              </a:rPr>
              <a:t>and bubbles, none of them would stand out.</a:t>
            </a:r>
          </a:p>
          <a:p>
            <a:pPr algn="l"/>
            <a:r>
              <a:rPr lang="en-US" sz="1800" b="0" i="0" u="none" strike="noStrike" baseline="0" dirty="0">
                <a:latin typeface="Palatino-Roman"/>
              </a:rPr>
              <a:t>The next example creates contrast by means of size or line thickness. The large text</a:t>
            </a:r>
            <a:r>
              <a:rPr lang="kk-KZ" sz="1800" b="0" i="0" u="none" strike="noStrike" baseline="0" dirty="0">
                <a:latin typeface="Palatino-Roman"/>
              </a:rPr>
              <a:t> </a:t>
            </a:r>
            <a:r>
              <a:rPr lang="en-US" sz="1800" b="0" i="0" u="none" strike="noStrike" baseline="0" dirty="0">
                <a:latin typeface="Palatino-Roman"/>
              </a:rPr>
              <a:t>stands out from the rest. The thick-line rectangle stands out from the crowd.</a:t>
            </a:r>
          </a:p>
          <a:p>
            <a:pPr algn="l"/>
            <a:r>
              <a:rPr lang="en-US" sz="1800" b="0" i="0" u="none" strike="noStrike" baseline="0" dirty="0">
                <a:latin typeface="Palatino-Roman"/>
              </a:rPr>
              <a:t>The rectangles also use simple 3-D effects to show that something is in front of the</a:t>
            </a:r>
            <a:r>
              <a:rPr lang="kk-KZ" sz="1800" b="0" i="0" u="none" strike="noStrike" baseline="0" dirty="0">
                <a:latin typeface="Palatino-Roman"/>
              </a:rPr>
              <a:t> </a:t>
            </a:r>
            <a:r>
              <a:rPr lang="en-US" sz="1800" b="0" i="0" u="none" strike="noStrike" baseline="0" dirty="0">
                <a:latin typeface="Palatino-Roman"/>
              </a:rPr>
              <a:t>background. One of the boxes is in front of the others by means of two 3-D effects:</a:t>
            </a:r>
          </a:p>
          <a:p>
            <a:pPr algn="l"/>
            <a:r>
              <a:rPr lang="en-US" sz="1800" b="0" i="0" u="none" strike="noStrike" baseline="0" dirty="0">
                <a:latin typeface="Palatino-Roman"/>
              </a:rPr>
              <a:t>(1) the front box hides part of other boxes; (2) it is larger, suggesting that it is</a:t>
            </a:r>
            <a:r>
              <a:rPr lang="kk-KZ" sz="1800" b="0" i="0" u="none" strike="noStrike" baseline="0" dirty="0">
                <a:latin typeface="Palatino-Roman"/>
              </a:rPr>
              <a:t> </a:t>
            </a:r>
            <a:r>
              <a:rPr lang="en-US" sz="1800" b="0" i="0" u="none" strike="noStrike" baseline="0" dirty="0">
                <a:latin typeface="Palatino-Roman"/>
              </a:rPr>
              <a:t>closer.</a:t>
            </a:r>
          </a:p>
          <a:p>
            <a:pPr algn="l"/>
            <a:r>
              <a:rPr lang="en-US" sz="1800" b="0" i="0" u="none" strike="noStrike" baseline="0" dirty="0">
                <a:latin typeface="Palatino-Roman"/>
              </a:rPr>
              <a:t>Deviating </a:t>
            </a:r>
            <a:r>
              <a:rPr lang="en-US" sz="1800" b="0" i="0" u="none" strike="noStrike" baseline="0" dirty="0" err="1">
                <a:latin typeface="Palatino-Roman"/>
              </a:rPr>
              <a:t>colour</a:t>
            </a:r>
            <a:r>
              <a:rPr lang="en-US" sz="1800" b="0" i="0" u="none" strike="noStrike" baseline="0" dirty="0">
                <a:latin typeface="Palatino-Roman"/>
              </a:rPr>
              <a:t> or darkness can also create a contrast, as shown in the next</a:t>
            </a:r>
            <a:r>
              <a:rPr lang="kk-KZ" sz="1800" b="0" i="0" u="none" strike="noStrike" baseline="0" dirty="0">
                <a:latin typeface="Palatino-Roman"/>
              </a:rPr>
              <a:t> </a:t>
            </a:r>
            <a:r>
              <a:rPr lang="en-US" sz="1800" b="0" i="0" u="none" strike="noStrike" baseline="0" dirty="0">
                <a:latin typeface="Palatino-Roman"/>
              </a:rPr>
              <a:t>example. One of the words is light grey (red in the real document), and stands out.</a:t>
            </a:r>
          </a:p>
          <a:p>
            <a:pPr algn="l"/>
            <a:r>
              <a:rPr lang="en-US" sz="1800" b="0" i="0" u="none" strike="noStrike" baseline="0" dirty="0">
                <a:latin typeface="Palatino-Roman"/>
              </a:rPr>
              <a:t>One of the boxes is darker than the rest. Notice that also the text that is smaller than</a:t>
            </a:r>
            <a:r>
              <a:rPr lang="kk-KZ" sz="1800" b="0" i="0" u="none" strike="noStrike" baseline="0" dirty="0">
                <a:latin typeface="Palatino-Roman"/>
              </a:rPr>
              <a:t> </a:t>
            </a:r>
            <a:r>
              <a:rPr lang="en-US" sz="1800" b="0" i="0" u="none" strike="noStrike" baseline="0" dirty="0">
                <a:latin typeface="Palatino-Roman"/>
              </a:rPr>
              <a:t>the rest gives a contrast, but not so much as a large text does.</a:t>
            </a:r>
            <a:r>
              <a:rPr lang="kk-KZ" sz="1800" b="0" i="0" u="none" strike="noStrike" baseline="0" dirty="0">
                <a:latin typeface="Palatino-Roman"/>
              </a:rPr>
              <a:t> </a:t>
            </a:r>
            <a:r>
              <a:rPr lang="en-US" sz="1800" b="0" i="0" u="none" strike="noStrike" baseline="0" dirty="0">
                <a:latin typeface="Palatino-Roman"/>
              </a:rPr>
              <a:t>Finally, flashes and movements give an intense contrast, which attracts the eye to the</a:t>
            </a:r>
            <a:r>
              <a:rPr lang="kk-KZ" sz="1800" b="0" i="0" u="none" strike="noStrike" baseline="0" dirty="0">
                <a:latin typeface="Palatino-Roman"/>
              </a:rPr>
              <a:t> </a:t>
            </a:r>
            <a:r>
              <a:rPr lang="en-US" sz="1800" b="0" i="0" u="none" strike="noStrike" baseline="0" dirty="0">
                <a:latin typeface="Palatino-Roman"/>
              </a:rPr>
              <a:t>extent that it may be hard to focus on other things – even see what the flashing text</a:t>
            </a:r>
            <a:r>
              <a:rPr lang="kk-KZ" sz="1800" b="0" i="0" u="none" strike="noStrike" baseline="0" dirty="0">
                <a:latin typeface="Palatino-Roman"/>
              </a:rPr>
              <a:t> </a:t>
            </a:r>
            <a:r>
              <a:rPr lang="en-US" sz="1800" b="0" i="0" u="none" strike="noStrike" baseline="0" dirty="0">
                <a:latin typeface="Palatino-Roman"/>
              </a:rPr>
              <a:t>says. </a:t>
            </a:r>
            <a:r>
              <a:rPr lang="en-US" sz="1800" b="0" i="0" u="none" strike="noStrike" baseline="0" dirty="0" err="1">
                <a:latin typeface="Palatino-Roman"/>
              </a:rPr>
              <a:t>ManyWeb</a:t>
            </a:r>
            <a:r>
              <a:rPr lang="en-US" sz="1800" b="0" i="0" u="none" strike="noStrike" baseline="0" dirty="0">
                <a:latin typeface="Palatino-Roman"/>
              </a:rPr>
              <a:t> pages try to attract attention in this way, but fail to communicate a</a:t>
            </a:r>
            <a:r>
              <a:rPr lang="kk-KZ" sz="1800" b="0" i="0" u="none" strike="noStrike" baseline="0" dirty="0">
                <a:latin typeface="Palatino-Roman"/>
              </a:rPr>
              <a:t> </a:t>
            </a:r>
            <a:r>
              <a:rPr lang="en-US" sz="1800" b="0" i="0" u="none" strike="noStrike" baseline="0" dirty="0">
                <a:latin typeface="Palatino-Roman"/>
              </a:rPr>
              <a:t>message. The flash effect touches on our instinctive fear of the approaching lion:</a:t>
            </a:r>
            <a:r>
              <a:rPr lang="kk-KZ" sz="1800" b="0" i="0" u="none" strike="noStrike" baseline="0" dirty="0">
                <a:latin typeface="Palatino-Roman"/>
              </a:rPr>
              <a:t> </a:t>
            </a:r>
            <a:r>
              <a:rPr lang="en-US" sz="1800" b="0" i="0" u="none" strike="noStrike" baseline="0" dirty="0">
                <a:latin typeface="Palatino-Roman"/>
              </a:rPr>
              <a:t>don’t look at the details, just run.</a:t>
            </a:r>
          </a:p>
          <a:p>
            <a:pPr algn="l"/>
            <a:r>
              <a:rPr lang="en-US" sz="1800" b="0" i="0" u="none" strike="noStrike" baseline="0" dirty="0">
                <a:latin typeface="Palatino-Roman"/>
              </a:rPr>
              <a:t>Process control systems usually signal alarms with something flashing, for instance a</a:t>
            </a:r>
            <a:r>
              <a:rPr lang="kk-KZ" sz="1800" b="0" i="0" u="none" strike="noStrike" baseline="0" dirty="0">
                <a:latin typeface="Palatino-Roman"/>
              </a:rPr>
              <a:t> </a:t>
            </a:r>
            <a:r>
              <a:rPr lang="en-US" sz="1800" b="0" i="0" u="none" strike="noStrike" baseline="0" dirty="0">
                <a:latin typeface="Palatino-Roman"/>
              </a:rPr>
              <a:t>flashing message ‘overheating’. It calls the operator’s attention – even at a large</a:t>
            </a:r>
            <a:r>
              <a:rPr lang="kk-KZ" sz="1800" b="0" i="0" u="none" strike="noStrike" baseline="0" dirty="0">
                <a:latin typeface="Palatino-Roman"/>
              </a:rPr>
              <a:t> </a:t>
            </a:r>
            <a:r>
              <a:rPr lang="en-US" sz="1800" b="0" i="0" u="none" strike="noStrike" baseline="0" dirty="0">
                <a:latin typeface="Palatino-Roman"/>
              </a:rPr>
              <a:t>distance. In disaster situations, there will be many flashing things that the operator</a:t>
            </a:r>
            <a:r>
              <a:rPr lang="kk-KZ" sz="1800" b="0" i="0" u="none" strike="noStrike" baseline="0" dirty="0">
                <a:latin typeface="Palatino-Roman"/>
              </a:rPr>
              <a:t> </a:t>
            </a:r>
            <a:r>
              <a:rPr lang="en-US" sz="1800" b="0" i="0" u="none" strike="noStrike" baseline="0" dirty="0">
                <a:latin typeface="Palatino-Roman"/>
              </a:rPr>
              <a:t>has to read. This is fine for calling attention, but bad for reading the messages. For</a:t>
            </a:r>
            <a:r>
              <a:rPr lang="kk-KZ" sz="1800" b="0" i="0" u="none" strike="noStrike" baseline="0" dirty="0">
                <a:latin typeface="Palatino-Roman"/>
              </a:rPr>
              <a:t> </a:t>
            </a:r>
            <a:r>
              <a:rPr lang="en-US" sz="1800" b="0" i="0" u="none" strike="noStrike" baseline="0" dirty="0">
                <a:latin typeface="Palatino-Roman"/>
              </a:rPr>
              <a:t>this reason there is an important feature on the interface: a button that stops the</a:t>
            </a:r>
            <a:r>
              <a:rPr lang="kk-KZ" sz="1800" b="0" i="0" u="none" strike="noStrike" baseline="0" dirty="0">
                <a:latin typeface="Palatino-Roman"/>
              </a:rPr>
              <a:t> </a:t>
            </a:r>
            <a:r>
              <a:rPr lang="en-US" sz="1800" b="0" i="0" u="none" strike="noStrike" baseline="0" dirty="0">
                <a:latin typeface="Palatino-Roman"/>
              </a:rPr>
              <a:t>flashes so that the operator can think.</a:t>
            </a:r>
            <a:endParaRPr lang="kk-KZ" sz="1800" b="0" i="0" u="none" strike="noStrike" baseline="0" dirty="0">
              <a:latin typeface="Palatino-Roman"/>
            </a:endParaRPr>
          </a:p>
          <a:p>
            <a:pPr algn="l"/>
            <a:r>
              <a:rPr lang="en-US" sz="1800" b="0" i="0" u="none" strike="noStrike" baseline="0" dirty="0">
                <a:latin typeface="Palatino-Roman"/>
              </a:rPr>
              <a:t>In order for the contrast to work, there must be a background for the contrast. If you</a:t>
            </a:r>
            <a:r>
              <a:rPr lang="kk-KZ" sz="1800" b="0" i="0" u="none" strike="noStrike" baseline="0" dirty="0">
                <a:latin typeface="Palatino-Roman"/>
              </a:rPr>
              <a:t> </a:t>
            </a:r>
            <a:r>
              <a:rPr lang="en-US" sz="1800" b="0" i="0" u="none" strike="noStrike" baseline="0" dirty="0">
                <a:latin typeface="Palatino-Roman"/>
              </a:rPr>
              <a:t>emphasize too many things, the effect disappears. If everything is in vivid </a:t>
            </a:r>
            <a:r>
              <a:rPr lang="en-US" sz="1800" b="0" i="0" u="none" strike="noStrike" baseline="0" dirty="0" err="1">
                <a:latin typeface="Palatino-Roman"/>
              </a:rPr>
              <a:t>colours</a:t>
            </a:r>
            <a:r>
              <a:rPr lang="en-US" sz="1800" b="0" i="0" u="none" strike="noStrike" baseline="0" dirty="0">
                <a:latin typeface="Palatino-Roman"/>
              </a:rPr>
              <a:t>,</a:t>
            </a:r>
            <a:r>
              <a:rPr lang="kk-KZ" sz="1800" b="0" i="0" u="none" strike="noStrike" baseline="0" dirty="0">
                <a:latin typeface="Palatino-Roman"/>
              </a:rPr>
              <a:t> </a:t>
            </a:r>
            <a:r>
              <a:rPr lang="en-US" sz="1800" b="0" i="0" u="none" strike="noStrike" baseline="0" dirty="0">
                <a:latin typeface="Palatino-Roman"/>
              </a:rPr>
              <a:t>nothing is emphasized. If many things are already emphasized, you need an even</a:t>
            </a:r>
            <a:r>
              <a:rPr lang="kk-KZ" sz="1800" b="0" i="0" u="none" strike="noStrike" baseline="0" dirty="0">
                <a:latin typeface="Palatino-Roman"/>
              </a:rPr>
              <a:t> </a:t>
            </a:r>
            <a:r>
              <a:rPr lang="en-US" sz="1800" b="0" i="0" u="none" strike="noStrike" baseline="0" dirty="0">
                <a:latin typeface="Palatino-Roman"/>
              </a:rPr>
              <a:t>larger effect to emphasize one of those.</a:t>
            </a:r>
          </a:p>
          <a:p>
            <a:pPr algn="l"/>
            <a:r>
              <a:rPr lang="en-US" sz="1800" b="0" i="0" u="none" strike="noStrike" baseline="0" dirty="0">
                <a:latin typeface="Palatino-Roman"/>
              </a:rPr>
              <a:t>The general rule is to use contrasts and emphasis moderately. Otherwise the effect</a:t>
            </a:r>
            <a:r>
              <a:rPr lang="kk-KZ" sz="1800" b="0" i="0" u="none" strike="noStrike" baseline="0" dirty="0">
                <a:latin typeface="Palatino-Roman"/>
              </a:rPr>
              <a:t> </a:t>
            </a:r>
            <a:r>
              <a:rPr lang="en-US" sz="1800" b="0" i="0" u="none" strike="noStrike" baseline="0" dirty="0">
                <a:latin typeface="Palatino-Roman"/>
              </a:rPr>
              <a:t>disappears.</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13</a:t>
            </a:fld>
            <a:endParaRPr lang="ru-RU"/>
          </a:p>
        </p:txBody>
      </p:sp>
    </p:spTree>
    <p:extLst>
      <p:ext uri="{BB962C8B-B14F-4D97-AF65-F5344CB8AC3E}">
        <p14:creationId xmlns:p14="http://schemas.microsoft.com/office/powerpoint/2010/main" val="1032666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1" dirty="0" err="1" smtClean="0"/>
              <a:t>Жасыл</a:t>
            </a:r>
            <a:r>
              <a:rPr lang="ru-RU" sz="1800" b="1" dirty="0" smtClean="0"/>
              <a:t> фигура </a:t>
            </a:r>
            <a:r>
              <a:rPr lang="ru-RU" sz="1800" b="1" dirty="0" err="1" smtClean="0"/>
              <a:t>қызыл</a:t>
            </a:r>
            <a:r>
              <a:rPr lang="ru-RU" sz="1800" b="1" dirty="0" smtClean="0"/>
              <a:t> фонда контраст </a:t>
            </a:r>
            <a:r>
              <a:rPr lang="ru-RU" sz="1800" b="1" dirty="0" err="1" smtClean="0"/>
              <a:t>береді</a:t>
            </a:r>
            <a:r>
              <a:rPr lang="ru-RU" sz="1800" b="1" dirty="0" smtClean="0"/>
              <a:t>, </a:t>
            </a:r>
            <a:r>
              <a:rPr lang="ru-RU" sz="1800" b="1" dirty="0" err="1" smtClean="0"/>
              <a:t>бірақ</a:t>
            </a:r>
            <a:r>
              <a:rPr lang="ru-RU" sz="1800" b="1" dirty="0" smtClean="0"/>
              <a:t> </a:t>
            </a:r>
            <a:r>
              <a:rPr lang="ru-RU" sz="1800" b="1" dirty="0" err="1" smtClean="0"/>
              <a:t>ол</a:t>
            </a:r>
            <a:r>
              <a:rPr lang="ru-RU" sz="1800" b="1" dirty="0" smtClean="0"/>
              <a:t> </a:t>
            </a:r>
            <a:r>
              <a:rPr lang="ru-RU" sz="1800" b="1" dirty="0" err="1" smtClean="0"/>
              <a:t>форманың</a:t>
            </a:r>
            <a:r>
              <a:rPr lang="ru-RU" sz="1800" b="1" dirty="0" smtClean="0"/>
              <a:t> </a:t>
            </a:r>
            <a:r>
              <a:rPr lang="ru-RU" sz="1800" b="1" dirty="0" err="1" smtClean="0"/>
              <a:t>бөлшектерін</a:t>
            </a:r>
            <a:r>
              <a:rPr lang="ru-RU" sz="1800" b="1" dirty="0" smtClean="0"/>
              <a:t> </a:t>
            </a:r>
            <a:r>
              <a:rPr lang="ru-RU" sz="1800" b="1" dirty="0" err="1" smtClean="0"/>
              <a:t>күңгірт</a:t>
            </a:r>
            <a:r>
              <a:rPr lang="ru-RU" sz="1800" b="1" dirty="0" smtClean="0"/>
              <a:t> </a:t>
            </a:r>
            <a:r>
              <a:rPr lang="ru-RU" sz="1800" b="1" dirty="0" err="1" smtClean="0"/>
              <a:t>қылады</a:t>
            </a:r>
            <a:r>
              <a:rPr lang="ru-RU" sz="1800" b="1" dirty="0" smtClean="0"/>
              <a:t>. </a:t>
            </a:r>
            <a:r>
              <a:rPr lang="ru-RU" sz="1800" b="1" dirty="0" err="1" smtClean="0"/>
              <a:t>Егер</a:t>
            </a:r>
            <a:r>
              <a:rPr lang="ru-RU" sz="1800" b="1" dirty="0" smtClean="0"/>
              <a:t>, </a:t>
            </a:r>
            <a:r>
              <a:rPr lang="ru-RU" sz="1800" b="1" dirty="0" err="1" smtClean="0"/>
              <a:t>мысалы</a:t>
            </a:r>
            <a:r>
              <a:rPr lang="ru-RU" sz="1800" b="1" dirty="0" smtClean="0"/>
              <a:t>, </a:t>
            </a:r>
            <a:r>
              <a:rPr lang="ru-RU" sz="1800" b="1" dirty="0" err="1" smtClean="0"/>
              <a:t>сіз</a:t>
            </a:r>
            <a:r>
              <a:rPr lang="ru-RU" sz="1800" b="1" dirty="0" smtClean="0"/>
              <a:t> </a:t>
            </a:r>
            <a:r>
              <a:rPr lang="ru-RU" sz="1800" b="1" dirty="0" err="1" smtClean="0"/>
              <a:t>қызыл</a:t>
            </a:r>
            <a:r>
              <a:rPr lang="ru-RU" sz="1800" b="1" dirty="0" smtClean="0"/>
              <a:t> фонда </a:t>
            </a:r>
            <a:r>
              <a:rPr lang="ru-RU" sz="1800" b="1" dirty="0" err="1" smtClean="0"/>
              <a:t>дәл</a:t>
            </a:r>
            <a:r>
              <a:rPr lang="ru-RU" sz="1800" b="1" dirty="0" smtClean="0"/>
              <a:t> </a:t>
            </a:r>
            <a:r>
              <a:rPr lang="ru-RU" sz="1800" b="1" dirty="0" err="1" smtClean="0"/>
              <a:t>сондай</a:t>
            </a:r>
            <a:r>
              <a:rPr lang="ru-RU" sz="1800" b="1" dirty="0" smtClean="0"/>
              <a:t> </a:t>
            </a:r>
            <a:r>
              <a:rPr lang="ru-RU" sz="1800" b="1" dirty="0" err="1" smtClean="0"/>
              <a:t>қараңғылықтағы</a:t>
            </a:r>
            <a:r>
              <a:rPr lang="ru-RU" sz="1800" b="1" dirty="0" smtClean="0"/>
              <a:t> </a:t>
            </a:r>
            <a:r>
              <a:rPr lang="ru-RU" sz="1800" b="1" dirty="0" err="1" smtClean="0"/>
              <a:t>жасыл</a:t>
            </a:r>
            <a:r>
              <a:rPr lang="ru-RU" sz="1800" b="1" dirty="0" smtClean="0"/>
              <a:t> </a:t>
            </a:r>
            <a:r>
              <a:rPr lang="ru-RU" sz="1800" b="1" dirty="0" err="1" smtClean="0"/>
              <a:t>бетті</a:t>
            </a:r>
            <a:r>
              <a:rPr lang="ru-RU" sz="1800" b="1" dirty="0" smtClean="0"/>
              <a:t> </a:t>
            </a:r>
            <a:r>
              <a:rPr lang="ru-RU" sz="1800" b="1" dirty="0" err="1" smtClean="0"/>
              <a:t>көрсетсеңіз</a:t>
            </a:r>
            <a:r>
              <a:rPr lang="ru-RU" sz="1800" b="1" dirty="0" smtClean="0"/>
              <a:t>, </a:t>
            </a:r>
            <a:r>
              <a:rPr lang="ru-RU" sz="1800" b="1" dirty="0" err="1" smtClean="0"/>
              <a:t>бұл</a:t>
            </a:r>
            <a:r>
              <a:rPr lang="ru-RU" sz="1800" b="1" dirty="0" smtClean="0"/>
              <a:t> бет </a:t>
            </a:r>
            <a:r>
              <a:rPr lang="ru-RU" sz="1800" b="1" dirty="0" err="1" smtClean="0"/>
              <a:t>екенін</a:t>
            </a:r>
            <a:r>
              <a:rPr lang="ru-RU" sz="1800" b="1" dirty="0" smtClean="0"/>
              <a:t> </a:t>
            </a:r>
            <a:r>
              <a:rPr lang="ru-RU" sz="1800" b="1" dirty="0" err="1" smtClean="0"/>
              <a:t>көресіз</a:t>
            </a:r>
            <a:r>
              <a:rPr lang="ru-RU" sz="1800" b="1" dirty="0" smtClean="0"/>
              <a:t>, </a:t>
            </a:r>
            <a:r>
              <a:rPr lang="ru-RU" sz="1800" b="1" dirty="0" err="1" smtClean="0"/>
              <a:t>бірақ</a:t>
            </a:r>
            <a:r>
              <a:rPr lang="ru-RU" sz="1800" b="1" dirty="0" smtClean="0"/>
              <a:t> </a:t>
            </a:r>
            <a:r>
              <a:rPr lang="ru-RU" sz="1800" b="1" dirty="0" err="1" smtClean="0"/>
              <a:t>адамның</a:t>
            </a:r>
            <a:r>
              <a:rPr lang="ru-RU" sz="1800" b="1" dirty="0" smtClean="0"/>
              <a:t> </a:t>
            </a:r>
            <a:r>
              <a:rPr lang="ru-RU" sz="1800" b="1" dirty="0" err="1" smtClean="0"/>
              <a:t>кім</a:t>
            </a:r>
            <a:r>
              <a:rPr lang="ru-RU" sz="1800" b="1" dirty="0" smtClean="0"/>
              <a:t> </a:t>
            </a:r>
            <a:r>
              <a:rPr lang="ru-RU" sz="1800" b="1" dirty="0" err="1" smtClean="0"/>
              <a:t>екенін</a:t>
            </a:r>
            <a:r>
              <a:rPr lang="ru-RU" sz="1800" b="1" dirty="0" smtClean="0"/>
              <a:t> </a:t>
            </a:r>
            <a:r>
              <a:rPr lang="ru-RU" sz="1800" b="1" dirty="0" err="1" smtClean="0"/>
              <a:t>тани</a:t>
            </a:r>
            <a:r>
              <a:rPr lang="ru-RU" sz="1800" b="1" dirty="0" smtClean="0"/>
              <a:t> </a:t>
            </a:r>
            <a:r>
              <a:rPr lang="ru-RU" sz="1800" b="1" dirty="0" err="1" smtClean="0"/>
              <a:t>алмайсыз</a:t>
            </a:r>
            <a:r>
              <a:rPr lang="ru-RU" sz="1800" b="1" dirty="0" smtClean="0"/>
              <a:t>.</a:t>
            </a:r>
            <a:endParaRPr lang="ru-RU" sz="1800" dirty="0" smtClean="0"/>
          </a:p>
          <a:p>
            <a:r>
              <a:rPr lang="ru-RU" sz="1800" dirty="0" err="1" smtClean="0"/>
              <a:t>Біздің</a:t>
            </a:r>
            <a:r>
              <a:rPr lang="ru-RU" sz="1800" dirty="0" smtClean="0"/>
              <a:t> </a:t>
            </a:r>
            <a:r>
              <a:rPr lang="ru-RU" sz="1800" dirty="0" err="1" smtClean="0"/>
              <a:t>көру</a:t>
            </a:r>
            <a:r>
              <a:rPr lang="ru-RU" sz="1800" dirty="0" smtClean="0"/>
              <a:t> </a:t>
            </a:r>
            <a:r>
              <a:rPr lang="ru-RU" sz="1800" dirty="0" err="1" smtClean="0"/>
              <a:t>жүйеміз</a:t>
            </a:r>
            <a:r>
              <a:rPr lang="ru-RU" sz="1800" dirty="0" smtClean="0"/>
              <a:t>, </a:t>
            </a:r>
            <a:r>
              <a:rPr lang="ru-RU" sz="1800" dirty="0" err="1" smtClean="0"/>
              <a:t>ол</a:t>
            </a:r>
            <a:r>
              <a:rPr lang="ru-RU" sz="1800" dirty="0" smtClean="0"/>
              <a:t> </a:t>
            </a:r>
            <a:r>
              <a:rPr lang="ru-RU" sz="1800" dirty="0" err="1" smtClean="0"/>
              <a:t>миымыздың</a:t>
            </a:r>
            <a:r>
              <a:rPr lang="ru-RU" sz="1800" dirty="0" smtClean="0"/>
              <a:t> </a:t>
            </a:r>
            <a:r>
              <a:rPr lang="ru-RU" sz="1800" dirty="0" err="1" smtClean="0"/>
              <a:t>артқы</a:t>
            </a:r>
            <a:r>
              <a:rPr lang="ru-RU" sz="1800" dirty="0" smtClean="0"/>
              <a:t> </a:t>
            </a:r>
            <a:r>
              <a:rPr lang="ru-RU" sz="1800" dirty="0" err="1" smtClean="0"/>
              <a:t>бөлігінде</a:t>
            </a:r>
            <a:r>
              <a:rPr lang="ru-RU" sz="1800" dirty="0" smtClean="0"/>
              <a:t> </a:t>
            </a:r>
            <a:r>
              <a:rPr lang="ru-RU" sz="1800" dirty="0" err="1" smtClean="0"/>
              <a:t>орналасқан</a:t>
            </a:r>
            <a:r>
              <a:rPr lang="ru-RU" sz="1800" dirty="0" smtClean="0"/>
              <a:t>, </a:t>
            </a:r>
            <a:r>
              <a:rPr lang="ru-RU" sz="1800" dirty="0" err="1" smtClean="0"/>
              <a:t>үш</a:t>
            </a:r>
            <a:r>
              <a:rPr lang="ru-RU" sz="1800" dirty="0" smtClean="0"/>
              <a:t> </a:t>
            </a:r>
            <a:r>
              <a:rPr lang="ru-RU" sz="1800" dirty="0" err="1" smtClean="0"/>
              <a:t>негізгі</a:t>
            </a:r>
            <a:r>
              <a:rPr lang="ru-RU" sz="1800" dirty="0" smtClean="0"/>
              <a:t> </a:t>
            </a:r>
            <a:r>
              <a:rPr lang="ru-RU" sz="1800" dirty="0" err="1" smtClean="0"/>
              <a:t>орталықтан</a:t>
            </a:r>
            <a:r>
              <a:rPr lang="ru-RU" sz="1800" dirty="0" smtClean="0"/>
              <a:t> </a:t>
            </a:r>
            <a:r>
              <a:rPr lang="ru-RU" sz="1800" dirty="0" err="1" smtClean="0"/>
              <a:t>тұрады</a:t>
            </a:r>
            <a:r>
              <a:rPr lang="ru-RU" sz="1800" dirty="0" smtClean="0"/>
              <a:t>. </a:t>
            </a:r>
            <a:r>
              <a:rPr lang="ru-RU" sz="1800" dirty="0" err="1" smtClean="0"/>
              <a:t>Барлығы</a:t>
            </a:r>
            <a:r>
              <a:rPr lang="ru-RU" sz="1800" dirty="0" smtClean="0"/>
              <a:t> да </a:t>
            </a:r>
            <a:r>
              <a:rPr lang="ru-RU" sz="1800" dirty="0" err="1" smtClean="0"/>
              <a:t>көру</a:t>
            </a:r>
            <a:r>
              <a:rPr lang="ru-RU" sz="1800" dirty="0" smtClean="0"/>
              <a:t> </a:t>
            </a:r>
            <a:r>
              <a:rPr lang="ru-RU" sz="1800" dirty="0" err="1" smtClean="0"/>
              <a:t>алаңының</a:t>
            </a:r>
            <a:r>
              <a:rPr lang="ru-RU" sz="1800" dirty="0" smtClean="0"/>
              <a:t> </a:t>
            </a:r>
            <a:r>
              <a:rPr lang="ru-RU" sz="1800" dirty="0" err="1" smtClean="0"/>
              <a:t>толық</a:t>
            </a:r>
            <a:r>
              <a:rPr lang="ru-RU" sz="1800" dirty="0" smtClean="0"/>
              <a:t> </a:t>
            </a:r>
            <a:r>
              <a:rPr lang="ru-RU" sz="1800" dirty="0" err="1" smtClean="0"/>
              <a:t>бейнесін</a:t>
            </a:r>
            <a:r>
              <a:rPr lang="ru-RU" sz="1800" dirty="0" smtClean="0"/>
              <a:t> </a:t>
            </a:r>
            <a:r>
              <a:rPr lang="ru-RU" sz="1800" dirty="0" err="1" smtClean="0"/>
              <a:t>көреді</a:t>
            </a:r>
            <a:r>
              <a:rPr lang="ru-RU" sz="1800" dirty="0" smtClean="0"/>
              <a:t>, </a:t>
            </a:r>
            <a:r>
              <a:rPr lang="ru-RU" sz="1800" dirty="0" err="1" smtClean="0"/>
              <a:t>бірақ</a:t>
            </a:r>
            <a:r>
              <a:rPr lang="ru-RU" sz="1800" dirty="0" smtClean="0"/>
              <a:t> </a:t>
            </a:r>
            <a:r>
              <a:rPr lang="ru-RU" sz="1800" dirty="0" err="1" smtClean="0"/>
              <a:t>әрқайсысы</a:t>
            </a:r>
            <a:r>
              <a:rPr lang="ru-RU" sz="1800" dirty="0" smtClean="0"/>
              <a:t> </a:t>
            </a:r>
            <a:r>
              <a:rPr lang="ru-RU" sz="1800" dirty="0" err="1" smtClean="0"/>
              <a:t>әртүрлі</a:t>
            </a:r>
            <a:r>
              <a:rPr lang="ru-RU" sz="1800" dirty="0" smtClean="0"/>
              <a:t> </a:t>
            </a:r>
            <a:r>
              <a:rPr lang="ru-RU" sz="1800" dirty="0" err="1" smtClean="0"/>
              <a:t>акцентпен</a:t>
            </a:r>
            <a:r>
              <a:rPr lang="ru-RU" sz="1800" dirty="0" smtClean="0"/>
              <a:t>:</a:t>
            </a:r>
          </a:p>
          <a:p>
            <a:r>
              <a:rPr lang="ru-RU" sz="1800" b="1" dirty="0" smtClean="0"/>
              <a:t>Форма </a:t>
            </a:r>
            <a:r>
              <a:rPr lang="ru-RU" sz="1800" b="1" dirty="0" err="1" smtClean="0"/>
              <a:t>көру</a:t>
            </a:r>
            <a:r>
              <a:rPr lang="ru-RU" sz="1800" b="1" dirty="0" smtClean="0"/>
              <a:t> </a:t>
            </a:r>
            <a:r>
              <a:rPr lang="ru-RU" sz="1800" b="1" dirty="0" err="1" smtClean="0"/>
              <a:t>орталығы</a:t>
            </a:r>
            <a:r>
              <a:rPr lang="ru-RU" sz="1800" dirty="0" smtClean="0"/>
              <a:t> – </a:t>
            </a:r>
            <a:r>
              <a:rPr lang="ru-RU" sz="1800" dirty="0" err="1" smtClean="0"/>
              <a:t>бөлшектерді</a:t>
            </a:r>
            <a:r>
              <a:rPr lang="ru-RU" sz="1800" dirty="0" smtClean="0"/>
              <a:t> </a:t>
            </a:r>
            <a:r>
              <a:rPr lang="ru-RU" sz="1800" dirty="0" err="1" smtClean="0"/>
              <a:t>көреді</a:t>
            </a:r>
            <a:r>
              <a:rPr lang="ru-RU" sz="1800" dirty="0" smtClean="0"/>
              <a:t>, </a:t>
            </a:r>
            <a:r>
              <a:rPr lang="ru-RU" sz="1800" dirty="0" err="1" smtClean="0"/>
              <a:t>бірақ</a:t>
            </a:r>
            <a:r>
              <a:rPr lang="ru-RU" sz="1800" dirty="0" smtClean="0"/>
              <a:t> </a:t>
            </a:r>
            <a:r>
              <a:rPr lang="ru-RU" sz="1800" dirty="0" err="1" smtClean="0"/>
              <a:t>түстерді</a:t>
            </a:r>
            <a:r>
              <a:rPr lang="ru-RU" sz="1800" dirty="0" smtClean="0"/>
              <a:t> </a:t>
            </a:r>
            <a:r>
              <a:rPr lang="ru-RU" sz="1800" dirty="0" err="1" smtClean="0"/>
              <a:t>ажырата</a:t>
            </a:r>
            <a:r>
              <a:rPr lang="ru-RU" sz="1800" dirty="0" smtClean="0"/>
              <a:t> </a:t>
            </a:r>
            <a:r>
              <a:rPr lang="ru-RU" sz="1800" dirty="0" err="1" smtClean="0"/>
              <a:t>алмайды</a:t>
            </a:r>
            <a:r>
              <a:rPr lang="ru-RU" sz="1800" dirty="0" smtClean="0"/>
              <a:t>. </a:t>
            </a:r>
            <a:r>
              <a:rPr lang="ru-RU" sz="1800" dirty="0" err="1" smtClean="0"/>
              <a:t>Ол</a:t>
            </a:r>
            <a:r>
              <a:rPr lang="ru-RU" sz="1800" dirty="0" smtClean="0"/>
              <a:t> тек </a:t>
            </a:r>
            <a:r>
              <a:rPr lang="ru-RU" sz="1800" dirty="0" err="1" smtClean="0"/>
              <a:t>орталық</a:t>
            </a:r>
            <a:r>
              <a:rPr lang="ru-RU" sz="1800" dirty="0" smtClean="0"/>
              <a:t> </a:t>
            </a:r>
            <a:r>
              <a:rPr lang="ru-RU" sz="1800" dirty="0" err="1" smtClean="0"/>
              <a:t>көру</a:t>
            </a:r>
            <a:r>
              <a:rPr lang="ru-RU" sz="1800" dirty="0" smtClean="0"/>
              <a:t> </a:t>
            </a:r>
            <a:r>
              <a:rPr lang="ru-RU" sz="1800" dirty="0" err="1" smtClean="0"/>
              <a:t>аймағында</a:t>
            </a:r>
            <a:r>
              <a:rPr lang="ru-RU" sz="1800" dirty="0" smtClean="0"/>
              <a:t> </a:t>
            </a:r>
            <a:r>
              <a:rPr lang="ru-RU" sz="1800" dirty="0" err="1" smtClean="0"/>
              <a:t>анық</a:t>
            </a:r>
            <a:r>
              <a:rPr lang="ru-RU" sz="1800" dirty="0" smtClean="0"/>
              <a:t> </a:t>
            </a:r>
            <a:r>
              <a:rPr lang="ru-RU" sz="1800" dirty="0" err="1" smtClean="0"/>
              <a:t>көреді</a:t>
            </a:r>
            <a:r>
              <a:rPr lang="ru-RU" sz="1800" dirty="0" smtClean="0"/>
              <a:t>. </a:t>
            </a:r>
            <a:r>
              <a:rPr lang="ru-RU" sz="1800" dirty="0" err="1" smtClean="0"/>
              <a:t>Ол</a:t>
            </a:r>
            <a:r>
              <a:rPr lang="ru-RU" sz="1800" dirty="0" smtClean="0"/>
              <a:t> </a:t>
            </a:r>
            <a:r>
              <a:rPr lang="ru-RU" sz="1800" dirty="0" err="1" smtClean="0"/>
              <a:t>миға</a:t>
            </a:r>
            <a:r>
              <a:rPr lang="ru-RU" sz="1800" dirty="0" smtClean="0"/>
              <a:t> </a:t>
            </a:r>
            <a:r>
              <a:rPr lang="ru-RU" sz="1800" dirty="0" err="1" smtClean="0"/>
              <a:t>алдыңғы</a:t>
            </a:r>
            <a:r>
              <a:rPr lang="ru-RU" sz="1800" dirty="0" smtClean="0"/>
              <a:t> </a:t>
            </a:r>
            <a:r>
              <a:rPr lang="ru-RU" sz="1800" dirty="0" err="1" smtClean="0"/>
              <a:t>жаққа</a:t>
            </a:r>
            <a:r>
              <a:rPr lang="ru-RU" sz="1800" dirty="0" smtClean="0"/>
              <a:t>, </a:t>
            </a:r>
            <a:r>
              <a:rPr lang="ru-RU" sz="1800" dirty="0" err="1" smtClean="0"/>
              <a:t>санамызға</a:t>
            </a:r>
            <a:r>
              <a:rPr lang="ru-RU" sz="1800" dirty="0" smtClean="0"/>
              <a:t> </a:t>
            </a:r>
            <a:r>
              <a:rPr lang="ru-RU" sz="1800" dirty="0" err="1" smtClean="0"/>
              <a:t>және</a:t>
            </a:r>
            <a:r>
              <a:rPr lang="ru-RU" sz="1800" dirty="0" smtClean="0"/>
              <a:t> </a:t>
            </a:r>
            <a:r>
              <a:rPr lang="ru-RU" sz="1800" dirty="0" err="1" smtClean="0"/>
              <a:t>жоғарғы</a:t>
            </a:r>
            <a:r>
              <a:rPr lang="ru-RU" sz="1800" dirty="0" smtClean="0"/>
              <a:t> </a:t>
            </a:r>
            <a:r>
              <a:rPr lang="ru-RU" sz="1800" dirty="0" err="1" smtClean="0"/>
              <a:t>деңгейлі</a:t>
            </a:r>
            <a:r>
              <a:rPr lang="ru-RU" sz="1800" dirty="0" smtClean="0"/>
              <a:t> </a:t>
            </a:r>
            <a:r>
              <a:rPr lang="ru-RU" sz="1800" dirty="0" err="1" smtClean="0"/>
              <a:t>орталықтарға</a:t>
            </a:r>
            <a:r>
              <a:rPr lang="ru-RU" sz="1800" dirty="0" smtClean="0"/>
              <a:t> (</a:t>
            </a:r>
            <a:r>
              <a:rPr lang="ru-RU" sz="1800" dirty="0" err="1" smtClean="0"/>
              <a:t>ойға</a:t>
            </a:r>
            <a:r>
              <a:rPr lang="ru-RU" sz="1800" dirty="0" smtClean="0"/>
              <a:t>) </a:t>
            </a:r>
            <a:r>
              <a:rPr lang="ru-RU" sz="1800" dirty="0" err="1" smtClean="0"/>
              <a:t>көп</a:t>
            </a:r>
            <a:r>
              <a:rPr lang="ru-RU" sz="1800" dirty="0" smtClean="0"/>
              <a:t> </a:t>
            </a:r>
            <a:r>
              <a:rPr lang="ru-RU" sz="1800" dirty="0" err="1" smtClean="0"/>
              <a:t>мәлімет</a:t>
            </a:r>
            <a:r>
              <a:rPr lang="ru-RU" sz="1800" dirty="0" smtClean="0"/>
              <a:t> </a:t>
            </a:r>
            <a:r>
              <a:rPr lang="ru-RU" sz="1800" dirty="0" err="1" smtClean="0"/>
              <a:t>жібереді</a:t>
            </a:r>
            <a:r>
              <a:rPr lang="ru-RU" sz="1800" dirty="0" smtClean="0"/>
              <a:t>. Форма </a:t>
            </a:r>
            <a:r>
              <a:rPr lang="ru-RU" sz="1800" dirty="0" err="1" smtClean="0"/>
              <a:t>орталығы</a:t>
            </a:r>
            <a:r>
              <a:rPr lang="ru-RU" sz="1800" dirty="0" smtClean="0"/>
              <a:t> </a:t>
            </a:r>
            <a:r>
              <a:rPr lang="ru-RU" sz="1800" dirty="0" err="1" smtClean="0"/>
              <a:t>оқу</a:t>
            </a:r>
            <a:r>
              <a:rPr lang="ru-RU" sz="1800" dirty="0" smtClean="0"/>
              <a:t> </a:t>
            </a:r>
            <a:r>
              <a:rPr lang="ru-RU" sz="1800" dirty="0" err="1" smtClean="0"/>
              <a:t>үшін</a:t>
            </a:r>
            <a:r>
              <a:rPr lang="ru-RU" sz="1800" dirty="0" smtClean="0"/>
              <a:t> </a:t>
            </a:r>
            <a:r>
              <a:rPr lang="ru-RU" sz="1800" dirty="0" err="1" smtClean="0"/>
              <a:t>шешуші</a:t>
            </a:r>
            <a:r>
              <a:rPr lang="ru-RU" sz="1800" dirty="0" smtClean="0"/>
              <a:t> </a:t>
            </a:r>
            <a:r>
              <a:rPr lang="ru-RU" sz="1800" dirty="0" err="1" smtClean="0"/>
              <a:t>маңызға</a:t>
            </a:r>
            <a:r>
              <a:rPr lang="ru-RU" sz="1800" dirty="0" smtClean="0"/>
              <a:t> </a:t>
            </a:r>
            <a:r>
              <a:rPr lang="ru-RU" sz="1800" dirty="0" err="1" smtClean="0"/>
              <a:t>ие</a:t>
            </a:r>
            <a:r>
              <a:rPr lang="ru-RU" sz="1800" dirty="0" smtClean="0"/>
              <a:t>.</a:t>
            </a:r>
          </a:p>
          <a:p>
            <a:r>
              <a:rPr lang="ru-RU" sz="1800" b="1" dirty="0" err="1" smtClean="0"/>
              <a:t>Түстік</a:t>
            </a:r>
            <a:r>
              <a:rPr lang="ru-RU" sz="1800" b="1" dirty="0" smtClean="0"/>
              <a:t> </a:t>
            </a:r>
            <a:r>
              <a:rPr lang="ru-RU" sz="1800" b="1" dirty="0" err="1" smtClean="0"/>
              <a:t>көру</a:t>
            </a:r>
            <a:r>
              <a:rPr lang="ru-RU" sz="1800" b="1" dirty="0" smtClean="0"/>
              <a:t> </a:t>
            </a:r>
            <a:r>
              <a:rPr lang="ru-RU" sz="1800" b="1" dirty="0" err="1" smtClean="0"/>
              <a:t>орталығы</a:t>
            </a:r>
            <a:r>
              <a:rPr lang="ru-RU" sz="1800" dirty="0" smtClean="0"/>
              <a:t> – </a:t>
            </a:r>
            <a:r>
              <a:rPr lang="ru-RU" sz="1800" dirty="0" err="1" smtClean="0"/>
              <a:t>түстерді</a:t>
            </a:r>
            <a:r>
              <a:rPr lang="ru-RU" sz="1800" dirty="0" smtClean="0"/>
              <a:t> </a:t>
            </a:r>
            <a:r>
              <a:rPr lang="ru-RU" sz="1800" dirty="0" err="1" smtClean="0"/>
              <a:t>көреді</a:t>
            </a:r>
            <a:r>
              <a:rPr lang="ru-RU" sz="1800" dirty="0" smtClean="0"/>
              <a:t>, </a:t>
            </a:r>
            <a:r>
              <a:rPr lang="ru-RU" sz="1800" dirty="0" err="1" smtClean="0"/>
              <a:t>бірақ</a:t>
            </a:r>
            <a:r>
              <a:rPr lang="ru-RU" sz="1800" dirty="0" smtClean="0"/>
              <a:t> </a:t>
            </a:r>
            <a:r>
              <a:rPr lang="ru-RU" sz="1800" dirty="0" err="1" smtClean="0"/>
              <a:t>формалар</a:t>
            </a:r>
            <a:r>
              <a:rPr lang="ru-RU" sz="1800" dirty="0" smtClean="0"/>
              <a:t> мен </a:t>
            </a:r>
            <a:r>
              <a:rPr lang="ru-RU" sz="1800" dirty="0" err="1" smtClean="0"/>
              <a:t>бөлшектерді</a:t>
            </a:r>
            <a:r>
              <a:rPr lang="ru-RU" sz="1800" dirty="0" smtClean="0"/>
              <a:t> </a:t>
            </a:r>
            <a:r>
              <a:rPr lang="ru-RU" sz="1800" dirty="0" err="1" smtClean="0"/>
              <a:t>нашар</a:t>
            </a:r>
            <a:r>
              <a:rPr lang="ru-RU" sz="1800" dirty="0" smtClean="0"/>
              <a:t> </a:t>
            </a:r>
            <a:r>
              <a:rPr lang="ru-RU" sz="1800" dirty="0" err="1" smtClean="0"/>
              <a:t>көреді</a:t>
            </a:r>
            <a:r>
              <a:rPr lang="ru-RU" sz="1800" dirty="0" smtClean="0"/>
              <a:t>. </a:t>
            </a:r>
            <a:r>
              <a:rPr lang="ru-RU" sz="1800" dirty="0" err="1" smtClean="0"/>
              <a:t>Ол</a:t>
            </a:r>
            <a:r>
              <a:rPr lang="ru-RU" sz="1800" dirty="0" smtClean="0"/>
              <a:t> </a:t>
            </a:r>
            <a:r>
              <a:rPr lang="ru-RU" sz="1800" dirty="0" err="1" smtClean="0"/>
              <a:t>мәліметтердің</a:t>
            </a:r>
            <a:r>
              <a:rPr lang="ru-RU" sz="1800" dirty="0" smtClean="0"/>
              <a:t> </a:t>
            </a:r>
            <a:r>
              <a:rPr lang="ru-RU" sz="1800" dirty="0" err="1" smtClean="0"/>
              <a:t>көп</a:t>
            </a:r>
            <a:r>
              <a:rPr lang="ru-RU" sz="1800" dirty="0" smtClean="0"/>
              <a:t> </a:t>
            </a:r>
            <a:r>
              <a:rPr lang="ru-RU" sz="1800" dirty="0" err="1" smtClean="0"/>
              <a:t>бөлігін</a:t>
            </a:r>
            <a:r>
              <a:rPr lang="ru-RU" sz="1800" dirty="0" smtClean="0"/>
              <a:t> форма </a:t>
            </a:r>
            <a:r>
              <a:rPr lang="ru-RU" sz="1800" dirty="0" err="1" smtClean="0"/>
              <a:t>орталығына</a:t>
            </a:r>
            <a:r>
              <a:rPr lang="ru-RU" sz="1800" dirty="0" smtClean="0"/>
              <a:t> </a:t>
            </a:r>
            <a:r>
              <a:rPr lang="ru-RU" sz="1800" dirty="0" err="1" smtClean="0"/>
              <a:t>жібереді</a:t>
            </a:r>
            <a:r>
              <a:rPr lang="ru-RU" sz="1800" dirty="0" smtClean="0"/>
              <a:t>, ал </a:t>
            </a:r>
            <a:r>
              <a:rPr lang="ru-RU" sz="1800" dirty="0" err="1" smtClean="0"/>
              <a:t>жоғарғы</a:t>
            </a:r>
            <a:r>
              <a:rPr lang="ru-RU" sz="1800" dirty="0" smtClean="0"/>
              <a:t> </a:t>
            </a:r>
            <a:r>
              <a:rPr lang="ru-RU" sz="1800" dirty="0" err="1" smtClean="0"/>
              <a:t>деңгейлі</a:t>
            </a:r>
            <a:r>
              <a:rPr lang="ru-RU" sz="1800" dirty="0" smtClean="0"/>
              <a:t> </a:t>
            </a:r>
            <a:r>
              <a:rPr lang="ru-RU" sz="1800" dirty="0" err="1" smtClean="0"/>
              <a:t>орталықтарға</a:t>
            </a:r>
            <a:r>
              <a:rPr lang="ru-RU" sz="1800" dirty="0" smtClean="0"/>
              <a:t> тек </a:t>
            </a:r>
            <a:r>
              <a:rPr lang="ru-RU" sz="1800" dirty="0" err="1" smtClean="0"/>
              <a:t>әлсіз</a:t>
            </a:r>
            <a:r>
              <a:rPr lang="ru-RU" sz="1800" dirty="0" smtClean="0"/>
              <a:t> </a:t>
            </a:r>
            <a:r>
              <a:rPr lang="ru-RU" sz="1800" dirty="0" err="1" smtClean="0"/>
              <a:t>сигналдар</a:t>
            </a:r>
            <a:r>
              <a:rPr lang="ru-RU" sz="1800" dirty="0" smtClean="0"/>
              <a:t> </a:t>
            </a:r>
            <a:r>
              <a:rPr lang="ru-RU" sz="1800" dirty="0" err="1" smtClean="0"/>
              <a:t>береді</a:t>
            </a:r>
            <a:r>
              <a:rPr lang="ru-RU" sz="1800" dirty="0" smtClean="0"/>
              <a:t>.</a:t>
            </a:r>
          </a:p>
          <a:p>
            <a:r>
              <a:rPr lang="ru-RU" sz="1800" b="1" dirty="0" err="1" smtClean="0"/>
              <a:t>Қозғалысты</a:t>
            </a:r>
            <a:r>
              <a:rPr lang="ru-RU" sz="1800" b="1" dirty="0" smtClean="0"/>
              <a:t> </a:t>
            </a:r>
            <a:r>
              <a:rPr lang="ru-RU" sz="1800" b="1" dirty="0" err="1" smtClean="0"/>
              <a:t>көру</a:t>
            </a:r>
            <a:r>
              <a:rPr lang="ru-RU" sz="1800" b="1" dirty="0" smtClean="0"/>
              <a:t> </a:t>
            </a:r>
            <a:r>
              <a:rPr lang="ru-RU" sz="1800" b="1" dirty="0" err="1" smtClean="0"/>
              <a:t>орталығы</a:t>
            </a:r>
            <a:r>
              <a:rPr lang="ru-RU" sz="1800" dirty="0" smtClean="0"/>
              <a:t> – </a:t>
            </a:r>
            <a:r>
              <a:rPr lang="ru-RU" sz="1800" dirty="0" err="1" smtClean="0"/>
              <a:t>қозғалатын</a:t>
            </a:r>
            <a:r>
              <a:rPr lang="ru-RU" sz="1800" dirty="0" smtClean="0"/>
              <a:t> </a:t>
            </a:r>
            <a:r>
              <a:rPr lang="ru-RU" sz="1800" dirty="0" err="1" smtClean="0"/>
              <a:t>немесе</a:t>
            </a:r>
            <a:r>
              <a:rPr lang="ru-RU" sz="1800" dirty="0" smtClean="0"/>
              <a:t> </a:t>
            </a:r>
            <a:r>
              <a:rPr lang="ru-RU" sz="1800" dirty="0" err="1" smtClean="0"/>
              <a:t>жыпылықтайтын</a:t>
            </a:r>
            <a:r>
              <a:rPr lang="ru-RU" sz="1800" dirty="0" smtClean="0"/>
              <a:t> </a:t>
            </a:r>
            <a:r>
              <a:rPr lang="ru-RU" sz="1800" dirty="0" err="1" smtClean="0"/>
              <a:t>нәрселерді</a:t>
            </a:r>
            <a:r>
              <a:rPr lang="ru-RU" sz="1800" dirty="0" smtClean="0"/>
              <a:t> </a:t>
            </a:r>
            <a:r>
              <a:rPr lang="ru-RU" sz="1800" dirty="0" err="1" smtClean="0"/>
              <a:t>көреді</a:t>
            </a:r>
            <a:r>
              <a:rPr lang="ru-RU" sz="1800" dirty="0" smtClean="0"/>
              <a:t>, </a:t>
            </a:r>
            <a:r>
              <a:rPr lang="ru-RU" sz="1800" dirty="0" err="1" smtClean="0"/>
              <a:t>бірақ</a:t>
            </a:r>
            <a:r>
              <a:rPr lang="ru-RU" sz="1800" dirty="0" smtClean="0"/>
              <a:t> </a:t>
            </a:r>
            <a:r>
              <a:rPr lang="ru-RU" sz="1800" dirty="0" err="1" smtClean="0"/>
              <a:t>формалар</a:t>
            </a:r>
            <a:r>
              <a:rPr lang="ru-RU" sz="1800" dirty="0" smtClean="0"/>
              <a:t> мен </a:t>
            </a:r>
            <a:r>
              <a:rPr lang="ru-RU" sz="1800" dirty="0" err="1" smtClean="0"/>
              <a:t>түстерді</a:t>
            </a:r>
            <a:r>
              <a:rPr lang="ru-RU" sz="1800" dirty="0" smtClean="0"/>
              <a:t> </a:t>
            </a:r>
            <a:r>
              <a:rPr lang="ru-RU" sz="1800" dirty="0" err="1" smtClean="0"/>
              <a:t>нашар</a:t>
            </a:r>
            <a:r>
              <a:rPr lang="ru-RU" sz="1800" dirty="0" smtClean="0"/>
              <a:t> </a:t>
            </a:r>
            <a:r>
              <a:rPr lang="ru-RU" sz="1800" dirty="0" err="1" smtClean="0"/>
              <a:t>ажыратады</a:t>
            </a:r>
            <a:r>
              <a:rPr lang="ru-RU" sz="1800" dirty="0" smtClean="0"/>
              <a:t>. </a:t>
            </a:r>
            <a:r>
              <a:rPr lang="ru-RU" sz="1800" dirty="0" err="1" smtClean="0"/>
              <a:t>Ол</a:t>
            </a:r>
            <a:r>
              <a:rPr lang="ru-RU" sz="1800" dirty="0" smtClean="0"/>
              <a:t> да форма </a:t>
            </a:r>
            <a:r>
              <a:rPr lang="ru-RU" sz="1800" dirty="0" err="1" smtClean="0"/>
              <a:t>орталығына</a:t>
            </a:r>
            <a:r>
              <a:rPr lang="ru-RU" sz="1800" dirty="0" smtClean="0"/>
              <a:t> </a:t>
            </a:r>
            <a:r>
              <a:rPr lang="ru-RU" sz="1800" dirty="0" err="1" smtClean="0"/>
              <a:t>мәлімет</a:t>
            </a:r>
            <a:r>
              <a:rPr lang="ru-RU" sz="1800" dirty="0" smtClean="0"/>
              <a:t> </a:t>
            </a:r>
            <a:r>
              <a:rPr lang="ru-RU" sz="1800" dirty="0" err="1" smtClean="0"/>
              <a:t>жібереді</a:t>
            </a:r>
            <a:r>
              <a:rPr lang="ru-RU" sz="1800" dirty="0" smtClean="0"/>
              <a:t>, </a:t>
            </a:r>
            <a:r>
              <a:rPr lang="ru-RU" sz="1800" dirty="0" err="1" smtClean="0"/>
              <a:t>бірақ</a:t>
            </a:r>
            <a:r>
              <a:rPr lang="ru-RU" sz="1800" dirty="0" smtClean="0"/>
              <a:t> </a:t>
            </a:r>
            <a:r>
              <a:rPr lang="ru-RU" sz="1800" dirty="0" err="1" smtClean="0"/>
              <a:t>сонымен</a:t>
            </a:r>
            <a:r>
              <a:rPr lang="ru-RU" sz="1800" dirty="0" smtClean="0"/>
              <a:t> </a:t>
            </a:r>
            <a:r>
              <a:rPr lang="ru-RU" sz="1800" dirty="0" err="1" smtClean="0"/>
              <a:t>бірге</a:t>
            </a:r>
            <a:r>
              <a:rPr lang="ru-RU" sz="1800" dirty="0" smtClean="0"/>
              <a:t> </a:t>
            </a:r>
            <a:r>
              <a:rPr lang="ru-RU" sz="1800" dirty="0" err="1" smtClean="0"/>
              <a:t>алдыңғы</a:t>
            </a:r>
            <a:r>
              <a:rPr lang="ru-RU" sz="1800" dirty="0" smtClean="0"/>
              <a:t> ми </a:t>
            </a:r>
            <a:r>
              <a:rPr lang="ru-RU" sz="1800" dirty="0" err="1" smtClean="0"/>
              <a:t>бөлігіндегі</a:t>
            </a:r>
            <a:r>
              <a:rPr lang="ru-RU" sz="1800" dirty="0" smtClean="0"/>
              <a:t> </a:t>
            </a:r>
            <a:r>
              <a:rPr lang="ru-RU" sz="1800" b="1" dirty="0" err="1" smtClean="0"/>
              <a:t>назар</a:t>
            </a:r>
            <a:r>
              <a:rPr lang="ru-RU" sz="1800" b="1" dirty="0" smtClean="0"/>
              <a:t> </a:t>
            </a:r>
            <a:r>
              <a:rPr lang="ru-RU" sz="1800" b="1" dirty="0" err="1" smtClean="0"/>
              <a:t>орталығына</a:t>
            </a:r>
            <a:r>
              <a:rPr lang="ru-RU" sz="1800" b="1" dirty="0" smtClean="0"/>
              <a:t> (</a:t>
            </a:r>
            <a:r>
              <a:rPr lang="ru-RU" sz="1800" b="1" dirty="0" err="1" smtClean="0"/>
              <a:t>дабыл</a:t>
            </a:r>
            <a:r>
              <a:rPr lang="ru-RU" sz="1800" b="1" dirty="0" smtClean="0"/>
              <a:t> </a:t>
            </a:r>
            <a:r>
              <a:rPr lang="ru-RU" sz="1800" b="1" dirty="0" err="1" smtClean="0"/>
              <a:t>жүйесіне</a:t>
            </a:r>
            <a:r>
              <a:rPr lang="ru-RU" sz="1800" b="1" dirty="0" smtClean="0"/>
              <a:t>)</a:t>
            </a:r>
            <a:r>
              <a:rPr lang="ru-RU" sz="1800" dirty="0" smtClean="0"/>
              <a:t> </a:t>
            </a:r>
            <a:r>
              <a:rPr lang="ru-RU" sz="1800" dirty="0" err="1" smtClean="0"/>
              <a:t>күшті</a:t>
            </a:r>
            <a:r>
              <a:rPr lang="ru-RU" sz="1800" dirty="0" smtClean="0"/>
              <a:t> </a:t>
            </a:r>
            <a:r>
              <a:rPr lang="ru-RU" sz="1800" dirty="0" err="1" smtClean="0"/>
              <a:t>сигналдар</a:t>
            </a:r>
            <a:r>
              <a:rPr lang="ru-RU" sz="1800" dirty="0" smtClean="0"/>
              <a:t> </a:t>
            </a:r>
            <a:r>
              <a:rPr lang="ru-RU" sz="1800" dirty="0" err="1" smtClean="0"/>
              <a:t>береді</a:t>
            </a:r>
            <a:r>
              <a:rPr lang="ru-RU" sz="1800" dirty="0" smtClean="0"/>
              <a:t>. </a:t>
            </a:r>
            <a:r>
              <a:rPr lang="ru-RU" sz="1800" dirty="0" err="1" smtClean="0"/>
              <a:t>Бұл</a:t>
            </a:r>
            <a:r>
              <a:rPr lang="ru-RU" sz="1800" dirty="0" smtClean="0"/>
              <a:t> </a:t>
            </a:r>
            <a:r>
              <a:rPr lang="ru-RU" sz="1800" dirty="0" err="1" smtClean="0"/>
              <a:t>орталық</a:t>
            </a:r>
            <a:r>
              <a:rPr lang="ru-RU" sz="1800" dirty="0" smtClean="0"/>
              <a:t> </a:t>
            </a:r>
            <a:r>
              <a:rPr lang="ru-RU" sz="1800" dirty="0" err="1" smtClean="0"/>
              <a:t>сонымен</a:t>
            </a:r>
            <a:r>
              <a:rPr lang="ru-RU" sz="1800" dirty="0" smtClean="0"/>
              <a:t> </a:t>
            </a:r>
            <a:r>
              <a:rPr lang="ru-RU" sz="1800" dirty="0" err="1" smtClean="0"/>
              <a:t>қатар</a:t>
            </a:r>
            <a:r>
              <a:rPr lang="ru-RU" sz="1800" dirty="0" smtClean="0"/>
              <a:t> </a:t>
            </a:r>
            <a:r>
              <a:rPr lang="ru-RU" sz="1800" dirty="0" err="1" smtClean="0"/>
              <a:t>үш</a:t>
            </a:r>
            <a:r>
              <a:rPr lang="ru-RU" sz="1800" dirty="0" smtClean="0"/>
              <a:t> </a:t>
            </a:r>
            <a:r>
              <a:rPr lang="ru-RU" sz="1800" dirty="0" err="1" smtClean="0"/>
              <a:t>өлшемді</a:t>
            </a:r>
            <a:r>
              <a:rPr lang="ru-RU" sz="1800" dirty="0" smtClean="0"/>
              <a:t> </a:t>
            </a:r>
            <a:r>
              <a:rPr lang="ru-RU" sz="1800" dirty="0" err="1" smtClean="0"/>
              <a:t>қабылдауға</a:t>
            </a:r>
            <a:r>
              <a:rPr lang="ru-RU" sz="1800" dirty="0" smtClean="0"/>
              <a:t> </a:t>
            </a:r>
            <a:r>
              <a:rPr lang="ru-RU" sz="1800" dirty="0" err="1" smtClean="0"/>
              <a:t>жауап</a:t>
            </a:r>
            <a:r>
              <a:rPr lang="ru-RU" sz="1800" dirty="0" smtClean="0"/>
              <a:t> </a:t>
            </a:r>
            <a:r>
              <a:rPr lang="ru-RU" sz="1800" dirty="0" err="1" smtClean="0"/>
              <a:t>береді</a:t>
            </a:r>
            <a:r>
              <a:rPr lang="ru-RU" sz="1800" dirty="0" smtClean="0"/>
              <a:t>. </a:t>
            </a:r>
            <a:r>
              <a:rPr lang="ru-RU" sz="1800" dirty="0" err="1" smtClean="0"/>
              <a:t>Сол</a:t>
            </a:r>
            <a:r>
              <a:rPr lang="ru-RU" sz="1800" dirty="0" smtClean="0"/>
              <a:t> </a:t>
            </a:r>
            <a:r>
              <a:rPr lang="ru-RU" sz="1800" dirty="0" err="1" smtClean="0"/>
              <a:t>себепті</a:t>
            </a:r>
            <a:r>
              <a:rPr lang="ru-RU" sz="1800" dirty="0" smtClean="0"/>
              <a:t> </a:t>
            </a:r>
            <a:r>
              <a:rPr lang="ru-RU" sz="1800" dirty="0" err="1" smtClean="0"/>
              <a:t>қозғалыс</a:t>
            </a:r>
            <a:r>
              <a:rPr lang="ru-RU" sz="1800" dirty="0" smtClean="0"/>
              <a:t> пен </a:t>
            </a:r>
            <a:r>
              <a:rPr lang="ru-RU" sz="1800" dirty="0" err="1" smtClean="0"/>
              <a:t>жыпылықтау</a:t>
            </a:r>
            <a:r>
              <a:rPr lang="ru-RU" sz="1800" dirty="0" smtClean="0"/>
              <a:t> </a:t>
            </a:r>
            <a:r>
              <a:rPr lang="ru-RU" sz="1800" dirty="0" err="1" smtClean="0"/>
              <a:t>өте</a:t>
            </a:r>
            <a:r>
              <a:rPr lang="ru-RU" sz="1800" dirty="0" smtClean="0"/>
              <a:t> </a:t>
            </a:r>
            <a:r>
              <a:rPr lang="ru-RU" sz="1800" dirty="0" err="1" smtClean="0"/>
              <a:t>алаңдатқыш</a:t>
            </a:r>
            <a:r>
              <a:rPr lang="ru-RU" sz="1800" dirty="0" smtClean="0"/>
              <a:t> </a:t>
            </a:r>
            <a:r>
              <a:rPr lang="ru-RU" sz="1800" dirty="0" err="1" smtClean="0"/>
              <a:t>әсер</a:t>
            </a:r>
            <a:r>
              <a:rPr lang="ru-RU" sz="1800" dirty="0" smtClean="0"/>
              <a:t> </a:t>
            </a:r>
            <a:r>
              <a:rPr lang="ru-RU" sz="1800" dirty="0" err="1" smtClean="0"/>
              <a:t>етеді</a:t>
            </a:r>
            <a:r>
              <a:rPr lang="ru-RU" sz="1800" dirty="0" smtClean="0"/>
              <a:t>. </a:t>
            </a:r>
            <a:r>
              <a:rPr lang="ru-RU" sz="1800" dirty="0" err="1" smtClean="0"/>
              <a:t>Сондай-ақ</a:t>
            </a:r>
            <a:r>
              <a:rPr lang="ru-RU" sz="1800" dirty="0" smtClean="0"/>
              <a:t> </a:t>
            </a:r>
            <a:r>
              <a:rPr lang="ru-RU" sz="1800" dirty="0" err="1" smtClean="0"/>
              <a:t>бұл</a:t>
            </a:r>
            <a:r>
              <a:rPr lang="ru-RU" sz="1800" dirty="0" smtClean="0"/>
              <a:t> </a:t>
            </a:r>
            <a:r>
              <a:rPr lang="ru-RU" sz="1800" dirty="0" err="1" smtClean="0"/>
              <a:t>жасыл</a:t>
            </a:r>
            <a:r>
              <a:rPr lang="ru-RU" sz="1800" dirty="0" smtClean="0"/>
              <a:t> </a:t>
            </a:r>
            <a:r>
              <a:rPr lang="ru-RU" sz="1800" dirty="0" err="1" smtClean="0"/>
              <a:t>формаларды</a:t>
            </a:r>
            <a:r>
              <a:rPr lang="ru-RU" sz="1800" dirty="0" smtClean="0"/>
              <a:t> </a:t>
            </a:r>
            <a:r>
              <a:rPr lang="ru-RU" sz="1800" dirty="0" err="1" smtClean="0"/>
              <a:t>қызыл</a:t>
            </a:r>
            <a:r>
              <a:rPr lang="ru-RU" sz="1800" dirty="0" smtClean="0"/>
              <a:t> фонда </a:t>
            </a:r>
            <a:r>
              <a:rPr lang="ru-RU" sz="1800" dirty="0" err="1" smtClean="0"/>
              <a:t>анық</a:t>
            </a:r>
            <a:r>
              <a:rPr lang="ru-RU" sz="1800" dirty="0" smtClean="0"/>
              <a:t> </a:t>
            </a:r>
            <a:r>
              <a:rPr lang="ru-RU" sz="1800" dirty="0" err="1" smtClean="0"/>
              <a:t>көре</a:t>
            </a:r>
            <a:r>
              <a:rPr lang="ru-RU" sz="1800" dirty="0" smtClean="0"/>
              <a:t> </a:t>
            </a:r>
            <a:r>
              <a:rPr lang="ru-RU" sz="1800" dirty="0" err="1" smtClean="0"/>
              <a:t>алмайтынымызды</a:t>
            </a:r>
            <a:r>
              <a:rPr lang="ru-RU" sz="1800" dirty="0" smtClean="0"/>
              <a:t> </a:t>
            </a:r>
            <a:r>
              <a:rPr lang="ru-RU" sz="1800" dirty="0" err="1" smtClean="0"/>
              <a:t>түсіндіреді</a:t>
            </a:r>
            <a:r>
              <a:rPr lang="ru-RU" sz="1800" dirty="0" smtClean="0"/>
              <a:t>.</a:t>
            </a:r>
          </a:p>
          <a:p>
            <a:r>
              <a:rPr lang="ru-RU" sz="1800" dirty="0" smtClean="0"/>
              <a:t>Форма </a:t>
            </a:r>
            <a:r>
              <a:rPr lang="ru-RU" sz="1800" dirty="0" err="1" smtClean="0"/>
              <a:t>орталығы</a:t>
            </a:r>
            <a:r>
              <a:rPr lang="ru-RU" sz="1800" dirty="0" smtClean="0"/>
              <a:t> </a:t>
            </a:r>
            <a:r>
              <a:rPr lang="ru-RU" sz="1800" dirty="0" err="1" smtClean="0"/>
              <a:t>түстерге</a:t>
            </a:r>
            <a:r>
              <a:rPr lang="ru-RU" sz="1800" dirty="0" smtClean="0"/>
              <a:t> </a:t>
            </a:r>
            <a:r>
              <a:rPr lang="ru-RU" sz="1800" dirty="0" err="1" smtClean="0"/>
              <a:t>сезімтал</a:t>
            </a:r>
            <a:r>
              <a:rPr lang="ru-RU" sz="1800" dirty="0" smtClean="0"/>
              <a:t> </a:t>
            </a:r>
            <a:r>
              <a:rPr lang="ru-RU" sz="1800" dirty="0" err="1" smtClean="0"/>
              <a:t>емес</a:t>
            </a:r>
            <a:r>
              <a:rPr lang="ru-RU" sz="1800" dirty="0" smtClean="0"/>
              <a:t> </a:t>
            </a:r>
            <a:r>
              <a:rPr lang="ru-RU" sz="1800" dirty="0" err="1" smtClean="0"/>
              <a:t>және</a:t>
            </a:r>
            <a:r>
              <a:rPr lang="ru-RU" sz="1800" dirty="0" smtClean="0"/>
              <a:t> </a:t>
            </a:r>
            <a:r>
              <a:rPr lang="ru-RU" sz="1800" dirty="0" err="1" smtClean="0"/>
              <a:t>екі</a:t>
            </a:r>
            <a:r>
              <a:rPr lang="ru-RU" sz="1800" dirty="0" smtClean="0"/>
              <a:t> </a:t>
            </a:r>
            <a:r>
              <a:rPr lang="ru-RU" sz="1800" dirty="0" err="1" smtClean="0"/>
              <a:t>түстің</a:t>
            </a:r>
            <a:r>
              <a:rPr lang="ru-RU" sz="1800" dirty="0" smtClean="0"/>
              <a:t> </a:t>
            </a:r>
            <a:r>
              <a:rPr lang="ru-RU" sz="1800" dirty="0" err="1" smtClean="0"/>
              <a:t>жарықтығы</a:t>
            </a:r>
            <a:r>
              <a:rPr lang="ru-RU" sz="1800" dirty="0" smtClean="0"/>
              <a:t> </a:t>
            </a:r>
            <a:r>
              <a:rPr lang="ru-RU" sz="1800" dirty="0" err="1" smtClean="0"/>
              <a:t>бірдей</a:t>
            </a:r>
            <a:r>
              <a:rPr lang="ru-RU" sz="1800" dirty="0" smtClean="0"/>
              <a:t> </a:t>
            </a:r>
            <a:r>
              <a:rPr lang="ru-RU" sz="1800" dirty="0" err="1" smtClean="0"/>
              <a:t>болса</a:t>
            </a:r>
            <a:r>
              <a:rPr lang="ru-RU" sz="1800" dirty="0" smtClean="0"/>
              <a:t>, </a:t>
            </a:r>
            <a:r>
              <a:rPr lang="ru-RU" sz="1800" dirty="0" err="1" smtClean="0"/>
              <a:t>ештеңені</a:t>
            </a:r>
            <a:r>
              <a:rPr lang="ru-RU" sz="1800" dirty="0" smtClean="0"/>
              <a:t> </a:t>
            </a:r>
            <a:r>
              <a:rPr lang="ru-RU" sz="1800" dirty="0" err="1" smtClean="0"/>
              <a:t>көрмейді</a:t>
            </a:r>
            <a:r>
              <a:rPr lang="ru-RU" sz="1800" dirty="0" smtClean="0"/>
              <a:t>. </a:t>
            </a:r>
            <a:r>
              <a:rPr lang="ru-RU" sz="1800" dirty="0" err="1" smtClean="0"/>
              <a:t>Түстік</a:t>
            </a:r>
            <a:r>
              <a:rPr lang="ru-RU" sz="1800" dirty="0" smtClean="0"/>
              <a:t> </a:t>
            </a:r>
            <a:r>
              <a:rPr lang="ru-RU" sz="1800" dirty="0" err="1" smtClean="0"/>
              <a:t>орталық</a:t>
            </a:r>
            <a:r>
              <a:rPr lang="ru-RU" sz="1800" dirty="0" smtClean="0"/>
              <a:t> форма </a:t>
            </a:r>
            <a:r>
              <a:rPr lang="ru-RU" sz="1800" dirty="0" err="1" smtClean="0"/>
              <a:t>орталығына</a:t>
            </a:r>
            <a:r>
              <a:rPr lang="ru-RU" sz="1800" dirty="0" smtClean="0"/>
              <a:t> </a:t>
            </a:r>
            <a:r>
              <a:rPr lang="ru-RU" sz="1800" dirty="0" err="1" smtClean="0"/>
              <a:t>қызыл</a:t>
            </a:r>
            <a:r>
              <a:rPr lang="ru-RU" sz="1800" dirty="0" smtClean="0"/>
              <a:t> </a:t>
            </a:r>
            <a:r>
              <a:rPr lang="ru-RU" sz="1800" dirty="0" err="1" smtClean="0"/>
              <a:t>және</a:t>
            </a:r>
            <a:r>
              <a:rPr lang="ru-RU" sz="1800" dirty="0" smtClean="0"/>
              <a:t> </a:t>
            </a:r>
            <a:r>
              <a:rPr lang="ru-RU" sz="1800" dirty="0" err="1" smtClean="0"/>
              <a:t>жасыл</a:t>
            </a:r>
            <a:r>
              <a:rPr lang="ru-RU" sz="1800" dirty="0" smtClean="0"/>
              <a:t> </a:t>
            </a:r>
            <a:r>
              <a:rPr lang="ru-RU" sz="1800" dirty="0" err="1" smtClean="0"/>
              <a:t>аймақтар</a:t>
            </a:r>
            <a:r>
              <a:rPr lang="ru-RU" sz="1800" dirty="0" smtClean="0"/>
              <a:t> бар </a:t>
            </a:r>
            <a:r>
              <a:rPr lang="ru-RU" sz="1800" dirty="0" err="1" smtClean="0"/>
              <a:t>екенін</a:t>
            </a:r>
            <a:r>
              <a:rPr lang="ru-RU" sz="1800" dirty="0" smtClean="0"/>
              <a:t> </a:t>
            </a:r>
            <a:r>
              <a:rPr lang="ru-RU" sz="1800" dirty="0" err="1" smtClean="0"/>
              <a:t>хабарлайды</a:t>
            </a:r>
            <a:r>
              <a:rPr lang="ru-RU" sz="1800" dirty="0" smtClean="0"/>
              <a:t>, </a:t>
            </a:r>
            <a:r>
              <a:rPr lang="ru-RU" sz="1800" dirty="0" err="1" smtClean="0"/>
              <a:t>бірақ</a:t>
            </a:r>
            <a:r>
              <a:rPr lang="ru-RU" sz="1800" dirty="0" smtClean="0"/>
              <a:t> </a:t>
            </a:r>
            <a:r>
              <a:rPr lang="ru-RU" sz="1800" dirty="0" err="1" smtClean="0"/>
              <a:t>нақты</a:t>
            </a:r>
            <a:r>
              <a:rPr lang="ru-RU" sz="1800" dirty="0" smtClean="0"/>
              <a:t> </a:t>
            </a:r>
            <a:r>
              <a:rPr lang="ru-RU" sz="1800" dirty="0" err="1" smtClean="0"/>
              <a:t>бөлшектерді</a:t>
            </a:r>
            <a:r>
              <a:rPr lang="ru-RU" sz="1800" dirty="0" smtClean="0"/>
              <a:t> </a:t>
            </a:r>
            <a:r>
              <a:rPr lang="ru-RU" sz="1800" dirty="0" err="1" smtClean="0"/>
              <a:t>жеткізе</a:t>
            </a:r>
            <a:r>
              <a:rPr lang="ru-RU" sz="1800" dirty="0" smtClean="0"/>
              <a:t> </a:t>
            </a:r>
            <a:r>
              <a:rPr lang="ru-RU" sz="1800" dirty="0" err="1" smtClean="0"/>
              <a:t>алмайды</a:t>
            </a:r>
            <a:r>
              <a:rPr lang="ru-RU" sz="1800" dirty="0" smtClean="0"/>
              <a:t>.</a:t>
            </a:r>
          </a:p>
          <a:p>
            <a:r>
              <a:rPr lang="ru-RU" sz="1800" dirty="0" smtClean="0"/>
              <a:t>📖 </a:t>
            </a:r>
            <a:r>
              <a:rPr lang="ru-RU" sz="1800" b="1" dirty="0" err="1" smtClean="0"/>
              <a:t>Біз</a:t>
            </a:r>
            <a:r>
              <a:rPr lang="ru-RU" sz="1800" b="1" dirty="0" smtClean="0"/>
              <a:t> </a:t>
            </a:r>
            <a:r>
              <a:rPr lang="ru-RU" sz="1800" b="1" dirty="0" err="1" smtClean="0"/>
              <a:t>мұны</a:t>
            </a:r>
            <a:r>
              <a:rPr lang="ru-RU" sz="1800" b="1" dirty="0" smtClean="0"/>
              <a:t> </a:t>
            </a:r>
            <a:r>
              <a:rPr lang="ru-RU" sz="1800" b="1" dirty="0" err="1" smtClean="0"/>
              <a:t>қайдан</a:t>
            </a:r>
            <a:r>
              <a:rPr lang="ru-RU" sz="1800" b="1" dirty="0" smtClean="0"/>
              <a:t> </a:t>
            </a:r>
            <a:r>
              <a:rPr lang="ru-RU" sz="1800" b="1" dirty="0" err="1" smtClean="0"/>
              <a:t>білеміз</a:t>
            </a:r>
            <a:r>
              <a:rPr lang="ru-RU" sz="1800" b="1" dirty="0" smtClean="0"/>
              <a:t>?</a:t>
            </a:r>
            <a:r>
              <a:rPr lang="ru-RU" sz="1800" dirty="0" smtClean="0"/>
              <a:t/>
            </a:r>
            <a:br>
              <a:rPr lang="ru-RU" sz="1800" dirty="0" smtClean="0"/>
            </a:br>
            <a:r>
              <a:rPr lang="ru-RU" sz="1800" dirty="0" err="1" smtClean="0"/>
              <a:t>Әртүрлі</a:t>
            </a:r>
            <a:r>
              <a:rPr lang="ru-RU" sz="1800" dirty="0" smtClean="0"/>
              <a:t> </a:t>
            </a:r>
            <a:r>
              <a:rPr lang="ru-RU" sz="1800" dirty="0" err="1" smtClean="0"/>
              <a:t>дереккөздерден</a:t>
            </a:r>
            <a:r>
              <a:rPr lang="ru-RU" sz="1800" dirty="0" smtClean="0"/>
              <a:t>. </a:t>
            </a:r>
            <a:r>
              <a:rPr lang="ru-RU" sz="1800" dirty="0" err="1" smtClean="0"/>
              <a:t>Солардың</a:t>
            </a:r>
            <a:r>
              <a:rPr lang="ru-RU" sz="1800" dirty="0" smtClean="0"/>
              <a:t> </a:t>
            </a:r>
            <a:r>
              <a:rPr lang="ru-RU" sz="1800" dirty="0" err="1" smtClean="0"/>
              <a:t>бірі</a:t>
            </a:r>
            <a:r>
              <a:rPr lang="ru-RU" sz="1800" dirty="0" smtClean="0"/>
              <a:t> – </a:t>
            </a:r>
            <a:r>
              <a:rPr lang="ru-RU" sz="1800" dirty="0" err="1" smtClean="0"/>
              <a:t>миы</a:t>
            </a:r>
            <a:r>
              <a:rPr lang="ru-RU" sz="1800" dirty="0" smtClean="0"/>
              <a:t> </a:t>
            </a:r>
            <a:r>
              <a:rPr lang="ru-RU" sz="1800" dirty="0" err="1" smtClean="0"/>
              <a:t>зақымданған</a:t>
            </a:r>
            <a:r>
              <a:rPr lang="ru-RU" sz="1800" dirty="0" smtClean="0"/>
              <a:t> </a:t>
            </a:r>
            <a:r>
              <a:rPr lang="ru-RU" sz="1800" dirty="0" err="1" smtClean="0"/>
              <a:t>адамдарға</a:t>
            </a:r>
            <a:r>
              <a:rPr lang="ru-RU" sz="1800" dirty="0" smtClean="0"/>
              <a:t> </a:t>
            </a:r>
            <a:r>
              <a:rPr lang="ru-RU" sz="1800" dirty="0" err="1" smtClean="0"/>
              <a:t>жүргізілген</a:t>
            </a:r>
            <a:r>
              <a:rPr lang="ru-RU" sz="1800" dirty="0" smtClean="0"/>
              <a:t> </a:t>
            </a:r>
            <a:r>
              <a:rPr lang="ru-RU" sz="1800" dirty="0" err="1" smtClean="0"/>
              <a:t>зерттеулер</a:t>
            </a:r>
            <a:r>
              <a:rPr lang="ru-RU" sz="1800" dirty="0" smtClean="0"/>
              <a:t>:</a:t>
            </a:r>
          </a:p>
          <a:p>
            <a:r>
              <a:rPr lang="ru-RU" sz="1800" dirty="0" smtClean="0"/>
              <a:t>Форма </a:t>
            </a:r>
            <a:r>
              <a:rPr lang="ru-RU" sz="1800" dirty="0" err="1" smtClean="0"/>
              <a:t>көруі</a:t>
            </a:r>
            <a:r>
              <a:rPr lang="ru-RU" sz="1800" dirty="0" smtClean="0"/>
              <a:t> </a:t>
            </a:r>
            <a:r>
              <a:rPr lang="ru-RU" sz="1800" dirty="0" err="1" smtClean="0"/>
              <a:t>зақымданған</a:t>
            </a:r>
            <a:r>
              <a:rPr lang="ru-RU" sz="1800" dirty="0" smtClean="0"/>
              <a:t> </a:t>
            </a:r>
            <a:r>
              <a:rPr lang="ru-RU" sz="1800" dirty="0" err="1" smtClean="0"/>
              <a:t>адам</a:t>
            </a:r>
            <a:r>
              <a:rPr lang="ru-RU" sz="1800" dirty="0" smtClean="0"/>
              <a:t> </a:t>
            </a:r>
            <a:r>
              <a:rPr lang="ru-RU" sz="1800" dirty="0" err="1" smtClean="0"/>
              <a:t>соқыр</a:t>
            </a:r>
            <a:r>
              <a:rPr lang="ru-RU" sz="1800" dirty="0" smtClean="0"/>
              <a:t> </a:t>
            </a:r>
            <a:r>
              <a:rPr lang="ru-RU" sz="1800" dirty="0" err="1" smtClean="0"/>
              <a:t>сияқты</a:t>
            </a:r>
            <a:r>
              <a:rPr lang="ru-RU" sz="1800" dirty="0" smtClean="0"/>
              <a:t> </a:t>
            </a:r>
            <a:r>
              <a:rPr lang="ru-RU" sz="1800" dirty="0" err="1" smtClean="0"/>
              <a:t>көрінеді</a:t>
            </a:r>
            <a:r>
              <a:rPr lang="ru-RU" sz="1800" dirty="0" smtClean="0"/>
              <a:t>, </a:t>
            </a:r>
            <a:r>
              <a:rPr lang="ru-RU" sz="1800" dirty="0" err="1" smtClean="0"/>
              <a:t>бірақ</a:t>
            </a:r>
            <a:r>
              <a:rPr lang="ru-RU" sz="1800" dirty="0" smtClean="0"/>
              <a:t> </a:t>
            </a:r>
            <a:r>
              <a:rPr lang="ru-RU" sz="1800" dirty="0" err="1" smtClean="0"/>
              <a:t>егер</a:t>
            </a:r>
            <a:r>
              <a:rPr lang="ru-RU" sz="1800" dirty="0" smtClean="0"/>
              <a:t> </a:t>
            </a:r>
            <a:r>
              <a:rPr lang="ru-RU" sz="1800" dirty="0" err="1" smtClean="0"/>
              <a:t>оның</a:t>
            </a:r>
            <a:r>
              <a:rPr lang="ru-RU" sz="1800" dirty="0" smtClean="0"/>
              <a:t> </a:t>
            </a:r>
            <a:r>
              <a:rPr lang="ru-RU" sz="1800" dirty="0" err="1" smtClean="0"/>
              <a:t>қозғалысты</a:t>
            </a:r>
            <a:r>
              <a:rPr lang="ru-RU" sz="1800" dirty="0" smtClean="0"/>
              <a:t> </a:t>
            </a:r>
            <a:r>
              <a:rPr lang="ru-RU" sz="1800" dirty="0" err="1" smtClean="0"/>
              <a:t>көру</a:t>
            </a:r>
            <a:r>
              <a:rPr lang="ru-RU" sz="1800" dirty="0" smtClean="0"/>
              <a:t> </a:t>
            </a:r>
            <a:r>
              <a:rPr lang="ru-RU" sz="1800" dirty="0" err="1" smtClean="0"/>
              <a:t>орталығы</a:t>
            </a:r>
            <a:r>
              <a:rPr lang="ru-RU" sz="1800" dirty="0" smtClean="0"/>
              <a:t> </a:t>
            </a:r>
            <a:r>
              <a:rPr lang="ru-RU" sz="1800" dirty="0" err="1" smtClean="0"/>
              <a:t>зақымданбаған</a:t>
            </a:r>
            <a:r>
              <a:rPr lang="ru-RU" sz="1800" dirty="0" smtClean="0"/>
              <a:t> </a:t>
            </a:r>
            <a:r>
              <a:rPr lang="ru-RU" sz="1800" dirty="0" err="1" smtClean="0"/>
              <a:t>болса</a:t>
            </a:r>
            <a:r>
              <a:rPr lang="ru-RU" sz="1800" dirty="0" smtClean="0"/>
              <a:t>, </a:t>
            </a:r>
            <a:r>
              <a:rPr lang="ru-RU" sz="1800" dirty="0" err="1" smtClean="0"/>
              <a:t>оған</a:t>
            </a:r>
            <a:r>
              <a:rPr lang="ru-RU" sz="1800" dirty="0" smtClean="0"/>
              <a:t> </a:t>
            </a:r>
            <a:r>
              <a:rPr lang="ru-RU" sz="1800" dirty="0" err="1" smtClean="0"/>
              <a:t>лақтырылған</a:t>
            </a:r>
            <a:r>
              <a:rPr lang="ru-RU" sz="1800" dirty="0" smtClean="0"/>
              <a:t> </a:t>
            </a:r>
            <a:r>
              <a:rPr lang="ru-RU" sz="1800" dirty="0" err="1" smtClean="0"/>
              <a:t>үлкен</a:t>
            </a:r>
            <a:r>
              <a:rPr lang="ru-RU" sz="1800" dirty="0" smtClean="0"/>
              <a:t> </a:t>
            </a:r>
            <a:r>
              <a:rPr lang="ru-RU" sz="1800" dirty="0" err="1" smtClean="0"/>
              <a:t>допты</a:t>
            </a:r>
            <a:r>
              <a:rPr lang="ru-RU" sz="1800" dirty="0" smtClean="0"/>
              <a:t> </a:t>
            </a:r>
            <a:r>
              <a:rPr lang="ru-RU" sz="1800" dirty="0" err="1" smtClean="0"/>
              <a:t>қағып</a:t>
            </a:r>
            <a:r>
              <a:rPr lang="ru-RU" sz="1800" dirty="0" smtClean="0"/>
              <a:t> ала </a:t>
            </a:r>
            <a:r>
              <a:rPr lang="ru-RU" sz="1800" dirty="0" err="1" smtClean="0"/>
              <a:t>алады</a:t>
            </a:r>
            <a:r>
              <a:rPr lang="ru-RU" sz="1800" dirty="0" smtClean="0"/>
              <a:t>. </a:t>
            </a:r>
            <a:r>
              <a:rPr lang="ru-RU" sz="1800" dirty="0" err="1" smtClean="0"/>
              <a:t>Өзі</a:t>
            </a:r>
            <a:r>
              <a:rPr lang="ru-RU" sz="1800" dirty="0" smtClean="0"/>
              <a:t> </a:t>
            </a:r>
            <a:r>
              <a:rPr lang="ru-RU" sz="1800" dirty="0" err="1" smtClean="0"/>
              <a:t>бұл</a:t>
            </a:r>
            <a:r>
              <a:rPr lang="ru-RU" sz="1800" dirty="0" smtClean="0"/>
              <a:t> </a:t>
            </a:r>
            <a:r>
              <a:rPr lang="ru-RU" sz="1800" dirty="0" err="1" smtClean="0"/>
              <a:t>қалай</a:t>
            </a:r>
            <a:r>
              <a:rPr lang="ru-RU" sz="1800" dirty="0" smtClean="0"/>
              <a:t> </a:t>
            </a:r>
            <a:r>
              <a:rPr lang="ru-RU" sz="1800" dirty="0" err="1" smtClean="0"/>
              <a:t>болатынын</a:t>
            </a:r>
            <a:r>
              <a:rPr lang="ru-RU" sz="1800" dirty="0" smtClean="0"/>
              <a:t> </a:t>
            </a:r>
            <a:r>
              <a:rPr lang="ru-RU" sz="1800" dirty="0" err="1" smtClean="0"/>
              <a:t>түсіндіре</a:t>
            </a:r>
            <a:r>
              <a:rPr lang="ru-RU" sz="1800" dirty="0" smtClean="0"/>
              <a:t> </a:t>
            </a:r>
            <a:r>
              <a:rPr lang="ru-RU" sz="1800" dirty="0" err="1" smtClean="0"/>
              <a:t>алмайды</a:t>
            </a:r>
            <a:r>
              <a:rPr lang="ru-RU" sz="1800" dirty="0" smtClean="0"/>
              <a:t>, </a:t>
            </a:r>
            <a:r>
              <a:rPr lang="ru-RU" sz="1800" dirty="0" err="1" smtClean="0"/>
              <a:t>өйткені</a:t>
            </a:r>
            <a:r>
              <a:rPr lang="ru-RU" sz="1800" dirty="0" smtClean="0"/>
              <a:t> </a:t>
            </a:r>
            <a:r>
              <a:rPr lang="ru-RU" sz="1800" dirty="0" err="1" smtClean="0"/>
              <a:t>ол</a:t>
            </a:r>
            <a:r>
              <a:rPr lang="ru-RU" sz="1800" dirty="0" smtClean="0"/>
              <a:t> </a:t>
            </a:r>
            <a:r>
              <a:rPr lang="ru-RU" sz="1800" dirty="0" err="1" smtClean="0"/>
              <a:t>ештеңені</a:t>
            </a:r>
            <a:r>
              <a:rPr lang="ru-RU" sz="1800" dirty="0" smtClean="0"/>
              <a:t> </a:t>
            </a:r>
            <a:r>
              <a:rPr lang="ru-RU" sz="1800" dirty="0" err="1" smtClean="0"/>
              <a:t>саналы</a:t>
            </a:r>
            <a:r>
              <a:rPr lang="ru-RU" sz="1800" dirty="0" smtClean="0"/>
              <a:t> </a:t>
            </a:r>
            <a:r>
              <a:rPr lang="ru-RU" sz="1800" dirty="0" err="1" smtClean="0"/>
              <a:t>түрде</a:t>
            </a:r>
            <a:r>
              <a:rPr lang="ru-RU" sz="1800" dirty="0" smtClean="0"/>
              <a:t> </a:t>
            </a:r>
            <a:r>
              <a:rPr lang="ru-RU" sz="1800" dirty="0" err="1" smtClean="0"/>
              <a:t>көрмейді</a:t>
            </a:r>
            <a:r>
              <a:rPr lang="ru-RU" sz="1800" dirty="0" smtClean="0"/>
              <a:t>.</a:t>
            </a:r>
          </a:p>
          <a:p>
            <a:r>
              <a:rPr lang="ru-RU" sz="1800" dirty="0" err="1" smtClean="0"/>
              <a:t>Егер</a:t>
            </a:r>
            <a:r>
              <a:rPr lang="ru-RU" sz="1800" dirty="0" smtClean="0"/>
              <a:t> </a:t>
            </a:r>
            <a:r>
              <a:rPr lang="ru-RU" sz="1800" dirty="0" err="1" smtClean="0"/>
              <a:t>адамның</a:t>
            </a:r>
            <a:r>
              <a:rPr lang="ru-RU" sz="1800" dirty="0" smtClean="0"/>
              <a:t> форма </a:t>
            </a:r>
            <a:r>
              <a:rPr lang="ru-RU" sz="1800" dirty="0" err="1" smtClean="0"/>
              <a:t>орталығы</a:t>
            </a:r>
            <a:r>
              <a:rPr lang="ru-RU" sz="1800" dirty="0" smtClean="0"/>
              <a:t> </a:t>
            </a:r>
            <a:r>
              <a:rPr lang="ru-RU" sz="1800" dirty="0" err="1" smtClean="0"/>
              <a:t>зақымданған</a:t>
            </a:r>
            <a:r>
              <a:rPr lang="ru-RU" sz="1800" dirty="0" smtClean="0"/>
              <a:t>, </a:t>
            </a:r>
            <a:r>
              <a:rPr lang="ru-RU" sz="1800" dirty="0" err="1" smtClean="0"/>
              <a:t>бірақ</a:t>
            </a:r>
            <a:r>
              <a:rPr lang="ru-RU" sz="1800" dirty="0" smtClean="0"/>
              <a:t> </a:t>
            </a:r>
            <a:r>
              <a:rPr lang="ru-RU" sz="1800" dirty="0" err="1" smtClean="0"/>
              <a:t>түстік</a:t>
            </a:r>
            <a:r>
              <a:rPr lang="ru-RU" sz="1800" dirty="0" smtClean="0"/>
              <a:t> </a:t>
            </a:r>
            <a:r>
              <a:rPr lang="ru-RU" sz="1800" dirty="0" err="1" smtClean="0"/>
              <a:t>орталығы</a:t>
            </a:r>
            <a:r>
              <a:rPr lang="ru-RU" sz="1800" dirty="0" smtClean="0"/>
              <a:t> </a:t>
            </a:r>
            <a:r>
              <a:rPr lang="ru-RU" sz="1800" dirty="0" err="1" smtClean="0"/>
              <a:t>сақталған</a:t>
            </a:r>
            <a:r>
              <a:rPr lang="ru-RU" sz="1800" dirty="0" smtClean="0"/>
              <a:t> </a:t>
            </a:r>
            <a:r>
              <a:rPr lang="ru-RU" sz="1800" dirty="0" err="1" smtClean="0"/>
              <a:t>болса</a:t>
            </a:r>
            <a:r>
              <a:rPr lang="ru-RU" sz="1800" dirty="0" smtClean="0"/>
              <a:t>, </a:t>
            </a:r>
            <a:r>
              <a:rPr lang="ru-RU" sz="1800" dirty="0" err="1" smtClean="0"/>
              <a:t>ол</a:t>
            </a:r>
            <a:r>
              <a:rPr lang="ru-RU" sz="1800" dirty="0" smtClean="0"/>
              <a:t> </a:t>
            </a:r>
            <a:r>
              <a:rPr lang="ru-RU" sz="1800" dirty="0" err="1" smtClean="0"/>
              <a:t>оған</a:t>
            </a:r>
            <a:r>
              <a:rPr lang="ru-RU" sz="1800" dirty="0" smtClean="0"/>
              <a:t> </a:t>
            </a:r>
            <a:r>
              <a:rPr lang="ru-RU" sz="1800" dirty="0" err="1" smtClean="0"/>
              <a:t>көрсетілген</a:t>
            </a:r>
            <a:r>
              <a:rPr lang="ru-RU" sz="1800" dirty="0" smtClean="0"/>
              <a:t> </a:t>
            </a:r>
            <a:r>
              <a:rPr lang="ru-RU" sz="1800" dirty="0" err="1" smtClean="0"/>
              <a:t>түрлі-түсті</a:t>
            </a:r>
            <a:r>
              <a:rPr lang="ru-RU" sz="1800" dirty="0" smtClean="0"/>
              <a:t> </a:t>
            </a:r>
            <a:r>
              <a:rPr lang="ru-RU" sz="1800" dirty="0" err="1" smtClean="0"/>
              <a:t>қағаздың</a:t>
            </a:r>
            <a:r>
              <a:rPr lang="ru-RU" sz="1800" dirty="0" smtClean="0"/>
              <a:t> </a:t>
            </a:r>
            <a:r>
              <a:rPr lang="ru-RU" sz="1800" dirty="0" err="1" smtClean="0"/>
              <a:t>түсін</a:t>
            </a:r>
            <a:r>
              <a:rPr lang="ru-RU" sz="1800" dirty="0" smtClean="0"/>
              <a:t> </a:t>
            </a:r>
            <a:r>
              <a:rPr lang="ru-RU" sz="1800" dirty="0" err="1" smtClean="0"/>
              <a:t>көрмейтінін</a:t>
            </a:r>
            <a:r>
              <a:rPr lang="ru-RU" sz="1800" dirty="0" smtClean="0"/>
              <a:t> </a:t>
            </a:r>
            <a:r>
              <a:rPr lang="ru-RU" sz="1800" dirty="0" err="1" smtClean="0"/>
              <a:t>айтады</a:t>
            </a:r>
            <a:r>
              <a:rPr lang="ru-RU" sz="1800" dirty="0" smtClean="0"/>
              <a:t>. </a:t>
            </a:r>
            <a:r>
              <a:rPr lang="ru-RU" sz="1800" dirty="0" err="1" smtClean="0"/>
              <a:t>Тіпті</a:t>
            </a:r>
            <a:r>
              <a:rPr lang="ru-RU" sz="1800" dirty="0" smtClean="0"/>
              <a:t> </a:t>
            </a:r>
            <a:r>
              <a:rPr lang="ru-RU" sz="1800" dirty="0" err="1" smtClean="0"/>
              <a:t>қағаздың</a:t>
            </a:r>
            <a:r>
              <a:rPr lang="ru-RU" sz="1800" dirty="0" smtClean="0"/>
              <a:t> </a:t>
            </a:r>
            <a:r>
              <a:rPr lang="ru-RU" sz="1800" dirty="0" err="1" smtClean="0"/>
              <a:t>өзін</a:t>
            </a:r>
            <a:r>
              <a:rPr lang="ru-RU" sz="1800" dirty="0" smtClean="0"/>
              <a:t> де «</a:t>
            </a:r>
            <a:r>
              <a:rPr lang="ru-RU" sz="1800" dirty="0" err="1" smtClean="0"/>
              <a:t>көрмейді</a:t>
            </a:r>
            <a:r>
              <a:rPr lang="ru-RU" sz="1800" dirty="0" smtClean="0"/>
              <a:t>». </a:t>
            </a:r>
            <a:r>
              <a:rPr lang="ru-RU" sz="1800" dirty="0" err="1" smtClean="0"/>
              <a:t>Алайда</a:t>
            </a:r>
            <a:r>
              <a:rPr lang="ru-RU" sz="1800" dirty="0" smtClean="0"/>
              <a:t> </a:t>
            </a:r>
            <a:r>
              <a:rPr lang="ru-RU" sz="1800" dirty="0" err="1" smtClean="0"/>
              <a:t>егер</a:t>
            </a:r>
            <a:r>
              <a:rPr lang="ru-RU" sz="1800" dirty="0" smtClean="0"/>
              <a:t> </a:t>
            </a:r>
            <a:r>
              <a:rPr lang="ru-RU" sz="1800" dirty="0" err="1" smtClean="0"/>
              <a:t>одан</a:t>
            </a:r>
            <a:r>
              <a:rPr lang="ru-RU" sz="1800" dirty="0" smtClean="0"/>
              <a:t> </a:t>
            </a:r>
            <a:r>
              <a:rPr lang="ru-RU" sz="1800" dirty="0" err="1" smtClean="0"/>
              <a:t>түсті</a:t>
            </a:r>
            <a:r>
              <a:rPr lang="ru-RU" sz="1800" dirty="0" smtClean="0"/>
              <a:t> </a:t>
            </a:r>
            <a:r>
              <a:rPr lang="ru-RU" sz="1800" dirty="0" err="1" smtClean="0"/>
              <a:t>болжап</a:t>
            </a:r>
            <a:r>
              <a:rPr lang="ru-RU" sz="1800" dirty="0" smtClean="0"/>
              <a:t> </a:t>
            </a:r>
            <a:r>
              <a:rPr lang="ru-RU" sz="1800" dirty="0" err="1" smtClean="0"/>
              <a:t>айтуын</a:t>
            </a:r>
            <a:r>
              <a:rPr lang="ru-RU" sz="1800" dirty="0" smtClean="0"/>
              <a:t> </a:t>
            </a:r>
            <a:r>
              <a:rPr lang="ru-RU" sz="1800" dirty="0" err="1" smtClean="0"/>
              <a:t>сұрасақ</a:t>
            </a:r>
            <a:r>
              <a:rPr lang="ru-RU" sz="1800" dirty="0" smtClean="0"/>
              <a:t>, </a:t>
            </a:r>
            <a:r>
              <a:rPr lang="ru-RU" sz="1800" dirty="0" err="1" smtClean="0"/>
              <a:t>ол</a:t>
            </a:r>
            <a:r>
              <a:rPr lang="ru-RU" sz="1800" dirty="0" smtClean="0"/>
              <a:t> </a:t>
            </a:r>
            <a:r>
              <a:rPr lang="ru-RU" sz="1800" dirty="0" err="1" smtClean="0"/>
              <a:t>көп</a:t>
            </a:r>
            <a:r>
              <a:rPr lang="ru-RU" sz="1800" dirty="0" smtClean="0"/>
              <a:t> </a:t>
            </a:r>
            <a:r>
              <a:rPr lang="ru-RU" sz="1800" dirty="0" err="1" smtClean="0"/>
              <a:t>жағдайда</a:t>
            </a:r>
            <a:r>
              <a:rPr lang="ru-RU" sz="1800" dirty="0" smtClean="0"/>
              <a:t> </a:t>
            </a:r>
            <a:r>
              <a:rPr lang="ru-RU" sz="1800" dirty="0" err="1" smtClean="0"/>
              <a:t>дұрыс</a:t>
            </a:r>
            <a:r>
              <a:rPr lang="ru-RU" sz="1800" dirty="0" smtClean="0"/>
              <a:t> </a:t>
            </a:r>
            <a:r>
              <a:rPr lang="ru-RU" sz="1800" dirty="0" err="1" smtClean="0"/>
              <a:t>жауап</a:t>
            </a:r>
            <a:r>
              <a:rPr lang="ru-RU" sz="1800" dirty="0" smtClean="0"/>
              <a:t> </a:t>
            </a:r>
            <a:r>
              <a:rPr lang="ru-RU" sz="1800" dirty="0" err="1" smtClean="0"/>
              <a:t>береді</a:t>
            </a:r>
            <a:r>
              <a:rPr lang="ru-RU" sz="1800" dirty="0" smtClean="0"/>
              <a:t>. </a:t>
            </a:r>
            <a:r>
              <a:rPr lang="ru-RU" sz="1800" dirty="0" err="1" smtClean="0"/>
              <a:t>Мұның</a:t>
            </a:r>
            <a:r>
              <a:rPr lang="ru-RU" sz="1800" dirty="0" smtClean="0"/>
              <a:t> </a:t>
            </a:r>
            <a:r>
              <a:rPr lang="ru-RU" sz="1800" dirty="0" err="1" smtClean="0"/>
              <a:t>себебі</a:t>
            </a:r>
            <a:r>
              <a:rPr lang="ru-RU" sz="1800" dirty="0" smtClean="0"/>
              <a:t> – </a:t>
            </a:r>
            <a:r>
              <a:rPr lang="ru-RU" sz="1800" dirty="0" err="1" smtClean="0"/>
              <a:t>түстік</a:t>
            </a:r>
            <a:r>
              <a:rPr lang="ru-RU" sz="1800" dirty="0" smtClean="0"/>
              <a:t> </a:t>
            </a:r>
            <a:r>
              <a:rPr lang="ru-RU" sz="1800" dirty="0" err="1" smtClean="0"/>
              <a:t>орталықтан</a:t>
            </a:r>
            <a:r>
              <a:rPr lang="ru-RU" sz="1800" dirty="0" smtClean="0"/>
              <a:t> </a:t>
            </a:r>
            <a:r>
              <a:rPr lang="ru-RU" sz="1800" dirty="0" err="1" smtClean="0"/>
              <a:t>жоғарғы</a:t>
            </a:r>
            <a:r>
              <a:rPr lang="ru-RU" sz="1800" dirty="0" smtClean="0"/>
              <a:t> </a:t>
            </a:r>
            <a:r>
              <a:rPr lang="ru-RU" sz="1800" dirty="0" err="1" smtClean="0"/>
              <a:t>деңгейлі</a:t>
            </a:r>
            <a:r>
              <a:rPr lang="ru-RU" sz="1800" dirty="0" smtClean="0"/>
              <a:t> </a:t>
            </a:r>
            <a:r>
              <a:rPr lang="ru-RU" sz="1800" dirty="0" err="1" smtClean="0"/>
              <a:t>орталықтарға</a:t>
            </a:r>
            <a:r>
              <a:rPr lang="ru-RU" sz="1800" dirty="0" smtClean="0"/>
              <a:t> </a:t>
            </a:r>
            <a:r>
              <a:rPr lang="ru-RU" sz="1800" dirty="0" err="1" smtClean="0"/>
              <a:t>баратын</a:t>
            </a:r>
            <a:r>
              <a:rPr lang="ru-RU" sz="1800" dirty="0" smtClean="0"/>
              <a:t> </a:t>
            </a:r>
            <a:r>
              <a:rPr lang="ru-RU" sz="1800" dirty="0" err="1" smtClean="0"/>
              <a:t>әлсіз</a:t>
            </a:r>
            <a:r>
              <a:rPr lang="ru-RU" sz="1800" dirty="0" smtClean="0"/>
              <a:t> </a:t>
            </a:r>
            <a:r>
              <a:rPr lang="ru-RU" sz="1800" dirty="0" err="1" smtClean="0"/>
              <a:t>сигналдар</a:t>
            </a:r>
            <a:r>
              <a:rPr lang="ru-RU" sz="1800" dirty="0" smtClean="0"/>
              <a:t>. </a:t>
            </a:r>
            <a:r>
              <a:rPr lang="ru-RU" sz="1800" dirty="0" err="1" smtClean="0"/>
              <a:t>Дегенмен</a:t>
            </a:r>
            <a:r>
              <a:rPr lang="ru-RU" sz="1800" dirty="0" smtClean="0"/>
              <a:t>, </a:t>
            </a:r>
            <a:r>
              <a:rPr lang="ru-RU" sz="1800" dirty="0" err="1" smtClean="0"/>
              <a:t>ол</a:t>
            </a:r>
            <a:r>
              <a:rPr lang="ru-RU" sz="1800" dirty="0" smtClean="0"/>
              <a:t> </a:t>
            </a:r>
            <a:r>
              <a:rPr lang="ru-RU" sz="1800" dirty="0" err="1" smtClean="0"/>
              <a:t>мұны</a:t>
            </a:r>
            <a:r>
              <a:rPr lang="ru-RU" sz="1800" dirty="0" smtClean="0"/>
              <a:t> неге </a:t>
            </a:r>
            <a:r>
              <a:rPr lang="ru-RU" sz="1800" dirty="0" err="1" smtClean="0"/>
              <a:t>істей</a:t>
            </a:r>
            <a:r>
              <a:rPr lang="ru-RU" sz="1800" dirty="0" smtClean="0"/>
              <a:t> </a:t>
            </a:r>
            <a:r>
              <a:rPr lang="ru-RU" sz="1800" dirty="0" err="1" smtClean="0"/>
              <a:t>алатынын</a:t>
            </a:r>
            <a:r>
              <a:rPr lang="ru-RU" sz="1800" dirty="0" smtClean="0"/>
              <a:t> </a:t>
            </a:r>
            <a:r>
              <a:rPr lang="ru-RU" sz="1800" dirty="0" err="1" smtClean="0"/>
              <a:t>түсіндіре</a:t>
            </a:r>
            <a:r>
              <a:rPr lang="ru-RU" sz="1800" dirty="0" smtClean="0"/>
              <a:t> </a:t>
            </a:r>
            <a:r>
              <a:rPr lang="ru-RU" sz="1800" dirty="0" err="1" smtClean="0"/>
              <a:t>алмайды</a:t>
            </a:r>
            <a:r>
              <a:rPr lang="ru-RU" sz="1800" dirty="0" smtClean="0"/>
              <a:t>, </a:t>
            </a:r>
            <a:r>
              <a:rPr lang="ru-RU" sz="1800" dirty="0" err="1" smtClean="0"/>
              <a:t>өйткені</a:t>
            </a:r>
            <a:r>
              <a:rPr lang="ru-RU" sz="1800" dirty="0" smtClean="0"/>
              <a:t> </a:t>
            </a:r>
            <a:r>
              <a:rPr lang="ru-RU" sz="1800" dirty="0" err="1" smtClean="0"/>
              <a:t>саналы</a:t>
            </a:r>
            <a:r>
              <a:rPr lang="ru-RU" sz="1800" dirty="0" smtClean="0"/>
              <a:t> </a:t>
            </a:r>
            <a:r>
              <a:rPr lang="ru-RU" sz="1800" dirty="0" err="1" smtClean="0"/>
              <a:t>түрде</a:t>
            </a:r>
            <a:r>
              <a:rPr lang="ru-RU" sz="1800" dirty="0" smtClean="0"/>
              <a:t> </a:t>
            </a:r>
            <a:r>
              <a:rPr lang="ru-RU" sz="1800" dirty="0" err="1" smtClean="0"/>
              <a:t>ештеңе</a:t>
            </a:r>
            <a:r>
              <a:rPr lang="ru-RU" sz="1800" dirty="0" smtClean="0"/>
              <a:t> </a:t>
            </a:r>
            <a:r>
              <a:rPr lang="ru-RU" sz="1800" dirty="0" err="1" smtClean="0"/>
              <a:t>көрмейді</a:t>
            </a:r>
            <a:r>
              <a:rPr lang="ru-RU" sz="1800" dirty="0" smtClean="0"/>
              <a:t>.</a:t>
            </a:r>
          </a:p>
          <a:p>
            <a:r>
              <a:rPr lang="ru-RU" sz="1800" dirty="0" smtClean="0"/>
              <a:t>🔹 </a:t>
            </a:r>
            <a:r>
              <a:rPr lang="ru-RU" sz="1800" dirty="0" err="1" smtClean="0"/>
              <a:t>Бұл</a:t>
            </a:r>
            <a:r>
              <a:rPr lang="ru-RU" sz="1800" dirty="0" smtClean="0"/>
              <a:t> </a:t>
            </a:r>
            <a:r>
              <a:rPr lang="ru-RU" sz="1800" dirty="0" err="1" smtClean="0"/>
              <a:t>құбылыстар</a:t>
            </a:r>
            <a:r>
              <a:rPr lang="ru-RU" sz="1800" dirty="0" smtClean="0"/>
              <a:t> </a:t>
            </a:r>
            <a:r>
              <a:rPr lang="ru-RU" sz="1800" b="1" dirty="0" smtClean="0"/>
              <a:t>«</a:t>
            </a:r>
            <a:r>
              <a:rPr lang="ru-RU" sz="1800" b="1" dirty="0" err="1" smtClean="0"/>
              <a:t>соқыр</a:t>
            </a:r>
            <a:r>
              <a:rPr lang="ru-RU" sz="1800" b="1" dirty="0" smtClean="0"/>
              <a:t> </a:t>
            </a:r>
            <a:r>
              <a:rPr lang="ru-RU" sz="1800" b="1" dirty="0" err="1" smtClean="0"/>
              <a:t>көру</a:t>
            </a:r>
            <a:r>
              <a:rPr lang="ru-RU" sz="1800" b="1" dirty="0" smtClean="0"/>
              <a:t>» (</a:t>
            </a:r>
            <a:r>
              <a:rPr lang="en-US" sz="1800" b="1" dirty="0" err="1" smtClean="0"/>
              <a:t>blindsight</a:t>
            </a:r>
            <a:r>
              <a:rPr lang="en-US" sz="1800" b="1" dirty="0" smtClean="0"/>
              <a:t>)</a:t>
            </a:r>
            <a:r>
              <a:rPr lang="en-US" sz="1800" dirty="0" smtClean="0"/>
              <a:t> </a:t>
            </a:r>
            <a:r>
              <a:rPr lang="ru-RU" sz="1800" dirty="0" err="1" smtClean="0"/>
              <a:t>деп</a:t>
            </a:r>
            <a:r>
              <a:rPr lang="ru-RU" sz="1800" dirty="0" smtClean="0"/>
              <a:t> </a:t>
            </a:r>
            <a:r>
              <a:rPr lang="ru-RU" sz="1800" dirty="0" err="1" smtClean="0"/>
              <a:t>аталады</a:t>
            </a:r>
            <a:r>
              <a:rPr lang="ru-RU" sz="1800" dirty="0" smtClean="0"/>
              <a:t>. </a:t>
            </a: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r>
              <a:rPr lang="en-US" sz="1800" b="0" i="0" u="none" strike="noStrike" baseline="0" dirty="0">
                <a:latin typeface="Palatino-Roman"/>
              </a:rPr>
              <a:t>Although a green shape on a red background gives contrast, it makes the shape details fainter. If you, for instance, show a green face on a red background with</a:t>
            </a:r>
            <a:r>
              <a:rPr lang="kk-KZ" sz="1800" b="0" i="0" u="none" strike="noStrike" baseline="0" dirty="0">
                <a:latin typeface="Palatino-Roman"/>
              </a:rPr>
              <a:t> </a:t>
            </a:r>
            <a:r>
              <a:rPr lang="en-US" sz="1800" b="0" i="0" u="none" strike="noStrike" baseline="0" dirty="0">
                <a:latin typeface="Palatino-Roman"/>
              </a:rPr>
              <a:t>exactly the same darkness, you can see it is a face, but you cannot recognize the person.</a:t>
            </a:r>
            <a:endParaRPr lang="en-US" sz="1800" b="0" i="0" u="none" strike="noStrike" baseline="0" dirty="0">
              <a:solidFill>
                <a:srgbClr val="000000"/>
              </a:solidFill>
              <a:latin typeface="Palatino-Roman"/>
            </a:endParaRPr>
          </a:p>
          <a:p>
            <a:pPr algn="l"/>
            <a:r>
              <a:rPr lang="en-US" sz="1800" b="0" i="0" u="none" strike="noStrike" baseline="0" dirty="0">
                <a:solidFill>
                  <a:srgbClr val="000000"/>
                </a:solidFill>
                <a:latin typeface="Palatino-Roman"/>
              </a:rPr>
              <a:t>Our visual perception, positioned at the back of our brain, has three main </a:t>
            </a:r>
            <a:r>
              <a:rPr lang="en-US" sz="1800" b="0" i="0" u="none" strike="noStrike" baseline="0" dirty="0" err="1">
                <a:solidFill>
                  <a:srgbClr val="000000"/>
                </a:solidFill>
                <a:latin typeface="Palatino-Roman"/>
              </a:rPr>
              <a:t>centres</a:t>
            </a:r>
            <a:r>
              <a:rPr lang="en-US" sz="1800" b="0" i="0" u="none" strike="noStrike" baseline="0" dirty="0">
                <a:solidFill>
                  <a:srgbClr val="000000"/>
                </a:solidFill>
                <a:latin typeface="Palatino-Roman"/>
              </a:rPr>
              <a:t>, all of which see the entire field of vision, but with different emphasis:</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The </a:t>
            </a:r>
            <a:r>
              <a:rPr lang="en-US" sz="1800" b="1" i="0" u="none" strike="noStrike" baseline="0" dirty="0">
                <a:solidFill>
                  <a:srgbClr val="000000"/>
                </a:solidFill>
                <a:latin typeface="Palatino-Bold"/>
              </a:rPr>
              <a:t>shape vision </a:t>
            </a:r>
            <a:r>
              <a:rPr lang="en-US" sz="1800" b="0" i="0" u="none" strike="noStrike" baseline="0" dirty="0">
                <a:solidFill>
                  <a:srgbClr val="000000"/>
                </a:solidFill>
                <a:latin typeface="Palatino-Roman"/>
              </a:rPr>
              <a:t>sees details, but is </a:t>
            </a:r>
            <a:r>
              <a:rPr lang="en-US" sz="1800" b="0" i="0" u="none" strike="noStrike" baseline="0" dirty="0" err="1">
                <a:solidFill>
                  <a:srgbClr val="000000"/>
                </a:solidFill>
                <a:latin typeface="Palatino-Roman"/>
              </a:rPr>
              <a:t>colour</a:t>
            </a:r>
            <a:r>
              <a:rPr lang="en-US" sz="1800" b="0" i="0" u="none" strike="noStrike" baseline="0" dirty="0">
                <a:solidFill>
                  <a:srgbClr val="000000"/>
                </a:solidFill>
                <a:latin typeface="Palatino-Roman"/>
              </a:rPr>
              <a:t>-blind. It sees sharply only in the central field of vision. It sends lots of data forward in the brain to consciousness and higher level </a:t>
            </a:r>
            <a:r>
              <a:rPr lang="en-US" sz="1800" b="0" i="0" u="none" strike="noStrike" baseline="0" dirty="0" err="1">
                <a:solidFill>
                  <a:srgbClr val="000000"/>
                </a:solidFill>
                <a:latin typeface="Palatino-Roman"/>
              </a:rPr>
              <a:t>centres</a:t>
            </a:r>
            <a:r>
              <a:rPr lang="en-US" sz="1800" b="0" i="0" u="none" strike="noStrike" baseline="0" dirty="0">
                <a:solidFill>
                  <a:srgbClr val="000000"/>
                </a:solidFill>
                <a:latin typeface="Palatino-Roman"/>
              </a:rPr>
              <a:t> (thoughts). The shape </a:t>
            </a:r>
            <a:r>
              <a:rPr lang="en-US" sz="1800" b="0" i="0" u="none" strike="noStrike" baseline="0" dirty="0" err="1">
                <a:solidFill>
                  <a:srgbClr val="000000"/>
                </a:solidFill>
                <a:latin typeface="Palatino-Roman"/>
              </a:rPr>
              <a:t>centre</a:t>
            </a:r>
            <a:r>
              <a:rPr lang="en-US" sz="1800" b="0" i="0" u="none" strike="noStrike" baseline="0" dirty="0">
                <a:solidFill>
                  <a:srgbClr val="000000"/>
                </a:solidFill>
                <a:latin typeface="Palatino-Roman"/>
              </a:rPr>
              <a:t> is crucial for reading.</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The </a:t>
            </a:r>
            <a:r>
              <a:rPr lang="en-US" sz="1800" b="1" i="0" u="none" strike="noStrike" baseline="0" dirty="0" err="1">
                <a:solidFill>
                  <a:srgbClr val="000000"/>
                </a:solidFill>
                <a:latin typeface="Palatino-Bold"/>
              </a:rPr>
              <a:t>colour</a:t>
            </a:r>
            <a:r>
              <a:rPr lang="en-US" sz="1800" b="1" i="0" u="none" strike="noStrike" baseline="0" dirty="0">
                <a:solidFill>
                  <a:srgbClr val="000000"/>
                </a:solidFill>
                <a:latin typeface="Palatino-Bold"/>
              </a:rPr>
              <a:t> vision </a:t>
            </a:r>
            <a:r>
              <a:rPr lang="en-US" sz="1800" b="0" i="0" u="none" strike="noStrike" baseline="0" dirty="0">
                <a:solidFill>
                  <a:srgbClr val="000000"/>
                </a:solidFill>
                <a:latin typeface="Palatino-Roman"/>
              </a:rPr>
              <a:t>sees </a:t>
            </a:r>
            <a:r>
              <a:rPr lang="en-US" sz="1800" b="0" i="0" u="none" strike="noStrike" baseline="0" dirty="0" err="1">
                <a:solidFill>
                  <a:srgbClr val="000000"/>
                </a:solidFill>
                <a:latin typeface="Palatino-Roman"/>
              </a:rPr>
              <a:t>colours</a:t>
            </a:r>
            <a:r>
              <a:rPr lang="en-US" sz="1800" b="0" i="0" u="none" strike="noStrike" baseline="0" dirty="0">
                <a:solidFill>
                  <a:srgbClr val="000000"/>
                </a:solidFill>
                <a:latin typeface="Palatino-Roman"/>
              </a:rPr>
              <a:t>, but is not good at seeing shapes and details. It sends most of its data to the shape </a:t>
            </a:r>
            <a:r>
              <a:rPr lang="en-US" sz="1800" b="0" i="0" u="none" strike="noStrike" baseline="0" dirty="0" err="1">
                <a:solidFill>
                  <a:srgbClr val="000000"/>
                </a:solidFill>
                <a:latin typeface="Palatino-Roman"/>
              </a:rPr>
              <a:t>centre</a:t>
            </a:r>
            <a:r>
              <a:rPr lang="en-US" sz="1800" b="0" i="0" u="none" strike="noStrike" baseline="0" dirty="0">
                <a:solidFill>
                  <a:srgbClr val="000000"/>
                </a:solidFill>
                <a:latin typeface="Palatino-Roman"/>
              </a:rPr>
              <a:t>, and only some weak signals to higher</a:t>
            </a:r>
          </a:p>
          <a:p>
            <a:pPr algn="l"/>
            <a:r>
              <a:rPr lang="en-US" sz="1800" b="0" i="0" u="none" strike="noStrike" baseline="0" dirty="0">
                <a:solidFill>
                  <a:srgbClr val="000000"/>
                </a:solidFill>
                <a:latin typeface="Palatino-Roman"/>
              </a:rPr>
              <a:t>level </a:t>
            </a:r>
            <a:r>
              <a:rPr lang="en-US" sz="1800" b="0" i="0" u="none" strike="noStrike" baseline="0" dirty="0" err="1">
                <a:solidFill>
                  <a:srgbClr val="000000"/>
                </a:solidFill>
                <a:latin typeface="Palatino-Roman"/>
              </a:rPr>
              <a:t>centres</a:t>
            </a:r>
            <a:r>
              <a:rPr lang="en-US" sz="1800" b="0" i="0" u="none" strike="noStrike" baseline="0" dirty="0">
                <a:solidFill>
                  <a:srgbClr val="000000"/>
                </a:solidFill>
                <a:latin typeface="Palatino-Roman"/>
              </a:rPr>
              <a:t>.</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The </a:t>
            </a:r>
            <a:r>
              <a:rPr lang="en-US" sz="1800" b="1" i="0" u="none" strike="noStrike" baseline="0" dirty="0">
                <a:solidFill>
                  <a:srgbClr val="000000"/>
                </a:solidFill>
                <a:latin typeface="Palatino-Bold"/>
              </a:rPr>
              <a:t>movement vision </a:t>
            </a:r>
            <a:r>
              <a:rPr lang="en-US" sz="1800" b="0" i="0" u="none" strike="noStrike" baseline="0" dirty="0">
                <a:solidFill>
                  <a:srgbClr val="000000"/>
                </a:solidFill>
                <a:latin typeface="Palatino-Roman"/>
              </a:rPr>
              <a:t>sees things that move or flash, but is not good at seeing shapes or </a:t>
            </a:r>
            <a:r>
              <a:rPr lang="en-US" sz="1800" b="0" i="0" u="none" strike="noStrike" baseline="0" dirty="0" err="1">
                <a:solidFill>
                  <a:srgbClr val="000000"/>
                </a:solidFill>
                <a:latin typeface="Palatino-Roman"/>
              </a:rPr>
              <a:t>colour</a:t>
            </a:r>
            <a:r>
              <a:rPr lang="en-US" sz="1800" b="0" i="0" u="none" strike="noStrike" baseline="0" dirty="0">
                <a:solidFill>
                  <a:srgbClr val="000000"/>
                </a:solidFill>
                <a:latin typeface="Palatino-Roman"/>
              </a:rPr>
              <a:t>. It too sends data to the shape </a:t>
            </a:r>
            <a:r>
              <a:rPr lang="en-US" sz="1800" b="0" i="0" u="none" strike="noStrike" baseline="0" dirty="0" err="1">
                <a:solidFill>
                  <a:srgbClr val="000000"/>
                </a:solidFill>
                <a:latin typeface="Palatino-Roman"/>
              </a:rPr>
              <a:t>centre</a:t>
            </a:r>
            <a:r>
              <a:rPr lang="en-US" sz="1800" b="0" i="0" u="none" strike="noStrike" baseline="0" dirty="0">
                <a:solidFill>
                  <a:srgbClr val="000000"/>
                </a:solidFill>
                <a:latin typeface="Palatino-Roman"/>
              </a:rPr>
              <a:t>, but also sends strong </a:t>
            </a:r>
            <a:r>
              <a:rPr lang="en-US" sz="1800" b="0" i="0" u="none" strike="noStrike" baseline="0" dirty="0">
                <a:latin typeface="Palatino-Roman"/>
              </a:rPr>
              <a:t>signals forward to the attention </a:t>
            </a:r>
            <a:r>
              <a:rPr lang="en-US" sz="1800" b="0" i="0" u="none" strike="noStrike" baseline="0" dirty="0" err="1">
                <a:latin typeface="Palatino-Roman"/>
              </a:rPr>
              <a:t>centre</a:t>
            </a:r>
            <a:r>
              <a:rPr lang="en-US" sz="1800" b="0" i="0" u="none" strike="noStrike" baseline="0" dirty="0">
                <a:latin typeface="Palatino-Roman"/>
              </a:rPr>
              <a:t> (alarm). The </a:t>
            </a:r>
            <a:r>
              <a:rPr lang="en-US" sz="1800" b="0" i="0" u="none" strike="noStrike" baseline="0" dirty="0" err="1">
                <a:latin typeface="Palatino-Roman"/>
              </a:rPr>
              <a:t>centre</a:t>
            </a:r>
            <a:r>
              <a:rPr lang="en-US" sz="1800" b="0" i="0" u="none" strike="noStrike" baseline="0" dirty="0">
                <a:latin typeface="Palatino-Roman"/>
              </a:rPr>
              <a:t> is also responsible for 3-D perception.</a:t>
            </a:r>
          </a:p>
          <a:p>
            <a:pPr algn="l"/>
            <a:r>
              <a:rPr lang="en-US" sz="1800" b="0" i="0" u="none" strike="noStrike" baseline="0" dirty="0">
                <a:latin typeface="Palatino-Roman"/>
              </a:rPr>
              <a:t>This explains why movement and flashing is so distracting. It also explains why we cannot clearly see green shapes on a red background. The shape </a:t>
            </a:r>
            <a:r>
              <a:rPr lang="en-US" sz="1800" b="0" i="0" u="none" strike="noStrike" baseline="0" dirty="0" err="1">
                <a:latin typeface="Palatino-Roman"/>
              </a:rPr>
              <a:t>centre</a:t>
            </a:r>
            <a:r>
              <a:rPr lang="en-US" sz="1800" b="0" i="0" u="none" strike="noStrike" baseline="0" dirty="0">
                <a:latin typeface="Palatino-Roman"/>
              </a:rPr>
              <a:t> is </a:t>
            </a:r>
            <a:r>
              <a:rPr lang="en-US" sz="1800" b="0" i="0" u="none" strike="noStrike" baseline="0" dirty="0" err="1">
                <a:latin typeface="Palatino-Roman"/>
              </a:rPr>
              <a:t>colour</a:t>
            </a:r>
            <a:r>
              <a:rPr lang="en-US" sz="1800" b="0" i="0" u="none" strike="noStrike" baseline="0" dirty="0">
                <a:latin typeface="Palatino-Roman"/>
              </a:rPr>
              <a:t>-blind and sees little if the two </a:t>
            </a:r>
            <a:r>
              <a:rPr lang="en-US" sz="1800" b="0" i="0" u="none" strike="noStrike" baseline="0" dirty="0" err="1">
                <a:latin typeface="Palatino-Roman"/>
              </a:rPr>
              <a:t>colours</a:t>
            </a:r>
            <a:r>
              <a:rPr lang="en-US" sz="1800" b="0" i="0" u="none" strike="noStrike" baseline="0" dirty="0">
                <a:latin typeface="Palatino-Roman"/>
              </a:rPr>
              <a:t> are equally dark. The </a:t>
            </a:r>
            <a:r>
              <a:rPr lang="en-US" sz="1800" b="0" i="0" u="none" strike="noStrike" baseline="0" dirty="0" err="1">
                <a:latin typeface="Palatino-Roman"/>
              </a:rPr>
              <a:t>colour</a:t>
            </a:r>
            <a:r>
              <a:rPr lang="en-US" sz="1800" b="0" i="0" u="none" strike="noStrike" baseline="0" dirty="0">
                <a:latin typeface="Palatino-Roman"/>
              </a:rPr>
              <a:t> </a:t>
            </a:r>
            <a:r>
              <a:rPr lang="en-US" sz="1800" b="0" i="0" u="none" strike="noStrike" baseline="0" dirty="0" err="1">
                <a:latin typeface="Palatino-Roman"/>
              </a:rPr>
              <a:t>centre</a:t>
            </a:r>
            <a:r>
              <a:rPr lang="en-US" sz="1800" b="0" i="0" u="none" strike="noStrike" baseline="0" dirty="0">
                <a:latin typeface="Palatino-Roman"/>
              </a:rPr>
              <a:t> tells the shape </a:t>
            </a:r>
            <a:r>
              <a:rPr lang="en-US" sz="1800" b="0" i="0" u="none" strike="noStrike" baseline="0" dirty="0" err="1">
                <a:latin typeface="Palatino-Roman"/>
              </a:rPr>
              <a:t>centre</a:t>
            </a:r>
            <a:r>
              <a:rPr lang="en-US" sz="1800" b="0" i="0" u="none" strike="noStrike" baseline="0" dirty="0">
                <a:latin typeface="Palatino-Roman"/>
              </a:rPr>
              <a:t> that there are red and green areas, but cannot provide the detailed</a:t>
            </a:r>
          </a:p>
          <a:p>
            <a:pPr algn="l"/>
            <a:r>
              <a:rPr lang="en-US" sz="1800" b="0" i="0" u="none" strike="noStrike" baseline="0" dirty="0">
                <a:latin typeface="Palatino-Roman"/>
              </a:rPr>
              <a:t>shapes.</a:t>
            </a:r>
          </a:p>
          <a:p>
            <a:pPr algn="l"/>
            <a:r>
              <a:rPr lang="en-US" sz="1800" b="0" i="0" u="none" strike="noStrike" baseline="0" dirty="0">
                <a:latin typeface="Palatino-Roman"/>
              </a:rPr>
              <a:t>How do we know this? From many sources (Livingstone 1988; Zeki 1992). One source is studies of people with brain damage. A person with damaged shape vision</a:t>
            </a:r>
            <a:r>
              <a:rPr lang="kk-KZ" sz="1800" b="0" i="0" u="none" strike="noStrike" baseline="0" dirty="0">
                <a:latin typeface="Palatino-Roman"/>
              </a:rPr>
              <a:t> </a:t>
            </a:r>
            <a:r>
              <a:rPr lang="en-US" sz="1800" b="0" i="0" u="none" strike="noStrike" baseline="0" dirty="0">
                <a:latin typeface="Palatino-Roman"/>
              </a:rPr>
              <a:t>appears blind, yet – if his movement vision is intact – he is able to catch a large ball thrown to him. He cannot understand himself how this happens, because he doesn’t consciously see anything.</a:t>
            </a:r>
          </a:p>
          <a:p>
            <a:pPr algn="l"/>
            <a:r>
              <a:rPr lang="en-US" sz="1800" b="0" i="0" u="none" strike="noStrike" baseline="0" dirty="0">
                <a:latin typeface="Palatino-Roman"/>
              </a:rPr>
              <a:t>If the person has a damaged shape </a:t>
            </a:r>
            <a:r>
              <a:rPr lang="en-US" sz="1800" b="0" i="0" u="none" strike="noStrike" baseline="0" dirty="0" err="1">
                <a:latin typeface="Palatino-Roman"/>
              </a:rPr>
              <a:t>centre</a:t>
            </a:r>
            <a:r>
              <a:rPr lang="en-US" sz="1800" b="0" i="0" u="none" strike="noStrike" baseline="0" dirty="0">
                <a:latin typeface="Palatino-Roman"/>
              </a:rPr>
              <a:t>, but an intact </a:t>
            </a:r>
            <a:r>
              <a:rPr lang="en-US" sz="1800" b="0" i="0" u="none" strike="noStrike" baseline="0" dirty="0" err="1">
                <a:latin typeface="Palatino-Roman"/>
              </a:rPr>
              <a:t>colour</a:t>
            </a:r>
            <a:r>
              <a:rPr lang="en-US" sz="1800" b="0" i="0" u="none" strike="noStrike" baseline="0" dirty="0">
                <a:latin typeface="Palatino-Roman"/>
              </a:rPr>
              <a:t> </a:t>
            </a:r>
            <a:r>
              <a:rPr lang="en-US" sz="1800" b="0" i="0" u="none" strike="noStrike" baseline="0" dirty="0" err="1">
                <a:latin typeface="Palatino-Roman"/>
              </a:rPr>
              <a:t>centre</a:t>
            </a:r>
            <a:r>
              <a:rPr lang="en-US" sz="1800" b="0" i="0" u="none" strike="noStrike" baseline="0" dirty="0">
                <a:latin typeface="Palatino-Roman"/>
              </a:rPr>
              <a:t>, he claims he cannot see the </a:t>
            </a:r>
            <a:r>
              <a:rPr lang="en-US" sz="1800" b="0" i="0" u="none" strike="noStrike" baseline="0" dirty="0" err="1">
                <a:latin typeface="Palatino-Roman"/>
              </a:rPr>
              <a:t>colour</a:t>
            </a:r>
            <a:r>
              <a:rPr lang="en-US" sz="1800" b="0" i="0" u="none" strike="noStrike" baseline="0" dirty="0">
                <a:latin typeface="Palatino-Roman"/>
              </a:rPr>
              <a:t> of a sheet of </a:t>
            </a:r>
            <a:r>
              <a:rPr lang="en-US" sz="1800" b="0" i="0" u="none" strike="noStrike" baseline="0" dirty="0" err="1">
                <a:latin typeface="Palatino-Roman"/>
              </a:rPr>
              <a:t>coloured</a:t>
            </a:r>
            <a:r>
              <a:rPr lang="en-US" sz="1800" b="0" i="0" u="none" strike="noStrike" baseline="0" dirty="0">
                <a:latin typeface="Palatino-Roman"/>
              </a:rPr>
              <a:t> paper shown to him. He cannot even see the piece of paper. Yet, if we ask him to guess the </a:t>
            </a:r>
            <a:r>
              <a:rPr lang="en-US" sz="1800" b="0" i="0" u="none" strike="noStrike" baseline="0" dirty="0" err="1">
                <a:latin typeface="Palatino-Roman"/>
              </a:rPr>
              <a:t>colour</a:t>
            </a:r>
            <a:r>
              <a:rPr lang="en-US" sz="1800" b="0" i="0" u="none" strike="noStrike" baseline="0" dirty="0">
                <a:latin typeface="Palatino-Roman"/>
              </a:rPr>
              <a:t>, he has a very high hit-rate. The weak signals from the </a:t>
            </a:r>
            <a:r>
              <a:rPr lang="en-US" sz="1800" b="0" i="0" u="none" strike="noStrike" baseline="0" dirty="0" err="1">
                <a:latin typeface="Palatino-Roman"/>
              </a:rPr>
              <a:t>colour</a:t>
            </a:r>
            <a:r>
              <a:rPr lang="en-US" sz="1800" b="0" i="0" u="none" strike="noStrike" baseline="0" dirty="0">
                <a:latin typeface="Palatino-Roman"/>
              </a:rPr>
              <a:t> </a:t>
            </a:r>
            <a:r>
              <a:rPr lang="en-US" sz="1800" b="0" i="0" u="none" strike="noStrike" baseline="0" dirty="0" err="1">
                <a:latin typeface="Palatino-Roman"/>
              </a:rPr>
              <a:t>centre</a:t>
            </a:r>
            <a:r>
              <a:rPr lang="en-US" sz="1800" b="0" i="0" u="none" strike="noStrike" baseline="0" dirty="0">
                <a:latin typeface="Palatino-Roman"/>
              </a:rPr>
              <a:t> to higher level </a:t>
            </a:r>
            <a:r>
              <a:rPr lang="en-US" sz="1800" b="0" i="0" u="none" strike="noStrike" baseline="0" dirty="0" err="1">
                <a:latin typeface="Palatino-Roman"/>
              </a:rPr>
              <a:t>centres</a:t>
            </a:r>
            <a:r>
              <a:rPr lang="en-US" sz="1800" b="0" i="0" u="none" strike="noStrike" baseline="0" dirty="0">
                <a:latin typeface="Palatino-Roman"/>
              </a:rPr>
              <a:t> are probably responsible for this. Again he cannot explain why this happens since he doesn’t consciously see anything. These phenomena are called </a:t>
            </a:r>
            <a:r>
              <a:rPr lang="en-US" sz="1800" b="0" i="1" u="none" strike="noStrike" baseline="0" dirty="0">
                <a:latin typeface="Palatino-Italic"/>
              </a:rPr>
              <a:t>blind vision</a:t>
            </a:r>
            <a:r>
              <a:rPr lang="en-US" sz="1800" b="0" i="0" u="none" strike="noStrike" baseline="0" dirty="0">
                <a:latin typeface="Palatino-Roman"/>
              </a:rPr>
              <a:t>.</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14</a:t>
            </a:fld>
            <a:endParaRPr lang="ru-RU"/>
          </a:p>
        </p:txBody>
      </p:sp>
    </p:spTree>
    <p:extLst>
      <p:ext uri="{BB962C8B-B14F-4D97-AF65-F5344CB8AC3E}">
        <p14:creationId xmlns:p14="http://schemas.microsoft.com/office/powerpoint/2010/main" val="8518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800" b="0" i="0" u="none" strike="noStrike" baseline="0" dirty="0">
                <a:latin typeface="Palatino-Roman"/>
              </a:rPr>
              <a:t>Данный слайд -  это сильно упрощенная картина мозговых центров, участвующих в ощущении и памяти. </a:t>
            </a:r>
          </a:p>
          <a:p>
            <a:pPr algn="l"/>
            <a:r>
              <a:rPr lang="ru-RU" sz="1800" b="0" i="0" u="none" strike="noStrike" baseline="0" dirty="0">
                <a:latin typeface="Palatino-Roman"/>
              </a:rPr>
              <a:t>Сенсорные воспоминания. </a:t>
            </a:r>
          </a:p>
          <a:p>
            <a:pPr algn="l"/>
            <a:r>
              <a:rPr lang="ru-RU" sz="1800" b="0" i="0" u="none" strike="noStrike" baseline="0" dirty="0">
                <a:latin typeface="Palatino-Roman"/>
              </a:rPr>
              <a:t>Каждое чувство имеет один или несколько центров в мозге. Например, слух имеет отдельные центры для языка и музыки. Языковой центр даже, кажется, имеет отдельные области для существительных и глаголов. Все эти центры не только обрабатывают входящие ощущения, но и сохраняют память о них (на самом деле кратковременную память, а также долговременную). Когда мы что-то вспоминаем, невролог может, в простых случаях, измерить, что сенсорные центры производят сигналы, которые несколько похожи на сигналы, когда мы впервые испытали то, что мы помним .</a:t>
            </a:r>
          </a:p>
          <a:p>
            <a:pPr algn="l"/>
            <a:r>
              <a:rPr lang="ru-RU" sz="1800" b="0" i="0" u="none" strike="noStrike" baseline="0" dirty="0">
                <a:latin typeface="Palatino-Roman"/>
              </a:rPr>
              <a:t>Ассоциативные центры. </a:t>
            </a:r>
          </a:p>
          <a:p>
            <a:pPr algn="l"/>
            <a:r>
              <a:rPr lang="ru-RU" sz="1800" b="0" i="0" u="none" strike="noStrike" baseline="0" dirty="0">
                <a:latin typeface="Palatino-Roman"/>
              </a:rPr>
              <a:t>В дополнение к этим сенсорным областям, есть несколько ассоциативных центров. На рисунке показаны два из них: миндалевидное тело и гиппокамп. (Слова означают миндаль и морской конек на греческом языке. Древние греки считали, что центры выглядят именно так.) Ассоциативная область каким-то образом объединяет сигналы из нескольких сенсорных областей. Когда вы, например, слышите слово кофе, у вас немедленно возникают ассоциации запаха, черного цвета, тепла и, возможно, формы чашки. Ассоциативные центры отвечают за пробуждение всех этих сенсорных воспоминаний в различных центрах. Ассоциативные центры также являются долговременными воспоминаниями — воспоминаниями об ассоциации. Без них стимул для одной сенсорной области не вызывает долговременных воспоминаний в других сенсорных областях. Это не просто теория. У нас есть эмпирические доказательства из исследований кровотока работающего мозга, людей с черепно-мозговыми травмами и экспериментов с обезьянами. Например, человек с определенными видами дефектов речевых центров может узнать чашку кофе и вспомнить ее запах, но не вспомнить слово кофе. Некоторые пути между центрами сильнее других. Большинству из нас трудно вспомнить, например, название запахов, с которыми мы не сталкиваемся каждый день. Мы узнаем его, но не можем подобрать слово: я знаю этот запах, но что это? Когда нам говорят, что это такое, например, розмарин, мы говорим: «О, да, почему я не мог вспомнить». Однако, если мы говорим о розмарине, мы легче вспоминаем запах. Таким образом, путь от запаха к памяти слова намного слабее, чем путь от слова к памяти запаха.</a:t>
            </a:r>
          </a:p>
          <a:p>
            <a:pPr algn="l"/>
            <a:r>
              <a:rPr lang="ru-RU" sz="1800" b="0" i="0" u="none" strike="noStrike" baseline="0" dirty="0">
                <a:latin typeface="Palatino-Roman"/>
              </a:rPr>
              <a:t>Люди или обезьяны с полностью поврежденным ассоциативным центром, похоже, не способны ничего вспомнить. Если они получают подсказку, например, видят объект, они не могут вспомнить, как он пахнет, ощущается и т. д. Тем не менее, они могут выполнять старые автоматические действия, потому что этот вид неявного знания обходит ассоциативные центры. Они даже могут выучить некоторые новые привычки, но очень медленно и без понимания — как механическое заучивание или привыкание. Такое обучение, по-видимому, происходит в более старых с точки зрения развития частях мозга.</a:t>
            </a:r>
          </a:p>
          <a:p>
            <a:pPr algn="l"/>
            <a:r>
              <a:rPr lang="ru-RU" sz="1800" b="0" i="0" u="none" strike="noStrike" baseline="0" dirty="0">
                <a:latin typeface="Palatino-Roman"/>
              </a:rPr>
              <a:t>Концепции в памяти. </a:t>
            </a:r>
          </a:p>
          <a:p>
            <a:pPr algn="l"/>
            <a:r>
              <a:rPr lang="ru-RU" sz="1800" b="0" i="0" u="none" strike="noStrike" baseline="0" dirty="0">
                <a:latin typeface="Palatino-Roman"/>
              </a:rPr>
              <a:t>Механизм того, как мы формируем концепцию, такую ​​как кофе, заключается в том, что мы помним ее «атрибуты», слово, форму, тепло, запах — даже эмоции по поводу нее — в различных сенсорных областях. Сочетание всего этого и есть концепция кофе. Ассоциативные центры позволяют нам извлекать различные сенсорные атрибуты концепции кофе из одного или нескольких атрибутов, например, слова или запаха. Чем больше у нас атрибутов, тем сильнее концепция и тем больше мы можем использовать ее на практике.</a:t>
            </a: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r>
              <a:rPr lang="en-US" sz="1800" b="0" i="0" u="none" strike="noStrike" baseline="0" dirty="0">
                <a:latin typeface="Palatino-Roman"/>
              </a:rPr>
              <a:t>This was Nygren’s </a:t>
            </a:r>
            <a:r>
              <a:rPr lang="en-US" sz="1800" b="0" i="0" u="none" strike="noStrike" baseline="0" dirty="0" err="1">
                <a:latin typeface="Palatino-Roman"/>
              </a:rPr>
              <a:t>explanation.We</a:t>
            </a:r>
            <a:r>
              <a:rPr lang="en-US" sz="1800" b="0" i="0" u="none" strike="noStrike" baseline="0" dirty="0">
                <a:latin typeface="Palatino-Roman"/>
              </a:rPr>
              <a:t> get a somewhat different story if we use current</a:t>
            </a:r>
            <a:r>
              <a:rPr lang="kk-KZ" sz="1800" b="0" i="0" u="none" strike="noStrike" baseline="0" dirty="0">
                <a:latin typeface="Palatino-Roman"/>
              </a:rPr>
              <a:t> </a:t>
            </a:r>
            <a:r>
              <a:rPr lang="en-US" sz="1800" b="0" i="0" u="none" strike="noStrike" baseline="0" dirty="0">
                <a:latin typeface="Palatino-Roman"/>
              </a:rPr>
              <a:t>knowledge of how the brain functions. Figure 3.6B is a much-simplified picture of</a:t>
            </a:r>
            <a:r>
              <a:rPr lang="kk-KZ" sz="1800" b="0" i="0" u="none" strike="noStrike" baseline="0" dirty="0">
                <a:latin typeface="Palatino-Roman"/>
              </a:rPr>
              <a:t> </a:t>
            </a:r>
            <a:r>
              <a:rPr lang="en-US" sz="1800" b="0" i="0" u="none" strike="noStrike" baseline="0" dirty="0">
                <a:latin typeface="Palatino-Roman"/>
              </a:rPr>
              <a:t>the brain </a:t>
            </a:r>
            <a:r>
              <a:rPr lang="en-US" sz="1800" b="0" i="0" u="none" strike="noStrike" baseline="0" dirty="0" err="1">
                <a:latin typeface="Palatino-Roman"/>
              </a:rPr>
              <a:t>centres</a:t>
            </a:r>
            <a:r>
              <a:rPr lang="en-US" sz="1800" b="0" i="0" u="none" strike="noStrike" baseline="0" dirty="0">
                <a:latin typeface="Palatino-Roman"/>
              </a:rPr>
              <a:t> involved in sensation and memory.</a:t>
            </a:r>
            <a:endParaRPr lang="kk-KZ" sz="1800" b="1" i="0" u="none" strike="noStrike" baseline="0" dirty="0">
              <a:latin typeface="HelveticaNeue-Bold"/>
            </a:endParaRPr>
          </a:p>
          <a:p>
            <a:pPr algn="l"/>
            <a:r>
              <a:rPr lang="en-US" sz="1800" b="1" i="0" u="none" strike="noStrike" baseline="0" dirty="0">
                <a:latin typeface="HelveticaNeue-Bold"/>
              </a:rPr>
              <a:t>Sensory memories. </a:t>
            </a:r>
            <a:r>
              <a:rPr lang="en-US" sz="1800" b="0" i="0" u="none" strike="noStrike" baseline="0" dirty="0">
                <a:latin typeface="Palatino-Roman"/>
              </a:rPr>
              <a:t>Each sense has one or more </a:t>
            </a:r>
            <a:r>
              <a:rPr lang="en-US" sz="1800" b="0" i="0" u="none" strike="noStrike" baseline="0" dirty="0" err="1">
                <a:latin typeface="Palatino-Roman"/>
              </a:rPr>
              <a:t>centres</a:t>
            </a:r>
            <a:r>
              <a:rPr lang="en-US" sz="1800" b="0" i="0" u="none" strike="noStrike" baseline="0" dirty="0">
                <a:latin typeface="Palatino-Roman"/>
              </a:rPr>
              <a:t> in the brain. Hearing, for instance, has separate </a:t>
            </a:r>
            <a:r>
              <a:rPr lang="en-US" sz="1800" b="0" i="0" u="none" strike="noStrike" baseline="0" dirty="0" err="1">
                <a:latin typeface="Palatino-Roman"/>
              </a:rPr>
              <a:t>centres</a:t>
            </a:r>
            <a:r>
              <a:rPr lang="en-US" sz="1800" b="0" i="0" u="none" strike="noStrike" baseline="0" dirty="0">
                <a:latin typeface="Palatino-Roman"/>
              </a:rPr>
              <a:t> for language and music. The language </a:t>
            </a:r>
            <a:r>
              <a:rPr lang="en-US" sz="1800" b="0" i="0" u="none" strike="noStrike" baseline="0" dirty="0" err="1">
                <a:latin typeface="Palatino-Roman"/>
              </a:rPr>
              <a:t>centre</a:t>
            </a:r>
            <a:r>
              <a:rPr lang="en-US" sz="1800" b="0" i="0" u="none" strike="noStrike" baseline="0" dirty="0">
                <a:latin typeface="Palatino-Roman"/>
              </a:rPr>
              <a:t> even seems to have separate areas for nouns and verbs. All these </a:t>
            </a:r>
            <a:r>
              <a:rPr lang="en-US" sz="1800" b="0" i="0" u="none" strike="noStrike" baseline="0" dirty="0" err="1">
                <a:latin typeface="Palatino-Roman"/>
              </a:rPr>
              <a:t>centres</a:t>
            </a:r>
            <a:r>
              <a:rPr lang="en-US" sz="1800" b="0" i="0" u="none" strike="noStrike" baseline="0" dirty="0">
                <a:latin typeface="Palatino-Roman"/>
              </a:rPr>
              <a:t> not only process incoming sensations, but also keep a memory of them (actually a short-term memory as well as a long-term one). When we remember</a:t>
            </a:r>
          </a:p>
          <a:p>
            <a:pPr algn="l"/>
            <a:r>
              <a:rPr lang="en-US" sz="1800" b="0" i="0" u="none" strike="noStrike" baseline="0" dirty="0">
                <a:latin typeface="Palatino-Roman"/>
              </a:rPr>
              <a:t>something, a neurologist can, in simple cases, measure that the sensory </a:t>
            </a:r>
            <a:r>
              <a:rPr lang="en-US" sz="1800" b="0" i="0" u="none" strike="noStrike" baseline="0" dirty="0" err="1">
                <a:latin typeface="Palatino-Roman"/>
              </a:rPr>
              <a:t>centres</a:t>
            </a:r>
            <a:r>
              <a:rPr lang="en-US" sz="1800" b="0" i="0" u="none" strike="noStrike" baseline="0" dirty="0">
                <a:latin typeface="Palatino-Roman"/>
              </a:rPr>
              <a:t> produce signals that somewhat look like the signals when we first experienced what we remember (see Finke 1986).</a:t>
            </a:r>
          </a:p>
          <a:p>
            <a:pPr algn="l"/>
            <a:r>
              <a:rPr lang="en-US" sz="1800" b="1" i="0" u="none" strike="noStrike" baseline="0" dirty="0">
                <a:latin typeface="HelveticaNeue-Bold"/>
              </a:rPr>
              <a:t>Association </a:t>
            </a:r>
            <a:r>
              <a:rPr lang="en-US" sz="1800" b="1" i="0" u="none" strike="noStrike" baseline="0" dirty="0" err="1">
                <a:latin typeface="HelveticaNeue-Bold"/>
              </a:rPr>
              <a:t>centres</a:t>
            </a:r>
            <a:r>
              <a:rPr lang="en-US" sz="1800" b="1" i="0" u="none" strike="noStrike" baseline="0" dirty="0">
                <a:latin typeface="HelveticaNeue-Bold"/>
              </a:rPr>
              <a:t>. </a:t>
            </a:r>
            <a:r>
              <a:rPr lang="en-US" sz="1800" b="0" i="0" u="none" strike="noStrike" baseline="0" dirty="0">
                <a:latin typeface="Palatino-Roman"/>
              </a:rPr>
              <a:t>In addition to these sensory areas, there are several association </a:t>
            </a:r>
            <a:r>
              <a:rPr lang="en-US" sz="1800" b="0" i="0" u="none" strike="noStrike" baseline="0" dirty="0" err="1">
                <a:latin typeface="Palatino-Roman"/>
              </a:rPr>
              <a:t>centres</a:t>
            </a:r>
            <a:r>
              <a:rPr lang="en-US" sz="1800" b="0" i="0" u="none" strike="noStrike" baseline="0" dirty="0">
                <a:latin typeface="Palatino-Roman"/>
              </a:rPr>
              <a:t>. The figure outlines two of them: the Amygdala and the Hippocampus. (The words mean </a:t>
            </a:r>
            <a:r>
              <a:rPr lang="en-US" sz="1800" b="0" i="1" u="none" strike="noStrike" baseline="0" dirty="0">
                <a:latin typeface="Palatino-Italic"/>
              </a:rPr>
              <a:t>almond </a:t>
            </a:r>
            <a:r>
              <a:rPr lang="en-US" sz="1800" b="0" i="0" u="none" strike="noStrike" baseline="0" dirty="0">
                <a:latin typeface="Palatino-Roman"/>
              </a:rPr>
              <a:t>and </a:t>
            </a:r>
            <a:r>
              <a:rPr lang="en-US" sz="1800" b="0" i="1" u="none" strike="noStrike" baseline="0" dirty="0">
                <a:latin typeface="Palatino-Italic"/>
              </a:rPr>
              <a:t>sea horse </a:t>
            </a:r>
            <a:r>
              <a:rPr lang="en-US" sz="1800" b="0" i="0" u="none" strike="noStrike" baseline="0" dirty="0">
                <a:latin typeface="Palatino-Roman"/>
              </a:rPr>
              <a:t>in Greek. The ancient Greeks thought the </a:t>
            </a:r>
            <a:r>
              <a:rPr lang="en-US" sz="1800" b="0" i="0" u="none" strike="noStrike" baseline="0" dirty="0" err="1">
                <a:latin typeface="Palatino-Roman"/>
              </a:rPr>
              <a:t>centres</a:t>
            </a:r>
            <a:r>
              <a:rPr lang="en-US" sz="1800" b="0" i="0" u="none" strike="noStrike" baseline="0" dirty="0">
                <a:latin typeface="Palatino-Roman"/>
              </a:rPr>
              <a:t> looked that way.) An associative area somehow integrates the signals from several sensory areas. When you, for instance, hear the word </a:t>
            </a:r>
            <a:r>
              <a:rPr lang="en-US" sz="1800" b="0" i="1" u="none" strike="noStrike" baseline="0" dirty="0">
                <a:latin typeface="Palatino-Italic"/>
              </a:rPr>
              <a:t>coffee</a:t>
            </a:r>
            <a:r>
              <a:rPr lang="en-US" sz="1800" b="0" i="0" u="none" strike="noStrike" baseline="0" dirty="0">
                <a:latin typeface="Palatino-Roman"/>
              </a:rPr>
              <a:t>, you immediately get associations of the smell, the black </a:t>
            </a:r>
            <a:r>
              <a:rPr lang="en-US" sz="1800" b="0" i="0" u="none" strike="noStrike" baseline="0" dirty="0" err="1">
                <a:latin typeface="Palatino-Roman"/>
              </a:rPr>
              <a:t>colour</a:t>
            </a:r>
            <a:r>
              <a:rPr lang="en-US" sz="1800" b="0" i="0" u="none" strike="noStrike" baseline="0" dirty="0">
                <a:latin typeface="Palatino-Roman"/>
              </a:rPr>
              <a:t>, the warmth and maybe the shape of a cup.</a:t>
            </a:r>
          </a:p>
          <a:p>
            <a:pPr algn="l"/>
            <a:r>
              <a:rPr lang="en-US" sz="1800" b="0" i="0" u="none" strike="noStrike" baseline="0" dirty="0">
                <a:latin typeface="Palatino-Roman"/>
              </a:rPr>
              <a:t>The association </a:t>
            </a:r>
            <a:r>
              <a:rPr lang="en-US" sz="1800" b="0" i="0" u="none" strike="noStrike" baseline="0" dirty="0" err="1">
                <a:latin typeface="Palatino-Roman"/>
              </a:rPr>
              <a:t>centres</a:t>
            </a:r>
            <a:r>
              <a:rPr lang="en-US" sz="1800" b="0" i="0" u="none" strike="noStrike" baseline="0" dirty="0">
                <a:latin typeface="Palatino-Roman"/>
              </a:rPr>
              <a:t> are responsible for waking up all of these sensory memories</a:t>
            </a:r>
            <a:r>
              <a:rPr lang="kk-KZ" sz="1800" b="0" i="0" u="none" strike="noStrike" baseline="0" dirty="0">
                <a:latin typeface="Palatino-Roman"/>
              </a:rPr>
              <a:t> </a:t>
            </a:r>
            <a:r>
              <a:rPr lang="en-US" sz="1800" b="0" i="0" u="none" strike="noStrike" baseline="0" dirty="0">
                <a:latin typeface="Palatino-Roman"/>
              </a:rPr>
              <a:t>in the various </a:t>
            </a:r>
            <a:r>
              <a:rPr lang="en-US" sz="1800" b="0" i="0" u="none" strike="noStrike" baseline="0" dirty="0" err="1">
                <a:latin typeface="Palatino-Roman"/>
              </a:rPr>
              <a:t>centres</a:t>
            </a:r>
            <a:r>
              <a:rPr lang="en-US" sz="1800" b="0" i="0" u="none" strike="noStrike" baseline="0" dirty="0">
                <a:latin typeface="Palatino-Roman"/>
              </a:rPr>
              <a:t>.</a:t>
            </a:r>
          </a:p>
          <a:p>
            <a:pPr algn="l"/>
            <a:r>
              <a:rPr lang="en-US" sz="1800" b="0" i="0" u="none" strike="noStrike" baseline="0" dirty="0">
                <a:latin typeface="Palatino-Roman"/>
              </a:rPr>
              <a:t>The association </a:t>
            </a:r>
            <a:r>
              <a:rPr lang="en-US" sz="1800" b="0" i="0" u="none" strike="noStrike" baseline="0" dirty="0" err="1">
                <a:latin typeface="Palatino-Roman"/>
              </a:rPr>
              <a:t>centres</a:t>
            </a:r>
            <a:r>
              <a:rPr lang="en-US" sz="1800" b="0" i="0" u="none" strike="noStrike" baseline="0" dirty="0">
                <a:latin typeface="Palatino-Roman"/>
              </a:rPr>
              <a:t> are also long-term memories – memories of the association. Without them, a stimulus for one sensory area doesn’t trigger long-term memories in</a:t>
            </a:r>
            <a:r>
              <a:rPr lang="kk-KZ" sz="1800" b="0" i="0" u="none" strike="noStrike" baseline="0" dirty="0">
                <a:latin typeface="Palatino-Roman"/>
              </a:rPr>
              <a:t> </a:t>
            </a:r>
            <a:r>
              <a:rPr lang="en-US" sz="1800" b="0" i="0" u="none" strike="noStrike" baseline="0" dirty="0">
                <a:latin typeface="Palatino-Roman"/>
              </a:rPr>
              <a:t>other sensory areas. This is not just theory. We have empirical evidence from studies of the working brain’s blood flow, people with brain injuries and experiments with monkeys. As </a:t>
            </a:r>
            <a:r>
              <a:rPr lang="en-US" sz="1800" b="0" i="0" u="none" strike="noStrike" baseline="0" dirty="0" err="1">
                <a:latin typeface="Palatino-Roman"/>
              </a:rPr>
              <a:t>anexample</a:t>
            </a:r>
            <a:r>
              <a:rPr lang="en-US" sz="1800" b="0" i="0" u="none" strike="noStrike" baseline="0" dirty="0">
                <a:latin typeface="Palatino-Roman"/>
              </a:rPr>
              <a:t>, a person with certain kinds of language-</a:t>
            </a:r>
            <a:r>
              <a:rPr lang="en-US" sz="1800" b="0" i="0" u="none" strike="noStrike" baseline="0" dirty="0" err="1">
                <a:latin typeface="Palatino-Roman"/>
              </a:rPr>
              <a:t>centre</a:t>
            </a:r>
            <a:r>
              <a:rPr lang="en-US" sz="1800" b="0" i="0" u="none" strike="noStrike" baseline="0" dirty="0">
                <a:latin typeface="Palatino-Roman"/>
              </a:rPr>
              <a:t> defects can recognize a cup of coffee and remember its smell, but not remember the word </a:t>
            </a:r>
            <a:r>
              <a:rPr lang="en-US" sz="1800" b="0" i="1" u="none" strike="noStrike" baseline="0" dirty="0">
                <a:latin typeface="Palatino-Italic"/>
              </a:rPr>
              <a:t>coffee. </a:t>
            </a:r>
            <a:r>
              <a:rPr lang="en-US" sz="1800" b="0" i="0" u="none" strike="noStrike" baseline="0" dirty="0">
                <a:latin typeface="Palatino-Roman"/>
              </a:rPr>
              <a:t>(See the</a:t>
            </a:r>
            <a:r>
              <a:rPr lang="kk-KZ" sz="1800" b="0" i="0" u="none" strike="noStrike" baseline="0" dirty="0">
                <a:latin typeface="Palatino-Roman"/>
              </a:rPr>
              <a:t> </a:t>
            </a:r>
            <a:r>
              <a:rPr lang="en-US" sz="1800" b="0" i="0" u="none" strike="noStrike" baseline="0" dirty="0">
                <a:latin typeface="Palatino-Roman"/>
              </a:rPr>
              <a:t>evidence in Mishkin and Appenzeller 1987; Goldman-</a:t>
            </a:r>
            <a:r>
              <a:rPr lang="en-US" sz="1800" b="0" i="0" u="none" strike="noStrike" baseline="0" dirty="0" err="1">
                <a:latin typeface="Palatino-Roman"/>
              </a:rPr>
              <a:t>Rakic</a:t>
            </a:r>
            <a:r>
              <a:rPr lang="en-US" sz="1800" b="0" i="0" u="none" strike="noStrike" baseline="0" dirty="0">
                <a:latin typeface="Palatino-Roman"/>
              </a:rPr>
              <a:t> and Patricia 1992; Damasio and Damasio 1992.)</a:t>
            </a:r>
          </a:p>
          <a:p>
            <a:pPr algn="l"/>
            <a:r>
              <a:rPr lang="en-US" sz="1800" b="0" i="0" u="none" strike="noStrike" baseline="0" dirty="0">
                <a:latin typeface="Palatino-Roman"/>
              </a:rPr>
              <a:t>Some paths between the </a:t>
            </a:r>
            <a:r>
              <a:rPr lang="en-US" sz="1800" b="0" i="0" u="none" strike="noStrike" baseline="0" dirty="0" err="1">
                <a:latin typeface="Palatino-Roman"/>
              </a:rPr>
              <a:t>centres</a:t>
            </a:r>
            <a:r>
              <a:rPr lang="en-US" sz="1800" b="0" i="0" u="none" strike="noStrike" baseline="0" dirty="0">
                <a:latin typeface="Palatino-Roman"/>
              </a:rPr>
              <a:t> are stronger than others. Most of us find it difficult to remember, for instance, the name of smells we don’t come across every day. We recognize it, but cannot find the word: </a:t>
            </a:r>
            <a:r>
              <a:rPr lang="en-US" sz="1800" b="0" i="1" u="none" strike="noStrike" baseline="0" dirty="0">
                <a:latin typeface="Palatino-Italic"/>
              </a:rPr>
              <a:t>I know this smell, but what is it</a:t>
            </a:r>
            <a:r>
              <a:rPr lang="en-US" sz="1800" b="0" i="0" u="none" strike="noStrike" baseline="0" dirty="0">
                <a:latin typeface="Palatino-Roman"/>
              </a:rPr>
              <a:t>? When told what it is, for instance rosemary, we will say, </a:t>
            </a:r>
            <a:r>
              <a:rPr lang="en-US" sz="1800" b="0" i="1" u="none" strike="noStrike" baseline="0" dirty="0">
                <a:latin typeface="Palatino-Italic"/>
              </a:rPr>
              <a:t>Oh yes, why couldn’t I remember</a:t>
            </a:r>
            <a:r>
              <a:rPr lang="en-US" sz="1800" b="0" i="0" u="none" strike="noStrike" baseline="0" dirty="0">
                <a:latin typeface="Palatino-Roman"/>
              </a:rPr>
              <a:t>. However, if we talk about rosemary, we more easily remember the smell. Thus the path from smell to the word memory is much weaker than the path from word to the smell memory.</a:t>
            </a:r>
          </a:p>
          <a:p>
            <a:pPr algn="l"/>
            <a:r>
              <a:rPr lang="en-US" sz="1800" b="0" i="0" u="none" strike="noStrike" baseline="0" dirty="0">
                <a:latin typeface="Palatino-Roman"/>
              </a:rPr>
              <a:t>Humans or monkeys with a totally damaged association </a:t>
            </a:r>
            <a:r>
              <a:rPr lang="en-US" sz="1800" b="0" i="0" u="none" strike="noStrike" baseline="0" dirty="0" err="1">
                <a:latin typeface="Palatino-Roman"/>
              </a:rPr>
              <a:t>centre</a:t>
            </a:r>
            <a:r>
              <a:rPr lang="en-US" sz="1800" b="0" i="0" u="none" strike="noStrike" baseline="0" dirty="0">
                <a:latin typeface="Palatino-Roman"/>
              </a:rPr>
              <a:t> seem unable to remember anything. If they get a clue, for instance see an object, they cannot remember how it smells, feels, etc. Still they may be able to carry out old automatic activities because this kind of tacit knowledge bypasses the association </a:t>
            </a:r>
            <a:r>
              <a:rPr lang="en-US" sz="1800" b="0" i="0" u="none" strike="noStrike" baseline="0" dirty="0" err="1">
                <a:latin typeface="Palatino-Roman"/>
              </a:rPr>
              <a:t>centres</a:t>
            </a:r>
            <a:r>
              <a:rPr lang="en-US" sz="1800" b="0" i="0" u="none" strike="noStrike" baseline="0" dirty="0">
                <a:latin typeface="Palatino-Roman"/>
              </a:rPr>
              <a:t>. They may even learn some new habits, but very slowly and without understanding – as rote learning or habituation. This kind of learning seems to take place in developmentally older parts of the brain.</a:t>
            </a:r>
          </a:p>
          <a:p>
            <a:pPr algn="l"/>
            <a:r>
              <a:rPr lang="en-US" sz="1800" b="1" i="0" u="none" strike="noStrike" baseline="0" dirty="0">
                <a:latin typeface="HelveticaNeue-Bold"/>
              </a:rPr>
              <a:t>Concepts in memory. </a:t>
            </a:r>
            <a:r>
              <a:rPr lang="en-US" sz="1800" b="0" i="0" u="none" strike="noStrike" baseline="0" dirty="0">
                <a:latin typeface="Palatino-Roman"/>
              </a:rPr>
              <a:t>The mechanism for how we form a concept such as </a:t>
            </a:r>
            <a:r>
              <a:rPr lang="en-US" sz="1800" b="0" i="1" u="none" strike="noStrike" baseline="0" dirty="0">
                <a:latin typeface="Palatino-Italic"/>
              </a:rPr>
              <a:t>coffee </a:t>
            </a:r>
            <a:r>
              <a:rPr lang="en-US" sz="1800" b="0" i="0" u="none" strike="noStrike" baseline="0" dirty="0">
                <a:latin typeface="Palatino-Roman"/>
              </a:rPr>
              <a:t>is that we remember its ‘attributes’, the word, the shape, the warmth, the smell – even</a:t>
            </a:r>
          </a:p>
          <a:p>
            <a:pPr algn="l"/>
            <a:r>
              <a:rPr lang="en-US" sz="1800" b="0" i="0" u="none" strike="noStrike" baseline="0" dirty="0">
                <a:latin typeface="Palatino-Roman"/>
              </a:rPr>
              <a:t>emotions about it – in the various sensory areas. The combination of all of these is the concept </a:t>
            </a:r>
            <a:r>
              <a:rPr lang="en-US" sz="1800" b="0" i="1" u="none" strike="noStrike" baseline="0" dirty="0">
                <a:latin typeface="Palatino-Italic"/>
              </a:rPr>
              <a:t>coffee</a:t>
            </a:r>
            <a:r>
              <a:rPr lang="en-US" sz="1800" b="0" i="0" u="none" strike="noStrike" baseline="0" dirty="0">
                <a:latin typeface="Palatino-Roman"/>
              </a:rPr>
              <a:t>. The association </a:t>
            </a:r>
            <a:r>
              <a:rPr lang="en-US" sz="1800" b="0" i="0" u="none" strike="noStrike" baseline="0" dirty="0" err="1">
                <a:latin typeface="Palatino-Roman"/>
              </a:rPr>
              <a:t>centres</a:t>
            </a:r>
            <a:r>
              <a:rPr lang="en-US" sz="1800" b="0" i="0" u="none" strike="noStrike" baseline="0" dirty="0">
                <a:latin typeface="Palatino-Roman"/>
              </a:rPr>
              <a:t> allow us to retrieve the various sensory attributes of the coffee concept from one or a few of the attributes, for instance the word or the smell. The more attributes we have, the stronger is the concept and the more can we use it in practice.</a:t>
            </a:r>
          </a:p>
          <a:p>
            <a:pPr algn="l"/>
            <a:r>
              <a:rPr lang="en-US" sz="1800" b="1" i="0" u="none" strike="noStrike" baseline="0" dirty="0">
                <a:latin typeface="HelveticaNeue-Bold"/>
              </a:rPr>
              <a:t>Concepts on the user interface. </a:t>
            </a:r>
            <a:r>
              <a:rPr lang="en-US" sz="1800" b="0" i="0" u="none" strike="noStrike" baseline="0" dirty="0">
                <a:latin typeface="Palatino-Roman"/>
              </a:rPr>
              <a:t>Maybe it is time to get back to the subject – user interfaces. How does this relate to Nygren’s observations? In the old lab reports on paper, several sensory areas were involved when looking at a report: the large-scale shapes on the paper form (the gestalts), the position of data on the form (liver tests lower third), the words for the various tests.</a:t>
            </a:r>
          </a:p>
          <a:p>
            <a:pPr algn="l"/>
            <a:r>
              <a:rPr lang="en-US" sz="1800" b="0" i="0" u="none" strike="noStrike" baseline="0" dirty="0">
                <a:latin typeface="Palatino-Roman"/>
              </a:rPr>
              <a:t>In the computerized system, the user interface had lost a lot of these sensory attributes. First of all, the large-scale shapes had disappeared, but also the position attribute was gone. As a result, the computer version of a lab test report was a very impoverished concept. Getting an overview involved a strong focus on the word aspects, and it heavily loaded the language </a:t>
            </a:r>
            <a:r>
              <a:rPr lang="en-US" sz="1800" b="0" i="0" u="none" strike="noStrike" baseline="0" dirty="0" err="1">
                <a:latin typeface="Palatino-Roman"/>
              </a:rPr>
              <a:t>centre</a:t>
            </a:r>
            <a:r>
              <a:rPr lang="en-US" sz="1800" b="0" i="0" u="none" strike="noStrike" baseline="0" dirty="0">
                <a:latin typeface="Palatino-Roman"/>
              </a:rPr>
              <a:t>.</a:t>
            </a:r>
          </a:p>
          <a:p>
            <a:pPr algn="l"/>
            <a:r>
              <a:rPr lang="en-US" sz="1800" b="1" i="0" u="none" strike="noStrike" baseline="0" dirty="0">
                <a:latin typeface="HelveticaNeue-Bold"/>
              </a:rPr>
              <a:t>Focus aspects. </a:t>
            </a:r>
            <a:r>
              <a:rPr lang="en-US" sz="1800" b="0" i="0" u="none" strike="noStrike" baseline="0" dirty="0">
                <a:latin typeface="Palatino-Roman"/>
              </a:rPr>
              <a:t>This also explains why the old reports could be perceived as an automatic activity. The vision </a:t>
            </a:r>
            <a:r>
              <a:rPr lang="en-US" sz="1800" b="0" i="0" u="none" strike="noStrike" baseline="0" dirty="0" err="1">
                <a:latin typeface="Palatino-Roman"/>
              </a:rPr>
              <a:t>centres</a:t>
            </a:r>
            <a:r>
              <a:rPr lang="en-US" sz="1800" b="0" i="0" u="none" strike="noStrike" baseline="0" dirty="0">
                <a:latin typeface="Palatino-Roman"/>
              </a:rPr>
              <a:t> could do it much on their own without involving the word and language </a:t>
            </a:r>
            <a:r>
              <a:rPr lang="en-US" sz="1800" b="0" i="0" u="none" strike="noStrike" baseline="0" dirty="0" err="1">
                <a:latin typeface="Palatino-Roman"/>
              </a:rPr>
              <a:t>centres</a:t>
            </a:r>
            <a:r>
              <a:rPr lang="en-US" sz="1800" b="0" i="0" u="none" strike="noStrike" baseline="0" dirty="0">
                <a:latin typeface="Palatino-Roman"/>
              </a:rPr>
              <a:t>. For this reason, the doctor could conduct a conversation while glancing at the form. In the computer version, the language </a:t>
            </a:r>
            <a:r>
              <a:rPr lang="en-US" sz="1800" b="0" i="0" u="none" strike="noStrike" baseline="0" dirty="0" err="1">
                <a:latin typeface="Palatino-Roman"/>
              </a:rPr>
              <a:t>centre</a:t>
            </a:r>
            <a:r>
              <a:rPr lang="en-US" sz="1800" b="0" i="0" u="none" strike="noStrike" baseline="0" dirty="0">
                <a:latin typeface="Palatino-Roman"/>
              </a:rPr>
              <a:t> was always needed for perceiving the report, and it would be impossible to talk about something different at the same time.</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15</a:t>
            </a:fld>
            <a:endParaRPr lang="ru-RU"/>
          </a:p>
        </p:txBody>
      </p:sp>
    </p:spTree>
    <p:extLst>
      <p:ext uri="{BB962C8B-B14F-4D97-AF65-F5344CB8AC3E}">
        <p14:creationId xmlns:p14="http://schemas.microsoft.com/office/powerpoint/2010/main" val="95201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16</a:t>
            </a:fld>
            <a:endParaRPr lang="ru-RU"/>
          </a:p>
        </p:txBody>
      </p:sp>
    </p:spTree>
    <p:extLst>
      <p:ext uri="{BB962C8B-B14F-4D97-AF65-F5344CB8AC3E}">
        <p14:creationId xmlns:p14="http://schemas.microsoft.com/office/powerpoint/2010/main" val="1848040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800" b="0" i="0" u="none" strike="noStrike" baseline="0" dirty="0">
                <a:latin typeface="Palatino-Roman"/>
              </a:rPr>
              <a:t>Гештальт — это то, что мы воспринимаем как единицу или объект. Слово гештальт немецкое и означает фигуру или форму. Законы гештальта говорят о том, что мы интуитивно воспринимаем как связную единицу или объект — без какой-либо подготовки или сознательных усилий. Многие из законов гештальта были разработаны психологами около 1900 года. Законы гештальта можно, в некоторой степени, объяснить тем, как работают зрительные центры в мозге. (Обратите внимание, что законы гештальта не имеют ничего общего с теорией гештальта, которая пытается объяснить человеческие мысли и решение проблем, или гештальт-терапией, которая пытается лечить психические заболевания.)</a:t>
            </a:r>
          </a:p>
          <a:p>
            <a:pPr algn="l"/>
            <a:r>
              <a:rPr lang="ru-RU" sz="1800" b="0" i="0" u="none" strike="noStrike" baseline="0" dirty="0">
                <a:latin typeface="Palatino-Roman"/>
              </a:rPr>
              <a:t>Пример A иллюстрирует три важных закона гештальта и их взаимодействие. Большинство из нас воспримет пример A как четыре столбца пузырьков слева и как четыре горизонтальных ряда справа. Причина в том, что пузырьки, которые находятся близко друг к другу, как будто образуют форму. Действует закон близости.</a:t>
            </a:r>
          </a:p>
          <a:p>
            <a:pPr algn="l"/>
            <a:r>
              <a:rPr lang="ru-RU" sz="1800" b="0" i="0" u="none" strike="noStrike" baseline="0" dirty="0">
                <a:latin typeface="Palatino-Roman"/>
              </a:rPr>
              <a:t>Закон близости гласит: детали, которые находятся близко друг к другу, воспринимаются как принадлежащие друг другу.</a:t>
            </a:r>
          </a:p>
          <a:p>
            <a:pPr algn="l"/>
            <a:r>
              <a:rPr lang="ru-RU" sz="1800" b="0" i="0" u="none" strike="noStrike" baseline="0" dirty="0">
                <a:latin typeface="Palatino-Roman"/>
              </a:rPr>
              <a:t>Пример Б также демонстрирует закон близости. Если мы знаем, что это мельничные колеса, мы видим мельничные колеса с узкими крыльями. Закон близости заставляет нас воспринимать две линии, которые находятся близко друг к другу, как единое целое — границы крыла. В принципе, мы могли бы воспринимать формы как мельничные колеса с широкими крыльями, но мы не делаем этого интуитивно.</a:t>
            </a:r>
          </a:p>
          <a:p>
            <a:pPr algn="l"/>
            <a:r>
              <a:rPr lang="ru-RU" sz="1800" b="0" i="0" u="none" strike="noStrike" baseline="0" dirty="0">
                <a:latin typeface="Palatino-Roman"/>
              </a:rPr>
              <a:t>Пример В — это явно мельничные колеса  с широкими крыльями. Здесь действует закон закрытия(замкнутости). Замкнутые линии вокруг широких крыльев создают сильные гештальты. Обратите внимание, что закон явно подавляет закон близости, так что мы больше не воспринимаем близкие линии как окружающие крыло. </a:t>
            </a:r>
          </a:p>
          <a:p>
            <a:pPr algn="l"/>
            <a:r>
              <a:rPr lang="ru-RU" sz="1800" b="0" i="0" u="none" strike="noStrike" baseline="0" dirty="0">
                <a:latin typeface="Palatino-Roman"/>
              </a:rPr>
              <a:t>Закон закрытия(замкнутости): область внутри замкнутой линии воспринимается как форма.</a:t>
            </a:r>
          </a:p>
          <a:p>
            <a:pPr algn="l"/>
            <a:r>
              <a:rPr lang="ru-RU" sz="1800" b="0" i="0" u="none" strike="noStrike" baseline="0" dirty="0">
                <a:latin typeface="Palatino-Roman"/>
              </a:rPr>
              <a:t>Пример Г иллюстрирует закон хорошего продолжения. Детали, которые кажутся находящимися на изогнутой линии, создают четкий гештальт. Закон хорошего продолжения: детали на плавной линии воспринимаются как принадлежащие друг другу.</a:t>
            </a:r>
            <a:endParaRPr lang="kk-KZ" sz="1800" b="0" i="0" u="none" strike="noStrike" baseline="0" dirty="0">
              <a:latin typeface="Palatino-Roman"/>
            </a:endParaRPr>
          </a:p>
          <a:p>
            <a:pPr algn="l"/>
            <a:endParaRPr lang="kk-KZ" sz="1800" b="0" i="0" u="none" strike="noStrike" baseline="0" dirty="0">
              <a:latin typeface="Palatino-Roman"/>
            </a:endParaRPr>
          </a:p>
          <a:p>
            <a:pPr algn="l"/>
            <a:endParaRPr lang="kk-KZ" sz="1800" b="0" i="0" u="none" strike="noStrike" baseline="0" dirty="0">
              <a:latin typeface="Palatino-Roman"/>
            </a:endParaRPr>
          </a:p>
          <a:p>
            <a:pPr algn="l"/>
            <a:r>
              <a:rPr lang="en-US" sz="1800" b="0" i="0" u="none" strike="noStrike" baseline="0" dirty="0">
                <a:latin typeface="Palatino-Roman"/>
              </a:rPr>
              <a:t>A </a:t>
            </a:r>
            <a:r>
              <a:rPr lang="en-US" sz="1800" b="0" i="1" u="none" strike="noStrike" baseline="0" dirty="0">
                <a:latin typeface="Palatino-Italic"/>
              </a:rPr>
              <a:t>gestalt </a:t>
            </a:r>
            <a:r>
              <a:rPr lang="en-US" sz="1800" b="0" i="0" u="none" strike="noStrike" baseline="0" dirty="0">
                <a:latin typeface="Palatino-Roman"/>
              </a:rPr>
              <a:t>is something we perceive as a unit or an object. The word </a:t>
            </a:r>
            <a:r>
              <a:rPr lang="en-US" sz="1800" b="0" i="1" u="none" strike="noStrike" baseline="0" dirty="0">
                <a:latin typeface="Palatino-Italic"/>
              </a:rPr>
              <a:t>gestalt </a:t>
            </a:r>
            <a:r>
              <a:rPr lang="en-US" sz="1800" b="0" i="0" u="none" strike="noStrike" baseline="0" dirty="0">
                <a:latin typeface="Palatino-Roman"/>
              </a:rPr>
              <a:t>is German</a:t>
            </a:r>
            <a:r>
              <a:rPr lang="ru-RU" sz="1800" b="0" i="0" u="none" strike="noStrike" baseline="0" dirty="0">
                <a:latin typeface="Palatino-Roman"/>
              </a:rPr>
              <a:t> </a:t>
            </a:r>
            <a:r>
              <a:rPr lang="en-US" sz="1800" b="0" i="0" u="none" strike="noStrike" baseline="0" dirty="0">
                <a:latin typeface="Palatino-Roman"/>
              </a:rPr>
              <a:t>and means a figure or a shape. The gestalt laws say what we intuitively perceive as a</a:t>
            </a:r>
            <a:r>
              <a:rPr lang="ru-RU" sz="1800" b="0" i="0" u="none" strike="noStrike" baseline="0" dirty="0">
                <a:latin typeface="Palatino-Roman"/>
              </a:rPr>
              <a:t> </a:t>
            </a:r>
            <a:r>
              <a:rPr lang="en-US" sz="1800" b="0" i="0" u="none" strike="noStrike" baseline="0" dirty="0">
                <a:latin typeface="Palatino-Roman"/>
              </a:rPr>
              <a:t>coherent unit or object – without any training or conscious effort. Many of the gestalt</a:t>
            </a:r>
            <a:r>
              <a:rPr lang="ru-RU" sz="1800" b="0" i="0" u="none" strike="noStrike" baseline="0" dirty="0">
                <a:latin typeface="Palatino-Roman"/>
              </a:rPr>
              <a:t> </a:t>
            </a:r>
            <a:r>
              <a:rPr lang="en-US" sz="1800" b="0" i="0" u="none" strike="noStrike" baseline="0" dirty="0">
                <a:latin typeface="Palatino-Roman"/>
              </a:rPr>
              <a:t>laws were developed by psychologists around 1900 (see Rock and Palmer 1990). The</a:t>
            </a:r>
            <a:r>
              <a:rPr lang="ru-RU" sz="1800" b="0" i="0" u="none" strike="noStrike" baseline="0" dirty="0">
                <a:latin typeface="Palatino-Roman"/>
              </a:rPr>
              <a:t> </a:t>
            </a:r>
            <a:r>
              <a:rPr lang="en-US" sz="1800" b="0" i="0" u="none" strike="noStrike" baseline="0" dirty="0">
                <a:latin typeface="Palatino-Roman"/>
              </a:rPr>
              <a:t>gestalt laws can, to some extent, be explained by the way the vision </a:t>
            </a:r>
            <a:r>
              <a:rPr lang="en-US" sz="1800" b="0" i="0" u="none" strike="noStrike" baseline="0" dirty="0" err="1">
                <a:latin typeface="Palatino-Roman"/>
              </a:rPr>
              <a:t>centres</a:t>
            </a:r>
            <a:r>
              <a:rPr lang="en-US" sz="1800" b="0" i="0" u="none" strike="noStrike" baseline="0" dirty="0">
                <a:latin typeface="Palatino-Roman"/>
              </a:rPr>
              <a:t> work in</a:t>
            </a:r>
            <a:r>
              <a:rPr lang="ru-RU" sz="1800" b="0" i="0" u="none" strike="noStrike" baseline="0" dirty="0">
                <a:latin typeface="Palatino-Roman"/>
              </a:rPr>
              <a:t> </a:t>
            </a:r>
            <a:r>
              <a:rPr lang="en-US" sz="1800" b="0" i="0" u="none" strike="noStrike" baseline="0" dirty="0">
                <a:latin typeface="Palatino-Roman"/>
              </a:rPr>
              <a:t>the brain (see </a:t>
            </a:r>
            <a:r>
              <a:rPr lang="en-US" sz="1800" b="0" i="0" u="none" strike="noStrike" baseline="0" dirty="0" err="1">
                <a:latin typeface="Palatino-Roman"/>
              </a:rPr>
              <a:t>Treisman</a:t>
            </a:r>
            <a:r>
              <a:rPr lang="en-US" sz="1800" b="0" i="0" u="none" strike="noStrike" baseline="0" dirty="0">
                <a:latin typeface="Palatino-Roman"/>
              </a:rPr>
              <a:t> 1986). (Notice that </a:t>
            </a:r>
            <a:r>
              <a:rPr lang="en-US" sz="1800" b="0" i="1" u="none" strike="noStrike" baseline="0" dirty="0">
                <a:latin typeface="Palatino-Italic"/>
              </a:rPr>
              <a:t>gestalt laws </a:t>
            </a:r>
            <a:r>
              <a:rPr lang="en-US" sz="1800" b="0" i="0" u="none" strike="noStrike" baseline="0" dirty="0">
                <a:latin typeface="Palatino-Roman"/>
              </a:rPr>
              <a:t>have nothing to do with </a:t>
            </a:r>
            <a:r>
              <a:rPr lang="en-US" sz="1800" b="0" i="1" u="none" strike="noStrike" baseline="0" dirty="0">
                <a:latin typeface="Palatino-Italic"/>
              </a:rPr>
              <a:t>gestalt</a:t>
            </a:r>
            <a:r>
              <a:rPr lang="ru-RU" sz="1800" b="0" i="1" u="none" strike="noStrike" baseline="0" dirty="0">
                <a:latin typeface="Palatino-Italic"/>
              </a:rPr>
              <a:t> </a:t>
            </a:r>
            <a:r>
              <a:rPr lang="en-US" sz="1800" b="0" i="1" u="none" strike="noStrike" baseline="0" dirty="0">
                <a:latin typeface="Palatino-Italic"/>
              </a:rPr>
              <a:t>theory</a:t>
            </a:r>
            <a:r>
              <a:rPr lang="en-US" sz="1800" b="0" i="0" u="none" strike="noStrike" baseline="0" dirty="0">
                <a:latin typeface="Palatino-Roman"/>
              </a:rPr>
              <a:t>, which tries to explain human thoughts and problem solving, or </a:t>
            </a:r>
            <a:r>
              <a:rPr lang="en-US" sz="1800" b="0" i="1" u="none" strike="noStrike" baseline="0" dirty="0">
                <a:latin typeface="Palatino-Italic"/>
              </a:rPr>
              <a:t>gestalt therapy</a:t>
            </a:r>
            <a:r>
              <a:rPr lang="en-US" sz="1800" b="0" i="0" u="none" strike="noStrike" baseline="0" dirty="0">
                <a:latin typeface="Palatino-Roman"/>
              </a:rPr>
              <a:t>,</a:t>
            </a:r>
            <a:r>
              <a:rPr lang="ru-RU" sz="1800" b="0" i="0" u="none" strike="noStrike" baseline="0" dirty="0">
                <a:latin typeface="Palatino-Roman"/>
              </a:rPr>
              <a:t> </a:t>
            </a:r>
            <a:r>
              <a:rPr lang="en-US" sz="1800" b="0" i="0" u="none" strike="noStrike" baseline="0" dirty="0">
                <a:latin typeface="Palatino-Roman"/>
              </a:rPr>
              <a:t>which tries to treat mental diseases.)</a:t>
            </a:r>
            <a:endParaRPr lang="ru-RU" sz="1800" b="0" i="0" u="none" strike="noStrike" baseline="0" dirty="0">
              <a:latin typeface="Palatino-Roman"/>
            </a:endParaRPr>
          </a:p>
          <a:p>
            <a:pPr algn="l"/>
            <a:r>
              <a:rPr lang="en-US" sz="1800" b="0" i="0" u="none" strike="noStrike" baseline="0" dirty="0">
                <a:latin typeface="Palatino-Roman"/>
              </a:rPr>
              <a:t>Example A illustrates three important gestalt laws and their interaction.</a:t>
            </a:r>
          </a:p>
          <a:p>
            <a:pPr algn="l"/>
            <a:r>
              <a:rPr lang="en-US" sz="1800" b="0" i="0" u="none" strike="noStrike" baseline="0" dirty="0">
                <a:latin typeface="Palatino-Roman"/>
              </a:rPr>
              <a:t>Most of us will perceive example A as four columns of bubbles to the left and as four horizontal rows to the right. The reason is that the bubbles that are close together seem to form a shape. It is the </a:t>
            </a:r>
            <a:r>
              <a:rPr lang="en-US" sz="1800" b="0" i="1" u="none" strike="noStrike" baseline="0" dirty="0">
                <a:latin typeface="Palatino-Italic"/>
              </a:rPr>
              <a:t>law of proximity </a:t>
            </a:r>
            <a:r>
              <a:rPr lang="en-US" sz="1800" b="0" i="0" u="none" strike="noStrike" baseline="0" dirty="0">
                <a:latin typeface="Palatino-Roman"/>
              </a:rPr>
              <a:t>that is at work.</a:t>
            </a:r>
          </a:p>
          <a:p>
            <a:pPr algn="l"/>
            <a:r>
              <a:rPr lang="en-US" sz="1800" b="0" i="1" u="none" strike="noStrike" baseline="0" dirty="0">
                <a:latin typeface="Palatino-Italic"/>
              </a:rPr>
              <a:t>Law of proximity: Pieces that are close together are perceived as belonging together.</a:t>
            </a:r>
          </a:p>
          <a:p>
            <a:pPr algn="l"/>
            <a:r>
              <a:rPr lang="en-US" sz="1800" b="0" i="0" u="none" strike="noStrike" baseline="0" dirty="0">
                <a:latin typeface="Palatino-Roman"/>
              </a:rPr>
              <a:t>Example B also shows the law of proximity. If we know that these are mill wheels, we see mill wheels with narrow wings. The law of proximity makes us perceive the two lines that are close together as a unit – the borderlines of the wing. In principle, we might perceive the shapes as mill wheels with broad wings, but we don’t do that intuitively.</a:t>
            </a:r>
          </a:p>
          <a:p>
            <a:pPr algn="l"/>
            <a:r>
              <a:rPr lang="en-US" sz="1800" b="0" i="0" u="none" strike="noStrike" baseline="0" dirty="0">
                <a:latin typeface="Palatino-Roman"/>
              </a:rPr>
              <a:t>Example C is clearly a mill wheel with broad wings. Here the </a:t>
            </a:r>
            <a:r>
              <a:rPr lang="en-US" sz="1800" b="0" i="1" u="none" strike="noStrike" baseline="0" dirty="0">
                <a:latin typeface="Palatino-Italic"/>
              </a:rPr>
              <a:t>law of closure </a:t>
            </a:r>
            <a:r>
              <a:rPr lang="en-US" sz="1800" b="0" i="0" u="none" strike="noStrike" baseline="0" dirty="0">
                <a:latin typeface="Palatino-Roman"/>
              </a:rPr>
              <a:t>is at work. The closed lines around the broad wings create strong gestalts. Notice that the law clearly suppresses the law of proximity, so that we no longer perceive the close lines as surrounding a unit.</a:t>
            </a:r>
          </a:p>
          <a:p>
            <a:pPr algn="l"/>
            <a:r>
              <a:rPr lang="en-US" sz="1800" b="0" i="1" u="none" strike="noStrike" baseline="0" dirty="0">
                <a:latin typeface="Palatino-Italic"/>
              </a:rPr>
              <a:t>Law of closure: The area inside a closed line is perceived as a shape.</a:t>
            </a:r>
          </a:p>
          <a:p>
            <a:pPr algn="l"/>
            <a:r>
              <a:rPr lang="en-US" sz="1800" b="0" i="0" u="none" strike="noStrike" baseline="0" dirty="0">
                <a:latin typeface="Palatino-Roman"/>
              </a:rPr>
              <a:t>Example D illustrates the </a:t>
            </a:r>
            <a:r>
              <a:rPr lang="en-US" sz="1800" b="0" i="1" u="none" strike="noStrike" baseline="0" dirty="0">
                <a:latin typeface="Palatino-Italic"/>
              </a:rPr>
              <a:t>law of good continuation</a:t>
            </a:r>
            <a:r>
              <a:rPr lang="en-US" sz="1800" b="0" i="0" u="none" strike="noStrike" baseline="0" dirty="0">
                <a:latin typeface="Palatino-Roman"/>
              </a:rPr>
              <a:t>. The pieces that appear to be on a curved line create a clear gestalt. </a:t>
            </a:r>
            <a:r>
              <a:rPr lang="en-US" sz="1800" b="0" i="1" u="none" strike="noStrike" baseline="0" dirty="0">
                <a:latin typeface="Palatino-Italic"/>
              </a:rPr>
              <a:t>Law of good continuation: Pieces on a smooth line are perceived as belonging together.</a:t>
            </a:r>
          </a:p>
        </p:txBody>
      </p:sp>
      <p:sp>
        <p:nvSpPr>
          <p:cNvPr id="4" name="Номер слайда 3"/>
          <p:cNvSpPr>
            <a:spLocks noGrp="1"/>
          </p:cNvSpPr>
          <p:nvPr>
            <p:ph type="sldNum" sz="quarter" idx="5"/>
          </p:nvPr>
        </p:nvSpPr>
        <p:spPr/>
        <p:txBody>
          <a:bodyPr/>
          <a:lstStyle/>
          <a:p>
            <a:fld id="{D3290CC7-4D6C-4691-BB15-1B332C85583C}" type="slidenum">
              <a:rPr lang="ru-RU" smtClean="0"/>
              <a:t>2</a:t>
            </a:fld>
            <a:endParaRPr lang="ru-RU"/>
          </a:p>
        </p:txBody>
      </p:sp>
    </p:spTree>
    <p:extLst>
      <p:ext uri="{BB962C8B-B14F-4D97-AF65-F5344CB8AC3E}">
        <p14:creationId xmlns:p14="http://schemas.microsoft.com/office/powerpoint/2010/main" val="2868894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200" b="0" i="0" u="none" strike="noStrike" baseline="0" dirty="0">
                <a:latin typeface="Palatino-Roman"/>
              </a:rPr>
              <a:t>Пример Д показывает, как могут комбинироваться закон закрытия(замкнутости) и закон близости. </a:t>
            </a:r>
          </a:p>
          <a:p>
            <a:pPr algn="l"/>
            <a:r>
              <a:rPr lang="ru-RU" sz="1200" b="0" i="0" u="none" strike="noStrike" baseline="0" dirty="0">
                <a:latin typeface="Palatino-Roman"/>
              </a:rPr>
              <a:t>Пример Д неоднозначен. Мы видим его частично как три формы (закон закрытия), но еще сильнее мы видим кривую линию, которая, кажется, пересекает три формы (закон хорошего продолжения). В этом случае закон хорошего продолжения кажется немного сильнее.</a:t>
            </a:r>
          </a:p>
          <a:p>
            <a:pPr algn="l"/>
            <a:r>
              <a:rPr lang="ru-RU" sz="1200" b="0" i="0" u="none" strike="noStrike" baseline="0" dirty="0">
                <a:latin typeface="Palatino-Roman"/>
              </a:rPr>
              <a:t>Пример Е показывает, что произойдет, если мы ослабим непрерывную линию. Закон замкнутости  доминирует и заставляет нас видеть три гештальта.</a:t>
            </a:r>
          </a:p>
          <a:p>
            <a:pPr algn="l"/>
            <a:endParaRPr lang="ru-RU" sz="1200" b="0" i="0" u="none" strike="noStrike" baseline="0" dirty="0">
              <a:latin typeface="Palatino-Roman"/>
            </a:endParaRPr>
          </a:p>
          <a:p>
            <a:pPr algn="l"/>
            <a:endParaRPr lang="ru-RU" sz="1200" b="0" i="0" u="none" strike="noStrike" baseline="0" dirty="0">
              <a:latin typeface="Palatino-Roman"/>
            </a:endParaRPr>
          </a:p>
          <a:p>
            <a:pPr algn="l"/>
            <a:r>
              <a:rPr lang="en-US" sz="1200" b="0" i="0" u="none" strike="noStrike" baseline="0" dirty="0">
                <a:latin typeface="Palatino-Roman"/>
              </a:rPr>
              <a:t>Example </a:t>
            </a:r>
            <a:r>
              <a:rPr lang="kk-KZ" sz="1200" b="0" i="0" u="none" strike="noStrike" baseline="0" dirty="0">
                <a:latin typeface="Palatino-Roman"/>
              </a:rPr>
              <a:t>Д </a:t>
            </a:r>
            <a:r>
              <a:rPr lang="en-US" sz="1200" b="0" i="0" u="none" strike="noStrike" baseline="0" dirty="0">
                <a:latin typeface="Palatino-Roman"/>
              </a:rPr>
              <a:t>shows how the law of closure and the law of proximity may interfere.</a:t>
            </a:r>
            <a:r>
              <a:rPr lang="kk-KZ" sz="1200" b="0" i="0" u="none" strike="noStrike" baseline="0" dirty="0">
                <a:latin typeface="Palatino-Roman"/>
              </a:rPr>
              <a:t> </a:t>
            </a:r>
          </a:p>
          <a:p>
            <a:pPr algn="l"/>
            <a:r>
              <a:rPr lang="en-US" sz="1200" b="0" i="0" u="none" strike="noStrike" baseline="0" dirty="0">
                <a:latin typeface="Palatino-Roman"/>
              </a:rPr>
              <a:t>Example E is ambiguous.</a:t>
            </a:r>
            <a:r>
              <a:rPr lang="kk-KZ" sz="1200" b="0" i="0" u="none" strike="noStrike" baseline="0" dirty="0">
                <a:latin typeface="Palatino-Roman"/>
              </a:rPr>
              <a:t> </a:t>
            </a:r>
            <a:r>
              <a:rPr lang="en-US" sz="1200" b="0" i="0" u="none" strike="noStrike" baseline="0" dirty="0">
                <a:latin typeface="Palatino-Roman"/>
              </a:rPr>
              <a:t>We see it partly as three shapes (the law of closure), but even</a:t>
            </a:r>
            <a:r>
              <a:rPr lang="kk-KZ" sz="1200" b="0" i="0" u="none" strike="noStrike" baseline="0" dirty="0">
                <a:latin typeface="Palatino-Roman"/>
              </a:rPr>
              <a:t> </a:t>
            </a:r>
            <a:r>
              <a:rPr lang="en-US" sz="1200" b="0" i="0" u="none" strike="noStrike" baseline="0" dirty="0">
                <a:latin typeface="Palatino-Roman"/>
              </a:rPr>
              <a:t>stronger we see the curved line that seems to cross through the three shapes (the law</a:t>
            </a:r>
            <a:r>
              <a:rPr lang="kk-KZ" sz="1200" b="0" i="0" u="none" strike="noStrike" baseline="0" dirty="0">
                <a:latin typeface="Palatino-Roman"/>
              </a:rPr>
              <a:t> </a:t>
            </a:r>
            <a:r>
              <a:rPr lang="en-US" sz="1200" b="0" i="0" u="none" strike="noStrike" baseline="0" dirty="0">
                <a:latin typeface="Palatino-Roman"/>
              </a:rPr>
              <a:t>of good continuation). In this case the law of good continuation seems a bit stronger.</a:t>
            </a:r>
          </a:p>
          <a:p>
            <a:pPr algn="l"/>
            <a:r>
              <a:rPr lang="en-US" sz="1200" b="0" i="0" u="none" strike="noStrike" baseline="0" dirty="0">
                <a:latin typeface="Palatino-Roman"/>
              </a:rPr>
              <a:t>Example F shows what happens if we weaken the continuous line. The law of closure</a:t>
            </a:r>
            <a:r>
              <a:rPr lang="kk-KZ" sz="1200" b="0" i="0" u="none" strike="noStrike" baseline="0" dirty="0">
                <a:latin typeface="Palatino-Roman"/>
              </a:rPr>
              <a:t> </a:t>
            </a:r>
            <a:r>
              <a:rPr lang="en-US" sz="1200" b="0" i="0" u="none" strike="noStrike" baseline="0" dirty="0">
                <a:latin typeface="Palatino-Roman"/>
              </a:rPr>
              <a:t>dominates and makes us see three gestalts.</a:t>
            </a:r>
          </a:p>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3</a:t>
            </a:fld>
            <a:endParaRPr lang="ru-RU"/>
          </a:p>
        </p:txBody>
      </p:sp>
    </p:spTree>
    <p:extLst>
      <p:ext uri="{BB962C8B-B14F-4D97-AF65-F5344CB8AC3E}">
        <p14:creationId xmlns:p14="http://schemas.microsoft.com/office/powerpoint/2010/main" val="1964729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200" b="0" i="0" u="none" strike="noStrike" baseline="0" dirty="0">
                <a:latin typeface="Palatino-Roman"/>
              </a:rPr>
              <a:t>Пример Ж, иллюстрирует закон подобия. Мы воспринимаем маленькие кресты как единый, слабый гештальт. Гештальт также поддерживается законом близости — кресты расположены близко друг к другу. В примере З кресты больше, а пузырьки меньше. Мы воспринимаем все большие кресты как принадлежащие друг другу, даже если один крест «далеко». В этом случае закон подобия побеждает закон близости. Он работает только потому, что теперь между крестами и пузырьками есть большой контраст: как по форме, так и по размеру.</a:t>
            </a:r>
          </a:p>
          <a:p>
            <a:pPr algn="l"/>
            <a:r>
              <a:rPr lang="ru-RU" sz="1200" b="0" i="0" u="none" strike="noStrike" baseline="0" dirty="0">
                <a:latin typeface="Palatino-Roman"/>
              </a:rPr>
              <a:t>Закон подобия гласит: вещи, которые выглядят одинаково, воспринимаются как принадлежащие друг другу.</a:t>
            </a:r>
          </a:p>
          <a:p>
            <a:pPr algn="l"/>
            <a:r>
              <a:rPr lang="ru-RU" sz="1200" b="0" i="0" u="none" strike="noStrike" baseline="0" dirty="0">
                <a:latin typeface="Palatino-Roman"/>
              </a:rPr>
              <a:t>Мы также можем позволить цветам сигнализировать о подобии. Это часто полезно на экране, например, если у нас есть две вещи, далеко расположенные на экране, и мы хотим, чтобы пользователь воспринимал их как связанные. Мы просто даем им один и тот же отчетливый цвет. Это работает, только если на том же экране не так много других цветов. </a:t>
            </a:r>
          </a:p>
          <a:p>
            <a:pPr algn="l"/>
            <a:endParaRPr lang="ru-RU" sz="1200" b="0" i="0" u="none" strike="noStrike" baseline="0" dirty="0">
              <a:latin typeface="Palatino-Roman"/>
            </a:endParaRPr>
          </a:p>
          <a:p>
            <a:pPr algn="l"/>
            <a:r>
              <a:rPr lang="ru-RU" sz="1200" b="0" i="0" u="none" strike="noStrike" baseline="0" dirty="0">
                <a:latin typeface="Palatino-Roman"/>
              </a:rPr>
              <a:t>Существует много других законов гештальта, и психологи все время обнаруживают все больше. Очень сильный закон:</a:t>
            </a:r>
          </a:p>
          <a:p>
            <a:pPr algn="l"/>
            <a:endParaRPr lang="ru-RU" sz="1200" b="0" i="0" u="none" strike="noStrike" baseline="0" dirty="0">
              <a:latin typeface="Palatino-Roman"/>
            </a:endParaRPr>
          </a:p>
          <a:p>
            <a:pPr algn="l"/>
            <a:r>
              <a:rPr lang="ru-RU" sz="1200" b="0" i="0" u="none" strike="noStrike" baseline="0" dirty="0">
                <a:latin typeface="Palatino-Roman"/>
              </a:rPr>
              <a:t>Закон параллельного движения, который гласит: вещи, которые движутся параллельно, воспринимаются как принадлежащие друг другу.</a:t>
            </a:r>
          </a:p>
          <a:p>
            <a:pPr algn="l"/>
            <a:endParaRPr lang="ru-RU" sz="1200" b="0" i="0" u="none" strike="noStrike" baseline="0" dirty="0">
              <a:latin typeface="Palatino-Roman"/>
            </a:endParaRPr>
          </a:p>
          <a:p>
            <a:pPr algn="l"/>
            <a:r>
              <a:rPr lang="ru-RU" sz="1200" b="0" i="0" u="none" strike="noStrike" baseline="0" dirty="0">
                <a:latin typeface="Palatino-Roman"/>
              </a:rPr>
              <a:t>Хотя это очень сильный закон, он редко играет роль в пользовательских интерфейсах, которые, как правило, </a:t>
            </a:r>
            <a:r>
              <a:rPr lang="ru-RU" sz="1200" b="0" i="0" u="none" strike="noStrike" baseline="0" dirty="0" err="1">
                <a:latin typeface="Palatino-Roman"/>
              </a:rPr>
              <a:t>полустатичны</a:t>
            </a:r>
            <a:r>
              <a:rPr lang="ru-RU" sz="1200" b="0" i="0" u="none" strike="noStrike" baseline="0" dirty="0">
                <a:latin typeface="Palatino-Roman"/>
              </a:rPr>
              <a:t>. Исключением, конечно, являются игровые программы. Услышав о законе параллельного движения, один коллега сказал: «Этот закон используется на экране; он заставляет работать полосу прокрутки!» К его удивлению, он ошибался. Полоса прокрутки и документ движутся в противоположных направлениях. Многие из законов важны для нашего восприятия вещей в природе, где они часто частично скрыты деревьями и высокой травой. «закон хорошего продолжения» и «закон параллельного движения» позволяют охотнику воспринимать небольшие проблески животного как единый гештальт.</a:t>
            </a:r>
          </a:p>
          <a:p>
            <a:pPr algn="l"/>
            <a:endParaRPr lang="ru-RU" sz="1200" b="0" i="0" u="none" strike="noStrike" baseline="0" dirty="0">
              <a:latin typeface="Palatino-Roman"/>
            </a:endParaRPr>
          </a:p>
          <a:p>
            <a:pPr algn="l"/>
            <a:endParaRPr lang="ru-RU" sz="1200" b="0" i="0" u="none" strike="noStrike" baseline="0" dirty="0">
              <a:latin typeface="Palatino-Roman"/>
            </a:endParaRPr>
          </a:p>
          <a:p>
            <a:pPr algn="l"/>
            <a:r>
              <a:rPr lang="en-US" sz="1200" b="0" i="0" u="none" strike="noStrike" baseline="0" dirty="0">
                <a:latin typeface="Palatino-Roman"/>
              </a:rPr>
              <a:t>Figure </a:t>
            </a:r>
            <a:r>
              <a:rPr lang="kk-KZ" sz="1200" b="0" i="0" u="none" strike="noStrike" baseline="0" dirty="0">
                <a:latin typeface="Palatino-Roman"/>
              </a:rPr>
              <a:t>Ж</a:t>
            </a:r>
            <a:r>
              <a:rPr lang="en-US" sz="1200" b="0" i="0" u="none" strike="noStrike" baseline="0" dirty="0">
                <a:latin typeface="Palatino-Roman"/>
              </a:rPr>
              <a:t>, example </a:t>
            </a:r>
            <a:r>
              <a:rPr lang="kk-KZ" sz="1200" b="0" i="0" u="none" strike="noStrike" baseline="0" dirty="0">
                <a:latin typeface="Palatino-Roman"/>
              </a:rPr>
              <a:t>Ж</a:t>
            </a:r>
            <a:r>
              <a:rPr lang="en-US" sz="1200" b="0" i="0" u="none" strike="noStrike" baseline="0" dirty="0">
                <a:latin typeface="Palatino-Roman"/>
              </a:rPr>
              <a:t>, illustrates the </a:t>
            </a:r>
            <a:r>
              <a:rPr lang="en-US" sz="1200" b="0" i="1" u="none" strike="noStrike" baseline="0" dirty="0">
                <a:latin typeface="Palatino-Italic"/>
              </a:rPr>
              <a:t>law of similarity</a:t>
            </a:r>
            <a:r>
              <a:rPr lang="en-US" sz="1200" b="0" i="0" u="none" strike="noStrike" baseline="0" dirty="0">
                <a:latin typeface="Palatino-Roman"/>
              </a:rPr>
              <a:t>.</a:t>
            </a:r>
            <a:r>
              <a:rPr lang="kk-KZ" sz="1200" b="0" i="0" u="none" strike="noStrike" baseline="0" dirty="0">
                <a:latin typeface="Palatino-Roman"/>
              </a:rPr>
              <a:t> </a:t>
            </a:r>
            <a:r>
              <a:rPr lang="en-US" sz="1200" b="0" i="0" u="none" strike="noStrike" baseline="0" dirty="0">
                <a:latin typeface="Palatino-Roman"/>
              </a:rPr>
              <a:t>We perceive the small crosses</a:t>
            </a:r>
            <a:r>
              <a:rPr lang="kk-KZ" sz="1200" b="0" i="0" u="none" strike="noStrike" baseline="0" dirty="0">
                <a:latin typeface="Palatino-Roman"/>
              </a:rPr>
              <a:t> </a:t>
            </a:r>
            <a:r>
              <a:rPr lang="en-US" sz="1200" b="0" i="0" u="none" strike="noStrike" baseline="0" dirty="0">
                <a:latin typeface="Palatino-Roman"/>
              </a:rPr>
              <a:t>as a single, weak gestalt. The gestalt is also supported by the law of proximity – the</a:t>
            </a:r>
            <a:r>
              <a:rPr lang="kk-KZ" sz="1200" b="0" i="0" u="none" strike="noStrike" baseline="0" dirty="0">
                <a:latin typeface="Palatino-Roman"/>
              </a:rPr>
              <a:t> </a:t>
            </a:r>
            <a:r>
              <a:rPr lang="en-US" sz="1200" b="0" i="0" u="none" strike="noStrike" baseline="0" dirty="0">
                <a:latin typeface="Palatino-Roman"/>
              </a:rPr>
              <a:t>crosses are close together. In example H, the crosses are larger and the bubbles</a:t>
            </a:r>
            <a:r>
              <a:rPr lang="kk-KZ" sz="1200" b="0" i="0" u="none" strike="noStrike" baseline="0" dirty="0">
                <a:latin typeface="Palatino-Roman"/>
              </a:rPr>
              <a:t> </a:t>
            </a:r>
            <a:r>
              <a:rPr lang="en-US" sz="1200" b="0" i="0" u="none" strike="noStrike" baseline="0" dirty="0" err="1">
                <a:latin typeface="Palatino-Roman"/>
              </a:rPr>
              <a:t>smaller.We</a:t>
            </a:r>
            <a:r>
              <a:rPr lang="en-US" sz="1200" b="0" i="0" u="none" strike="noStrike" baseline="0" dirty="0">
                <a:latin typeface="Palatino-Roman"/>
              </a:rPr>
              <a:t> perceive all the large crosses as belonging together, even though one</a:t>
            </a:r>
            <a:r>
              <a:rPr lang="kk-KZ" sz="1200" b="0" i="0" u="none" strike="noStrike" baseline="0" dirty="0">
                <a:latin typeface="Palatino-Roman"/>
              </a:rPr>
              <a:t> </a:t>
            </a:r>
            <a:r>
              <a:rPr lang="en-US" sz="1200" b="0" i="0" u="none" strike="noStrike" baseline="0" dirty="0">
                <a:latin typeface="Palatino-Roman"/>
              </a:rPr>
              <a:t>cross is ‘far away’. In this case the law of similarity defeats the law of proximity. It</a:t>
            </a:r>
            <a:r>
              <a:rPr lang="kk-KZ" sz="1200" b="0" i="0" u="none" strike="noStrike" baseline="0" dirty="0">
                <a:latin typeface="Palatino-Roman"/>
              </a:rPr>
              <a:t> </a:t>
            </a:r>
            <a:r>
              <a:rPr lang="en-US" sz="1800" b="0" i="0" u="none" strike="noStrike" baseline="0" dirty="0">
                <a:latin typeface="Palatino-Roman"/>
              </a:rPr>
              <a:t>only works because now there is a large contrast between crosses and bubbles: shape</a:t>
            </a:r>
            <a:r>
              <a:rPr lang="kk-KZ" sz="1800" b="0" i="0" u="none" strike="noStrike" baseline="0" dirty="0">
                <a:latin typeface="Palatino-Roman"/>
              </a:rPr>
              <a:t> </a:t>
            </a:r>
            <a:r>
              <a:rPr lang="en-US" sz="1800" b="0" i="0" u="none" strike="noStrike" baseline="0" dirty="0">
                <a:latin typeface="Palatino-Roman"/>
              </a:rPr>
              <a:t>as well as size.</a:t>
            </a:r>
          </a:p>
          <a:p>
            <a:pPr algn="l"/>
            <a:r>
              <a:rPr lang="en-US" sz="1800" b="0" i="1" u="none" strike="noStrike" baseline="0" dirty="0">
                <a:latin typeface="Palatino-Italic"/>
              </a:rPr>
              <a:t>Law of similarity: Things that look alike are perceived as belonging together.</a:t>
            </a:r>
          </a:p>
          <a:p>
            <a:pPr algn="l"/>
            <a:r>
              <a:rPr lang="en-US" sz="1800" b="0" i="0" u="none" strike="noStrike" baseline="0" dirty="0">
                <a:latin typeface="Palatino-Roman"/>
              </a:rPr>
              <a:t>We can also let </a:t>
            </a:r>
            <a:r>
              <a:rPr lang="en-US" sz="1800" b="0" i="0" u="none" strike="noStrike" baseline="0" dirty="0" err="1">
                <a:latin typeface="Palatino-Roman"/>
              </a:rPr>
              <a:t>colours</a:t>
            </a:r>
            <a:r>
              <a:rPr lang="en-US" sz="1800" b="0" i="0" u="none" strike="noStrike" baseline="0" dirty="0">
                <a:latin typeface="Palatino-Roman"/>
              </a:rPr>
              <a:t> signal the similarity. This is often useful on the screen, for</a:t>
            </a:r>
            <a:r>
              <a:rPr lang="kk-KZ" sz="1800" b="0" i="0" u="none" strike="noStrike" baseline="0" dirty="0">
                <a:latin typeface="Palatino-Roman"/>
              </a:rPr>
              <a:t> </a:t>
            </a:r>
            <a:r>
              <a:rPr lang="en-US" sz="1800" b="0" i="0" u="none" strike="noStrike" baseline="0" dirty="0">
                <a:latin typeface="Palatino-Roman"/>
              </a:rPr>
              <a:t>instance if we have two things far apart on the screen and want the user to perceive</a:t>
            </a:r>
            <a:r>
              <a:rPr lang="kk-KZ" sz="1800" b="0" i="0" u="none" strike="noStrike" baseline="0" dirty="0">
                <a:latin typeface="Palatino-Roman"/>
              </a:rPr>
              <a:t> </a:t>
            </a:r>
            <a:r>
              <a:rPr lang="en-US" sz="1800" b="0" i="0" u="none" strike="noStrike" baseline="0" dirty="0">
                <a:latin typeface="Palatino-Roman"/>
              </a:rPr>
              <a:t>them as related.</a:t>
            </a:r>
            <a:r>
              <a:rPr lang="kk-KZ" sz="1800" b="0" i="0" u="none" strike="noStrike" baseline="0" dirty="0">
                <a:latin typeface="Palatino-Roman"/>
              </a:rPr>
              <a:t> </a:t>
            </a:r>
            <a:r>
              <a:rPr lang="en-US" sz="1800" b="0" i="0" u="none" strike="noStrike" baseline="0" dirty="0">
                <a:latin typeface="Palatino-Roman"/>
              </a:rPr>
              <a:t>We simply give them the same distinct </a:t>
            </a:r>
            <a:r>
              <a:rPr lang="en-US" sz="1800" b="0" i="0" u="none" strike="noStrike" baseline="0" dirty="0" err="1">
                <a:latin typeface="Palatino-Roman"/>
              </a:rPr>
              <a:t>colour</a:t>
            </a:r>
            <a:r>
              <a:rPr lang="en-US" sz="1800" b="0" i="0" u="none" strike="noStrike" baseline="0" dirty="0">
                <a:latin typeface="Palatino-Roman"/>
              </a:rPr>
              <a:t>. This only works if</a:t>
            </a:r>
            <a:r>
              <a:rPr lang="kk-KZ" sz="1800" b="0" i="0" u="none" strike="noStrike" baseline="0" dirty="0">
                <a:latin typeface="Palatino-Roman"/>
              </a:rPr>
              <a:t> </a:t>
            </a:r>
            <a:r>
              <a:rPr lang="en-US" sz="1800" b="0" i="0" u="none" strike="noStrike" baseline="0" dirty="0">
                <a:latin typeface="Palatino-Roman"/>
              </a:rPr>
              <a:t>there aren’t a lot of other </a:t>
            </a:r>
            <a:r>
              <a:rPr lang="en-US" sz="1800" b="0" i="0" u="none" strike="noStrike" baseline="0" dirty="0" err="1">
                <a:latin typeface="Palatino-Roman"/>
              </a:rPr>
              <a:t>colours</a:t>
            </a:r>
            <a:r>
              <a:rPr lang="en-US" sz="1800" b="0" i="0" u="none" strike="noStrike" baseline="0" dirty="0">
                <a:latin typeface="Palatino-Roman"/>
              </a:rPr>
              <a:t> on the same screen. In Chapter 10 we show an</a:t>
            </a:r>
            <a:r>
              <a:rPr lang="kk-KZ" sz="1800" b="0" i="0" u="none" strike="noStrike" baseline="0" dirty="0">
                <a:latin typeface="Palatino-Roman"/>
              </a:rPr>
              <a:t> </a:t>
            </a:r>
            <a:r>
              <a:rPr lang="en-US" sz="1800" b="0" i="0" u="none" strike="noStrike" baseline="0" dirty="0">
                <a:latin typeface="Palatino-Roman"/>
              </a:rPr>
              <a:t>example (Figure 10.6). It is a complex overview screen where the user can apply two</a:t>
            </a:r>
            <a:r>
              <a:rPr lang="kk-KZ" sz="1800" b="0" i="0" u="none" strike="noStrike" baseline="0" dirty="0">
                <a:latin typeface="Palatino-Roman"/>
              </a:rPr>
              <a:t> </a:t>
            </a:r>
            <a:r>
              <a:rPr lang="en-US" sz="1800" b="0" i="0" u="none" strike="noStrike" baseline="0" dirty="0">
                <a:latin typeface="Palatino-Roman"/>
              </a:rPr>
              <a:t>search criteria – one for one part of the data, another for the other part of the data.</a:t>
            </a:r>
          </a:p>
          <a:p>
            <a:pPr algn="l"/>
            <a:r>
              <a:rPr lang="en-US" sz="1800" b="0" i="0" u="none" strike="noStrike" baseline="0" dirty="0">
                <a:latin typeface="Palatino-Roman"/>
              </a:rPr>
              <a:t>Users couldn’t see the relationship between criteria and data until we gave them the</a:t>
            </a:r>
            <a:r>
              <a:rPr lang="kk-KZ" sz="1800" b="0" i="0" u="none" strike="noStrike" baseline="0" dirty="0">
                <a:latin typeface="Palatino-Roman"/>
              </a:rPr>
              <a:t> </a:t>
            </a:r>
            <a:r>
              <a:rPr lang="en-US" sz="1800" b="0" i="0" u="none" strike="noStrike" baseline="0" dirty="0">
                <a:latin typeface="Palatino-Roman"/>
              </a:rPr>
              <a:t>same background </a:t>
            </a:r>
            <a:r>
              <a:rPr lang="en-US" sz="1800" b="0" i="0" u="none" strike="noStrike" baseline="0" dirty="0" err="1">
                <a:latin typeface="Palatino-Roman"/>
              </a:rPr>
              <a:t>colour</a:t>
            </a:r>
            <a:r>
              <a:rPr lang="en-US" sz="1800" b="0" i="0" u="none" strike="noStrike" baseline="0" dirty="0">
                <a:latin typeface="Palatino-Roman"/>
              </a:rPr>
              <a:t>. The law of similarity now made the connection obvious.</a:t>
            </a:r>
          </a:p>
          <a:p>
            <a:pPr algn="l"/>
            <a:r>
              <a:rPr lang="en-US" sz="1800" b="0" i="0" u="none" strike="noStrike" baseline="0" dirty="0">
                <a:latin typeface="Palatino-Roman"/>
              </a:rPr>
              <a:t>See </a:t>
            </a:r>
            <a:r>
              <a:rPr lang="en-US" sz="1800" b="0" i="0" u="none" strike="noStrike" baseline="0" dirty="0" err="1">
                <a:latin typeface="Palatino-Roman"/>
              </a:rPr>
              <a:t>Treisman</a:t>
            </a:r>
            <a:r>
              <a:rPr lang="en-US" sz="1800" b="0" i="0" u="none" strike="noStrike" baseline="0" dirty="0">
                <a:latin typeface="Palatino-Roman"/>
              </a:rPr>
              <a:t> (1986) for how the brain finds out what is ‘similar’.</a:t>
            </a:r>
            <a:endParaRPr lang="kk-KZ" sz="1800" b="0" i="0" u="none" strike="noStrike" baseline="0" dirty="0">
              <a:latin typeface="Palatino-Roman"/>
            </a:endParaRPr>
          </a:p>
          <a:p>
            <a:pPr algn="l"/>
            <a:r>
              <a:rPr lang="en-US" sz="1800" b="0" i="0" u="none" strike="noStrike" baseline="0" dirty="0">
                <a:latin typeface="Palatino-Roman"/>
              </a:rPr>
              <a:t>There are many other gestalt laws, and psychologists detect more all the time. A very</a:t>
            </a:r>
            <a:r>
              <a:rPr lang="kk-KZ" sz="1800" b="0" i="0" u="none" strike="noStrike" baseline="0" dirty="0">
                <a:latin typeface="Palatino-Roman"/>
              </a:rPr>
              <a:t> </a:t>
            </a:r>
            <a:r>
              <a:rPr lang="en-US" sz="1800" b="0" i="0" u="none" strike="noStrike" baseline="0" dirty="0">
                <a:latin typeface="Palatino-Roman"/>
              </a:rPr>
              <a:t>strong law is this:</a:t>
            </a:r>
          </a:p>
          <a:p>
            <a:pPr algn="l"/>
            <a:r>
              <a:rPr lang="en-US" sz="1800" b="0" i="1" u="none" strike="noStrike" baseline="0" dirty="0">
                <a:latin typeface="Palatino-Italic"/>
              </a:rPr>
              <a:t>Law of parallel movement: Things that move in parallel are perceived as belonging</a:t>
            </a:r>
            <a:r>
              <a:rPr lang="kk-KZ" sz="1800" b="0" i="1" u="none" strike="noStrike" baseline="0" dirty="0">
                <a:latin typeface="Palatino-Italic"/>
              </a:rPr>
              <a:t> </a:t>
            </a:r>
            <a:r>
              <a:rPr lang="en-US" sz="1800" b="0" i="1" u="none" strike="noStrike" baseline="0" dirty="0">
                <a:latin typeface="Palatino-Italic"/>
              </a:rPr>
              <a:t>together.</a:t>
            </a:r>
          </a:p>
          <a:p>
            <a:pPr algn="l"/>
            <a:r>
              <a:rPr lang="en-US" sz="1800" b="0" i="0" u="none" strike="noStrike" baseline="0" dirty="0">
                <a:latin typeface="Palatino-Roman"/>
              </a:rPr>
              <a:t>Although it is a very strong law, it rarely plays a role on user interfaces, which tend</a:t>
            </a:r>
            <a:r>
              <a:rPr lang="kk-KZ" sz="1800" b="0" i="0" u="none" strike="noStrike" baseline="0" dirty="0">
                <a:latin typeface="Palatino-Roman"/>
              </a:rPr>
              <a:t> </a:t>
            </a:r>
            <a:r>
              <a:rPr lang="en-US" sz="1800" b="0" i="0" u="none" strike="noStrike" baseline="0" dirty="0">
                <a:latin typeface="Palatino-Roman"/>
              </a:rPr>
              <a:t>to be semi-static. One exception is of course game programs. Hearing about the law</a:t>
            </a:r>
            <a:r>
              <a:rPr lang="kk-KZ" sz="1800" b="0" i="0" u="none" strike="noStrike" baseline="0" dirty="0">
                <a:latin typeface="Palatino-Roman"/>
              </a:rPr>
              <a:t> </a:t>
            </a:r>
            <a:r>
              <a:rPr lang="en-US" sz="1800" b="0" i="0" u="none" strike="noStrike" baseline="0" dirty="0">
                <a:latin typeface="Palatino-Roman"/>
              </a:rPr>
              <a:t>of parallel movement, a colleague said: ‘This law </a:t>
            </a:r>
            <a:r>
              <a:rPr lang="en-US" sz="1800" b="0" i="1" u="none" strike="noStrike" baseline="0" dirty="0">
                <a:latin typeface="Palatino-Italic"/>
              </a:rPr>
              <a:t>is </a:t>
            </a:r>
            <a:r>
              <a:rPr lang="en-US" sz="1800" b="0" i="0" u="none" strike="noStrike" baseline="0" dirty="0">
                <a:latin typeface="Palatino-Roman"/>
              </a:rPr>
              <a:t>used on the screen; it makes the</a:t>
            </a:r>
            <a:r>
              <a:rPr lang="kk-KZ" sz="1800" b="0" i="0" u="none" strike="noStrike" baseline="0" dirty="0">
                <a:latin typeface="Palatino-Roman"/>
              </a:rPr>
              <a:t> </a:t>
            </a:r>
            <a:r>
              <a:rPr lang="en-US" sz="1800" b="0" i="0" u="none" strike="noStrike" baseline="0" dirty="0">
                <a:latin typeface="Palatino-Roman"/>
              </a:rPr>
              <a:t>scroll bar work!’ To his surprise, he was wrong. Scroll bar and document move in</a:t>
            </a:r>
            <a:r>
              <a:rPr lang="kk-KZ" sz="1800" b="0" i="0" u="none" strike="noStrike" baseline="0" dirty="0">
                <a:latin typeface="Palatino-Roman"/>
              </a:rPr>
              <a:t> </a:t>
            </a:r>
            <a:r>
              <a:rPr lang="en-US" sz="1800" b="0" i="0" u="none" strike="noStrike" baseline="0" dirty="0">
                <a:latin typeface="Palatino-Roman"/>
              </a:rPr>
              <a:t>opposite directions.</a:t>
            </a:r>
          </a:p>
          <a:p>
            <a:pPr algn="l"/>
            <a:r>
              <a:rPr lang="en-US" sz="1800" b="0" i="0" u="none" strike="noStrike" baseline="0" dirty="0">
                <a:latin typeface="Palatino-Roman"/>
              </a:rPr>
              <a:t>Many of the laws are important for our perception of things in nature, where they</a:t>
            </a:r>
            <a:r>
              <a:rPr lang="kk-KZ" sz="1800" b="0" i="0" u="none" strike="noStrike" baseline="0" dirty="0">
                <a:latin typeface="Palatino-Roman"/>
              </a:rPr>
              <a:t> </a:t>
            </a:r>
            <a:r>
              <a:rPr lang="en-US" sz="1800" b="0" i="0" u="none" strike="noStrike" baseline="0" dirty="0">
                <a:latin typeface="Palatino-Roman"/>
              </a:rPr>
              <a:t>often are partially hidden by trees and tall grass. ‘Good continuation’ and ‘parallel</a:t>
            </a:r>
            <a:r>
              <a:rPr lang="kk-KZ" sz="1800" b="0" i="0" u="none" strike="noStrike" baseline="0" dirty="0">
                <a:latin typeface="Palatino-Roman"/>
              </a:rPr>
              <a:t> </a:t>
            </a:r>
            <a:r>
              <a:rPr lang="en-US" sz="1800" b="0" i="0" u="none" strike="noStrike" baseline="0" dirty="0">
                <a:latin typeface="Palatino-Roman"/>
              </a:rPr>
              <a:t>movement’ make the hunter able to perceive small glimpses of an animal as a single</a:t>
            </a:r>
            <a:r>
              <a:rPr lang="kk-KZ" sz="1800" b="0" i="0" u="none" strike="noStrike" baseline="0" dirty="0">
                <a:latin typeface="Palatino-Roman"/>
              </a:rPr>
              <a:t> </a:t>
            </a:r>
            <a:r>
              <a:rPr lang="en-US" sz="1800" b="0" i="0" u="none" strike="noStrike" baseline="0" dirty="0">
                <a:latin typeface="Palatino-Roman"/>
              </a:rPr>
              <a:t>gestalt.</a:t>
            </a:r>
            <a:endParaRPr lang="ru-RU" dirty="0"/>
          </a:p>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4</a:t>
            </a:fld>
            <a:endParaRPr lang="ru-RU"/>
          </a:p>
        </p:txBody>
      </p:sp>
    </p:spTree>
    <p:extLst>
      <p:ext uri="{BB962C8B-B14F-4D97-AF65-F5344CB8AC3E}">
        <p14:creationId xmlns:p14="http://schemas.microsoft.com/office/powerpoint/2010/main" val="2545795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800" b="0" i="0" u="none" strike="noStrike" baseline="0" dirty="0">
                <a:latin typeface="HelveticaNeue-Roman"/>
              </a:rPr>
              <a:t>Линейные гештальты?</a:t>
            </a:r>
          </a:p>
          <a:p>
            <a:pPr algn="l"/>
            <a:endParaRPr lang="ru-RU" sz="1800" b="0" i="0" u="none" strike="noStrike" baseline="0" dirty="0">
              <a:latin typeface="HelveticaNeue-Roman"/>
            </a:endParaRPr>
          </a:p>
          <a:p>
            <a:pPr algn="l"/>
            <a:r>
              <a:rPr lang="ru-RU" sz="1800" b="0" i="0" u="none" strike="noStrike" baseline="0" dirty="0">
                <a:latin typeface="HelveticaNeue-Roman"/>
              </a:rPr>
              <a:t>На примере А слева показано типичное диалоговое окно для выбора формата печати (из старой версии Microsoft Word). Оно состоит из нескольких четких гештальтов, сформированных законами закрытия, близости и подобия. Давайте попробуем различные другие макеты с точно такой же информацией. </a:t>
            </a:r>
          </a:p>
          <a:p>
            <a:pPr algn="l"/>
            <a:r>
              <a:rPr lang="ru-RU" sz="1800" b="0" i="0" u="none" strike="noStrike" baseline="0" dirty="0">
                <a:latin typeface="HelveticaNeue-Roman"/>
              </a:rPr>
              <a:t>Некоторые дизайнеры говорят о варианте закона хорошего продолжения — законе линий. </a:t>
            </a:r>
          </a:p>
          <a:p>
            <a:pPr algn="l"/>
            <a:r>
              <a:rPr lang="ru-RU" sz="1800" b="0" i="0" u="none" strike="noStrike" baseline="0" dirty="0">
                <a:latin typeface="HelveticaNeue-Roman"/>
              </a:rPr>
              <a:t>Он гласит, что выровненные элементы воспринимаются как принадлежащие друг другу, например, выровненные по вертикальной линии. Этот «закон» не особенно выражен в оригинальном диалоговом окне (версия A). Просто ради интереса сделаем версию Б, где закон линий активно используется, поскольку все элементы выровнены по левому краю в одном длинном столбце. Думаю, мы все согласимся, что эта версия совершенно запутанная, хотя она строго логична в соответствии с общеизвестным принципом. Глаз хорошо видит гештальты, но не хорошо видит логику, и мало кто замечает логический принцип.</a:t>
            </a:r>
          </a:p>
          <a:p>
            <a:pPr algn="l"/>
            <a:r>
              <a:rPr lang="ru-RU" sz="1800" b="0" i="0" u="none" strike="noStrike" baseline="0" dirty="0">
                <a:latin typeface="HelveticaNeue-Roman"/>
              </a:rPr>
              <a:t>Что не так с этой компоновкой? Есть много маленьких гештальтов, но нет гештальтов среднего размера, и в результате нам не хватает некоторой структуры. Слева есть своего рода линейный гештальт (линия выравнивания), но он состоит из множества разных символов (кнопок, флажков, радиокнопок и т. д.). В результате закон подобия говорит нам, что эти символы не принадлежат друг другу.</a:t>
            </a:r>
          </a:p>
          <a:p>
            <a:pPr algn="l"/>
            <a:endParaRPr lang="ru-RU" sz="1800" b="0" i="0" u="none" strike="noStrike" baseline="0" dirty="0">
              <a:latin typeface="HelveticaNeue-Roman"/>
            </a:endParaRPr>
          </a:p>
          <a:p>
            <a:pPr algn="l"/>
            <a:r>
              <a:rPr lang="ru-RU" sz="1800" b="0" i="0" u="none" strike="noStrike" baseline="0" dirty="0">
                <a:latin typeface="HelveticaNeue-Roman"/>
              </a:rPr>
              <a:t>Теперь посмотрите на версию В. Вы можете заметить слабый линейный гештальт, состоящий из первых букв всех текстов. Они находятся на вертикальной линии. Как только вы заметите эту линию, вы можете заметить логику: все тексты упорядочены в алфавитном порядке. Просто чтобы убедиться: это все еще ужасный способ упорядочить информацию. Алфавитная последовательность нам совсем не помогает, так как большинство текстов в любом случае незнакомы. С другой стороны, глаз ищет некоторые гештальты и может найти, например, четыре нижние строки, которые выглядят похожими и выровнены. Но логическая часть нашего мозга не может увидеть логическую связь между этими четырьмя строками. Другими словами, глаз не может поддерживать логику, а логика даже бесполезна.</a:t>
            </a:r>
          </a:p>
          <a:p>
            <a:pPr algn="l"/>
            <a:endParaRPr lang="ru-RU" sz="1800" b="0" i="0" u="none" strike="noStrike" baseline="0" dirty="0">
              <a:latin typeface="HelveticaNeue-Roman"/>
            </a:endParaRPr>
          </a:p>
          <a:p>
            <a:pPr algn="l"/>
            <a:endParaRPr lang="ru-RU" sz="1800" b="0" i="0" u="none" strike="noStrike" baseline="0" dirty="0">
              <a:latin typeface="HelveticaNeue-Roman"/>
            </a:endParaRPr>
          </a:p>
          <a:p>
            <a:pPr algn="l"/>
            <a:r>
              <a:rPr lang="en-US" sz="1800" b="0" i="0" u="none" strike="noStrike" baseline="0" dirty="0">
                <a:latin typeface="HelveticaNeue-Roman"/>
              </a:rPr>
              <a:t>Line gestalts?</a:t>
            </a:r>
          </a:p>
          <a:p>
            <a:pPr algn="l"/>
            <a:r>
              <a:rPr lang="en-US" sz="1800" b="0" i="0" u="none" strike="noStrike" baseline="0" dirty="0">
                <a:latin typeface="Palatino-Roman"/>
              </a:rPr>
              <a:t>Figure 3.2A shows to the left a typical dialogue box for choosing the print format</a:t>
            </a:r>
            <a:r>
              <a:rPr lang="kk-KZ" sz="1800" b="0" i="0" u="none" strike="noStrike" baseline="0" dirty="0">
                <a:latin typeface="Palatino-Roman"/>
              </a:rPr>
              <a:t> </a:t>
            </a:r>
            <a:r>
              <a:rPr lang="en-US" sz="1800" b="0" i="0" u="none" strike="noStrike" baseline="0" dirty="0">
                <a:latin typeface="Palatino-Roman"/>
              </a:rPr>
              <a:t>(from an older version of Microsoft Word). It consists of several clear gestalts formed</a:t>
            </a:r>
            <a:r>
              <a:rPr lang="kk-KZ" sz="1800" b="0" i="0" u="none" strike="noStrike" baseline="0" dirty="0">
                <a:latin typeface="Palatino-Roman"/>
              </a:rPr>
              <a:t> </a:t>
            </a:r>
            <a:r>
              <a:rPr lang="en-US" sz="1800" b="0" i="0" u="none" strike="noStrike" baseline="0" dirty="0">
                <a:latin typeface="Palatino-Roman"/>
              </a:rPr>
              <a:t>by the laws of closure, proximity and </a:t>
            </a:r>
            <a:r>
              <a:rPr lang="en-US" sz="1800" b="0" i="0" u="none" strike="noStrike" baseline="0" dirty="0" err="1">
                <a:latin typeface="Palatino-Roman"/>
              </a:rPr>
              <a:t>similarity.We</a:t>
            </a:r>
            <a:r>
              <a:rPr lang="en-US" sz="1800" b="0" i="0" u="none" strike="noStrike" baseline="0" dirty="0">
                <a:latin typeface="Palatino-Roman"/>
              </a:rPr>
              <a:t> will try various other layouts of</a:t>
            </a:r>
            <a:r>
              <a:rPr lang="kk-KZ" sz="1800" b="0" i="0" u="none" strike="noStrike" baseline="0" dirty="0">
                <a:latin typeface="Palatino-Roman"/>
              </a:rPr>
              <a:t> </a:t>
            </a:r>
            <a:r>
              <a:rPr lang="en-US" sz="1800" b="0" i="0" u="none" strike="noStrike" baseline="0" dirty="0">
                <a:latin typeface="Palatino-Roman"/>
              </a:rPr>
              <a:t>exactly the same information.</a:t>
            </a:r>
            <a:r>
              <a:rPr lang="kk-KZ" sz="1800" b="0" i="0" u="none" strike="noStrike" baseline="0" dirty="0">
                <a:latin typeface="Palatino-Roman"/>
              </a:rPr>
              <a:t> </a:t>
            </a:r>
            <a:r>
              <a:rPr lang="en-US" sz="1800" b="0" i="0" u="none" strike="noStrike" baseline="0" dirty="0">
                <a:latin typeface="Palatino-Roman"/>
              </a:rPr>
              <a:t>Some designers talk about a variant of the law of good continuation – the </a:t>
            </a:r>
            <a:r>
              <a:rPr lang="en-US" sz="1800" b="0" i="1" u="none" strike="noStrike" baseline="0" dirty="0">
                <a:latin typeface="Palatino-Italic"/>
              </a:rPr>
              <a:t>law of lines</a:t>
            </a:r>
            <a:r>
              <a:rPr lang="en-US" sz="1800" b="0" i="0" u="none" strike="noStrike" baseline="0" dirty="0">
                <a:latin typeface="Palatino-Roman"/>
              </a:rPr>
              <a:t>.</a:t>
            </a:r>
          </a:p>
          <a:p>
            <a:pPr algn="l"/>
            <a:r>
              <a:rPr lang="en-US" sz="1800" b="0" i="0" u="none" strike="noStrike" baseline="0" dirty="0">
                <a:latin typeface="Palatino-Roman"/>
              </a:rPr>
              <a:t>It says that aligned items are perceived as belonging together, for instance aligned on</a:t>
            </a:r>
            <a:r>
              <a:rPr lang="kk-KZ" sz="1800" b="0" i="0" u="none" strike="noStrike" baseline="0" dirty="0">
                <a:latin typeface="Palatino-Roman"/>
              </a:rPr>
              <a:t> </a:t>
            </a:r>
            <a:r>
              <a:rPr lang="en-US" sz="1800" b="0" i="0" u="none" strike="noStrike" baseline="0" dirty="0">
                <a:latin typeface="Palatino-Roman"/>
              </a:rPr>
              <a:t>a vertical line. This ‘law’ is not particularly outspoken in the original dialogue box</a:t>
            </a:r>
            <a:r>
              <a:rPr lang="kk-KZ" sz="1800" b="0" i="0" u="none" strike="noStrike" baseline="0" dirty="0">
                <a:latin typeface="Palatino-Roman"/>
              </a:rPr>
              <a:t> </a:t>
            </a:r>
            <a:r>
              <a:rPr lang="en-US" sz="1800" b="0" i="0" u="none" strike="noStrike" baseline="0" dirty="0">
                <a:latin typeface="Palatino-Roman"/>
              </a:rPr>
              <a:t>(version A). Just for fun, I have made version B where the law of lines is heavily used</a:t>
            </a:r>
            <a:r>
              <a:rPr lang="kk-KZ" sz="1800" b="0" i="0" u="none" strike="noStrike" baseline="0" dirty="0">
                <a:latin typeface="Palatino-Roman"/>
              </a:rPr>
              <a:t> </a:t>
            </a:r>
            <a:r>
              <a:rPr lang="en-US" sz="1800" b="0" i="0" u="none" strike="noStrike" baseline="0" dirty="0">
                <a:latin typeface="Palatino-Roman"/>
              </a:rPr>
              <a:t>since all items are left-aligned in one long column. I guess we all agree that this</a:t>
            </a:r>
            <a:r>
              <a:rPr lang="kk-KZ" sz="1800" b="0" i="0" u="none" strike="noStrike" baseline="0" dirty="0">
                <a:latin typeface="Palatino-Roman"/>
              </a:rPr>
              <a:t> </a:t>
            </a:r>
            <a:r>
              <a:rPr lang="en-US" sz="1800" b="0" i="0" u="none" strike="noStrike" baseline="0" dirty="0">
                <a:latin typeface="Palatino-Roman"/>
              </a:rPr>
              <a:t>version is completely confusing, although it is strictly logical according to a</a:t>
            </a:r>
            <a:r>
              <a:rPr lang="kk-KZ" sz="1800" b="0" i="0" u="none" strike="noStrike" baseline="0" dirty="0">
                <a:latin typeface="Palatino-Roman"/>
              </a:rPr>
              <a:t> </a:t>
            </a:r>
            <a:r>
              <a:rPr lang="en-US" sz="1800" b="0" i="0" u="none" strike="noStrike" baseline="0" dirty="0">
                <a:latin typeface="Palatino-Roman"/>
              </a:rPr>
              <a:t>well-known principle. The eye is good at seeing gestalts, but not good at seeing logic,</a:t>
            </a:r>
            <a:r>
              <a:rPr lang="kk-KZ" sz="1800" b="0" i="0" u="none" strike="noStrike" baseline="0" dirty="0">
                <a:latin typeface="Palatino-Roman"/>
              </a:rPr>
              <a:t> </a:t>
            </a:r>
            <a:r>
              <a:rPr lang="en-US" sz="1800" b="0" i="0" u="none" strike="noStrike" baseline="0" dirty="0">
                <a:latin typeface="Palatino-Roman"/>
              </a:rPr>
              <a:t>and few people notice the logical principle.</a:t>
            </a:r>
          </a:p>
          <a:p>
            <a:pPr algn="l"/>
            <a:r>
              <a:rPr lang="en-US" sz="1800" b="0" i="0" u="none" strike="noStrike" baseline="0" dirty="0">
                <a:latin typeface="Palatino-Roman"/>
              </a:rPr>
              <a:t>What is wrong with this layout? There are lots of small gestalts, but no medium</a:t>
            </a:r>
            <a:r>
              <a:rPr lang="kk-KZ" sz="1800" b="0" i="0" u="none" strike="noStrike" baseline="0" dirty="0">
                <a:latin typeface="Palatino-Roman"/>
              </a:rPr>
              <a:t> </a:t>
            </a:r>
            <a:r>
              <a:rPr lang="en-US" sz="1800" b="0" i="0" u="none" strike="noStrike" baseline="0" dirty="0">
                <a:latin typeface="Palatino-Roman"/>
              </a:rPr>
              <a:t>sized</a:t>
            </a:r>
            <a:r>
              <a:rPr lang="kk-KZ" sz="1800" b="0" i="0" u="none" strike="noStrike" baseline="0" dirty="0">
                <a:latin typeface="Palatino-Roman"/>
              </a:rPr>
              <a:t> </a:t>
            </a:r>
            <a:r>
              <a:rPr lang="en-US" sz="1800" b="0" i="0" u="none" strike="noStrike" baseline="0" dirty="0">
                <a:latin typeface="Palatino-Roman"/>
              </a:rPr>
              <a:t>gestalts, and as a result we lack some structure. There is a kind of line gestalt to</a:t>
            </a:r>
            <a:r>
              <a:rPr lang="kk-KZ" sz="1800" b="0" i="0" u="none" strike="noStrike" baseline="0" dirty="0">
                <a:latin typeface="Palatino-Roman"/>
              </a:rPr>
              <a:t> </a:t>
            </a:r>
            <a:r>
              <a:rPr lang="en-US" sz="1800" b="0" i="0" u="none" strike="noStrike" baseline="0" dirty="0">
                <a:latin typeface="Palatino-Roman"/>
              </a:rPr>
              <a:t>the left (the line of alignment), but it consists of many different symbols (buttons,</a:t>
            </a:r>
            <a:r>
              <a:rPr lang="kk-KZ" sz="1800" b="0" i="0" u="none" strike="noStrike" baseline="0" dirty="0">
                <a:latin typeface="Palatino-Roman"/>
              </a:rPr>
              <a:t> </a:t>
            </a:r>
            <a:r>
              <a:rPr lang="en-US" sz="1800" b="0" i="0" u="none" strike="noStrike" baseline="0" dirty="0">
                <a:latin typeface="Palatino-Roman"/>
              </a:rPr>
              <a:t>check boxes, radio buttons, etc.). As a result, the law of similarity tells us that these</a:t>
            </a:r>
            <a:r>
              <a:rPr lang="kk-KZ" sz="1800" b="0" i="0" u="none" strike="noStrike" baseline="0" dirty="0">
                <a:latin typeface="Palatino-Roman"/>
              </a:rPr>
              <a:t> </a:t>
            </a:r>
            <a:r>
              <a:rPr lang="en-US" sz="1800" b="0" i="0" u="none" strike="noStrike" baseline="0" dirty="0">
                <a:latin typeface="Palatino-Roman"/>
              </a:rPr>
              <a:t>symbols don’t belong together.</a:t>
            </a:r>
          </a:p>
          <a:p>
            <a:pPr algn="l"/>
            <a:r>
              <a:rPr lang="en-US" sz="1800" b="0" i="0" u="none" strike="noStrike" baseline="0" dirty="0">
                <a:latin typeface="Palatino-Roman"/>
              </a:rPr>
              <a:t>Now look at version C. You may notice a weak line gestalt consisting of the first letter</a:t>
            </a:r>
            <a:r>
              <a:rPr lang="kk-KZ" sz="1800" b="0" i="0" u="none" strike="noStrike" baseline="0" dirty="0">
                <a:latin typeface="Palatino-Roman"/>
              </a:rPr>
              <a:t> </a:t>
            </a:r>
            <a:r>
              <a:rPr lang="en-US" sz="1800" b="0" i="0" u="none" strike="noStrike" baseline="0" dirty="0">
                <a:latin typeface="Palatino-Roman"/>
              </a:rPr>
              <a:t>of all the texts. They are on a vertical line. Once you have noticed this line, you may</a:t>
            </a:r>
            <a:r>
              <a:rPr lang="kk-KZ" sz="1800" b="0" i="0" u="none" strike="noStrike" baseline="0" dirty="0">
                <a:latin typeface="Palatino-Roman"/>
              </a:rPr>
              <a:t> </a:t>
            </a:r>
            <a:r>
              <a:rPr lang="en-US" sz="1800" b="0" i="0" u="none" strike="noStrike" baseline="0" dirty="0">
                <a:latin typeface="Palatino-Roman"/>
              </a:rPr>
              <a:t>notice the logic: all the texts are ordered alphabetically.</a:t>
            </a:r>
          </a:p>
          <a:p>
            <a:pPr algn="l"/>
            <a:r>
              <a:rPr lang="en-US" sz="1800" b="0" i="0" u="none" strike="noStrike" baseline="0" dirty="0">
                <a:latin typeface="Palatino-Roman"/>
              </a:rPr>
              <a:t>Just to make sure: This is still an awful way to arrange the information. The</a:t>
            </a:r>
            <a:r>
              <a:rPr lang="kk-KZ" sz="1800" b="0" i="0" u="none" strike="noStrike" baseline="0" dirty="0">
                <a:latin typeface="Palatino-Roman"/>
              </a:rPr>
              <a:t> </a:t>
            </a:r>
            <a:r>
              <a:rPr lang="en-US" sz="1800" b="0" i="0" u="none" strike="noStrike" baseline="0" dirty="0">
                <a:latin typeface="Palatino-Roman"/>
              </a:rPr>
              <a:t>alphabetical sequence doesn’t help us at all, since most of the texts are unfamiliar</a:t>
            </a:r>
            <a:r>
              <a:rPr lang="kk-KZ" sz="1800" b="0" i="0" u="none" strike="noStrike" baseline="0" dirty="0">
                <a:latin typeface="Palatino-Roman"/>
              </a:rPr>
              <a:t> </a:t>
            </a:r>
            <a:r>
              <a:rPr lang="en-US" sz="1800" b="0" i="0" u="none" strike="noStrike" baseline="0" dirty="0">
                <a:latin typeface="Palatino-Roman"/>
              </a:rPr>
              <a:t>anyway. On the other hand, the eye looks for some gestalts and may find, for</a:t>
            </a:r>
            <a:r>
              <a:rPr lang="kk-KZ" sz="1800" b="0" i="0" u="none" strike="noStrike" baseline="0" dirty="0">
                <a:latin typeface="Palatino-Roman"/>
              </a:rPr>
              <a:t> </a:t>
            </a:r>
            <a:r>
              <a:rPr lang="en-US" sz="1800" b="0" i="0" u="none" strike="noStrike" baseline="0" dirty="0">
                <a:latin typeface="Palatino-Roman"/>
              </a:rPr>
              <a:t>instance, the four bottom lines that look similar and are aligned. But the logical part</a:t>
            </a:r>
            <a:r>
              <a:rPr lang="kk-KZ" sz="1800" b="0" i="0" u="none" strike="noStrike" baseline="0" dirty="0">
                <a:latin typeface="Palatino-Roman"/>
              </a:rPr>
              <a:t> </a:t>
            </a:r>
            <a:r>
              <a:rPr lang="en-US" sz="1800" b="0" i="0" u="none" strike="noStrike" baseline="0" dirty="0">
                <a:latin typeface="Palatino-Roman"/>
              </a:rPr>
              <a:t>of our brain cannot see the logical relationship between these four lines. In other</a:t>
            </a:r>
            <a:r>
              <a:rPr lang="kk-KZ" sz="1800" b="0" i="0" u="none" strike="noStrike" baseline="0" dirty="0">
                <a:latin typeface="Palatino-Roman"/>
              </a:rPr>
              <a:t> </a:t>
            </a:r>
            <a:r>
              <a:rPr lang="en-US" sz="1800" b="0" i="0" u="none" strike="noStrike" baseline="0" dirty="0">
                <a:latin typeface="Palatino-Roman"/>
              </a:rPr>
              <a:t>words, the eye cannot support the logic, and the logic is not even useful.</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5</a:t>
            </a:fld>
            <a:endParaRPr lang="ru-RU"/>
          </a:p>
        </p:txBody>
      </p:sp>
    </p:spTree>
    <p:extLst>
      <p:ext uri="{BB962C8B-B14F-4D97-AF65-F5344CB8AC3E}">
        <p14:creationId xmlns:p14="http://schemas.microsoft.com/office/powerpoint/2010/main" val="2243429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1" dirty="0" err="1" smtClean="0"/>
              <a:t>Жақындық</a:t>
            </a:r>
            <a:r>
              <a:rPr lang="ru-RU" sz="1800" b="1" dirty="0" smtClean="0"/>
              <a:t> </a:t>
            </a:r>
            <a:r>
              <a:rPr lang="ru-RU" sz="1800" b="1" dirty="0" err="1" smtClean="0"/>
              <a:t>және</a:t>
            </a:r>
            <a:r>
              <a:rPr lang="ru-RU" sz="1800" b="1" dirty="0" smtClean="0"/>
              <a:t> </a:t>
            </a:r>
            <a:r>
              <a:rPr lang="ru-RU" sz="1800" b="1" dirty="0" err="1" smtClean="0"/>
              <a:t>жабықтық</a:t>
            </a:r>
            <a:r>
              <a:rPr lang="ru-RU" sz="1800" dirty="0" smtClean="0"/>
              <a:t> ✅</a:t>
            </a:r>
          </a:p>
          <a:p>
            <a:r>
              <a:rPr lang="ru-RU" sz="1800" b="1" dirty="0" smtClean="0"/>
              <a:t>Г </a:t>
            </a:r>
            <a:r>
              <a:rPr lang="ru-RU" sz="1800" b="1" dirty="0" err="1" smtClean="0"/>
              <a:t>суретіндегі</a:t>
            </a:r>
            <a:r>
              <a:rPr lang="ru-RU" sz="1800" b="1" dirty="0" smtClean="0"/>
              <a:t> </a:t>
            </a:r>
            <a:r>
              <a:rPr lang="ru-RU" sz="1800" b="1" dirty="0" err="1" smtClean="0"/>
              <a:t>мысал</a:t>
            </a:r>
            <a:r>
              <a:rPr lang="ru-RU" sz="1800" dirty="0" smtClean="0"/>
              <a:t> – </a:t>
            </a:r>
            <a:r>
              <a:rPr lang="ru-RU" sz="1800" dirty="0" err="1" smtClean="0"/>
              <a:t>біз</a:t>
            </a:r>
            <a:r>
              <a:rPr lang="ru-RU" sz="1800" dirty="0" smtClean="0"/>
              <a:t> </a:t>
            </a:r>
            <a:r>
              <a:rPr lang="ru-RU" sz="1800" dirty="0" err="1" smtClean="0"/>
              <a:t>басып</a:t>
            </a:r>
            <a:r>
              <a:rPr lang="ru-RU" sz="1800" dirty="0" smtClean="0"/>
              <a:t> </a:t>
            </a:r>
            <a:r>
              <a:rPr lang="ru-RU" sz="1800" dirty="0" err="1" smtClean="0"/>
              <a:t>шығару</a:t>
            </a:r>
            <a:r>
              <a:rPr lang="ru-RU" sz="1800" dirty="0" smtClean="0"/>
              <a:t> </a:t>
            </a:r>
            <a:r>
              <a:rPr lang="ru-RU" sz="1800" dirty="0" err="1" smtClean="0"/>
              <a:t>параметрлерін</a:t>
            </a:r>
            <a:r>
              <a:rPr lang="ru-RU" sz="1800" dirty="0" smtClean="0"/>
              <a:t> </a:t>
            </a:r>
            <a:r>
              <a:rPr lang="ru-RU" sz="1800" dirty="0" err="1" smtClean="0"/>
              <a:t>баптауда</a:t>
            </a:r>
            <a:r>
              <a:rPr lang="ru-RU" sz="1800" dirty="0" smtClean="0"/>
              <a:t> </a:t>
            </a:r>
            <a:r>
              <a:rPr lang="ru-RU" sz="1800" dirty="0" err="1" smtClean="0"/>
              <a:t>қосымша</a:t>
            </a:r>
            <a:r>
              <a:rPr lang="ru-RU" sz="1800" dirty="0" smtClean="0"/>
              <a:t> </a:t>
            </a:r>
            <a:r>
              <a:rPr lang="ru-RU" sz="1800" dirty="0" err="1" smtClean="0"/>
              <a:t>тәжірибе</a:t>
            </a:r>
            <a:r>
              <a:rPr lang="ru-RU" sz="1800" dirty="0" smtClean="0"/>
              <a:t> </a:t>
            </a:r>
            <a:r>
              <a:rPr lang="ru-RU" sz="1800" dirty="0" err="1" smtClean="0"/>
              <a:t>жасадық</a:t>
            </a:r>
            <a:r>
              <a:rPr lang="ru-RU" sz="1800" dirty="0" smtClean="0"/>
              <a:t>. Г </a:t>
            </a:r>
            <a:r>
              <a:rPr lang="ru-RU" sz="1800" dirty="0" err="1" smtClean="0"/>
              <a:t>нұсқасында</a:t>
            </a:r>
            <a:r>
              <a:rPr lang="ru-RU" sz="1800" dirty="0" smtClean="0"/>
              <a:t> </a:t>
            </a:r>
            <a:r>
              <a:rPr lang="ru-RU" sz="1800" dirty="0" err="1" smtClean="0"/>
              <a:t>төрт</a:t>
            </a:r>
            <a:r>
              <a:rPr lang="ru-RU" sz="1800" dirty="0" smtClean="0"/>
              <a:t> «блок </a:t>
            </a:r>
            <a:r>
              <a:rPr lang="ru-RU" sz="1800" dirty="0" err="1" smtClean="0"/>
              <a:t>контролі</a:t>
            </a:r>
            <a:r>
              <a:rPr lang="ru-RU" sz="1800" dirty="0" smtClean="0"/>
              <a:t>» бар, </a:t>
            </a:r>
            <a:r>
              <a:rPr lang="ru-RU" sz="1800" dirty="0" err="1" smtClean="0"/>
              <a:t>олар</a:t>
            </a:r>
            <a:r>
              <a:rPr lang="ru-RU" sz="1800" dirty="0" smtClean="0"/>
              <a:t> </a:t>
            </a:r>
            <a:r>
              <a:rPr lang="ru-RU" sz="1800" dirty="0" err="1" smtClean="0"/>
              <a:t>төрт</a:t>
            </a:r>
            <a:r>
              <a:rPr lang="ru-RU" sz="1800" dirty="0" smtClean="0"/>
              <a:t> </a:t>
            </a:r>
            <a:r>
              <a:rPr lang="ru-RU" sz="1800" dirty="0" err="1" smtClean="0"/>
              <a:t>күшті</a:t>
            </a:r>
            <a:r>
              <a:rPr lang="ru-RU" sz="1800" dirty="0" smtClean="0"/>
              <a:t> </a:t>
            </a:r>
            <a:r>
              <a:rPr lang="ru-RU" sz="1800" dirty="0" err="1" smtClean="0"/>
              <a:t>гештальт</a:t>
            </a:r>
            <a:r>
              <a:rPr lang="ru-RU" sz="1800" dirty="0" smtClean="0"/>
              <a:t> </a:t>
            </a:r>
            <a:r>
              <a:rPr lang="ru-RU" sz="1800" dirty="0" err="1" smtClean="0"/>
              <a:t>құрайды</a:t>
            </a:r>
            <a:r>
              <a:rPr lang="ru-RU" sz="1800" dirty="0" smtClean="0"/>
              <a:t>. </a:t>
            </a:r>
            <a:r>
              <a:rPr lang="ru-RU" sz="1800" dirty="0" err="1" smtClean="0"/>
              <a:t>Мұнда</a:t>
            </a:r>
            <a:r>
              <a:rPr lang="ru-RU" sz="1800" dirty="0" smtClean="0"/>
              <a:t> </a:t>
            </a:r>
            <a:r>
              <a:rPr lang="ru-RU" sz="1800" dirty="0" err="1" smtClean="0"/>
              <a:t>негізгі</a:t>
            </a:r>
            <a:r>
              <a:rPr lang="ru-RU" sz="1800" dirty="0" smtClean="0"/>
              <a:t> </a:t>
            </a:r>
            <a:r>
              <a:rPr lang="ru-RU" sz="1800" dirty="0" err="1" smtClean="0"/>
              <a:t>күш</a:t>
            </a:r>
            <a:r>
              <a:rPr lang="ru-RU" sz="1800" dirty="0" smtClean="0"/>
              <a:t> – </a:t>
            </a:r>
            <a:r>
              <a:rPr lang="ru-RU" sz="1800" b="1" dirty="0" err="1" smtClean="0"/>
              <a:t>жақындық</a:t>
            </a:r>
            <a:r>
              <a:rPr lang="ru-RU" sz="1800" b="1" dirty="0" smtClean="0"/>
              <a:t> </a:t>
            </a:r>
            <a:r>
              <a:rPr lang="ru-RU" sz="1800" b="1" dirty="0" err="1" smtClean="0"/>
              <a:t>заңы</a:t>
            </a:r>
            <a:r>
              <a:rPr lang="ru-RU" sz="1800" dirty="0" smtClean="0"/>
              <a:t>, </a:t>
            </a:r>
            <a:r>
              <a:rPr lang="ru-RU" sz="1800" dirty="0" err="1" smtClean="0"/>
              <a:t>өйткені</a:t>
            </a:r>
            <a:r>
              <a:rPr lang="ru-RU" sz="1800" dirty="0" smtClean="0"/>
              <a:t> </a:t>
            </a:r>
            <a:r>
              <a:rPr lang="ru-RU" sz="1800" dirty="0" err="1" smtClean="0"/>
              <a:t>әр</a:t>
            </a:r>
            <a:r>
              <a:rPr lang="ru-RU" sz="1800" dirty="0" smtClean="0"/>
              <a:t> блок </a:t>
            </a:r>
            <a:r>
              <a:rPr lang="ru-RU" sz="1800" dirty="0" err="1" smtClean="0"/>
              <a:t>ішіндегі</a:t>
            </a:r>
            <a:r>
              <a:rPr lang="ru-RU" sz="1800" dirty="0" smtClean="0"/>
              <a:t> </a:t>
            </a:r>
            <a:r>
              <a:rPr lang="ru-RU" sz="1800" dirty="0" err="1" smtClean="0"/>
              <a:t>арақашықтық</a:t>
            </a:r>
            <a:r>
              <a:rPr lang="ru-RU" sz="1800" dirty="0" smtClean="0"/>
              <a:t> </a:t>
            </a:r>
            <a:r>
              <a:rPr lang="ru-RU" sz="1800" dirty="0" err="1" smtClean="0"/>
              <a:t>блоктар</a:t>
            </a:r>
            <a:r>
              <a:rPr lang="ru-RU" sz="1800" dirty="0" smtClean="0"/>
              <a:t> </a:t>
            </a:r>
            <a:r>
              <a:rPr lang="ru-RU" sz="1800" dirty="0" err="1" smtClean="0"/>
              <a:t>арасындағы</a:t>
            </a:r>
            <a:r>
              <a:rPr lang="ru-RU" sz="1800" dirty="0" smtClean="0"/>
              <a:t> </a:t>
            </a:r>
            <a:r>
              <a:rPr lang="ru-RU" sz="1800" dirty="0" err="1" smtClean="0"/>
              <a:t>арақашықтықтан</a:t>
            </a:r>
            <a:r>
              <a:rPr lang="ru-RU" sz="1800" dirty="0" smtClean="0"/>
              <a:t> </a:t>
            </a:r>
            <a:r>
              <a:rPr lang="ru-RU" sz="1800" dirty="0" err="1" smtClean="0"/>
              <a:t>әлдеқайда</a:t>
            </a:r>
            <a:r>
              <a:rPr lang="ru-RU" sz="1800" dirty="0" smtClean="0"/>
              <a:t> аз. </a:t>
            </a:r>
            <a:r>
              <a:rPr lang="ru-RU" sz="1800" dirty="0" err="1" smtClean="0"/>
              <a:t>Әр</a:t>
            </a:r>
            <a:r>
              <a:rPr lang="ru-RU" sz="1800" dirty="0" smtClean="0"/>
              <a:t> блок </a:t>
            </a:r>
            <a:r>
              <a:rPr lang="ru-RU" sz="1800" dirty="0" err="1" smtClean="0"/>
              <a:t>гештальтының</a:t>
            </a:r>
            <a:r>
              <a:rPr lang="ru-RU" sz="1800" dirty="0" smtClean="0"/>
              <a:t> </a:t>
            </a:r>
            <a:r>
              <a:rPr lang="ru-RU" sz="1800" dirty="0" err="1" smtClean="0"/>
              <a:t>ішінде</a:t>
            </a:r>
            <a:r>
              <a:rPr lang="ru-RU" sz="1800" dirty="0" smtClean="0"/>
              <a:t> </a:t>
            </a:r>
            <a:r>
              <a:rPr lang="ru-RU" sz="1800" dirty="0" err="1" smtClean="0"/>
              <a:t>бір-біріне</a:t>
            </a:r>
            <a:r>
              <a:rPr lang="ru-RU" sz="1800" dirty="0" smtClean="0"/>
              <a:t> </a:t>
            </a:r>
            <a:r>
              <a:rPr lang="ru-RU" sz="1800" dirty="0" err="1" smtClean="0"/>
              <a:t>ұқсайтын</a:t>
            </a:r>
            <a:r>
              <a:rPr lang="ru-RU" sz="1800" dirty="0" smtClean="0"/>
              <a:t> </a:t>
            </a:r>
            <a:r>
              <a:rPr lang="ru-RU" sz="1800" dirty="0" err="1" smtClean="0"/>
              <a:t>кіші</a:t>
            </a:r>
            <a:r>
              <a:rPr lang="ru-RU" sz="1800" dirty="0" smtClean="0"/>
              <a:t> </a:t>
            </a:r>
            <a:r>
              <a:rPr lang="ru-RU" sz="1800" dirty="0" err="1" smtClean="0"/>
              <a:t>гештальттар</a:t>
            </a:r>
            <a:r>
              <a:rPr lang="ru-RU" sz="1800" dirty="0" smtClean="0"/>
              <a:t> бар, ал </a:t>
            </a:r>
            <a:r>
              <a:rPr lang="ru-RU" sz="1800" b="1" dirty="0" err="1" smtClean="0"/>
              <a:t>ұқсастық</a:t>
            </a:r>
            <a:r>
              <a:rPr lang="ru-RU" sz="1800" b="1" dirty="0" smtClean="0"/>
              <a:t> </a:t>
            </a:r>
            <a:r>
              <a:rPr lang="ru-RU" sz="1800" b="1" dirty="0" err="1" smtClean="0"/>
              <a:t>заңы</a:t>
            </a:r>
            <a:r>
              <a:rPr lang="ru-RU" sz="1800" dirty="0" smtClean="0"/>
              <a:t> </a:t>
            </a:r>
            <a:r>
              <a:rPr lang="ru-RU" sz="1800" dirty="0" err="1" smtClean="0"/>
              <a:t>бұл</a:t>
            </a:r>
            <a:r>
              <a:rPr lang="ru-RU" sz="1800" dirty="0" smtClean="0"/>
              <a:t> </a:t>
            </a:r>
            <a:r>
              <a:rPr lang="ru-RU" sz="1800" dirty="0" err="1" smtClean="0"/>
              <a:t>блоктық</a:t>
            </a:r>
            <a:r>
              <a:rPr lang="ru-RU" sz="1800" dirty="0" smtClean="0"/>
              <a:t> </a:t>
            </a:r>
            <a:r>
              <a:rPr lang="ru-RU" sz="1800" dirty="0" err="1" smtClean="0"/>
              <a:t>гештальттарды</a:t>
            </a:r>
            <a:r>
              <a:rPr lang="ru-RU" sz="1800" dirty="0" smtClean="0"/>
              <a:t> </a:t>
            </a:r>
            <a:r>
              <a:rPr lang="ru-RU" sz="1800" dirty="0" err="1" smtClean="0"/>
              <a:t>одан</a:t>
            </a:r>
            <a:r>
              <a:rPr lang="ru-RU" sz="1800" dirty="0" smtClean="0"/>
              <a:t> </a:t>
            </a:r>
            <a:r>
              <a:rPr lang="ru-RU" sz="1800" dirty="0" err="1" smtClean="0"/>
              <a:t>әрі</a:t>
            </a:r>
            <a:r>
              <a:rPr lang="ru-RU" sz="1800" dirty="0" smtClean="0"/>
              <a:t> </a:t>
            </a:r>
            <a:r>
              <a:rPr lang="ru-RU" sz="1800" dirty="0" err="1" smtClean="0"/>
              <a:t>күшейтеді</a:t>
            </a:r>
            <a:r>
              <a:rPr lang="ru-RU" sz="1800" dirty="0" smtClean="0"/>
              <a:t>. </a:t>
            </a:r>
            <a:r>
              <a:rPr lang="ru-RU" sz="1800" dirty="0" err="1" smtClean="0"/>
              <a:t>Бұл</a:t>
            </a:r>
            <a:r>
              <a:rPr lang="ru-RU" sz="1800" dirty="0" smtClean="0"/>
              <a:t> </a:t>
            </a:r>
            <a:r>
              <a:rPr lang="ru-RU" sz="1800" dirty="0" err="1" smtClean="0"/>
              <a:t>нұсқа</a:t>
            </a:r>
            <a:r>
              <a:rPr lang="ru-RU" sz="1800" dirty="0" smtClean="0"/>
              <a:t> </a:t>
            </a:r>
            <a:r>
              <a:rPr lang="ru-RU" sz="1800" dirty="0" err="1" smtClean="0"/>
              <a:t>бастапқысына</a:t>
            </a:r>
            <a:r>
              <a:rPr lang="ru-RU" sz="1800" dirty="0" smtClean="0"/>
              <a:t> </a:t>
            </a:r>
            <a:r>
              <a:rPr lang="ru-RU" sz="1800" dirty="0" err="1" smtClean="0"/>
              <a:t>қарағанда</a:t>
            </a:r>
            <a:r>
              <a:rPr lang="ru-RU" sz="1800" dirty="0" smtClean="0"/>
              <a:t> </a:t>
            </a:r>
            <a:r>
              <a:rPr lang="ru-RU" sz="1800" dirty="0" err="1" smtClean="0"/>
              <a:t>қарапайым</a:t>
            </a:r>
            <a:r>
              <a:rPr lang="ru-RU" sz="1800" dirty="0" smtClean="0"/>
              <a:t> </a:t>
            </a:r>
            <a:r>
              <a:rPr lang="ru-RU" sz="1800" dirty="0" err="1" smtClean="0"/>
              <a:t>әрі</a:t>
            </a:r>
            <a:r>
              <a:rPr lang="ru-RU" sz="1800" dirty="0" smtClean="0"/>
              <a:t> таза </a:t>
            </a:r>
            <a:r>
              <a:rPr lang="ru-RU" sz="1800" dirty="0" err="1" smtClean="0"/>
              <a:t>көрінеді</a:t>
            </a:r>
            <a:r>
              <a:rPr lang="ru-RU" sz="1800" dirty="0" smtClean="0"/>
              <a:t>, </a:t>
            </a:r>
            <a:r>
              <a:rPr lang="ru-RU" sz="1800" dirty="0" err="1" smtClean="0"/>
              <a:t>себебі</a:t>
            </a:r>
            <a:r>
              <a:rPr lang="ru-RU" sz="1800" dirty="0" smtClean="0"/>
              <a:t> </a:t>
            </a:r>
            <a:r>
              <a:rPr lang="ru-RU" sz="1800" dirty="0" err="1" smtClean="0"/>
              <a:t>гештальттар</a:t>
            </a:r>
            <a:r>
              <a:rPr lang="ru-RU" sz="1800" dirty="0" smtClean="0"/>
              <a:t> аз, </a:t>
            </a:r>
            <a:r>
              <a:rPr lang="ru-RU" sz="1800" dirty="0" err="1" smtClean="0"/>
              <a:t>бірақ</a:t>
            </a:r>
            <a:r>
              <a:rPr lang="ru-RU" sz="1800" dirty="0" smtClean="0"/>
              <a:t> </a:t>
            </a:r>
            <a:r>
              <a:rPr lang="ru-RU" sz="1800" dirty="0" err="1" smtClean="0"/>
              <a:t>күштірек</a:t>
            </a:r>
            <a:r>
              <a:rPr lang="ru-RU" sz="1800" dirty="0" smtClean="0"/>
              <a:t>, ал </a:t>
            </a:r>
            <a:r>
              <a:rPr lang="ru-RU" sz="1800" dirty="0" err="1" smtClean="0"/>
              <a:t>үстемдік</a:t>
            </a:r>
            <a:r>
              <a:rPr lang="ru-RU" sz="1800" dirty="0" smtClean="0"/>
              <a:t> </a:t>
            </a:r>
            <a:r>
              <a:rPr lang="ru-RU" sz="1800" dirty="0" err="1" smtClean="0"/>
              <a:t>еткен</a:t>
            </a:r>
            <a:r>
              <a:rPr lang="ru-RU" sz="1800" dirty="0" smtClean="0"/>
              <a:t> блок </a:t>
            </a:r>
            <a:r>
              <a:rPr lang="ru-RU" sz="1800" dirty="0" err="1" smtClean="0"/>
              <a:t>жойылды</a:t>
            </a:r>
            <a:r>
              <a:rPr lang="ru-RU" sz="1800" dirty="0" smtClean="0"/>
              <a:t>.</a:t>
            </a:r>
          </a:p>
          <a:p>
            <a:r>
              <a:rPr lang="ru-RU" sz="1800" b="1" dirty="0" smtClean="0"/>
              <a:t>Д </a:t>
            </a:r>
            <a:r>
              <a:rPr lang="ru-RU" sz="1800" b="1" dirty="0" err="1" smtClean="0"/>
              <a:t>нұсқасына</a:t>
            </a:r>
            <a:r>
              <a:rPr lang="ru-RU" sz="1800" b="1" dirty="0" smtClean="0"/>
              <a:t> </a:t>
            </a:r>
            <a:r>
              <a:rPr lang="ru-RU" sz="1800" b="1" dirty="0" err="1" smtClean="0"/>
              <a:t>назар</a:t>
            </a:r>
            <a:r>
              <a:rPr lang="ru-RU" sz="1800" b="1" dirty="0" smtClean="0"/>
              <a:t> </a:t>
            </a:r>
            <a:r>
              <a:rPr lang="ru-RU" sz="1800" b="1" dirty="0" err="1" smtClean="0"/>
              <a:t>аударайық</a:t>
            </a:r>
            <a:r>
              <a:rPr lang="ru-RU" sz="1800" b="1" dirty="0" smtClean="0"/>
              <a:t>.</a:t>
            </a:r>
            <a:r>
              <a:rPr lang="ru-RU" sz="1800" dirty="0" smtClean="0"/>
              <a:t> </a:t>
            </a:r>
            <a:r>
              <a:rPr lang="ru-RU" sz="1800" dirty="0" err="1" smtClean="0"/>
              <a:t>Біз</a:t>
            </a:r>
            <a:r>
              <a:rPr lang="ru-RU" sz="1800" dirty="0" smtClean="0"/>
              <a:t> </a:t>
            </a:r>
            <a:r>
              <a:rPr lang="ru-RU" sz="1800" dirty="0" err="1" smtClean="0"/>
              <a:t>күшті</a:t>
            </a:r>
            <a:r>
              <a:rPr lang="ru-RU" sz="1800" dirty="0" smtClean="0"/>
              <a:t> </a:t>
            </a:r>
            <a:r>
              <a:rPr lang="ru-RU" sz="1800" dirty="0" err="1" smtClean="0"/>
              <a:t>әсерді</a:t>
            </a:r>
            <a:r>
              <a:rPr lang="ru-RU" sz="1800" dirty="0" smtClean="0"/>
              <a:t> </a:t>
            </a:r>
            <a:r>
              <a:rPr lang="ru-RU" sz="1800" dirty="0" err="1" smtClean="0"/>
              <a:t>қолдандық</a:t>
            </a:r>
            <a:r>
              <a:rPr lang="ru-RU" sz="1800" dirty="0" smtClean="0"/>
              <a:t> — </a:t>
            </a:r>
            <a:r>
              <a:rPr lang="ru-RU" sz="1800" dirty="0" err="1" smtClean="0"/>
              <a:t>радиобатырмалардың</a:t>
            </a:r>
            <a:r>
              <a:rPr lang="ru-RU" sz="1800" dirty="0" smtClean="0"/>
              <a:t> </a:t>
            </a:r>
            <a:r>
              <a:rPr lang="ru-RU" sz="1800" dirty="0" err="1" smtClean="0"/>
              <a:t>айналасына</a:t>
            </a:r>
            <a:r>
              <a:rPr lang="ru-RU" sz="1800" dirty="0" smtClean="0"/>
              <a:t> </a:t>
            </a:r>
            <a:r>
              <a:rPr lang="ru-RU" sz="1800" dirty="0" err="1" smtClean="0"/>
              <a:t>жақтау</a:t>
            </a:r>
            <a:r>
              <a:rPr lang="ru-RU" sz="1800" dirty="0" smtClean="0"/>
              <a:t> (рамка) </a:t>
            </a:r>
            <a:r>
              <a:rPr lang="ru-RU" sz="1800" dirty="0" err="1" smtClean="0"/>
              <a:t>қойып</a:t>
            </a:r>
            <a:r>
              <a:rPr lang="ru-RU" sz="1800" dirty="0" smtClean="0"/>
              <a:t>, </a:t>
            </a:r>
            <a:r>
              <a:rPr lang="ru-RU" sz="1800" dirty="0" err="1" smtClean="0"/>
              <a:t>гештальтты</a:t>
            </a:r>
            <a:r>
              <a:rPr lang="ru-RU" sz="1800" dirty="0" smtClean="0"/>
              <a:t> </a:t>
            </a:r>
            <a:r>
              <a:rPr lang="ru-RU" sz="1800" dirty="0" err="1" smtClean="0"/>
              <a:t>одан</a:t>
            </a:r>
            <a:r>
              <a:rPr lang="ru-RU" sz="1800" dirty="0" smtClean="0"/>
              <a:t> </a:t>
            </a:r>
            <a:r>
              <a:rPr lang="ru-RU" sz="1800" dirty="0" err="1" smtClean="0"/>
              <a:t>әрі</a:t>
            </a:r>
            <a:r>
              <a:rPr lang="ru-RU" sz="1800" dirty="0" smtClean="0"/>
              <a:t> </a:t>
            </a:r>
            <a:r>
              <a:rPr lang="ru-RU" sz="1800" dirty="0" err="1" smtClean="0"/>
              <a:t>күшейттік</a:t>
            </a:r>
            <a:r>
              <a:rPr lang="ru-RU" sz="1800" dirty="0" smtClean="0"/>
              <a:t>. </a:t>
            </a:r>
            <a:r>
              <a:rPr lang="ru-RU" sz="1800" dirty="0" err="1" smtClean="0"/>
              <a:t>Және</a:t>
            </a:r>
            <a:r>
              <a:rPr lang="ru-RU" sz="1800" dirty="0" smtClean="0"/>
              <a:t> </a:t>
            </a:r>
            <a:r>
              <a:rPr lang="ru-RU" sz="1800" dirty="0" err="1" smtClean="0"/>
              <a:t>қызық</a:t>
            </a:r>
            <a:r>
              <a:rPr lang="ru-RU" sz="1800" dirty="0" smtClean="0"/>
              <a:t> </a:t>
            </a:r>
            <a:r>
              <a:rPr lang="ru-RU" sz="1800" dirty="0" err="1" smtClean="0"/>
              <a:t>үшін</a:t>
            </a:r>
            <a:r>
              <a:rPr lang="ru-RU" sz="1800" dirty="0" smtClean="0"/>
              <a:t> </a:t>
            </a:r>
            <a:r>
              <a:rPr lang="en-US" sz="1800" dirty="0" smtClean="0"/>
              <a:t>OK </a:t>
            </a:r>
            <a:r>
              <a:rPr lang="ru-RU" sz="1800" dirty="0" err="1" smtClean="0"/>
              <a:t>батырмасын</a:t>
            </a:r>
            <a:r>
              <a:rPr lang="ru-RU" sz="1800" dirty="0" smtClean="0"/>
              <a:t> осы </a:t>
            </a:r>
            <a:r>
              <a:rPr lang="ru-RU" sz="1800" dirty="0" err="1" smtClean="0"/>
              <a:t>жақтаудың</a:t>
            </a:r>
            <a:r>
              <a:rPr lang="ru-RU" sz="1800" dirty="0" smtClean="0"/>
              <a:t> </a:t>
            </a:r>
            <a:r>
              <a:rPr lang="ru-RU" sz="1800" dirty="0" err="1" smtClean="0"/>
              <a:t>ішіне</a:t>
            </a:r>
            <a:r>
              <a:rPr lang="ru-RU" sz="1800" dirty="0" smtClean="0"/>
              <a:t> </a:t>
            </a:r>
            <a:r>
              <a:rPr lang="ru-RU" sz="1800" dirty="0" err="1" smtClean="0"/>
              <a:t>жылжыттық</a:t>
            </a:r>
            <a:r>
              <a:rPr lang="ru-RU" sz="1800" dirty="0" smtClean="0"/>
              <a:t>. </a:t>
            </a:r>
            <a:r>
              <a:rPr lang="ru-RU" sz="1800" dirty="0" err="1" smtClean="0"/>
              <a:t>Бұл</a:t>
            </a:r>
            <a:r>
              <a:rPr lang="ru-RU" sz="1800" dirty="0" smtClean="0"/>
              <a:t> </a:t>
            </a:r>
            <a:r>
              <a:rPr lang="ru-RU" sz="1800" dirty="0" err="1" smtClean="0"/>
              <a:t>тәжірибе</a:t>
            </a:r>
            <a:r>
              <a:rPr lang="ru-RU" sz="1800" dirty="0" smtClean="0"/>
              <a:t> </a:t>
            </a:r>
            <a:r>
              <a:rPr lang="ru-RU" sz="1800" dirty="0" err="1" smtClean="0"/>
              <a:t>нені</a:t>
            </a:r>
            <a:r>
              <a:rPr lang="ru-RU" sz="1800" dirty="0" smtClean="0"/>
              <a:t> </a:t>
            </a:r>
            <a:r>
              <a:rPr lang="ru-RU" sz="1800" dirty="0" err="1" smtClean="0"/>
              <a:t>білдіреді</a:t>
            </a:r>
            <a:r>
              <a:rPr lang="ru-RU" sz="1800" dirty="0" smtClean="0"/>
              <a:t>? – </a:t>
            </a:r>
            <a:r>
              <a:rPr lang="ru-RU" sz="1800" b="1" dirty="0" err="1" smtClean="0"/>
              <a:t>Үлкен</a:t>
            </a:r>
            <a:r>
              <a:rPr lang="ru-RU" sz="1800" b="1" dirty="0" smtClean="0"/>
              <a:t> </a:t>
            </a:r>
            <a:r>
              <a:rPr lang="ru-RU" sz="1800" b="1" dirty="0" err="1" smtClean="0"/>
              <a:t>түсінбеушілік</a:t>
            </a:r>
            <a:r>
              <a:rPr lang="ru-RU" sz="1800" b="1" dirty="0" smtClean="0"/>
              <a:t>!</a:t>
            </a:r>
            <a:r>
              <a:rPr lang="ru-RU" sz="1800" dirty="0" smtClean="0"/>
              <a:t/>
            </a:r>
            <a:br>
              <a:rPr lang="ru-RU" sz="1800" dirty="0" smtClean="0"/>
            </a:br>
            <a:r>
              <a:rPr lang="ru-RU" sz="1800" dirty="0" err="1" smtClean="0"/>
              <a:t>Пайдаланушы</a:t>
            </a:r>
            <a:r>
              <a:rPr lang="ru-RU" sz="1800" dirty="0" smtClean="0"/>
              <a:t> </a:t>
            </a:r>
            <a:r>
              <a:rPr lang="ru-RU" sz="1800" dirty="0" err="1" smtClean="0"/>
              <a:t>ойлайды</a:t>
            </a:r>
            <a:r>
              <a:rPr lang="ru-RU" sz="1800" dirty="0" smtClean="0"/>
              <a:t>: </a:t>
            </a:r>
            <a:r>
              <a:rPr lang="ru-RU" sz="1800" i="1" dirty="0" smtClean="0"/>
              <a:t>«Неге </a:t>
            </a:r>
            <a:r>
              <a:rPr lang="ru-RU" sz="1800" i="1" dirty="0" err="1" smtClean="0"/>
              <a:t>мұнда</a:t>
            </a:r>
            <a:r>
              <a:rPr lang="ru-RU" sz="1800" i="1" dirty="0" smtClean="0"/>
              <a:t> </a:t>
            </a:r>
            <a:r>
              <a:rPr lang="en-US" sz="1800" i="1" dirty="0" smtClean="0"/>
              <a:t>OK </a:t>
            </a:r>
            <a:r>
              <a:rPr lang="ru-RU" sz="1800" i="1" dirty="0" err="1" smtClean="0"/>
              <a:t>батырмасы</a:t>
            </a:r>
            <a:r>
              <a:rPr lang="ru-RU" sz="1800" i="1" dirty="0" smtClean="0"/>
              <a:t> </a:t>
            </a:r>
            <a:r>
              <a:rPr lang="ru-RU" sz="1800" i="1" dirty="0" err="1" smtClean="0"/>
              <a:t>тұр</a:t>
            </a:r>
            <a:r>
              <a:rPr lang="ru-RU" sz="1800" i="1" dirty="0" smtClean="0"/>
              <a:t>? </a:t>
            </a:r>
            <a:r>
              <a:rPr lang="ru-RU" sz="1800" i="1" dirty="0" err="1" smtClean="0"/>
              <a:t>Диапазонды</a:t>
            </a:r>
            <a:r>
              <a:rPr lang="ru-RU" sz="1800" i="1" dirty="0" smtClean="0"/>
              <a:t> </a:t>
            </a:r>
            <a:r>
              <a:rPr lang="ru-RU" sz="1800" i="1" dirty="0" err="1" smtClean="0"/>
              <a:t>таңдағаннан</a:t>
            </a:r>
            <a:r>
              <a:rPr lang="ru-RU" sz="1800" i="1" dirty="0" smtClean="0"/>
              <a:t> </a:t>
            </a:r>
            <a:r>
              <a:rPr lang="ru-RU" sz="1800" i="1" dirty="0" err="1" smtClean="0"/>
              <a:t>кейін</a:t>
            </a:r>
            <a:r>
              <a:rPr lang="ru-RU" sz="1800" i="1" dirty="0" smtClean="0"/>
              <a:t> </a:t>
            </a:r>
            <a:r>
              <a:rPr lang="en-US" sz="1800" i="1" dirty="0" smtClean="0"/>
              <a:t>OK-</a:t>
            </a:r>
            <a:r>
              <a:rPr lang="ru-RU" sz="1800" i="1" dirty="0" err="1" smtClean="0"/>
              <a:t>ді</a:t>
            </a:r>
            <a:r>
              <a:rPr lang="ru-RU" sz="1800" i="1" dirty="0" smtClean="0"/>
              <a:t> </a:t>
            </a:r>
            <a:r>
              <a:rPr lang="ru-RU" sz="1800" i="1" dirty="0" err="1" smtClean="0"/>
              <a:t>басуым</a:t>
            </a:r>
            <a:r>
              <a:rPr lang="ru-RU" sz="1800" i="1" dirty="0" smtClean="0"/>
              <a:t> </a:t>
            </a:r>
            <a:r>
              <a:rPr lang="ru-RU" sz="1800" i="1" dirty="0" err="1" smtClean="0"/>
              <a:t>керек</a:t>
            </a:r>
            <a:r>
              <a:rPr lang="ru-RU" sz="1800" i="1" dirty="0" smtClean="0"/>
              <a:t> </a:t>
            </a:r>
            <a:r>
              <a:rPr lang="ru-RU" sz="1800" i="1" dirty="0" err="1" smtClean="0"/>
              <a:t>пе</a:t>
            </a:r>
            <a:r>
              <a:rPr lang="ru-RU" sz="1800" i="1" dirty="0" smtClean="0"/>
              <a:t>? Неге? </a:t>
            </a:r>
            <a:r>
              <a:rPr lang="ru-RU" sz="1800" i="1" dirty="0" err="1" smtClean="0"/>
              <a:t>Басқа</a:t>
            </a:r>
            <a:r>
              <a:rPr lang="ru-RU" sz="1800" i="1" dirty="0" smtClean="0"/>
              <a:t> </a:t>
            </a:r>
            <a:r>
              <a:rPr lang="ru-RU" sz="1800" i="1" dirty="0" err="1" smtClean="0"/>
              <a:t>параметрлерді</a:t>
            </a:r>
            <a:r>
              <a:rPr lang="ru-RU" sz="1800" i="1" dirty="0" smtClean="0"/>
              <a:t> </a:t>
            </a:r>
            <a:r>
              <a:rPr lang="ru-RU" sz="1800" i="1" dirty="0" err="1" smtClean="0"/>
              <a:t>өзгерткеннен</a:t>
            </a:r>
            <a:r>
              <a:rPr lang="ru-RU" sz="1800" i="1" dirty="0" smtClean="0"/>
              <a:t> </a:t>
            </a:r>
            <a:r>
              <a:rPr lang="ru-RU" sz="1800" i="1" dirty="0" err="1" smtClean="0"/>
              <a:t>кейін</a:t>
            </a:r>
            <a:r>
              <a:rPr lang="ru-RU" sz="1800" i="1" dirty="0" smtClean="0"/>
              <a:t> не </a:t>
            </a:r>
            <a:r>
              <a:rPr lang="ru-RU" sz="1800" i="1" dirty="0" err="1" smtClean="0"/>
              <a:t>басамын</a:t>
            </a:r>
            <a:r>
              <a:rPr lang="ru-RU" sz="1800" i="1" dirty="0" smtClean="0"/>
              <a:t>?»</a:t>
            </a:r>
            <a:r>
              <a:rPr lang="ru-RU" sz="1800" dirty="0" smtClean="0"/>
              <a:t> </a:t>
            </a:r>
            <a:r>
              <a:rPr lang="ru-RU" sz="1800" dirty="0" err="1" smtClean="0"/>
              <a:t>Шындығында</a:t>
            </a:r>
            <a:r>
              <a:rPr lang="ru-RU" sz="1800" dirty="0" smtClean="0"/>
              <a:t>, </a:t>
            </a:r>
            <a:r>
              <a:rPr lang="ru-RU" sz="1800" dirty="0" err="1" smtClean="0"/>
              <a:t>бұл</a:t>
            </a:r>
            <a:r>
              <a:rPr lang="ru-RU" sz="1800" dirty="0" smtClean="0"/>
              <a:t> </a:t>
            </a:r>
            <a:r>
              <a:rPr lang="ru-RU" sz="1800" dirty="0" err="1" smtClean="0"/>
              <a:t>бұрынғы</a:t>
            </a:r>
            <a:r>
              <a:rPr lang="ru-RU" sz="1800" dirty="0" smtClean="0"/>
              <a:t> </a:t>
            </a:r>
            <a:r>
              <a:rPr lang="ru-RU" sz="1800" b="1" dirty="0" err="1" smtClean="0"/>
              <a:t>сол</a:t>
            </a:r>
            <a:r>
              <a:rPr lang="ru-RU" sz="1800" b="1" dirty="0" smtClean="0"/>
              <a:t> </a:t>
            </a:r>
            <a:r>
              <a:rPr lang="en-US" sz="1800" b="1" dirty="0" smtClean="0"/>
              <a:t>OK </a:t>
            </a:r>
            <a:r>
              <a:rPr lang="ru-RU" sz="1800" b="1" dirty="0" err="1" smtClean="0"/>
              <a:t>батырмасы</a:t>
            </a:r>
            <a:r>
              <a:rPr lang="ru-RU" sz="1800" dirty="0" smtClean="0"/>
              <a:t>, </a:t>
            </a:r>
            <a:r>
              <a:rPr lang="ru-RU" sz="1800" dirty="0" err="1" smtClean="0"/>
              <a:t>сол</a:t>
            </a:r>
            <a:r>
              <a:rPr lang="ru-RU" sz="1800" dirty="0" smtClean="0"/>
              <a:t> </a:t>
            </a:r>
            <a:r>
              <a:rPr lang="ru-RU" sz="1800" dirty="0" err="1" smtClean="0"/>
              <a:t>функциямен</a:t>
            </a:r>
            <a:r>
              <a:rPr lang="ru-RU" sz="1800" dirty="0" smtClean="0"/>
              <a:t>. </a:t>
            </a:r>
            <a:r>
              <a:rPr lang="ru-RU" sz="1800" dirty="0" err="1" smtClean="0"/>
              <a:t>Біз</a:t>
            </a:r>
            <a:r>
              <a:rPr lang="ru-RU" sz="1800" dirty="0" smtClean="0"/>
              <a:t> оны тек </a:t>
            </a:r>
            <a:r>
              <a:rPr lang="ru-RU" sz="1800" dirty="0" err="1" smtClean="0"/>
              <a:t>басқа</a:t>
            </a:r>
            <a:r>
              <a:rPr lang="ru-RU" sz="1800" dirty="0" smtClean="0"/>
              <a:t> </a:t>
            </a:r>
            <a:r>
              <a:rPr lang="ru-RU" sz="1800" dirty="0" err="1" smtClean="0"/>
              <a:t>жерге</a:t>
            </a:r>
            <a:r>
              <a:rPr lang="ru-RU" sz="1800" dirty="0" smtClean="0"/>
              <a:t> </a:t>
            </a:r>
            <a:r>
              <a:rPr lang="ru-RU" sz="1800" dirty="0" err="1" smtClean="0"/>
              <a:t>жылжыттық</a:t>
            </a:r>
            <a:r>
              <a:rPr lang="ru-RU" sz="1800" dirty="0" smtClean="0"/>
              <a:t>.</a:t>
            </a:r>
          </a:p>
          <a:p>
            <a:r>
              <a:rPr lang="ru-RU" sz="1800" dirty="0" err="1" smtClean="0"/>
              <a:t>Түсінбеушіліктің</a:t>
            </a:r>
            <a:r>
              <a:rPr lang="ru-RU" sz="1800" dirty="0" smtClean="0"/>
              <a:t> </a:t>
            </a:r>
            <a:r>
              <a:rPr lang="ru-RU" sz="1800" dirty="0" err="1" smtClean="0"/>
              <a:t>себебі</a:t>
            </a:r>
            <a:r>
              <a:rPr lang="ru-RU" sz="1800" dirty="0" smtClean="0"/>
              <a:t> — </a:t>
            </a:r>
            <a:r>
              <a:rPr lang="ru-RU" sz="1800" b="1" dirty="0" err="1" smtClean="0"/>
              <a:t>жабықтық</a:t>
            </a:r>
            <a:r>
              <a:rPr lang="ru-RU" sz="1800" b="1" dirty="0" smtClean="0"/>
              <a:t> </a:t>
            </a:r>
            <a:r>
              <a:rPr lang="ru-RU" sz="1800" b="1" dirty="0" err="1" smtClean="0"/>
              <a:t>заңы</a:t>
            </a:r>
            <a:r>
              <a:rPr lang="ru-RU" sz="1800" dirty="0" smtClean="0"/>
              <a:t>: </a:t>
            </a:r>
            <a:r>
              <a:rPr lang="ru-RU" sz="1800" dirty="0" err="1" smtClean="0"/>
              <a:t>рамканың</a:t>
            </a:r>
            <a:r>
              <a:rPr lang="ru-RU" sz="1800" dirty="0" smtClean="0"/>
              <a:t> </a:t>
            </a:r>
            <a:r>
              <a:rPr lang="ru-RU" sz="1800" dirty="0" err="1" smtClean="0"/>
              <a:t>ішіндегі</a:t>
            </a:r>
            <a:r>
              <a:rPr lang="ru-RU" sz="1800" dirty="0" smtClean="0"/>
              <a:t> </a:t>
            </a:r>
            <a:r>
              <a:rPr lang="ru-RU" sz="1800" dirty="0" err="1" smtClean="0"/>
              <a:t>барлық</a:t>
            </a:r>
            <a:r>
              <a:rPr lang="ru-RU" sz="1800" dirty="0" smtClean="0"/>
              <a:t> </a:t>
            </a:r>
            <a:r>
              <a:rPr lang="ru-RU" sz="1800" dirty="0" err="1" smtClean="0"/>
              <a:t>нәрсе</a:t>
            </a:r>
            <a:r>
              <a:rPr lang="ru-RU" sz="1800" dirty="0" smtClean="0"/>
              <a:t> </a:t>
            </a:r>
            <a:r>
              <a:rPr lang="ru-RU" sz="1800" dirty="0" err="1" smtClean="0"/>
              <a:t>бірге</a:t>
            </a:r>
            <a:r>
              <a:rPr lang="ru-RU" sz="1800" dirty="0" smtClean="0"/>
              <a:t> </a:t>
            </a:r>
            <a:r>
              <a:rPr lang="ru-RU" sz="1800" dirty="0" err="1" smtClean="0"/>
              <a:t>байланысты</a:t>
            </a:r>
            <a:r>
              <a:rPr lang="ru-RU" sz="1800" dirty="0" smtClean="0"/>
              <a:t> </a:t>
            </a:r>
            <a:r>
              <a:rPr lang="ru-RU" sz="1800" dirty="0" err="1" smtClean="0"/>
              <a:t>деп</a:t>
            </a:r>
            <a:r>
              <a:rPr lang="ru-RU" sz="1800" dirty="0" smtClean="0"/>
              <a:t> </a:t>
            </a:r>
            <a:r>
              <a:rPr lang="ru-RU" sz="1800" dirty="0" err="1" smtClean="0"/>
              <a:t>қабылданады</a:t>
            </a:r>
            <a:r>
              <a:rPr lang="ru-RU" sz="1800" dirty="0" smtClean="0"/>
              <a:t>. </a:t>
            </a:r>
            <a:r>
              <a:rPr lang="ru-RU" sz="1800" dirty="0" err="1" smtClean="0"/>
              <a:t>Басқаша</a:t>
            </a:r>
            <a:r>
              <a:rPr lang="ru-RU" sz="1800" dirty="0" smtClean="0"/>
              <a:t> </a:t>
            </a:r>
            <a:r>
              <a:rPr lang="ru-RU" sz="1800" dirty="0" err="1" smtClean="0"/>
              <a:t>айтқанда</a:t>
            </a:r>
            <a:r>
              <a:rPr lang="ru-RU" sz="1800" dirty="0" smtClean="0"/>
              <a:t>, </a:t>
            </a:r>
            <a:r>
              <a:rPr lang="ru-RU" sz="1800" dirty="0" err="1" smtClean="0"/>
              <a:t>қолданушы</a:t>
            </a:r>
            <a:r>
              <a:rPr lang="ru-RU" sz="1800" dirty="0" smtClean="0"/>
              <a:t> </a:t>
            </a:r>
            <a:r>
              <a:rPr lang="ru-RU" sz="1800" dirty="0" err="1" smtClean="0"/>
              <a:t>ойлайды</a:t>
            </a:r>
            <a:r>
              <a:rPr lang="ru-RU" sz="1800" dirty="0" smtClean="0"/>
              <a:t>: </a:t>
            </a:r>
            <a:r>
              <a:rPr lang="ru-RU" sz="1800" i="1" dirty="0" smtClean="0"/>
              <a:t>«</a:t>
            </a:r>
            <a:r>
              <a:rPr lang="en-US" sz="1800" i="1" dirty="0" smtClean="0"/>
              <a:t>OK </a:t>
            </a:r>
            <a:r>
              <a:rPr lang="ru-RU" sz="1800" i="1" dirty="0" err="1" smtClean="0"/>
              <a:t>батырмасы</a:t>
            </a:r>
            <a:r>
              <a:rPr lang="ru-RU" sz="1800" i="1" dirty="0" smtClean="0"/>
              <a:t> тек </a:t>
            </a:r>
            <a:r>
              <a:rPr lang="ru-RU" sz="1800" i="1" dirty="0" err="1" smtClean="0"/>
              <a:t>басып</a:t>
            </a:r>
            <a:r>
              <a:rPr lang="ru-RU" sz="1800" i="1" dirty="0" smtClean="0"/>
              <a:t> </a:t>
            </a:r>
            <a:r>
              <a:rPr lang="ru-RU" sz="1800" i="1" dirty="0" err="1" smtClean="0"/>
              <a:t>шығару</a:t>
            </a:r>
            <a:r>
              <a:rPr lang="ru-RU" sz="1800" i="1" dirty="0" smtClean="0"/>
              <a:t> </a:t>
            </a:r>
            <a:r>
              <a:rPr lang="ru-RU" sz="1800" i="1" dirty="0" err="1" smtClean="0"/>
              <a:t>диапазонына</a:t>
            </a:r>
            <a:r>
              <a:rPr lang="ru-RU" sz="1800" i="1" dirty="0" smtClean="0"/>
              <a:t> </a:t>
            </a:r>
            <a:r>
              <a:rPr lang="ru-RU" sz="1800" i="1" dirty="0" err="1" smtClean="0"/>
              <a:t>ғана</a:t>
            </a:r>
            <a:r>
              <a:rPr lang="ru-RU" sz="1800" i="1" dirty="0" smtClean="0"/>
              <a:t> </a:t>
            </a:r>
            <a:r>
              <a:rPr lang="ru-RU" sz="1800" i="1" dirty="0" err="1" smtClean="0"/>
              <a:t>қатысты</a:t>
            </a:r>
            <a:r>
              <a:rPr lang="ru-RU" sz="1800" i="1" dirty="0" smtClean="0"/>
              <a:t>».</a:t>
            </a:r>
            <a:endParaRPr lang="ru-RU" sz="1800" dirty="0" smtClean="0"/>
          </a:p>
          <a:p>
            <a:r>
              <a:rPr lang="ru-RU" sz="1800" dirty="0" err="1" smtClean="0"/>
              <a:t>Бұл</a:t>
            </a:r>
            <a:r>
              <a:rPr lang="ru-RU" sz="1800" dirty="0" smtClean="0"/>
              <a:t> </a:t>
            </a:r>
            <a:r>
              <a:rPr lang="ru-RU" sz="1800" dirty="0" err="1" smtClean="0"/>
              <a:t>мысал</a:t>
            </a:r>
            <a:r>
              <a:rPr lang="ru-RU" sz="1800" dirty="0" smtClean="0"/>
              <a:t> </a:t>
            </a:r>
            <a:r>
              <a:rPr lang="ru-RU" sz="1800" dirty="0" err="1" smtClean="0"/>
              <a:t>гештальттардың</a:t>
            </a:r>
            <a:r>
              <a:rPr lang="ru-RU" sz="1800" dirty="0" smtClean="0"/>
              <a:t> </a:t>
            </a:r>
            <a:r>
              <a:rPr lang="ru-RU" sz="1800" dirty="0" err="1" smtClean="0"/>
              <a:t>біздің</a:t>
            </a:r>
            <a:r>
              <a:rPr lang="ru-RU" sz="1800" dirty="0" smtClean="0"/>
              <a:t> </a:t>
            </a:r>
            <a:r>
              <a:rPr lang="ru-RU" sz="1800" dirty="0" err="1" smtClean="0"/>
              <a:t>жүйенің</a:t>
            </a:r>
            <a:r>
              <a:rPr lang="ru-RU" sz="1800" dirty="0" smtClean="0"/>
              <a:t> </a:t>
            </a:r>
            <a:r>
              <a:rPr lang="ru-RU" sz="1800" dirty="0" err="1" smtClean="0"/>
              <a:t>қалай</a:t>
            </a:r>
            <a:r>
              <a:rPr lang="ru-RU" sz="1800" dirty="0" smtClean="0"/>
              <a:t> </a:t>
            </a:r>
            <a:r>
              <a:rPr lang="ru-RU" sz="1800" dirty="0" err="1" smtClean="0"/>
              <a:t>жұмыс</a:t>
            </a:r>
            <a:r>
              <a:rPr lang="ru-RU" sz="1800" dirty="0" smtClean="0"/>
              <a:t> </a:t>
            </a:r>
            <a:r>
              <a:rPr lang="ru-RU" sz="1800" dirty="0" err="1" smtClean="0"/>
              <a:t>істейтіні</a:t>
            </a:r>
            <a:r>
              <a:rPr lang="ru-RU" sz="1800" dirty="0" smtClean="0"/>
              <a:t> </a:t>
            </a:r>
            <a:r>
              <a:rPr lang="ru-RU" sz="1800" dirty="0" err="1" smtClean="0"/>
              <a:t>туралы</a:t>
            </a:r>
            <a:r>
              <a:rPr lang="ru-RU" sz="1800" dirty="0" smtClean="0"/>
              <a:t> </a:t>
            </a:r>
            <a:r>
              <a:rPr lang="ru-RU" sz="1800" b="1" dirty="0" err="1" smtClean="0"/>
              <a:t>менталдық</a:t>
            </a:r>
            <a:r>
              <a:rPr lang="ru-RU" sz="1800" b="1" dirty="0" smtClean="0"/>
              <a:t> </a:t>
            </a:r>
            <a:r>
              <a:rPr lang="ru-RU" sz="1800" b="1" dirty="0" err="1" smtClean="0"/>
              <a:t>моделімізге</a:t>
            </a:r>
            <a:r>
              <a:rPr lang="ru-RU" sz="1800" b="1" dirty="0" smtClean="0"/>
              <a:t> </a:t>
            </a:r>
            <a:r>
              <a:rPr lang="ru-RU" sz="1800" b="1" dirty="0" err="1" smtClean="0"/>
              <a:t>орасан</a:t>
            </a:r>
            <a:r>
              <a:rPr lang="ru-RU" sz="1800" b="1" dirty="0" smtClean="0"/>
              <a:t> </a:t>
            </a:r>
            <a:r>
              <a:rPr lang="ru-RU" sz="1800" b="1" dirty="0" err="1" smtClean="0"/>
              <a:t>зор</a:t>
            </a:r>
            <a:r>
              <a:rPr lang="ru-RU" sz="1800" b="1" dirty="0" smtClean="0"/>
              <a:t> </a:t>
            </a:r>
            <a:r>
              <a:rPr lang="ru-RU" sz="1800" b="1" dirty="0" err="1" smtClean="0"/>
              <a:t>ықпал</a:t>
            </a:r>
            <a:r>
              <a:rPr lang="ru-RU" sz="1800" b="1" dirty="0" smtClean="0"/>
              <a:t> </a:t>
            </a:r>
            <a:r>
              <a:rPr lang="ru-RU" sz="1800" b="1" dirty="0" err="1" smtClean="0"/>
              <a:t>ететінін</a:t>
            </a:r>
            <a:r>
              <a:rPr lang="ru-RU" sz="1800" dirty="0" smtClean="0"/>
              <a:t> </a:t>
            </a:r>
            <a:r>
              <a:rPr lang="ru-RU" sz="1800" dirty="0" err="1" smtClean="0"/>
              <a:t>көрсетеді</a:t>
            </a:r>
            <a:r>
              <a:rPr lang="ru-RU" sz="1800" dirty="0" smtClean="0"/>
              <a:t>. </a:t>
            </a:r>
            <a:r>
              <a:rPr lang="ru-RU" sz="1800" dirty="0" err="1" smtClean="0"/>
              <a:t>Рамкалар</a:t>
            </a:r>
            <a:r>
              <a:rPr lang="ru-RU" sz="1800" dirty="0" smtClean="0"/>
              <a:t> </a:t>
            </a:r>
            <a:r>
              <a:rPr lang="ru-RU" sz="1800" dirty="0" err="1" smtClean="0"/>
              <a:t>күшті</a:t>
            </a:r>
            <a:r>
              <a:rPr lang="ru-RU" sz="1800" dirty="0" smtClean="0"/>
              <a:t> </a:t>
            </a:r>
            <a:r>
              <a:rPr lang="ru-RU" sz="1800" dirty="0" err="1" smtClean="0"/>
              <a:t>әсер</a:t>
            </a:r>
            <a:r>
              <a:rPr lang="ru-RU" sz="1800" dirty="0" smtClean="0"/>
              <a:t> </a:t>
            </a:r>
            <a:r>
              <a:rPr lang="ru-RU" sz="1800" dirty="0" err="1" smtClean="0"/>
              <a:t>береді</a:t>
            </a:r>
            <a:r>
              <a:rPr lang="ru-RU" sz="1800" dirty="0" smtClean="0"/>
              <a:t>, </a:t>
            </a:r>
            <a:r>
              <a:rPr lang="ru-RU" sz="1800" dirty="0" err="1" smtClean="0"/>
              <a:t>бірақ</a:t>
            </a:r>
            <a:r>
              <a:rPr lang="ru-RU" sz="1800" dirty="0" smtClean="0"/>
              <a:t> </a:t>
            </a:r>
            <a:r>
              <a:rPr lang="ru-RU" sz="1800" dirty="0" err="1" smtClean="0"/>
              <a:t>экранда</a:t>
            </a:r>
            <a:r>
              <a:rPr lang="ru-RU" sz="1800" dirty="0" smtClean="0"/>
              <a:t> </a:t>
            </a:r>
            <a:r>
              <a:rPr lang="ru-RU" sz="1800" dirty="0" err="1" smtClean="0"/>
              <a:t>көп</a:t>
            </a:r>
            <a:r>
              <a:rPr lang="ru-RU" sz="1800" dirty="0" smtClean="0"/>
              <a:t> </a:t>
            </a:r>
            <a:r>
              <a:rPr lang="ru-RU" sz="1800" dirty="0" err="1" smtClean="0"/>
              <a:t>орын</a:t>
            </a:r>
            <a:r>
              <a:rPr lang="ru-RU" sz="1800" dirty="0" smtClean="0"/>
              <a:t> </a:t>
            </a:r>
            <a:r>
              <a:rPr lang="ru-RU" sz="1800" dirty="0" err="1" smtClean="0"/>
              <a:t>алады</a:t>
            </a:r>
            <a:r>
              <a:rPr lang="ru-RU" sz="1800" dirty="0" smtClean="0"/>
              <a:t>. Альтернатива </a:t>
            </a:r>
            <a:r>
              <a:rPr lang="ru-RU" sz="1800" dirty="0" err="1" smtClean="0"/>
              <a:t>ретінде</a:t>
            </a:r>
            <a:r>
              <a:rPr lang="ru-RU" sz="1800" dirty="0" smtClean="0"/>
              <a:t> – </a:t>
            </a:r>
            <a:r>
              <a:rPr lang="ru-RU" sz="1800" dirty="0" err="1" smtClean="0"/>
              <a:t>блокты</a:t>
            </a:r>
            <a:r>
              <a:rPr lang="ru-RU" sz="1800" dirty="0" smtClean="0"/>
              <a:t> </a:t>
            </a:r>
            <a:r>
              <a:rPr lang="ru-RU" sz="1800" b="1" dirty="0" err="1" smtClean="0"/>
              <a:t>жұмсақ</a:t>
            </a:r>
            <a:r>
              <a:rPr lang="ru-RU" sz="1800" b="1" dirty="0" smtClean="0"/>
              <a:t> фоновый </a:t>
            </a:r>
            <a:r>
              <a:rPr lang="ru-RU" sz="1800" b="1" dirty="0" err="1" smtClean="0"/>
              <a:t>түспен</a:t>
            </a:r>
            <a:r>
              <a:rPr lang="ru-RU" sz="1800" dirty="0" smtClean="0"/>
              <a:t> </a:t>
            </a:r>
            <a:r>
              <a:rPr lang="ru-RU" sz="1800" dirty="0" err="1" smtClean="0"/>
              <a:t>ерекшелеу</a:t>
            </a:r>
            <a:r>
              <a:rPr lang="ru-RU" sz="1800" dirty="0" smtClean="0"/>
              <a:t>. </a:t>
            </a:r>
            <a:r>
              <a:rPr lang="ru-RU" sz="1800" dirty="0" err="1" smtClean="0"/>
              <a:t>Бұл</a:t>
            </a:r>
            <a:r>
              <a:rPr lang="ru-RU" sz="1800" dirty="0" smtClean="0"/>
              <a:t> </a:t>
            </a:r>
            <a:r>
              <a:rPr lang="ru-RU" sz="1800" dirty="0" err="1" smtClean="0"/>
              <a:t>шамамен</a:t>
            </a:r>
            <a:r>
              <a:rPr lang="ru-RU" sz="1800" dirty="0" smtClean="0"/>
              <a:t> </a:t>
            </a:r>
            <a:r>
              <a:rPr lang="ru-RU" sz="1800" dirty="0" err="1" smtClean="0"/>
              <a:t>сол</a:t>
            </a:r>
            <a:r>
              <a:rPr lang="ru-RU" sz="1800" dirty="0" smtClean="0"/>
              <a:t> </a:t>
            </a:r>
            <a:r>
              <a:rPr lang="ru-RU" sz="1800" dirty="0" err="1" smtClean="0"/>
              <a:t>әсерді</a:t>
            </a:r>
            <a:r>
              <a:rPr lang="ru-RU" sz="1800" dirty="0" smtClean="0"/>
              <a:t> </a:t>
            </a:r>
            <a:r>
              <a:rPr lang="ru-RU" sz="1800" dirty="0" err="1" smtClean="0"/>
              <a:t>береді</a:t>
            </a:r>
            <a:r>
              <a:rPr lang="ru-RU" sz="1800" dirty="0" smtClean="0"/>
              <a:t>, </a:t>
            </a:r>
            <a:r>
              <a:rPr lang="ru-RU" sz="1800" dirty="0" err="1" smtClean="0"/>
              <a:t>бірақ</a:t>
            </a:r>
            <a:r>
              <a:rPr lang="ru-RU" sz="1800" dirty="0" smtClean="0"/>
              <a:t> экран </a:t>
            </a:r>
            <a:r>
              <a:rPr lang="ru-RU" sz="1800" dirty="0" err="1" smtClean="0"/>
              <a:t>орнын</a:t>
            </a:r>
            <a:r>
              <a:rPr lang="ru-RU" sz="1800" dirty="0" smtClean="0"/>
              <a:t> </a:t>
            </a:r>
            <a:r>
              <a:rPr lang="ru-RU" sz="1800" dirty="0" err="1" smtClean="0"/>
              <a:t>алмайды</a:t>
            </a:r>
            <a:r>
              <a:rPr lang="ru-RU" sz="1800" dirty="0" smtClean="0"/>
              <a:t>. </a:t>
            </a:r>
            <a:r>
              <a:rPr lang="ru-RU" sz="1800" dirty="0" err="1" smtClean="0"/>
              <a:t>Ескі</a:t>
            </a:r>
            <a:r>
              <a:rPr lang="ru-RU" sz="1800" dirty="0" smtClean="0"/>
              <a:t> </a:t>
            </a:r>
            <a:r>
              <a:rPr lang="ru-RU" sz="1800" dirty="0" err="1" smtClean="0"/>
              <a:t>компьютерлік</a:t>
            </a:r>
            <a:r>
              <a:rPr lang="ru-RU" sz="1800" dirty="0" smtClean="0"/>
              <a:t> </a:t>
            </a:r>
            <a:r>
              <a:rPr lang="ru-RU" sz="1800" dirty="0" err="1" smtClean="0"/>
              <a:t>терминалдарда</a:t>
            </a:r>
            <a:r>
              <a:rPr lang="ru-RU" sz="1800" dirty="0" smtClean="0"/>
              <a:t> </a:t>
            </a:r>
            <a:r>
              <a:rPr lang="ru-RU" sz="1800" dirty="0" err="1" smtClean="0"/>
              <a:t>бұл</a:t>
            </a:r>
            <a:r>
              <a:rPr lang="ru-RU" sz="1800" dirty="0" smtClean="0"/>
              <a:t> </a:t>
            </a:r>
            <a:r>
              <a:rPr lang="ru-RU" sz="1800" dirty="0" err="1" smtClean="0"/>
              <a:t>өте</a:t>
            </a:r>
            <a:r>
              <a:rPr lang="ru-RU" sz="1800" dirty="0" smtClean="0"/>
              <a:t> </a:t>
            </a:r>
            <a:r>
              <a:rPr lang="ru-RU" sz="1800" dirty="0" err="1" smtClean="0"/>
              <a:t>қарапайым</a:t>
            </a:r>
            <a:r>
              <a:rPr lang="ru-RU" sz="1800" dirty="0" smtClean="0"/>
              <a:t> </a:t>
            </a:r>
            <a:r>
              <a:rPr lang="ru-RU" sz="1800" dirty="0" err="1" smtClean="0"/>
              <a:t>шешім</a:t>
            </a:r>
            <a:r>
              <a:rPr lang="ru-RU" sz="1800" dirty="0" smtClean="0"/>
              <a:t> </a:t>
            </a:r>
            <a:r>
              <a:rPr lang="ru-RU" sz="1800" dirty="0" err="1" smtClean="0"/>
              <a:t>болды</a:t>
            </a:r>
            <a:r>
              <a:rPr lang="ru-RU" sz="1800" dirty="0" smtClean="0"/>
              <a:t>. </a:t>
            </a:r>
            <a:r>
              <a:rPr lang="en-US" sz="1800" dirty="0" smtClean="0"/>
              <a:t>Microsoft Windows-</a:t>
            </a:r>
            <a:r>
              <a:rPr lang="ru-RU" sz="1800" dirty="0" smtClean="0"/>
              <a:t>та </a:t>
            </a:r>
            <a:r>
              <a:rPr lang="ru-RU" sz="1800" dirty="0" err="1" smtClean="0"/>
              <a:t>бұл</a:t>
            </a:r>
            <a:r>
              <a:rPr lang="ru-RU" sz="1800" dirty="0" smtClean="0"/>
              <a:t> </a:t>
            </a:r>
            <a:r>
              <a:rPr lang="ru-RU" sz="1800" dirty="0" err="1" smtClean="0"/>
              <a:t>қиынырақ</a:t>
            </a:r>
            <a:r>
              <a:rPr lang="ru-RU" sz="1800" dirty="0" smtClean="0"/>
              <a:t> </a:t>
            </a:r>
            <a:r>
              <a:rPr lang="ru-RU" sz="1800" dirty="0" err="1" smtClean="0"/>
              <a:t>әрі</a:t>
            </a:r>
            <a:r>
              <a:rPr lang="ru-RU" sz="1800" dirty="0" smtClean="0"/>
              <a:t> </a:t>
            </a:r>
            <a:r>
              <a:rPr lang="ru-RU" sz="1800" dirty="0" err="1" smtClean="0"/>
              <a:t>ресми</a:t>
            </a:r>
            <a:r>
              <a:rPr lang="ru-RU" sz="1800" dirty="0" smtClean="0"/>
              <a:t> </a:t>
            </a:r>
            <a:r>
              <a:rPr lang="ru-RU" sz="1800" dirty="0" err="1" smtClean="0"/>
              <a:t>ұсыныстарға</a:t>
            </a:r>
            <a:r>
              <a:rPr lang="ru-RU" sz="1800" dirty="0" smtClean="0"/>
              <a:t> </a:t>
            </a:r>
            <a:r>
              <a:rPr lang="ru-RU" sz="1800" dirty="0" err="1" smtClean="0"/>
              <a:t>қайшы</a:t>
            </a:r>
            <a:r>
              <a:rPr lang="ru-RU" sz="1800" dirty="0" smtClean="0"/>
              <a:t>. </a:t>
            </a:r>
            <a:r>
              <a:rPr lang="ru-RU" sz="1800" dirty="0" err="1" smtClean="0"/>
              <a:t>Сондықтан</a:t>
            </a:r>
            <a:r>
              <a:rPr lang="ru-RU" sz="1800" dirty="0" smtClean="0"/>
              <a:t> </a:t>
            </a:r>
            <a:r>
              <a:rPr lang="ru-RU" sz="1800" dirty="0" err="1" smtClean="0"/>
              <a:t>көбінесе</a:t>
            </a:r>
            <a:r>
              <a:rPr lang="ru-RU" sz="1800" dirty="0" smtClean="0"/>
              <a:t> </a:t>
            </a:r>
            <a:r>
              <a:rPr lang="ru-RU" sz="1800" dirty="0" err="1" smtClean="0"/>
              <a:t>түрлі</a:t>
            </a:r>
            <a:r>
              <a:rPr lang="ru-RU" sz="1800" dirty="0" smtClean="0"/>
              <a:t> </a:t>
            </a:r>
            <a:r>
              <a:rPr lang="ru-RU" sz="1800" dirty="0" err="1" smtClean="0"/>
              <a:t>рамкалар</a:t>
            </a:r>
            <a:r>
              <a:rPr lang="ru-RU" sz="1800" dirty="0" smtClean="0"/>
              <a:t> </a:t>
            </a:r>
            <a:r>
              <a:rPr lang="ru-RU" sz="1800" dirty="0" err="1" smtClean="0"/>
              <a:t>қолданылады</a:t>
            </a:r>
            <a:r>
              <a:rPr lang="ru-RU" sz="1800" dirty="0" smtClean="0"/>
              <a:t>. Ал </a:t>
            </a:r>
            <a:r>
              <a:rPr lang="ru-RU" sz="1800" dirty="0" err="1" smtClean="0"/>
              <a:t>интернетте</a:t>
            </a:r>
            <a:r>
              <a:rPr lang="ru-RU" sz="1800" dirty="0" smtClean="0"/>
              <a:t> фоновый </a:t>
            </a:r>
            <a:r>
              <a:rPr lang="ru-RU" sz="1800" dirty="0" err="1" smtClean="0"/>
              <a:t>түсті</a:t>
            </a:r>
            <a:r>
              <a:rPr lang="ru-RU" sz="1800" dirty="0" smtClean="0"/>
              <a:t> </a:t>
            </a:r>
            <a:r>
              <a:rPr lang="ru-RU" sz="1800" dirty="0" err="1" smtClean="0"/>
              <a:t>пайдалану</a:t>
            </a:r>
            <a:r>
              <a:rPr lang="ru-RU" sz="1800" dirty="0" smtClean="0"/>
              <a:t> </a:t>
            </a:r>
            <a:r>
              <a:rPr lang="ru-RU" sz="1800" dirty="0" err="1" smtClean="0"/>
              <a:t>қайтадан</a:t>
            </a:r>
            <a:r>
              <a:rPr lang="ru-RU" sz="1800" dirty="0" smtClean="0"/>
              <a:t> </a:t>
            </a:r>
            <a:r>
              <a:rPr lang="ru-RU" sz="1800" dirty="0" err="1" smtClean="0"/>
              <a:t>қарапайым</a:t>
            </a:r>
            <a:r>
              <a:rPr lang="ru-RU" sz="1800" dirty="0" smtClean="0"/>
              <a:t> </a:t>
            </a:r>
            <a:r>
              <a:rPr lang="ru-RU" sz="1800" dirty="0" err="1" smtClean="0"/>
              <a:t>әрі</a:t>
            </a:r>
            <a:r>
              <a:rPr lang="ru-RU" sz="1800" dirty="0" smtClean="0"/>
              <a:t> </a:t>
            </a:r>
            <a:r>
              <a:rPr lang="ru-RU" sz="1800" dirty="0" err="1" smtClean="0"/>
              <a:t>кең</a:t>
            </a:r>
            <a:r>
              <a:rPr lang="ru-RU" sz="1800" dirty="0" smtClean="0"/>
              <a:t> </a:t>
            </a:r>
            <a:r>
              <a:rPr lang="ru-RU" sz="1800" dirty="0" err="1" smtClean="0"/>
              <a:t>таралған</a:t>
            </a:r>
            <a:r>
              <a:rPr lang="ru-RU" sz="1800" dirty="0" smtClean="0"/>
              <a:t> </a:t>
            </a:r>
            <a:r>
              <a:rPr lang="ru-RU" sz="1800" dirty="0" err="1" smtClean="0"/>
              <a:t>тәсілге</a:t>
            </a:r>
            <a:r>
              <a:rPr lang="ru-RU" sz="1800" dirty="0" smtClean="0"/>
              <a:t> </a:t>
            </a:r>
            <a:r>
              <a:rPr lang="ru-RU" sz="1800" dirty="0" err="1" smtClean="0"/>
              <a:t>айналды</a:t>
            </a:r>
            <a:r>
              <a:rPr lang="ru-RU" sz="1800" dirty="0" smtClean="0"/>
              <a:t>. ✅</a:t>
            </a:r>
          </a:p>
          <a:p>
            <a:pPr algn="l"/>
            <a:endParaRPr lang="ru-RU" sz="1800" b="0" i="0" u="none" strike="noStrike" baseline="0" dirty="0">
              <a:latin typeface="HelveticaNeue-Roman"/>
            </a:endParaRPr>
          </a:p>
          <a:p>
            <a:pPr algn="l"/>
            <a:endParaRPr lang="ru-RU" sz="1800" b="0" i="0" u="none" strike="noStrike" baseline="0" dirty="0">
              <a:latin typeface="HelveticaNeue-Roman"/>
            </a:endParaRPr>
          </a:p>
          <a:p>
            <a:pPr algn="l"/>
            <a:r>
              <a:rPr lang="en-US" sz="1800" b="0" i="0" u="none" strike="noStrike" baseline="0" dirty="0">
                <a:latin typeface="HelveticaNeue-Roman"/>
              </a:rPr>
              <a:t>Proximity and closure</a:t>
            </a:r>
          </a:p>
          <a:p>
            <a:pPr algn="l"/>
            <a:r>
              <a:rPr lang="en-US" sz="1800" b="0" i="0" u="none" strike="noStrike" baseline="0" dirty="0">
                <a:latin typeface="Palatino-Roman"/>
              </a:rPr>
              <a:t>In Figure 3.2B we have made further experiments with the print set-up. Version D</a:t>
            </a:r>
            <a:r>
              <a:rPr lang="kk-KZ" sz="1800" b="0" i="0" u="none" strike="noStrike" baseline="0" dirty="0">
                <a:latin typeface="Palatino-Roman"/>
              </a:rPr>
              <a:t> </a:t>
            </a:r>
            <a:r>
              <a:rPr lang="en-US" sz="1800" b="0" i="0" u="none" strike="noStrike" baseline="0" dirty="0">
                <a:latin typeface="Palatino-Roman"/>
              </a:rPr>
              <a:t>has four blocks of ‘controls’ that make four strong gestalts. The law of proximity is</a:t>
            </a:r>
            <a:r>
              <a:rPr lang="kk-KZ" sz="1800" b="0" i="0" u="none" strike="noStrike" baseline="0" dirty="0">
                <a:latin typeface="Palatino-Roman"/>
              </a:rPr>
              <a:t> </a:t>
            </a:r>
            <a:r>
              <a:rPr lang="en-US" sz="1800" b="0" i="0" u="none" strike="noStrike" baseline="0" dirty="0">
                <a:latin typeface="Palatino-Roman"/>
              </a:rPr>
              <a:t>the major force here because the distance within each block is much smaller than the</a:t>
            </a:r>
            <a:r>
              <a:rPr lang="kk-KZ" sz="1800" b="0" i="0" u="none" strike="noStrike" baseline="0" dirty="0">
                <a:latin typeface="Palatino-Roman"/>
              </a:rPr>
              <a:t>  </a:t>
            </a:r>
            <a:r>
              <a:rPr lang="en-US" sz="1800" b="0" i="0" u="none" strike="noStrike" baseline="0" dirty="0">
                <a:latin typeface="Palatino-Roman"/>
              </a:rPr>
              <a:t>distance between the blocks. Inside each block gestalt, there are smaller gestalts that</a:t>
            </a:r>
            <a:r>
              <a:rPr lang="kk-KZ" sz="1800" b="0" i="0" u="none" strike="noStrike" baseline="0" dirty="0">
                <a:latin typeface="Palatino-Roman"/>
              </a:rPr>
              <a:t> </a:t>
            </a:r>
            <a:r>
              <a:rPr lang="en-US" sz="1800" b="0" i="0" u="none" strike="noStrike" baseline="0" dirty="0">
                <a:latin typeface="Palatino-Roman"/>
              </a:rPr>
              <a:t>look alike, and the law of similarity further strengthens the block gestalts.</a:t>
            </a:r>
            <a:endParaRPr lang="kk-KZ" sz="1800" b="0" i="0" u="none" strike="noStrike" baseline="0" dirty="0">
              <a:latin typeface="Palatino-Roman"/>
            </a:endParaRPr>
          </a:p>
          <a:p>
            <a:pPr algn="l"/>
            <a:r>
              <a:rPr lang="en-US" sz="1800" b="0" i="0" u="none" strike="noStrike" baseline="0" dirty="0">
                <a:latin typeface="Palatino-Roman"/>
              </a:rPr>
              <a:t>This version looks simpler and cleaner than the original one because there are fewer</a:t>
            </a:r>
            <a:r>
              <a:rPr lang="kk-KZ" sz="1800" b="0" i="0" u="none" strike="noStrike" baseline="0" dirty="0">
                <a:latin typeface="Palatino-Roman"/>
              </a:rPr>
              <a:t> </a:t>
            </a:r>
            <a:r>
              <a:rPr lang="en-US" sz="1800" b="0" i="0" u="none" strike="noStrike" baseline="0" dirty="0">
                <a:latin typeface="Palatino-Roman"/>
              </a:rPr>
              <a:t>and stronger gestalts and the dominating box has disappeared.</a:t>
            </a:r>
            <a:r>
              <a:rPr lang="kk-KZ" sz="1800" b="0" i="0" u="none" strike="noStrike" baseline="0" dirty="0">
                <a:latin typeface="Palatino-Roman"/>
              </a:rPr>
              <a:t> </a:t>
            </a:r>
            <a:r>
              <a:rPr lang="en-US" sz="1800" b="0" i="0" u="none" strike="noStrike" baseline="0" dirty="0">
                <a:latin typeface="Palatino-Roman"/>
              </a:rPr>
              <a:t>Now have a look at version E.</a:t>
            </a:r>
            <a:r>
              <a:rPr lang="kk-KZ" sz="1800" b="0" i="0" u="none" strike="noStrike" baseline="0" dirty="0">
                <a:latin typeface="Palatino-Roman"/>
              </a:rPr>
              <a:t> </a:t>
            </a:r>
            <a:r>
              <a:rPr lang="en-US" sz="1800" b="0" i="0" u="none" strike="noStrike" baseline="0" dirty="0">
                <a:latin typeface="Palatino-Roman"/>
              </a:rPr>
              <a:t>We have used a strong effect – the frame around the</a:t>
            </a:r>
            <a:r>
              <a:rPr lang="kk-KZ" sz="1800" b="0" i="0" u="none" strike="noStrike" baseline="0" dirty="0">
                <a:latin typeface="Palatino-Roman"/>
              </a:rPr>
              <a:t> </a:t>
            </a:r>
            <a:r>
              <a:rPr lang="en-US" sz="1800" b="0" i="0" u="none" strike="noStrike" baseline="0" dirty="0">
                <a:latin typeface="Palatino-Roman"/>
              </a:rPr>
              <a:t>radio buttons – to make this gestalt even stronger. And just for fun, we have moved</a:t>
            </a:r>
            <a:r>
              <a:rPr lang="kk-KZ" sz="1800" b="0" i="0" u="none" strike="noStrike" baseline="0" dirty="0">
                <a:latin typeface="Palatino-Roman"/>
              </a:rPr>
              <a:t> </a:t>
            </a:r>
            <a:r>
              <a:rPr lang="en-US" sz="1800" b="0" i="0" u="none" strike="noStrike" baseline="0" dirty="0">
                <a:latin typeface="Palatino-Roman"/>
              </a:rPr>
              <a:t>the OK button inside this frame. What would that imply in practice? Huge confusion!</a:t>
            </a:r>
          </a:p>
          <a:p>
            <a:pPr algn="l"/>
            <a:r>
              <a:rPr lang="en-US" sz="1800" b="0" i="0" u="none" strike="noStrike" baseline="0" dirty="0">
                <a:latin typeface="Palatino-Roman"/>
              </a:rPr>
              <a:t>The user thinks: </a:t>
            </a:r>
            <a:r>
              <a:rPr lang="en-US" sz="1800" b="0" i="1" u="none" strike="noStrike" baseline="0" dirty="0">
                <a:latin typeface="Palatino-Italic"/>
              </a:rPr>
              <a:t>Why is the OK button here? Do you have to click OK after having chosen</a:t>
            </a:r>
            <a:r>
              <a:rPr lang="kk-KZ" sz="1800" b="0" i="1" u="none" strike="noStrike" baseline="0" dirty="0">
                <a:latin typeface="Palatino-Italic"/>
              </a:rPr>
              <a:t> </a:t>
            </a:r>
            <a:r>
              <a:rPr lang="en-US" sz="1800" b="0" i="1" u="none" strike="noStrike" baseline="0" dirty="0">
                <a:latin typeface="Palatino-Italic"/>
              </a:rPr>
              <a:t>the print range? Why? And what should you click after having changed the other options?</a:t>
            </a:r>
          </a:p>
          <a:p>
            <a:pPr algn="l"/>
            <a:r>
              <a:rPr lang="en-US" sz="1800" b="0" i="0" u="none" strike="noStrike" baseline="0" dirty="0">
                <a:latin typeface="Palatino-Roman"/>
              </a:rPr>
              <a:t>Actually, it is the same OK button as before and with the same functionality.</a:t>
            </a:r>
            <a:r>
              <a:rPr lang="kk-KZ" sz="1800" b="0" i="0" u="none" strike="noStrike" baseline="0" dirty="0">
                <a:latin typeface="Palatino-Roman"/>
              </a:rPr>
              <a:t> </a:t>
            </a:r>
            <a:r>
              <a:rPr lang="en-US" sz="1800" b="0" i="0" u="none" strike="noStrike" baseline="0" dirty="0">
                <a:latin typeface="Palatino-Roman"/>
              </a:rPr>
              <a:t>We have</a:t>
            </a:r>
            <a:r>
              <a:rPr lang="kk-KZ" sz="1800" b="0" i="0" u="none" strike="noStrike" baseline="0" dirty="0">
                <a:latin typeface="Palatino-Roman"/>
              </a:rPr>
              <a:t> </a:t>
            </a:r>
            <a:r>
              <a:rPr lang="en-US" sz="1800" b="0" i="0" u="none" strike="noStrike" baseline="0" dirty="0">
                <a:latin typeface="Palatino-Roman"/>
              </a:rPr>
              <a:t>just moved it to another place.</a:t>
            </a:r>
          </a:p>
          <a:p>
            <a:pPr algn="l"/>
            <a:r>
              <a:rPr lang="en-US" sz="1800" b="0" i="0" u="none" strike="noStrike" baseline="0" dirty="0">
                <a:latin typeface="Palatino-Roman"/>
              </a:rPr>
              <a:t>The reason for the confusion is that the law of closure tells the user that everything</a:t>
            </a:r>
            <a:r>
              <a:rPr lang="kk-KZ" sz="1800" b="0" i="0" u="none" strike="noStrike" baseline="0" dirty="0">
                <a:latin typeface="Palatino-Roman"/>
              </a:rPr>
              <a:t> </a:t>
            </a:r>
            <a:r>
              <a:rPr lang="en-US" sz="1800" b="0" i="0" u="none" strike="noStrike" baseline="0" dirty="0">
                <a:latin typeface="Palatino-Roman"/>
              </a:rPr>
              <a:t>inside the frame belongs together. In other words, the OK button works only on the</a:t>
            </a:r>
            <a:r>
              <a:rPr lang="kk-KZ" sz="1800" b="0" i="0" u="none" strike="noStrike" baseline="0" dirty="0">
                <a:latin typeface="Palatino-Roman"/>
              </a:rPr>
              <a:t> </a:t>
            </a:r>
            <a:r>
              <a:rPr lang="en-US" sz="1800" b="0" i="0" u="none" strike="noStrike" baseline="0" dirty="0">
                <a:latin typeface="Palatino-Roman"/>
              </a:rPr>
              <a:t>print range. The example shows that the gestalts can have a huge influence on our</a:t>
            </a:r>
            <a:r>
              <a:rPr lang="kk-KZ" sz="1800" b="0" i="0" u="none" strike="noStrike" baseline="0" dirty="0">
                <a:latin typeface="Palatino-Roman"/>
              </a:rPr>
              <a:t> </a:t>
            </a:r>
            <a:r>
              <a:rPr lang="en-US" sz="1800" b="0" i="0" u="none" strike="noStrike" baseline="0" dirty="0">
                <a:latin typeface="Palatino-Roman"/>
              </a:rPr>
              <a:t>mental model of how the system operates.</a:t>
            </a:r>
          </a:p>
          <a:p>
            <a:pPr algn="l"/>
            <a:r>
              <a:rPr lang="en-US" sz="1800" b="0" i="0" u="none" strike="noStrike" baseline="0" dirty="0">
                <a:latin typeface="Palatino-Roman"/>
              </a:rPr>
              <a:t>Frames have a strong effect, but they occupy much space on the screen. An</a:t>
            </a:r>
            <a:r>
              <a:rPr lang="kk-KZ" sz="1800" b="0" i="0" u="none" strike="noStrike" baseline="0" dirty="0">
                <a:latin typeface="Palatino-Roman"/>
              </a:rPr>
              <a:t> </a:t>
            </a:r>
            <a:r>
              <a:rPr lang="en-US" sz="1800" b="0" i="0" u="none" strike="noStrike" baseline="0" dirty="0">
                <a:latin typeface="Palatino-Roman"/>
              </a:rPr>
              <a:t>alternative is to replace them with a light background </a:t>
            </a:r>
            <a:r>
              <a:rPr lang="en-US" sz="1800" b="0" i="0" u="none" strike="noStrike" baseline="0" dirty="0" err="1">
                <a:latin typeface="Palatino-Roman"/>
              </a:rPr>
              <a:t>colour</a:t>
            </a:r>
            <a:r>
              <a:rPr lang="en-US" sz="1800" b="0" i="0" u="none" strike="noStrike" baseline="0" dirty="0">
                <a:latin typeface="Palatino-Roman"/>
              </a:rPr>
              <a:t>. It has much the same</a:t>
            </a:r>
            <a:r>
              <a:rPr lang="kk-KZ" sz="1800" b="0" i="0" u="none" strike="noStrike" baseline="0" dirty="0">
                <a:latin typeface="Palatino-Roman"/>
              </a:rPr>
              <a:t> </a:t>
            </a:r>
            <a:r>
              <a:rPr lang="en-US" sz="1800" b="0" i="0" u="none" strike="noStrike" baseline="0" dirty="0">
                <a:latin typeface="Palatino-Roman"/>
              </a:rPr>
              <a:t>effect, but takes no space.</a:t>
            </a:r>
            <a:r>
              <a:rPr lang="kk-KZ" sz="1800" b="0" i="0" u="none" strike="noStrike" baseline="0" dirty="0">
                <a:latin typeface="Palatino-Roman"/>
              </a:rPr>
              <a:t> </a:t>
            </a:r>
            <a:r>
              <a:rPr lang="en-US" sz="1800" b="0" i="0" u="none" strike="noStrike" baseline="0" dirty="0">
                <a:latin typeface="Palatino-Roman"/>
              </a:rPr>
              <a:t>With old-fashioned computer terminals it was an easy</a:t>
            </a:r>
            <a:r>
              <a:rPr lang="kk-KZ" sz="1800" b="0" i="0" u="none" strike="noStrike" baseline="0" dirty="0">
                <a:latin typeface="Palatino-Roman"/>
              </a:rPr>
              <a:t> </a:t>
            </a:r>
            <a:r>
              <a:rPr lang="en-US" sz="1800" b="0" i="0" u="none" strike="noStrike" baseline="0" dirty="0">
                <a:latin typeface="Palatino-Roman"/>
              </a:rPr>
              <a:t>solution.</a:t>
            </a:r>
            <a:r>
              <a:rPr lang="kk-KZ" sz="1800" b="0" i="0" u="none" strike="noStrike" baseline="0" dirty="0">
                <a:latin typeface="Palatino-Roman"/>
              </a:rPr>
              <a:t> </a:t>
            </a:r>
            <a:r>
              <a:rPr lang="en-US" sz="1800" b="0" i="0" u="none" strike="noStrike" baseline="0" dirty="0">
                <a:latin typeface="Palatino-Roman"/>
              </a:rPr>
              <a:t>With Microsoft</a:t>
            </a:r>
            <a:r>
              <a:rPr lang="kk-KZ" sz="1800" b="0" i="0" u="none" strike="noStrike" baseline="0" dirty="0">
                <a:latin typeface="Palatino-Roman"/>
              </a:rPr>
              <a:t> </a:t>
            </a:r>
            <a:r>
              <a:rPr lang="en-US" sz="1800" b="0" i="0" u="none" strike="noStrike" baseline="0" dirty="0">
                <a:latin typeface="Palatino-Roman"/>
              </a:rPr>
              <a:t>Windows it is a bit more difficult and against the guidelines.</a:t>
            </a:r>
          </a:p>
          <a:p>
            <a:pPr algn="l"/>
            <a:r>
              <a:rPr lang="en-US" sz="1800" b="0" i="0" u="none" strike="noStrike" baseline="0" dirty="0">
                <a:latin typeface="Palatino-Roman"/>
              </a:rPr>
              <a:t>Various frames are used instead. On the</a:t>
            </a:r>
            <a:r>
              <a:rPr lang="kk-KZ" sz="1800" b="0" i="0" u="none" strike="noStrike" baseline="0" dirty="0">
                <a:latin typeface="Palatino-Roman"/>
              </a:rPr>
              <a:t> </a:t>
            </a:r>
            <a:r>
              <a:rPr lang="en-US" sz="1800" b="0" i="0" u="none" strike="noStrike" baseline="0" dirty="0">
                <a:latin typeface="Palatino-Roman"/>
              </a:rPr>
              <a:t>Web it has again become easy and widely</a:t>
            </a:r>
            <a:r>
              <a:rPr lang="kk-KZ" sz="1800" b="0" i="0" u="none" strike="noStrike" baseline="0" dirty="0">
                <a:latin typeface="Palatino-Roman"/>
              </a:rPr>
              <a:t> </a:t>
            </a:r>
            <a:r>
              <a:rPr lang="en-US" sz="1800" b="0" i="0" u="none" strike="noStrike" baseline="0" dirty="0">
                <a:latin typeface="Palatino-Roman"/>
              </a:rPr>
              <a:t>used.</a:t>
            </a:r>
          </a:p>
          <a:p>
            <a:pPr algn="l"/>
            <a:r>
              <a:rPr lang="ru-RU" sz="1800" b="0" i="0" u="none" strike="noStrike" baseline="0" dirty="0">
                <a:latin typeface="Palatino-Roman"/>
              </a:rPr>
              <a:t>....................................................................................................................</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6</a:t>
            </a:fld>
            <a:endParaRPr lang="ru-RU"/>
          </a:p>
        </p:txBody>
      </p:sp>
    </p:spTree>
    <p:extLst>
      <p:ext uri="{BB962C8B-B14F-4D97-AF65-F5344CB8AC3E}">
        <p14:creationId xmlns:p14="http://schemas.microsoft.com/office/powerpoint/2010/main" val="3254044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0" dirty="0" err="1" smtClean="0"/>
              <a:t>Кәдімгі</a:t>
            </a:r>
            <a:r>
              <a:rPr lang="ru-RU" sz="1800" b="0" dirty="0" smtClean="0"/>
              <a:t> </a:t>
            </a:r>
            <a:r>
              <a:rPr lang="ru-RU" sz="1800" b="0" dirty="0" err="1" smtClean="0"/>
              <a:t>мәтіннің</a:t>
            </a:r>
            <a:r>
              <a:rPr lang="ru-RU" sz="1800" b="0" dirty="0" smtClean="0"/>
              <a:t> </a:t>
            </a:r>
            <a:r>
              <a:rPr lang="ru-RU" sz="1800" b="0" dirty="0" err="1" smtClean="0"/>
              <a:t>макетіне</a:t>
            </a:r>
            <a:r>
              <a:rPr lang="ru-RU" sz="1800" b="0" dirty="0" smtClean="0"/>
              <a:t>, </a:t>
            </a:r>
            <a:r>
              <a:rPr lang="ru-RU" sz="1800" b="0" dirty="0" err="1" smtClean="0"/>
              <a:t>мысалы</a:t>
            </a:r>
            <a:r>
              <a:rPr lang="ru-RU" sz="1800" b="0" dirty="0" smtClean="0"/>
              <a:t>, </a:t>
            </a:r>
            <a:r>
              <a:rPr lang="ru-RU" sz="1800" b="0" dirty="0" err="1" smtClean="0"/>
              <a:t>кітаптан</a:t>
            </a:r>
            <a:r>
              <a:rPr lang="ru-RU" sz="1800" b="0" dirty="0" smtClean="0"/>
              <a:t> </a:t>
            </a:r>
            <a:r>
              <a:rPr lang="ru-RU" sz="1800" b="0" dirty="0" err="1" smtClean="0"/>
              <a:t>алынғанға</a:t>
            </a:r>
            <a:r>
              <a:rPr lang="ru-RU" sz="1800" b="0" dirty="0" smtClean="0"/>
              <a:t>, </a:t>
            </a:r>
            <a:r>
              <a:rPr lang="ru-RU" sz="1800" b="0" dirty="0" err="1" smtClean="0"/>
              <a:t>гештальт</a:t>
            </a:r>
            <a:r>
              <a:rPr lang="ru-RU" sz="1800" b="0" dirty="0" smtClean="0"/>
              <a:t> </a:t>
            </a:r>
            <a:r>
              <a:rPr lang="ru-RU" sz="1800" b="0" dirty="0" err="1" smtClean="0"/>
              <a:t>заңдарын</a:t>
            </a:r>
            <a:r>
              <a:rPr lang="ru-RU" sz="1800" b="0" dirty="0" smtClean="0"/>
              <a:t> </a:t>
            </a:r>
            <a:r>
              <a:rPr lang="ru-RU" sz="1800" b="0" dirty="0" err="1" smtClean="0"/>
              <a:t>қолданып</a:t>
            </a:r>
            <a:r>
              <a:rPr lang="ru-RU" sz="1800" b="0" dirty="0" smtClean="0"/>
              <a:t> </a:t>
            </a:r>
            <a:r>
              <a:rPr lang="ru-RU" sz="1800" b="0" dirty="0" err="1" smtClean="0"/>
              <a:t>көрейік</a:t>
            </a:r>
            <a:r>
              <a:rPr lang="ru-RU" sz="1800" b="0" dirty="0" smtClean="0"/>
              <a:t>.</a:t>
            </a:r>
          </a:p>
          <a:p>
            <a:r>
              <a:rPr lang="ru-RU" sz="1800" b="0" dirty="0" err="1" smtClean="0"/>
              <a:t>Слайдта</a:t>
            </a:r>
            <a:r>
              <a:rPr lang="ru-RU" sz="1800" b="0" dirty="0" smtClean="0"/>
              <a:t> </a:t>
            </a:r>
            <a:r>
              <a:rPr lang="ru-RU" sz="1800" b="0" dirty="0" err="1" smtClean="0"/>
              <a:t>кітаптың</a:t>
            </a:r>
            <a:r>
              <a:rPr lang="ru-RU" sz="1800" b="0" dirty="0" smtClean="0"/>
              <a:t> </a:t>
            </a:r>
            <a:r>
              <a:rPr lang="ru-RU" sz="1800" b="0" dirty="0" err="1" smtClean="0"/>
              <a:t>мазмұны</a:t>
            </a:r>
            <a:r>
              <a:rPr lang="ru-RU" sz="1800" b="0" dirty="0" smtClean="0"/>
              <a:t> </a:t>
            </a:r>
            <a:r>
              <a:rPr lang="ru-RU" sz="1800" b="0" dirty="0" err="1" smtClean="0"/>
              <a:t>көрсетілген</a:t>
            </a:r>
            <a:r>
              <a:rPr lang="ru-RU" sz="1800" b="0" dirty="0" smtClean="0"/>
              <a:t>, </a:t>
            </a:r>
            <a:r>
              <a:rPr lang="ru-RU" sz="1800" b="0" dirty="0" err="1" smtClean="0"/>
              <a:t>ол</a:t>
            </a:r>
            <a:r>
              <a:rPr lang="ru-RU" sz="1800" b="0" dirty="0" smtClean="0"/>
              <a:t> </a:t>
            </a:r>
            <a:r>
              <a:rPr lang="ru-RU" sz="1800" b="0" dirty="0" err="1" smtClean="0"/>
              <a:t>екі</a:t>
            </a:r>
            <a:r>
              <a:rPr lang="ru-RU" sz="1800" b="0" dirty="0" smtClean="0"/>
              <a:t> </a:t>
            </a:r>
            <a:r>
              <a:rPr lang="ru-RU" sz="1800" b="0" dirty="0" err="1" smtClean="0"/>
              <a:t>бағанға</a:t>
            </a:r>
            <a:r>
              <a:rPr lang="ru-RU" sz="1800" b="0" dirty="0" smtClean="0"/>
              <a:t> </a:t>
            </a:r>
            <a:r>
              <a:rPr lang="ru-RU" sz="1800" b="0" dirty="0" err="1" smtClean="0"/>
              <a:t>бөлінген</a:t>
            </a:r>
            <a:r>
              <a:rPr lang="ru-RU" sz="1800" b="0" dirty="0" smtClean="0"/>
              <a:t> </a:t>
            </a:r>
            <a:r>
              <a:rPr lang="ru-RU" sz="1800" b="0" dirty="0" err="1" smtClean="0"/>
              <a:t>жазбалар</a:t>
            </a:r>
            <a:r>
              <a:rPr lang="ru-RU" sz="1800" b="0" dirty="0" smtClean="0"/>
              <a:t> </a:t>
            </a:r>
            <a:r>
              <a:rPr lang="ru-RU" sz="1800" b="0" dirty="0" err="1" smtClean="0"/>
              <a:t>түрінде</a:t>
            </a:r>
            <a:r>
              <a:rPr lang="ru-RU" sz="1800" b="0" dirty="0" smtClean="0"/>
              <a:t> </a:t>
            </a:r>
            <a:r>
              <a:rPr lang="ru-RU" sz="1800" b="0" dirty="0" err="1" smtClean="0"/>
              <a:t>берілген</a:t>
            </a:r>
            <a:r>
              <a:rPr lang="ru-RU" sz="1800" b="0" dirty="0" smtClean="0"/>
              <a:t>. Назар </a:t>
            </a:r>
            <a:r>
              <a:rPr lang="ru-RU" sz="1800" b="0" dirty="0" err="1" smtClean="0"/>
              <a:t>аударыңыз</a:t>
            </a:r>
            <a:r>
              <a:rPr lang="ru-RU" sz="1800" b="0" dirty="0" smtClean="0"/>
              <a:t>: </a:t>
            </a:r>
            <a:r>
              <a:rPr lang="ru-RU" sz="1800" b="0" dirty="0" err="1" smtClean="0"/>
              <a:t>қай</a:t>
            </a:r>
            <a:r>
              <a:rPr lang="ru-RU" sz="1800" b="0" dirty="0" smtClean="0"/>
              <a:t> </a:t>
            </a:r>
            <a:r>
              <a:rPr lang="ru-RU" sz="1800" b="0" dirty="0" err="1" smtClean="0"/>
              <a:t>бөлімге</a:t>
            </a:r>
            <a:r>
              <a:rPr lang="ru-RU" sz="1800" b="0" dirty="0" smtClean="0"/>
              <a:t> </a:t>
            </a:r>
            <a:r>
              <a:rPr lang="ru-RU" sz="1800" b="0" dirty="0" err="1" smtClean="0"/>
              <a:t>қай</a:t>
            </a:r>
            <a:r>
              <a:rPr lang="ru-RU" sz="1800" b="0" dirty="0" smtClean="0"/>
              <a:t> бет </a:t>
            </a:r>
            <a:r>
              <a:rPr lang="ru-RU" sz="1800" b="0" dirty="0" err="1" smtClean="0"/>
              <a:t>нөмірі</a:t>
            </a:r>
            <a:r>
              <a:rPr lang="ru-RU" sz="1800" b="0" dirty="0" smtClean="0"/>
              <a:t> </a:t>
            </a:r>
            <a:r>
              <a:rPr lang="ru-RU" sz="1800" b="0" dirty="0" err="1" smtClean="0"/>
              <a:t>тиесілі</a:t>
            </a:r>
            <a:r>
              <a:rPr lang="ru-RU" sz="1800" b="0" dirty="0" smtClean="0"/>
              <a:t> </a:t>
            </a:r>
            <a:r>
              <a:rPr lang="ru-RU" sz="1800" b="0" dirty="0" err="1" smtClean="0"/>
              <a:t>екенін</a:t>
            </a:r>
            <a:r>
              <a:rPr lang="ru-RU" sz="1800" b="0" dirty="0" smtClean="0"/>
              <a:t> </a:t>
            </a:r>
            <a:r>
              <a:rPr lang="ru-RU" sz="1800" b="0" dirty="0" err="1" smtClean="0"/>
              <a:t>түсіну</a:t>
            </a:r>
            <a:r>
              <a:rPr lang="ru-RU" sz="1800" b="0" dirty="0" smtClean="0"/>
              <a:t> </a:t>
            </a:r>
            <a:r>
              <a:rPr lang="ru-RU" sz="1800" b="0" dirty="0" err="1" smtClean="0"/>
              <a:t>өте</a:t>
            </a:r>
            <a:r>
              <a:rPr lang="ru-RU" sz="1800" b="0" dirty="0" smtClean="0"/>
              <a:t> </a:t>
            </a:r>
            <a:r>
              <a:rPr lang="ru-RU" sz="1800" b="0" dirty="0" err="1" smtClean="0"/>
              <a:t>қиын</a:t>
            </a:r>
            <a:r>
              <a:rPr lang="ru-RU" sz="1800" b="0" dirty="0" smtClean="0"/>
              <a:t>. </a:t>
            </a:r>
            <a:r>
              <a:rPr lang="ru-RU" sz="1800" b="0" dirty="0" err="1" smtClean="0"/>
              <a:t>Оның</a:t>
            </a:r>
            <a:r>
              <a:rPr lang="ru-RU" sz="1800" b="0" dirty="0" smtClean="0"/>
              <a:t> </a:t>
            </a:r>
            <a:r>
              <a:rPr lang="ru-RU" sz="1800" b="0" dirty="0" err="1" smtClean="0"/>
              <a:t>себебі</a:t>
            </a:r>
            <a:r>
              <a:rPr lang="ru-RU" sz="1800" b="0" dirty="0" smtClean="0"/>
              <a:t> </a:t>
            </a:r>
            <a:r>
              <a:rPr lang="ru-RU" sz="1800" b="0" dirty="0" err="1" smtClean="0"/>
              <a:t>мынада</a:t>
            </a:r>
            <a:r>
              <a:rPr lang="ru-RU" sz="1800" b="0" dirty="0" smtClean="0"/>
              <a:t>: </a:t>
            </a:r>
            <a:r>
              <a:rPr lang="ru-RU" sz="1800" b="0" dirty="0" err="1" smtClean="0"/>
              <a:t>жақындық</a:t>
            </a:r>
            <a:r>
              <a:rPr lang="ru-RU" sz="1800" b="0" dirty="0" smtClean="0"/>
              <a:t> </a:t>
            </a:r>
            <a:r>
              <a:rPr lang="ru-RU" sz="1800" b="0" dirty="0" err="1" smtClean="0"/>
              <a:t>заңы</a:t>
            </a:r>
            <a:r>
              <a:rPr lang="ru-RU" sz="1800" b="0" dirty="0" smtClean="0"/>
              <a:t> </a:t>
            </a:r>
            <a:r>
              <a:rPr lang="ru-RU" sz="1800" b="0" dirty="0" err="1" smtClean="0"/>
              <a:t>бойынша</a:t>
            </a:r>
            <a:r>
              <a:rPr lang="ru-RU" sz="1800" b="0" dirty="0" smtClean="0"/>
              <a:t>, </a:t>
            </a:r>
            <a:r>
              <a:rPr lang="ru-RU" sz="1800" b="0" dirty="0" err="1" smtClean="0"/>
              <a:t>ортадағы</a:t>
            </a:r>
            <a:r>
              <a:rPr lang="ru-RU" sz="1800" b="0" dirty="0" smtClean="0"/>
              <a:t> бет </a:t>
            </a:r>
            <a:r>
              <a:rPr lang="ru-RU" sz="1800" b="0" dirty="0" err="1" smtClean="0"/>
              <a:t>нөмірлері</a:t>
            </a:r>
            <a:r>
              <a:rPr lang="ru-RU" sz="1800" b="0" dirty="0" smtClean="0"/>
              <a:t> </a:t>
            </a:r>
            <a:r>
              <a:rPr lang="ru-RU" sz="1800" b="0" dirty="0" err="1" smtClean="0"/>
              <a:t>сол</a:t>
            </a:r>
            <a:r>
              <a:rPr lang="ru-RU" sz="1800" b="0" dirty="0" smtClean="0"/>
              <a:t> </a:t>
            </a:r>
            <a:r>
              <a:rPr lang="ru-RU" sz="1800" b="0" dirty="0" err="1" smtClean="0"/>
              <a:t>жақтағы</a:t>
            </a:r>
            <a:r>
              <a:rPr lang="ru-RU" sz="1800" b="0" dirty="0" smtClean="0"/>
              <a:t> </a:t>
            </a:r>
            <a:r>
              <a:rPr lang="ru-RU" sz="1800" b="0" dirty="0" err="1" smtClean="0"/>
              <a:t>емес</a:t>
            </a:r>
            <a:r>
              <a:rPr lang="ru-RU" sz="1800" b="0" dirty="0" smtClean="0"/>
              <a:t>, </a:t>
            </a:r>
            <a:r>
              <a:rPr lang="ru-RU" sz="1800" b="0" dirty="0" err="1" smtClean="0"/>
              <a:t>оң</a:t>
            </a:r>
            <a:r>
              <a:rPr lang="ru-RU" sz="1800" b="0" dirty="0" smtClean="0"/>
              <a:t> </a:t>
            </a:r>
            <a:r>
              <a:rPr lang="ru-RU" sz="1800" b="0" dirty="0" err="1" smtClean="0"/>
              <a:t>жақтағы</a:t>
            </a:r>
            <a:r>
              <a:rPr lang="ru-RU" sz="1800" b="0" dirty="0" smtClean="0"/>
              <a:t> </a:t>
            </a:r>
            <a:r>
              <a:rPr lang="ru-RU" sz="1800" b="0" dirty="0" err="1" smtClean="0"/>
              <a:t>жазбаларға</a:t>
            </a:r>
            <a:r>
              <a:rPr lang="ru-RU" sz="1800" b="0" dirty="0" smtClean="0"/>
              <a:t> </a:t>
            </a:r>
            <a:r>
              <a:rPr lang="ru-RU" sz="1800" b="0" dirty="0" err="1" smtClean="0"/>
              <a:t>тиесілі</a:t>
            </a:r>
            <a:r>
              <a:rPr lang="ru-RU" sz="1800" b="0" dirty="0" smtClean="0"/>
              <a:t> </a:t>
            </a:r>
            <a:r>
              <a:rPr lang="ru-RU" sz="1800" b="0" dirty="0" err="1" smtClean="0"/>
              <a:t>болып</a:t>
            </a:r>
            <a:r>
              <a:rPr lang="ru-RU" sz="1800" b="0" dirty="0" smtClean="0"/>
              <a:t> </a:t>
            </a:r>
            <a:r>
              <a:rPr lang="ru-RU" sz="1800" b="0" dirty="0" err="1" smtClean="0"/>
              <a:t>қабылданады</a:t>
            </a:r>
            <a:r>
              <a:rPr lang="ru-RU" sz="1800" b="0" dirty="0" smtClean="0"/>
              <a:t>. </a:t>
            </a:r>
          </a:p>
          <a:p>
            <a:pPr algn="l"/>
            <a:r>
              <a:rPr lang="ru-RU" sz="1800" b="0" i="0" u="none" strike="noStrike" baseline="0" dirty="0" smtClean="0">
                <a:latin typeface="Palatino-Roman"/>
              </a:rPr>
              <a:t> </a:t>
            </a:r>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endParaRPr lang="ru-RU" sz="1800" b="0" i="0" u="none" strike="noStrike" baseline="0" dirty="0">
              <a:latin typeface="Palatino-Roman"/>
            </a:endParaRPr>
          </a:p>
          <a:p>
            <a:pPr algn="l"/>
            <a:r>
              <a:rPr lang="en-US" sz="1800" b="0" i="0" u="none" strike="noStrike" baseline="0" dirty="0">
                <a:latin typeface="Palatino-Roman"/>
              </a:rPr>
              <a:t>Let us try to apply the gestalt laws to the layout of ordinary text, for instance in a</a:t>
            </a:r>
            <a:r>
              <a:rPr lang="kk-KZ" sz="1800" b="0" i="0" u="none" strike="noStrike" baseline="0" dirty="0">
                <a:latin typeface="Palatino-Roman"/>
              </a:rPr>
              <a:t> </a:t>
            </a:r>
            <a:r>
              <a:rPr lang="en-US" sz="1800" b="0" i="0" u="none" strike="noStrike" baseline="0" dirty="0">
                <a:latin typeface="Palatino-Roman"/>
              </a:rPr>
              <a:t>book.</a:t>
            </a:r>
          </a:p>
          <a:p>
            <a:pPr algn="l"/>
            <a:r>
              <a:rPr lang="en-US" sz="1800" b="0" i="0" u="none" strike="noStrike" baseline="0" dirty="0">
                <a:latin typeface="Palatino-Roman"/>
              </a:rPr>
              <a:t>Figure 3.3A shows the table of contents from a book, set up as two columns of</a:t>
            </a:r>
            <a:r>
              <a:rPr lang="kk-KZ" sz="1800" b="0" i="0" u="none" strike="noStrike" baseline="0" dirty="0">
                <a:latin typeface="Palatino-Roman"/>
              </a:rPr>
              <a:t> </a:t>
            </a:r>
            <a:r>
              <a:rPr lang="en-US" sz="1800" b="0" i="0" u="none" strike="noStrike" baseline="0" dirty="0">
                <a:latin typeface="Palatino-Roman"/>
              </a:rPr>
              <a:t>entries. Note how hard it is to grasp which page number belongs to which section.</a:t>
            </a:r>
            <a:r>
              <a:rPr lang="kk-KZ" sz="1800" b="0" i="0" u="none" strike="noStrike" baseline="0" dirty="0">
                <a:latin typeface="Palatino-Roman"/>
              </a:rPr>
              <a:t> </a:t>
            </a:r>
            <a:r>
              <a:rPr lang="en-US" sz="1800" b="0" i="0" u="none" strike="noStrike" baseline="0" dirty="0">
                <a:latin typeface="Palatino-Roman"/>
              </a:rPr>
              <a:t>The reason is that the law of proximity suggests that the page numbers in the middle</a:t>
            </a:r>
            <a:r>
              <a:rPr lang="kk-KZ" sz="1800" b="0" i="0" u="none" strike="noStrike" baseline="0" dirty="0">
                <a:latin typeface="Palatino-Roman"/>
              </a:rPr>
              <a:t> </a:t>
            </a:r>
            <a:r>
              <a:rPr lang="en-US" sz="1800" b="0" i="0" u="none" strike="noStrike" baseline="0" dirty="0">
                <a:latin typeface="Palatino-Roman"/>
              </a:rPr>
              <a:t>belong to the right-hand entries rather than the left-hand ones.</a:t>
            </a:r>
            <a:r>
              <a:rPr lang="kk-KZ" sz="1800" b="0" i="0" u="none" strike="noStrike" baseline="0" dirty="0">
                <a:latin typeface="Palatino-Roman"/>
              </a:rPr>
              <a:t> </a:t>
            </a:r>
            <a:r>
              <a:rPr lang="en-US" sz="1800" b="0" i="0" u="none" strike="noStrike" baseline="0" dirty="0">
                <a:latin typeface="Palatino-Roman"/>
              </a:rPr>
              <a:t>The second version shows the traditional way to overcome the problem.</a:t>
            </a:r>
            <a:r>
              <a:rPr lang="kk-KZ" sz="1800" b="0" i="0" u="none" strike="noStrike" baseline="0" dirty="0">
                <a:latin typeface="Palatino-Roman"/>
              </a:rPr>
              <a:t> </a:t>
            </a:r>
            <a:r>
              <a:rPr lang="en-US" sz="1800" b="0" i="0" u="none" strike="noStrike" baseline="0" dirty="0">
                <a:latin typeface="Palatino-Roman"/>
              </a:rPr>
              <a:t>We connect</a:t>
            </a:r>
            <a:r>
              <a:rPr lang="kk-KZ" sz="1800" b="0" i="0" u="none" strike="noStrike" baseline="0" dirty="0">
                <a:latin typeface="Palatino-Roman"/>
              </a:rPr>
              <a:t> </a:t>
            </a:r>
            <a:r>
              <a:rPr lang="en-US" sz="1800" b="0" i="0" u="none" strike="noStrike" baseline="0" dirty="0">
                <a:latin typeface="Palatino-Roman"/>
              </a:rPr>
              <a:t>the entries to the page numbers by means of dots. How does this work</a:t>
            </a:r>
            <a:r>
              <a:rPr lang="kk-KZ" sz="1800" b="0" i="0" u="none" strike="noStrike" baseline="0" dirty="0">
                <a:latin typeface="Palatino-Roman"/>
              </a:rPr>
              <a:t> </a:t>
            </a:r>
            <a:r>
              <a:rPr lang="en-US" sz="1800" b="0" i="0" u="none" strike="noStrike" baseline="0" dirty="0">
                <a:latin typeface="Palatino-Roman"/>
              </a:rPr>
              <a:t>psychologically? There are several gestalt laws at work. First, the laws of good</a:t>
            </a:r>
            <a:r>
              <a:rPr lang="kk-KZ" sz="1800" b="0" i="0" u="none" strike="noStrike" baseline="0" dirty="0">
                <a:latin typeface="Palatino-Roman"/>
              </a:rPr>
              <a:t> </a:t>
            </a:r>
            <a:r>
              <a:rPr lang="en-US" sz="1800" b="0" i="0" u="none" strike="noStrike" baseline="0" dirty="0">
                <a:latin typeface="Palatino-Roman"/>
              </a:rPr>
              <a:t>continuation and proximity make the row of dots connect the entry with the page</a:t>
            </a:r>
            <a:r>
              <a:rPr lang="kk-KZ" sz="1800" b="0" i="0" u="none" strike="noStrike" baseline="0" dirty="0">
                <a:latin typeface="Palatino-Roman"/>
              </a:rPr>
              <a:t> </a:t>
            </a:r>
            <a:r>
              <a:rPr lang="en-US" sz="1800" b="0" i="0" u="none" strike="noStrike" baseline="0" dirty="0">
                <a:latin typeface="Palatino-Roman"/>
              </a:rPr>
              <a:t>number. Second, the entire left-hand column is now a block of pieces with an</a:t>
            </a:r>
            <a:r>
              <a:rPr lang="kk-KZ" sz="1800" b="0" i="0" u="none" strike="noStrike" baseline="0" dirty="0">
                <a:latin typeface="Palatino-Roman"/>
              </a:rPr>
              <a:t> </a:t>
            </a:r>
            <a:r>
              <a:rPr lang="en-US" sz="1800" b="0" i="0" u="none" strike="noStrike" baseline="0" dirty="0">
                <a:latin typeface="Palatino-Roman"/>
              </a:rPr>
              <a:t>imagined rectangular border. The law of closure makes the block into a single gestalt</a:t>
            </a:r>
            <a:r>
              <a:rPr lang="kk-KZ" sz="1800" b="0" i="0" u="none" strike="noStrike" baseline="0" dirty="0">
                <a:latin typeface="Palatino-Roman"/>
              </a:rPr>
              <a:t> </a:t>
            </a:r>
            <a:r>
              <a:rPr lang="en-US" sz="1800" b="0" i="0" u="none" strike="noStrike" baseline="0" dirty="0">
                <a:latin typeface="Palatino-Roman"/>
              </a:rPr>
              <a:t>of related pieces. What should happen if we use dots only in the top and bottom line?</a:t>
            </a:r>
            <a:r>
              <a:rPr lang="kk-KZ" sz="1800" b="0" i="0" u="none" strike="noStrike" baseline="0" dirty="0">
                <a:latin typeface="Palatino-Roman"/>
              </a:rPr>
              <a:t> </a:t>
            </a:r>
            <a:r>
              <a:rPr lang="en-US" sz="1800" b="0" i="0" u="none" strike="noStrike" baseline="0" dirty="0">
                <a:latin typeface="Palatino-Roman"/>
              </a:rPr>
              <a:t>Try it.</a:t>
            </a:r>
          </a:p>
        </p:txBody>
      </p:sp>
      <p:sp>
        <p:nvSpPr>
          <p:cNvPr id="4" name="Номер слайда 3"/>
          <p:cNvSpPr>
            <a:spLocks noGrp="1"/>
          </p:cNvSpPr>
          <p:nvPr>
            <p:ph type="sldNum" sz="quarter" idx="5"/>
          </p:nvPr>
        </p:nvSpPr>
        <p:spPr/>
        <p:txBody>
          <a:bodyPr/>
          <a:lstStyle/>
          <a:p>
            <a:fld id="{D3290CC7-4D6C-4691-BB15-1B332C85583C}" type="slidenum">
              <a:rPr lang="ru-RU" smtClean="0"/>
              <a:t>7</a:t>
            </a:fld>
            <a:endParaRPr lang="ru-RU"/>
          </a:p>
        </p:txBody>
      </p:sp>
    </p:spTree>
    <p:extLst>
      <p:ext uri="{BB962C8B-B14F-4D97-AF65-F5344CB8AC3E}">
        <p14:creationId xmlns:p14="http://schemas.microsoft.com/office/powerpoint/2010/main" val="1320638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err="1" smtClean="0"/>
              <a:t>Екінші</a:t>
            </a:r>
            <a:r>
              <a:rPr lang="ru-RU" dirty="0" smtClean="0"/>
              <a:t> </a:t>
            </a:r>
            <a:r>
              <a:rPr lang="ru-RU" dirty="0" err="1" smtClean="0"/>
              <a:t>нұсқа</a:t>
            </a:r>
            <a:r>
              <a:rPr lang="ru-RU" dirty="0" smtClean="0"/>
              <a:t> </a:t>
            </a:r>
            <a:r>
              <a:rPr lang="ru-RU" dirty="0" err="1" smtClean="0"/>
              <a:t>дәстүрлі</a:t>
            </a:r>
            <a:r>
              <a:rPr lang="ru-RU" dirty="0" smtClean="0"/>
              <a:t> </a:t>
            </a:r>
            <a:r>
              <a:rPr lang="ru-RU" dirty="0" err="1" smtClean="0"/>
              <a:t>тәсілді</a:t>
            </a:r>
            <a:r>
              <a:rPr lang="ru-RU" dirty="0" smtClean="0"/>
              <a:t> </a:t>
            </a:r>
            <a:r>
              <a:rPr lang="ru-RU" dirty="0" err="1" smtClean="0"/>
              <a:t>көрсетеді</a:t>
            </a:r>
            <a:r>
              <a:rPr lang="ru-RU" dirty="0" smtClean="0"/>
              <a:t>. </a:t>
            </a:r>
            <a:r>
              <a:rPr lang="ru-RU" dirty="0" err="1" smtClean="0"/>
              <a:t>Біз</a:t>
            </a:r>
            <a:r>
              <a:rPr lang="ru-RU" dirty="0" smtClean="0"/>
              <a:t> бет </a:t>
            </a:r>
            <a:r>
              <a:rPr lang="ru-RU" dirty="0" err="1" smtClean="0"/>
              <a:t>нөмірлері</a:t>
            </a:r>
            <a:r>
              <a:rPr lang="ru-RU" dirty="0" smtClean="0"/>
              <a:t> бар </a:t>
            </a:r>
            <a:r>
              <a:rPr lang="ru-RU" dirty="0" err="1" smtClean="0"/>
              <a:t>жазбаларды</a:t>
            </a:r>
            <a:r>
              <a:rPr lang="ru-RU" dirty="0" smtClean="0"/>
              <a:t> </a:t>
            </a:r>
            <a:r>
              <a:rPr lang="ru-RU" dirty="0" err="1" smtClean="0"/>
              <a:t>нүктелер</a:t>
            </a:r>
            <a:r>
              <a:rPr lang="ru-RU" dirty="0" smtClean="0"/>
              <a:t> </a:t>
            </a:r>
            <a:r>
              <a:rPr lang="ru-RU" dirty="0" err="1" smtClean="0"/>
              <a:t>арқылы</a:t>
            </a:r>
            <a:r>
              <a:rPr lang="ru-RU" dirty="0" smtClean="0"/>
              <a:t> </a:t>
            </a:r>
            <a:r>
              <a:rPr lang="ru-RU" dirty="0" err="1" smtClean="0"/>
              <a:t>байланыстырамыз</a:t>
            </a:r>
            <a:r>
              <a:rPr lang="ru-RU" dirty="0" smtClean="0"/>
              <a:t>. </a:t>
            </a:r>
            <a:r>
              <a:rPr lang="ru-RU" dirty="0" err="1" smtClean="0"/>
              <a:t>Бұл</a:t>
            </a:r>
            <a:r>
              <a:rPr lang="ru-RU" dirty="0" smtClean="0"/>
              <a:t> </a:t>
            </a:r>
            <a:r>
              <a:rPr lang="ru-RU" dirty="0" err="1" smtClean="0"/>
              <a:t>психологиялық</a:t>
            </a:r>
            <a:r>
              <a:rPr lang="ru-RU" dirty="0" smtClean="0"/>
              <a:t> </a:t>
            </a:r>
            <a:r>
              <a:rPr lang="ru-RU" dirty="0" err="1" smtClean="0"/>
              <a:t>тұрғыда</a:t>
            </a:r>
            <a:r>
              <a:rPr lang="ru-RU" dirty="0" smtClean="0"/>
              <a:t> </a:t>
            </a:r>
            <a:r>
              <a:rPr lang="ru-RU" dirty="0" err="1" smtClean="0"/>
              <a:t>қалай</a:t>
            </a:r>
            <a:r>
              <a:rPr lang="ru-RU" dirty="0" smtClean="0"/>
              <a:t> </a:t>
            </a:r>
            <a:r>
              <a:rPr lang="ru-RU" dirty="0" err="1" smtClean="0"/>
              <a:t>жұмыс</a:t>
            </a:r>
            <a:r>
              <a:rPr lang="ru-RU" dirty="0" smtClean="0"/>
              <a:t> </a:t>
            </a:r>
            <a:r>
              <a:rPr lang="ru-RU" dirty="0" err="1" smtClean="0"/>
              <a:t>істейді</a:t>
            </a:r>
            <a:r>
              <a:rPr lang="ru-RU" dirty="0" smtClean="0"/>
              <a:t>? </a:t>
            </a:r>
            <a:r>
              <a:rPr lang="ru-RU" dirty="0" err="1" smtClean="0"/>
              <a:t>Мұнда</a:t>
            </a:r>
            <a:r>
              <a:rPr lang="ru-RU" dirty="0" smtClean="0"/>
              <a:t> </a:t>
            </a:r>
            <a:r>
              <a:rPr lang="ru-RU" dirty="0" err="1" smtClean="0"/>
              <a:t>бірнеше</a:t>
            </a:r>
            <a:r>
              <a:rPr lang="ru-RU" dirty="0" smtClean="0"/>
              <a:t> </a:t>
            </a:r>
            <a:r>
              <a:rPr lang="ru-RU" dirty="0" err="1" smtClean="0"/>
              <a:t>гештальт</a:t>
            </a:r>
            <a:r>
              <a:rPr lang="ru-RU" dirty="0" smtClean="0"/>
              <a:t> </a:t>
            </a:r>
            <a:r>
              <a:rPr lang="ru-RU" dirty="0" err="1" smtClean="0"/>
              <a:t>заңдары</a:t>
            </a:r>
            <a:r>
              <a:rPr lang="ru-RU" dirty="0" smtClean="0"/>
              <a:t> </a:t>
            </a:r>
            <a:r>
              <a:rPr lang="ru-RU" dirty="0" err="1" smtClean="0"/>
              <a:t>әсер</a:t>
            </a:r>
            <a:r>
              <a:rPr lang="ru-RU" dirty="0" smtClean="0"/>
              <a:t> </a:t>
            </a:r>
            <a:r>
              <a:rPr lang="ru-RU" dirty="0" err="1" smtClean="0"/>
              <a:t>етеді</a:t>
            </a:r>
            <a:r>
              <a:rPr lang="ru-RU" dirty="0" smtClean="0"/>
              <a:t>. </a:t>
            </a:r>
            <a:r>
              <a:rPr lang="ru-RU" dirty="0" err="1" smtClean="0"/>
              <a:t>Біріншіден</a:t>
            </a:r>
            <a:r>
              <a:rPr lang="ru-RU" dirty="0" smtClean="0"/>
              <a:t>, </a:t>
            </a:r>
            <a:r>
              <a:rPr lang="ru-RU" dirty="0" err="1" smtClean="0"/>
              <a:t>жақсы</a:t>
            </a:r>
            <a:r>
              <a:rPr lang="ru-RU" dirty="0" smtClean="0"/>
              <a:t> </a:t>
            </a:r>
            <a:r>
              <a:rPr lang="ru-RU" dirty="0" err="1" smtClean="0"/>
              <a:t>жалғастық</a:t>
            </a:r>
            <a:r>
              <a:rPr lang="ru-RU" dirty="0" smtClean="0"/>
              <a:t> пен </a:t>
            </a:r>
            <a:r>
              <a:rPr lang="ru-RU" dirty="0" err="1" smtClean="0"/>
              <a:t>жақындық</a:t>
            </a:r>
            <a:r>
              <a:rPr lang="ru-RU" dirty="0" smtClean="0"/>
              <a:t> </a:t>
            </a:r>
            <a:r>
              <a:rPr lang="ru-RU" dirty="0" err="1" smtClean="0"/>
              <a:t>заңдары</a:t>
            </a:r>
            <a:r>
              <a:rPr lang="ru-RU" dirty="0" smtClean="0"/>
              <a:t> </a:t>
            </a:r>
            <a:r>
              <a:rPr lang="ru-RU" dirty="0" err="1" smtClean="0"/>
              <a:t>нүктелер</a:t>
            </a:r>
            <a:r>
              <a:rPr lang="ru-RU" dirty="0" smtClean="0"/>
              <a:t> </a:t>
            </a:r>
            <a:r>
              <a:rPr lang="ru-RU" dirty="0" err="1" smtClean="0"/>
              <a:t>қатарын</a:t>
            </a:r>
            <a:r>
              <a:rPr lang="ru-RU" dirty="0" smtClean="0"/>
              <a:t> </a:t>
            </a:r>
            <a:r>
              <a:rPr lang="ru-RU" dirty="0" err="1" smtClean="0"/>
              <a:t>жазбаны</a:t>
            </a:r>
            <a:r>
              <a:rPr lang="ru-RU" dirty="0" smtClean="0"/>
              <a:t> бет </a:t>
            </a:r>
            <a:r>
              <a:rPr lang="ru-RU" dirty="0" err="1" smtClean="0"/>
              <a:t>нөмірімен</a:t>
            </a:r>
            <a:r>
              <a:rPr lang="ru-RU" dirty="0" smtClean="0"/>
              <a:t> </a:t>
            </a:r>
            <a:r>
              <a:rPr lang="ru-RU" dirty="0" err="1" smtClean="0"/>
              <a:t>байланыстыратындай</a:t>
            </a:r>
            <a:r>
              <a:rPr lang="ru-RU" dirty="0" smtClean="0"/>
              <a:t> </a:t>
            </a:r>
            <a:r>
              <a:rPr lang="ru-RU" dirty="0" err="1" smtClean="0"/>
              <a:t>етеді</a:t>
            </a:r>
            <a:r>
              <a:rPr lang="ru-RU" dirty="0" smtClean="0"/>
              <a:t>. </a:t>
            </a:r>
            <a:r>
              <a:rPr lang="ru-RU" dirty="0" err="1" smtClean="0"/>
              <a:t>Екіншіден</a:t>
            </a:r>
            <a:r>
              <a:rPr lang="ru-RU" dirty="0" smtClean="0"/>
              <a:t>, </a:t>
            </a:r>
            <a:r>
              <a:rPr lang="ru-RU" dirty="0" err="1" smtClean="0"/>
              <a:t>бүкіл</a:t>
            </a:r>
            <a:r>
              <a:rPr lang="ru-RU" dirty="0" smtClean="0"/>
              <a:t> </a:t>
            </a:r>
            <a:r>
              <a:rPr lang="ru-RU" dirty="0" err="1" smtClean="0"/>
              <a:t>сол</a:t>
            </a:r>
            <a:r>
              <a:rPr lang="ru-RU" dirty="0" smtClean="0"/>
              <a:t> </a:t>
            </a:r>
            <a:r>
              <a:rPr lang="ru-RU" dirty="0" err="1" smtClean="0"/>
              <a:t>жақ</a:t>
            </a:r>
            <a:r>
              <a:rPr lang="ru-RU" dirty="0" smtClean="0"/>
              <a:t> </a:t>
            </a:r>
            <a:r>
              <a:rPr lang="ru-RU" dirty="0" err="1" smtClean="0"/>
              <a:t>баған</a:t>
            </a:r>
            <a:r>
              <a:rPr lang="ru-RU" dirty="0" smtClean="0"/>
              <a:t> </a:t>
            </a:r>
            <a:r>
              <a:rPr lang="ru-RU" dirty="0" err="1" smtClean="0"/>
              <a:t>қиялдағы</a:t>
            </a:r>
            <a:r>
              <a:rPr lang="ru-RU" dirty="0" smtClean="0"/>
              <a:t> </a:t>
            </a:r>
            <a:r>
              <a:rPr lang="ru-RU" dirty="0" err="1" smtClean="0"/>
              <a:t>тік</a:t>
            </a:r>
            <a:r>
              <a:rPr lang="ru-RU" dirty="0" smtClean="0"/>
              <a:t> </a:t>
            </a:r>
            <a:r>
              <a:rPr lang="ru-RU" dirty="0" err="1" smtClean="0"/>
              <a:t>төртбұрыш</a:t>
            </a:r>
            <a:r>
              <a:rPr lang="ru-RU" dirty="0" smtClean="0"/>
              <a:t> </a:t>
            </a:r>
            <a:r>
              <a:rPr lang="ru-RU" dirty="0" err="1" smtClean="0"/>
              <a:t>тәрізді</a:t>
            </a:r>
            <a:r>
              <a:rPr lang="ru-RU" dirty="0" smtClean="0"/>
              <a:t> </a:t>
            </a:r>
            <a:r>
              <a:rPr lang="ru-RU" dirty="0" err="1" smtClean="0"/>
              <a:t>шекарасы</a:t>
            </a:r>
            <a:r>
              <a:rPr lang="ru-RU" dirty="0" smtClean="0"/>
              <a:t> бар </a:t>
            </a:r>
            <a:r>
              <a:rPr lang="ru-RU" dirty="0" err="1" smtClean="0"/>
              <a:t>бөліктер</a:t>
            </a:r>
            <a:r>
              <a:rPr lang="ru-RU" dirty="0" smtClean="0"/>
              <a:t> </a:t>
            </a:r>
            <a:r>
              <a:rPr lang="ru-RU" dirty="0" err="1" smtClean="0"/>
              <a:t>блогы</a:t>
            </a:r>
            <a:r>
              <a:rPr lang="ru-RU" dirty="0" smtClean="0"/>
              <a:t> </a:t>
            </a:r>
            <a:r>
              <a:rPr lang="ru-RU" dirty="0" err="1" smtClean="0"/>
              <a:t>ретінде</a:t>
            </a:r>
            <a:r>
              <a:rPr lang="ru-RU" dirty="0" smtClean="0"/>
              <a:t> </a:t>
            </a:r>
            <a:r>
              <a:rPr lang="ru-RU" dirty="0" err="1" smtClean="0"/>
              <a:t>қабылданады</a:t>
            </a:r>
            <a:r>
              <a:rPr lang="ru-RU" dirty="0" smtClean="0"/>
              <a:t>. </a:t>
            </a:r>
            <a:r>
              <a:rPr lang="ru-RU" dirty="0" err="1" smtClean="0"/>
              <a:t>Жабықтық</a:t>
            </a:r>
            <a:r>
              <a:rPr lang="ru-RU" dirty="0" smtClean="0"/>
              <a:t> </a:t>
            </a:r>
            <a:r>
              <a:rPr lang="ru-RU" dirty="0" err="1" smtClean="0"/>
              <a:t>заңы</a:t>
            </a:r>
            <a:r>
              <a:rPr lang="ru-RU" dirty="0" smtClean="0"/>
              <a:t> осы </a:t>
            </a:r>
            <a:r>
              <a:rPr lang="ru-RU" dirty="0" err="1" smtClean="0"/>
              <a:t>блокты</a:t>
            </a:r>
            <a:r>
              <a:rPr lang="ru-RU" dirty="0" smtClean="0"/>
              <a:t> </a:t>
            </a:r>
            <a:r>
              <a:rPr lang="ru-RU" dirty="0" err="1" smtClean="0"/>
              <a:t>өзара</a:t>
            </a:r>
            <a:r>
              <a:rPr lang="ru-RU" dirty="0" smtClean="0"/>
              <a:t> </a:t>
            </a:r>
            <a:r>
              <a:rPr lang="ru-RU" dirty="0" err="1" smtClean="0"/>
              <a:t>байланысты</a:t>
            </a:r>
            <a:r>
              <a:rPr lang="ru-RU" dirty="0" smtClean="0"/>
              <a:t> </a:t>
            </a:r>
            <a:r>
              <a:rPr lang="ru-RU" dirty="0" err="1" smtClean="0"/>
              <a:t>бөліктердің</a:t>
            </a:r>
            <a:r>
              <a:rPr lang="ru-RU" dirty="0" smtClean="0"/>
              <a:t> </a:t>
            </a:r>
            <a:r>
              <a:rPr lang="ru-RU" dirty="0" err="1" smtClean="0"/>
              <a:t>біртұтас</a:t>
            </a:r>
            <a:r>
              <a:rPr lang="ru-RU" dirty="0" smtClean="0"/>
              <a:t> </a:t>
            </a:r>
            <a:r>
              <a:rPr lang="ru-RU" dirty="0" err="1" smtClean="0"/>
              <a:t>гештальтына</a:t>
            </a:r>
            <a:r>
              <a:rPr lang="ru-RU" dirty="0" smtClean="0"/>
              <a:t> </a:t>
            </a:r>
            <a:r>
              <a:rPr lang="ru-RU" dirty="0" err="1" smtClean="0"/>
              <a:t>айналдырады</a:t>
            </a:r>
            <a:r>
              <a:rPr lang="ru-RU" dirty="0" smtClean="0"/>
              <a:t>. Ал </a:t>
            </a:r>
            <a:r>
              <a:rPr lang="ru-RU" dirty="0" err="1" smtClean="0"/>
              <a:t>егер</a:t>
            </a:r>
            <a:r>
              <a:rPr lang="ru-RU" dirty="0" smtClean="0"/>
              <a:t> </a:t>
            </a:r>
            <a:r>
              <a:rPr lang="ru-RU" dirty="0" err="1" smtClean="0"/>
              <a:t>біз</a:t>
            </a:r>
            <a:r>
              <a:rPr lang="ru-RU" dirty="0" smtClean="0"/>
              <a:t> </a:t>
            </a:r>
            <a:r>
              <a:rPr lang="ru-RU" dirty="0" err="1" smtClean="0"/>
              <a:t>нүктелерді</a:t>
            </a:r>
            <a:r>
              <a:rPr lang="ru-RU" dirty="0" smtClean="0"/>
              <a:t> тек </a:t>
            </a:r>
            <a:r>
              <a:rPr lang="ru-RU" dirty="0" err="1" smtClean="0"/>
              <a:t>жоғарғы</a:t>
            </a:r>
            <a:r>
              <a:rPr lang="ru-RU" dirty="0" smtClean="0"/>
              <a:t> </a:t>
            </a:r>
            <a:r>
              <a:rPr lang="ru-RU" dirty="0" err="1" smtClean="0"/>
              <a:t>және</a:t>
            </a:r>
            <a:r>
              <a:rPr lang="ru-RU" dirty="0" smtClean="0"/>
              <a:t> </a:t>
            </a:r>
            <a:r>
              <a:rPr lang="ru-RU" dirty="0" err="1" smtClean="0"/>
              <a:t>төменгі</a:t>
            </a:r>
            <a:r>
              <a:rPr lang="ru-RU" dirty="0" smtClean="0"/>
              <a:t> </a:t>
            </a:r>
            <a:r>
              <a:rPr lang="ru-RU" dirty="0" err="1" smtClean="0"/>
              <a:t>қатарға</a:t>
            </a:r>
            <a:r>
              <a:rPr lang="ru-RU" dirty="0" smtClean="0"/>
              <a:t> </a:t>
            </a:r>
            <a:r>
              <a:rPr lang="ru-RU" dirty="0" err="1" smtClean="0"/>
              <a:t>қойсақ</a:t>
            </a:r>
            <a:r>
              <a:rPr lang="ru-RU" dirty="0" smtClean="0"/>
              <a:t>, не </a:t>
            </a:r>
            <a:r>
              <a:rPr lang="ru-RU" dirty="0" err="1" smtClean="0"/>
              <a:t>болуы</a:t>
            </a:r>
            <a:r>
              <a:rPr lang="ru-RU" dirty="0" smtClean="0"/>
              <a:t> </a:t>
            </a:r>
            <a:r>
              <a:rPr lang="ru-RU" dirty="0" err="1" smtClean="0"/>
              <a:t>тиіс</a:t>
            </a:r>
            <a:r>
              <a:rPr lang="ru-RU" dirty="0" smtClean="0"/>
              <a:t>? </a:t>
            </a:r>
            <a:r>
              <a:rPr lang="ru-RU" dirty="0" err="1" smtClean="0"/>
              <a:t>Сынап</a:t>
            </a:r>
            <a:r>
              <a:rPr lang="ru-RU" dirty="0" smtClean="0"/>
              <a:t> </a:t>
            </a:r>
            <a:r>
              <a:rPr lang="ru-RU" dirty="0" err="1" smtClean="0"/>
              <a:t>көріңіз</a:t>
            </a:r>
            <a:r>
              <a:rPr lang="ru-RU" dirty="0" smtClean="0"/>
              <a:t>.</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8</a:t>
            </a:fld>
            <a:endParaRPr lang="ru-RU"/>
          </a:p>
        </p:txBody>
      </p:sp>
    </p:spTree>
    <p:extLst>
      <p:ext uri="{BB962C8B-B14F-4D97-AF65-F5344CB8AC3E}">
        <p14:creationId xmlns:p14="http://schemas.microsoft.com/office/powerpoint/2010/main" val="1368467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dirty="0" err="1" smtClean="0"/>
              <a:t>Бұл</a:t>
            </a:r>
            <a:r>
              <a:rPr lang="ru-RU" dirty="0" smtClean="0"/>
              <a:t> </a:t>
            </a:r>
            <a:r>
              <a:rPr lang="ru-RU" dirty="0" err="1" smtClean="0"/>
              <a:t>слайдта</a:t>
            </a:r>
            <a:r>
              <a:rPr lang="ru-RU" dirty="0" smtClean="0"/>
              <a:t> </a:t>
            </a:r>
            <a:r>
              <a:rPr lang="ru-RU" dirty="0" err="1" smtClean="0"/>
              <a:t>тағы</a:t>
            </a:r>
            <a:r>
              <a:rPr lang="ru-RU" dirty="0" smtClean="0"/>
              <a:t> </a:t>
            </a:r>
            <a:r>
              <a:rPr lang="ru-RU" dirty="0" err="1" smtClean="0"/>
              <a:t>бір</a:t>
            </a:r>
            <a:r>
              <a:rPr lang="ru-RU" dirty="0" smtClean="0"/>
              <a:t> </a:t>
            </a:r>
            <a:r>
              <a:rPr lang="ru-RU" dirty="0" err="1" smtClean="0"/>
              <a:t>мысал</a:t>
            </a:r>
            <a:r>
              <a:rPr lang="ru-RU" dirty="0" smtClean="0"/>
              <a:t> </a:t>
            </a:r>
            <a:r>
              <a:rPr lang="ru-RU" dirty="0" err="1" smtClean="0"/>
              <a:t>көрсетілген</a:t>
            </a:r>
            <a:r>
              <a:rPr lang="ru-RU" dirty="0" smtClean="0"/>
              <a:t>. </a:t>
            </a:r>
            <a:r>
              <a:rPr lang="ru-RU" dirty="0" err="1" smtClean="0"/>
              <a:t>Сол</a:t>
            </a:r>
            <a:r>
              <a:rPr lang="ru-RU" dirty="0" smtClean="0"/>
              <a:t> </a:t>
            </a:r>
            <a:r>
              <a:rPr lang="ru-RU" dirty="0" err="1" smtClean="0"/>
              <a:t>жақта</a:t>
            </a:r>
            <a:r>
              <a:rPr lang="ru-RU" dirty="0" smtClean="0"/>
              <a:t> </a:t>
            </a:r>
            <a:r>
              <a:rPr lang="ru-RU" dirty="0" err="1" smtClean="0"/>
              <a:t>бізде</a:t>
            </a:r>
            <a:r>
              <a:rPr lang="ru-RU" dirty="0" smtClean="0"/>
              <a:t> </a:t>
            </a:r>
            <a:r>
              <a:rPr lang="ru-RU" dirty="0" err="1" smtClean="0"/>
              <a:t>үш</a:t>
            </a:r>
            <a:r>
              <a:rPr lang="ru-RU" dirty="0" smtClean="0"/>
              <a:t> </a:t>
            </a:r>
            <a:r>
              <a:rPr lang="ru-RU" dirty="0" err="1" smtClean="0"/>
              <a:t>гештальт</a:t>
            </a:r>
            <a:r>
              <a:rPr lang="ru-RU" dirty="0" smtClean="0"/>
              <a:t> бар: </a:t>
            </a:r>
            <a:r>
              <a:rPr lang="ru-RU" dirty="0" err="1" smtClean="0"/>
              <a:t>сурет</a:t>
            </a:r>
            <a:r>
              <a:rPr lang="ru-RU" dirty="0" smtClean="0"/>
              <a:t>, </a:t>
            </a:r>
            <a:r>
              <a:rPr lang="ru-RU" dirty="0" err="1" smtClean="0"/>
              <a:t>қалың</a:t>
            </a:r>
            <a:r>
              <a:rPr lang="ru-RU" dirty="0" smtClean="0"/>
              <a:t> </a:t>
            </a:r>
            <a:r>
              <a:rPr lang="ru-RU" dirty="0" err="1" smtClean="0"/>
              <a:t>қаріппен</a:t>
            </a:r>
            <a:r>
              <a:rPr lang="ru-RU" dirty="0" smtClean="0"/>
              <a:t> </a:t>
            </a:r>
            <a:r>
              <a:rPr lang="ru-RU" dirty="0" err="1" smtClean="0"/>
              <a:t>жазылған</a:t>
            </a:r>
            <a:r>
              <a:rPr lang="ru-RU" dirty="0" smtClean="0"/>
              <a:t> </a:t>
            </a:r>
            <a:r>
              <a:rPr lang="ru-RU" dirty="0" err="1" smtClean="0"/>
              <a:t>жол</a:t>
            </a:r>
            <a:r>
              <a:rPr lang="ru-RU" dirty="0" smtClean="0"/>
              <a:t> </a:t>
            </a:r>
            <a:r>
              <a:rPr lang="ru-RU" dirty="0" err="1" smtClean="0"/>
              <a:t>және</a:t>
            </a:r>
            <a:r>
              <a:rPr lang="ru-RU" dirty="0" smtClean="0"/>
              <a:t> </a:t>
            </a:r>
            <a:r>
              <a:rPr lang="ru-RU" dirty="0" err="1" smtClean="0"/>
              <a:t>негізгі</a:t>
            </a:r>
            <a:r>
              <a:rPr lang="ru-RU" dirty="0" smtClean="0"/>
              <a:t> </a:t>
            </a:r>
            <a:r>
              <a:rPr lang="ru-RU" dirty="0" err="1" smtClean="0"/>
              <a:t>мәтін</a:t>
            </a:r>
            <a:r>
              <a:rPr lang="ru-RU" dirty="0" smtClean="0"/>
              <a:t>. </a:t>
            </a:r>
            <a:r>
              <a:rPr lang="ru-RU" dirty="0" err="1" smtClean="0"/>
              <a:t>Бірақ</a:t>
            </a:r>
            <a:r>
              <a:rPr lang="ru-RU" dirty="0" smtClean="0"/>
              <a:t> </a:t>
            </a:r>
            <a:r>
              <a:rPr lang="ru-RU" dirty="0" err="1" smtClean="0"/>
              <a:t>қалың</a:t>
            </a:r>
            <a:r>
              <a:rPr lang="ru-RU" dirty="0" smtClean="0"/>
              <a:t> </a:t>
            </a:r>
            <a:r>
              <a:rPr lang="ru-RU" dirty="0" err="1" smtClean="0"/>
              <a:t>мәтін</a:t>
            </a:r>
            <a:r>
              <a:rPr lang="ru-RU" dirty="0" smtClean="0"/>
              <a:t> </a:t>
            </a:r>
            <a:r>
              <a:rPr lang="ru-RU" dirty="0" err="1" smtClean="0"/>
              <a:t>дегеніміз</a:t>
            </a:r>
            <a:r>
              <a:rPr lang="ru-RU" dirty="0" smtClean="0"/>
              <a:t> не? </a:t>
            </a:r>
            <a:r>
              <a:rPr lang="ru-RU" dirty="0" err="1" smtClean="0"/>
              <a:t>Ол</a:t>
            </a:r>
            <a:r>
              <a:rPr lang="ru-RU" dirty="0" smtClean="0"/>
              <a:t> </a:t>
            </a:r>
            <a:r>
              <a:rPr lang="ru-RU" dirty="0" err="1" smtClean="0"/>
              <a:t>суретке</a:t>
            </a:r>
            <a:r>
              <a:rPr lang="ru-RU" dirty="0" smtClean="0"/>
              <a:t> </a:t>
            </a:r>
            <a:r>
              <a:rPr lang="ru-RU" dirty="0" err="1" smtClean="0"/>
              <a:t>жазылған</a:t>
            </a:r>
            <a:r>
              <a:rPr lang="ru-RU" dirty="0" smtClean="0"/>
              <a:t> </a:t>
            </a:r>
            <a:r>
              <a:rPr lang="ru-RU" dirty="0" err="1" smtClean="0"/>
              <a:t>түсініктеме</a:t>
            </a:r>
            <a:r>
              <a:rPr lang="ru-RU" dirty="0" smtClean="0"/>
              <a:t> </a:t>
            </a:r>
            <a:r>
              <a:rPr lang="ru-RU" dirty="0" err="1" smtClean="0"/>
              <a:t>ме</a:t>
            </a:r>
            <a:r>
              <a:rPr lang="ru-RU" dirty="0" smtClean="0"/>
              <a:t>, </a:t>
            </a:r>
            <a:r>
              <a:rPr lang="ru-RU" dirty="0" err="1" smtClean="0"/>
              <a:t>әлде</a:t>
            </a:r>
            <a:r>
              <a:rPr lang="ru-RU" dirty="0" smtClean="0"/>
              <a:t> </a:t>
            </a:r>
            <a:r>
              <a:rPr lang="ru-RU" dirty="0" err="1" smtClean="0"/>
              <a:t>негізгі</a:t>
            </a:r>
            <a:r>
              <a:rPr lang="ru-RU" dirty="0" smtClean="0"/>
              <a:t> </a:t>
            </a:r>
            <a:r>
              <a:rPr lang="ru-RU" dirty="0" err="1" smtClean="0"/>
              <a:t>мәтінге</a:t>
            </a:r>
            <a:r>
              <a:rPr lang="ru-RU" dirty="0" smtClean="0"/>
              <a:t> </a:t>
            </a:r>
            <a:r>
              <a:rPr lang="ru-RU" dirty="0" err="1" smtClean="0"/>
              <a:t>арналған</a:t>
            </a:r>
            <a:r>
              <a:rPr lang="ru-RU" dirty="0" smtClean="0"/>
              <a:t> </a:t>
            </a:r>
            <a:r>
              <a:rPr lang="ru-RU" dirty="0" err="1" smtClean="0"/>
              <a:t>тақырып</a:t>
            </a:r>
            <a:r>
              <a:rPr lang="ru-RU" dirty="0" smtClean="0"/>
              <a:t> па? </a:t>
            </a:r>
            <a:r>
              <a:rPr lang="ru-RU" dirty="0" err="1" smtClean="0"/>
              <a:t>Егер</a:t>
            </a:r>
            <a:r>
              <a:rPr lang="ru-RU" dirty="0" smtClean="0"/>
              <a:t> оны </a:t>
            </a:r>
            <a:r>
              <a:rPr lang="ru-RU" dirty="0" err="1" smtClean="0"/>
              <a:t>сәл</a:t>
            </a:r>
            <a:r>
              <a:rPr lang="ru-RU" dirty="0" smtClean="0"/>
              <a:t> </a:t>
            </a:r>
            <a:r>
              <a:rPr lang="ru-RU" dirty="0" err="1" smtClean="0"/>
              <a:t>жоғарырақ</a:t>
            </a:r>
            <a:r>
              <a:rPr lang="ru-RU" dirty="0" smtClean="0"/>
              <a:t> </a:t>
            </a:r>
            <a:r>
              <a:rPr lang="ru-RU" dirty="0" err="1" smtClean="0"/>
              <a:t>қойсақ</a:t>
            </a:r>
            <a:r>
              <a:rPr lang="ru-RU" dirty="0" smtClean="0"/>
              <a:t>, </a:t>
            </a:r>
            <a:r>
              <a:rPr lang="ru-RU" dirty="0" err="1" smtClean="0"/>
              <a:t>көз</a:t>
            </a:r>
            <a:r>
              <a:rPr lang="ru-RU" dirty="0" smtClean="0"/>
              <a:t> оны </a:t>
            </a:r>
            <a:r>
              <a:rPr lang="ru-RU" dirty="0" err="1" smtClean="0"/>
              <a:t>суретке</a:t>
            </a:r>
            <a:r>
              <a:rPr lang="ru-RU" dirty="0" smtClean="0"/>
              <a:t> </a:t>
            </a:r>
            <a:r>
              <a:rPr lang="ru-RU" dirty="0" err="1" smtClean="0"/>
              <a:t>арналған</a:t>
            </a:r>
            <a:r>
              <a:rPr lang="ru-RU" dirty="0" smtClean="0"/>
              <a:t> </a:t>
            </a:r>
            <a:r>
              <a:rPr lang="ru-RU" dirty="0" err="1" smtClean="0"/>
              <a:t>жазу</a:t>
            </a:r>
            <a:r>
              <a:rPr lang="ru-RU" dirty="0" smtClean="0"/>
              <a:t> </a:t>
            </a:r>
            <a:r>
              <a:rPr lang="ru-RU" dirty="0" err="1" smtClean="0"/>
              <a:t>ретінде</a:t>
            </a:r>
            <a:r>
              <a:rPr lang="ru-RU" dirty="0" smtClean="0"/>
              <a:t> </a:t>
            </a:r>
            <a:r>
              <a:rPr lang="ru-RU" dirty="0" err="1" smtClean="0"/>
              <a:t>қабылдайды</a:t>
            </a:r>
            <a:r>
              <a:rPr lang="ru-RU" dirty="0" smtClean="0"/>
              <a:t>. </a:t>
            </a:r>
            <a:r>
              <a:rPr lang="ru-RU" dirty="0" err="1" smtClean="0"/>
              <a:t>Егер</a:t>
            </a:r>
            <a:r>
              <a:rPr lang="ru-RU" dirty="0" smtClean="0"/>
              <a:t> </a:t>
            </a:r>
            <a:r>
              <a:rPr lang="ru-RU" dirty="0" err="1" smtClean="0"/>
              <a:t>сәл</a:t>
            </a:r>
            <a:r>
              <a:rPr lang="ru-RU" dirty="0" smtClean="0"/>
              <a:t> </a:t>
            </a:r>
            <a:r>
              <a:rPr lang="ru-RU" dirty="0" err="1" smtClean="0"/>
              <a:t>төменірек</a:t>
            </a:r>
            <a:r>
              <a:rPr lang="ru-RU" dirty="0" smtClean="0"/>
              <a:t> </a:t>
            </a:r>
            <a:r>
              <a:rPr lang="ru-RU" dirty="0" err="1" smtClean="0"/>
              <a:t>түсірсек</a:t>
            </a:r>
            <a:r>
              <a:rPr lang="ru-RU" dirty="0" smtClean="0"/>
              <a:t>, </a:t>
            </a:r>
            <a:r>
              <a:rPr lang="ru-RU" dirty="0" err="1" smtClean="0"/>
              <a:t>ол</a:t>
            </a:r>
            <a:r>
              <a:rPr lang="ru-RU" dirty="0" smtClean="0"/>
              <a:t> </a:t>
            </a:r>
            <a:r>
              <a:rPr lang="ru-RU" dirty="0" err="1" smtClean="0"/>
              <a:t>тақырып</a:t>
            </a:r>
            <a:r>
              <a:rPr lang="ru-RU" dirty="0" smtClean="0"/>
              <a:t> </a:t>
            </a:r>
            <a:r>
              <a:rPr lang="ru-RU" dirty="0" err="1" smtClean="0"/>
              <a:t>болып</a:t>
            </a:r>
            <a:r>
              <a:rPr lang="ru-RU" dirty="0" smtClean="0"/>
              <a:t> </a:t>
            </a:r>
            <a:r>
              <a:rPr lang="ru-RU" dirty="0" err="1" smtClean="0"/>
              <a:t>қабылданады</a:t>
            </a:r>
            <a:r>
              <a:rPr lang="ru-RU" dirty="0" smtClean="0"/>
              <a:t>, </a:t>
            </a:r>
            <a:r>
              <a:rPr lang="ru-RU" dirty="0" err="1" smtClean="0"/>
              <a:t>оң</a:t>
            </a:r>
            <a:r>
              <a:rPr lang="ru-RU" dirty="0" smtClean="0"/>
              <a:t> </a:t>
            </a:r>
            <a:r>
              <a:rPr lang="ru-RU" dirty="0" err="1" smtClean="0"/>
              <a:t>жақта</a:t>
            </a:r>
            <a:r>
              <a:rPr lang="ru-RU" dirty="0" smtClean="0"/>
              <a:t> </a:t>
            </a:r>
            <a:r>
              <a:rPr lang="ru-RU" dirty="0" err="1" smtClean="0"/>
              <a:t>көрсетілгендей</a:t>
            </a:r>
            <a:r>
              <a:rPr lang="ru-RU" dirty="0" smtClean="0"/>
              <a:t>. </a:t>
            </a:r>
            <a:r>
              <a:rPr lang="ru-RU" dirty="0" err="1" smtClean="0"/>
              <a:t>Дұрыс</a:t>
            </a:r>
            <a:r>
              <a:rPr lang="ru-RU" dirty="0" smtClean="0"/>
              <a:t> </a:t>
            </a:r>
            <a:r>
              <a:rPr lang="ru-RU" dirty="0" err="1" smtClean="0"/>
              <a:t>жауапты</a:t>
            </a:r>
            <a:r>
              <a:rPr lang="ru-RU" dirty="0" smtClean="0"/>
              <a:t> макет </a:t>
            </a:r>
            <a:r>
              <a:rPr lang="ru-RU" b="1" dirty="0" err="1" smtClean="0"/>
              <a:t>жақындық</a:t>
            </a:r>
            <a:r>
              <a:rPr lang="ru-RU" b="1" dirty="0" smtClean="0"/>
              <a:t> </a:t>
            </a:r>
            <a:r>
              <a:rPr lang="ru-RU" b="1" dirty="0" err="1" smtClean="0"/>
              <a:t>заңы</a:t>
            </a:r>
            <a:r>
              <a:rPr lang="ru-RU" dirty="0" smtClean="0"/>
              <a:t> </a:t>
            </a:r>
            <a:r>
              <a:rPr lang="ru-RU" dirty="0" err="1" smtClean="0"/>
              <a:t>арқылы</a:t>
            </a:r>
            <a:r>
              <a:rPr lang="ru-RU" dirty="0" smtClean="0"/>
              <a:t> </a:t>
            </a:r>
            <a:r>
              <a:rPr lang="ru-RU" dirty="0" err="1" smtClean="0"/>
              <a:t>көрсетуі</a:t>
            </a:r>
            <a:r>
              <a:rPr lang="ru-RU" dirty="0" smtClean="0"/>
              <a:t> </a:t>
            </a:r>
            <a:r>
              <a:rPr lang="ru-RU" dirty="0" err="1" smtClean="0"/>
              <a:t>тиіс</a:t>
            </a:r>
            <a:r>
              <a:rPr lang="ru-RU" dirty="0" smtClean="0"/>
              <a:t>. </a:t>
            </a:r>
            <a:r>
              <a:rPr lang="ru-RU" dirty="0" err="1" smtClean="0"/>
              <a:t>Типографиялық</a:t>
            </a:r>
            <a:r>
              <a:rPr lang="ru-RU" dirty="0" smtClean="0"/>
              <a:t> </a:t>
            </a:r>
            <a:r>
              <a:rPr lang="ru-RU" dirty="0" err="1" smtClean="0"/>
              <a:t>ереже</a:t>
            </a:r>
            <a:r>
              <a:rPr lang="ru-RU" dirty="0" smtClean="0"/>
              <a:t> </a:t>
            </a:r>
            <a:r>
              <a:rPr lang="ru-RU" dirty="0" err="1" smtClean="0"/>
              <a:t>бойынша</a:t>
            </a:r>
            <a:r>
              <a:rPr lang="ru-RU" dirty="0" smtClean="0"/>
              <a:t>, </a:t>
            </a:r>
            <a:r>
              <a:rPr lang="ru-RU" dirty="0" err="1" smtClean="0"/>
              <a:t>тақырыпты</a:t>
            </a:r>
            <a:r>
              <a:rPr lang="ru-RU" dirty="0" smtClean="0"/>
              <a:t> </a:t>
            </a:r>
            <a:r>
              <a:rPr lang="ru-RU" dirty="0" err="1" smtClean="0"/>
              <a:t>жоғарыдағы</a:t>
            </a:r>
            <a:r>
              <a:rPr lang="ru-RU" dirty="0" smtClean="0"/>
              <a:t> </a:t>
            </a:r>
            <a:r>
              <a:rPr lang="ru-RU" dirty="0" err="1" smtClean="0"/>
              <a:t>мәтінге</a:t>
            </a:r>
            <a:r>
              <a:rPr lang="ru-RU" dirty="0" smtClean="0"/>
              <a:t> </a:t>
            </a:r>
            <a:r>
              <a:rPr lang="ru-RU" dirty="0" err="1" smtClean="0"/>
              <a:t>емес</a:t>
            </a:r>
            <a:r>
              <a:rPr lang="ru-RU" dirty="0" smtClean="0"/>
              <a:t>, </a:t>
            </a:r>
            <a:r>
              <a:rPr lang="ru-RU" dirty="0" err="1" smtClean="0"/>
              <a:t>төмендегі</a:t>
            </a:r>
            <a:r>
              <a:rPr lang="ru-RU" dirty="0" smtClean="0"/>
              <a:t> </a:t>
            </a:r>
            <a:r>
              <a:rPr lang="ru-RU" dirty="0" err="1" smtClean="0"/>
              <a:t>мәтінге</a:t>
            </a:r>
            <a:r>
              <a:rPr lang="ru-RU" dirty="0" smtClean="0"/>
              <a:t> </a:t>
            </a:r>
            <a:r>
              <a:rPr lang="ru-RU" dirty="0" err="1" smtClean="0"/>
              <a:t>жақынырақ</a:t>
            </a:r>
            <a:r>
              <a:rPr lang="ru-RU" dirty="0" smtClean="0"/>
              <a:t> </a:t>
            </a:r>
            <a:r>
              <a:rPr lang="ru-RU" dirty="0" err="1" smtClean="0"/>
              <a:t>орналастыру</a:t>
            </a:r>
            <a:r>
              <a:rPr lang="ru-RU" dirty="0" smtClean="0"/>
              <a:t> </a:t>
            </a:r>
            <a:r>
              <a:rPr lang="ru-RU" dirty="0" err="1" smtClean="0"/>
              <a:t>керек</a:t>
            </a:r>
            <a:r>
              <a:rPr lang="ru-RU" dirty="0" smtClean="0"/>
              <a:t>. </a:t>
            </a:r>
            <a:r>
              <a:rPr lang="ru-RU" dirty="0" err="1" smtClean="0"/>
              <a:t>Таңқаларлығы</a:t>
            </a:r>
            <a:r>
              <a:rPr lang="ru-RU" dirty="0" smtClean="0"/>
              <a:t> </a:t>
            </a:r>
            <a:r>
              <a:rPr lang="ru-RU" dirty="0" err="1" smtClean="0"/>
              <a:t>сол</a:t>
            </a:r>
            <a:r>
              <a:rPr lang="ru-RU" dirty="0" smtClean="0"/>
              <a:t>, </a:t>
            </a:r>
            <a:r>
              <a:rPr lang="ru-RU" dirty="0" err="1" smtClean="0"/>
              <a:t>Интернеттегі</a:t>
            </a:r>
            <a:r>
              <a:rPr lang="ru-RU" dirty="0" smtClean="0"/>
              <a:t> </a:t>
            </a:r>
            <a:r>
              <a:rPr lang="ru-RU" dirty="0" err="1" smtClean="0"/>
              <a:t>стандартты</a:t>
            </a:r>
            <a:r>
              <a:rPr lang="ru-RU" dirty="0" smtClean="0"/>
              <a:t> формат (</a:t>
            </a:r>
            <a:r>
              <a:rPr lang="en-US" dirty="0" smtClean="0"/>
              <a:t>HTML </a:t>
            </a:r>
            <a:r>
              <a:rPr lang="ru-RU" dirty="0" err="1" smtClean="0"/>
              <a:t>қолданатын</a:t>
            </a:r>
            <a:r>
              <a:rPr lang="ru-RU" dirty="0" smtClean="0"/>
              <a:t>) </a:t>
            </a:r>
            <a:r>
              <a:rPr lang="ru-RU" dirty="0" err="1" smtClean="0"/>
              <a:t>дәл</a:t>
            </a:r>
            <a:r>
              <a:rPr lang="ru-RU" dirty="0" smtClean="0"/>
              <a:t> </a:t>
            </a:r>
            <a:r>
              <a:rPr lang="ru-RU" dirty="0" err="1" smtClean="0"/>
              <a:t>сол</a:t>
            </a:r>
            <a:r>
              <a:rPr lang="ru-RU" dirty="0" smtClean="0"/>
              <a:t> </a:t>
            </a:r>
            <a:r>
              <a:rPr lang="ru-RU" dirty="0" err="1" smtClean="0"/>
              <a:t>сол</a:t>
            </a:r>
            <a:r>
              <a:rPr lang="ru-RU" dirty="0" smtClean="0"/>
              <a:t> </a:t>
            </a:r>
            <a:r>
              <a:rPr lang="ru-RU" dirty="0" err="1" smtClean="0"/>
              <a:t>жақтағы</a:t>
            </a:r>
            <a:r>
              <a:rPr lang="ru-RU" dirty="0" smtClean="0"/>
              <a:t> </a:t>
            </a:r>
            <a:r>
              <a:rPr lang="ru-RU" dirty="0" err="1" smtClean="0"/>
              <a:t>нұсқа</a:t>
            </a:r>
            <a:r>
              <a:rPr lang="ru-RU" dirty="0" smtClean="0"/>
              <a:t> </a:t>
            </a:r>
            <a:r>
              <a:rPr lang="ru-RU" dirty="0" err="1" smtClean="0"/>
              <a:t>сияқты</a:t>
            </a:r>
            <a:r>
              <a:rPr lang="ru-RU" dirty="0" smtClean="0"/>
              <a:t> </a:t>
            </a:r>
            <a:r>
              <a:rPr lang="ru-RU" dirty="0" err="1" smtClean="0"/>
              <a:t>нашар</a:t>
            </a:r>
            <a:r>
              <a:rPr lang="ru-RU" dirty="0" smtClean="0"/>
              <a:t> </a:t>
            </a:r>
            <a:r>
              <a:rPr lang="ru-RU" dirty="0" err="1" smtClean="0"/>
              <a:t>тақырып</a:t>
            </a:r>
            <a:r>
              <a:rPr lang="ru-RU" dirty="0" smtClean="0"/>
              <a:t> </a:t>
            </a:r>
            <a:r>
              <a:rPr lang="ru-RU" dirty="0" err="1" smtClean="0"/>
              <a:t>орналасуын</a:t>
            </a:r>
            <a:r>
              <a:rPr lang="ru-RU" dirty="0" smtClean="0"/>
              <a:t> </a:t>
            </a:r>
            <a:r>
              <a:rPr lang="ru-RU" dirty="0" err="1" smtClean="0"/>
              <a:t>пайдаланады</a:t>
            </a:r>
            <a:r>
              <a:rPr lang="ru-RU" dirty="0" smtClean="0"/>
              <a:t> </a:t>
            </a:r>
            <a:r>
              <a:rPr lang="ru-RU" dirty="0" err="1" smtClean="0"/>
              <a:t>емес</a:t>
            </a:r>
            <a:r>
              <a:rPr lang="ru-RU" dirty="0" smtClean="0"/>
              <a:t> </a:t>
            </a:r>
            <a:r>
              <a:rPr lang="ru-RU" dirty="0" err="1" smtClean="0"/>
              <a:t>пе</a:t>
            </a:r>
            <a:r>
              <a:rPr lang="ru-RU" dirty="0" smtClean="0"/>
              <a:t>?</a:t>
            </a:r>
            <a:endParaRPr lang="ru-RU" sz="1200" b="0" i="0" u="none" strike="noStrike" baseline="0" dirty="0">
              <a:latin typeface="Palatino-Roman"/>
            </a:endParaRPr>
          </a:p>
          <a:p>
            <a:pPr algn="l"/>
            <a:endParaRPr lang="ru-RU" sz="1200" b="0" i="0" u="none" strike="noStrike" baseline="0" dirty="0">
              <a:latin typeface="Palatino-Roman"/>
            </a:endParaRPr>
          </a:p>
          <a:p>
            <a:pPr algn="l"/>
            <a:r>
              <a:rPr lang="en-US" sz="1200" b="0" i="0" u="none" strike="noStrike" baseline="0" dirty="0">
                <a:latin typeface="Palatino-Roman"/>
              </a:rPr>
              <a:t>Figure 3.3B shows another example. At the left we have three gestalts: a figure, a line</a:t>
            </a:r>
            <a:r>
              <a:rPr lang="kk-KZ" sz="1200" b="0" i="0" u="none" strike="noStrike" baseline="0" dirty="0">
                <a:latin typeface="Palatino-Roman"/>
              </a:rPr>
              <a:t> </a:t>
            </a:r>
            <a:r>
              <a:rPr lang="en-US" sz="1200" b="0" i="0" u="none" strike="noStrike" baseline="0" dirty="0">
                <a:latin typeface="Palatino-Roman"/>
              </a:rPr>
              <a:t>of bold text and some body text. But what is the bold text? A caption for the figure or</a:t>
            </a:r>
            <a:r>
              <a:rPr lang="kk-KZ" sz="1200" b="0" i="0" u="none" strike="noStrike" baseline="0" dirty="0">
                <a:latin typeface="Palatino-Roman"/>
              </a:rPr>
              <a:t> </a:t>
            </a:r>
            <a:r>
              <a:rPr lang="en-US" sz="1200" b="0" i="0" u="none" strike="noStrike" baseline="0" dirty="0">
                <a:latin typeface="Palatino-Roman"/>
              </a:rPr>
              <a:t>a heading for the body text? If we move it up a bit, the eye will perceive it as a figure</a:t>
            </a:r>
            <a:r>
              <a:rPr lang="kk-KZ" sz="1200" b="0" i="0" u="none" strike="noStrike" baseline="0" dirty="0">
                <a:latin typeface="Palatino-Roman"/>
              </a:rPr>
              <a:t> </a:t>
            </a:r>
            <a:r>
              <a:rPr lang="en-US" sz="1200" b="0" i="0" u="none" strike="noStrike" baseline="0" dirty="0">
                <a:latin typeface="Palatino-Roman"/>
              </a:rPr>
              <a:t>caption. If we move it down a bit it is a heading, as shown to the right.</a:t>
            </a:r>
          </a:p>
          <a:p>
            <a:pPr algn="l"/>
            <a:r>
              <a:rPr lang="en-US" sz="1200" b="0" i="0" u="none" strike="noStrike" baseline="0" dirty="0">
                <a:latin typeface="Palatino-Roman"/>
              </a:rPr>
              <a:t>The layout should signal the right answer by means of proximity. The typographical</a:t>
            </a:r>
            <a:r>
              <a:rPr lang="kk-KZ" sz="1200" b="0" i="0" u="none" strike="noStrike" baseline="0" dirty="0">
                <a:latin typeface="Palatino-Roman"/>
              </a:rPr>
              <a:t> </a:t>
            </a:r>
            <a:r>
              <a:rPr lang="en-US" sz="1200" b="0" i="0" u="none" strike="noStrike" baseline="0" dirty="0">
                <a:latin typeface="Palatino-Roman"/>
              </a:rPr>
              <a:t>rule is to put headings closer to the text below than to the text above. Isn’t it amazing</a:t>
            </a:r>
            <a:r>
              <a:rPr lang="kk-KZ" sz="1200" b="0" i="0" u="none" strike="noStrike" baseline="0" dirty="0">
                <a:latin typeface="Palatino-Roman"/>
              </a:rPr>
              <a:t> </a:t>
            </a:r>
            <a:r>
              <a:rPr lang="en-US" sz="1200" b="0" i="0" u="none" strike="noStrike" baseline="0" dirty="0">
                <a:latin typeface="Palatino-Roman"/>
              </a:rPr>
              <a:t>that the standard format on </a:t>
            </a:r>
            <a:r>
              <a:rPr lang="en-US" sz="1200" b="0" i="0" u="none" strike="noStrike" baseline="0" dirty="0" err="1">
                <a:latin typeface="Palatino-Roman"/>
              </a:rPr>
              <a:t>theWeb</a:t>
            </a:r>
            <a:r>
              <a:rPr lang="en-US" sz="1200" b="0" i="0" u="none" strike="noStrike" baseline="0" dirty="0">
                <a:latin typeface="Palatino-Roman"/>
              </a:rPr>
              <a:t> (using HTML) uses headings that are exactly as</a:t>
            </a:r>
            <a:r>
              <a:rPr lang="kk-KZ" sz="1200" b="0" i="0" u="none" strike="noStrike" baseline="0" dirty="0">
                <a:latin typeface="Palatino-Roman"/>
              </a:rPr>
              <a:t> </a:t>
            </a:r>
            <a:r>
              <a:rPr lang="en-US" sz="1200" b="0" i="0" u="none" strike="noStrike" baseline="0" dirty="0">
                <a:latin typeface="Palatino-Roman"/>
              </a:rPr>
              <a:t>bad as the version to the left?</a:t>
            </a:r>
            <a:endParaRPr lang="ru-RU" dirty="0"/>
          </a:p>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9</a:t>
            </a:fld>
            <a:endParaRPr lang="ru-RU"/>
          </a:p>
        </p:txBody>
      </p:sp>
    </p:spTree>
    <p:extLst>
      <p:ext uri="{BB962C8B-B14F-4D97-AF65-F5344CB8AC3E}">
        <p14:creationId xmlns:p14="http://schemas.microsoft.com/office/powerpoint/2010/main" val="15159621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9144000" cy="6858000"/>
          </a:xfrm>
          <a:prstGeom prst="rect">
            <a:avLst/>
          </a:prstGeom>
        </p:spPr>
      </p:pic>
      <p:sp>
        <p:nvSpPr>
          <p:cNvPr id="2" name="1 Título"/>
          <p:cNvSpPr>
            <a:spLocks noGrp="1"/>
          </p:cNvSpPr>
          <p:nvPr>
            <p:ph type="ctrTitle"/>
          </p:nvPr>
        </p:nvSpPr>
        <p:spPr>
          <a:xfrm>
            <a:off x="685800" y="2130425"/>
            <a:ext cx="77724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a:t>Образец заголовка</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82899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25347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ru-RU"/>
              <a:t>Образец заголовка</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730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003347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3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26405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564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a:t>Образец заголовка</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7" name="6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8" name="7 Marcador de pie de página"/>
          <p:cNvSpPr>
            <a:spLocks noGrp="1"/>
          </p:cNvSpPr>
          <p:nvPr>
            <p:ph type="ftr" sz="quarter" idx="11"/>
          </p:nvPr>
        </p:nvSpPr>
        <p:spPr/>
        <p:txBody>
          <a:bodyPr/>
          <a:lstStyle/>
          <a:p>
            <a:endParaRPr lang="ru-RU"/>
          </a:p>
        </p:txBody>
      </p:sp>
      <p:sp>
        <p:nvSpPr>
          <p:cNvPr id="9" name="8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57279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4" name="3 Marcador de pie de página"/>
          <p:cNvSpPr>
            <a:spLocks noGrp="1"/>
          </p:cNvSpPr>
          <p:nvPr>
            <p:ph type="ftr" sz="quarter" idx="11"/>
          </p:nvPr>
        </p:nvSpPr>
        <p:spPr/>
        <p:txBody>
          <a:bodyPr/>
          <a:lstStyle/>
          <a:p>
            <a:endParaRPr lang="ru-RU"/>
          </a:p>
        </p:txBody>
      </p:sp>
      <p:sp>
        <p:nvSpPr>
          <p:cNvPr id="5" name="4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090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3" name="2 Marcador de pie de página"/>
          <p:cNvSpPr>
            <a:spLocks noGrp="1"/>
          </p:cNvSpPr>
          <p:nvPr>
            <p:ph type="ftr" sz="quarter" idx="11"/>
          </p:nvPr>
        </p:nvSpPr>
        <p:spPr/>
        <p:txBody>
          <a:bodyPr/>
          <a:lstStyle/>
          <a:p>
            <a:endParaRPr lang="ru-RU"/>
          </a:p>
        </p:txBody>
      </p:sp>
      <p:sp>
        <p:nvSpPr>
          <p:cNvPr id="4" name="3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63807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723497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05.09.2025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3576014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CBE89-F19F-4231-9A3F-1245359F2D85}" type="datetimeFigureOut">
              <a:rPr lang="ru-RU" smtClean="0"/>
              <a:t>05.09.2025</a:t>
            </a:fld>
            <a:endParaRPr lang="ru-RU"/>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85B9E-B9B7-463B-A457-6AB5BADB942D}" type="slidenum">
              <a:rPr lang="ru-RU" smtClean="0"/>
              <a:t>‹#›</a:t>
            </a:fld>
            <a:endParaRPr lang="ru-RU"/>
          </a:p>
        </p:txBody>
      </p:sp>
      <p:pic>
        <p:nvPicPr>
          <p:cNvPr id="7" name="6 Imagen" descr="Dibujo.bmp"/>
          <p:cNvPicPr>
            <a:picLocks noChangeAspect="1"/>
          </p:cNvPicPr>
          <p:nvPr/>
        </p:nvPicPr>
        <p:blipFill>
          <a:blip r:embed="rId13" cstate="print"/>
          <a:stretch>
            <a:fillRect/>
          </a:stretch>
        </p:blipFill>
        <p:spPr>
          <a:xfrm>
            <a:off x="0" y="0"/>
            <a:ext cx="9144000" cy="6858000"/>
          </a:xfrm>
          <a:prstGeom prst="rect">
            <a:avLst/>
          </a:prstGeom>
        </p:spPr>
      </p:pic>
      <p:sp>
        <p:nvSpPr>
          <p:cNvPr id="9" name="Rectangle 10"/>
          <p:cNvSpPr>
            <a:spLocks noChangeArrowheads="1"/>
          </p:cNvSpPr>
          <p:nvPr/>
        </p:nvSpPr>
        <p:spPr bwMode="auto">
          <a:xfrm>
            <a:off x="0" y="0"/>
            <a:ext cx="9144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a:p>
        </p:txBody>
      </p:sp>
    </p:spTree>
    <p:extLst>
      <p:ext uri="{BB962C8B-B14F-4D97-AF65-F5344CB8AC3E}">
        <p14:creationId xmlns:p14="http://schemas.microsoft.com/office/powerpoint/2010/main" val="200710901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2.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12.wmf"/><Relationship Id="rId4" Type="http://schemas.openxmlformats.org/officeDocument/2006/relationships/oleObject" Target="../embeddings/oleObject3.bin"/><Relationship Id="rId9" Type="http://schemas.openxmlformats.org/officeDocument/2006/relationships/image" Target="../media/image14.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0040" y="1844824"/>
            <a:ext cx="8060432" cy="1752600"/>
          </a:xfrm>
        </p:spPr>
        <p:txBody>
          <a:bodyPr>
            <a:normAutofit fontScale="90000"/>
          </a:bodyPr>
          <a:lstStyle/>
          <a:p>
            <a:r>
              <a:rPr lang="ru-RU" sz="4900" dirty="0">
                <a:solidFill>
                  <a:srgbClr val="0E176C"/>
                </a:solidFill>
              </a:rPr>
              <a:t>Модуль 1. Адам факторы </a:t>
            </a:r>
            <a:r>
              <a:rPr lang="ru-RU" sz="4900" dirty="0" err="1">
                <a:solidFill>
                  <a:srgbClr val="0E176C"/>
                </a:solidFill>
              </a:rPr>
              <a:t>және</a:t>
            </a:r>
            <a:r>
              <a:rPr lang="ru-RU" sz="4900" dirty="0">
                <a:solidFill>
                  <a:srgbClr val="0E176C"/>
                </a:solidFill>
              </a:rPr>
              <a:t> </a:t>
            </a:r>
            <a:r>
              <a:rPr lang="ru-RU" sz="4900" dirty="0" err="1">
                <a:solidFill>
                  <a:srgbClr val="0E176C"/>
                </a:solidFill>
              </a:rPr>
              <a:t>таным</a:t>
            </a:r>
            <a:r>
              <a:rPr lang="en-US" sz="4900" dirty="0">
                <a:solidFill>
                  <a:srgbClr val="0E176C"/>
                </a:solidFill>
              </a:rPr>
              <a:t/>
            </a:r>
            <a:br>
              <a:rPr lang="en-US" sz="4900" dirty="0">
                <a:solidFill>
                  <a:srgbClr val="0E176C"/>
                </a:solidFill>
              </a:rPr>
            </a:br>
            <a:r>
              <a:rPr lang="ru-RU" sz="3600" dirty="0" err="1" smtClean="0">
                <a:solidFill>
                  <a:srgbClr val="0E176C"/>
                </a:solidFill>
              </a:rPr>
              <a:t>CSE</a:t>
            </a:r>
            <a:r>
              <a:rPr lang="ru-RU" sz="3600" dirty="0" smtClean="0">
                <a:solidFill>
                  <a:srgbClr val="0E176C"/>
                </a:solidFill>
              </a:rPr>
              <a:t> </a:t>
            </a:r>
            <a:r>
              <a:rPr lang="ru-RU" sz="3600" dirty="0">
                <a:solidFill>
                  <a:srgbClr val="0E176C"/>
                </a:solidFill>
                <a:effectLst/>
              </a:rPr>
              <a:t>5442</a:t>
            </a:r>
            <a:r>
              <a:rPr lang="ru-RU" sz="3600" dirty="0" smtClean="0">
                <a:solidFill>
                  <a:srgbClr val="0E176C"/>
                </a:solidFill>
              </a:rPr>
              <a:t> </a:t>
            </a:r>
            <a:r>
              <a:rPr lang="ru-RU" sz="3600" dirty="0">
                <a:solidFill>
                  <a:srgbClr val="0E176C"/>
                </a:solidFill>
              </a:rPr>
              <a:t>Адам-компьютер </a:t>
            </a:r>
            <a:r>
              <a:rPr lang="ru-RU" sz="3600" dirty="0" err="1">
                <a:solidFill>
                  <a:srgbClr val="0E176C"/>
                </a:solidFill>
              </a:rPr>
              <a:t>өзара</a:t>
            </a:r>
            <a:r>
              <a:rPr lang="ru-RU" sz="3600" dirty="0">
                <a:solidFill>
                  <a:srgbClr val="0E176C"/>
                </a:solidFill>
              </a:rPr>
              <a:t> </a:t>
            </a:r>
            <a:r>
              <a:rPr lang="ru-RU" sz="3600" dirty="0" err="1">
                <a:solidFill>
                  <a:srgbClr val="0E176C"/>
                </a:solidFill>
              </a:rPr>
              <a:t>әрекеттестігі</a:t>
            </a:r>
            <a:r>
              <a:rPr lang="en-US" sz="3600" dirty="0">
                <a:solidFill>
                  <a:srgbClr val="0E176C"/>
                </a:solidFill>
              </a:rPr>
              <a:t/>
            </a:r>
            <a:br>
              <a:rPr lang="en-US" sz="3600" dirty="0">
                <a:solidFill>
                  <a:srgbClr val="0E176C"/>
                </a:solidFill>
              </a:rPr>
            </a:br>
            <a:r>
              <a:rPr lang="en-US" sz="4900" dirty="0">
                <a:solidFill>
                  <a:srgbClr val="0E176C"/>
                </a:solidFill>
              </a:rPr>
              <a:t/>
            </a:r>
            <a:br>
              <a:rPr lang="en-US" sz="4900" dirty="0">
                <a:solidFill>
                  <a:srgbClr val="0E176C"/>
                </a:solidFill>
              </a:rPr>
            </a:br>
            <a:r>
              <a:rPr lang="ru-RU" sz="3600" dirty="0">
                <a:solidFill>
                  <a:srgbClr val="0E176C"/>
                </a:solidFill>
              </a:rPr>
              <a:t>2</a:t>
            </a:r>
            <a:r>
              <a:rPr lang="en-US" sz="3600" dirty="0">
                <a:solidFill>
                  <a:srgbClr val="0E176C"/>
                </a:solidFill>
              </a:rPr>
              <a:t>-</a:t>
            </a:r>
            <a:r>
              <a:rPr lang="kk-KZ" sz="3600" dirty="0">
                <a:solidFill>
                  <a:srgbClr val="0E176C"/>
                </a:solidFill>
              </a:rPr>
              <a:t>дәріс</a:t>
            </a:r>
            <a:r>
              <a:rPr lang="ru-RU" sz="3600" dirty="0">
                <a:solidFill>
                  <a:srgbClr val="0E176C"/>
                </a:solidFill>
              </a:rPr>
              <a:t>. </a:t>
            </a:r>
            <a:r>
              <a:rPr lang="ru-RU" sz="3600" dirty="0" err="1">
                <a:solidFill>
                  <a:srgbClr val="0E176C"/>
                </a:solidFill>
              </a:rPr>
              <a:t>Қабылдау</a:t>
            </a:r>
            <a:r>
              <a:rPr lang="ru-RU" sz="3600" dirty="0">
                <a:solidFill>
                  <a:srgbClr val="0E176C"/>
                </a:solidFill>
              </a:rPr>
              <a:t>, </a:t>
            </a:r>
            <a:r>
              <a:rPr lang="ru-RU" sz="3600" dirty="0" err="1">
                <a:solidFill>
                  <a:srgbClr val="0E176C"/>
                </a:solidFill>
              </a:rPr>
              <a:t>жад</a:t>
            </a:r>
            <a:r>
              <a:rPr lang="ru-RU" sz="3600" dirty="0">
                <a:solidFill>
                  <a:srgbClr val="0E176C"/>
                </a:solidFill>
              </a:rPr>
              <a:t>, </a:t>
            </a:r>
            <a:r>
              <a:rPr lang="ru-RU" sz="3600" dirty="0" err="1">
                <a:solidFill>
                  <a:srgbClr val="0E176C"/>
                </a:solidFill>
              </a:rPr>
              <a:t>назар</a:t>
            </a:r>
            <a:r>
              <a:rPr lang="ru-RU" sz="3600" dirty="0">
                <a:solidFill>
                  <a:srgbClr val="0E176C"/>
                </a:solidFill>
              </a:rPr>
              <a:t> </a:t>
            </a:r>
            <a:r>
              <a:rPr lang="ru-RU" sz="3600" dirty="0" err="1">
                <a:solidFill>
                  <a:srgbClr val="0E176C"/>
                </a:solidFill>
              </a:rPr>
              <a:t>және</a:t>
            </a:r>
            <a:r>
              <a:rPr lang="ru-RU" sz="3600" dirty="0">
                <a:solidFill>
                  <a:srgbClr val="0E176C"/>
                </a:solidFill>
              </a:rPr>
              <a:t> </a:t>
            </a:r>
            <a:r>
              <a:rPr lang="ru-RU" sz="3600" dirty="0" err="1">
                <a:solidFill>
                  <a:srgbClr val="0E176C"/>
                </a:solidFill>
              </a:rPr>
              <a:t>қимыл-қозғалыс</a:t>
            </a:r>
            <a:r>
              <a:rPr lang="ru-RU" sz="3600" dirty="0">
                <a:solidFill>
                  <a:srgbClr val="0E176C"/>
                </a:solidFill>
              </a:rPr>
              <a:t> </a:t>
            </a:r>
            <a:r>
              <a:rPr lang="ru-RU" sz="3600" dirty="0" err="1">
                <a:solidFill>
                  <a:srgbClr val="0E176C"/>
                </a:solidFill>
              </a:rPr>
              <a:t>мінез-құлқы</a:t>
            </a:r>
            <a:endParaRPr lang="ru-RU" sz="3600" dirty="0">
              <a:solidFill>
                <a:srgbClr val="0E176C"/>
              </a:solidFill>
            </a:endParaRPr>
          </a:p>
        </p:txBody>
      </p:sp>
      <p:sp>
        <p:nvSpPr>
          <p:cNvPr id="3" name="Подзаголовок 2"/>
          <p:cNvSpPr>
            <a:spLocks noGrp="1"/>
          </p:cNvSpPr>
          <p:nvPr>
            <p:ph type="subTitle" idx="1"/>
          </p:nvPr>
        </p:nvSpPr>
        <p:spPr>
          <a:xfrm>
            <a:off x="1835696" y="4581128"/>
            <a:ext cx="6400800" cy="1752600"/>
          </a:xfrm>
        </p:spPr>
        <p:txBody>
          <a:bodyPr/>
          <a:lstStyle/>
          <a:p>
            <a:pPr algn="r"/>
            <a:endParaRPr lang="en-US" dirty="0">
              <a:solidFill>
                <a:srgbClr val="960000"/>
              </a:solidFill>
            </a:endParaRPr>
          </a:p>
          <a:p>
            <a:r>
              <a:rPr lang="ru-RU" dirty="0"/>
              <a:t>Лектор: ф.-</a:t>
            </a:r>
            <a:r>
              <a:rPr lang="ru-RU" dirty="0" err="1"/>
              <a:t>м.ғ.к</a:t>
            </a:r>
            <a:r>
              <a:rPr lang="ru-RU" dirty="0"/>
              <a:t>., </a:t>
            </a:r>
            <a:r>
              <a:rPr lang="ru-RU" dirty="0" err="1"/>
              <a:t>ассоц</a:t>
            </a:r>
            <a:r>
              <a:rPr lang="ru-RU" dirty="0"/>
              <a:t>. профессор</a:t>
            </a:r>
          </a:p>
          <a:p>
            <a:r>
              <a:rPr lang="ru-RU" dirty="0" err="1"/>
              <a:t>Ягалиева</a:t>
            </a:r>
            <a:r>
              <a:rPr lang="ru-RU" dirty="0"/>
              <a:t> </a:t>
            </a:r>
            <a:r>
              <a:rPr lang="ru-RU" dirty="0" err="1"/>
              <a:t>Багдат</a:t>
            </a:r>
            <a:r>
              <a:rPr lang="ru-RU" dirty="0"/>
              <a:t> </a:t>
            </a:r>
            <a:r>
              <a:rPr lang="ru-RU" dirty="0" err="1"/>
              <a:t>Есеновна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dirty="0">
                <a:solidFill>
                  <a:srgbClr val="A20000"/>
                </a:solidFill>
                <a:ea typeface="Times New Roman" panose="02020603050405020304" pitchFamily="18" charset="0"/>
                <a:cs typeface="Times New Roman" panose="02020603050405020304" pitchFamily="18" charset="0"/>
              </a:rPr>
              <a:t>(</a:t>
            </a:r>
            <a:r>
              <a:rPr lang="ru-RU" dirty="0" err="1">
                <a:solidFill>
                  <a:srgbClr val="A20000"/>
                </a:solidFill>
                <a:ea typeface="Times New Roman" panose="02020603050405020304" pitchFamily="18" charset="0"/>
                <a:cs typeface="Times New Roman" panose="02020603050405020304" pitchFamily="18" charset="0"/>
              </a:rPr>
              <a:t>Гештальт</a:t>
            </a:r>
            <a:r>
              <a:rPr lang="ru-RU" dirty="0">
                <a:solidFill>
                  <a:srgbClr val="A20000"/>
                </a:solidFill>
                <a:ea typeface="Times New Roman" panose="02020603050405020304" pitchFamily="18" charset="0"/>
                <a:cs typeface="Times New Roman" panose="02020603050405020304" pitchFamily="18" charset="0"/>
              </a:rPr>
              <a:t> </a:t>
            </a:r>
            <a:r>
              <a:rPr lang="ru-RU" dirty="0" err="1">
                <a:solidFill>
                  <a:srgbClr val="A20000"/>
                </a:solidFill>
                <a:ea typeface="Times New Roman" panose="02020603050405020304" pitchFamily="18" charset="0"/>
                <a:cs typeface="Times New Roman" panose="02020603050405020304" pitchFamily="18" charset="0"/>
              </a:rPr>
              <a:t>заңдары</a:t>
            </a:r>
            <a:r>
              <a:rPr lang="ru-RU" dirty="0" smtClean="0">
                <a:solidFill>
                  <a:srgbClr val="A20000"/>
                </a:solidFill>
                <a:ea typeface="Times New Roman" panose="02020603050405020304" pitchFamily="18" charset="0"/>
                <a:cs typeface="Times New Roman" panose="02020603050405020304" pitchFamily="18" charset="0"/>
              </a:rPr>
              <a:t>)</a:t>
            </a:r>
            <a:endParaRPr lang="en-US" sz="2400" dirty="0">
              <a:cs typeface="Times New Roman" panose="02020603050405020304" pitchFamily="18" charset="0"/>
            </a:endParaRPr>
          </a:p>
        </p:txBody>
      </p:sp>
      <p:pic>
        <p:nvPicPr>
          <p:cNvPr id="5" name="Picture 89">
            <a:extLst>
              <a:ext uri="{FF2B5EF4-FFF2-40B4-BE49-F238E27FC236}">
                <a16:creationId xmlns:a16="http://schemas.microsoft.com/office/drawing/2014/main" id="{6803DE87-901C-4DCE-B4A3-2E6C3B6811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0491"/>
          <a:stretch>
            <a:fillRect/>
          </a:stretch>
        </p:blipFill>
        <p:spPr bwMode="auto">
          <a:xfrm>
            <a:off x="1179215" y="2815927"/>
            <a:ext cx="2425700" cy="350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6" name="Rectangle 90">
            <a:extLst>
              <a:ext uri="{FF2B5EF4-FFF2-40B4-BE49-F238E27FC236}">
                <a16:creationId xmlns:a16="http://schemas.microsoft.com/office/drawing/2014/main" id="{B3A21476-379C-4025-92FD-A74FC31D0089}"/>
              </a:ext>
            </a:extLst>
          </p:cNvPr>
          <p:cNvSpPr>
            <a:spLocks noChangeArrowheads="1"/>
          </p:cNvSpPr>
          <p:nvPr/>
        </p:nvSpPr>
        <p:spPr bwMode="auto">
          <a:xfrm>
            <a:off x="4768552" y="2606377"/>
            <a:ext cx="2971800" cy="399097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 name="Rectangle 91">
            <a:extLst>
              <a:ext uri="{FF2B5EF4-FFF2-40B4-BE49-F238E27FC236}">
                <a16:creationId xmlns:a16="http://schemas.microsoft.com/office/drawing/2014/main" id="{8D9D1FAD-4208-42BE-B16C-8808693A8C9A}"/>
              </a:ext>
            </a:extLst>
          </p:cNvPr>
          <p:cNvSpPr>
            <a:spLocks noChangeArrowheads="1"/>
          </p:cNvSpPr>
          <p:nvPr/>
        </p:nvSpPr>
        <p:spPr bwMode="auto">
          <a:xfrm>
            <a:off x="863302" y="2606377"/>
            <a:ext cx="2971800" cy="399097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 name="Text Box 92">
            <a:extLst>
              <a:ext uri="{FF2B5EF4-FFF2-40B4-BE49-F238E27FC236}">
                <a16:creationId xmlns:a16="http://schemas.microsoft.com/office/drawing/2014/main" id="{D7803C95-9AA2-4008-9525-CD07A9A2B149}"/>
              </a:ext>
            </a:extLst>
          </p:cNvPr>
          <p:cNvSpPr txBox="1">
            <a:spLocks noChangeArrowheads="1"/>
          </p:cNvSpPr>
          <p:nvPr/>
        </p:nvSpPr>
        <p:spPr bwMode="auto">
          <a:xfrm>
            <a:off x="893465" y="2634952"/>
            <a:ext cx="307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latin typeface="Arial" panose="020B0604020202020204" pitchFamily="34" charset="0"/>
              </a:rPr>
              <a:t>1</a:t>
            </a:r>
          </a:p>
        </p:txBody>
      </p:sp>
      <p:sp>
        <p:nvSpPr>
          <p:cNvPr id="9" name="Text Box 93">
            <a:extLst>
              <a:ext uri="{FF2B5EF4-FFF2-40B4-BE49-F238E27FC236}">
                <a16:creationId xmlns:a16="http://schemas.microsoft.com/office/drawing/2014/main" id="{22375DE0-1A3C-4E2F-8858-A598776F24AA}"/>
              </a:ext>
            </a:extLst>
          </p:cNvPr>
          <p:cNvSpPr txBox="1">
            <a:spLocks noChangeArrowheads="1"/>
          </p:cNvSpPr>
          <p:nvPr/>
        </p:nvSpPr>
        <p:spPr bwMode="auto">
          <a:xfrm>
            <a:off x="4811415" y="2634952"/>
            <a:ext cx="307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latin typeface="Arial" panose="020B0604020202020204" pitchFamily="34" charset="0"/>
              </a:rPr>
              <a:t>2</a:t>
            </a:r>
          </a:p>
        </p:txBody>
      </p:sp>
      <p:sp>
        <p:nvSpPr>
          <p:cNvPr id="10" name="Text Box 100">
            <a:extLst>
              <a:ext uri="{FF2B5EF4-FFF2-40B4-BE49-F238E27FC236}">
                <a16:creationId xmlns:a16="http://schemas.microsoft.com/office/drawing/2014/main" id="{39301317-7332-49A5-87AD-71A93E105BC1}"/>
              </a:ext>
            </a:extLst>
          </p:cNvPr>
          <p:cNvSpPr txBox="1">
            <a:spLocks noChangeArrowheads="1"/>
          </p:cNvSpPr>
          <p:nvPr/>
        </p:nvSpPr>
        <p:spPr bwMode="auto">
          <a:xfrm>
            <a:off x="779165" y="1795164"/>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2400" u="sng" dirty="0" err="1" smtClean="0">
                <a:solidFill>
                  <a:srgbClr val="A20000"/>
                </a:solidFill>
                <a:latin typeface="+mn-lt"/>
              </a:rPr>
              <a:t>Мәтін</a:t>
            </a:r>
            <a:endParaRPr lang="en-US" altLang="en-US" sz="2400" u="sng" dirty="0">
              <a:solidFill>
                <a:srgbClr val="A20000"/>
              </a:solidFill>
              <a:latin typeface="+mn-lt"/>
            </a:endParaRPr>
          </a:p>
        </p:txBody>
      </p:sp>
      <p:pic>
        <p:nvPicPr>
          <p:cNvPr id="11" name="Picture 102">
            <a:extLst>
              <a:ext uri="{FF2B5EF4-FFF2-40B4-BE49-F238E27FC236}">
                <a16:creationId xmlns:a16="http://schemas.microsoft.com/office/drawing/2014/main" id="{941B27E1-979A-4AFA-B26F-09F61F7CD1A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r="44141"/>
          <a:stretch>
            <a:fillRect/>
          </a:stretch>
        </p:blipFill>
        <p:spPr bwMode="auto">
          <a:xfrm>
            <a:off x="5174952" y="2865139"/>
            <a:ext cx="2565400" cy="339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Tree>
    <p:extLst>
      <p:ext uri="{BB962C8B-B14F-4D97-AF65-F5344CB8AC3E}">
        <p14:creationId xmlns:p14="http://schemas.microsoft.com/office/powerpoint/2010/main" val="1660360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grpSp>
        <p:nvGrpSpPr>
          <p:cNvPr id="5" name="Group 7">
            <a:extLst>
              <a:ext uri="{FF2B5EF4-FFF2-40B4-BE49-F238E27FC236}">
                <a16:creationId xmlns:a16="http://schemas.microsoft.com/office/drawing/2014/main" id="{BF8EC30A-276C-4DB1-9AEA-420A7CFF7835}"/>
              </a:ext>
            </a:extLst>
          </p:cNvPr>
          <p:cNvGrpSpPr>
            <a:grpSpLocks/>
          </p:cNvGrpSpPr>
          <p:nvPr/>
        </p:nvGrpSpPr>
        <p:grpSpPr bwMode="auto">
          <a:xfrm>
            <a:off x="2519436" y="2756495"/>
            <a:ext cx="4210050" cy="3552825"/>
            <a:chOff x="810" y="3258"/>
            <a:chExt cx="2652" cy="2238"/>
          </a:xfrm>
        </p:grpSpPr>
        <p:pic>
          <p:nvPicPr>
            <p:cNvPr id="6" name="Picture 8">
              <a:extLst>
                <a:ext uri="{FF2B5EF4-FFF2-40B4-BE49-F238E27FC236}">
                  <a16:creationId xmlns:a16="http://schemas.microsoft.com/office/drawing/2014/main" id="{42C1C3E9-42C1-49C8-82EA-BD0BDA8C7E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6334"/>
            <a:stretch>
              <a:fillRect/>
            </a:stretch>
          </p:blipFill>
          <p:spPr bwMode="auto">
            <a:xfrm>
              <a:off x="1053" y="3378"/>
              <a:ext cx="2274" cy="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7" name="Rectangle 9">
              <a:extLst>
                <a:ext uri="{FF2B5EF4-FFF2-40B4-BE49-F238E27FC236}">
                  <a16:creationId xmlns:a16="http://schemas.microsoft.com/office/drawing/2014/main" id="{DE5E6D3F-4D1D-486C-844D-CBA02632A565}"/>
                </a:ext>
              </a:extLst>
            </p:cNvPr>
            <p:cNvSpPr>
              <a:spLocks noChangeArrowheads="1"/>
            </p:cNvSpPr>
            <p:nvPr/>
          </p:nvSpPr>
          <p:spPr bwMode="auto">
            <a:xfrm>
              <a:off x="810" y="3258"/>
              <a:ext cx="2652" cy="223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 name="Text Box 10">
              <a:extLst>
                <a:ext uri="{FF2B5EF4-FFF2-40B4-BE49-F238E27FC236}">
                  <a16:creationId xmlns:a16="http://schemas.microsoft.com/office/drawing/2014/main" id="{8558BFFE-F8C9-4752-9FB3-1280F9164160}"/>
                </a:ext>
              </a:extLst>
            </p:cNvPr>
            <p:cNvSpPr txBox="1">
              <a:spLocks noChangeArrowheads="1"/>
            </p:cNvSpPr>
            <p:nvPr/>
          </p:nvSpPr>
          <p:spPr bwMode="auto">
            <a:xfrm>
              <a:off x="828" y="3258"/>
              <a:ext cx="19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latin typeface="Arial" panose="020B0604020202020204" pitchFamily="34" charset="0"/>
                </a:rPr>
                <a:t>3</a:t>
              </a:r>
            </a:p>
          </p:txBody>
        </p:sp>
      </p:grpSp>
      <p:sp>
        <p:nvSpPr>
          <p:cNvPr id="9" name="Text Box 12">
            <a:extLst>
              <a:ext uri="{FF2B5EF4-FFF2-40B4-BE49-F238E27FC236}">
                <a16:creationId xmlns:a16="http://schemas.microsoft.com/office/drawing/2014/main" id="{86C0AB61-A07C-45C2-83A2-C2D6C896F816}"/>
              </a:ext>
            </a:extLst>
          </p:cNvPr>
          <p:cNvSpPr txBox="1">
            <a:spLocks noChangeArrowheads="1"/>
          </p:cNvSpPr>
          <p:nvPr/>
        </p:nvSpPr>
        <p:spPr bwMode="auto">
          <a:xfrm>
            <a:off x="6462786" y="4894105"/>
            <a:ext cx="2029906" cy="1107996"/>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0E176C"/>
                </a:solidFill>
                <a:latin typeface="+mn-lt"/>
              </a:rPr>
              <a:t>Ясные гештальты, </a:t>
            </a:r>
          </a:p>
          <a:p>
            <a:pPr eaLnBrk="1" hangingPunct="1">
              <a:spcBef>
                <a:spcPct val="0"/>
              </a:spcBef>
              <a:buFontTx/>
              <a:buNone/>
            </a:pPr>
            <a:r>
              <a:rPr lang="ru-RU" altLang="en-US" sz="1800" noProof="1">
                <a:solidFill>
                  <a:srgbClr val="0E176C"/>
                </a:solidFill>
                <a:latin typeface="+mn-lt"/>
              </a:rPr>
              <a:t>но строки слишком </a:t>
            </a:r>
          </a:p>
          <a:p>
            <a:pPr eaLnBrk="1" hangingPunct="1">
              <a:spcBef>
                <a:spcPct val="0"/>
              </a:spcBef>
              <a:buFontTx/>
              <a:buNone/>
            </a:pPr>
            <a:r>
              <a:rPr lang="ru-RU" altLang="en-US" sz="1800" noProof="1">
                <a:solidFill>
                  <a:srgbClr val="0E176C"/>
                </a:solidFill>
                <a:latin typeface="+mn-lt"/>
              </a:rPr>
              <a:t>длинные. </a:t>
            </a:r>
          </a:p>
          <a:p>
            <a:pPr eaLnBrk="1" hangingPunct="1">
              <a:spcBef>
                <a:spcPct val="0"/>
              </a:spcBef>
              <a:buFontTx/>
              <a:buNone/>
            </a:pPr>
            <a:r>
              <a:rPr lang="ru-RU" altLang="en-US" sz="1800" noProof="1">
                <a:solidFill>
                  <a:srgbClr val="0E176C"/>
                </a:solidFill>
                <a:latin typeface="+mn-lt"/>
              </a:rPr>
              <a:t>Сложно  читать </a:t>
            </a:r>
            <a:endParaRPr lang="en-US" altLang="en-US" sz="1800" noProof="1">
              <a:solidFill>
                <a:srgbClr val="0E176C"/>
              </a:solidFill>
              <a:latin typeface="+mn-lt"/>
            </a:endParaRPr>
          </a:p>
        </p:txBody>
      </p:sp>
      <p:sp>
        <p:nvSpPr>
          <p:cNvPr id="10" name="Text Box 14">
            <a:extLst>
              <a:ext uri="{FF2B5EF4-FFF2-40B4-BE49-F238E27FC236}">
                <a16:creationId xmlns:a16="http://schemas.microsoft.com/office/drawing/2014/main" id="{20DE6A11-474C-469A-91EA-467221CB122C}"/>
              </a:ext>
            </a:extLst>
          </p:cNvPr>
          <p:cNvSpPr txBox="1">
            <a:spLocks noChangeArrowheads="1"/>
          </p:cNvSpPr>
          <p:nvPr/>
        </p:nvSpPr>
        <p:spPr bwMode="auto">
          <a:xfrm>
            <a:off x="1111324" y="2297707"/>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eaLnBrk="1" hangingPunct="1">
              <a:spcBef>
                <a:spcPct val="0"/>
              </a:spcBef>
              <a:buFontTx/>
              <a:buNone/>
            </a:pPr>
            <a:r>
              <a:rPr lang="en-US" altLang="en-US" sz="2400" dirty="0" smtClean="0">
                <a:solidFill>
                  <a:srgbClr val="A20000"/>
                </a:solidFill>
                <a:latin typeface="+mn-lt"/>
              </a:rPr>
              <a:t>(</a:t>
            </a:r>
            <a:r>
              <a:rPr lang="ru-RU" altLang="en-US" sz="2400" dirty="0" err="1" smtClean="0">
                <a:solidFill>
                  <a:srgbClr val="A20000"/>
                </a:solidFill>
                <a:latin typeface="+mn-lt"/>
              </a:rPr>
              <a:t>қосымша</a:t>
            </a:r>
            <a:r>
              <a:rPr lang="en-US" altLang="en-US" sz="2400" dirty="0" smtClean="0">
                <a:solidFill>
                  <a:srgbClr val="A20000"/>
                </a:solidFill>
                <a:latin typeface="+mn-lt"/>
              </a:rPr>
              <a:t>)</a:t>
            </a:r>
            <a:endParaRPr lang="en-US" altLang="en-US" sz="2400" dirty="0">
              <a:solidFill>
                <a:srgbClr val="A20000"/>
              </a:solidFill>
              <a:latin typeface="+mn-lt"/>
            </a:endParaRPr>
          </a:p>
        </p:txBody>
      </p:sp>
    </p:spTree>
    <p:extLst>
      <p:ext uri="{BB962C8B-B14F-4D97-AF65-F5344CB8AC3E}">
        <p14:creationId xmlns:p14="http://schemas.microsoft.com/office/powerpoint/2010/main" val="2478766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024136"/>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sz="28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AutoShape 6">
            <a:extLst>
              <a:ext uri="{FF2B5EF4-FFF2-40B4-BE49-F238E27FC236}">
                <a16:creationId xmlns:a16="http://schemas.microsoft.com/office/drawing/2014/main" id="{B517DA70-F9E1-49CA-BA64-26860CF38AA8}"/>
              </a:ext>
            </a:extLst>
          </p:cNvPr>
          <p:cNvSpPr>
            <a:spLocks noChangeArrowheads="1"/>
          </p:cNvSpPr>
          <p:nvPr/>
        </p:nvSpPr>
        <p:spPr bwMode="auto">
          <a:xfrm>
            <a:off x="5652120" y="5330896"/>
            <a:ext cx="3983584" cy="1203034"/>
          </a:xfrm>
          <a:prstGeom prst="bevel">
            <a:avLst>
              <a:gd name="adj" fmla="val 9745"/>
            </a:avLst>
          </a:prstGeom>
          <a:solidFill>
            <a:schemeClr val="bg1"/>
          </a:solidFill>
          <a:ln w="19050">
            <a:solidFill>
              <a:schemeClr val="tx1"/>
            </a:solidFill>
            <a:miter lim="800000"/>
            <a:headEnd/>
            <a:tailEnd/>
          </a:ln>
        </p:spPr>
        <p:txBody>
          <a:bodyPr wrap="none" lIns="108000" tIns="72000" rIns="108000" bIns="720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Классикалық</a:t>
            </a:r>
            <a:r>
              <a:rPr lang="ru-RU" sz="1800" dirty="0"/>
              <a:t> </a:t>
            </a:r>
            <a:r>
              <a:rPr lang="ru-RU" sz="1800" dirty="0" err="1"/>
              <a:t>ережелер</a:t>
            </a:r>
            <a:r>
              <a:rPr lang="ru-RU" sz="1800" dirty="0"/>
              <a:t>:</a:t>
            </a:r>
            <a:br>
              <a:rPr lang="ru-RU" sz="1800" dirty="0"/>
            </a:br>
            <a:r>
              <a:rPr lang="ru-RU" sz="1800" dirty="0" err="1"/>
              <a:t>Жолдың</a:t>
            </a:r>
            <a:r>
              <a:rPr lang="ru-RU" sz="1800" dirty="0"/>
              <a:t> макс. </a:t>
            </a:r>
            <a:r>
              <a:rPr lang="ru-RU" sz="1800" dirty="0" err="1"/>
              <a:t>ұзындығы</a:t>
            </a:r>
            <a:r>
              <a:rPr lang="ru-RU" sz="1800" dirty="0"/>
              <a:t> — 12,5 см.</a:t>
            </a:r>
            <a:br>
              <a:rPr lang="ru-RU" sz="1800" dirty="0"/>
            </a:br>
            <a:r>
              <a:rPr lang="ru-RU" sz="1800" dirty="0"/>
              <a:t>Макс. </a:t>
            </a:r>
            <a:r>
              <a:rPr lang="ru-RU" sz="1800" dirty="0" err="1"/>
              <a:t>таңба</a:t>
            </a:r>
            <a:r>
              <a:rPr lang="ru-RU" sz="1800" dirty="0"/>
              <a:t> саны — 65.</a:t>
            </a:r>
            <a:endParaRPr lang="en-US" altLang="en-US" sz="1800" noProof="1">
              <a:solidFill>
                <a:srgbClr val="0E176C"/>
              </a:solidFill>
              <a:latin typeface="Arial" panose="020B0604020202020204" pitchFamily="34" charset="0"/>
            </a:endParaRPr>
          </a:p>
        </p:txBody>
      </p:sp>
      <p:sp>
        <p:nvSpPr>
          <p:cNvPr id="6" name="Text Box 28">
            <a:extLst>
              <a:ext uri="{FF2B5EF4-FFF2-40B4-BE49-F238E27FC236}">
                <a16:creationId xmlns:a16="http://schemas.microsoft.com/office/drawing/2014/main" id="{FF7E719E-C28B-4293-875A-8AA1AB3D19DB}"/>
              </a:ext>
            </a:extLst>
          </p:cNvPr>
          <p:cNvSpPr txBox="1">
            <a:spLocks noChangeArrowheads="1"/>
          </p:cNvSpPr>
          <p:nvPr/>
        </p:nvSpPr>
        <p:spPr bwMode="auto">
          <a:xfrm>
            <a:off x="153888" y="1675656"/>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u="sng" dirty="0" err="1">
                <a:solidFill>
                  <a:srgbClr val="960000"/>
                </a:solidFill>
                <a:latin typeface="+mn-lt"/>
              </a:rPr>
              <a:t>Жол</a:t>
            </a:r>
            <a:r>
              <a:rPr lang="ru-RU" sz="2400" u="sng" dirty="0">
                <a:solidFill>
                  <a:srgbClr val="960000"/>
                </a:solidFill>
                <a:latin typeface="+mn-lt"/>
              </a:rPr>
              <a:t> </a:t>
            </a:r>
            <a:r>
              <a:rPr lang="ru-RU" sz="2400" u="sng" dirty="0" err="1">
                <a:solidFill>
                  <a:srgbClr val="960000"/>
                </a:solidFill>
                <a:latin typeface="+mn-lt"/>
              </a:rPr>
              <a:t>ұзындығы</a:t>
            </a:r>
            <a:r>
              <a:rPr lang="ru-RU" sz="2400" u="sng" dirty="0">
                <a:solidFill>
                  <a:srgbClr val="960000"/>
                </a:solidFill>
                <a:latin typeface="+mn-lt"/>
              </a:rPr>
              <a:t>, </a:t>
            </a:r>
            <a:r>
              <a:rPr lang="ru-RU" sz="2400" u="sng" dirty="0" err="1">
                <a:solidFill>
                  <a:srgbClr val="960000"/>
                </a:solidFill>
                <a:latin typeface="+mn-lt"/>
              </a:rPr>
              <a:t>А4</a:t>
            </a:r>
            <a:r>
              <a:rPr lang="ru-RU" sz="2400" u="sng" dirty="0">
                <a:solidFill>
                  <a:srgbClr val="960000"/>
                </a:solidFill>
                <a:latin typeface="+mn-lt"/>
              </a:rPr>
              <a:t> форматы, </a:t>
            </a:r>
            <a:r>
              <a:rPr lang="ru-RU" sz="2400" u="sng" dirty="0" err="1" smtClean="0">
                <a:solidFill>
                  <a:srgbClr val="960000"/>
                </a:solidFill>
                <a:latin typeface="+mn-lt"/>
              </a:rPr>
              <a:t>есептер</a:t>
            </a:r>
            <a:endParaRPr lang="en-US" altLang="en-US" sz="2400" u="sng" dirty="0">
              <a:solidFill>
                <a:srgbClr val="960000"/>
              </a:solidFill>
              <a:latin typeface="+mn-lt"/>
            </a:endParaRPr>
          </a:p>
        </p:txBody>
      </p:sp>
      <p:grpSp>
        <p:nvGrpSpPr>
          <p:cNvPr id="7" name="Group 35">
            <a:extLst>
              <a:ext uri="{FF2B5EF4-FFF2-40B4-BE49-F238E27FC236}">
                <a16:creationId xmlns:a16="http://schemas.microsoft.com/office/drawing/2014/main" id="{DD89E104-7194-4A42-AA90-DCA198F00A86}"/>
              </a:ext>
            </a:extLst>
          </p:cNvPr>
          <p:cNvGrpSpPr>
            <a:grpSpLocks/>
          </p:cNvGrpSpPr>
          <p:nvPr/>
        </p:nvGrpSpPr>
        <p:grpSpPr bwMode="auto">
          <a:xfrm>
            <a:off x="491738" y="2197968"/>
            <a:ext cx="3617911" cy="2743200"/>
            <a:chOff x="318" y="670"/>
            <a:chExt cx="2486" cy="1974"/>
          </a:xfrm>
        </p:grpSpPr>
        <p:graphicFrame>
          <p:nvGraphicFramePr>
            <p:cNvPr id="8" name="Object 27">
              <a:extLst>
                <a:ext uri="{FF2B5EF4-FFF2-40B4-BE49-F238E27FC236}">
                  <a16:creationId xmlns:a16="http://schemas.microsoft.com/office/drawing/2014/main" id="{F7EB9413-FF59-4E19-9A88-CD8748BD68A5}"/>
                </a:ext>
              </a:extLst>
            </p:cNvPr>
            <p:cNvGraphicFramePr>
              <a:graphicFrameLocks noChangeAspect="1"/>
            </p:cNvGraphicFramePr>
            <p:nvPr/>
          </p:nvGraphicFramePr>
          <p:xfrm>
            <a:off x="759" y="940"/>
            <a:ext cx="1589" cy="1603"/>
          </p:xfrm>
          <a:graphic>
            <a:graphicData uri="http://schemas.openxmlformats.org/presentationml/2006/ole">
              <mc:AlternateContent xmlns:mc="http://schemas.openxmlformats.org/markup-compatibility/2006">
                <mc:Choice xmlns:v="urn:schemas-microsoft-com:vml" Requires="v">
                  <p:oleObj spid="_x0000_s3212" name="Document" r:id="rId4" imgW="5039868" imgH="5082540" progId="Word.Document.8">
                    <p:embed/>
                  </p:oleObj>
                </mc:Choice>
                <mc:Fallback>
                  <p:oleObj name="Document" r:id="rId4" imgW="5039868" imgH="5082540" progId="Word.Document.8">
                    <p:embed/>
                    <p:pic>
                      <p:nvPicPr>
                        <p:cNvPr id="57367" name="Object 27">
                          <a:extLst>
                            <a:ext uri="{FF2B5EF4-FFF2-40B4-BE49-F238E27FC236}">
                              <a16:creationId xmlns:a16="http://schemas.microsoft.com/office/drawing/2014/main" id="{7D381B82-B3A0-4A1E-AC18-190ECF6096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9" y="940"/>
                          <a:ext cx="1589" cy="16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Freeform 30">
              <a:extLst>
                <a:ext uri="{FF2B5EF4-FFF2-40B4-BE49-F238E27FC236}">
                  <a16:creationId xmlns:a16="http://schemas.microsoft.com/office/drawing/2014/main" id="{AEB1E638-FB51-4BF4-B83F-62DE6B65974B}"/>
                </a:ext>
              </a:extLst>
            </p:cNvPr>
            <p:cNvSpPr>
              <a:spLocks/>
            </p:cNvSpPr>
            <p:nvPr/>
          </p:nvSpPr>
          <p:spPr bwMode="auto">
            <a:xfrm>
              <a:off x="318" y="2100"/>
              <a:ext cx="2486" cy="544"/>
            </a:xfrm>
            <a:custGeom>
              <a:avLst/>
              <a:gdLst>
                <a:gd name="T0" fmla="*/ 0 w 2486"/>
                <a:gd name="T1" fmla="*/ 220 h 544"/>
                <a:gd name="T2" fmla="*/ 1284 w 2486"/>
                <a:gd name="T3" fmla="*/ 234 h 544"/>
                <a:gd name="T4" fmla="*/ 2478 w 2486"/>
                <a:gd name="T5" fmla="*/ 0 h 544"/>
                <a:gd name="T6" fmla="*/ 2478 w 2486"/>
                <a:gd name="T7" fmla="*/ 528 h 544"/>
                <a:gd name="T8" fmla="*/ 0 w 2486"/>
                <a:gd name="T9" fmla="*/ 540 h 544"/>
                <a:gd name="T10" fmla="*/ 0 w 2486"/>
                <a:gd name="T11" fmla="*/ 220 h 544"/>
                <a:gd name="T12" fmla="*/ 0 60000 65536"/>
                <a:gd name="T13" fmla="*/ 0 60000 65536"/>
                <a:gd name="T14" fmla="*/ 0 60000 65536"/>
                <a:gd name="T15" fmla="*/ 0 60000 65536"/>
                <a:gd name="T16" fmla="*/ 0 60000 65536"/>
                <a:gd name="T17" fmla="*/ 0 60000 65536"/>
                <a:gd name="T18" fmla="*/ 0 w 2486"/>
                <a:gd name="T19" fmla="*/ 0 h 544"/>
                <a:gd name="T20" fmla="*/ 2486 w 2486"/>
                <a:gd name="T21" fmla="*/ 544 h 544"/>
              </a:gdLst>
              <a:ahLst/>
              <a:cxnLst>
                <a:cxn ang="T12">
                  <a:pos x="T0" y="T1"/>
                </a:cxn>
                <a:cxn ang="T13">
                  <a:pos x="T2" y="T3"/>
                </a:cxn>
                <a:cxn ang="T14">
                  <a:pos x="T4" y="T5"/>
                </a:cxn>
                <a:cxn ang="T15">
                  <a:pos x="T6" y="T7"/>
                </a:cxn>
                <a:cxn ang="T16">
                  <a:pos x="T8" y="T9"/>
                </a:cxn>
                <a:cxn ang="T17">
                  <a:pos x="T10" y="T11"/>
                </a:cxn>
              </a:cxnLst>
              <a:rect l="T18" t="T19" r="T20" b="T21"/>
              <a:pathLst>
                <a:path w="2486" h="544">
                  <a:moveTo>
                    <a:pt x="0" y="220"/>
                  </a:moveTo>
                  <a:cubicBezTo>
                    <a:pt x="726" y="440"/>
                    <a:pt x="1046" y="316"/>
                    <a:pt x="1284" y="234"/>
                  </a:cubicBezTo>
                  <a:cubicBezTo>
                    <a:pt x="1781" y="54"/>
                    <a:pt x="1886" y="4"/>
                    <a:pt x="2478" y="0"/>
                  </a:cubicBezTo>
                  <a:cubicBezTo>
                    <a:pt x="2486" y="344"/>
                    <a:pt x="2470" y="256"/>
                    <a:pt x="2478" y="528"/>
                  </a:cubicBezTo>
                  <a:cubicBezTo>
                    <a:pt x="1038" y="544"/>
                    <a:pt x="1032" y="532"/>
                    <a:pt x="0" y="540"/>
                  </a:cubicBezTo>
                  <a:cubicBezTo>
                    <a:pt x="0" y="348"/>
                    <a:pt x="0" y="532"/>
                    <a:pt x="0" y="220"/>
                  </a:cubicBezTo>
                  <a:close/>
                </a:path>
              </a:pathLst>
            </a:custGeom>
            <a:solidFill>
              <a:schemeClr val="bg1"/>
            </a:solidFill>
            <a:ln>
              <a:noFill/>
            </a:ln>
            <a:extLst>
              <a:ext uri="{91240B29-F687-4F45-9708-019B960494DF}">
                <a14:hiddenLine xmlns:a14="http://schemas.microsoft.com/office/drawing/2010/main" w="3175">
                  <a:solidFill>
                    <a:srgbClr val="000000"/>
                  </a:solidFill>
                  <a:round/>
                  <a:headEnd/>
                  <a:tailEnd/>
                </a14:hiddenLine>
              </a:ext>
            </a:extLst>
          </p:spPr>
          <p:txBody>
            <a:bodyPr wrap="none" lIns="90000" tIns="46800" rIns="90000" bIns="46800" anchor="ctr">
              <a:spAutoFit/>
            </a:bodyPr>
            <a:lstStyle/>
            <a:p>
              <a:endParaRPr lang="ru-RU"/>
            </a:p>
          </p:txBody>
        </p:sp>
        <p:sp>
          <p:nvSpPr>
            <p:cNvPr id="10" name="AutoShape 18">
              <a:extLst>
                <a:ext uri="{FF2B5EF4-FFF2-40B4-BE49-F238E27FC236}">
                  <a16:creationId xmlns:a16="http://schemas.microsoft.com/office/drawing/2014/main" id="{FA56831C-FD67-42DD-9F10-C91A513D23D5}"/>
                </a:ext>
              </a:extLst>
            </p:cNvPr>
            <p:cNvSpPr>
              <a:spLocks noChangeAspect="1" noChangeArrowheads="1"/>
            </p:cNvSpPr>
            <p:nvPr/>
          </p:nvSpPr>
          <p:spPr bwMode="auto">
            <a:xfrm>
              <a:off x="362" y="670"/>
              <a:ext cx="2400" cy="1794"/>
            </a:xfrm>
            <a:prstGeom prst="flowChartDocumen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sp>
        <p:nvSpPr>
          <p:cNvPr id="11" name="Text Box 37">
            <a:extLst>
              <a:ext uri="{FF2B5EF4-FFF2-40B4-BE49-F238E27FC236}">
                <a16:creationId xmlns:a16="http://schemas.microsoft.com/office/drawing/2014/main" id="{170725B8-6BCC-4D93-9177-743B829756F0}"/>
              </a:ext>
            </a:extLst>
          </p:cNvPr>
          <p:cNvSpPr txBox="1">
            <a:spLocks noChangeArrowheads="1"/>
          </p:cNvSpPr>
          <p:nvPr/>
        </p:nvSpPr>
        <p:spPr bwMode="auto">
          <a:xfrm>
            <a:off x="2555776" y="4113714"/>
            <a:ext cx="2495161" cy="830997"/>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Қарапайым</a:t>
            </a:r>
            <a:r>
              <a:rPr lang="ru-RU" sz="1800" dirty="0"/>
              <a:t> </a:t>
            </a:r>
            <a:r>
              <a:rPr lang="ru-RU" sz="1800" dirty="0" err="1"/>
              <a:t>есептер</a:t>
            </a:r>
            <a:r>
              <a:rPr lang="ru-RU" sz="1800" dirty="0"/>
              <a:t>:</a:t>
            </a:r>
            <a:br>
              <a:rPr lang="ru-RU" sz="1800" dirty="0"/>
            </a:br>
            <a:r>
              <a:rPr lang="ru-RU" sz="1800" dirty="0" err="1"/>
              <a:t>Қаріп</a:t>
            </a:r>
            <a:r>
              <a:rPr lang="ru-RU" sz="1800" dirty="0"/>
              <a:t> </a:t>
            </a:r>
            <a:r>
              <a:rPr lang="ru-RU" sz="1800" dirty="0" err="1"/>
              <a:t>өлшемі</a:t>
            </a:r>
            <a:r>
              <a:rPr lang="ru-RU" sz="1800" dirty="0"/>
              <a:t> – 12 пункт.</a:t>
            </a:r>
            <a:br>
              <a:rPr lang="ru-RU" sz="1800" dirty="0"/>
            </a:br>
            <a:r>
              <a:rPr lang="ru-RU" sz="1800" dirty="0" err="1"/>
              <a:t>Өрістер</a:t>
            </a:r>
            <a:r>
              <a:rPr lang="ru-RU" sz="1800" dirty="0"/>
              <a:t> (поля) – 3,5 см.</a:t>
            </a:r>
            <a:endParaRPr lang="en-US" altLang="en-US" sz="1800" noProof="1">
              <a:solidFill>
                <a:srgbClr val="0E176C"/>
              </a:solidFill>
              <a:latin typeface="Arial" panose="020B0604020202020204" pitchFamily="34" charset="0"/>
            </a:endParaRPr>
          </a:p>
        </p:txBody>
      </p:sp>
      <p:sp>
        <p:nvSpPr>
          <p:cNvPr id="12" name="Text Box 40">
            <a:extLst>
              <a:ext uri="{FF2B5EF4-FFF2-40B4-BE49-F238E27FC236}">
                <a16:creationId xmlns:a16="http://schemas.microsoft.com/office/drawing/2014/main" id="{C1CD6161-3A89-4F3F-B7DE-A3188EEE096C}"/>
              </a:ext>
            </a:extLst>
          </p:cNvPr>
          <p:cNvSpPr txBox="1">
            <a:spLocks noChangeArrowheads="1"/>
          </p:cNvSpPr>
          <p:nvPr/>
        </p:nvSpPr>
        <p:spPr bwMode="auto">
          <a:xfrm>
            <a:off x="2473336" y="2268275"/>
            <a:ext cx="876769" cy="276999"/>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a-DK" altLang="en-US" sz="1800" dirty="0">
                <a:solidFill>
                  <a:srgbClr val="0E176C"/>
                </a:solidFill>
                <a:latin typeface="Arial" panose="020B0604020202020204" pitchFamily="34" charset="0"/>
              </a:rPr>
              <a:t>100 </a:t>
            </a:r>
            <a:r>
              <a:rPr lang="ru-RU" altLang="en-US" sz="1800" dirty="0" smtClean="0">
                <a:solidFill>
                  <a:srgbClr val="0E176C"/>
                </a:solidFill>
                <a:latin typeface="Arial" panose="020B0604020202020204" pitchFamily="34" charset="0"/>
              </a:rPr>
              <a:t>бет</a:t>
            </a:r>
            <a:endParaRPr lang="da-DK" altLang="en-US" sz="1800" noProof="1">
              <a:solidFill>
                <a:srgbClr val="0E176C"/>
              </a:solidFill>
              <a:latin typeface="Arial" panose="020B0604020202020204" pitchFamily="34" charset="0"/>
            </a:endParaRPr>
          </a:p>
        </p:txBody>
      </p:sp>
      <p:grpSp>
        <p:nvGrpSpPr>
          <p:cNvPr id="13" name="Group 43">
            <a:extLst>
              <a:ext uri="{FF2B5EF4-FFF2-40B4-BE49-F238E27FC236}">
                <a16:creationId xmlns:a16="http://schemas.microsoft.com/office/drawing/2014/main" id="{A90E4A17-43F2-4865-880A-97A3FE96BD5E}"/>
              </a:ext>
            </a:extLst>
          </p:cNvPr>
          <p:cNvGrpSpPr>
            <a:grpSpLocks/>
          </p:cNvGrpSpPr>
          <p:nvPr/>
        </p:nvGrpSpPr>
        <p:grpSpPr bwMode="auto">
          <a:xfrm>
            <a:off x="4716016" y="2206219"/>
            <a:ext cx="3566312" cy="2989455"/>
            <a:chOff x="2964" y="622"/>
            <a:chExt cx="2492" cy="2238"/>
          </a:xfrm>
        </p:grpSpPr>
        <p:grpSp>
          <p:nvGrpSpPr>
            <p:cNvPr id="14" name="Group 34">
              <a:extLst>
                <a:ext uri="{FF2B5EF4-FFF2-40B4-BE49-F238E27FC236}">
                  <a16:creationId xmlns:a16="http://schemas.microsoft.com/office/drawing/2014/main" id="{D3898948-792F-484E-A538-AE2B2C816455}"/>
                </a:ext>
              </a:extLst>
            </p:cNvPr>
            <p:cNvGrpSpPr>
              <a:grpSpLocks/>
            </p:cNvGrpSpPr>
            <p:nvPr/>
          </p:nvGrpSpPr>
          <p:grpSpPr bwMode="auto">
            <a:xfrm>
              <a:off x="2964" y="622"/>
              <a:ext cx="2492" cy="1728"/>
              <a:chOff x="2964" y="670"/>
              <a:chExt cx="2492" cy="1728"/>
            </a:xfrm>
          </p:grpSpPr>
          <p:graphicFrame>
            <p:nvGraphicFramePr>
              <p:cNvPr id="17" name="Object 25">
                <a:extLst>
                  <a:ext uri="{FF2B5EF4-FFF2-40B4-BE49-F238E27FC236}">
                    <a16:creationId xmlns:a16="http://schemas.microsoft.com/office/drawing/2014/main" id="{3801EFF8-054A-4644-8567-50A6B814890F}"/>
                  </a:ext>
                </a:extLst>
              </p:cNvPr>
              <p:cNvGraphicFramePr>
                <a:graphicFrameLocks noChangeAspect="1"/>
              </p:cNvGraphicFramePr>
              <p:nvPr/>
            </p:nvGraphicFramePr>
            <p:xfrm>
              <a:off x="3395" y="904"/>
              <a:ext cx="1304" cy="1288"/>
            </p:xfrm>
            <a:graphic>
              <a:graphicData uri="http://schemas.openxmlformats.org/presentationml/2006/ole">
                <mc:AlternateContent xmlns:mc="http://schemas.openxmlformats.org/markup-compatibility/2006">
                  <mc:Choice xmlns:v="urn:schemas-microsoft-com:vml" Requires="v">
                    <p:oleObj spid="_x0000_s3213" name="Document" r:id="rId6" imgW="4139184" imgH="4088892" progId="Word.Document.8">
                      <p:embed/>
                    </p:oleObj>
                  </mc:Choice>
                  <mc:Fallback>
                    <p:oleObj name="Document" r:id="rId6" imgW="4139184" imgH="4088892" progId="Word.Document.8">
                      <p:embed/>
                      <p:pic>
                        <p:nvPicPr>
                          <p:cNvPr id="57364" name="Object 25">
                            <a:extLst>
                              <a:ext uri="{FF2B5EF4-FFF2-40B4-BE49-F238E27FC236}">
                                <a16:creationId xmlns:a16="http://schemas.microsoft.com/office/drawing/2014/main" id="{52F6DAF9-4E90-42E5-9AB5-3F2F9F238F0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95" y="904"/>
                            <a:ext cx="1304" cy="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Freeform 31">
                <a:extLst>
                  <a:ext uri="{FF2B5EF4-FFF2-40B4-BE49-F238E27FC236}">
                    <a16:creationId xmlns:a16="http://schemas.microsoft.com/office/drawing/2014/main" id="{36700824-2525-4999-9C92-832E62D788DE}"/>
                  </a:ext>
                </a:extLst>
              </p:cNvPr>
              <p:cNvSpPr>
                <a:spLocks/>
              </p:cNvSpPr>
              <p:nvPr/>
            </p:nvSpPr>
            <p:spPr bwMode="auto">
              <a:xfrm>
                <a:off x="2964" y="1878"/>
                <a:ext cx="2492" cy="520"/>
              </a:xfrm>
              <a:custGeom>
                <a:avLst/>
                <a:gdLst>
                  <a:gd name="T0" fmla="*/ 0 w 2492"/>
                  <a:gd name="T1" fmla="*/ 196 h 520"/>
                  <a:gd name="T2" fmla="*/ 1284 w 2492"/>
                  <a:gd name="T3" fmla="*/ 210 h 520"/>
                  <a:gd name="T4" fmla="*/ 2484 w 2492"/>
                  <a:gd name="T5" fmla="*/ 0 h 520"/>
                  <a:gd name="T6" fmla="*/ 2478 w 2492"/>
                  <a:gd name="T7" fmla="*/ 504 h 520"/>
                  <a:gd name="T8" fmla="*/ 0 w 2492"/>
                  <a:gd name="T9" fmla="*/ 516 h 520"/>
                  <a:gd name="T10" fmla="*/ 0 w 2492"/>
                  <a:gd name="T11" fmla="*/ 196 h 520"/>
                  <a:gd name="T12" fmla="*/ 0 60000 65536"/>
                  <a:gd name="T13" fmla="*/ 0 60000 65536"/>
                  <a:gd name="T14" fmla="*/ 0 60000 65536"/>
                  <a:gd name="T15" fmla="*/ 0 60000 65536"/>
                  <a:gd name="T16" fmla="*/ 0 60000 65536"/>
                  <a:gd name="T17" fmla="*/ 0 60000 65536"/>
                  <a:gd name="T18" fmla="*/ 0 w 2492"/>
                  <a:gd name="T19" fmla="*/ 0 h 520"/>
                  <a:gd name="T20" fmla="*/ 2492 w 2492"/>
                  <a:gd name="T21" fmla="*/ 520 h 520"/>
                </a:gdLst>
                <a:ahLst/>
                <a:cxnLst>
                  <a:cxn ang="T12">
                    <a:pos x="T0" y="T1"/>
                  </a:cxn>
                  <a:cxn ang="T13">
                    <a:pos x="T2" y="T3"/>
                  </a:cxn>
                  <a:cxn ang="T14">
                    <a:pos x="T4" y="T5"/>
                  </a:cxn>
                  <a:cxn ang="T15">
                    <a:pos x="T6" y="T7"/>
                  </a:cxn>
                  <a:cxn ang="T16">
                    <a:pos x="T8" y="T9"/>
                  </a:cxn>
                  <a:cxn ang="T17">
                    <a:pos x="T10" y="T11"/>
                  </a:cxn>
                </a:cxnLst>
                <a:rect l="T18" t="T19" r="T20" b="T21"/>
                <a:pathLst>
                  <a:path w="2492" h="520">
                    <a:moveTo>
                      <a:pt x="0" y="196"/>
                    </a:moveTo>
                    <a:cubicBezTo>
                      <a:pt x="726" y="416"/>
                      <a:pt x="1038" y="276"/>
                      <a:pt x="1284" y="210"/>
                    </a:cubicBezTo>
                    <a:cubicBezTo>
                      <a:pt x="1797" y="85"/>
                      <a:pt x="1892" y="4"/>
                      <a:pt x="2484" y="0"/>
                    </a:cubicBezTo>
                    <a:cubicBezTo>
                      <a:pt x="2492" y="344"/>
                      <a:pt x="2470" y="232"/>
                      <a:pt x="2478" y="504"/>
                    </a:cubicBezTo>
                    <a:cubicBezTo>
                      <a:pt x="1038" y="520"/>
                      <a:pt x="1032" y="508"/>
                      <a:pt x="0" y="516"/>
                    </a:cubicBezTo>
                    <a:cubicBezTo>
                      <a:pt x="0" y="324"/>
                      <a:pt x="0" y="508"/>
                      <a:pt x="0" y="196"/>
                    </a:cubicBezTo>
                    <a:close/>
                  </a:path>
                </a:pathLst>
              </a:custGeom>
              <a:solidFill>
                <a:schemeClr val="bg1"/>
              </a:solidFill>
              <a:ln>
                <a:noFill/>
              </a:ln>
              <a:extLst>
                <a:ext uri="{91240B29-F687-4F45-9708-019B960494DF}">
                  <a14:hiddenLine xmlns:a14="http://schemas.microsoft.com/office/drawing/2010/main" w="3175">
                    <a:solidFill>
                      <a:srgbClr val="000000"/>
                    </a:solidFill>
                    <a:round/>
                    <a:headEnd/>
                    <a:tailEnd/>
                  </a14:hiddenLine>
                </a:ext>
              </a:extLst>
            </p:spPr>
            <p:txBody>
              <a:bodyPr wrap="none" lIns="90000" tIns="46800" rIns="90000" bIns="46800" anchor="ctr">
                <a:spAutoFit/>
              </a:bodyPr>
              <a:lstStyle/>
              <a:p>
                <a:endParaRPr lang="ru-RU"/>
              </a:p>
            </p:txBody>
          </p:sp>
          <p:sp>
            <p:nvSpPr>
              <p:cNvPr id="19" name="AutoShape 26">
                <a:extLst>
                  <a:ext uri="{FF2B5EF4-FFF2-40B4-BE49-F238E27FC236}">
                    <a16:creationId xmlns:a16="http://schemas.microsoft.com/office/drawing/2014/main" id="{136D10BF-D4D6-465A-A2B5-EF9EFECECCB6}"/>
                  </a:ext>
                </a:extLst>
              </p:cNvPr>
              <p:cNvSpPr>
                <a:spLocks noChangeAspect="1" noChangeArrowheads="1"/>
              </p:cNvSpPr>
              <p:nvPr/>
            </p:nvSpPr>
            <p:spPr bwMode="auto">
              <a:xfrm>
                <a:off x="3002" y="670"/>
                <a:ext cx="2400" cy="1522"/>
              </a:xfrm>
              <a:prstGeom prst="flowChartDocumen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sp>
          <p:nvSpPr>
            <p:cNvPr id="15" name="Text Box 38">
              <a:extLst>
                <a:ext uri="{FF2B5EF4-FFF2-40B4-BE49-F238E27FC236}">
                  <a16:creationId xmlns:a16="http://schemas.microsoft.com/office/drawing/2014/main" id="{6F62EEED-A140-457F-9310-E4DFF27614AF}"/>
                </a:ext>
              </a:extLst>
            </p:cNvPr>
            <p:cNvSpPr txBox="1">
              <a:spLocks noChangeArrowheads="1"/>
            </p:cNvSpPr>
            <p:nvPr/>
          </p:nvSpPr>
          <p:spPr bwMode="auto">
            <a:xfrm>
              <a:off x="3983" y="1823"/>
              <a:ext cx="1416" cy="1037"/>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squar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Күрделі</a:t>
              </a:r>
              <a:r>
                <a:rPr lang="ru-RU" sz="1800" dirty="0"/>
                <a:t> </a:t>
              </a:r>
              <a:r>
                <a:rPr lang="ru-RU" sz="1800" dirty="0" err="1"/>
                <a:t>есептер</a:t>
              </a:r>
              <a:r>
                <a:rPr lang="ru-RU" sz="1800" dirty="0"/>
                <a:t>:</a:t>
              </a:r>
              <a:br>
                <a:rPr lang="ru-RU" sz="1800" dirty="0"/>
              </a:br>
              <a:r>
                <a:rPr lang="ru-RU" sz="1800" dirty="0" err="1"/>
                <a:t>Қаріп</a:t>
              </a:r>
              <a:r>
                <a:rPr lang="ru-RU" sz="1800" dirty="0"/>
                <a:t> </a:t>
              </a:r>
              <a:r>
                <a:rPr lang="ru-RU" sz="1800" dirty="0" err="1"/>
                <a:t>өлшемі</a:t>
              </a:r>
              <a:r>
                <a:rPr lang="ru-RU" sz="1800" dirty="0"/>
                <a:t> – 10 пункт.</a:t>
              </a:r>
              <a:br>
                <a:rPr lang="ru-RU" sz="1800" dirty="0"/>
              </a:br>
              <a:r>
                <a:rPr lang="ru-RU" sz="1800" dirty="0" err="1"/>
                <a:t>Өрістер</a:t>
              </a:r>
              <a:r>
                <a:rPr lang="ru-RU" sz="1800" dirty="0"/>
                <a:t> (поля) – 3,5 см + 6 см. </a:t>
              </a:r>
              <a:endParaRPr lang="en-US" altLang="en-US" sz="1800" noProof="1">
                <a:solidFill>
                  <a:srgbClr val="0E176C"/>
                </a:solidFill>
                <a:latin typeface="Arial" panose="020B0604020202020204" pitchFamily="34" charset="0"/>
              </a:endParaRPr>
            </a:p>
          </p:txBody>
        </p:sp>
        <p:sp>
          <p:nvSpPr>
            <p:cNvPr id="16" name="Text Box 41">
              <a:extLst>
                <a:ext uri="{FF2B5EF4-FFF2-40B4-BE49-F238E27FC236}">
                  <a16:creationId xmlns:a16="http://schemas.microsoft.com/office/drawing/2014/main" id="{380E134D-62AC-4C12-9504-8D7A3572967C}"/>
                </a:ext>
              </a:extLst>
            </p:cNvPr>
            <p:cNvSpPr txBox="1">
              <a:spLocks noChangeArrowheads="1"/>
            </p:cNvSpPr>
            <p:nvPr/>
          </p:nvSpPr>
          <p:spPr bwMode="auto">
            <a:xfrm>
              <a:off x="4451" y="666"/>
              <a:ext cx="523" cy="207"/>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a-DK" altLang="en-US" sz="1800" dirty="0">
                  <a:solidFill>
                    <a:srgbClr val="0E176C"/>
                  </a:solidFill>
                  <a:latin typeface="Arial" panose="020B0604020202020204" pitchFamily="34" charset="0"/>
                </a:rPr>
                <a:t>83 </a:t>
              </a:r>
              <a:r>
                <a:rPr lang="ru-RU" altLang="en-US" sz="1800" dirty="0" smtClean="0">
                  <a:solidFill>
                    <a:srgbClr val="0E176C"/>
                  </a:solidFill>
                  <a:latin typeface="Arial" panose="020B0604020202020204" pitchFamily="34" charset="0"/>
                </a:rPr>
                <a:t>бет</a:t>
              </a:r>
              <a:endParaRPr lang="da-DK" altLang="en-US" sz="1800" noProof="1">
                <a:solidFill>
                  <a:srgbClr val="0E176C"/>
                </a:solidFill>
                <a:latin typeface="Arial" panose="020B0604020202020204" pitchFamily="34" charset="0"/>
              </a:endParaRPr>
            </a:p>
          </p:txBody>
        </p:sp>
      </p:grpSp>
      <p:grpSp>
        <p:nvGrpSpPr>
          <p:cNvPr id="20" name="Group 44">
            <a:extLst>
              <a:ext uri="{FF2B5EF4-FFF2-40B4-BE49-F238E27FC236}">
                <a16:creationId xmlns:a16="http://schemas.microsoft.com/office/drawing/2014/main" id="{94073956-FA0D-4BA6-99DB-83BB3E423F73}"/>
              </a:ext>
            </a:extLst>
          </p:cNvPr>
          <p:cNvGrpSpPr>
            <a:grpSpLocks/>
          </p:cNvGrpSpPr>
          <p:nvPr/>
        </p:nvGrpSpPr>
        <p:grpSpPr bwMode="auto">
          <a:xfrm>
            <a:off x="519141" y="5023917"/>
            <a:ext cx="4537385" cy="1929836"/>
            <a:chOff x="294" y="2810"/>
            <a:chExt cx="3179" cy="1471"/>
          </a:xfrm>
        </p:grpSpPr>
        <p:grpSp>
          <p:nvGrpSpPr>
            <p:cNvPr id="21" name="Group 36">
              <a:extLst>
                <a:ext uri="{FF2B5EF4-FFF2-40B4-BE49-F238E27FC236}">
                  <a16:creationId xmlns:a16="http://schemas.microsoft.com/office/drawing/2014/main" id="{C861BC50-BD44-4393-8612-8C26E92F75CA}"/>
                </a:ext>
              </a:extLst>
            </p:cNvPr>
            <p:cNvGrpSpPr>
              <a:grpSpLocks/>
            </p:cNvGrpSpPr>
            <p:nvPr/>
          </p:nvGrpSpPr>
          <p:grpSpPr bwMode="auto">
            <a:xfrm>
              <a:off x="294" y="2810"/>
              <a:ext cx="2492" cy="1364"/>
              <a:chOff x="294" y="2954"/>
              <a:chExt cx="2492" cy="1364"/>
            </a:xfrm>
          </p:grpSpPr>
          <p:graphicFrame>
            <p:nvGraphicFramePr>
              <p:cNvPr id="24" name="Object 15">
                <a:extLst>
                  <a:ext uri="{FF2B5EF4-FFF2-40B4-BE49-F238E27FC236}">
                    <a16:creationId xmlns:a16="http://schemas.microsoft.com/office/drawing/2014/main" id="{B39F08A3-C38F-4F07-AC92-9106F42D64A9}"/>
                  </a:ext>
                </a:extLst>
              </p:cNvPr>
              <p:cNvGraphicFramePr>
                <a:graphicFrameLocks noChangeAspect="1"/>
              </p:cNvGraphicFramePr>
              <p:nvPr/>
            </p:nvGraphicFramePr>
            <p:xfrm>
              <a:off x="607" y="3222"/>
              <a:ext cx="1929" cy="920"/>
            </p:xfrm>
            <a:graphic>
              <a:graphicData uri="http://schemas.openxmlformats.org/presentationml/2006/ole">
                <mc:AlternateContent xmlns:mc="http://schemas.openxmlformats.org/markup-compatibility/2006">
                  <mc:Choice xmlns:v="urn:schemas-microsoft-com:vml" Requires="v">
                    <p:oleObj spid="_x0000_s3214" name="Document" r:id="rId8" imgW="6120384" imgH="2921508" progId="Word.Document.8">
                      <p:embed/>
                    </p:oleObj>
                  </mc:Choice>
                  <mc:Fallback>
                    <p:oleObj name="Document" r:id="rId8" imgW="6120384" imgH="2921508" progId="Word.Document.8">
                      <p:embed/>
                      <p:pic>
                        <p:nvPicPr>
                          <p:cNvPr id="57358" name="Object 15">
                            <a:extLst>
                              <a:ext uri="{FF2B5EF4-FFF2-40B4-BE49-F238E27FC236}">
                                <a16:creationId xmlns:a16="http://schemas.microsoft.com/office/drawing/2014/main" id="{01AA0A9D-9787-48CC-A105-3041B20319A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7" y="3222"/>
                            <a:ext cx="1929" cy="9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 name="Freeform 32">
                <a:extLst>
                  <a:ext uri="{FF2B5EF4-FFF2-40B4-BE49-F238E27FC236}">
                    <a16:creationId xmlns:a16="http://schemas.microsoft.com/office/drawing/2014/main" id="{95F19A8E-8216-432A-B024-0832D217B701}"/>
                  </a:ext>
                </a:extLst>
              </p:cNvPr>
              <p:cNvSpPr>
                <a:spLocks/>
              </p:cNvSpPr>
              <p:nvPr/>
            </p:nvSpPr>
            <p:spPr bwMode="auto">
              <a:xfrm>
                <a:off x="294" y="3876"/>
                <a:ext cx="2492" cy="442"/>
              </a:xfrm>
              <a:custGeom>
                <a:avLst/>
                <a:gdLst>
                  <a:gd name="T0" fmla="*/ 0 w 2492"/>
                  <a:gd name="T1" fmla="*/ 118 h 442"/>
                  <a:gd name="T2" fmla="*/ 1278 w 2492"/>
                  <a:gd name="T3" fmla="*/ 162 h 442"/>
                  <a:gd name="T4" fmla="*/ 2484 w 2492"/>
                  <a:gd name="T5" fmla="*/ 0 h 442"/>
                  <a:gd name="T6" fmla="*/ 2478 w 2492"/>
                  <a:gd name="T7" fmla="*/ 426 h 442"/>
                  <a:gd name="T8" fmla="*/ 0 w 2492"/>
                  <a:gd name="T9" fmla="*/ 438 h 442"/>
                  <a:gd name="T10" fmla="*/ 0 w 2492"/>
                  <a:gd name="T11" fmla="*/ 118 h 442"/>
                  <a:gd name="T12" fmla="*/ 0 60000 65536"/>
                  <a:gd name="T13" fmla="*/ 0 60000 65536"/>
                  <a:gd name="T14" fmla="*/ 0 60000 65536"/>
                  <a:gd name="T15" fmla="*/ 0 60000 65536"/>
                  <a:gd name="T16" fmla="*/ 0 60000 65536"/>
                  <a:gd name="T17" fmla="*/ 0 60000 65536"/>
                  <a:gd name="T18" fmla="*/ 0 w 2492"/>
                  <a:gd name="T19" fmla="*/ 0 h 442"/>
                  <a:gd name="T20" fmla="*/ 2492 w 2492"/>
                  <a:gd name="T21" fmla="*/ 442 h 442"/>
                </a:gdLst>
                <a:ahLst/>
                <a:cxnLst>
                  <a:cxn ang="T12">
                    <a:pos x="T0" y="T1"/>
                  </a:cxn>
                  <a:cxn ang="T13">
                    <a:pos x="T2" y="T3"/>
                  </a:cxn>
                  <a:cxn ang="T14">
                    <a:pos x="T4" y="T5"/>
                  </a:cxn>
                  <a:cxn ang="T15">
                    <a:pos x="T6" y="T7"/>
                  </a:cxn>
                  <a:cxn ang="T16">
                    <a:pos x="T8" y="T9"/>
                  </a:cxn>
                  <a:cxn ang="T17">
                    <a:pos x="T10" y="T11"/>
                  </a:cxn>
                </a:cxnLst>
                <a:rect l="T18" t="T19" r="T20" b="T21"/>
                <a:pathLst>
                  <a:path w="2492" h="442">
                    <a:moveTo>
                      <a:pt x="0" y="118"/>
                    </a:moveTo>
                    <a:cubicBezTo>
                      <a:pt x="762" y="306"/>
                      <a:pt x="1020" y="205"/>
                      <a:pt x="1278" y="162"/>
                    </a:cubicBezTo>
                    <a:cubicBezTo>
                      <a:pt x="1806" y="66"/>
                      <a:pt x="1892" y="4"/>
                      <a:pt x="2484" y="0"/>
                    </a:cubicBezTo>
                    <a:cubicBezTo>
                      <a:pt x="2492" y="344"/>
                      <a:pt x="2470" y="154"/>
                      <a:pt x="2478" y="426"/>
                    </a:cubicBezTo>
                    <a:cubicBezTo>
                      <a:pt x="1038" y="442"/>
                      <a:pt x="1032" y="430"/>
                      <a:pt x="0" y="438"/>
                    </a:cubicBezTo>
                    <a:cubicBezTo>
                      <a:pt x="0" y="246"/>
                      <a:pt x="0" y="430"/>
                      <a:pt x="0" y="118"/>
                    </a:cubicBezTo>
                    <a:close/>
                  </a:path>
                </a:pathLst>
              </a:custGeom>
              <a:solidFill>
                <a:schemeClr val="bg1"/>
              </a:solidFill>
              <a:ln>
                <a:noFill/>
              </a:ln>
              <a:extLst>
                <a:ext uri="{91240B29-F687-4F45-9708-019B960494DF}">
                  <a14:hiddenLine xmlns:a14="http://schemas.microsoft.com/office/drawing/2010/main" w="3175">
                    <a:solidFill>
                      <a:srgbClr val="000000"/>
                    </a:solidFill>
                    <a:round/>
                    <a:headEnd/>
                    <a:tailEnd/>
                  </a14:hiddenLine>
                </a:ext>
              </a:extLst>
            </p:spPr>
            <p:txBody>
              <a:bodyPr wrap="none" lIns="90000" tIns="46800" rIns="90000" bIns="46800" anchor="ctr">
                <a:spAutoFit/>
              </a:bodyPr>
              <a:lstStyle/>
              <a:p>
                <a:endParaRPr lang="ru-RU"/>
              </a:p>
            </p:txBody>
          </p:sp>
          <p:sp>
            <p:nvSpPr>
              <p:cNvPr id="26" name="AutoShape 11">
                <a:extLst>
                  <a:ext uri="{FF2B5EF4-FFF2-40B4-BE49-F238E27FC236}">
                    <a16:creationId xmlns:a16="http://schemas.microsoft.com/office/drawing/2014/main" id="{51788DEA-6D72-4C05-936D-CA66D1672079}"/>
                  </a:ext>
                </a:extLst>
              </p:cNvPr>
              <p:cNvSpPr>
                <a:spLocks noChangeAspect="1" noChangeArrowheads="1"/>
              </p:cNvSpPr>
              <p:nvPr/>
            </p:nvSpPr>
            <p:spPr bwMode="auto">
              <a:xfrm>
                <a:off x="360" y="2954"/>
                <a:ext cx="2400" cy="1164"/>
              </a:xfrm>
              <a:prstGeom prst="flowChartDocumen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sp>
          <p:nvSpPr>
            <p:cNvPr id="22" name="Text Box 39">
              <a:extLst>
                <a:ext uri="{FF2B5EF4-FFF2-40B4-BE49-F238E27FC236}">
                  <a16:creationId xmlns:a16="http://schemas.microsoft.com/office/drawing/2014/main" id="{2DBE5093-B634-4AF0-B8E1-2016D460D589}"/>
                </a:ext>
              </a:extLst>
            </p:cNvPr>
            <p:cNvSpPr txBox="1">
              <a:spLocks noChangeArrowheads="1"/>
            </p:cNvSpPr>
            <p:nvPr/>
          </p:nvSpPr>
          <p:spPr bwMode="auto">
            <a:xfrm>
              <a:off x="1921" y="3225"/>
              <a:ext cx="1552" cy="1056"/>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squar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Техникалық</a:t>
              </a:r>
              <a:r>
                <a:rPr lang="ru-RU" sz="1800" dirty="0"/>
                <a:t> </a:t>
              </a:r>
              <a:r>
                <a:rPr lang="ru-RU" sz="1800" dirty="0" err="1"/>
                <a:t>құжаттар</a:t>
              </a:r>
              <a:r>
                <a:rPr lang="ru-RU" sz="1800" dirty="0"/>
                <a:t>:</a:t>
              </a:r>
              <a:br>
                <a:rPr lang="ru-RU" sz="1800" dirty="0"/>
              </a:br>
              <a:r>
                <a:rPr lang="ru-RU" sz="1800" dirty="0" err="1"/>
                <a:t>Қаріп</a:t>
              </a:r>
              <a:r>
                <a:rPr lang="ru-RU" sz="1800" dirty="0"/>
                <a:t> </a:t>
              </a:r>
              <a:r>
                <a:rPr lang="ru-RU" sz="1800" dirty="0" err="1"/>
                <a:t>өлшемі</a:t>
              </a:r>
              <a:r>
                <a:rPr lang="ru-RU" sz="1800" dirty="0"/>
                <a:t> – 10 пункт.</a:t>
              </a:r>
              <a:br>
                <a:rPr lang="ru-RU" sz="1800" dirty="0"/>
              </a:br>
              <a:r>
                <a:rPr lang="ru-RU" sz="1800" dirty="0"/>
                <a:t>2 </a:t>
              </a:r>
              <a:r>
                <a:rPr lang="ru-RU" sz="1800" dirty="0" err="1"/>
                <a:t>баған</a:t>
              </a:r>
              <a:r>
                <a:rPr lang="ru-RU" sz="1800" dirty="0"/>
                <a:t> + </a:t>
              </a:r>
              <a:r>
                <a:rPr lang="ru-RU" sz="1800" dirty="0" err="1"/>
                <a:t>өрістер</a:t>
              </a:r>
              <a:r>
                <a:rPr lang="ru-RU" sz="1800" dirty="0"/>
                <a:t> – 2 см.</a:t>
              </a:r>
              <a:endParaRPr lang="en-US" altLang="en-US" sz="1800" noProof="1">
                <a:solidFill>
                  <a:srgbClr val="0E176C"/>
                </a:solidFill>
                <a:latin typeface="Arial" panose="020B0604020202020204" pitchFamily="34" charset="0"/>
              </a:endParaRPr>
            </a:p>
          </p:txBody>
        </p:sp>
        <p:sp>
          <p:nvSpPr>
            <p:cNvPr id="23" name="Text Box 42">
              <a:extLst>
                <a:ext uri="{FF2B5EF4-FFF2-40B4-BE49-F238E27FC236}">
                  <a16:creationId xmlns:a16="http://schemas.microsoft.com/office/drawing/2014/main" id="{F2D85A12-2184-442C-9D2A-249CFA6F29B8}"/>
                </a:ext>
              </a:extLst>
            </p:cNvPr>
            <p:cNvSpPr txBox="1">
              <a:spLocks noChangeArrowheads="1"/>
            </p:cNvSpPr>
            <p:nvPr/>
          </p:nvSpPr>
          <p:spPr bwMode="auto">
            <a:xfrm>
              <a:off x="1875" y="2815"/>
              <a:ext cx="520" cy="211"/>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7200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a-DK" altLang="en-US" sz="1800" dirty="0">
                  <a:solidFill>
                    <a:srgbClr val="0E176C"/>
                  </a:solidFill>
                  <a:latin typeface="Arial" panose="020B0604020202020204" pitchFamily="34" charset="0"/>
                </a:rPr>
                <a:t>64 </a:t>
              </a:r>
              <a:r>
                <a:rPr lang="ru-RU" altLang="en-US" sz="1800" dirty="0" err="1">
                  <a:solidFill>
                    <a:srgbClr val="0E176C"/>
                  </a:solidFill>
                  <a:latin typeface="Arial" panose="020B0604020202020204" pitchFamily="34" charset="0"/>
                </a:rPr>
                <a:t>стр</a:t>
              </a:r>
              <a:endParaRPr lang="da-DK" altLang="en-US" sz="1800" noProof="1">
                <a:solidFill>
                  <a:srgbClr val="0E176C"/>
                </a:solidFill>
                <a:latin typeface="Arial" panose="020B0604020202020204" pitchFamily="34" charset="0"/>
              </a:endParaRPr>
            </a:p>
          </p:txBody>
        </p:sp>
      </p:grpSp>
    </p:spTree>
    <p:extLst>
      <p:ext uri="{BB962C8B-B14F-4D97-AF65-F5344CB8AC3E}">
        <p14:creationId xmlns:p14="http://schemas.microsoft.com/office/powerpoint/2010/main" val="96106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sz="28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Text Box 182">
            <a:extLst>
              <a:ext uri="{FF2B5EF4-FFF2-40B4-BE49-F238E27FC236}">
                <a16:creationId xmlns:a16="http://schemas.microsoft.com/office/drawing/2014/main" id="{363C2125-C7FA-41D4-9F58-CCAF3A11B983}"/>
              </a:ext>
            </a:extLst>
          </p:cNvPr>
          <p:cNvSpPr txBox="1">
            <a:spLocks noChangeArrowheads="1"/>
          </p:cNvSpPr>
          <p:nvPr/>
        </p:nvSpPr>
        <p:spPr bwMode="auto">
          <a:xfrm>
            <a:off x="1512912" y="2209031"/>
            <a:ext cx="851813"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0E176C"/>
                </a:solidFill>
                <a:latin typeface="+mn-lt"/>
              </a:rPr>
              <a:t>Форма</a:t>
            </a:r>
            <a:endParaRPr lang="en-US" altLang="en-US" sz="1800" noProof="1">
              <a:solidFill>
                <a:srgbClr val="0E176C"/>
              </a:solidFill>
              <a:latin typeface="+mn-lt"/>
            </a:endParaRPr>
          </a:p>
        </p:txBody>
      </p:sp>
      <p:grpSp>
        <p:nvGrpSpPr>
          <p:cNvPr id="6" name="Group 295">
            <a:extLst>
              <a:ext uri="{FF2B5EF4-FFF2-40B4-BE49-F238E27FC236}">
                <a16:creationId xmlns:a16="http://schemas.microsoft.com/office/drawing/2014/main" id="{995C5F4C-F138-41E7-B8D9-7C3FD124BA5F}"/>
              </a:ext>
            </a:extLst>
          </p:cNvPr>
          <p:cNvGrpSpPr>
            <a:grpSpLocks/>
          </p:cNvGrpSpPr>
          <p:nvPr/>
        </p:nvGrpSpPr>
        <p:grpSpPr bwMode="auto">
          <a:xfrm>
            <a:off x="611560" y="4293096"/>
            <a:ext cx="3894138" cy="2144712"/>
            <a:chOff x="368" y="2262"/>
            <a:chExt cx="2453" cy="1351"/>
          </a:xfrm>
        </p:grpSpPr>
        <p:sp>
          <p:nvSpPr>
            <p:cNvPr id="7" name="Text Box 184">
              <a:extLst>
                <a:ext uri="{FF2B5EF4-FFF2-40B4-BE49-F238E27FC236}">
                  <a16:creationId xmlns:a16="http://schemas.microsoft.com/office/drawing/2014/main" id="{E7C4F4AB-7C0D-43FD-BF12-F6719B102B28}"/>
                </a:ext>
              </a:extLst>
            </p:cNvPr>
            <p:cNvSpPr txBox="1">
              <a:spLocks noChangeArrowheads="1"/>
            </p:cNvSpPr>
            <p:nvPr/>
          </p:nvSpPr>
          <p:spPr bwMode="auto">
            <a:xfrm>
              <a:off x="368" y="2581"/>
              <a:ext cx="1031" cy="1032"/>
            </a:xfrm>
            <a:prstGeom prst="rect">
              <a:avLst/>
            </a:prstGeom>
            <a:solidFill>
              <a:schemeClr val="bg1"/>
            </a:solidFill>
            <a:ln w="19050">
              <a:solidFill>
                <a:schemeClr val="tx1"/>
              </a:solidFill>
              <a:miter lim="800000"/>
              <a:headEnd/>
              <a:tailEnd/>
            </a:ln>
          </p:spPr>
          <p:txBody>
            <a:bodyPr lIns="108000" tIns="108000" rIns="108000" bIns="10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rPr>
                <a:t>mm dmsm sp ab anem a tts, to fmst saåfprs fer s frfi smfe skf org.</a:t>
              </a:r>
            </a:p>
            <a:p>
              <a:pPr eaLnBrk="1" hangingPunct="1">
                <a:spcBef>
                  <a:spcPct val="0"/>
                </a:spcBef>
                <a:buFontTx/>
                <a:buNone/>
              </a:pPr>
              <a:r>
                <a:rPr lang="en-US" altLang="en-US" sz="600">
                  <a:latin typeface="Arial" panose="020B0604020202020204" pitchFamily="34" charset="0"/>
                </a:rPr>
                <a:t>Tts to fer s frfi smfe skf </a:t>
              </a:r>
            </a:p>
            <a:p>
              <a:pPr eaLnBrk="1" hangingPunct="1">
                <a:spcBef>
                  <a:spcPct val="0"/>
                </a:spcBef>
                <a:buFontTx/>
                <a:buNone/>
              </a:pPr>
              <a:r>
                <a:rPr lang="en-US" altLang="en-US" sz="1000">
                  <a:latin typeface="Arial" panose="020B0604020202020204" pitchFamily="34" charset="0"/>
                </a:rPr>
                <a:t>Org s fp4et gsæ fgtær mm dmsm sp ab anem a tts, to fmst saåfprs fer s frfi </a:t>
              </a:r>
              <a:r>
                <a:rPr lang="en-US" altLang="en-US" sz="1000">
                  <a:solidFill>
                    <a:srgbClr val="FF3300"/>
                  </a:solidFill>
                  <a:latin typeface="Arial" panose="020B0604020202020204" pitchFamily="34" charset="0"/>
                </a:rPr>
                <a:t>smfe</a:t>
              </a:r>
              <a:r>
                <a:rPr lang="en-US" altLang="en-US" sz="1000">
                  <a:latin typeface="Arial" panose="020B0604020202020204" pitchFamily="34" charset="0"/>
                </a:rPr>
                <a:t> skf org s fp4et gsæm dmsm</a:t>
              </a:r>
              <a:endParaRPr lang="en-US" altLang="en-US" sz="600">
                <a:latin typeface="Arial" panose="020B0604020202020204" pitchFamily="34" charset="0"/>
              </a:endParaRPr>
            </a:p>
          </p:txBody>
        </p:sp>
        <p:sp>
          <p:nvSpPr>
            <p:cNvPr id="8" name="Text Box 186">
              <a:extLst>
                <a:ext uri="{FF2B5EF4-FFF2-40B4-BE49-F238E27FC236}">
                  <a16:creationId xmlns:a16="http://schemas.microsoft.com/office/drawing/2014/main" id="{64FEDBBC-FE1E-4E41-B00B-96BDABE0EFCB}"/>
                </a:ext>
              </a:extLst>
            </p:cNvPr>
            <p:cNvSpPr txBox="1">
              <a:spLocks noChangeArrowheads="1"/>
            </p:cNvSpPr>
            <p:nvPr/>
          </p:nvSpPr>
          <p:spPr bwMode="auto">
            <a:xfrm>
              <a:off x="837" y="2262"/>
              <a:ext cx="1340"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Түс</a:t>
              </a:r>
              <a:r>
                <a:rPr lang="ru-RU" sz="1800" dirty="0"/>
                <a:t> </a:t>
              </a:r>
              <a:r>
                <a:rPr lang="ru-RU" sz="1800" dirty="0" err="1"/>
                <a:t>және</a:t>
              </a:r>
              <a:r>
                <a:rPr lang="ru-RU" sz="1800" dirty="0"/>
                <a:t> </a:t>
              </a:r>
              <a:r>
                <a:rPr lang="ru-RU" sz="1800" dirty="0" err="1"/>
                <a:t>жарықтық</a:t>
              </a:r>
              <a:endParaRPr lang="en-US" altLang="en-US" sz="1800" noProof="1">
                <a:solidFill>
                  <a:srgbClr val="0E176C"/>
                </a:solidFill>
                <a:latin typeface="+mn-lt"/>
              </a:endParaRPr>
            </a:p>
          </p:txBody>
        </p:sp>
        <p:sp>
          <p:nvSpPr>
            <p:cNvPr id="9" name="Rectangle 252">
              <a:extLst>
                <a:ext uri="{FF2B5EF4-FFF2-40B4-BE49-F238E27FC236}">
                  <a16:creationId xmlns:a16="http://schemas.microsoft.com/office/drawing/2014/main" id="{FD59DC45-D631-45F0-8F71-C17EC35A9D49}"/>
                </a:ext>
              </a:extLst>
            </p:cNvPr>
            <p:cNvSpPr>
              <a:spLocks noChangeArrowheads="1"/>
            </p:cNvSpPr>
            <p:nvPr/>
          </p:nvSpPr>
          <p:spPr bwMode="auto">
            <a:xfrm>
              <a:off x="1621" y="2707"/>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 name="Rectangle 253">
              <a:extLst>
                <a:ext uri="{FF2B5EF4-FFF2-40B4-BE49-F238E27FC236}">
                  <a16:creationId xmlns:a16="http://schemas.microsoft.com/office/drawing/2014/main" id="{B37EE31A-F54B-4889-8A54-ADEE01F6C616}"/>
                </a:ext>
              </a:extLst>
            </p:cNvPr>
            <p:cNvSpPr>
              <a:spLocks noChangeArrowheads="1"/>
            </p:cNvSpPr>
            <p:nvPr/>
          </p:nvSpPr>
          <p:spPr bwMode="auto">
            <a:xfrm>
              <a:off x="1717" y="2803"/>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 name="Rectangle 254">
              <a:extLst>
                <a:ext uri="{FF2B5EF4-FFF2-40B4-BE49-F238E27FC236}">
                  <a16:creationId xmlns:a16="http://schemas.microsoft.com/office/drawing/2014/main" id="{412081F2-477D-4EC5-97CC-47C0281E2A31}"/>
                </a:ext>
              </a:extLst>
            </p:cNvPr>
            <p:cNvSpPr>
              <a:spLocks noChangeArrowheads="1"/>
            </p:cNvSpPr>
            <p:nvPr/>
          </p:nvSpPr>
          <p:spPr bwMode="auto">
            <a:xfrm>
              <a:off x="1645" y="3072"/>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 name="Rectangle 255">
              <a:extLst>
                <a:ext uri="{FF2B5EF4-FFF2-40B4-BE49-F238E27FC236}">
                  <a16:creationId xmlns:a16="http://schemas.microsoft.com/office/drawing/2014/main" id="{BDF5063C-57B1-4423-A2CC-0A07F56203DD}"/>
                </a:ext>
              </a:extLst>
            </p:cNvPr>
            <p:cNvSpPr>
              <a:spLocks noChangeArrowheads="1"/>
            </p:cNvSpPr>
            <p:nvPr/>
          </p:nvSpPr>
          <p:spPr bwMode="auto">
            <a:xfrm>
              <a:off x="2053" y="2833"/>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 name="Rectangle 256">
              <a:extLst>
                <a:ext uri="{FF2B5EF4-FFF2-40B4-BE49-F238E27FC236}">
                  <a16:creationId xmlns:a16="http://schemas.microsoft.com/office/drawing/2014/main" id="{84A2AE2B-64DA-43C4-BCA3-476B784F8136}"/>
                </a:ext>
              </a:extLst>
            </p:cNvPr>
            <p:cNvSpPr>
              <a:spLocks noChangeArrowheads="1"/>
            </p:cNvSpPr>
            <p:nvPr/>
          </p:nvSpPr>
          <p:spPr bwMode="auto">
            <a:xfrm>
              <a:off x="2005" y="3091"/>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 name="Rectangle 257">
              <a:extLst>
                <a:ext uri="{FF2B5EF4-FFF2-40B4-BE49-F238E27FC236}">
                  <a16:creationId xmlns:a16="http://schemas.microsoft.com/office/drawing/2014/main" id="{E0580886-B2EA-4074-B73F-BBE1ABD570DA}"/>
                </a:ext>
              </a:extLst>
            </p:cNvPr>
            <p:cNvSpPr>
              <a:spLocks noChangeArrowheads="1"/>
            </p:cNvSpPr>
            <p:nvPr/>
          </p:nvSpPr>
          <p:spPr bwMode="auto">
            <a:xfrm>
              <a:off x="2221" y="2773"/>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 name="Rectangle 258">
              <a:extLst>
                <a:ext uri="{FF2B5EF4-FFF2-40B4-BE49-F238E27FC236}">
                  <a16:creationId xmlns:a16="http://schemas.microsoft.com/office/drawing/2014/main" id="{64D40DAC-CB62-4C27-AEEF-57B6F5852D88}"/>
                </a:ext>
              </a:extLst>
            </p:cNvPr>
            <p:cNvSpPr>
              <a:spLocks noChangeArrowheads="1"/>
            </p:cNvSpPr>
            <p:nvPr/>
          </p:nvSpPr>
          <p:spPr bwMode="auto">
            <a:xfrm>
              <a:off x="2653" y="2929"/>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 name="Rectangle 259">
              <a:extLst>
                <a:ext uri="{FF2B5EF4-FFF2-40B4-BE49-F238E27FC236}">
                  <a16:creationId xmlns:a16="http://schemas.microsoft.com/office/drawing/2014/main" id="{467A48C6-EBB5-4961-9BAE-3CF4FC2516E9}"/>
                </a:ext>
              </a:extLst>
            </p:cNvPr>
            <p:cNvSpPr>
              <a:spLocks noChangeArrowheads="1"/>
            </p:cNvSpPr>
            <p:nvPr/>
          </p:nvSpPr>
          <p:spPr bwMode="auto">
            <a:xfrm>
              <a:off x="2389" y="3091"/>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7" name="Rectangle 260">
              <a:extLst>
                <a:ext uri="{FF2B5EF4-FFF2-40B4-BE49-F238E27FC236}">
                  <a16:creationId xmlns:a16="http://schemas.microsoft.com/office/drawing/2014/main" id="{FB73B16B-E9C3-45D2-BB60-2050277D6B40}"/>
                </a:ext>
              </a:extLst>
            </p:cNvPr>
            <p:cNvSpPr>
              <a:spLocks noChangeArrowheads="1"/>
            </p:cNvSpPr>
            <p:nvPr/>
          </p:nvSpPr>
          <p:spPr bwMode="auto">
            <a:xfrm>
              <a:off x="1993" y="3301"/>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 name="Rectangle 261">
              <a:extLst>
                <a:ext uri="{FF2B5EF4-FFF2-40B4-BE49-F238E27FC236}">
                  <a16:creationId xmlns:a16="http://schemas.microsoft.com/office/drawing/2014/main" id="{CF35BDCE-F3D5-48BF-A87F-AC8C92391FC8}"/>
                </a:ext>
              </a:extLst>
            </p:cNvPr>
            <p:cNvSpPr>
              <a:spLocks noChangeArrowheads="1"/>
            </p:cNvSpPr>
            <p:nvPr/>
          </p:nvSpPr>
          <p:spPr bwMode="auto">
            <a:xfrm>
              <a:off x="2305" y="3291"/>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 name="Rectangle 262">
              <a:extLst>
                <a:ext uri="{FF2B5EF4-FFF2-40B4-BE49-F238E27FC236}">
                  <a16:creationId xmlns:a16="http://schemas.microsoft.com/office/drawing/2014/main" id="{BB8F49F3-EFE7-43C8-A15C-E2D09B684B00}"/>
                </a:ext>
              </a:extLst>
            </p:cNvPr>
            <p:cNvSpPr>
              <a:spLocks noChangeArrowheads="1"/>
            </p:cNvSpPr>
            <p:nvPr/>
          </p:nvSpPr>
          <p:spPr bwMode="auto">
            <a:xfrm>
              <a:off x="2581" y="3349"/>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0" name="Rectangle 263">
              <a:extLst>
                <a:ext uri="{FF2B5EF4-FFF2-40B4-BE49-F238E27FC236}">
                  <a16:creationId xmlns:a16="http://schemas.microsoft.com/office/drawing/2014/main" id="{1BA0CF78-A1D2-4A2D-BD58-C31323B7DBDF}"/>
                </a:ext>
              </a:extLst>
            </p:cNvPr>
            <p:cNvSpPr>
              <a:spLocks noChangeArrowheads="1"/>
            </p:cNvSpPr>
            <p:nvPr/>
          </p:nvSpPr>
          <p:spPr bwMode="auto">
            <a:xfrm>
              <a:off x="1717" y="3349"/>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Rectangle 264">
              <a:extLst>
                <a:ext uri="{FF2B5EF4-FFF2-40B4-BE49-F238E27FC236}">
                  <a16:creationId xmlns:a16="http://schemas.microsoft.com/office/drawing/2014/main" id="{DF93B182-035F-4493-9931-62DE58F38348}"/>
                </a:ext>
              </a:extLst>
            </p:cNvPr>
            <p:cNvSpPr>
              <a:spLocks noChangeArrowheads="1"/>
            </p:cNvSpPr>
            <p:nvPr/>
          </p:nvSpPr>
          <p:spPr bwMode="auto">
            <a:xfrm>
              <a:off x="2485" y="3429"/>
              <a:ext cx="168" cy="126"/>
            </a:xfrm>
            <a:prstGeom prst="rect">
              <a:avLst/>
            </a:prstGeom>
            <a:solidFill>
              <a:srgbClr val="66FF66"/>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 name="Rectangle 265">
              <a:extLst>
                <a:ext uri="{FF2B5EF4-FFF2-40B4-BE49-F238E27FC236}">
                  <a16:creationId xmlns:a16="http://schemas.microsoft.com/office/drawing/2014/main" id="{D7546641-62BF-415B-AABE-3226ADACEC6A}"/>
                </a:ext>
              </a:extLst>
            </p:cNvPr>
            <p:cNvSpPr>
              <a:spLocks noChangeArrowheads="1"/>
            </p:cNvSpPr>
            <p:nvPr/>
          </p:nvSpPr>
          <p:spPr bwMode="auto">
            <a:xfrm>
              <a:off x="2251" y="3013"/>
              <a:ext cx="168" cy="126"/>
            </a:xfrm>
            <a:prstGeom prst="rect">
              <a:avLst/>
            </a:prstGeom>
            <a:solidFill>
              <a:srgbClr val="FF3300"/>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23" name="Group 298">
            <a:extLst>
              <a:ext uri="{FF2B5EF4-FFF2-40B4-BE49-F238E27FC236}">
                <a16:creationId xmlns:a16="http://schemas.microsoft.com/office/drawing/2014/main" id="{F887D247-0FC8-4535-AD9C-09550ED0708B}"/>
              </a:ext>
            </a:extLst>
          </p:cNvPr>
          <p:cNvGrpSpPr>
            <a:grpSpLocks/>
          </p:cNvGrpSpPr>
          <p:nvPr/>
        </p:nvGrpSpPr>
        <p:grpSpPr bwMode="auto">
          <a:xfrm>
            <a:off x="5724139" y="4597673"/>
            <a:ext cx="2603503" cy="2071687"/>
            <a:chOff x="3787" y="2262"/>
            <a:chExt cx="1640" cy="1305"/>
          </a:xfrm>
        </p:grpSpPr>
        <p:sp>
          <p:nvSpPr>
            <p:cNvPr id="24" name="Text Box 266">
              <a:extLst>
                <a:ext uri="{FF2B5EF4-FFF2-40B4-BE49-F238E27FC236}">
                  <a16:creationId xmlns:a16="http://schemas.microsoft.com/office/drawing/2014/main" id="{F38EC96D-B00C-4771-AE41-0FC8317CE9DA}"/>
                </a:ext>
              </a:extLst>
            </p:cNvPr>
            <p:cNvSpPr txBox="1">
              <a:spLocks noChangeArrowheads="1"/>
            </p:cNvSpPr>
            <p:nvPr/>
          </p:nvSpPr>
          <p:spPr bwMode="auto">
            <a:xfrm>
              <a:off x="3787" y="2262"/>
              <a:ext cx="1640" cy="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Жарқыл</a:t>
              </a:r>
              <a:r>
                <a:rPr lang="ru-RU" sz="1800" dirty="0"/>
                <a:t> </a:t>
              </a:r>
              <a:r>
                <a:rPr lang="ru-RU" sz="1800" dirty="0" err="1"/>
                <a:t>немесе</a:t>
              </a:r>
              <a:r>
                <a:rPr lang="ru-RU" sz="1800" dirty="0"/>
                <a:t> </a:t>
              </a:r>
              <a:endParaRPr lang="ru-RU" sz="1800" dirty="0" smtClean="0"/>
            </a:p>
            <a:p>
              <a:pPr>
                <a:spcBef>
                  <a:spcPct val="0"/>
                </a:spcBef>
                <a:buNone/>
              </a:pPr>
              <a:r>
                <a:rPr lang="ru-RU" sz="1800" dirty="0" err="1" smtClean="0"/>
                <a:t>қозғалыс</a:t>
              </a:r>
              <a:r>
                <a:rPr lang="ru-RU" sz="1800" dirty="0" smtClean="0"/>
                <a:t> </a:t>
              </a:r>
              <a:r>
                <a:rPr lang="ru-RU" sz="1800" dirty="0"/>
                <a:t>(</a:t>
              </a:r>
              <a:r>
                <a:rPr lang="ru-RU" sz="1800" dirty="0" err="1"/>
                <a:t>интенсивтілік</a:t>
              </a:r>
              <a:r>
                <a:rPr lang="ru-RU" sz="1800" dirty="0"/>
                <a:t>)</a:t>
              </a:r>
              <a:endParaRPr lang="en-US" altLang="en-US" sz="1800" noProof="1">
                <a:solidFill>
                  <a:srgbClr val="0E176C"/>
                </a:solidFill>
                <a:latin typeface="+mn-lt"/>
              </a:endParaRPr>
            </a:p>
          </p:txBody>
        </p:sp>
        <p:sp>
          <p:nvSpPr>
            <p:cNvPr id="25" name="Oval 267">
              <a:extLst>
                <a:ext uri="{FF2B5EF4-FFF2-40B4-BE49-F238E27FC236}">
                  <a16:creationId xmlns:a16="http://schemas.microsoft.com/office/drawing/2014/main" id="{39980E7D-A50A-42D9-8110-0ED57A10E375}"/>
                </a:ext>
              </a:extLst>
            </p:cNvPr>
            <p:cNvSpPr>
              <a:spLocks noChangeArrowheads="1"/>
            </p:cNvSpPr>
            <p:nvPr/>
          </p:nvSpPr>
          <p:spPr bwMode="auto">
            <a:xfrm>
              <a:off x="4084" y="2689"/>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6" name="Oval 268">
              <a:extLst>
                <a:ext uri="{FF2B5EF4-FFF2-40B4-BE49-F238E27FC236}">
                  <a16:creationId xmlns:a16="http://schemas.microsoft.com/office/drawing/2014/main" id="{ECBE7EDF-354B-4496-8B5C-BAA24CF34E1D}"/>
                </a:ext>
              </a:extLst>
            </p:cNvPr>
            <p:cNvSpPr>
              <a:spLocks noChangeArrowheads="1"/>
            </p:cNvSpPr>
            <p:nvPr/>
          </p:nvSpPr>
          <p:spPr bwMode="auto">
            <a:xfrm>
              <a:off x="4165" y="2785"/>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7" name="Oval 269">
              <a:extLst>
                <a:ext uri="{FF2B5EF4-FFF2-40B4-BE49-F238E27FC236}">
                  <a16:creationId xmlns:a16="http://schemas.microsoft.com/office/drawing/2014/main" id="{A1EB267E-4497-4738-8D62-6C493D5C65AD}"/>
                </a:ext>
              </a:extLst>
            </p:cNvPr>
            <p:cNvSpPr>
              <a:spLocks noChangeArrowheads="1"/>
            </p:cNvSpPr>
            <p:nvPr/>
          </p:nvSpPr>
          <p:spPr bwMode="auto">
            <a:xfrm>
              <a:off x="4104" y="3054"/>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8" name="Oval 270">
              <a:extLst>
                <a:ext uri="{FF2B5EF4-FFF2-40B4-BE49-F238E27FC236}">
                  <a16:creationId xmlns:a16="http://schemas.microsoft.com/office/drawing/2014/main" id="{9BF4FC6C-38B4-4298-8F65-38650D7556D6}"/>
                </a:ext>
              </a:extLst>
            </p:cNvPr>
            <p:cNvSpPr>
              <a:spLocks noChangeArrowheads="1"/>
            </p:cNvSpPr>
            <p:nvPr/>
          </p:nvSpPr>
          <p:spPr bwMode="auto">
            <a:xfrm>
              <a:off x="4448" y="2815"/>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9" name="Oval 271">
              <a:extLst>
                <a:ext uri="{FF2B5EF4-FFF2-40B4-BE49-F238E27FC236}">
                  <a16:creationId xmlns:a16="http://schemas.microsoft.com/office/drawing/2014/main" id="{64601D94-42FA-4E97-A06F-9352E09DB6E3}"/>
                </a:ext>
              </a:extLst>
            </p:cNvPr>
            <p:cNvSpPr>
              <a:spLocks noChangeArrowheads="1"/>
            </p:cNvSpPr>
            <p:nvPr/>
          </p:nvSpPr>
          <p:spPr bwMode="auto">
            <a:xfrm>
              <a:off x="4408" y="3073"/>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 name="Oval 272">
              <a:extLst>
                <a:ext uri="{FF2B5EF4-FFF2-40B4-BE49-F238E27FC236}">
                  <a16:creationId xmlns:a16="http://schemas.microsoft.com/office/drawing/2014/main" id="{11A02262-FCDD-40F2-AA88-20F40172328C}"/>
                </a:ext>
              </a:extLst>
            </p:cNvPr>
            <p:cNvSpPr>
              <a:spLocks noChangeArrowheads="1"/>
            </p:cNvSpPr>
            <p:nvPr/>
          </p:nvSpPr>
          <p:spPr bwMode="auto">
            <a:xfrm>
              <a:off x="4590" y="2755"/>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 name="Oval 273">
              <a:extLst>
                <a:ext uri="{FF2B5EF4-FFF2-40B4-BE49-F238E27FC236}">
                  <a16:creationId xmlns:a16="http://schemas.microsoft.com/office/drawing/2014/main" id="{5FC463CB-C13F-4480-B35D-F3A48D11FD5E}"/>
                </a:ext>
              </a:extLst>
            </p:cNvPr>
            <p:cNvSpPr>
              <a:spLocks noChangeArrowheads="1"/>
            </p:cNvSpPr>
            <p:nvPr/>
          </p:nvSpPr>
          <p:spPr bwMode="auto">
            <a:xfrm>
              <a:off x="4954" y="2911"/>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 name="Oval 274">
              <a:extLst>
                <a:ext uri="{FF2B5EF4-FFF2-40B4-BE49-F238E27FC236}">
                  <a16:creationId xmlns:a16="http://schemas.microsoft.com/office/drawing/2014/main" id="{8014DA89-223C-451F-8B8C-ACEFE3383CBC}"/>
                </a:ext>
              </a:extLst>
            </p:cNvPr>
            <p:cNvSpPr>
              <a:spLocks noChangeArrowheads="1"/>
            </p:cNvSpPr>
            <p:nvPr/>
          </p:nvSpPr>
          <p:spPr bwMode="auto">
            <a:xfrm>
              <a:off x="4732" y="3073"/>
              <a:ext cx="161"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 name="Oval 275">
              <a:extLst>
                <a:ext uri="{FF2B5EF4-FFF2-40B4-BE49-F238E27FC236}">
                  <a16:creationId xmlns:a16="http://schemas.microsoft.com/office/drawing/2014/main" id="{CE0D5AE8-2255-4B46-A631-E4F8F10409CF}"/>
                </a:ext>
              </a:extLst>
            </p:cNvPr>
            <p:cNvSpPr>
              <a:spLocks noChangeArrowheads="1"/>
            </p:cNvSpPr>
            <p:nvPr/>
          </p:nvSpPr>
          <p:spPr bwMode="auto">
            <a:xfrm>
              <a:off x="4398" y="3283"/>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 name="Oval 276">
              <a:extLst>
                <a:ext uri="{FF2B5EF4-FFF2-40B4-BE49-F238E27FC236}">
                  <a16:creationId xmlns:a16="http://schemas.microsoft.com/office/drawing/2014/main" id="{DF12395A-6CDD-4268-9D9B-74B4D6E56FB1}"/>
                </a:ext>
              </a:extLst>
            </p:cNvPr>
            <p:cNvSpPr>
              <a:spLocks noChangeArrowheads="1"/>
            </p:cNvSpPr>
            <p:nvPr/>
          </p:nvSpPr>
          <p:spPr bwMode="auto">
            <a:xfrm>
              <a:off x="4661" y="3273"/>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 name="Oval 277">
              <a:extLst>
                <a:ext uri="{FF2B5EF4-FFF2-40B4-BE49-F238E27FC236}">
                  <a16:creationId xmlns:a16="http://schemas.microsoft.com/office/drawing/2014/main" id="{5FF55484-0D81-41F9-99DA-2FD1B4E735FC}"/>
                </a:ext>
              </a:extLst>
            </p:cNvPr>
            <p:cNvSpPr>
              <a:spLocks noChangeArrowheads="1"/>
            </p:cNvSpPr>
            <p:nvPr/>
          </p:nvSpPr>
          <p:spPr bwMode="auto">
            <a:xfrm>
              <a:off x="4893" y="3331"/>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 name="Oval 278">
              <a:extLst>
                <a:ext uri="{FF2B5EF4-FFF2-40B4-BE49-F238E27FC236}">
                  <a16:creationId xmlns:a16="http://schemas.microsoft.com/office/drawing/2014/main" id="{DDD48697-8330-4EE7-B51F-202C6A823D54}"/>
                </a:ext>
              </a:extLst>
            </p:cNvPr>
            <p:cNvSpPr>
              <a:spLocks noChangeArrowheads="1"/>
            </p:cNvSpPr>
            <p:nvPr/>
          </p:nvSpPr>
          <p:spPr bwMode="auto">
            <a:xfrm>
              <a:off x="4165" y="3331"/>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 name="Oval 279">
              <a:extLst>
                <a:ext uri="{FF2B5EF4-FFF2-40B4-BE49-F238E27FC236}">
                  <a16:creationId xmlns:a16="http://schemas.microsoft.com/office/drawing/2014/main" id="{FB8FE48F-C205-4056-B0E8-685112A6A195}"/>
                </a:ext>
              </a:extLst>
            </p:cNvPr>
            <p:cNvSpPr>
              <a:spLocks noChangeArrowheads="1"/>
            </p:cNvSpPr>
            <p:nvPr/>
          </p:nvSpPr>
          <p:spPr bwMode="auto">
            <a:xfrm>
              <a:off x="4812" y="3411"/>
              <a:ext cx="162" cy="156"/>
            </a:xfrm>
            <a:prstGeom prst="ellipse">
              <a:avLst/>
            </a:prstGeom>
            <a:solidFill>
              <a:srgbClr val="33CC33"/>
            </a:solidFill>
            <a:ln>
              <a:noFill/>
            </a:ln>
            <a:extLst>
              <a:ext uri="{91240B29-F687-4F45-9708-019B960494DF}">
                <a14:hiddenLine xmlns:a14="http://schemas.microsoft.com/office/drawing/2010/main" w="19050">
                  <a:solidFill>
                    <a:srgbClr val="000000"/>
                  </a:solidFill>
                  <a:round/>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38" name="Group 297">
            <a:extLst>
              <a:ext uri="{FF2B5EF4-FFF2-40B4-BE49-F238E27FC236}">
                <a16:creationId xmlns:a16="http://schemas.microsoft.com/office/drawing/2014/main" id="{E4528C11-70AF-4FB3-9CF8-19490933331B}"/>
              </a:ext>
            </a:extLst>
          </p:cNvPr>
          <p:cNvGrpSpPr>
            <a:grpSpLocks/>
          </p:cNvGrpSpPr>
          <p:nvPr/>
        </p:nvGrpSpPr>
        <p:grpSpPr bwMode="auto">
          <a:xfrm>
            <a:off x="7476752" y="5625802"/>
            <a:ext cx="361950" cy="361950"/>
            <a:chOff x="4596" y="3001"/>
            <a:chExt cx="228" cy="228"/>
          </a:xfrm>
        </p:grpSpPr>
        <p:sp>
          <p:nvSpPr>
            <p:cNvPr id="39" name="Oval 280">
              <a:extLst>
                <a:ext uri="{FF2B5EF4-FFF2-40B4-BE49-F238E27FC236}">
                  <a16:creationId xmlns:a16="http://schemas.microsoft.com/office/drawing/2014/main" id="{04F052BA-643D-4268-BD07-66119D08AE97}"/>
                </a:ext>
              </a:extLst>
            </p:cNvPr>
            <p:cNvSpPr>
              <a:spLocks noChangeArrowheads="1"/>
            </p:cNvSpPr>
            <p:nvPr/>
          </p:nvSpPr>
          <p:spPr bwMode="auto">
            <a:xfrm>
              <a:off x="4632" y="3040"/>
              <a:ext cx="157" cy="150"/>
            </a:xfrm>
            <a:prstGeom prst="ellipse">
              <a:avLst/>
            </a:prstGeom>
            <a:solidFill>
              <a:srgbClr val="66FF33"/>
            </a:solidFill>
            <a:ln w="28575">
              <a:solidFill>
                <a:schemeClr val="tx1"/>
              </a:solidFill>
              <a:prstDash val="sysDot"/>
              <a:round/>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 name="Oval 281">
              <a:extLst>
                <a:ext uri="{FF2B5EF4-FFF2-40B4-BE49-F238E27FC236}">
                  <a16:creationId xmlns:a16="http://schemas.microsoft.com/office/drawing/2014/main" id="{55A639BF-5EA3-4DF2-B70C-E3E93B3A225C}"/>
                </a:ext>
              </a:extLst>
            </p:cNvPr>
            <p:cNvSpPr>
              <a:spLocks noChangeArrowheads="1"/>
            </p:cNvSpPr>
            <p:nvPr/>
          </p:nvSpPr>
          <p:spPr bwMode="auto">
            <a:xfrm>
              <a:off x="4596" y="3001"/>
              <a:ext cx="228" cy="228"/>
            </a:xfrm>
            <a:prstGeom prst="ellipse">
              <a:avLst/>
            </a:prstGeom>
            <a:noFill/>
            <a:ln w="38100">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 name="Oval 282">
              <a:extLst>
                <a:ext uri="{FF2B5EF4-FFF2-40B4-BE49-F238E27FC236}">
                  <a16:creationId xmlns:a16="http://schemas.microsoft.com/office/drawing/2014/main" id="{7258BDF4-59D1-4DEC-B477-CA7E5B18AF91}"/>
                </a:ext>
              </a:extLst>
            </p:cNvPr>
            <p:cNvSpPr>
              <a:spLocks noChangeArrowheads="1"/>
            </p:cNvSpPr>
            <p:nvPr/>
          </p:nvSpPr>
          <p:spPr bwMode="auto">
            <a:xfrm>
              <a:off x="4661" y="3066"/>
              <a:ext cx="98" cy="98"/>
            </a:xfrm>
            <a:prstGeom prst="ellipse">
              <a:avLst/>
            </a:prstGeom>
            <a:noFill/>
            <a:ln w="19050">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42" name="Group 293">
            <a:extLst>
              <a:ext uri="{FF2B5EF4-FFF2-40B4-BE49-F238E27FC236}">
                <a16:creationId xmlns:a16="http://schemas.microsoft.com/office/drawing/2014/main" id="{94441593-3E12-426B-A800-99705D6341E9}"/>
              </a:ext>
            </a:extLst>
          </p:cNvPr>
          <p:cNvGrpSpPr>
            <a:grpSpLocks/>
          </p:cNvGrpSpPr>
          <p:nvPr/>
        </p:nvGrpSpPr>
        <p:grpSpPr bwMode="auto">
          <a:xfrm>
            <a:off x="1092225" y="2640831"/>
            <a:ext cx="1679575" cy="1292225"/>
            <a:chOff x="1264" y="446"/>
            <a:chExt cx="1058" cy="814"/>
          </a:xfrm>
        </p:grpSpPr>
        <p:sp>
          <p:nvSpPr>
            <p:cNvPr id="43" name="Oval 187">
              <a:extLst>
                <a:ext uri="{FF2B5EF4-FFF2-40B4-BE49-F238E27FC236}">
                  <a16:creationId xmlns:a16="http://schemas.microsoft.com/office/drawing/2014/main" id="{AA66A353-0E92-45FB-9EC1-8C3D79110409}"/>
                </a:ext>
              </a:extLst>
            </p:cNvPr>
            <p:cNvSpPr>
              <a:spLocks noChangeArrowheads="1"/>
            </p:cNvSpPr>
            <p:nvPr/>
          </p:nvSpPr>
          <p:spPr bwMode="auto">
            <a:xfrm>
              <a:off x="1266" y="44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 name="Oval 188">
              <a:extLst>
                <a:ext uri="{FF2B5EF4-FFF2-40B4-BE49-F238E27FC236}">
                  <a16:creationId xmlns:a16="http://schemas.microsoft.com/office/drawing/2014/main" id="{328941ED-F41D-42DF-99E1-FE32DFE1AB1B}"/>
                </a:ext>
              </a:extLst>
            </p:cNvPr>
            <p:cNvSpPr>
              <a:spLocks noChangeArrowheads="1"/>
            </p:cNvSpPr>
            <p:nvPr/>
          </p:nvSpPr>
          <p:spPr bwMode="auto">
            <a:xfrm>
              <a:off x="1266" y="81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 name="Oval 189">
              <a:extLst>
                <a:ext uri="{FF2B5EF4-FFF2-40B4-BE49-F238E27FC236}">
                  <a16:creationId xmlns:a16="http://schemas.microsoft.com/office/drawing/2014/main" id="{12EAECE9-3474-4D7B-B4E5-7D711F3C7FEB}"/>
                </a:ext>
              </a:extLst>
            </p:cNvPr>
            <p:cNvSpPr>
              <a:spLocks noChangeArrowheads="1"/>
            </p:cNvSpPr>
            <p:nvPr/>
          </p:nvSpPr>
          <p:spPr bwMode="auto">
            <a:xfrm>
              <a:off x="1266" y="56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6" name="Oval 190">
              <a:extLst>
                <a:ext uri="{FF2B5EF4-FFF2-40B4-BE49-F238E27FC236}">
                  <a16:creationId xmlns:a16="http://schemas.microsoft.com/office/drawing/2014/main" id="{47C17F61-623E-4D33-9A31-C244AB990A70}"/>
                </a:ext>
              </a:extLst>
            </p:cNvPr>
            <p:cNvSpPr>
              <a:spLocks noChangeArrowheads="1"/>
            </p:cNvSpPr>
            <p:nvPr/>
          </p:nvSpPr>
          <p:spPr bwMode="auto">
            <a:xfrm>
              <a:off x="1266" y="69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 name="Oval 191">
              <a:extLst>
                <a:ext uri="{FF2B5EF4-FFF2-40B4-BE49-F238E27FC236}">
                  <a16:creationId xmlns:a16="http://schemas.microsoft.com/office/drawing/2014/main" id="{1536F114-F32A-43E8-BD7F-34DCC313A684}"/>
                </a:ext>
              </a:extLst>
            </p:cNvPr>
            <p:cNvSpPr>
              <a:spLocks noChangeArrowheads="1"/>
            </p:cNvSpPr>
            <p:nvPr/>
          </p:nvSpPr>
          <p:spPr bwMode="auto">
            <a:xfrm>
              <a:off x="1407" y="44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 name="Oval 192">
              <a:extLst>
                <a:ext uri="{FF2B5EF4-FFF2-40B4-BE49-F238E27FC236}">
                  <a16:creationId xmlns:a16="http://schemas.microsoft.com/office/drawing/2014/main" id="{A09F50FD-5B3B-43BE-884F-B54050F4825A}"/>
                </a:ext>
              </a:extLst>
            </p:cNvPr>
            <p:cNvSpPr>
              <a:spLocks noChangeArrowheads="1"/>
            </p:cNvSpPr>
            <p:nvPr/>
          </p:nvSpPr>
          <p:spPr bwMode="auto">
            <a:xfrm>
              <a:off x="1407" y="81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9" name="Oval 193">
              <a:extLst>
                <a:ext uri="{FF2B5EF4-FFF2-40B4-BE49-F238E27FC236}">
                  <a16:creationId xmlns:a16="http://schemas.microsoft.com/office/drawing/2014/main" id="{848CD682-B04D-4C3E-A9DC-CC9B5C5856BB}"/>
                </a:ext>
              </a:extLst>
            </p:cNvPr>
            <p:cNvSpPr>
              <a:spLocks noChangeArrowheads="1"/>
            </p:cNvSpPr>
            <p:nvPr/>
          </p:nvSpPr>
          <p:spPr bwMode="auto">
            <a:xfrm>
              <a:off x="1407" y="56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0" name="Oval 194">
              <a:extLst>
                <a:ext uri="{FF2B5EF4-FFF2-40B4-BE49-F238E27FC236}">
                  <a16:creationId xmlns:a16="http://schemas.microsoft.com/office/drawing/2014/main" id="{716A2955-68CA-4697-876A-43DDD4C79B85}"/>
                </a:ext>
              </a:extLst>
            </p:cNvPr>
            <p:cNvSpPr>
              <a:spLocks noChangeArrowheads="1"/>
            </p:cNvSpPr>
            <p:nvPr/>
          </p:nvSpPr>
          <p:spPr bwMode="auto">
            <a:xfrm>
              <a:off x="1407" y="69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 name="Oval 195">
              <a:extLst>
                <a:ext uri="{FF2B5EF4-FFF2-40B4-BE49-F238E27FC236}">
                  <a16:creationId xmlns:a16="http://schemas.microsoft.com/office/drawing/2014/main" id="{E10A5BC6-574E-41A0-8BA1-40FE28012DF0}"/>
                </a:ext>
              </a:extLst>
            </p:cNvPr>
            <p:cNvSpPr>
              <a:spLocks noChangeArrowheads="1"/>
            </p:cNvSpPr>
            <p:nvPr/>
          </p:nvSpPr>
          <p:spPr bwMode="auto">
            <a:xfrm>
              <a:off x="1549" y="44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2" name="Oval 196">
              <a:extLst>
                <a:ext uri="{FF2B5EF4-FFF2-40B4-BE49-F238E27FC236}">
                  <a16:creationId xmlns:a16="http://schemas.microsoft.com/office/drawing/2014/main" id="{D645E5E9-C894-4D9A-88F3-183B7DFE587D}"/>
                </a:ext>
              </a:extLst>
            </p:cNvPr>
            <p:cNvSpPr>
              <a:spLocks noChangeArrowheads="1"/>
            </p:cNvSpPr>
            <p:nvPr/>
          </p:nvSpPr>
          <p:spPr bwMode="auto">
            <a:xfrm>
              <a:off x="1549" y="81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3" name="Oval 197">
              <a:extLst>
                <a:ext uri="{FF2B5EF4-FFF2-40B4-BE49-F238E27FC236}">
                  <a16:creationId xmlns:a16="http://schemas.microsoft.com/office/drawing/2014/main" id="{20229E30-E47C-43DC-9A38-485409A56E17}"/>
                </a:ext>
              </a:extLst>
            </p:cNvPr>
            <p:cNvSpPr>
              <a:spLocks noChangeArrowheads="1"/>
            </p:cNvSpPr>
            <p:nvPr/>
          </p:nvSpPr>
          <p:spPr bwMode="auto">
            <a:xfrm>
              <a:off x="1549" y="56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 name="Oval 198">
              <a:extLst>
                <a:ext uri="{FF2B5EF4-FFF2-40B4-BE49-F238E27FC236}">
                  <a16:creationId xmlns:a16="http://schemas.microsoft.com/office/drawing/2014/main" id="{C2B5D5F5-9016-4E90-AB95-73A4E72A91B4}"/>
                </a:ext>
              </a:extLst>
            </p:cNvPr>
            <p:cNvSpPr>
              <a:spLocks noChangeArrowheads="1"/>
            </p:cNvSpPr>
            <p:nvPr/>
          </p:nvSpPr>
          <p:spPr bwMode="auto">
            <a:xfrm>
              <a:off x="1691" y="44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5" name="Oval 199">
              <a:extLst>
                <a:ext uri="{FF2B5EF4-FFF2-40B4-BE49-F238E27FC236}">
                  <a16:creationId xmlns:a16="http://schemas.microsoft.com/office/drawing/2014/main" id="{C4818ABE-9ACE-413B-88C3-C035D74E8F4E}"/>
                </a:ext>
              </a:extLst>
            </p:cNvPr>
            <p:cNvSpPr>
              <a:spLocks noChangeArrowheads="1"/>
            </p:cNvSpPr>
            <p:nvPr/>
          </p:nvSpPr>
          <p:spPr bwMode="auto">
            <a:xfrm>
              <a:off x="1691" y="56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6" name="Oval 200">
              <a:extLst>
                <a:ext uri="{FF2B5EF4-FFF2-40B4-BE49-F238E27FC236}">
                  <a16:creationId xmlns:a16="http://schemas.microsoft.com/office/drawing/2014/main" id="{A24C2CE3-4ECB-47E5-83FE-0E372BDD6078}"/>
                </a:ext>
              </a:extLst>
            </p:cNvPr>
            <p:cNvSpPr>
              <a:spLocks noChangeArrowheads="1"/>
            </p:cNvSpPr>
            <p:nvPr/>
          </p:nvSpPr>
          <p:spPr bwMode="auto">
            <a:xfrm>
              <a:off x="1691" y="69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7" name="Oval 201">
              <a:extLst>
                <a:ext uri="{FF2B5EF4-FFF2-40B4-BE49-F238E27FC236}">
                  <a16:creationId xmlns:a16="http://schemas.microsoft.com/office/drawing/2014/main" id="{85B8FAC3-F65A-4874-9EB7-5352114079FB}"/>
                </a:ext>
              </a:extLst>
            </p:cNvPr>
            <p:cNvSpPr>
              <a:spLocks noChangeArrowheads="1"/>
            </p:cNvSpPr>
            <p:nvPr/>
          </p:nvSpPr>
          <p:spPr bwMode="auto">
            <a:xfrm>
              <a:off x="1822" y="44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8" name="Oval 202">
              <a:extLst>
                <a:ext uri="{FF2B5EF4-FFF2-40B4-BE49-F238E27FC236}">
                  <a16:creationId xmlns:a16="http://schemas.microsoft.com/office/drawing/2014/main" id="{427DC413-7A77-4FD0-8216-AD597843E997}"/>
                </a:ext>
              </a:extLst>
            </p:cNvPr>
            <p:cNvSpPr>
              <a:spLocks noChangeArrowheads="1"/>
            </p:cNvSpPr>
            <p:nvPr/>
          </p:nvSpPr>
          <p:spPr bwMode="auto">
            <a:xfrm>
              <a:off x="1822" y="57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9" name="Oval 203">
              <a:extLst>
                <a:ext uri="{FF2B5EF4-FFF2-40B4-BE49-F238E27FC236}">
                  <a16:creationId xmlns:a16="http://schemas.microsoft.com/office/drawing/2014/main" id="{03D3020B-849D-4F6C-A328-E7F04AAD3C56}"/>
                </a:ext>
              </a:extLst>
            </p:cNvPr>
            <p:cNvSpPr>
              <a:spLocks noChangeArrowheads="1"/>
            </p:cNvSpPr>
            <p:nvPr/>
          </p:nvSpPr>
          <p:spPr bwMode="auto">
            <a:xfrm>
              <a:off x="1822" y="69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0" name="Oval 204">
              <a:extLst>
                <a:ext uri="{FF2B5EF4-FFF2-40B4-BE49-F238E27FC236}">
                  <a16:creationId xmlns:a16="http://schemas.microsoft.com/office/drawing/2014/main" id="{B1A4BCD9-FF94-4415-8938-08B680BD5395}"/>
                </a:ext>
              </a:extLst>
            </p:cNvPr>
            <p:cNvSpPr>
              <a:spLocks noChangeArrowheads="1"/>
            </p:cNvSpPr>
            <p:nvPr/>
          </p:nvSpPr>
          <p:spPr bwMode="auto">
            <a:xfrm>
              <a:off x="1964" y="44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1" name="Oval 205">
              <a:extLst>
                <a:ext uri="{FF2B5EF4-FFF2-40B4-BE49-F238E27FC236}">
                  <a16:creationId xmlns:a16="http://schemas.microsoft.com/office/drawing/2014/main" id="{5BD5092A-F186-415E-8270-FDDA4767AA36}"/>
                </a:ext>
              </a:extLst>
            </p:cNvPr>
            <p:cNvSpPr>
              <a:spLocks noChangeArrowheads="1"/>
            </p:cNvSpPr>
            <p:nvPr/>
          </p:nvSpPr>
          <p:spPr bwMode="auto">
            <a:xfrm>
              <a:off x="1964" y="818"/>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2" name="Oval 206">
              <a:extLst>
                <a:ext uri="{FF2B5EF4-FFF2-40B4-BE49-F238E27FC236}">
                  <a16:creationId xmlns:a16="http://schemas.microsoft.com/office/drawing/2014/main" id="{96476461-300B-443F-8A1E-827F7AAA8701}"/>
                </a:ext>
              </a:extLst>
            </p:cNvPr>
            <p:cNvSpPr>
              <a:spLocks noChangeArrowheads="1"/>
            </p:cNvSpPr>
            <p:nvPr/>
          </p:nvSpPr>
          <p:spPr bwMode="auto">
            <a:xfrm>
              <a:off x="1964" y="57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3" name="Oval 207">
              <a:extLst>
                <a:ext uri="{FF2B5EF4-FFF2-40B4-BE49-F238E27FC236}">
                  <a16:creationId xmlns:a16="http://schemas.microsoft.com/office/drawing/2014/main" id="{9E899937-4DBA-4DA6-B59F-63775737BFAF}"/>
                </a:ext>
              </a:extLst>
            </p:cNvPr>
            <p:cNvSpPr>
              <a:spLocks noChangeArrowheads="1"/>
            </p:cNvSpPr>
            <p:nvPr/>
          </p:nvSpPr>
          <p:spPr bwMode="auto">
            <a:xfrm>
              <a:off x="2105" y="44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4" name="Oval 208">
              <a:extLst>
                <a:ext uri="{FF2B5EF4-FFF2-40B4-BE49-F238E27FC236}">
                  <a16:creationId xmlns:a16="http://schemas.microsoft.com/office/drawing/2014/main" id="{9F044609-5DED-4C1F-BC0B-0ACE3112350F}"/>
                </a:ext>
              </a:extLst>
            </p:cNvPr>
            <p:cNvSpPr>
              <a:spLocks noChangeArrowheads="1"/>
            </p:cNvSpPr>
            <p:nvPr/>
          </p:nvSpPr>
          <p:spPr bwMode="auto">
            <a:xfrm>
              <a:off x="2105" y="818"/>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5" name="Oval 209">
              <a:extLst>
                <a:ext uri="{FF2B5EF4-FFF2-40B4-BE49-F238E27FC236}">
                  <a16:creationId xmlns:a16="http://schemas.microsoft.com/office/drawing/2014/main" id="{3CFA576F-8EE9-4292-A08F-41D89A151883}"/>
                </a:ext>
              </a:extLst>
            </p:cNvPr>
            <p:cNvSpPr>
              <a:spLocks noChangeArrowheads="1"/>
            </p:cNvSpPr>
            <p:nvPr/>
          </p:nvSpPr>
          <p:spPr bwMode="auto">
            <a:xfrm>
              <a:off x="2105" y="57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6" name="Oval 210">
              <a:extLst>
                <a:ext uri="{FF2B5EF4-FFF2-40B4-BE49-F238E27FC236}">
                  <a16:creationId xmlns:a16="http://schemas.microsoft.com/office/drawing/2014/main" id="{43ED23B2-DF41-4F54-96D1-EC15ED2DF3DF}"/>
                </a:ext>
              </a:extLst>
            </p:cNvPr>
            <p:cNvSpPr>
              <a:spLocks noChangeArrowheads="1"/>
            </p:cNvSpPr>
            <p:nvPr/>
          </p:nvSpPr>
          <p:spPr bwMode="auto">
            <a:xfrm>
              <a:off x="2105" y="69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7" name="Oval 211">
              <a:extLst>
                <a:ext uri="{FF2B5EF4-FFF2-40B4-BE49-F238E27FC236}">
                  <a16:creationId xmlns:a16="http://schemas.microsoft.com/office/drawing/2014/main" id="{9D726691-4388-4319-9A63-407A29D376CF}"/>
                </a:ext>
              </a:extLst>
            </p:cNvPr>
            <p:cNvSpPr>
              <a:spLocks noChangeArrowheads="1"/>
            </p:cNvSpPr>
            <p:nvPr/>
          </p:nvSpPr>
          <p:spPr bwMode="auto">
            <a:xfrm>
              <a:off x="2247" y="44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8" name="Oval 212">
              <a:extLst>
                <a:ext uri="{FF2B5EF4-FFF2-40B4-BE49-F238E27FC236}">
                  <a16:creationId xmlns:a16="http://schemas.microsoft.com/office/drawing/2014/main" id="{B86D023F-C166-443B-BB6A-01CE03BD0972}"/>
                </a:ext>
              </a:extLst>
            </p:cNvPr>
            <p:cNvSpPr>
              <a:spLocks noChangeArrowheads="1"/>
            </p:cNvSpPr>
            <p:nvPr/>
          </p:nvSpPr>
          <p:spPr bwMode="auto">
            <a:xfrm>
              <a:off x="2247" y="818"/>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9" name="Oval 213">
              <a:extLst>
                <a:ext uri="{FF2B5EF4-FFF2-40B4-BE49-F238E27FC236}">
                  <a16:creationId xmlns:a16="http://schemas.microsoft.com/office/drawing/2014/main" id="{44B837FD-4F1F-4DAC-A008-7D68981FFF50}"/>
                </a:ext>
              </a:extLst>
            </p:cNvPr>
            <p:cNvSpPr>
              <a:spLocks noChangeArrowheads="1"/>
            </p:cNvSpPr>
            <p:nvPr/>
          </p:nvSpPr>
          <p:spPr bwMode="auto">
            <a:xfrm>
              <a:off x="2247" y="57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0" name="Oval 214">
              <a:extLst>
                <a:ext uri="{FF2B5EF4-FFF2-40B4-BE49-F238E27FC236}">
                  <a16:creationId xmlns:a16="http://schemas.microsoft.com/office/drawing/2014/main" id="{115C48CA-DBD8-4EF1-AFEE-799C3C6EDD54}"/>
                </a:ext>
              </a:extLst>
            </p:cNvPr>
            <p:cNvSpPr>
              <a:spLocks noChangeArrowheads="1"/>
            </p:cNvSpPr>
            <p:nvPr/>
          </p:nvSpPr>
          <p:spPr bwMode="auto">
            <a:xfrm>
              <a:off x="2247" y="69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1" name="Oval 215">
              <a:extLst>
                <a:ext uri="{FF2B5EF4-FFF2-40B4-BE49-F238E27FC236}">
                  <a16:creationId xmlns:a16="http://schemas.microsoft.com/office/drawing/2014/main" id="{F41BDC2A-0EAA-454E-A90C-F4E59B7A9104}"/>
                </a:ext>
              </a:extLst>
            </p:cNvPr>
            <p:cNvSpPr>
              <a:spLocks noChangeArrowheads="1"/>
            </p:cNvSpPr>
            <p:nvPr/>
          </p:nvSpPr>
          <p:spPr bwMode="auto">
            <a:xfrm>
              <a:off x="1264" y="93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2" name="Oval 216">
              <a:extLst>
                <a:ext uri="{FF2B5EF4-FFF2-40B4-BE49-F238E27FC236}">
                  <a16:creationId xmlns:a16="http://schemas.microsoft.com/office/drawing/2014/main" id="{D118781B-4F27-493D-8563-B811AC95FA00}"/>
                </a:ext>
              </a:extLst>
            </p:cNvPr>
            <p:cNvSpPr>
              <a:spLocks noChangeArrowheads="1"/>
            </p:cNvSpPr>
            <p:nvPr/>
          </p:nvSpPr>
          <p:spPr bwMode="auto">
            <a:xfrm>
              <a:off x="1264" y="105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3" name="Oval 217">
              <a:extLst>
                <a:ext uri="{FF2B5EF4-FFF2-40B4-BE49-F238E27FC236}">
                  <a16:creationId xmlns:a16="http://schemas.microsoft.com/office/drawing/2014/main" id="{2A569478-00BC-4659-97A6-130BF5CA8BAA}"/>
                </a:ext>
              </a:extLst>
            </p:cNvPr>
            <p:cNvSpPr>
              <a:spLocks noChangeArrowheads="1"/>
            </p:cNvSpPr>
            <p:nvPr/>
          </p:nvSpPr>
          <p:spPr bwMode="auto">
            <a:xfrm>
              <a:off x="1264" y="118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4" name="Oval 218">
              <a:extLst>
                <a:ext uri="{FF2B5EF4-FFF2-40B4-BE49-F238E27FC236}">
                  <a16:creationId xmlns:a16="http://schemas.microsoft.com/office/drawing/2014/main" id="{F7381A0F-9F9A-4459-9DC4-ECF74C1380AE}"/>
                </a:ext>
              </a:extLst>
            </p:cNvPr>
            <p:cNvSpPr>
              <a:spLocks noChangeArrowheads="1"/>
            </p:cNvSpPr>
            <p:nvPr/>
          </p:nvSpPr>
          <p:spPr bwMode="auto">
            <a:xfrm>
              <a:off x="1406" y="93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5" name="Oval 219">
              <a:extLst>
                <a:ext uri="{FF2B5EF4-FFF2-40B4-BE49-F238E27FC236}">
                  <a16:creationId xmlns:a16="http://schemas.microsoft.com/office/drawing/2014/main" id="{A100ADA8-E86D-4F70-9E2A-FB00CB2CFDA8}"/>
                </a:ext>
              </a:extLst>
            </p:cNvPr>
            <p:cNvSpPr>
              <a:spLocks noChangeArrowheads="1"/>
            </p:cNvSpPr>
            <p:nvPr/>
          </p:nvSpPr>
          <p:spPr bwMode="auto">
            <a:xfrm>
              <a:off x="1406" y="105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6" name="Oval 220">
              <a:extLst>
                <a:ext uri="{FF2B5EF4-FFF2-40B4-BE49-F238E27FC236}">
                  <a16:creationId xmlns:a16="http://schemas.microsoft.com/office/drawing/2014/main" id="{6B653608-3960-4316-A1DC-2F4F194B6327}"/>
                </a:ext>
              </a:extLst>
            </p:cNvPr>
            <p:cNvSpPr>
              <a:spLocks noChangeArrowheads="1"/>
            </p:cNvSpPr>
            <p:nvPr/>
          </p:nvSpPr>
          <p:spPr bwMode="auto">
            <a:xfrm>
              <a:off x="1406" y="118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7" name="Oval 221">
              <a:extLst>
                <a:ext uri="{FF2B5EF4-FFF2-40B4-BE49-F238E27FC236}">
                  <a16:creationId xmlns:a16="http://schemas.microsoft.com/office/drawing/2014/main" id="{31ED00DB-D526-47ED-81C8-E97678A5A6EC}"/>
                </a:ext>
              </a:extLst>
            </p:cNvPr>
            <p:cNvSpPr>
              <a:spLocks noChangeArrowheads="1"/>
            </p:cNvSpPr>
            <p:nvPr/>
          </p:nvSpPr>
          <p:spPr bwMode="auto">
            <a:xfrm>
              <a:off x="1689" y="93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8" name="Oval 222">
              <a:extLst>
                <a:ext uri="{FF2B5EF4-FFF2-40B4-BE49-F238E27FC236}">
                  <a16:creationId xmlns:a16="http://schemas.microsoft.com/office/drawing/2014/main" id="{EAF713CE-569A-4FDF-A452-06ECA6F494B3}"/>
                </a:ext>
              </a:extLst>
            </p:cNvPr>
            <p:cNvSpPr>
              <a:spLocks noChangeArrowheads="1"/>
            </p:cNvSpPr>
            <p:nvPr/>
          </p:nvSpPr>
          <p:spPr bwMode="auto">
            <a:xfrm>
              <a:off x="1547" y="105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9" name="Oval 223">
              <a:extLst>
                <a:ext uri="{FF2B5EF4-FFF2-40B4-BE49-F238E27FC236}">
                  <a16:creationId xmlns:a16="http://schemas.microsoft.com/office/drawing/2014/main" id="{856F75C3-6DBB-41BA-AED2-BBA82D610730}"/>
                </a:ext>
              </a:extLst>
            </p:cNvPr>
            <p:cNvSpPr>
              <a:spLocks noChangeArrowheads="1"/>
            </p:cNvSpPr>
            <p:nvPr/>
          </p:nvSpPr>
          <p:spPr bwMode="auto">
            <a:xfrm>
              <a:off x="1547" y="118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0" name="Oval 224">
              <a:extLst>
                <a:ext uri="{FF2B5EF4-FFF2-40B4-BE49-F238E27FC236}">
                  <a16:creationId xmlns:a16="http://schemas.microsoft.com/office/drawing/2014/main" id="{4BBFC686-5AA2-411B-9A85-4B2A997B88F0}"/>
                </a:ext>
              </a:extLst>
            </p:cNvPr>
            <p:cNvSpPr>
              <a:spLocks noChangeArrowheads="1"/>
            </p:cNvSpPr>
            <p:nvPr/>
          </p:nvSpPr>
          <p:spPr bwMode="auto">
            <a:xfrm>
              <a:off x="1689" y="105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1" name="Oval 225">
              <a:extLst>
                <a:ext uri="{FF2B5EF4-FFF2-40B4-BE49-F238E27FC236}">
                  <a16:creationId xmlns:a16="http://schemas.microsoft.com/office/drawing/2014/main" id="{EAF8AA30-D265-42DA-9A89-D673D422FB2C}"/>
                </a:ext>
              </a:extLst>
            </p:cNvPr>
            <p:cNvSpPr>
              <a:spLocks noChangeArrowheads="1"/>
            </p:cNvSpPr>
            <p:nvPr/>
          </p:nvSpPr>
          <p:spPr bwMode="auto">
            <a:xfrm>
              <a:off x="1689" y="118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2" name="Oval 226">
              <a:extLst>
                <a:ext uri="{FF2B5EF4-FFF2-40B4-BE49-F238E27FC236}">
                  <a16:creationId xmlns:a16="http://schemas.microsoft.com/office/drawing/2014/main" id="{0A59433E-B1F8-4F1A-9B8F-861B4699DD1D}"/>
                </a:ext>
              </a:extLst>
            </p:cNvPr>
            <p:cNvSpPr>
              <a:spLocks noChangeArrowheads="1"/>
            </p:cNvSpPr>
            <p:nvPr/>
          </p:nvSpPr>
          <p:spPr bwMode="auto">
            <a:xfrm>
              <a:off x="1820" y="106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3" name="Oval 227">
              <a:extLst>
                <a:ext uri="{FF2B5EF4-FFF2-40B4-BE49-F238E27FC236}">
                  <a16:creationId xmlns:a16="http://schemas.microsoft.com/office/drawing/2014/main" id="{810A7A26-199B-4A3E-8000-09A94F7F949F}"/>
                </a:ext>
              </a:extLst>
            </p:cNvPr>
            <p:cNvSpPr>
              <a:spLocks noChangeArrowheads="1"/>
            </p:cNvSpPr>
            <p:nvPr/>
          </p:nvSpPr>
          <p:spPr bwMode="auto">
            <a:xfrm>
              <a:off x="1820" y="118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4" name="Oval 228">
              <a:extLst>
                <a:ext uri="{FF2B5EF4-FFF2-40B4-BE49-F238E27FC236}">
                  <a16:creationId xmlns:a16="http://schemas.microsoft.com/office/drawing/2014/main" id="{9A3C7C8E-3043-427A-8E9C-B00D0B33FB86}"/>
                </a:ext>
              </a:extLst>
            </p:cNvPr>
            <p:cNvSpPr>
              <a:spLocks noChangeArrowheads="1"/>
            </p:cNvSpPr>
            <p:nvPr/>
          </p:nvSpPr>
          <p:spPr bwMode="auto">
            <a:xfrm>
              <a:off x="1962" y="93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5" name="Oval 229">
              <a:extLst>
                <a:ext uri="{FF2B5EF4-FFF2-40B4-BE49-F238E27FC236}">
                  <a16:creationId xmlns:a16="http://schemas.microsoft.com/office/drawing/2014/main" id="{8C40725B-E8A6-4763-AE5E-96F94214F2A6}"/>
                </a:ext>
              </a:extLst>
            </p:cNvPr>
            <p:cNvSpPr>
              <a:spLocks noChangeArrowheads="1"/>
            </p:cNvSpPr>
            <p:nvPr/>
          </p:nvSpPr>
          <p:spPr bwMode="auto">
            <a:xfrm>
              <a:off x="1962" y="106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6" name="Oval 230">
              <a:extLst>
                <a:ext uri="{FF2B5EF4-FFF2-40B4-BE49-F238E27FC236}">
                  <a16:creationId xmlns:a16="http://schemas.microsoft.com/office/drawing/2014/main" id="{FC4CE115-DF61-4E2A-8641-159B27457290}"/>
                </a:ext>
              </a:extLst>
            </p:cNvPr>
            <p:cNvSpPr>
              <a:spLocks noChangeArrowheads="1"/>
            </p:cNvSpPr>
            <p:nvPr/>
          </p:nvSpPr>
          <p:spPr bwMode="auto">
            <a:xfrm>
              <a:off x="1962" y="118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7" name="Oval 231">
              <a:extLst>
                <a:ext uri="{FF2B5EF4-FFF2-40B4-BE49-F238E27FC236}">
                  <a16:creationId xmlns:a16="http://schemas.microsoft.com/office/drawing/2014/main" id="{16853200-4CD7-4197-98EC-1585E00D832C}"/>
                </a:ext>
              </a:extLst>
            </p:cNvPr>
            <p:cNvSpPr>
              <a:spLocks noChangeArrowheads="1"/>
            </p:cNvSpPr>
            <p:nvPr/>
          </p:nvSpPr>
          <p:spPr bwMode="auto">
            <a:xfrm>
              <a:off x="2104" y="93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8" name="Oval 232">
              <a:extLst>
                <a:ext uri="{FF2B5EF4-FFF2-40B4-BE49-F238E27FC236}">
                  <a16:creationId xmlns:a16="http://schemas.microsoft.com/office/drawing/2014/main" id="{7D8BEB1D-8091-4064-927F-548F976FA918}"/>
                </a:ext>
              </a:extLst>
            </p:cNvPr>
            <p:cNvSpPr>
              <a:spLocks noChangeArrowheads="1"/>
            </p:cNvSpPr>
            <p:nvPr/>
          </p:nvSpPr>
          <p:spPr bwMode="auto">
            <a:xfrm>
              <a:off x="2104" y="106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9" name="Oval 233">
              <a:extLst>
                <a:ext uri="{FF2B5EF4-FFF2-40B4-BE49-F238E27FC236}">
                  <a16:creationId xmlns:a16="http://schemas.microsoft.com/office/drawing/2014/main" id="{D5AF55AE-7146-4585-8E92-B2BC5FBDA572}"/>
                </a:ext>
              </a:extLst>
            </p:cNvPr>
            <p:cNvSpPr>
              <a:spLocks noChangeArrowheads="1"/>
            </p:cNvSpPr>
            <p:nvPr/>
          </p:nvSpPr>
          <p:spPr bwMode="auto">
            <a:xfrm>
              <a:off x="2104" y="118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0" name="Oval 234">
              <a:extLst>
                <a:ext uri="{FF2B5EF4-FFF2-40B4-BE49-F238E27FC236}">
                  <a16:creationId xmlns:a16="http://schemas.microsoft.com/office/drawing/2014/main" id="{523787E2-AF0D-4211-A959-8E57A42533AE}"/>
                </a:ext>
              </a:extLst>
            </p:cNvPr>
            <p:cNvSpPr>
              <a:spLocks noChangeArrowheads="1"/>
            </p:cNvSpPr>
            <p:nvPr/>
          </p:nvSpPr>
          <p:spPr bwMode="auto">
            <a:xfrm>
              <a:off x="2245" y="939"/>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1" name="Oval 235">
              <a:extLst>
                <a:ext uri="{FF2B5EF4-FFF2-40B4-BE49-F238E27FC236}">
                  <a16:creationId xmlns:a16="http://schemas.microsoft.com/office/drawing/2014/main" id="{24FF4F9E-C15E-42C8-B4C2-1649CA419549}"/>
                </a:ext>
              </a:extLst>
            </p:cNvPr>
            <p:cNvSpPr>
              <a:spLocks noChangeArrowheads="1"/>
            </p:cNvSpPr>
            <p:nvPr/>
          </p:nvSpPr>
          <p:spPr bwMode="auto">
            <a:xfrm>
              <a:off x="2245" y="106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 name="Oval 236">
              <a:extLst>
                <a:ext uri="{FF2B5EF4-FFF2-40B4-BE49-F238E27FC236}">
                  <a16:creationId xmlns:a16="http://schemas.microsoft.com/office/drawing/2014/main" id="{DC81401B-6469-452E-99D9-1F753BA0C7FA}"/>
                </a:ext>
              </a:extLst>
            </p:cNvPr>
            <p:cNvSpPr>
              <a:spLocks noChangeArrowheads="1"/>
            </p:cNvSpPr>
            <p:nvPr/>
          </p:nvSpPr>
          <p:spPr bwMode="auto">
            <a:xfrm>
              <a:off x="2245" y="1185"/>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93" name="Group 237">
              <a:extLst>
                <a:ext uri="{FF2B5EF4-FFF2-40B4-BE49-F238E27FC236}">
                  <a16:creationId xmlns:a16="http://schemas.microsoft.com/office/drawing/2014/main" id="{A306EEC0-43AF-4086-95A3-26809B1BD06D}"/>
                </a:ext>
              </a:extLst>
            </p:cNvPr>
            <p:cNvGrpSpPr>
              <a:grpSpLocks/>
            </p:cNvGrpSpPr>
            <p:nvPr/>
          </p:nvGrpSpPr>
          <p:grpSpPr bwMode="auto">
            <a:xfrm rot="2707623">
              <a:off x="1945" y="681"/>
              <a:ext cx="109" cy="109"/>
              <a:chOff x="732" y="1308"/>
              <a:chExt cx="816" cy="816"/>
            </a:xfrm>
          </p:grpSpPr>
          <p:sp>
            <p:nvSpPr>
              <p:cNvPr id="101" name="Line 238">
                <a:extLst>
                  <a:ext uri="{FF2B5EF4-FFF2-40B4-BE49-F238E27FC236}">
                    <a16:creationId xmlns:a16="http://schemas.microsoft.com/office/drawing/2014/main" id="{A2E3BB3B-8A58-400C-A2A1-659C9A0E907A}"/>
                  </a:ext>
                </a:extLst>
              </p:cNvPr>
              <p:cNvSpPr>
                <a:spLocks noChangeShapeType="1"/>
              </p:cNvSpPr>
              <p:nvPr/>
            </p:nvSpPr>
            <p:spPr bwMode="auto">
              <a:xfrm flipH="1" flipV="1">
                <a:off x="732" y="1716"/>
                <a:ext cx="81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02" name="Line 239">
                <a:extLst>
                  <a:ext uri="{FF2B5EF4-FFF2-40B4-BE49-F238E27FC236}">
                    <a16:creationId xmlns:a16="http://schemas.microsoft.com/office/drawing/2014/main" id="{C2E82066-3D3F-4F7A-8268-5B4028F9665C}"/>
                  </a:ext>
                </a:extLst>
              </p:cNvPr>
              <p:cNvSpPr>
                <a:spLocks noChangeShapeType="1"/>
              </p:cNvSpPr>
              <p:nvPr/>
            </p:nvSpPr>
            <p:spPr bwMode="auto">
              <a:xfrm flipV="1">
                <a:off x="1140" y="1308"/>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94" name="Group 283">
              <a:extLst>
                <a:ext uri="{FF2B5EF4-FFF2-40B4-BE49-F238E27FC236}">
                  <a16:creationId xmlns:a16="http://schemas.microsoft.com/office/drawing/2014/main" id="{6C739819-D8DB-4A5D-A9BF-AE54ED7C45D4}"/>
                </a:ext>
              </a:extLst>
            </p:cNvPr>
            <p:cNvGrpSpPr>
              <a:grpSpLocks/>
            </p:cNvGrpSpPr>
            <p:nvPr/>
          </p:nvGrpSpPr>
          <p:grpSpPr bwMode="auto">
            <a:xfrm rot="2707623">
              <a:off x="1532" y="911"/>
              <a:ext cx="109" cy="109"/>
              <a:chOff x="732" y="1308"/>
              <a:chExt cx="816" cy="816"/>
            </a:xfrm>
          </p:grpSpPr>
          <p:sp>
            <p:nvSpPr>
              <p:cNvPr id="99" name="Line 284">
                <a:extLst>
                  <a:ext uri="{FF2B5EF4-FFF2-40B4-BE49-F238E27FC236}">
                    <a16:creationId xmlns:a16="http://schemas.microsoft.com/office/drawing/2014/main" id="{A1D5F35B-5404-41A1-A215-B93CCEB83A0E}"/>
                  </a:ext>
                </a:extLst>
              </p:cNvPr>
              <p:cNvSpPr>
                <a:spLocks noChangeShapeType="1"/>
              </p:cNvSpPr>
              <p:nvPr/>
            </p:nvSpPr>
            <p:spPr bwMode="auto">
              <a:xfrm flipH="1" flipV="1">
                <a:off x="732" y="1716"/>
                <a:ext cx="81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00" name="Line 285">
                <a:extLst>
                  <a:ext uri="{FF2B5EF4-FFF2-40B4-BE49-F238E27FC236}">
                    <a16:creationId xmlns:a16="http://schemas.microsoft.com/office/drawing/2014/main" id="{69F7C23D-E933-4A06-AB7B-C1C610371662}"/>
                  </a:ext>
                </a:extLst>
              </p:cNvPr>
              <p:cNvSpPr>
                <a:spLocks noChangeShapeType="1"/>
              </p:cNvSpPr>
              <p:nvPr/>
            </p:nvSpPr>
            <p:spPr bwMode="auto">
              <a:xfrm flipV="1">
                <a:off x="1140" y="1308"/>
                <a:ext cx="0" cy="81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sp>
          <p:nvSpPr>
            <p:cNvPr id="95" name="Oval 286">
              <a:extLst>
                <a:ext uri="{FF2B5EF4-FFF2-40B4-BE49-F238E27FC236}">
                  <a16:creationId xmlns:a16="http://schemas.microsoft.com/office/drawing/2014/main" id="{D7432658-3B55-4F5B-889F-F10E24CE7A32}"/>
                </a:ext>
              </a:extLst>
            </p:cNvPr>
            <p:cNvSpPr>
              <a:spLocks noChangeArrowheads="1"/>
            </p:cNvSpPr>
            <p:nvPr/>
          </p:nvSpPr>
          <p:spPr bwMode="auto">
            <a:xfrm>
              <a:off x="1691" y="818"/>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6" name="Oval 287">
              <a:extLst>
                <a:ext uri="{FF2B5EF4-FFF2-40B4-BE49-F238E27FC236}">
                  <a16:creationId xmlns:a16="http://schemas.microsoft.com/office/drawing/2014/main" id="{304BBDD0-CB34-4EE5-94EA-AC1620309838}"/>
                </a:ext>
              </a:extLst>
            </p:cNvPr>
            <p:cNvSpPr>
              <a:spLocks noChangeArrowheads="1"/>
            </p:cNvSpPr>
            <p:nvPr/>
          </p:nvSpPr>
          <p:spPr bwMode="auto">
            <a:xfrm>
              <a:off x="1822" y="821"/>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7" name="Oval 288">
              <a:extLst>
                <a:ext uri="{FF2B5EF4-FFF2-40B4-BE49-F238E27FC236}">
                  <a16:creationId xmlns:a16="http://schemas.microsoft.com/office/drawing/2014/main" id="{CD67FC5A-ECB4-4C26-9F46-87918D7CA68B}"/>
                </a:ext>
              </a:extLst>
            </p:cNvPr>
            <p:cNvSpPr>
              <a:spLocks noChangeArrowheads="1"/>
            </p:cNvSpPr>
            <p:nvPr/>
          </p:nvSpPr>
          <p:spPr bwMode="auto">
            <a:xfrm>
              <a:off x="1822" y="936"/>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8" name="Oval 289">
              <a:extLst>
                <a:ext uri="{FF2B5EF4-FFF2-40B4-BE49-F238E27FC236}">
                  <a16:creationId xmlns:a16="http://schemas.microsoft.com/office/drawing/2014/main" id="{2081F326-DBC5-402B-966C-62A007C5A39F}"/>
                </a:ext>
              </a:extLst>
            </p:cNvPr>
            <p:cNvSpPr>
              <a:spLocks noChangeArrowheads="1"/>
            </p:cNvSpPr>
            <p:nvPr/>
          </p:nvSpPr>
          <p:spPr bwMode="auto">
            <a:xfrm>
              <a:off x="1549" y="692"/>
              <a:ext cx="75" cy="75"/>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103" name="Group 294">
            <a:extLst>
              <a:ext uri="{FF2B5EF4-FFF2-40B4-BE49-F238E27FC236}">
                <a16:creationId xmlns:a16="http://schemas.microsoft.com/office/drawing/2014/main" id="{D0A95FBE-52B8-4D70-BD82-3BF6D7B85128}"/>
              </a:ext>
            </a:extLst>
          </p:cNvPr>
          <p:cNvGrpSpPr>
            <a:grpSpLocks/>
          </p:cNvGrpSpPr>
          <p:nvPr/>
        </p:nvGrpSpPr>
        <p:grpSpPr bwMode="auto">
          <a:xfrm>
            <a:off x="4782318" y="2266429"/>
            <a:ext cx="3894138" cy="2098675"/>
            <a:chOff x="2808" y="462"/>
            <a:chExt cx="2453" cy="1322"/>
          </a:xfrm>
        </p:grpSpPr>
        <p:sp>
          <p:nvSpPr>
            <p:cNvPr id="104" name="Text Box 183">
              <a:extLst>
                <a:ext uri="{FF2B5EF4-FFF2-40B4-BE49-F238E27FC236}">
                  <a16:creationId xmlns:a16="http://schemas.microsoft.com/office/drawing/2014/main" id="{50076EE4-7A28-4888-A02F-06CD753DAA12}"/>
                </a:ext>
              </a:extLst>
            </p:cNvPr>
            <p:cNvSpPr txBox="1">
              <a:spLocks noChangeArrowheads="1"/>
            </p:cNvSpPr>
            <p:nvPr/>
          </p:nvSpPr>
          <p:spPr bwMode="auto">
            <a:xfrm>
              <a:off x="2808" y="752"/>
              <a:ext cx="1031" cy="1032"/>
            </a:xfrm>
            <a:prstGeom prst="rect">
              <a:avLst/>
            </a:prstGeom>
            <a:solidFill>
              <a:schemeClr val="bg1"/>
            </a:solidFill>
            <a:ln w="19050">
              <a:solidFill>
                <a:schemeClr val="tx1"/>
              </a:solidFill>
              <a:miter lim="800000"/>
              <a:headEnd/>
              <a:tailEnd/>
            </a:ln>
          </p:spPr>
          <p:txBody>
            <a:bodyPr lIns="108000" tIns="108000" rIns="108000" bIns="10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dirty="0">
                  <a:latin typeface="Arial" panose="020B0604020202020204" pitchFamily="34" charset="0"/>
                </a:rPr>
                <a:t>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mm </a:t>
              </a:r>
              <a:r>
                <a:rPr lang="en-US" altLang="en-US" sz="600" dirty="0" err="1">
                  <a:latin typeface="Arial" panose="020B0604020202020204" pitchFamily="34" charset="0"/>
                </a:rPr>
                <a:t>dmsm</a:t>
              </a:r>
              <a:r>
                <a:rPr lang="en-US" altLang="en-US" sz="600" dirty="0">
                  <a:latin typeface="Arial" panose="020B0604020202020204" pitchFamily="34" charset="0"/>
                </a:rPr>
                <a:t> sp.</a:t>
              </a:r>
            </a:p>
            <a:p>
              <a:pPr eaLnBrk="1" hangingPunct="1">
                <a:spcBef>
                  <a:spcPct val="0"/>
                </a:spcBef>
                <a:buFontTx/>
                <a:buNone/>
              </a:pPr>
              <a:r>
                <a:rPr lang="en-US" altLang="en-US" sz="1000" dirty="0">
                  <a:latin typeface="Arial" panose="020B0604020202020204" pitchFamily="34" charset="0"/>
                </a:rPr>
                <a:t>ab </a:t>
              </a:r>
              <a:r>
                <a:rPr lang="en-US" altLang="en-US" sz="1000" dirty="0" err="1">
                  <a:latin typeface="Arial" panose="020B0604020202020204" pitchFamily="34" charset="0"/>
                </a:rPr>
                <a:t>anem</a:t>
              </a:r>
              <a:r>
                <a:rPr lang="en-US" altLang="en-US" sz="600" dirty="0">
                  <a:latin typeface="Arial" panose="020B0604020202020204" pitchFamily="34" charset="0"/>
                </a:rPr>
                <a:t> </a:t>
              </a:r>
              <a:r>
                <a:rPr lang="en-US" altLang="en-US" sz="1000" dirty="0" err="1">
                  <a:latin typeface="Arial" panose="020B0604020202020204" pitchFamily="34" charset="0"/>
                </a:rPr>
                <a:t>fmst</a:t>
              </a:r>
              <a:r>
                <a:rPr lang="en-US" altLang="en-US" sz="1000" dirty="0">
                  <a:latin typeface="Arial" panose="020B0604020202020204" pitchFamily="34" charset="0"/>
                </a:rPr>
                <a:t> </a:t>
              </a:r>
              <a:r>
                <a:rPr lang="en-US" altLang="en-US" sz="10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fer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fp4et </a:t>
              </a:r>
              <a:r>
                <a:rPr lang="en-US" altLang="en-US" sz="600" dirty="0" err="1">
                  <a:latin typeface="Arial" panose="020B0604020202020204" pitchFamily="34" charset="0"/>
                </a:rPr>
                <a:t>gsæ</a:t>
              </a:r>
              <a:endParaRPr lang="en-US" altLang="en-US" sz="600" dirty="0">
                <a:latin typeface="Arial" panose="020B0604020202020204" pitchFamily="34" charset="0"/>
              </a:endParaRPr>
            </a:p>
          </p:txBody>
        </p:sp>
        <p:sp>
          <p:nvSpPr>
            <p:cNvPr id="105" name="Text Box 185">
              <a:extLst>
                <a:ext uri="{FF2B5EF4-FFF2-40B4-BE49-F238E27FC236}">
                  <a16:creationId xmlns:a16="http://schemas.microsoft.com/office/drawing/2014/main" id="{681BA229-5A9A-4645-B0A3-2BC7F2D3257B}"/>
                </a:ext>
              </a:extLst>
            </p:cNvPr>
            <p:cNvSpPr txBox="1">
              <a:spLocks noChangeArrowheads="1"/>
            </p:cNvSpPr>
            <p:nvPr/>
          </p:nvSpPr>
          <p:spPr bwMode="auto">
            <a:xfrm>
              <a:off x="3246" y="462"/>
              <a:ext cx="195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Өлшем</a:t>
              </a:r>
              <a:r>
                <a:rPr lang="ru-RU" sz="1800" dirty="0"/>
                <a:t>, </a:t>
              </a:r>
              <a:r>
                <a:rPr lang="ru-RU" sz="1800" dirty="0" err="1"/>
                <a:t>қалыңдық</a:t>
              </a:r>
              <a:r>
                <a:rPr lang="ru-RU" sz="1800" dirty="0"/>
                <a:t> </a:t>
              </a:r>
              <a:r>
                <a:rPr lang="ru-RU" sz="1800" dirty="0" err="1"/>
                <a:t>немесе</a:t>
              </a:r>
              <a:r>
                <a:rPr lang="ru-RU" sz="1800" dirty="0"/>
                <a:t> 3</a:t>
              </a:r>
              <a:r>
                <a:rPr lang="en-US" sz="1800" dirty="0"/>
                <a:t>D</a:t>
              </a:r>
              <a:endParaRPr lang="en-US" altLang="en-US" sz="1800" noProof="1">
                <a:solidFill>
                  <a:srgbClr val="0E176C"/>
                </a:solidFill>
                <a:latin typeface="+mn-lt"/>
              </a:endParaRPr>
            </a:p>
          </p:txBody>
        </p:sp>
        <p:sp>
          <p:nvSpPr>
            <p:cNvPr id="106" name="Rectangle 240">
              <a:extLst>
                <a:ext uri="{FF2B5EF4-FFF2-40B4-BE49-F238E27FC236}">
                  <a16:creationId xmlns:a16="http://schemas.microsoft.com/office/drawing/2014/main" id="{DAA3998C-D5F0-4032-896B-26D013DE0997}"/>
                </a:ext>
              </a:extLst>
            </p:cNvPr>
            <p:cNvSpPr>
              <a:spLocks noChangeArrowheads="1"/>
            </p:cNvSpPr>
            <p:nvPr/>
          </p:nvSpPr>
          <p:spPr bwMode="auto">
            <a:xfrm>
              <a:off x="4157" y="908"/>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7" name="Rectangle 241">
              <a:extLst>
                <a:ext uri="{FF2B5EF4-FFF2-40B4-BE49-F238E27FC236}">
                  <a16:creationId xmlns:a16="http://schemas.microsoft.com/office/drawing/2014/main" id="{641A902E-0453-43F9-8F35-6A6DAABCD357}"/>
                </a:ext>
              </a:extLst>
            </p:cNvPr>
            <p:cNvSpPr>
              <a:spLocks noChangeArrowheads="1"/>
            </p:cNvSpPr>
            <p:nvPr/>
          </p:nvSpPr>
          <p:spPr bwMode="auto">
            <a:xfrm>
              <a:off x="4085" y="1129"/>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8" name="Rectangle 242">
              <a:extLst>
                <a:ext uri="{FF2B5EF4-FFF2-40B4-BE49-F238E27FC236}">
                  <a16:creationId xmlns:a16="http://schemas.microsoft.com/office/drawing/2014/main" id="{83603DA2-EFC6-4C4E-B325-DD51C5908EDC}"/>
                </a:ext>
              </a:extLst>
            </p:cNvPr>
            <p:cNvSpPr>
              <a:spLocks noChangeArrowheads="1"/>
            </p:cNvSpPr>
            <p:nvPr/>
          </p:nvSpPr>
          <p:spPr bwMode="auto">
            <a:xfrm>
              <a:off x="4469" y="938"/>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9" name="Rectangle 243">
              <a:extLst>
                <a:ext uri="{FF2B5EF4-FFF2-40B4-BE49-F238E27FC236}">
                  <a16:creationId xmlns:a16="http://schemas.microsoft.com/office/drawing/2014/main" id="{B50B2DBB-F93E-4317-BD39-AEC7CAF92D19}"/>
                </a:ext>
              </a:extLst>
            </p:cNvPr>
            <p:cNvSpPr>
              <a:spLocks noChangeArrowheads="1"/>
            </p:cNvSpPr>
            <p:nvPr/>
          </p:nvSpPr>
          <p:spPr bwMode="auto">
            <a:xfrm>
              <a:off x="4421" y="1232"/>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0" name="Rectangle 244">
              <a:extLst>
                <a:ext uri="{FF2B5EF4-FFF2-40B4-BE49-F238E27FC236}">
                  <a16:creationId xmlns:a16="http://schemas.microsoft.com/office/drawing/2014/main" id="{B39FE966-8E85-496D-8B6B-1086F89130CD}"/>
                </a:ext>
              </a:extLst>
            </p:cNvPr>
            <p:cNvSpPr>
              <a:spLocks noChangeArrowheads="1"/>
            </p:cNvSpPr>
            <p:nvPr/>
          </p:nvSpPr>
          <p:spPr bwMode="auto">
            <a:xfrm>
              <a:off x="4661" y="878"/>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1" name="Rectangle 245">
              <a:extLst>
                <a:ext uri="{FF2B5EF4-FFF2-40B4-BE49-F238E27FC236}">
                  <a16:creationId xmlns:a16="http://schemas.microsoft.com/office/drawing/2014/main" id="{B0CAA3E2-8412-4D22-A4F8-6776225B4CA2}"/>
                </a:ext>
              </a:extLst>
            </p:cNvPr>
            <p:cNvSpPr>
              <a:spLocks noChangeArrowheads="1"/>
            </p:cNvSpPr>
            <p:nvPr/>
          </p:nvSpPr>
          <p:spPr bwMode="auto">
            <a:xfrm>
              <a:off x="5093" y="1034"/>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2" name="Rectangle 246">
              <a:extLst>
                <a:ext uri="{FF2B5EF4-FFF2-40B4-BE49-F238E27FC236}">
                  <a16:creationId xmlns:a16="http://schemas.microsoft.com/office/drawing/2014/main" id="{C37537EB-4701-45EE-A7B8-2DCAA613BD83}"/>
                </a:ext>
              </a:extLst>
            </p:cNvPr>
            <p:cNvSpPr>
              <a:spLocks noChangeArrowheads="1"/>
            </p:cNvSpPr>
            <p:nvPr/>
          </p:nvSpPr>
          <p:spPr bwMode="auto">
            <a:xfrm>
              <a:off x="4445" y="1418"/>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3" name="Rectangle 247">
              <a:extLst>
                <a:ext uri="{FF2B5EF4-FFF2-40B4-BE49-F238E27FC236}">
                  <a16:creationId xmlns:a16="http://schemas.microsoft.com/office/drawing/2014/main" id="{0E7885AB-7996-4801-AE5E-869AFB369F3F}"/>
                </a:ext>
              </a:extLst>
            </p:cNvPr>
            <p:cNvSpPr>
              <a:spLocks noChangeArrowheads="1"/>
            </p:cNvSpPr>
            <p:nvPr/>
          </p:nvSpPr>
          <p:spPr bwMode="auto">
            <a:xfrm>
              <a:off x="4745" y="1396"/>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4" name="Rectangle 248">
              <a:extLst>
                <a:ext uri="{FF2B5EF4-FFF2-40B4-BE49-F238E27FC236}">
                  <a16:creationId xmlns:a16="http://schemas.microsoft.com/office/drawing/2014/main" id="{E6E69585-BD65-4DD1-9ED9-3613CBD8A5D0}"/>
                </a:ext>
              </a:extLst>
            </p:cNvPr>
            <p:cNvSpPr>
              <a:spLocks noChangeArrowheads="1"/>
            </p:cNvSpPr>
            <p:nvPr/>
          </p:nvSpPr>
          <p:spPr bwMode="auto">
            <a:xfrm>
              <a:off x="5021" y="1454"/>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5" name="Rectangle 249">
              <a:extLst>
                <a:ext uri="{FF2B5EF4-FFF2-40B4-BE49-F238E27FC236}">
                  <a16:creationId xmlns:a16="http://schemas.microsoft.com/office/drawing/2014/main" id="{1F4EAD87-D51B-4EAB-B0D3-7CEB572C6B67}"/>
                </a:ext>
              </a:extLst>
            </p:cNvPr>
            <p:cNvSpPr>
              <a:spLocks noChangeArrowheads="1"/>
            </p:cNvSpPr>
            <p:nvPr/>
          </p:nvSpPr>
          <p:spPr bwMode="auto">
            <a:xfrm>
              <a:off x="4157" y="1454"/>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6" name="Rectangle 250">
              <a:extLst>
                <a:ext uri="{FF2B5EF4-FFF2-40B4-BE49-F238E27FC236}">
                  <a16:creationId xmlns:a16="http://schemas.microsoft.com/office/drawing/2014/main" id="{C2E5F6C1-2CA7-4CF3-80B1-67261BFA714B}"/>
                </a:ext>
              </a:extLst>
            </p:cNvPr>
            <p:cNvSpPr>
              <a:spLocks noChangeArrowheads="1"/>
            </p:cNvSpPr>
            <p:nvPr/>
          </p:nvSpPr>
          <p:spPr bwMode="auto">
            <a:xfrm>
              <a:off x="4241" y="1318"/>
              <a:ext cx="240" cy="180"/>
            </a:xfrm>
            <a:prstGeom prst="rect">
              <a:avLst/>
            </a:prstGeom>
            <a:solidFill>
              <a:schemeClr val="bg1"/>
            </a:solidFill>
            <a:ln w="19050">
              <a:solidFill>
                <a:schemeClr val="tx1"/>
              </a:solidFill>
              <a:miter lim="800000"/>
              <a:headEnd/>
              <a:tailEnd/>
            </a:ln>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7" name="Rectangle 251">
              <a:extLst>
                <a:ext uri="{FF2B5EF4-FFF2-40B4-BE49-F238E27FC236}">
                  <a16:creationId xmlns:a16="http://schemas.microsoft.com/office/drawing/2014/main" id="{7F5ECEB3-F6F8-40DC-A213-F034BD469455}"/>
                </a:ext>
              </a:extLst>
            </p:cNvPr>
            <p:cNvSpPr>
              <a:spLocks noChangeAspect="1" noChangeArrowheads="1"/>
            </p:cNvSpPr>
            <p:nvPr/>
          </p:nvSpPr>
          <p:spPr bwMode="auto">
            <a:xfrm>
              <a:off x="4727" y="1130"/>
              <a:ext cx="134" cy="101"/>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8" name="Rectangle 291">
              <a:extLst>
                <a:ext uri="{FF2B5EF4-FFF2-40B4-BE49-F238E27FC236}">
                  <a16:creationId xmlns:a16="http://schemas.microsoft.com/office/drawing/2014/main" id="{29FF94BD-F66E-4A3C-848C-B8EC42BC1A1A}"/>
                </a:ext>
              </a:extLst>
            </p:cNvPr>
            <p:cNvSpPr>
              <a:spLocks noChangeArrowheads="1"/>
            </p:cNvSpPr>
            <p:nvPr/>
          </p:nvSpPr>
          <p:spPr bwMode="auto">
            <a:xfrm>
              <a:off x="4811" y="1184"/>
              <a:ext cx="168" cy="126"/>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9" name="Rectangle 292">
              <a:extLst>
                <a:ext uri="{FF2B5EF4-FFF2-40B4-BE49-F238E27FC236}">
                  <a16:creationId xmlns:a16="http://schemas.microsoft.com/office/drawing/2014/main" id="{0B15F4B1-DAAC-4E80-9FEC-0627821015BB}"/>
                </a:ext>
              </a:extLst>
            </p:cNvPr>
            <p:cNvSpPr>
              <a:spLocks noChangeArrowheads="1"/>
            </p:cNvSpPr>
            <p:nvPr/>
          </p:nvSpPr>
          <p:spPr bwMode="auto">
            <a:xfrm>
              <a:off x="4661" y="1580"/>
              <a:ext cx="168" cy="126"/>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sp>
        <p:nvSpPr>
          <p:cNvPr id="120" name="Text Box 290">
            <a:extLst>
              <a:ext uri="{FF2B5EF4-FFF2-40B4-BE49-F238E27FC236}">
                <a16:creationId xmlns:a16="http://schemas.microsoft.com/office/drawing/2014/main" id="{D9615692-91EB-40CD-9C99-BA9CD9FBE5FA}"/>
              </a:ext>
            </a:extLst>
          </p:cNvPr>
          <p:cNvSpPr txBox="1">
            <a:spLocks noChangeArrowheads="1"/>
          </p:cNvSpPr>
          <p:nvPr/>
        </p:nvSpPr>
        <p:spPr bwMode="auto">
          <a:xfrm>
            <a:off x="323528" y="1772816"/>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2400" u="sng" dirty="0">
                <a:solidFill>
                  <a:srgbClr val="A20000"/>
                </a:solidFill>
                <a:latin typeface="+mn-lt"/>
              </a:rPr>
              <a:t>Контраст</a:t>
            </a:r>
            <a:r>
              <a:rPr lang="en-US" altLang="en-US" sz="2400" u="sng" dirty="0">
                <a:solidFill>
                  <a:srgbClr val="A20000"/>
                </a:solidFill>
                <a:latin typeface="+mn-lt"/>
              </a:rPr>
              <a:t> </a:t>
            </a:r>
          </a:p>
        </p:txBody>
      </p:sp>
    </p:spTree>
    <p:extLst>
      <p:ext uri="{BB962C8B-B14F-4D97-AF65-F5344CB8AC3E}">
        <p14:creationId xmlns:p14="http://schemas.microsoft.com/office/powerpoint/2010/main" val="289486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35" presetClass="emph" presetSubtype="0" repeatCount="10000" fill="hold" nodeType="withEffect">
                                  <p:stCondLst>
                                    <p:cond delay="0"/>
                                  </p:stCondLst>
                                  <p:childTnLst>
                                    <p:anim calcmode="discrete" valueType="str">
                                      <p:cBhvr>
                                        <p:cTn id="20" dur="500" fill="hold"/>
                                        <p:tgtEl>
                                          <p:spTgt spid="38"/>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7768"/>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3" name="Содержимое 2"/>
          <p:cNvSpPr>
            <a:spLocks noGrp="1"/>
          </p:cNvSpPr>
          <p:nvPr>
            <p:ph idx="1"/>
          </p:nvPr>
        </p:nvSpPr>
        <p:spPr>
          <a:xfrm>
            <a:off x="457200" y="1456184"/>
            <a:ext cx="8229600" cy="892696"/>
          </a:xfrm>
        </p:spPr>
        <p:txBody>
          <a:bodyPr>
            <a:normAutofit lnSpcReduction="10000"/>
          </a:body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sz="28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4" name="Freeform 70">
            <a:extLst>
              <a:ext uri="{FF2B5EF4-FFF2-40B4-BE49-F238E27FC236}">
                <a16:creationId xmlns:a16="http://schemas.microsoft.com/office/drawing/2014/main" id="{2127406A-C825-4667-A466-C01A350F20E7}"/>
              </a:ext>
            </a:extLst>
          </p:cNvPr>
          <p:cNvSpPr>
            <a:spLocks/>
          </p:cNvSpPr>
          <p:nvPr/>
        </p:nvSpPr>
        <p:spPr bwMode="auto">
          <a:xfrm>
            <a:off x="3369201" y="2901008"/>
            <a:ext cx="2762250" cy="2092325"/>
          </a:xfrm>
          <a:custGeom>
            <a:avLst/>
            <a:gdLst>
              <a:gd name="T0" fmla="*/ 2147483646 w 1740"/>
              <a:gd name="T1" fmla="*/ 2147483646 h 1318"/>
              <a:gd name="T2" fmla="*/ 2147483646 w 1740"/>
              <a:gd name="T3" fmla="*/ 2147483646 h 1318"/>
              <a:gd name="T4" fmla="*/ 2147483646 w 1740"/>
              <a:gd name="T5" fmla="*/ 2147483646 h 1318"/>
              <a:gd name="T6" fmla="*/ 2147483646 w 1740"/>
              <a:gd name="T7" fmla="*/ 2147483646 h 1318"/>
              <a:gd name="T8" fmla="*/ 2147483646 w 1740"/>
              <a:gd name="T9" fmla="*/ 2147483646 h 1318"/>
              <a:gd name="T10" fmla="*/ 2147483646 w 1740"/>
              <a:gd name="T11" fmla="*/ 2147483646 h 1318"/>
              <a:gd name="T12" fmla="*/ 2147483646 w 1740"/>
              <a:gd name="T13" fmla="*/ 2147483646 h 1318"/>
              <a:gd name="T14" fmla="*/ 2147483646 w 1740"/>
              <a:gd name="T15" fmla="*/ 2147483646 h 1318"/>
              <a:gd name="T16" fmla="*/ 2147483646 w 1740"/>
              <a:gd name="T17" fmla="*/ 2147483646 h 1318"/>
              <a:gd name="T18" fmla="*/ 2147483646 w 1740"/>
              <a:gd name="T19" fmla="*/ 2147483646 h 1318"/>
              <a:gd name="T20" fmla="*/ 2147483646 w 1740"/>
              <a:gd name="T21" fmla="*/ 2147483646 h 1318"/>
              <a:gd name="T22" fmla="*/ 2147483646 w 1740"/>
              <a:gd name="T23" fmla="*/ 2147483646 h 1318"/>
              <a:gd name="T24" fmla="*/ 2147483646 w 1740"/>
              <a:gd name="T25" fmla="*/ 2147483646 h 1318"/>
              <a:gd name="T26" fmla="*/ 2147483646 w 1740"/>
              <a:gd name="T27" fmla="*/ 2147483646 h 1318"/>
              <a:gd name="T28" fmla="*/ 2147483646 w 1740"/>
              <a:gd name="T29" fmla="*/ 2147483646 h 1318"/>
              <a:gd name="T30" fmla="*/ 2147483646 w 1740"/>
              <a:gd name="T31" fmla="*/ 2147483646 h 1318"/>
              <a:gd name="T32" fmla="*/ 2147483646 w 1740"/>
              <a:gd name="T33" fmla="*/ 2147483646 h 1318"/>
              <a:gd name="T34" fmla="*/ 2147483646 w 1740"/>
              <a:gd name="T35" fmla="*/ 2147483646 h 1318"/>
              <a:gd name="T36" fmla="*/ 2147483646 w 1740"/>
              <a:gd name="T37" fmla="*/ 2147483646 h 1318"/>
              <a:gd name="T38" fmla="*/ 2147483646 w 1740"/>
              <a:gd name="T39" fmla="*/ 2147483646 h 1318"/>
              <a:gd name="T40" fmla="*/ 2147483646 w 1740"/>
              <a:gd name="T41" fmla="*/ 2147483646 h 1318"/>
              <a:gd name="T42" fmla="*/ 2147483646 w 1740"/>
              <a:gd name="T43" fmla="*/ 2147483646 h 1318"/>
              <a:gd name="T44" fmla="*/ 2147483646 w 1740"/>
              <a:gd name="T45" fmla="*/ 2147483646 h 1318"/>
              <a:gd name="T46" fmla="*/ 2147483646 w 1740"/>
              <a:gd name="T47" fmla="*/ 2147483646 h 131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40"/>
              <a:gd name="T73" fmla="*/ 0 h 1318"/>
              <a:gd name="T74" fmla="*/ 1740 w 1740"/>
              <a:gd name="T75" fmla="*/ 1318 h 131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40" h="1318">
                <a:moveTo>
                  <a:pt x="211" y="260"/>
                </a:moveTo>
                <a:cubicBezTo>
                  <a:pt x="241" y="226"/>
                  <a:pt x="251" y="218"/>
                  <a:pt x="278" y="197"/>
                </a:cubicBezTo>
                <a:cubicBezTo>
                  <a:pt x="305" y="176"/>
                  <a:pt x="349" y="147"/>
                  <a:pt x="376" y="130"/>
                </a:cubicBezTo>
                <a:cubicBezTo>
                  <a:pt x="403" y="112"/>
                  <a:pt x="392" y="105"/>
                  <a:pt x="436" y="88"/>
                </a:cubicBezTo>
                <a:cubicBezTo>
                  <a:pt x="480" y="70"/>
                  <a:pt x="575" y="39"/>
                  <a:pt x="644" y="26"/>
                </a:cubicBezTo>
                <a:cubicBezTo>
                  <a:pt x="713" y="13"/>
                  <a:pt x="785" y="12"/>
                  <a:pt x="850" y="11"/>
                </a:cubicBezTo>
                <a:cubicBezTo>
                  <a:pt x="916" y="9"/>
                  <a:pt x="966" y="0"/>
                  <a:pt x="1040" y="15"/>
                </a:cubicBezTo>
                <a:cubicBezTo>
                  <a:pt x="1114" y="30"/>
                  <a:pt x="1232" y="73"/>
                  <a:pt x="1293" y="102"/>
                </a:cubicBezTo>
                <a:cubicBezTo>
                  <a:pt x="1354" y="131"/>
                  <a:pt x="1363" y="155"/>
                  <a:pt x="1405" y="192"/>
                </a:cubicBezTo>
                <a:cubicBezTo>
                  <a:pt x="1447" y="229"/>
                  <a:pt x="1509" y="284"/>
                  <a:pt x="1546" y="330"/>
                </a:cubicBezTo>
                <a:cubicBezTo>
                  <a:pt x="1582" y="376"/>
                  <a:pt x="1600" y="412"/>
                  <a:pt x="1624" y="464"/>
                </a:cubicBezTo>
                <a:cubicBezTo>
                  <a:pt x="1649" y="515"/>
                  <a:pt x="1674" y="574"/>
                  <a:pt x="1693" y="639"/>
                </a:cubicBezTo>
                <a:cubicBezTo>
                  <a:pt x="1712" y="705"/>
                  <a:pt x="1738" y="778"/>
                  <a:pt x="1739" y="859"/>
                </a:cubicBezTo>
                <a:cubicBezTo>
                  <a:pt x="1740" y="940"/>
                  <a:pt x="1725" y="1055"/>
                  <a:pt x="1704" y="1127"/>
                </a:cubicBezTo>
                <a:cubicBezTo>
                  <a:pt x="1683" y="1200"/>
                  <a:pt x="1667" y="1266"/>
                  <a:pt x="1612" y="1292"/>
                </a:cubicBezTo>
                <a:cubicBezTo>
                  <a:pt x="1557" y="1318"/>
                  <a:pt x="1453" y="1298"/>
                  <a:pt x="1370" y="1285"/>
                </a:cubicBezTo>
                <a:cubicBezTo>
                  <a:pt x="1287" y="1272"/>
                  <a:pt x="1236" y="1231"/>
                  <a:pt x="1110" y="1215"/>
                </a:cubicBezTo>
                <a:cubicBezTo>
                  <a:pt x="984" y="1199"/>
                  <a:pt x="705" y="1245"/>
                  <a:pt x="616" y="1191"/>
                </a:cubicBezTo>
                <a:cubicBezTo>
                  <a:pt x="527" y="1137"/>
                  <a:pt x="611" y="941"/>
                  <a:pt x="576" y="889"/>
                </a:cubicBezTo>
                <a:cubicBezTo>
                  <a:pt x="541" y="837"/>
                  <a:pt x="468" y="878"/>
                  <a:pt x="408" y="879"/>
                </a:cubicBezTo>
                <a:cubicBezTo>
                  <a:pt x="348" y="880"/>
                  <a:pt x="283" y="919"/>
                  <a:pt x="216" y="895"/>
                </a:cubicBezTo>
                <a:cubicBezTo>
                  <a:pt x="149" y="871"/>
                  <a:pt x="16" y="887"/>
                  <a:pt x="8" y="735"/>
                </a:cubicBezTo>
                <a:cubicBezTo>
                  <a:pt x="0" y="583"/>
                  <a:pt x="68" y="479"/>
                  <a:pt x="102" y="400"/>
                </a:cubicBezTo>
                <a:cubicBezTo>
                  <a:pt x="136" y="321"/>
                  <a:pt x="180" y="293"/>
                  <a:pt x="211" y="260"/>
                </a:cubicBezTo>
                <a:close/>
              </a:path>
            </a:pathLst>
          </a:custGeom>
          <a:solidFill>
            <a:srgbClr val="EAEAEA"/>
          </a:solidFill>
          <a:ln w="28575">
            <a:solidFill>
              <a:schemeClr val="tx1"/>
            </a:solidFill>
            <a:round/>
            <a:headEnd/>
            <a:tailEnd/>
          </a:ln>
        </p:spPr>
        <p:txBody>
          <a:bodyPr wrap="none" lIns="90000" tIns="46800" rIns="90000" bIns="46800" anchor="ctr">
            <a:spAutoFit/>
          </a:bodyPr>
          <a:lstStyle/>
          <a:p>
            <a:endParaRPr lang="ru-RU"/>
          </a:p>
        </p:txBody>
      </p:sp>
      <p:sp>
        <p:nvSpPr>
          <p:cNvPr id="5" name="Freeform 71">
            <a:extLst>
              <a:ext uri="{FF2B5EF4-FFF2-40B4-BE49-F238E27FC236}">
                <a16:creationId xmlns:a16="http://schemas.microsoft.com/office/drawing/2014/main" id="{F5898441-69D2-4178-96CE-4D4345041761}"/>
              </a:ext>
            </a:extLst>
          </p:cNvPr>
          <p:cNvSpPr>
            <a:spLocks/>
          </p:cNvSpPr>
          <p:nvPr/>
        </p:nvSpPr>
        <p:spPr bwMode="auto">
          <a:xfrm>
            <a:off x="2839019" y="2694930"/>
            <a:ext cx="3752850" cy="3803650"/>
          </a:xfrm>
          <a:custGeom>
            <a:avLst/>
            <a:gdLst>
              <a:gd name="T0" fmla="*/ 2147483646 w 2020"/>
              <a:gd name="T1" fmla="*/ 2147483646 h 2047"/>
              <a:gd name="T2" fmla="*/ 2147483646 w 2020"/>
              <a:gd name="T3" fmla="*/ 2147483646 h 2047"/>
              <a:gd name="T4" fmla="*/ 2147483646 w 2020"/>
              <a:gd name="T5" fmla="*/ 2147483646 h 2047"/>
              <a:gd name="T6" fmla="*/ 2147483646 w 2020"/>
              <a:gd name="T7" fmla="*/ 2147483646 h 2047"/>
              <a:gd name="T8" fmla="*/ 2147483646 w 2020"/>
              <a:gd name="T9" fmla="*/ 2147483646 h 2047"/>
              <a:gd name="T10" fmla="*/ 2147483646 w 2020"/>
              <a:gd name="T11" fmla="*/ 2147483646 h 2047"/>
              <a:gd name="T12" fmla="*/ 2147483646 w 2020"/>
              <a:gd name="T13" fmla="*/ 2147483646 h 2047"/>
              <a:gd name="T14" fmla="*/ 2147483646 w 2020"/>
              <a:gd name="T15" fmla="*/ 2147483646 h 2047"/>
              <a:gd name="T16" fmla="*/ 2147483646 w 2020"/>
              <a:gd name="T17" fmla="*/ 2147483646 h 2047"/>
              <a:gd name="T18" fmla="*/ 2147483646 w 2020"/>
              <a:gd name="T19" fmla="*/ 2147483646 h 2047"/>
              <a:gd name="T20" fmla="*/ 2147483646 w 2020"/>
              <a:gd name="T21" fmla="*/ 2147483646 h 2047"/>
              <a:gd name="T22" fmla="*/ 2147483646 w 2020"/>
              <a:gd name="T23" fmla="*/ 2147483646 h 2047"/>
              <a:gd name="T24" fmla="*/ 2147483646 w 2020"/>
              <a:gd name="T25" fmla="*/ 2147483646 h 20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20"/>
              <a:gd name="T40" fmla="*/ 0 h 2047"/>
              <a:gd name="T41" fmla="*/ 2020 w 2020"/>
              <a:gd name="T42" fmla="*/ 2047 h 20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20" h="2047">
                <a:moveTo>
                  <a:pt x="684" y="1963"/>
                </a:moveTo>
                <a:cubicBezTo>
                  <a:pt x="528" y="2047"/>
                  <a:pt x="541" y="2010"/>
                  <a:pt x="290" y="2018"/>
                </a:cubicBezTo>
                <a:cubicBezTo>
                  <a:pt x="125" y="2018"/>
                  <a:pt x="220" y="1917"/>
                  <a:pt x="180" y="1774"/>
                </a:cubicBezTo>
                <a:cubicBezTo>
                  <a:pt x="158" y="1688"/>
                  <a:pt x="222" y="1696"/>
                  <a:pt x="360" y="1681"/>
                </a:cubicBezTo>
                <a:cubicBezTo>
                  <a:pt x="258" y="1672"/>
                  <a:pt x="231" y="1675"/>
                  <a:pt x="186" y="1648"/>
                </a:cubicBezTo>
                <a:cubicBezTo>
                  <a:pt x="136" y="1615"/>
                  <a:pt x="193" y="1575"/>
                  <a:pt x="171" y="1434"/>
                </a:cubicBezTo>
                <a:cubicBezTo>
                  <a:pt x="21" y="1381"/>
                  <a:pt x="18" y="1409"/>
                  <a:pt x="10" y="1351"/>
                </a:cubicBezTo>
                <a:cubicBezTo>
                  <a:pt x="0" y="1253"/>
                  <a:pt x="175" y="1182"/>
                  <a:pt x="203" y="1044"/>
                </a:cubicBezTo>
                <a:cubicBezTo>
                  <a:pt x="233" y="906"/>
                  <a:pt x="132" y="673"/>
                  <a:pt x="214" y="512"/>
                </a:cubicBezTo>
                <a:cubicBezTo>
                  <a:pt x="376" y="211"/>
                  <a:pt x="556" y="71"/>
                  <a:pt x="881" y="45"/>
                </a:cubicBezTo>
                <a:cubicBezTo>
                  <a:pt x="1424" y="0"/>
                  <a:pt x="1708" y="242"/>
                  <a:pt x="1822" y="588"/>
                </a:cubicBezTo>
                <a:cubicBezTo>
                  <a:pt x="2020" y="1189"/>
                  <a:pt x="1571" y="1503"/>
                  <a:pt x="1571" y="1730"/>
                </a:cubicBezTo>
                <a:cubicBezTo>
                  <a:pt x="1571" y="1957"/>
                  <a:pt x="1646" y="1956"/>
                  <a:pt x="1668" y="2035"/>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6" name="Freeform 72">
            <a:extLst>
              <a:ext uri="{FF2B5EF4-FFF2-40B4-BE49-F238E27FC236}">
                <a16:creationId xmlns:a16="http://schemas.microsoft.com/office/drawing/2014/main" id="{47039776-B3D8-4BBE-90C3-964BF2903FC5}"/>
              </a:ext>
            </a:extLst>
          </p:cNvPr>
          <p:cNvSpPr>
            <a:spLocks/>
          </p:cNvSpPr>
          <p:nvPr/>
        </p:nvSpPr>
        <p:spPr bwMode="auto">
          <a:xfrm>
            <a:off x="3370789" y="4529783"/>
            <a:ext cx="358775" cy="306387"/>
          </a:xfrm>
          <a:custGeom>
            <a:avLst/>
            <a:gdLst>
              <a:gd name="T0" fmla="*/ 2147483646 w 130"/>
              <a:gd name="T1" fmla="*/ 2147483646 h 111"/>
              <a:gd name="T2" fmla="*/ 2147483646 w 130"/>
              <a:gd name="T3" fmla="*/ 2147483646 h 111"/>
              <a:gd name="T4" fmla="*/ 2147483646 w 130"/>
              <a:gd name="T5" fmla="*/ 0 h 111"/>
              <a:gd name="T6" fmla="*/ 2147483646 w 130"/>
              <a:gd name="T7" fmla="*/ 2147483646 h 111"/>
              <a:gd name="T8" fmla="*/ 2147483646 w 130"/>
              <a:gd name="T9" fmla="*/ 2147483646 h 111"/>
              <a:gd name="T10" fmla="*/ 0 60000 65536"/>
              <a:gd name="T11" fmla="*/ 0 60000 65536"/>
              <a:gd name="T12" fmla="*/ 0 60000 65536"/>
              <a:gd name="T13" fmla="*/ 0 60000 65536"/>
              <a:gd name="T14" fmla="*/ 0 60000 65536"/>
              <a:gd name="T15" fmla="*/ 0 w 130"/>
              <a:gd name="T16" fmla="*/ 0 h 111"/>
              <a:gd name="T17" fmla="*/ 130 w 130"/>
              <a:gd name="T18" fmla="*/ 111 h 111"/>
            </a:gdLst>
            <a:ahLst/>
            <a:cxnLst>
              <a:cxn ang="T10">
                <a:pos x="T0" y="T1"/>
              </a:cxn>
              <a:cxn ang="T11">
                <a:pos x="T2" y="T3"/>
              </a:cxn>
              <a:cxn ang="T12">
                <a:pos x="T4" y="T5"/>
              </a:cxn>
              <a:cxn ang="T13">
                <a:pos x="T6" y="T7"/>
              </a:cxn>
              <a:cxn ang="T14">
                <a:pos x="T8" y="T9"/>
              </a:cxn>
            </a:cxnLst>
            <a:rect l="T15" t="T16" r="T17" b="T18"/>
            <a:pathLst>
              <a:path w="130" h="111">
                <a:moveTo>
                  <a:pt x="130" y="57"/>
                </a:moveTo>
                <a:cubicBezTo>
                  <a:pt x="76" y="53"/>
                  <a:pt x="97" y="51"/>
                  <a:pt x="73" y="35"/>
                </a:cubicBezTo>
                <a:cubicBezTo>
                  <a:pt x="52" y="20"/>
                  <a:pt x="58" y="23"/>
                  <a:pt x="28" y="0"/>
                </a:cubicBezTo>
                <a:cubicBezTo>
                  <a:pt x="0" y="42"/>
                  <a:pt x="1" y="56"/>
                  <a:pt x="22" y="111"/>
                </a:cubicBezTo>
                <a:cubicBezTo>
                  <a:pt x="70" y="72"/>
                  <a:pt x="70" y="87"/>
                  <a:pt x="130" y="57"/>
                </a:cubicBez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7" name="Freeform 73" descr="Horizontal brick">
            <a:extLst>
              <a:ext uri="{FF2B5EF4-FFF2-40B4-BE49-F238E27FC236}">
                <a16:creationId xmlns:a16="http://schemas.microsoft.com/office/drawing/2014/main" id="{A44439A2-F80A-4884-8A0C-2321A48E2080}"/>
              </a:ext>
            </a:extLst>
          </p:cNvPr>
          <p:cNvSpPr>
            <a:spLocks/>
          </p:cNvSpPr>
          <p:nvPr/>
        </p:nvSpPr>
        <p:spPr bwMode="auto">
          <a:xfrm>
            <a:off x="5694889" y="3813820"/>
            <a:ext cx="508000" cy="1201738"/>
          </a:xfrm>
          <a:custGeom>
            <a:avLst/>
            <a:gdLst>
              <a:gd name="T0" fmla="*/ 2147483646 w 273"/>
              <a:gd name="T1" fmla="*/ 2147483646 h 646"/>
              <a:gd name="T2" fmla="*/ 2147483646 w 273"/>
              <a:gd name="T3" fmla="*/ 0 h 646"/>
              <a:gd name="T4" fmla="*/ 2147483646 w 273"/>
              <a:gd name="T5" fmla="*/ 2147483646 h 646"/>
              <a:gd name="T6" fmla="*/ 2147483646 w 273"/>
              <a:gd name="T7" fmla="*/ 2147483646 h 646"/>
              <a:gd name="T8" fmla="*/ 0 60000 65536"/>
              <a:gd name="T9" fmla="*/ 0 60000 65536"/>
              <a:gd name="T10" fmla="*/ 0 60000 65536"/>
              <a:gd name="T11" fmla="*/ 0 60000 65536"/>
              <a:gd name="T12" fmla="*/ 0 w 273"/>
              <a:gd name="T13" fmla="*/ 0 h 646"/>
              <a:gd name="T14" fmla="*/ 273 w 273"/>
              <a:gd name="T15" fmla="*/ 646 h 646"/>
            </a:gdLst>
            <a:ahLst/>
            <a:cxnLst>
              <a:cxn ang="T8">
                <a:pos x="T0" y="T1"/>
              </a:cxn>
              <a:cxn ang="T9">
                <a:pos x="T2" y="T3"/>
              </a:cxn>
              <a:cxn ang="T10">
                <a:pos x="T4" y="T5"/>
              </a:cxn>
              <a:cxn ang="T11">
                <a:pos x="T6" y="T7"/>
              </a:cxn>
            </a:cxnLst>
            <a:rect l="T12" t="T13" r="T14" b="T15"/>
            <a:pathLst>
              <a:path w="273" h="646">
                <a:moveTo>
                  <a:pt x="30" y="624"/>
                </a:moveTo>
                <a:cubicBezTo>
                  <a:pt x="0" y="438"/>
                  <a:pt x="21" y="141"/>
                  <a:pt x="171" y="0"/>
                </a:cubicBezTo>
                <a:cubicBezTo>
                  <a:pt x="219" y="120"/>
                  <a:pt x="273" y="273"/>
                  <a:pt x="198" y="528"/>
                </a:cubicBezTo>
                <a:cubicBezTo>
                  <a:pt x="164" y="646"/>
                  <a:pt x="159" y="624"/>
                  <a:pt x="30" y="624"/>
                </a:cubicBezTo>
                <a:close/>
              </a:path>
            </a:pathLst>
          </a:custGeom>
          <a:blipFill dpi="0" rotWithShape="0">
            <a:blip r:embed="rId3"/>
            <a:srcRect/>
            <a:tile tx="0" ty="0" sx="100000" sy="100000" flip="none" algn="tl"/>
          </a:blipFill>
          <a:ln w="28575">
            <a:solidFill>
              <a:schemeClr val="tx1"/>
            </a:solidFill>
            <a:round/>
            <a:headEnd/>
            <a:tailEnd/>
          </a:ln>
        </p:spPr>
        <p:txBody>
          <a:bodyPr wrap="none" lIns="90000" tIns="46800" rIns="90000" bIns="46800" anchor="ctr">
            <a:spAutoFit/>
          </a:bodyPr>
          <a:lstStyle/>
          <a:p>
            <a:endParaRPr lang="ru-RU"/>
          </a:p>
        </p:txBody>
      </p:sp>
      <p:sp>
        <p:nvSpPr>
          <p:cNvPr id="8" name="Freeform 74" descr="Large confetti">
            <a:extLst>
              <a:ext uri="{FF2B5EF4-FFF2-40B4-BE49-F238E27FC236}">
                <a16:creationId xmlns:a16="http://schemas.microsoft.com/office/drawing/2014/main" id="{AD8BCE1B-C103-4972-8F5E-84AA2E5AC022}"/>
              </a:ext>
            </a:extLst>
          </p:cNvPr>
          <p:cNvSpPr>
            <a:spLocks/>
          </p:cNvSpPr>
          <p:nvPr/>
        </p:nvSpPr>
        <p:spPr bwMode="auto">
          <a:xfrm>
            <a:off x="5359926" y="4510733"/>
            <a:ext cx="385763" cy="452437"/>
          </a:xfrm>
          <a:custGeom>
            <a:avLst/>
            <a:gdLst>
              <a:gd name="T0" fmla="*/ 2147483646 w 207"/>
              <a:gd name="T1" fmla="*/ 2147483646 h 243"/>
              <a:gd name="T2" fmla="*/ 2147483646 w 207"/>
              <a:gd name="T3" fmla="*/ 0 h 243"/>
              <a:gd name="T4" fmla="*/ 2147483646 w 207"/>
              <a:gd name="T5" fmla="*/ 2147483646 h 243"/>
              <a:gd name="T6" fmla="*/ 2147483646 w 207"/>
              <a:gd name="T7" fmla="*/ 2147483646 h 243"/>
              <a:gd name="T8" fmla="*/ 0 60000 65536"/>
              <a:gd name="T9" fmla="*/ 0 60000 65536"/>
              <a:gd name="T10" fmla="*/ 0 60000 65536"/>
              <a:gd name="T11" fmla="*/ 0 60000 65536"/>
              <a:gd name="T12" fmla="*/ 0 w 207"/>
              <a:gd name="T13" fmla="*/ 0 h 243"/>
              <a:gd name="T14" fmla="*/ 207 w 207"/>
              <a:gd name="T15" fmla="*/ 243 h 243"/>
            </a:gdLst>
            <a:ahLst/>
            <a:cxnLst>
              <a:cxn ang="T8">
                <a:pos x="T0" y="T1"/>
              </a:cxn>
              <a:cxn ang="T9">
                <a:pos x="T2" y="T3"/>
              </a:cxn>
              <a:cxn ang="T10">
                <a:pos x="T4" y="T5"/>
              </a:cxn>
              <a:cxn ang="T11">
                <a:pos x="T6" y="T7"/>
              </a:cxn>
            </a:cxnLst>
            <a:rect l="T12" t="T13" r="T14" b="T15"/>
            <a:pathLst>
              <a:path w="207" h="243">
                <a:moveTo>
                  <a:pt x="12" y="213"/>
                </a:moveTo>
                <a:cubicBezTo>
                  <a:pt x="0" y="48"/>
                  <a:pt x="93" y="12"/>
                  <a:pt x="204" y="0"/>
                </a:cubicBezTo>
                <a:cubicBezTo>
                  <a:pt x="207" y="111"/>
                  <a:pt x="195" y="159"/>
                  <a:pt x="201" y="243"/>
                </a:cubicBezTo>
                <a:cubicBezTo>
                  <a:pt x="123" y="243"/>
                  <a:pt x="66" y="222"/>
                  <a:pt x="12" y="213"/>
                </a:cubicBezTo>
                <a:close/>
              </a:path>
            </a:pathLst>
          </a:custGeom>
          <a:blipFill dpi="0" rotWithShape="0">
            <a:blip r:embed="rId4"/>
            <a:srcRect/>
            <a:tile tx="0" ty="0" sx="100000" sy="100000" flip="none" algn="tl"/>
          </a:blipFill>
          <a:ln w="28575">
            <a:solidFill>
              <a:schemeClr val="tx1"/>
            </a:solidFill>
            <a:round/>
            <a:headEnd/>
            <a:tailEnd/>
          </a:ln>
        </p:spPr>
        <p:txBody>
          <a:bodyPr wrap="none" lIns="90000" tIns="46800" rIns="90000" bIns="46800" anchor="ctr">
            <a:spAutoFit/>
          </a:bodyPr>
          <a:lstStyle/>
          <a:p>
            <a:endParaRPr lang="ru-RU"/>
          </a:p>
        </p:txBody>
      </p:sp>
      <p:sp>
        <p:nvSpPr>
          <p:cNvPr id="9" name="Freeform 75" descr="Zig zag">
            <a:extLst>
              <a:ext uri="{FF2B5EF4-FFF2-40B4-BE49-F238E27FC236}">
                <a16:creationId xmlns:a16="http://schemas.microsoft.com/office/drawing/2014/main" id="{5A9F4E26-EC12-4F0E-B08C-E6CC72F91F4E}"/>
              </a:ext>
            </a:extLst>
          </p:cNvPr>
          <p:cNvSpPr>
            <a:spLocks/>
          </p:cNvSpPr>
          <p:nvPr/>
        </p:nvSpPr>
        <p:spPr bwMode="auto">
          <a:xfrm>
            <a:off x="5521851" y="3329633"/>
            <a:ext cx="501650" cy="635000"/>
          </a:xfrm>
          <a:custGeom>
            <a:avLst/>
            <a:gdLst>
              <a:gd name="T0" fmla="*/ 2147483646 w 270"/>
              <a:gd name="T1" fmla="*/ 2147483646 h 342"/>
              <a:gd name="T2" fmla="*/ 2147483646 w 270"/>
              <a:gd name="T3" fmla="*/ 0 h 342"/>
              <a:gd name="T4" fmla="*/ 2147483646 w 270"/>
              <a:gd name="T5" fmla="*/ 2147483646 h 342"/>
              <a:gd name="T6" fmla="*/ 2147483646 w 270"/>
              <a:gd name="T7" fmla="*/ 2147483646 h 342"/>
              <a:gd name="T8" fmla="*/ 0 60000 65536"/>
              <a:gd name="T9" fmla="*/ 0 60000 65536"/>
              <a:gd name="T10" fmla="*/ 0 60000 65536"/>
              <a:gd name="T11" fmla="*/ 0 60000 65536"/>
              <a:gd name="T12" fmla="*/ 0 w 270"/>
              <a:gd name="T13" fmla="*/ 0 h 342"/>
              <a:gd name="T14" fmla="*/ 270 w 270"/>
              <a:gd name="T15" fmla="*/ 342 h 342"/>
            </a:gdLst>
            <a:ahLst/>
            <a:cxnLst>
              <a:cxn ang="T8">
                <a:pos x="T0" y="T1"/>
              </a:cxn>
              <a:cxn ang="T9">
                <a:pos x="T2" y="T3"/>
              </a:cxn>
              <a:cxn ang="T10">
                <a:pos x="T4" y="T5"/>
              </a:cxn>
              <a:cxn ang="T11">
                <a:pos x="T6" y="T7"/>
              </a:cxn>
            </a:cxnLst>
            <a:rect l="T12" t="T13" r="T14" b="T15"/>
            <a:pathLst>
              <a:path w="270" h="342">
                <a:moveTo>
                  <a:pt x="201" y="342"/>
                </a:moveTo>
                <a:cubicBezTo>
                  <a:pt x="105" y="255"/>
                  <a:pt x="0" y="27"/>
                  <a:pt x="114" y="0"/>
                </a:cubicBezTo>
                <a:cubicBezTo>
                  <a:pt x="189" y="84"/>
                  <a:pt x="228" y="129"/>
                  <a:pt x="270" y="252"/>
                </a:cubicBezTo>
                <a:cubicBezTo>
                  <a:pt x="243" y="294"/>
                  <a:pt x="225" y="309"/>
                  <a:pt x="201" y="342"/>
                </a:cubicBezTo>
                <a:close/>
              </a:path>
            </a:pathLst>
          </a:custGeom>
          <a:blipFill dpi="0" rotWithShape="0">
            <a:blip r:embed="rId5"/>
            <a:srcRect/>
            <a:tile tx="0" ty="0" sx="100000" sy="100000" flip="none" algn="tl"/>
          </a:blipFill>
          <a:ln w="28575">
            <a:solidFill>
              <a:schemeClr val="tx1"/>
            </a:solidFill>
            <a:round/>
            <a:headEnd/>
            <a:tailEnd/>
          </a:ln>
        </p:spPr>
        <p:txBody>
          <a:bodyPr wrap="none" lIns="90000" tIns="46800" rIns="90000" bIns="46800" anchor="ctr">
            <a:spAutoFit/>
          </a:bodyPr>
          <a:lstStyle/>
          <a:p>
            <a:endParaRPr lang="ru-RU"/>
          </a:p>
        </p:txBody>
      </p:sp>
      <p:sp>
        <p:nvSpPr>
          <p:cNvPr id="10" name="Freeform 76">
            <a:extLst>
              <a:ext uri="{FF2B5EF4-FFF2-40B4-BE49-F238E27FC236}">
                <a16:creationId xmlns:a16="http://schemas.microsoft.com/office/drawing/2014/main" id="{564B046F-4CB8-45A6-B01A-ECD3C68BA6FE}"/>
              </a:ext>
            </a:extLst>
          </p:cNvPr>
          <p:cNvSpPr>
            <a:spLocks/>
          </p:cNvSpPr>
          <p:nvPr/>
        </p:nvSpPr>
        <p:spPr bwMode="auto">
          <a:xfrm>
            <a:off x="4664601" y="3301058"/>
            <a:ext cx="974725" cy="195262"/>
          </a:xfrm>
          <a:custGeom>
            <a:avLst/>
            <a:gdLst>
              <a:gd name="T0" fmla="*/ 0 w 525"/>
              <a:gd name="T1" fmla="*/ 0 h 105"/>
              <a:gd name="T2" fmla="*/ 2147483646 w 525"/>
              <a:gd name="T3" fmla="*/ 2147483646 h 105"/>
              <a:gd name="T4" fmla="*/ 2147483646 w 525"/>
              <a:gd name="T5" fmla="*/ 2147483646 h 105"/>
              <a:gd name="T6" fmla="*/ 2147483646 w 525"/>
              <a:gd name="T7" fmla="*/ 2147483646 h 105"/>
              <a:gd name="T8" fmla="*/ 0 60000 65536"/>
              <a:gd name="T9" fmla="*/ 0 60000 65536"/>
              <a:gd name="T10" fmla="*/ 0 60000 65536"/>
              <a:gd name="T11" fmla="*/ 0 60000 65536"/>
              <a:gd name="T12" fmla="*/ 0 w 525"/>
              <a:gd name="T13" fmla="*/ 0 h 105"/>
              <a:gd name="T14" fmla="*/ 525 w 525"/>
              <a:gd name="T15" fmla="*/ 105 h 105"/>
            </a:gdLst>
            <a:ahLst/>
            <a:cxnLst>
              <a:cxn ang="T8">
                <a:pos x="T0" y="T1"/>
              </a:cxn>
              <a:cxn ang="T9">
                <a:pos x="T2" y="T3"/>
              </a:cxn>
              <a:cxn ang="T10">
                <a:pos x="T4" y="T5"/>
              </a:cxn>
              <a:cxn ang="T11">
                <a:pos x="T6" y="T7"/>
              </a:cxn>
            </a:cxnLst>
            <a:rect l="T12" t="T13" r="T14" b="T15"/>
            <a:pathLst>
              <a:path w="525" h="105">
                <a:moveTo>
                  <a:pt x="0" y="0"/>
                </a:moveTo>
                <a:cubicBezTo>
                  <a:pt x="192" y="3"/>
                  <a:pt x="267" y="9"/>
                  <a:pt x="363" y="24"/>
                </a:cubicBezTo>
                <a:cubicBezTo>
                  <a:pt x="321" y="51"/>
                  <a:pt x="348" y="27"/>
                  <a:pt x="288" y="66"/>
                </a:cubicBezTo>
                <a:cubicBezTo>
                  <a:pt x="396" y="69"/>
                  <a:pt x="486" y="87"/>
                  <a:pt x="525" y="105"/>
                </a:cubicBezTo>
              </a:path>
            </a:pathLst>
          </a:custGeom>
          <a:noFill/>
          <a:ln w="1905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1" name="Freeform 77">
            <a:extLst>
              <a:ext uri="{FF2B5EF4-FFF2-40B4-BE49-F238E27FC236}">
                <a16:creationId xmlns:a16="http://schemas.microsoft.com/office/drawing/2014/main" id="{74657165-025D-4AB1-A62C-0207FB0F9666}"/>
              </a:ext>
            </a:extLst>
          </p:cNvPr>
          <p:cNvSpPr>
            <a:spLocks/>
          </p:cNvSpPr>
          <p:nvPr/>
        </p:nvSpPr>
        <p:spPr bwMode="auto">
          <a:xfrm>
            <a:off x="4813826" y="4075758"/>
            <a:ext cx="596900" cy="636587"/>
          </a:xfrm>
          <a:custGeom>
            <a:avLst/>
            <a:gdLst>
              <a:gd name="T0" fmla="*/ 0 w 321"/>
              <a:gd name="T1" fmla="*/ 0 h 342"/>
              <a:gd name="T2" fmla="*/ 2147483646 w 321"/>
              <a:gd name="T3" fmla="*/ 2147483646 h 342"/>
              <a:gd name="T4" fmla="*/ 0 60000 65536"/>
              <a:gd name="T5" fmla="*/ 0 60000 65536"/>
              <a:gd name="T6" fmla="*/ 0 w 321"/>
              <a:gd name="T7" fmla="*/ 0 h 342"/>
              <a:gd name="T8" fmla="*/ 321 w 321"/>
              <a:gd name="T9" fmla="*/ 342 h 342"/>
            </a:gdLst>
            <a:ahLst/>
            <a:cxnLst>
              <a:cxn ang="T4">
                <a:pos x="T0" y="T1"/>
              </a:cxn>
              <a:cxn ang="T5">
                <a:pos x="T2" y="T3"/>
              </a:cxn>
            </a:cxnLst>
            <a:rect l="T6" t="T7" r="T8" b="T9"/>
            <a:pathLst>
              <a:path w="321" h="342">
                <a:moveTo>
                  <a:pt x="0" y="0"/>
                </a:moveTo>
                <a:cubicBezTo>
                  <a:pt x="96" y="150"/>
                  <a:pt x="210" y="330"/>
                  <a:pt x="321" y="342"/>
                </a:cubicBezTo>
              </a:path>
            </a:pathLst>
          </a:custGeom>
          <a:noFill/>
          <a:ln w="19050">
            <a:solidFill>
              <a:schemeClr val="tx1"/>
            </a:solidFill>
            <a:prstDash val="sysDot"/>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2" name="Freeform 78">
            <a:extLst>
              <a:ext uri="{FF2B5EF4-FFF2-40B4-BE49-F238E27FC236}">
                <a16:creationId xmlns:a16="http://schemas.microsoft.com/office/drawing/2014/main" id="{24ECAE85-A547-4A4A-ADA3-C6329F3E8E63}"/>
              </a:ext>
            </a:extLst>
          </p:cNvPr>
          <p:cNvSpPr>
            <a:spLocks/>
          </p:cNvSpPr>
          <p:nvPr/>
        </p:nvSpPr>
        <p:spPr bwMode="auto">
          <a:xfrm>
            <a:off x="4915426" y="3993208"/>
            <a:ext cx="879475" cy="228600"/>
          </a:xfrm>
          <a:custGeom>
            <a:avLst/>
            <a:gdLst>
              <a:gd name="T0" fmla="*/ 0 w 474"/>
              <a:gd name="T1" fmla="*/ 0 h 123"/>
              <a:gd name="T2" fmla="*/ 2147483646 w 474"/>
              <a:gd name="T3" fmla="*/ 2147483646 h 123"/>
              <a:gd name="T4" fmla="*/ 0 60000 65536"/>
              <a:gd name="T5" fmla="*/ 0 60000 65536"/>
              <a:gd name="T6" fmla="*/ 0 w 474"/>
              <a:gd name="T7" fmla="*/ 0 h 123"/>
              <a:gd name="T8" fmla="*/ 474 w 474"/>
              <a:gd name="T9" fmla="*/ 123 h 123"/>
            </a:gdLst>
            <a:ahLst/>
            <a:cxnLst>
              <a:cxn ang="T4">
                <a:pos x="T0" y="T1"/>
              </a:cxn>
              <a:cxn ang="T5">
                <a:pos x="T2" y="T3"/>
              </a:cxn>
            </a:cxnLst>
            <a:rect l="T6" t="T7" r="T8" b="T9"/>
            <a:pathLst>
              <a:path w="474" h="123">
                <a:moveTo>
                  <a:pt x="0" y="0"/>
                </a:moveTo>
                <a:cubicBezTo>
                  <a:pt x="192" y="99"/>
                  <a:pt x="366" y="117"/>
                  <a:pt x="474" y="123"/>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3" name="Freeform 79">
            <a:extLst>
              <a:ext uri="{FF2B5EF4-FFF2-40B4-BE49-F238E27FC236}">
                <a16:creationId xmlns:a16="http://schemas.microsoft.com/office/drawing/2014/main" id="{DBB56937-6435-41BD-971E-EDDD1D2E4008}"/>
              </a:ext>
            </a:extLst>
          </p:cNvPr>
          <p:cNvSpPr>
            <a:spLocks/>
          </p:cNvSpPr>
          <p:nvPr/>
        </p:nvSpPr>
        <p:spPr bwMode="auto">
          <a:xfrm>
            <a:off x="5499626" y="3720158"/>
            <a:ext cx="317500" cy="395287"/>
          </a:xfrm>
          <a:custGeom>
            <a:avLst/>
            <a:gdLst>
              <a:gd name="T0" fmla="*/ 2147483646 w 171"/>
              <a:gd name="T1" fmla="*/ 2147483646 h 213"/>
              <a:gd name="T2" fmla="*/ 2147483646 w 171"/>
              <a:gd name="T3" fmla="*/ 0 h 213"/>
              <a:gd name="T4" fmla="*/ 0 60000 65536"/>
              <a:gd name="T5" fmla="*/ 0 60000 65536"/>
              <a:gd name="T6" fmla="*/ 0 w 171"/>
              <a:gd name="T7" fmla="*/ 0 h 213"/>
              <a:gd name="T8" fmla="*/ 171 w 171"/>
              <a:gd name="T9" fmla="*/ 213 h 213"/>
            </a:gdLst>
            <a:ahLst/>
            <a:cxnLst>
              <a:cxn ang="T4">
                <a:pos x="T0" y="T1"/>
              </a:cxn>
              <a:cxn ang="T5">
                <a:pos x="T2" y="T3"/>
              </a:cxn>
            </a:cxnLst>
            <a:rect l="T6" t="T7" r="T8" b="T9"/>
            <a:pathLst>
              <a:path w="171" h="213">
                <a:moveTo>
                  <a:pt x="171" y="213"/>
                </a:moveTo>
                <a:cubicBezTo>
                  <a:pt x="24" y="147"/>
                  <a:pt x="0" y="27"/>
                  <a:pt x="114" y="0"/>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4" name="Freeform 80">
            <a:extLst>
              <a:ext uri="{FF2B5EF4-FFF2-40B4-BE49-F238E27FC236}">
                <a16:creationId xmlns:a16="http://schemas.microsoft.com/office/drawing/2014/main" id="{7BCA9005-E5D0-4DAE-B53B-2B6AE7B2172D}"/>
              </a:ext>
            </a:extLst>
          </p:cNvPr>
          <p:cNvSpPr>
            <a:spLocks/>
          </p:cNvSpPr>
          <p:nvPr/>
        </p:nvSpPr>
        <p:spPr bwMode="auto">
          <a:xfrm>
            <a:off x="5337701" y="4232920"/>
            <a:ext cx="412750" cy="339725"/>
          </a:xfrm>
          <a:custGeom>
            <a:avLst/>
            <a:gdLst>
              <a:gd name="T0" fmla="*/ 2147483646 w 222"/>
              <a:gd name="T1" fmla="*/ 2147483646 h 183"/>
              <a:gd name="T2" fmla="*/ 2147483646 w 222"/>
              <a:gd name="T3" fmla="*/ 2147483646 h 183"/>
              <a:gd name="T4" fmla="*/ 0 60000 65536"/>
              <a:gd name="T5" fmla="*/ 0 60000 65536"/>
              <a:gd name="T6" fmla="*/ 0 w 222"/>
              <a:gd name="T7" fmla="*/ 0 h 183"/>
              <a:gd name="T8" fmla="*/ 222 w 222"/>
              <a:gd name="T9" fmla="*/ 183 h 183"/>
            </a:gdLst>
            <a:ahLst/>
            <a:cxnLst>
              <a:cxn ang="T4">
                <a:pos x="T0" y="T1"/>
              </a:cxn>
              <a:cxn ang="T5">
                <a:pos x="T2" y="T3"/>
              </a:cxn>
            </a:cxnLst>
            <a:rect l="T6" t="T7" r="T8" b="T9"/>
            <a:pathLst>
              <a:path w="222" h="183">
                <a:moveTo>
                  <a:pt x="222" y="81"/>
                </a:moveTo>
                <a:cubicBezTo>
                  <a:pt x="63" y="0"/>
                  <a:pt x="0" y="114"/>
                  <a:pt x="96" y="183"/>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5" name="Freeform 81">
            <a:extLst>
              <a:ext uri="{FF2B5EF4-FFF2-40B4-BE49-F238E27FC236}">
                <a16:creationId xmlns:a16="http://schemas.microsoft.com/office/drawing/2014/main" id="{D38BD205-DDC2-47A6-AF7D-119347F4C02C}"/>
              </a:ext>
            </a:extLst>
          </p:cNvPr>
          <p:cNvSpPr>
            <a:spLocks/>
          </p:cNvSpPr>
          <p:nvPr/>
        </p:nvSpPr>
        <p:spPr bwMode="auto">
          <a:xfrm>
            <a:off x="5020201" y="3636020"/>
            <a:ext cx="658813" cy="246063"/>
          </a:xfrm>
          <a:custGeom>
            <a:avLst/>
            <a:gdLst>
              <a:gd name="T0" fmla="*/ 0 w 354"/>
              <a:gd name="T1" fmla="*/ 2147483646 h 132"/>
              <a:gd name="T2" fmla="*/ 2147483646 w 354"/>
              <a:gd name="T3" fmla="*/ 0 h 132"/>
              <a:gd name="T4" fmla="*/ 0 60000 65536"/>
              <a:gd name="T5" fmla="*/ 0 60000 65536"/>
              <a:gd name="T6" fmla="*/ 0 w 354"/>
              <a:gd name="T7" fmla="*/ 0 h 132"/>
              <a:gd name="T8" fmla="*/ 354 w 354"/>
              <a:gd name="T9" fmla="*/ 132 h 132"/>
            </a:gdLst>
            <a:ahLst/>
            <a:cxnLst>
              <a:cxn ang="T4">
                <a:pos x="T0" y="T1"/>
              </a:cxn>
              <a:cxn ang="T5">
                <a:pos x="T2" y="T3"/>
              </a:cxn>
            </a:cxnLst>
            <a:rect l="T6" t="T7" r="T8" b="T9"/>
            <a:pathLst>
              <a:path w="354" h="132">
                <a:moveTo>
                  <a:pt x="0" y="132"/>
                </a:moveTo>
                <a:cubicBezTo>
                  <a:pt x="192" y="117"/>
                  <a:pt x="255" y="66"/>
                  <a:pt x="354" y="0"/>
                </a:cubicBezTo>
              </a:path>
            </a:pathLst>
          </a:custGeom>
          <a:noFill/>
          <a:ln w="19050">
            <a:solidFill>
              <a:schemeClr val="tx1"/>
            </a:solidFill>
            <a:prstDash val="sysDot"/>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6" name="Text Box 82">
            <a:extLst>
              <a:ext uri="{FF2B5EF4-FFF2-40B4-BE49-F238E27FC236}">
                <a16:creationId xmlns:a16="http://schemas.microsoft.com/office/drawing/2014/main" id="{EDD5452A-C3AA-46E9-8919-E8B719694877}"/>
              </a:ext>
            </a:extLst>
          </p:cNvPr>
          <p:cNvSpPr txBox="1">
            <a:spLocks noChangeArrowheads="1"/>
          </p:cNvSpPr>
          <p:nvPr/>
        </p:nvSpPr>
        <p:spPr bwMode="auto">
          <a:xfrm rot="1711419">
            <a:off x="5576593" y="5113009"/>
            <a:ext cx="439791" cy="298810"/>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36000" tIns="10800" rIns="36000" bIns="10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smtClean="0">
                <a:solidFill>
                  <a:srgbClr val="0E176C"/>
                </a:solidFill>
                <a:latin typeface="+mn-lt"/>
              </a:rPr>
              <a:t>Түсі</a:t>
            </a:r>
            <a:endParaRPr lang="en-US" altLang="en-US" sz="1800" noProof="1">
              <a:solidFill>
                <a:srgbClr val="0E176C"/>
              </a:solidFill>
              <a:latin typeface="+mn-lt"/>
            </a:endParaRPr>
          </a:p>
        </p:txBody>
      </p:sp>
      <p:sp>
        <p:nvSpPr>
          <p:cNvPr id="17" name="Text Box 83">
            <a:extLst>
              <a:ext uri="{FF2B5EF4-FFF2-40B4-BE49-F238E27FC236}">
                <a16:creationId xmlns:a16="http://schemas.microsoft.com/office/drawing/2014/main" id="{E68A8310-8F3C-485C-82D9-8C2A87C5AE24}"/>
              </a:ext>
            </a:extLst>
          </p:cNvPr>
          <p:cNvSpPr txBox="1">
            <a:spLocks noChangeArrowheads="1"/>
          </p:cNvSpPr>
          <p:nvPr/>
        </p:nvSpPr>
        <p:spPr bwMode="auto">
          <a:xfrm rot="20291128">
            <a:off x="6054140" y="3147684"/>
            <a:ext cx="992827" cy="298810"/>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36000" tIns="10800" rIns="36000" bIns="10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smtClean="0">
                <a:solidFill>
                  <a:srgbClr val="0E176C"/>
                </a:solidFill>
                <a:latin typeface="+mn-lt"/>
              </a:rPr>
              <a:t>Қозғалыс</a:t>
            </a:r>
            <a:endParaRPr lang="en-US" altLang="en-US" sz="1800" noProof="1">
              <a:solidFill>
                <a:srgbClr val="0E176C"/>
              </a:solidFill>
              <a:latin typeface="+mn-lt"/>
            </a:endParaRPr>
          </a:p>
        </p:txBody>
      </p:sp>
      <p:sp>
        <p:nvSpPr>
          <p:cNvPr id="18" name="Text Box 84">
            <a:extLst>
              <a:ext uri="{FF2B5EF4-FFF2-40B4-BE49-F238E27FC236}">
                <a16:creationId xmlns:a16="http://schemas.microsoft.com/office/drawing/2014/main" id="{6292A746-36B8-4828-A205-C27BDBFFB18D}"/>
              </a:ext>
            </a:extLst>
          </p:cNvPr>
          <p:cNvSpPr txBox="1">
            <a:spLocks noChangeArrowheads="1"/>
          </p:cNvSpPr>
          <p:nvPr/>
        </p:nvSpPr>
        <p:spPr bwMode="auto">
          <a:xfrm>
            <a:off x="6234639" y="4160670"/>
            <a:ext cx="614518" cy="371513"/>
          </a:xfrm>
          <a:prstGeom prst="rect">
            <a:avLst/>
          </a:prstGeom>
          <a:solidFill>
            <a:schemeClr val="bg1"/>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kk-KZ" altLang="en-US" sz="1800" noProof="1" smtClean="0">
                <a:solidFill>
                  <a:srgbClr val="0E176C"/>
                </a:solidFill>
                <a:latin typeface="+mn-lt"/>
              </a:rPr>
              <a:t>Пішін</a:t>
            </a:r>
            <a:endParaRPr lang="en-US" altLang="en-US" sz="1800" noProof="1">
              <a:solidFill>
                <a:srgbClr val="0E176C"/>
              </a:solidFill>
              <a:latin typeface="+mn-lt"/>
            </a:endParaRPr>
          </a:p>
        </p:txBody>
      </p:sp>
      <p:sp>
        <p:nvSpPr>
          <p:cNvPr id="19" name="Text Box 85">
            <a:extLst>
              <a:ext uri="{FF2B5EF4-FFF2-40B4-BE49-F238E27FC236}">
                <a16:creationId xmlns:a16="http://schemas.microsoft.com/office/drawing/2014/main" id="{513F25EA-96E9-4B02-856C-AB39EAE64E88}"/>
              </a:ext>
            </a:extLst>
          </p:cNvPr>
          <p:cNvSpPr txBox="1">
            <a:spLocks noChangeArrowheads="1"/>
          </p:cNvSpPr>
          <p:nvPr/>
        </p:nvSpPr>
        <p:spPr bwMode="auto">
          <a:xfrm>
            <a:off x="3743851" y="3816608"/>
            <a:ext cx="126156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smtClean="0">
                <a:solidFill>
                  <a:srgbClr val="0E176C"/>
                </a:solidFill>
                <a:latin typeface="+mn-lt"/>
              </a:rPr>
              <a:t>Сана (Түйсік)</a:t>
            </a:r>
            <a:endParaRPr lang="en-US" altLang="en-US" sz="1800" noProof="1">
              <a:solidFill>
                <a:srgbClr val="0E176C"/>
              </a:solidFill>
              <a:latin typeface="+mn-lt"/>
            </a:endParaRPr>
          </a:p>
        </p:txBody>
      </p:sp>
      <p:sp>
        <p:nvSpPr>
          <p:cNvPr id="20" name="Text Box 86">
            <a:extLst>
              <a:ext uri="{FF2B5EF4-FFF2-40B4-BE49-F238E27FC236}">
                <a16:creationId xmlns:a16="http://schemas.microsoft.com/office/drawing/2014/main" id="{095F48A7-1924-4519-AC1D-8ED09198C18C}"/>
              </a:ext>
            </a:extLst>
          </p:cNvPr>
          <p:cNvSpPr txBox="1">
            <a:spLocks noChangeArrowheads="1"/>
          </p:cNvSpPr>
          <p:nvPr/>
        </p:nvSpPr>
        <p:spPr bwMode="auto">
          <a:xfrm>
            <a:off x="3953401" y="3183990"/>
            <a:ext cx="47448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smtClean="0">
                <a:solidFill>
                  <a:srgbClr val="0E176C"/>
                </a:solidFill>
                <a:latin typeface="+mn-lt"/>
              </a:rPr>
              <a:t>Үрей</a:t>
            </a:r>
            <a:endParaRPr lang="en-US" altLang="en-US" sz="1800" noProof="1">
              <a:solidFill>
                <a:srgbClr val="0E176C"/>
              </a:solidFill>
              <a:latin typeface="+mn-lt"/>
            </a:endParaRPr>
          </a:p>
        </p:txBody>
      </p:sp>
      <p:grpSp>
        <p:nvGrpSpPr>
          <p:cNvPr id="21" name="Group 92">
            <a:extLst>
              <a:ext uri="{FF2B5EF4-FFF2-40B4-BE49-F238E27FC236}">
                <a16:creationId xmlns:a16="http://schemas.microsoft.com/office/drawing/2014/main" id="{5E82E658-003E-407E-A0EC-B5C27DE98E43}"/>
              </a:ext>
            </a:extLst>
          </p:cNvPr>
          <p:cNvGrpSpPr>
            <a:grpSpLocks/>
          </p:cNvGrpSpPr>
          <p:nvPr/>
        </p:nvGrpSpPr>
        <p:grpSpPr bwMode="auto">
          <a:xfrm>
            <a:off x="3915301" y="4245620"/>
            <a:ext cx="825500" cy="485775"/>
            <a:chOff x="1208" y="1536"/>
            <a:chExt cx="586" cy="306"/>
          </a:xfrm>
        </p:grpSpPr>
        <p:sp>
          <p:nvSpPr>
            <p:cNvPr id="22" name="Freeform 89">
              <a:extLst>
                <a:ext uri="{FF2B5EF4-FFF2-40B4-BE49-F238E27FC236}">
                  <a16:creationId xmlns:a16="http://schemas.microsoft.com/office/drawing/2014/main" id="{328754B0-2B9B-4424-BB58-4F7762B25F47}"/>
                </a:ext>
              </a:extLst>
            </p:cNvPr>
            <p:cNvSpPr>
              <a:spLocks/>
            </p:cNvSpPr>
            <p:nvPr/>
          </p:nvSpPr>
          <p:spPr bwMode="auto">
            <a:xfrm>
              <a:off x="1220" y="1536"/>
              <a:ext cx="502" cy="243"/>
            </a:xfrm>
            <a:custGeom>
              <a:avLst/>
              <a:gdLst>
                <a:gd name="T0" fmla="*/ 502 w 502"/>
                <a:gd name="T1" fmla="*/ 0 h 243"/>
                <a:gd name="T2" fmla="*/ 0 w 502"/>
                <a:gd name="T3" fmla="*/ 243 h 243"/>
                <a:gd name="T4" fmla="*/ 0 60000 65536"/>
                <a:gd name="T5" fmla="*/ 0 60000 65536"/>
                <a:gd name="T6" fmla="*/ 0 w 502"/>
                <a:gd name="T7" fmla="*/ 0 h 243"/>
                <a:gd name="T8" fmla="*/ 502 w 502"/>
                <a:gd name="T9" fmla="*/ 243 h 243"/>
              </a:gdLst>
              <a:ahLst/>
              <a:cxnLst>
                <a:cxn ang="T4">
                  <a:pos x="T0" y="T1"/>
                </a:cxn>
                <a:cxn ang="T5">
                  <a:pos x="T2" y="T3"/>
                </a:cxn>
              </a:cxnLst>
              <a:rect l="T6" t="T7" r="T8" b="T9"/>
              <a:pathLst>
                <a:path w="502" h="243">
                  <a:moveTo>
                    <a:pt x="502" y="0"/>
                  </a:moveTo>
                  <a:cubicBezTo>
                    <a:pt x="310" y="132"/>
                    <a:pt x="196" y="234"/>
                    <a:pt x="0" y="243"/>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3" name="Freeform 90">
              <a:extLst>
                <a:ext uri="{FF2B5EF4-FFF2-40B4-BE49-F238E27FC236}">
                  <a16:creationId xmlns:a16="http://schemas.microsoft.com/office/drawing/2014/main" id="{51CD91DA-1048-4331-9212-53129FB7070A}"/>
                </a:ext>
              </a:extLst>
            </p:cNvPr>
            <p:cNvSpPr>
              <a:spLocks/>
            </p:cNvSpPr>
            <p:nvPr/>
          </p:nvSpPr>
          <p:spPr bwMode="auto">
            <a:xfrm>
              <a:off x="1208" y="1668"/>
              <a:ext cx="568" cy="111"/>
            </a:xfrm>
            <a:custGeom>
              <a:avLst/>
              <a:gdLst>
                <a:gd name="T0" fmla="*/ 568 w 568"/>
                <a:gd name="T1" fmla="*/ 0 h 111"/>
                <a:gd name="T2" fmla="*/ 0 w 568"/>
                <a:gd name="T3" fmla="*/ 111 h 111"/>
                <a:gd name="T4" fmla="*/ 0 60000 65536"/>
                <a:gd name="T5" fmla="*/ 0 60000 65536"/>
                <a:gd name="T6" fmla="*/ 0 w 568"/>
                <a:gd name="T7" fmla="*/ 0 h 111"/>
                <a:gd name="T8" fmla="*/ 568 w 568"/>
                <a:gd name="T9" fmla="*/ 111 h 111"/>
              </a:gdLst>
              <a:ahLst/>
              <a:cxnLst>
                <a:cxn ang="T4">
                  <a:pos x="T0" y="T1"/>
                </a:cxn>
                <a:cxn ang="T5">
                  <a:pos x="T2" y="T3"/>
                </a:cxn>
              </a:cxnLst>
              <a:rect l="T6" t="T7" r="T8" b="T9"/>
              <a:pathLst>
                <a:path w="568" h="111">
                  <a:moveTo>
                    <a:pt x="568" y="0"/>
                  </a:moveTo>
                  <a:cubicBezTo>
                    <a:pt x="346" y="66"/>
                    <a:pt x="196" y="96"/>
                    <a:pt x="0" y="111"/>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4" name="Freeform 91">
              <a:extLst>
                <a:ext uri="{FF2B5EF4-FFF2-40B4-BE49-F238E27FC236}">
                  <a16:creationId xmlns:a16="http://schemas.microsoft.com/office/drawing/2014/main" id="{539CB1B5-7F51-4562-B93C-3CAAA8AFA0F2}"/>
                </a:ext>
              </a:extLst>
            </p:cNvPr>
            <p:cNvSpPr>
              <a:spLocks/>
            </p:cNvSpPr>
            <p:nvPr/>
          </p:nvSpPr>
          <p:spPr bwMode="auto">
            <a:xfrm>
              <a:off x="1226" y="1776"/>
              <a:ext cx="568" cy="66"/>
            </a:xfrm>
            <a:custGeom>
              <a:avLst/>
              <a:gdLst>
                <a:gd name="T0" fmla="*/ 568 w 568"/>
                <a:gd name="T1" fmla="*/ 66 h 66"/>
                <a:gd name="T2" fmla="*/ 0 w 568"/>
                <a:gd name="T3" fmla="*/ 3 h 66"/>
                <a:gd name="T4" fmla="*/ 0 60000 65536"/>
                <a:gd name="T5" fmla="*/ 0 60000 65536"/>
                <a:gd name="T6" fmla="*/ 0 w 568"/>
                <a:gd name="T7" fmla="*/ 0 h 66"/>
                <a:gd name="T8" fmla="*/ 568 w 568"/>
                <a:gd name="T9" fmla="*/ 66 h 66"/>
              </a:gdLst>
              <a:ahLst/>
              <a:cxnLst>
                <a:cxn ang="T4">
                  <a:pos x="T0" y="T1"/>
                </a:cxn>
                <a:cxn ang="T5">
                  <a:pos x="T2" y="T3"/>
                </a:cxn>
              </a:cxnLst>
              <a:rect l="T6" t="T7" r="T8" b="T9"/>
              <a:pathLst>
                <a:path w="568" h="66">
                  <a:moveTo>
                    <a:pt x="568" y="66"/>
                  </a:moveTo>
                  <a:cubicBezTo>
                    <a:pt x="352" y="18"/>
                    <a:pt x="196" y="0"/>
                    <a:pt x="0" y="3"/>
                  </a:cubicBezTo>
                </a:path>
              </a:pathLst>
            </a:custGeom>
            <a:noFill/>
            <a:ln w="38100">
              <a:solidFill>
                <a:schemeClr val="tx1"/>
              </a:solidFill>
              <a:round/>
              <a:headEnd type="stealth" w="med" len="me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grpSp>
      <p:sp>
        <p:nvSpPr>
          <p:cNvPr id="25" name="Text Box 87">
            <a:extLst>
              <a:ext uri="{FF2B5EF4-FFF2-40B4-BE49-F238E27FC236}">
                <a16:creationId xmlns:a16="http://schemas.microsoft.com/office/drawing/2014/main" id="{B243CC3F-D10D-4420-98FE-2A92DD9B7F80}"/>
              </a:ext>
            </a:extLst>
          </p:cNvPr>
          <p:cNvSpPr txBox="1">
            <a:spLocks noChangeArrowheads="1"/>
          </p:cNvSpPr>
          <p:nvPr/>
        </p:nvSpPr>
        <p:spPr bwMode="auto">
          <a:xfrm>
            <a:off x="467544" y="2323728"/>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u="sng" dirty="0" err="1" smtClean="0">
                <a:solidFill>
                  <a:schemeClr val="accent2">
                    <a:lumMod val="75000"/>
                  </a:schemeClr>
                </a:solidFill>
                <a:latin typeface="+mn-lt"/>
              </a:rPr>
              <a:t>Көру</a:t>
            </a:r>
            <a:r>
              <a:rPr lang="ru-RU" sz="2400" u="sng" dirty="0" smtClean="0">
                <a:solidFill>
                  <a:schemeClr val="accent2">
                    <a:lumMod val="75000"/>
                  </a:schemeClr>
                </a:solidFill>
                <a:latin typeface="+mn-lt"/>
              </a:rPr>
              <a:t> </a:t>
            </a:r>
            <a:r>
              <a:rPr lang="ru-RU" sz="2400" u="sng" dirty="0" err="1">
                <a:solidFill>
                  <a:schemeClr val="accent2">
                    <a:lumMod val="75000"/>
                  </a:schemeClr>
                </a:solidFill>
                <a:latin typeface="+mn-lt"/>
              </a:rPr>
              <a:t>орталықтары</a:t>
            </a:r>
            <a:endParaRPr lang="en-US" altLang="en-US" sz="2400" u="sng" dirty="0">
              <a:solidFill>
                <a:schemeClr val="accent2">
                  <a:lumMod val="75000"/>
                </a:schemeClr>
              </a:solidFill>
              <a:latin typeface="+mn-lt"/>
            </a:endParaRPr>
          </a:p>
        </p:txBody>
      </p:sp>
    </p:spTree>
    <p:extLst>
      <p:ext uri="{BB962C8B-B14F-4D97-AF65-F5344CB8AC3E}">
        <p14:creationId xmlns:p14="http://schemas.microsoft.com/office/powerpoint/2010/main" val="190196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2F0490-9955-413A-AB5F-63FBEAE6732A}"/>
              </a:ext>
            </a:extLst>
          </p:cNvPr>
          <p:cNvSpPr>
            <a:spLocks noGrp="1"/>
          </p:cNvSpPr>
          <p:nvPr>
            <p:ph type="title"/>
          </p:nvPr>
        </p:nvSpPr>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p>
        </p:txBody>
      </p:sp>
      <p:sp>
        <p:nvSpPr>
          <p:cNvPr id="4" name="Freeform 3">
            <a:extLst>
              <a:ext uri="{FF2B5EF4-FFF2-40B4-BE49-F238E27FC236}">
                <a16:creationId xmlns:a16="http://schemas.microsoft.com/office/drawing/2014/main" id="{6D883A6B-DAC8-427E-8EB5-A7BBD5A64917}"/>
              </a:ext>
            </a:extLst>
          </p:cNvPr>
          <p:cNvSpPr>
            <a:spLocks/>
          </p:cNvSpPr>
          <p:nvPr/>
        </p:nvSpPr>
        <p:spPr bwMode="auto">
          <a:xfrm>
            <a:off x="2331863" y="1569740"/>
            <a:ext cx="4567238" cy="3386137"/>
          </a:xfrm>
          <a:custGeom>
            <a:avLst/>
            <a:gdLst>
              <a:gd name="T0" fmla="*/ 2147483646 w 1790"/>
              <a:gd name="T1" fmla="*/ 2147483646 h 1327"/>
              <a:gd name="T2" fmla="*/ 2147483646 w 1790"/>
              <a:gd name="T3" fmla="*/ 2147483646 h 1327"/>
              <a:gd name="T4" fmla="*/ 2147483646 w 1790"/>
              <a:gd name="T5" fmla="*/ 2147483646 h 1327"/>
              <a:gd name="T6" fmla="*/ 2147483646 w 1790"/>
              <a:gd name="T7" fmla="*/ 2147483646 h 1327"/>
              <a:gd name="T8" fmla="*/ 2147483646 w 1790"/>
              <a:gd name="T9" fmla="*/ 2147483646 h 1327"/>
              <a:gd name="T10" fmla="*/ 2147483646 w 1790"/>
              <a:gd name="T11" fmla="*/ 2147483646 h 1327"/>
              <a:gd name="T12" fmla="*/ 2147483646 w 1790"/>
              <a:gd name="T13" fmla="*/ 2147483646 h 1327"/>
              <a:gd name="T14" fmla="*/ 2147483646 w 1790"/>
              <a:gd name="T15" fmla="*/ 2147483646 h 1327"/>
              <a:gd name="T16" fmla="*/ 2147483646 w 1790"/>
              <a:gd name="T17" fmla="*/ 2147483646 h 1327"/>
              <a:gd name="T18" fmla="*/ 2147483646 w 1790"/>
              <a:gd name="T19" fmla="*/ 2147483646 h 1327"/>
              <a:gd name="T20" fmla="*/ 2147483646 w 1790"/>
              <a:gd name="T21" fmla="*/ 2147483646 h 1327"/>
              <a:gd name="T22" fmla="*/ 2147483646 w 1790"/>
              <a:gd name="T23" fmla="*/ 2147483646 h 1327"/>
              <a:gd name="T24" fmla="*/ 2147483646 w 1790"/>
              <a:gd name="T25" fmla="*/ 2147483646 h 1327"/>
              <a:gd name="T26" fmla="*/ 2147483646 w 1790"/>
              <a:gd name="T27" fmla="*/ 2147483646 h 1327"/>
              <a:gd name="T28" fmla="*/ 2147483646 w 1790"/>
              <a:gd name="T29" fmla="*/ 2147483646 h 1327"/>
              <a:gd name="T30" fmla="*/ 2147483646 w 1790"/>
              <a:gd name="T31" fmla="*/ 2147483646 h 1327"/>
              <a:gd name="T32" fmla="*/ 2147483646 w 1790"/>
              <a:gd name="T33" fmla="*/ 2147483646 h 1327"/>
              <a:gd name="T34" fmla="*/ 2147483646 w 1790"/>
              <a:gd name="T35" fmla="*/ 2147483646 h 1327"/>
              <a:gd name="T36" fmla="*/ 2147483646 w 1790"/>
              <a:gd name="T37" fmla="*/ 2147483646 h 1327"/>
              <a:gd name="T38" fmla="*/ 2147483646 w 1790"/>
              <a:gd name="T39" fmla="*/ 2147483646 h 13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790"/>
              <a:gd name="T61" fmla="*/ 0 h 1327"/>
              <a:gd name="T62" fmla="*/ 1790 w 1790"/>
              <a:gd name="T63" fmla="*/ 1327 h 13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790" h="1327">
                <a:moveTo>
                  <a:pt x="211" y="260"/>
                </a:moveTo>
                <a:cubicBezTo>
                  <a:pt x="241" y="226"/>
                  <a:pt x="251" y="218"/>
                  <a:pt x="278" y="197"/>
                </a:cubicBezTo>
                <a:cubicBezTo>
                  <a:pt x="305" y="176"/>
                  <a:pt x="349" y="147"/>
                  <a:pt x="376" y="130"/>
                </a:cubicBezTo>
                <a:cubicBezTo>
                  <a:pt x="403" y="112"/>
                  <a:pt x="392" y="105"/>
                  <a:pt x="436" y="88"/>
                </a:cubicBezTo>
                <a:cubicBezTo>
                  <a:pt x="480" y="70"/>
                  <a:pt x="575" y="39"/>
                  <a:pt x="644" y="26"/>
                </a:cubicBezTo>
                <a:cubicBezTo>
                  <a:pt x="713" y="13"/>
                  <a:pt x="785" y="12"/>
                  <a:pt x="850" y="11"/>
                </a:cubicBezTo>
                <a:cubicBezTo>
                  <a:pt x="916" y="9"/>
                  <a:pt x="966" y="0"/>
                  <a:pt x="1040" y="15"/>
                </a:cubicBezTo>
                <a:cubicBezTo>
                  <a:pt x="1114" y="30"/>
                  <a:pt x="1232" y="73"/>
                  <a:pt x="1293" y="102"/>
                </a:cubicBezTo>
                <a:cubicBezTo>
                  <a:pt x="1354" y="131"/>
                  <a:pt x="1363" y="155"/>
                  <a:pt x="1405" y="192"/>
                </a:cubicBezTo>
                <a:cubicBezTo>
                  <a:pt x="1447" y="229"/>
                  <a:pt x="1509" y="284"/>
                  <a:pt x="1546" y="330"/>
                </a:cubicBezTo>
                <a:cubicBezTo>
                  <a:pt x="1582" y="376"/>
                  <a:pt x="1600" y="412"/>
                  <a:pt x="1624" y="464"/>
                </a:cubicBezTo>
                <a:cubicBezTo>
                  <a:pt x="1649" y="515"/>
                  <a:pt x="1677" y="535"/>
                  <a:pt x="1693" y="639"/>
                </a:cubicBezTo>
                <a:cubicBezTo>
                  <a:pt x="1709" y="743"/>
                  <a:pt x="1790" y="1019"/>
                  <a:pt x="1720" y="1087"/>
                </a:cubicBezTo>
                <a:cubicBezTo>
                  <a:pt x="1650" y="1155"/>
                  <a:pt x="1451" y="1023"/>
                  <a:pt x="1272" y="1047"/>
                </a:cubicBezTo>
                <a:cubicBezTo>
                  <a:pt x="1093" y="1071"/>
                  <a:pt x="824" y="1327"/>
                  <a:pt x="648" y="1231"/>
                </a:cubicBezTo>
                <a:cubicBezTo>
                  <a:pt x="472" y="1135"/>
                  <a:pt x="576" y="983"/>
                  <a:pt x="576" y="889"/>
                </a:cubicBezTo>
                <a:cubicBezTo>
                  <a:pt x="472" y="943"/>
                  <a:pt x="311" y="921"/>
                  <a:pt x="216" y="895"/>
                </a:cubicBezTo>
                <a:cubicBezTo>
                  <a:pt x="121" y="869"/>
                  <a:pt x="16" y="887"/>
                  <a:pt x="8" y="735"/>
                </a:cubicBezTo>
                <a:cubicBezTo>
                  <a:pt x="0" y="583"/>
                  <a:pt x="68" y="479"/>
                  <a:pt x="102" y="400"/>
                </a:cubicBezTo>
                <a:cubicBezTo>
                  <a:pt x="136" y="321"/>
                  <a:pt x="180" y="293"/>
                  <a:pt x="211" y="260"/>
                </a:cubicBezTo>
                <a:close/>
              </a:path>
            </a:pathLst>
          </a:custGeom>
          <a:solidFill>
            <a:srgbClr val="EAEAEA"/>
          </a:solidFill>
          <a:ln w="28575">
            <a:solidFill>
              <a:schemeClr val="tx1"/>
            </a:solidFill>
            <a:round/>
            <a:headEnd/>
            <a:tailEnd/>
          </a:ln>
        </p:spPr>
        <p:txBody>
          <a:bodyPr wrap="none" lIns="90000" tIns="46800" rIns="90000" bIns="46800" anchor="ctr">
            <a:spAutoFit/>
          </a:bodyPr>
          <a:lstStyle/>
          <a:p>
            <a:endParaRPr lang="ru-RU"/>
          </a:p>
        </p:txBody>
      </p:sp>
      <p:sp>
        <p:nvSpPr>
          <p:cNvPr id="5" name="Freeform 4">
            <a:extLst>
              <a:ext uri="{FF2B5EF4-FFF2-40B4-BE49-F238E27FC236}">
                <a16:creationId xmlns:a16="http://schemas.microsoft.com/office/drawing/2014/main" id="{4C9E4F7C-C7CF-485C-B5C2-F687AEF3306F}"/>
              </a:ext>
            </a:extLst>
          </p:cNvPr>
          <p:cNvSpPr>
            <a:spLocks/>
          </p:cNvSpPr>
          <p:nvPr/>
        </p:nvSpPr>
        <p:spPr bwMode="auto">
          <a:xfrm>
            <a:off x="1474613" y="1260177"/>
            <a:ext cx="6032500" cy="4781550"/>
          </a:xfrm>
          <a:custGeom>
            <a:avLst/>
            <a:gdLst>
              <a:gd name="T0" fmla="*/ 2147483646 w 3800"/>
              <a:gd name="T1" fmla="*/ 2147483646 h 3012"/>
              <a:gd name="T2" fmla="*/ 2147483646 w 3800"/>
              <a:gd name="T3" fmla="*/ 2147483646 h 3012"/>
              <a:gd name="T4" fmla="*/ 2147483646 w 3800"/>
              <a:gd name="T5" fmla="*/ 2147483646 h 3012"/>
              <a:gd name="T6" fmla="*/ 2147483646 w 3800"/>
              <a:gd name="T7" fmla="*/ 2147483646 h 3012"/>
              <a:gd name="T8" fmla="*/ 2147483646 w 3800"/>
              <a:gd name="T9" fmla="*/ 2147483646 h 3012"/>
              <a:gd name="T10" fmla="*/ 2147483646 w 3800"/>
              <a:gd name="T11" fmla="*/ 2147483646 h 3012"/>
              <a:gd name="T12" fmla="*/ 2147483646 w 3800"/>
              <a:gd name="T13" fmla="*/ 2147483646 h 3012"/>
              <a:gd name="T14" fmla="*/ 2147483646 w 3800"/>
              <a:gd name="T15" fmla="*/ 2147483646 h 3012"/>
              <a:gd name="T16" fmla="*/ 0 60000 65536"/>
              <a:gd name="T17" fmla="*/ 0 60000 65536"/>
              <a:gd name="T18" fmla="*/ 0 60000 65536"/>
              <a:gd name="T19" fmla="*/ 0 60000 65536"/>
              <a:gd name="T20" fmla="*/ 0 60000 65536"/>
              <a:gd name="T21" fmla="*/ 0 60000 65536"/>
              <a:gd name="T22" fmla="*/ 0 60000 65536"/>
              <a:gd name="T23" fmla="*/ 0 60000 65536"/>
              <a:gd name="T24" fmla="*/ 0 w 3800"/>
              <a:gd name="T25" fmla="*/ 0 h 3012"/>
              <a:gd name="T26" fmla="*/ 3800 w 3800"/>
              <a:gd name="T27" fmla="*/ 3012 h 301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800" h="3012">
                <a:moveTo>
                  <a:pt x="328" y="2972"/>
                </a:moveTo>
                <a:cubicBezTo>
                  <a:pt x="323" y="2905"/>
                  <a:pt x="363" y="2964"/>
                  <a:pt x="322" y="2698"/>
                </a:cubicBezTo>
                <a:cubicBezTo>
                  <a:pt x="40" y="2599"/>
                  <a:pt x="34" y="2651"/>
                  <a:pt x="19" y="2542"/>
                </a:cubicBezTo>
                <a:cubicBezTo>
                  <a:pt x="0" y="2358"/>
                  <a:pt x="329" y="2224"/>
                  <a:pt x="382" y="1965"/>
                </a:cubicBezTo>
                <a:cubicBezTo>
                  <a:pt x="438" y="1705"/>
                  <a:pt x="248" y="1266"/>
                  <a:pt x="403" y="963"/>
                </a:cubicBezTo>
                <a:cubicBezTo>
                  <a:pt x="707" y="397"/>
                  <a:pt x="1046" y="134"/>
                  <a:pt x="1657" y="85"/>
                </a:cubicBezTo>
                <a:cubicBezTo>
                  <a:pt x="2679" y="0"/>
                  <a:pt x="3213" y="455"/>
                  <a:pt x="3428" y="1106"/>
                </a:cubicBezTo>
                <a:cubicBezTo>
                  <a:pt x="3800" y="2237"/>
                  <a:pt x="3151" y="2654"/>
                  <a:pt x="3072" y="3012"/>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6" name="Freeform 5">
            <a:extLst>
              <a:ext uri="{FF2B5EF4-FFF2-40B4-BE49-F238E27FC236}">
                <a16:creationId xmlns:a16="http://schemas.microsoft.com/office/drawing/2014/main" id="{A4B9F556-E0F4-46F6-A5D4-5481299613BA}"/>
              </a:ext>
            </a:extLst>
          </p:cNvPr>
          <p:cNvSpPr>
            <a:spLocks/>
          </p:cNvSpPr>
          <p:nvPr/>
        </p:nvSpPr>
        <p:spPr bwMode="auto">
          <a:xfrm>
            <a:off x="2335038" y="4187527"/>
            <a:ext cx="576263" cy="492125"/>
          </a:xfrm>
          <a:custGeom>
            <a:avLst/>
            <a:gdLst>
              <a:gd name="T0" fmla="*/ 2147483646 w 130"/>
              <a:gd name="T1" fmla="*/ 2147483646 h 111"/>
              <a:gd name="T2" fmla="*/ 2147483646 w 130"/>
              <a:gd name="T3" fmla="*/ 2147483646 h 111"/>
              <a:gd name="T4" fmla="*/ 2147483646 w 130"/>
              <a:gd name="T5" fmla="*/ 0 h 111"/>
              <a:gd name="T6" fmla="*/ 2147483646 w 130"/>
              <a:gd name="T7" fmla="*/ 2147483646 h 111"/>
              <a:gd name="T8" fmla="*/ 2147483646 w 130"/>
              <a:gd name="T9" fmla="*/ 2147483646 h 111"/>
              <a:gd name="T10" fmla="*/ 0 60000 65536"/>
              <a:gd name="T11" fmla="*/ 0 60000 65536"/>
              <a:gd name="T12" fmla="*/ 0 60000 65536"/>
              <a:gd name="T13" fmla="*/ 0 60000 65536"/>
              <a:gd name="T14" fmla="*/ 0 60000 65536"/>
              <a:gd name="T15" fmla="*/ 0 w 130"/>
              <a:gd name="T16" fmla="*/ 0 h 111"/>
              <a:gd name="T17" fmla="*/ 130 w 130"/>
              <a:gd name="T18" fmla="*/ 111 h 111"/>
            </a:gdLst>
            <a:ahLst/>
            <a:cxnLst>
              <a:cxn ang="T10">
                <a:pos x="T0" y="T1"/>
              </a:cxn>
              <a:cxn ang="T11">
                <a:pos x="T2" y="T3"/>
              </a:cxn>
              <a:cxn ang="T12">
                <a:pos x="T4" y="T5"/>
              </a:cxn>
              <a:cxn ang="T13">
                <a:pos x="T6" y="T7"/>
              </a:cxn>
              <a:cxn ang="T14">
                <a:pos x="T8" y="T9"/>
              </a:cxn>
            </a:cxnLst>
            <a:rect l="T15" t="T16" r="T17" b="T18"/>
            <a:pathLst>
              <a:path w="130" h="111">
                <a:moveTo>
                  <a:pt x="130" y="57"/>
                </a:moveTo>
                <a:cubicBezTo>
                  <a:pt x="76" y="53"/>
                  <a:pt x="97" y="51"/>
                  <a:pt x="73" y="35"/>
                </a:cubicBezTo>
                <a:cubicBezTo>
                  <a:pt x="52" y="20"/>
                  <a:pt x="58" y="23"/>
                  <a:pt x="28" y="0"/>
                </a:cubicBezTo>
                <a:cubicBezTo>
                  <a:pt x="0" y="42"/>
                  <a:pt x="1" y="56"/>
                  <a:pt x="22" y="111"/>
                </a:cubicBezTo>
                <a:cubicBezTo>
                  <a:pt x="70" y="72"/>
                  <a:pt x="70" y="87"/>
                  <a:pt x="130" y="57"/>
                </a:cubicBez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7" name="Freeform 6" descr="Shingle">
            <a:extLst>
              <a:ext uri="{FF2B5EF4-FFF2-40B4-BE49-F238E27FC236}">
                <a16:creationId xmlns:a16="http://schemas.microsoft.com/office/drawing/2014/main" id="{55A15544-FA45-4EA1-850F-7E51F275FC4F}"/>
              </a:ext>
            </a:extLst>
          </p:cNvPr>
          <p:cNvSpPr>
            <a:spLocks/>
          </p:cNvSpPr>
          <p:nvPr/>
        </p:nvSpPr>
        <p:spPr bwMode="auto">
          <a:xfrm>
            <a:off x="4049538" y="3184227"/>
            <a:ext cx="1158875" cy="935038"/>
          </a:xfrm>
          <a:custGeom>
            <a:avLst/>
            <a:gdLst>
              <a:gd name="T0" fmla="*/ 2147483646 w 730"/>
              <a:gd name="T1" fmla="*/ 2147483646 h 589"/>
              <a:gd name="T2" fmla="*/ 2147483646 w 730"/>
              <a:gd name="T3" fmla="*/ 2147483646 h 589"/>
              <a:gd name="T4" fmla="*/ 2147483646 w 730"/>
              <a:gd name="T5" fmla="*/ 2147483646 h 589"/>
              <a:gd name="T6" fmla="*/ 2147483646 w 730"/>
              <a:gd name="T7" fmla="*/ 2147483646 h 589"/>
              <a:gd name="T8" fmla="*/ 2147483646 w 730"/>
              <a:gd name="T9" fmla="*/ 2147483646 h 589"/>
              <a:gd name="T10" fmla="*/ 0 60000 65536"/>
              <a:gd name="T11" fmla="*/ 0 60000 65536"/>
              <a:gd name="T12" fmla="*/ 0 60000 65536"/>
              <a:gd name="T13" fmla="*/ 0 60000 65536"/>
              <a:gd name="T14" fmla="*/ 0 60000 65536"/>
              <a:gd name="T15" fmla="*/ 0 w 730"/>
              <a:gd name="T16" fmla="*/ 0 h 589"/>
              <a:gd name="T17" fmla="*/ 730 w 730"/>
              <a:gd name="T18" fmla="*/ 589 h 589"/>
            </a:gdLst>
            <a:ahLst/>
            <a:cxnLst>
              <a:cxn ang="T10">
                <a:pos x="T0" y="T1"/>
              </a:cxn>
              <a:cxn ang="T11">
                <a:pos x="T2" y="T3"/>
              </a:cxn>
              <a:cxn ang="T12">
                <a:pos x="T4" y="T5"/>
              </a:cxn>
              <a:cxn ang="T13">
                <a:pos x="T6" y="T7"/>
              </a:cxn>
              <a:cxn ang="T14">
                <a:pos x="T8" y="T9"/>
              </a:cxn>
            </a:cxnLst>
            <a:rect l="T15" t="T16" r="T17" b="T18"/>
            <a:pathLst>
              <a:path w="730" h="589">
                <a:moveTo>
                  <a:pt x="34" y="125"/>
                </a:moveTo>
                <a:cubicBezTo>
                  <a:pt x="0" y="169"/>
                  <a:pt x="274" y="154"/>
                  <a:pt x="370" y="229"/>
                </a:cubicBezTo>
                <a:cubicBezTo>
                  <a:pt x="466" y="304"/>
                  <a:pt x="586" y="557"/>
                  <a:pt x="658" y="573"/>
                </a:cubicBezTo>
                <a:cubicBezTo>
                  <a:pt x="730" y="589"/>
                  <a:pt x="674" y="173"/>
                  <a:pt x="480" y="59"/>
                </a:cubicBezTo>
                <a:cubicBezTo>
                  <a:pt x="372" y="0"/>
                  <a:pt x="82" y="21"/>
                  <a:pt x="34" y="125"/>
                </a:cubicBezTo>
                <a:close/>
              </a:path>
            </a:pathLst>
          </a:custGeom>
          <a:blipFill dpi="0" rotWithShape="0">
            <a:blip r:embed="rId3"/>
            <a:srcRect/>
            <a:tile tx="0" ty="0" sx="100000" sy="100000" flip="none" algn="tl"/>
          </a:blipFill>
          <a:ln w="28575">
            <a:solidFill>
              <a:schemeClr val="tx1"/>
            </a:solidFill>
            <a:round/>
            <a:headEnd/>
            <a:tailEnd/>
          </a:ln>
        </p:spPr>
        <p:txBody>
          <a:bodyPr lIns="90000" tIns="46800" rIns="90000" bIns="46800" anchor="ctr">
            <a:spAutoFit/>
          </a:bodyPr>
          <a:lstStyle/>
          <a:p>
            <a:endParaRPr lang="ru-RU"/>
          </a:p>
        </p:txBody>
      </p:sp>
      <p:sp>
        <p:nvSpPr>
          <p:cNvPr id="8" name="Freeform 7" descr="Zig zag">
            <a:extLst>
              <a:ext uri="{FF2B5EF4-FFF2-40B4-BE49-F238E27FC236}">
                <a16:creationId xmlns:a16="http://schemas.microsoft.com/office/drawing/2014/main" id="{318B0825-BBB6-44F6-B528-1BD477B6C7CC}"/>
              </a:ext>
            </a:extLst>
          </p:cNvPr>
          <p:cNvSpPr>
            <a:spLocks/>
          </p:cNvSpPr>
          <p:nvPr/>
        </p:nvSpPr>
        <p:spPr bwMode="auto">
          <a:xfrm>
            <a:off x="4159076" y="3323927"/>
            <a:ext cx="758825" cy="863600"/>
          </a:xfrm>
          <a:custGeom>
            <a:avLst/>
            <a:gdLst>
              <a:gd name="T0" fmla="*/ 2147483646 w 478"/>
              <a:gd name="T1" fmla="*/ 2147483646 h 544"/>
              <a:gd name="T2" fmla="*/ 2147483646 w 478"/>
              <a:gd name="T3" fmla="*/ 2147483646 h 544"/>
              <a:gd name="T4" fmla="*/ 2147483646 w 478"/>
              <a:gd name="T5" fmla="*/ 2147483646 h 544"/>
              <a:gd name="T6" fmla="*/ 2147483646 w 478"/>
              <a:gd name="T7" fmla="*/ 2147483646 h 544"/>
              <a:gd name="T8" fmla="*/ 0 60000 65536"/>
              <a:gd name="T9" fmla="*/ 0 60000 65536"/>
              <a:gd name="T10" fmla="*/ 0 60000 65536"/>
              <a:gd name="T11" fmla="*/ 0 60000 65536"/>
              <a:gd name="T12" fmla="*/ 0 w 478"/>
              <a:gd name="T13" fmla="*/ 0 h 544"/>
              <a:gd name="T14" fmla="*/ 478 w 478"/>
              <a:gd name="T15" fmla="*/ 544 h 544"/>
            </a:gdLst>
            <a:ahLst/>
            <a:cxnLst>
              <a:cxn ang="T8">
                <a:pos x="T0" y="T1"/>
              </a:cxn>
              <a:cxn ang="T9">
                <a:pos x="T2" y="T3"/>
              </a:cxn>
              <a:cxn ang="T10">
                <a:pos x="T4" y="T5"/>
              </a:cxn>
              <a:cxn ang="T11">
                <a:pos x="T6" y="T7"/>
              </a:cxn>
            </a:cxnLst>
            <a:rect l="T12" t="T13" r="T14" b="T15"/>
            <a:pathLst>
              <a:path w="478" h="544">
                <a:moveTo>
                  <a:pt x="24" y="352"/>
                </a:moveTo>
                <a:cubicBezTo>
                  <a:pt x="0" y="160"/>
                  <a:pt x="288" y="0"/>
                  <a:pt x="383" y="92"/>
                </a:cubicBezTo>
                <a:cubicBezTo>
                  <a:pt x="478" y="184"/>
                  <a:pt x="445" y="318"/>
                  <a:pt x="352" y="432"/>
                </a:cubicBezTo>
                <a:cubicBezTo>
                  <a:pt x="271" y="524"/>
                  <a:pt x="48" y="544"/>
                  <a:pt x="24" y="352"/>
                </a:cubicBezTo>
                <a:close/>
              </a:path>
            </a:pathLst>
          </a:custGeom>
          <a:blipFill dpi="0" rotWithShape="0">
            <a:blip r:embed="rId4"/>
            <a:srcRect/>
            <a:tile tx="0" ty="0" sx="100000" sy="100000" flip="none" algn="tl"/>
          </a:blipFill>
          <a:ln w="28575">
            <a:solidFill>
              <a:schemeClr val="tx1"/>
            </a:solidFill>
            <a:round/>
            <a:headEnd/>
            <a:tailEnd/>
          </a:ln>
        </p:spPr>
        <p:txBody>
          <a:bodyPr lIns="90000" tIns="46800" rIns="90000" bIns="46800" anchor="ctr">
            <a:spAutoFit/>
          </a:bodyPr>
          <a:lstStyle/>
          <a:p>
            <a:endParaRPr lang="ru-RU"/>
          </a:p>
        </p:txBody>
      </p:sp>
      <p:sp>
        <p:nvSpPr>
          <p:cNvPr id="9" name="Freeform 8">
            <a:extLst>
              <a:ext uri="{FF2B5EF4-FFF2-40B4-BE49-F238E27FC236}">
                <a16:creationId xmlns:a16="http://schemas.microsoft.com/office/drawing/2014/main" id="{8001146C-2A97-4F5B-97C4-39C4638D91A1}"/>
              </a:ext>
            </a:extLst>
          </p:cNvPr>
          <p:cNvSpPr>
            <a:spLocks/>
          </p:cNvSpPr>
          <p:nvPr/>
        </p:nvSpPr>
        <p:spPr bwMode="auto">
          <a:xfrm>
            <a:off x="4979813" y="3374727"/>
            <a:ext cx="368300" cy="241300"/>
          </a:xfrm>
          <a:custGeom>
            <a:avLst/>
            <a:gdLst>
              <a:gd name="T0" fmla="*/ 0 w 232"/>
              <a:gd name="T1" fmla="*/ 2147483646 h 152"/>
              <a:gd name="T2" fmla="*/ 2147483646 w 232"/>
              <a:gd name="T3" fmla="*/ 0 h 152"/>
              <a:gd name="T4" fmla="*/ 0 60000 65536"/>
              <a:gd name="T5" fmla="*/ 0 60000 65536"/>
              <a:gd name="T6" fmla="*/ 0 w 232"/>
              <a:gd name="T7" fmla="*/ 0 h 152"/>
              <a:gd name="T8" fmla="*/ 232 w 232"/>
              <a:gd name="T9" fmla="*/ 152 h 152"/>
            </a:gdLst>
            <a:ahLst/>
            <a:cxnLst>
              <a:cxn ang="T4">
                <a:pos x="T0" y="T1"/>
              </a:cxn>
              <a:cxn ang="T5">
                <a:pos x="T2" y="T3"/>
              </a:cxn>
            </a:cxnLst>
            <a:rect l="T6" t="T7" r="T8" b="T9"/>
            <a:pathLst>
              <a:path w="232" h="152">
                <a:moveTo>
                  <a:pt x="0" y="152"/>
                </a:moveTo>
                <a:cubicBezTo>
                  <a:pt x="80" y="104"/>
                  <a:pt x="120" y="96"/>
                  <a:pt x="232" y="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0" name="Text Box 9">
            <a:extLst>
              <a:ext uri="{FF2B5EF4-FFF2-40B4-BE49-F238E27FC236}">
                <a16:creationId xmlns:a16="http://schemas.microsoft.com/office/drawing/2014/main" id="{72657017-773D-4426-BDD3-EF307F15118B}"/>
              </a:ext>
            </a:extLst>
          </p:cNvPr>
          <p:cNvSpPr txBox="1">
            <a:spLocks noChangeArrowheads="1"/>
          </p:cNvSpPr>
          <p:nvPr/>
        </p:nvSpPr>
        <p:spPr bwMode="auto">
          <a:xfrm>
            <a:off x="4183019" y="1970873"/>
            <a:ext cx="788732"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sz="1600" b="1" dirty="0" err="1">
                <a:solidFill>
                  <a:srgbClr val="0E176C"/>
                </a:solidFill>
                <a:latin typeface="+mn-lt"/>
              </a:rPr>
              <a:t>Жанасу</a:t>
            </a:r>
            <a:r>
              <a:rPr lang="ru-RU" altLang="en-US" sz="1600" b="1" noProof="1" smtClean="0">
                <a:solidFill>
                  <a:srgbClr val="0E176C"/>
                </a:solidFill>
                <a:latin typeface="+mn-lt"/>
              </a:rPr>
              <a:t> </a:t>
            </a:r>
            <a:endParaRPr lang="en-US" altLang="en-US" sz="1600" b="1" noProof="1">
              <a:solidFill>
                <a:srgbClr val="0E176C"/>
              </a:solidFill>
              <a:latin typeface="+mn-lt"/>
            </a:endParaRPr>
          </a:p>
        </p:txBody>
      </p:sp>
      <p:sp>
        <p:nvSpPr>
          <p:cNvPr id="11" name="Text Box 10">
            <a:extLst>
              <a:ext uri="{FF2B5EF4-FFF2-40B4-BE49-F238E27FC236}">
                <a16:creationId xmlns:a16="http://schemas.microsoft.com/office/drawing/2014/main" id="{E186D71B-2904-40EA-A88D-8D3A8E124BB7}"/>
              </a:ext>
            </a:extLst>
          </p:cNvPr>
          <p:cNvSpPr txBox="1">
            <a:spLocks noChangeArrowheads="1"/>
          </p:cNvSpPr>
          <p:nvPr/>
        </p:nvSpPr>
        <p:spPr bwMode="auto">
          <a:xfrm>
            <a:off x="4744412" y="2954249"/>
            <a:ext cx="1204231"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sz="1600" b="1" dirty="0" err="1">
                <a:solidFill>
                  <a:srgbClr val="0E176C"/>
                </a:solidFill>
                <a:latin typeface="+mn-lt"/>
              </a:rPr>
              <a:t>Тіл</a:t>
            </a:r>
            <a:r>
              <a:rPr lang="ru-RU" sz="1600" b="1" dirty="0">
                <a:solidFill>
                  <a:srgbClr val="0E176C"/>
                </a:solidFill>
                <a:latin typeface="+mn-lt"/>
              </a:rPr>
              <a:t> </a:t>
            </a:r>
          </a:p>
          <a:p>
            <a:pPr algn="ctr">
              <a:spcBef>
                <a:spcPct val="0"/>
              </a:spcBef>
              <a:buNone/>
            </a:pPr>
            <a:r>
              <a:rPr lang="ru-RU" sz="1600" b="1" dirty="0" err="1">
                <a:solidFill>
                  <a:srgbClr val="0E176C"/>
                </a:solidFill>
                <a:latin typeface="+mn-lt"/>
              </a:rPr>
              <a:t>және</a:t>
            </a:r>
            <a:r>
              <a:rPr lang="ru-RU" sz="1600" b="1" dirty="0">
                <a:solidFill>
                  <a:srgbClr val="0E176C"/>
                </a:solidFill>
                <a:latin typeface="+mn-lt"/>
              </a:rPr>
              <a:t> </a:t>
            </a:r>
            <a:r>
              <a:rPr lang="ru-RU" sz="1600" b="1" dirty="0" err="1">
                <a:solidFill>
                  <a:srgbClr val="0E176C"/>
                </a:solidFill>
                <a:latin typeface="+mn-lt"/>
              </a:rPr>
              <a:t>сөйлеу</a:t>
            </a:r>
            <a:endParaRPr lang="en-US" altLang="en-US" sz="1600" b="1" noProof="1">
              <a:solidFill>
                <a:srgbClr val="0E176C"/>
              </a:solidFill>
              <a:latin typeface="+mn-lt"/>
            </a:endParaRPr>
          </a:p>
        </p:txBody>
      </p:sp>
      <p:sp>
        <p:nvSpPr>
          <p:cNvPr id="12" name="Text Box 11">
            <a:extLst>
              <a:ext uri="{FF2B5EF4-FFF2-40B4-BE49-F238E27FC236}">
                <a16:creationId xmlns:a16="http://schemas.microsoft.com/office/drawing/2014/main" id="{9C35C522-870B-4C39-A446-E9356C38049A}"/>
              </a:ext>
            </a:extLst>
          </p:cNvPr>
          <p:cNvSpPr txBox="1">
            <a:spLocks noChangeArrowheads="1"/>
          </p:cNvSpPr>
          <p:nvPr/>
        </p:nvSpPr>
        <p:spPr bwMode="auto">
          <a:xfrm>
            <a:off x="4843436" y="2432835"/>
            <a:ext cx="1001420"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sz="1600" b="1" dirty="0" err="1">
                <a:solidFill>
                  <a:srgbClr val="0E176C"/>
                </a:solidFill>
                <a:latin typeface="+mn-lt"/>
              </a:rPr>
              <a:t>Есту</a:t>
            </a:r>
            <a:r>
              <a:rPr lang="ru-RU" sz="1600" b="1" dirty="0">
                <a:solidFill>
                  <a:srgbClr val="0E176C"/>
                </a:solidFill>
                <a:latin typeface="+mn-lt"/>
              </a:rPr>
              <a:t> </a:t>
            </a:r>
            <a:r>
              <a:rPr lang="ru-RU" sz="1600" b="1" dirty="0" err="1">
                <a:solidFill>
                  <a:srgbClr val="0E176C"/>
                </a:solidFill>
                <a:latin typeface="+mn-lt"/>
              </a:rPr>
              <a:t>сезімі</a:t>
            </a:r>
            <a:endParaRPr lang="en-US" altLang="en-US" sz="1600" b="1" noProof="1">
              <a:solidFill>
                <a:srgbClr val="0E176C"/>
              </a:solidFill>
              <a:latin typeface="+mn-lt"/>
            </a:endParaRPr>
          </a:p>
        </p:txBody>
      </p:sp>
      <p:sp>
        <p:nvSpPr>
          <p:cNvPr id="13" name="Text Box 12">
            <a:extLst>
              <a:ext uri="{FF2B5EF4-FFF2-40B4-BE49-F238E27FC236}">
                <a16:creationId xmlns:a16="http://schemas.microsoft.com/office/drawing/2014/main" id="{CF13389D-2509-4B1A-A8A7-EC750B97941A}"/>
              </a:ext>
            </a:extLst>
          </p:cNvPr>
          <p:cNvSpPr txBox="1">
            <a:spLocks noChangeArrowheads="1"/>
          </p:cNvSpPr>
          <p:nvPr/>
        </p:nvSpPr>
        <p:spPr bwMode="auto">
          <a:xfrm>
            <a:off x="2829197" y="3464710"/>
            <a:ext cx="342008"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sz="1600" b="1" dirty="0" err="1" smtClean="0">
                <a:solidFill>
                  <a:srgbClr val="0E176C"/>
                </a:solidFill>
                <a:latin typeface="+mn-lt"/>
              </a:rPr>
              <a:t>Иіс</a:t>
            </a:r>
            <a:endParaRPr lang="en-US" altLang="en-US" sz="1600" b="1" noProof="1">
              <a:solidFill>
                <a:srgbClr val="0E176C"/>
              </a:solidFill>
              <a:latin typeface="+mn-lt"/>
            </a:endParaRPr>
          </a:p>
        </p:txBody>
      </p:sp>
      <p:sp>
        <p:nvSpPr>
          <p:cNvPr id="14" name="Text Box 13">
            <a:extLst>
              <a:ext uri="{FF2B5EF4-FFF2-40B4-BE49-F238E27FC236}">
                <a16:creationId xmlns:a16="http://schemas.microsoft.com/office/drawing/2014/main" id="{A0189E93-FDCC-4A81-B9B8-107E386ADD1C}"/>
              </a:ext>
            </a:extLst>
          </p:cNvPr>
          <p:cNvSpPr txBox="1">
            <a:spLocks noChangeArrowheads="1"/>
          </p:cNvSpPr>
          <p:nvPr/>
        </p:nvSpPr>
        <p:spPr bwMode="auto">
          <a:xfrm>
            <a:off x="5966576" y="3375810"/>
            <a:ext cx="571238"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sz="1600" b="1" dirty="0" err="1">
                <a:solidFill>
                  <a:srgbClr val="0E176C"/>
                </a:solidFill>
                <a:latin typeface="+mn-lt"/>
              </a:rPr>
              <a:t>Пішін</a:t>
            </a:r>
            <a:endParaRPr lang="en-US" altLang="en-US" sz="1600" b="1" noProof="1">
              <a:solidFill>
                <a:srgbClr val="0E176C"/>
              </a:solidFill>
              <a:latin typeface="+mn-lt"/>
            </a:endParaRPr>
          </a:p>
        </p:txBody>
      </p:sp>
      <p:sp>
        <p:nvSpPr>
          <p:cNvPr id="15" name="Text Box 14">
            <a:extLst>
              <a:ext uri="{FF2B5EF4-FFF2-40B4-BE49-F238E27FC236}">
                <a16:creationId xmlns:a16="http://schemas.microsoft.com/office/drawing/2014/main" id="{3F449017-21BA-4CD5-AC81-648E3B7BD396}"/>
              </a:ext>
            </a:extLst>
          </p:cNvPr>
          <p:cNvSpPr txBox="1">
            <a:spLocks noChangeArrowheads="1"/>
          </p:cNvSpPr>
          <p:nvPr/>
        </p:nvSpPr>
        <p:spPr bwMode="auto">
          <a:xfrm>
            <a:off x="5744581" y="3848885"/>
            <a:ext cx="846954"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en-US" sz="1600" b="1" noProof="1">
                <a:solidFill>
                  <a:srgbClr val="0E176C"/>
                </a:solidFill>
                <a:latin typeface="+mn-lt"/>
              </a:rPr>
              <a:t>Позиция</a:t>
            </a:r>
            <a:endParaRPr lang="en-US" altLang="en-US" sz="1600" b="1" noProof="1">
              <a:solidFill>
                <a:srgbClr val="0E176C"/>
              </a:solidFill>
              <a:latin typeface="+mn-lt"/>
            </a:endParaRPr>
          </a:p>
        </p:txBody>
      </p:sp>
      <p:sp>
        <p:nvSpPr>
          <p:cNvPr id="16" name="Text Box 15">
            <a:extLst>
              <a:ext uri="{FF2B5EF4-FFF2-40B4-BE49-F238E27FC236}">
                <a16:creationId xmlns:a16="http://schemas.microsoft.com/office/drawing/2014/main" id="{09C0B606-745A-44A0-BFD9-53CC533649E5}"/>
              </a:ext>
            </a:extLst>
          </p:cNvPr>
          <p:cNvSpPr txBox="1">
            <a:spLocks noChangeArrowheads="1"/>
          </p:cNvSpPr>
          <p:nvPr/>
        </p:nvSpPr>
        <p:spPr bwMode="auto">
          <a:xfrm>
            <a:off x="3945595" y="4325135"/>
            <a:ext cx="866703" cy="34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en-US" sz="1600" b="1" noProof="1" smtClean="0">
                <a:solidFill>
                  <a:srgbClr val="0E176C"/>
                </a:solidFill>
                <a:latin typeface="Arial" panose="020B0604020202020204" pitchFamily="34" charset="0"/>
              </a:rPr>
              <a:t>Эмоция</a:t>
            </a:r>
            <a:endParaRPr lang="en-US" altLang="en-US" sz="1600" b="1" noProof="1">
              <a:solidFill>
                <a:srgbClr val="0E176C"/>
              </a:solidFill>
              <a:latin typeface="Arial" panose="020B0604020202020204" pitchFamily="34" charset="0"/>
            </a:endParaRPr>
          </a:p>
        </p:txBody>
      </p:sp>
      <p:sp>
        <p:nvSpPr>
          <p:cNvPr id="17" name="Text Box 16">
            <a:extLst>
              <a:ext uri="{FF2B5EF4-FFF2-40B4-BE49-F238E27FC236}">
                <a16:creationId xmlns:a16="http://schemas.microsoft.com/office/drawing/2014/main" id="{E22E2C7A-3C0D-4E1A-85A2-155CB3C35C81}"/>
              </a:ext>
            </a:extLst>
          </p:cNvPr>
          <p:cNvSpPr txBox="1">
            <a:spLocks noChangeArrowheads="1"/>
          </p:cNvSpPr>
          <p:nvPr/>
        </p:nvSpPr>
        <p:spPr bwMode="auto">
          <a:xfrm>
            <a:off x="2479501" y="2037067"/>
            <a:ext cx="1408005" cy="1214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36000" tIns="46800" rIns="36000" bIns="46800" anchor="ctr">
            <a:spAutoFit/>
          </a:bodyPr>
          <a:lstStyle>
            <a:lvl1pPr>
              <a:spcBef>
                <a:spcPct val="20000"/>
              </a:spcBef>
              <a:buFont typeface="Arial" panose="020B0604020202020204" pitchFamily="34" charset="0"/>
              <a:buChar char="•"/>
              <a:tabLst>
                <a:tab pos="1524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524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524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524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524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524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524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524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524000" algn="r"/>
              </a:tabLst>
              <a:defRPr sz="2000">
                <a:solidFill>
                  <a:schemeClr val="tx1"/>
                </a:solidFill>
                <a:latin typeface="Calibri" panose="020F0502020204030204" pitchFamily="34" charset="0"/>
              </a:defRPr>
            </a:lvl9pPr>
          </a:lstStyle>
          <a:p>
            <a:pPr>
              <a:spcBef>
                <a:spcPct val="0"/>
              </a:spcBef>
              <a:buNone/>
            </a:pPr>
            <a:r>
              <a:rPr lang="ru-RU" sz="1800" dirty="0"/>
              <a:t>Ассоциация </a:t>
            </a:r>
            <a:endParaRPr lang="ru-RU" sz="1800" dirty="0" smtClean="0"/>
          </a:p>
          <a:p>
            <a:pPr>
              <a:spcBef>
                <a:spcPct val="0"/>
              </a:spcBef>
              <a:buNone/>
            </a:pPr>
            <a:r>
              <a:rPr lang="ru-RU" sz="1800" dirty="0" err="1" smtClean="0"/>
              <a:t>Орталықтары</a:t>
            </a:r>
            <a:endParaRPr lang="ru-RU" sz="1800" dirty="0" smtClean="0"/>
          </a:p>
          <a:p>
            <a:pPr>
              <a:spcBef>
                <a:spcPct val="0"/>
              </a:spcBef>
              <a:buNone/>
            </a:pPr>
            <a:r>
              <a:rPr lang="da-DK" altLang="en-US" sz="1600" b="1" noProof="1" smtClean="0">
                <a:solidFill>
                  <a:srgbClr val="0E176C"/>
                </a:solidFill>
                <a:latin typeface="+mn-lt"/>
              </a:rPr>
              <a:t>Hippocampus</a:t>
            </a:r>
            <a:endParaRPr lang="da-DK" altLang="en-US" sz="1600" b="1" noProof="1">
              <a:solidFill>
                <a:srgbClr val="0E176C"/>
              </a:solidFill>
              <a:latin typeface="+mn-lt"/>
            </a:endParaRPr>
          </a:p>
          <a:p>
            <a:pPr eaLnBrk="1" hangingPunct="1">
              <a:spcBef>
                <a:spcPct val="30000"/>
              </a:spcBef>
              <a:buFontTx/>
              <a:buNone/>
            </a:pPr>
            <a:r>
              <a:rPr lang="da-DK" altLang="en-US" sz="1600" b="1" noProof="1">
                <a:solidFill>
                  <a:srgbClr val="0E176C"/>
                </a:solidFill>
                <a:latin typeface="+mn-lt"/>
              </a:rPr>
              <a:t>Amygdala</a:t>
            </a:r>
          </a:p>
        </p:txBody>
      </p:sp>
      <p:sp>
        <p:nvSpPr>
          <p:cNvPr id="18" name="Freeform 17">
            <a:extLst>
              <a:ext uri="{FF2B5EF4-FFF2-40B4-BE49-F238E27FC236}">
                <a16:creationId xmlns:a16="http://schemas.microsoft.com/office/drawing/2014/main" id="{5050AAE6-4471-470F-B97D-74C43DC2999F}"/>
              </a:ext>
            </a:extLst>
          </p:cNvPr>
          <p:cNvSpPr>
            <a:spLocks/>
          </p:cNvSpPr>
          <p:nvPr/>
        </p:nvSpPr>
        <p:spPr bwMode="auto">
          <a:xfrm>
            <a:off x="4992513" y="3590627"/>
            <a:ext cx="927100" cy="279400"/>
          </a:xfrm>
          <a:custGeom>
            <a:avLst/>
            <a:gdLst>
              <a:gd name="T0" fmla="*/ 0 w 584"/>
              <a:gd name="T1" fmla="*/ 2147483646 h 176"/>
              <a:gd name="T2" fmla="*/ 2147483646 w 584"/>
              <a:gd name="T3" fmla="*/ 0 h 176"/>
              <a:gd name="T4" fmla="*/ 0 60000 65536"/>
              <a:gd name="T5" fmla="*/ 0 60000 65536"/>
              <a:gd name="T6" fmla="*/ 0 w 584"/>
              <a:gd name="T7" fmla="*/ 0 h 176"/>
              <a:gd name="T8" fmla="*/ 584 w 584"/>
              <a:gd name="T9" fmla="*/ 176 h 176"/>
            </a:gdLst>
            <a:ahLst/>
            <a:cxnLst>
              <a:cxn ang="T4">
                <a:pos x="T0" y="T1"/>
              </a:cxn>
              <a:cxn ang="T5">
                <a:pos x="T2" y="T3"/>
              </a:cxn>
            </a:cxnLst>
            <a:rect l="T6" t="T7" r="T8" b="T9"/>
            <a:pathLst>
              <a:path w="584" h="176">
                <a:moveTo>
                  <a:pt x="0" y="152"/>
                </a:moveTo>
                <a:cubicBezTo>
                  <a:pt x="296" y="176"/>
                  <a:pt x="456" y="56"/>
                  <a:pt x="584" y="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9" name="Freeform 18">
            <a:extLst>
              <a:ext uri="{FF2B5EF4-FFF2-40B4-BE49-F238E27FC236}">
                <a16:creationId xmlns:a16="http://schemas.microsoft.com/office/drawing/2014/main" id="{B2E649B0-8F0E-41F0-B78E-3262F2C032CC}"/>
              </a:ext>
            </a:extLst>
          </p:cNvPr>
          <p:cNvSpPr>
            <a:spLocks/>
          </p:cNvSpPr>
          <p:nvPr/>
        </p:nvSpPr>
        <p:spPr bwMode="auto">
          <a:xfrm>
            <a:off x="4903613" y="3997027"/>
            <a:ext cx="800100" cy="184150"/>
          </a:xfrm>
          <a:custGeom>
            <a:avLst/>
            <a:gdLst>
              <a:gd name="T0" fmla="*/ 0 w 504"/>
              <a:gd name="T1" fmla="*/ 0 h 116"/>
              <a:gd name="T2" fmla="*/ 2147483646 w 504"/>
              <a:gd name="T3" fmla="*/ 2147483646 h 116"/>
              <a:gd name="T4" fmla="*/ 0 60000 65536"/>
              <a:gd name="T5" fmla="*/ 0 60000 65536"/>
              <a:gd name="T6" fmla="*/ 0 w 504"/>
              <a:gd name="T7" fmla="*/ 0 h 116"/>
              <a:gd name="T8" fmla="*/ 504 w 504"/>
              <a:gd name="T9" fmla="*/ 116 h 116"/>
            </a:gdLst>
            <a:ahLst/>
            <a:cxnLst>
              <a:cxn ang="T4">
                <a:pos x="T0" y="T1"/>
              </a:cxn>
              <a:cxn ang="T5">
                <a:pos x="T2" y="T3"/>
              </a:cxn>
            </a:cxnLst>
            <a:rect l="T6" t="T7" r="T8" b="T9"/>
            <a:pathLst>
              <a:path w="504" h="116">
                <a:moveTo>
                  <a:pt x="0" y="0"/>
                </a:moveTo>
                <a:cubicBezTo>
                  <a:pt x="224" y="116"/>
                  <a:pt x="352" y="72"/>
                  <a:pt x="504" y="32"/>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0" name="Freeform 19">
            <a:extLst>
              <a:ext uri="{FF2B5EF4-FFF2-40B4-BE49-F238E27FC236}">
                <a16:creationId xmlns:a16="http://schemas.microsoft.com/office/drawing/2014/main" id="{1A695C43-C642-4100-A3D5-BE37BCD5CBE1}"/>
              </a:ext>
            </a:extLst>
          </p:cNvPr>
          <p:cNvSpPr>
            <a:spLocks/>
          </p:cNvSpPr>
          <p:nvPr/>
        </p:nvSpPr>
        <p:spPr bwMode="auto">
          <a:xfrm>
            <a:off x="5246513" y="2765127"/>
            <a:ext cx="355600" cy="368300"/>
          </a:xfrm>
          <a:custGeom>
            <a:avLst/>
            <a:gdLst>
              <a:gd name="T0" fmla="*/ 0 w 224"/>
              <a:gd name="T1" fmla="*/ 0 h 232"/>
              <a:gd name="T2" fmla="*/ 2147483646 w 224"/>
              <a:gd name="T3" fmla="*/ 2147483646 h 232"/>
              <a:gd name="T4" fmla="*/ 0 60000 65536"/>
              <a:gd name="T5" fmla="*/ 0 60000 65536"/>
              <a:gd name="T6" fmla="*/ 0 w 224"/>
              <a:gd name="T7" fmla="*/ 0 h 232"/>
              <a:gd name="T8" fmla="*/ 224 w 224"/>
              <a:gd name="T9" fmla="*/ 232 h 232"/>
            </a:gdLst>
            <a:ahLst/>
            <a:cxnLst>
              <a:cxn ang="T4">
                <a:pos x="T0" y="T1"/>
              </a:cxn>
              <a:cxn ang="T5">
                <a:pos x="T2" y="T3"/>
              </a:cxn>
            </a:cxnLst>
            <a:rect l="T6" t="T7" r="T8" b="T9"/>
            <a:pathLst>
              <a:path w="224" h="232">
                <a:moveTo>
                  <a:pt x="0" y="0"/>
                </a:moveTo>
                <a:cubicBezTo>
                  <a:pt x="224" y="116"/>
                  <a:pt x="176" y="168"/>
                  <a:pt x="192" y="232"/>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1" name="Freeform 20">
            <a:extLst>
              <a:ext uri="{FF2B5EF4-FFF2-40B4-BE49-F238E27FC236}">
                <a16:creationId xmlns:a16="http://schemas.microsoft.com/office/drawing/2014/main" id="{14D78B8F-6614-4C65-901D-372E23976721}"/>
              </a:ext>
            </a:extLst>
          </p:cNvPr>
          <p:cNvSpPr>
            <a:spLocks/>
          </p:cNvSpPr>
          <p:nvPr/>
        </p:nvSpPr>
        <p:spPr bwMode="auto">
          <a:xfrm>
            <a:off x="4827413" y="2701627"/>
            <a:ext cx="190500" cy="838200"/>
          </a:xfrm>
          <a:custGeom>
            <a:avLst/>
            <a:gdLst>
              <a:gd name="T0" fmla="*/ 0 w 120"/>
              <a:gd name="T1" fmla="*/ 2147483646 h 528"/>
              <a:gd name="T2" fmla="*/ 2147483646 w 120"/>
              <a:gd name="T3" fmla="*/ 0 h 528"/>
              <a:gd name="T4" fmla="*/ 0 60000 65536"/>
              <a:gd name="T5" fmla="*/ 0 60000 65536"/>
              <a:gd name="T6" fmla="*/ 0 w 120"/>
              <a:gd name="T7" fmla="*/ 0 h 528"/>
              <a:gd name="T8" fmla="*/ 120 w 120"/>
              <a:gd name="T9" fmla="*/ 528 h 528"/>
            </a:gdLst>
            <a:ahLst/>
            <a:cxnLst>
              <a:cxn ang="T4">
                <a:pos x="T0" y="T1"/>
              </a:cxn>
              <a:cxn ang="T5">
                <a:pos x="T2" y="T3"/>
              </a:cxn>
            </a:cxnLst>
            <a:rect l="T6" t="T7" r="T8" b="T9"/>
            <a:pathLst>
              <a:path w="120" h="528">
                <a:moveTo>
                  <a:pt x="0" y="528"/>
                </a:moveTo>
                <a:cubicBezTo>
                  <a:pt x="8" y="392"/>
                  <a:pt x="24" y="112"/>
                  <a:pt x="120" y="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2" name="Freeform 21">
            <a:extLst>
              <a:ext uri="{FF2B5EF4-FFF2-40B4-BE49-F238E27FC236}">
                <a16:creationId xmlns:a16="http://schemas.microsoft.com/office/drawing/2014/main" id="{F2D07070-1477-454F-AC69-E96D1F95D1E6}"/>
              </a:ext>
            </a:extLst>
          </p:cNvPr>
          <p:cNvSpPr>
            <a:spLocks/>
          </p:cNvSpPr>
          <p:nvPr/>
        </p:nvSpPr>
        <p:spPr bwMode="auto">
          <a:xfrm>
            <a:off x="4548013" y="2295227"/>
            <a:ext cx="203200" cy="1130300"/>
          </a:xfrm>
          <a:custGeom>
            <a:avLst/>
            <a:gdLst>
              <a:gd name="T0" fmla="*/ 2147483646 w 128"/>
              <a:gd name="T1" fmla="*/ 2147483646 h 712"/>
              <a:gd name="T2" fmla="*/ 2147483646 w 128"/>
              <a:gd name="T3" fmla="*/ 0 h 712"/>
              <a:gd name="T4" fmla="*/ 0 60000 65536"/>
              <a:gd name="T5" fmla="*/ 0 60000 65536"/>
              <a:gd name="T6" fmla="*/ 0 w 128"/>
              <a:gd name="T7" fmla="*/ 0 h 712"/>
              <a:gd name="T8" fmla="*/ 128 w 128"/>
              <a:gd name="T9" fmla="*/ 712 h 712"/>
            </a:gdLst>
            <a:ahLst/>
            <a:cxnLst>
              <a:cxn ang="T4">
                <a:pos x="T0" y="T1"/>
              </a:cxn>
              <a:cxn ang="T5">
                <a:pos x="T2" y="T3"/>
              </a:cxn>
            </a:cxnLst>
            <a:rect l="T6" t="T7" r="T8" b="T9"/>
            <a:pathLst>
              <a:path w="128" h="712">
                <a:moveTo>
                  <a:pt x="64" y="712"/>
                </a:moveTo>
                <a:cubicBezTo>
                  <a:pt x="128" y="488"/>
                  <a:pt x="0" y="344"/>
                  <a:pt x="64" y="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3" name="Freeform 22">
            <a:extLst>
              <a:ext uri="{FF2B5EF4-FFF2-40B4-BE49-F238E27FC236}">
                <a16:creationId xmlns:a16="http://schemas.microsoft.com/office/drawing/2014/main" id="{81B322EA-350E-4A07-B08F-028CB623EAAE}"/>
              </a:ext>
            </a:extLst>
          </p:cNvPr>
          <p:cNvSpPr>
            <a:spLocks/>
          </p:cNvSpPr>
          <p:nvPr/>
        </p:nvSpPr>
        <p:spPr bwMode="auto">
          <a:xfrm>
            <a:off x="3189113" y="3616027"/>
            <a:ext cx="1028700" cy="349250"/>
          </a:xfrm>
          <a:custGeom>
            <a:avLst/>
            <a:gdLst>
              <a:gd name="T0" fmla="*/ 0 w 648"/>
              <a:gd name="T1" fmla="*/ 2147483646 h 220"/>
              <a:gd name="T2" fmla="*/ 2147483646 w 648"/>
              <a:gd name="T3" fmla="*/ 2147483646 h 220"/>
              <a:gd name="T4" fmla="*/ 0 60000 65536"/>
              <a:gd name="T5" fmla="*/ 0 60000 65536"/>
              <a:gd name="T6" fmla="*/ 0 w 648"/>
              <a:gd name="T7" fmla="*/ 0 h 220"/>
              <a:gd name="T8" fmla="*/ 648 w 648"/>
              <a:gd name="T9" fmla="*/ 220 h 220"/>
            </a:gdLst>
            <a:ahLst/>
            <a:cxnLst>
              <a:cxn ang="T4">
                <a:pos x="T0" y="T1"/>
              </a:cxn>
              <a:cxn ang="T5">
                <a:pos x="T2" y="T3"/>
              </a:cxn>
            </a:cxnLst>
            <a:rect l="T6" t="T7" r="T8" b="T9"/>
            <a:pathLst>
              <a:path w="648" h="220">
                <a:moveTo>
                  <a:pt x="0" y="104"/>
                </a:moveTo>
                <a:cubicBezTo>
                  <a:pt x="224" y="220"/>
                  <a:pt x="488" y="0"/>
                  <a:pt x="648" y="72"/>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4" name="Freeform 23">
            <a:extLst>
              <a:ext uri="{FF2B5EF4-FFF2-40B4-BE49-F238E27FC236}">
                <a16:creationId xmlns:a16="http://schemas.microsoft.com/office/drawing/2014/main" id="{7517902F-CC37-407A-BB04-4646D3EB6D3F}"/>
              </a:ext>
            </a:extLst>
          </p:cNvPr>
          <p:cNvSpPr>
            <a:spLocks/>
          </p:cNvSpPr>
          <p:nvPr/>
        </p:nvSpPr>
        <p:spPr bwMode="auto">
          <a:xfrm>
            <a:off x="5691013" y="3133427"/>
            <a:ext cx="609600" cy="317500"/>
          </a:xfrm>
          <a:custGeom>
            <a:avLst/>
            <a:gdLst>
              <a:gd name="T0" fmla="*/ 0 w 384"/>
              <a:gd name="T1" fmla="*/ 2147483646 h 200"/>
              <a:gd name="T2" fmla="*/ 2147483646 w 384"/>
              <a:gd name="T3" fmla="*/ 2147483646 h 200"/>
              <a:gd name="T4" fmla="*/ 0 60000 65536"/>
              <a:gd name="T5" fmla="*/ 0 60000 65536"/>
              <a:gd name="T6" fmla="*/ 0 w 384"/>
              <a:gd name="T7" fmla="*/ 0 h 200"/>
              <a:gd name="T8" fmla="*/ 384 w 384"/>
              <a:gd name="T9" fmla="*/ 200 h 200"/>
            </a:gdLst>
            <a:ahLst/>
            <a:cxnLst>
              <a:cxn ang="T4">
                <a:pos x="T0" y="T1"/>
              </a:cxn>
              <a:cxn ang="T5">
                <a:pos x="T2" y="T3"/>
              </a:cxn>
            </a:cxnLst>
            <a:rect l="T6" t="T7" r="T8" b="T9"/>
            <a:pathLst>
              <a:path w="384" h="200">
                <a:moveTo>
                  <a:pt x="0" y="32"/>
                </a:moveTo>
                <a:cubicBezTo>
                  <a:pt x="200" y="0"/>
                  <a:pt x="344" y="96"/>
                  <a:pt x="384" y="20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5" name="Freeform 24">
            <a:extLst>
              <a:ext uri="{FF2B5EF4-FFF2-40B4-BE49-F238E27FC236}">
                <a16:creationId xmlns:a16="http://schemas.microsoft.com/office/drawing/2014/main" id="{BE0244CC-3AC9-43BB-A6C3-71FA5F7C7AAB}"/>
              </a:ext>
            </a:extLst>
          </p:cNvPr>
          <p:cNvSpPr>
            <a:spLocks/>
          </p:cNvSpPr>
          <p:nvPr/>
        </p:nvSpPr>
        <p:spPr bwMode="auto">
          <a:xfrm>
            <a:off x="4192413" y="3844627"/>
            <a:ext cx="406400" cy="558800"/>
          </a:xfrm>
          <a:custGeom>
            <a:avLst/>
            <a:gdLst>
              <a:gd name="T0" fmla="*/ 0 w 256"/>
              <a:gd name="T1" fmla="*/ 2147483646 h 352"/>
              <a:gd name="T2" fmla="*/ 2147483646 w 256"/>
              <a:gd name="T3" fmla="*/ 0 h 352"/>
              <a:gd name="T4" fmla="*/ 0 60000 65536"/>
              <a:gd name="T5" fmla="*/ 0 60000 65536"/>
              <a:gd name="T6" fmla="*/ 0 w 256"/>
              <a:gd name="T7" fmla="*/ 0 h 352"/>
              <a:gd name="T8" fmla="*/ 256 w 256"/>
              <a:gd name="T9" fmla="*/ 352 h 352"/>
            </a:gdLst>
            <a:ahLst/>
            <a:cxnLst>
              <a:cxn ang="T4">
                <a:pos x="T0" y="T1"/>
              </a:cxn>
              <a:cxn ang="T5">
                <a:pos x="T2" y="T3"/>
              </a:cxn>
            </a:cxnLst>
            <a:rect l="T6" t="T7" r="T8" b="T9"/>
            <a:pathLst>
              <a:path w="256" h="352">
                <a:moveTo>
                  <a:pt x="0" y="352"/>
                </a:moveTo>
                <a:cubicBezTo>
                  <a:pt x="216" y="288"/>
                  <a:pt x="224" y="120"/>
                  <a:pt x="256" y="0"/>
                </a:cubicBezTo>
              </a:path>
            </a:pathLst>
          </a:custGeom>
          <a:noFill/>
          <a:ln w="28575">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6" name="AutoShape 25">
            <a:extLst>
              <a:ext uri="{FF2B5EF4-FFF2-40B4-BE49-F238E27FC236}">
                <a16:creationId xmlns:a16="http://schemas.microsoft.com/office/drawing/2014/main" id="{25C7AEE2-60EF-439D-B4B4-CC6D4050D26A}"/>
              </a:ext>
            </a:extLst>
          </p:cNvPr>
          <p:cNvSpPr>
            <a:spLocks noChangeArrowheads="1"/>
          </p:cNvSpPr>
          <p:nvPr/>
        </p:nvSpPr>
        <p:spPr bwMode="auto">
          <a:xfrm>
            <a:off x="5029803" y="4850360"/>
            <a:ext cx="2505753" cy="1874044"/>
          </a:xfrm>
          <a:prstGeom prst="cloudCallout">
            <a:avLst>
              <a:gd name="adj1" fmla="val -53634"/>
              <a:gd name="adj2" fmla="val -65903"/>
            </a:avLst>
          </a:prstGeom>
          <a:solidFill>
            <a:schemeClr val="bg1"/>
          </a:solidFill>
          <a:ln w="28575">
            <a:solidFill>
              <a:schemeClr val="tx1"/>
            </a:solidFill>
            <a:round/>
            <a:headEnd/>
            <a:tailEnd/>
          </a:ln>
        </p:spPr>
        <p:txBody>
          <a:bodyPr wrap="none" lIns="0" tIns="0" rIns="0" bIns="0" anchor="ctr">
            <a:spAutoFit/>
          </a:bodyPr>
          <a:lstStyle>
            <a:lvl1pPr>
              <a:spcBef>
                <a:spcPct val="20000"/>
              </a:spcBef>
              <a:buFont typeface="Arial" panose="020B0604020202020204" pitchFamily="34" charset="0"/>
              <a:buChar char="•"/>
              <a:tabLst>
                <a:tab pos="1333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333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333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9pPr>
          </a:lstStyle>
          <a:p>
            <a:pPr eaLnBrk="1" hangingPunct="1">
              <a:spcBef>
                <a:spcPct val="0"/>
              </a:spcBef>
              <a:buFontTx/>
              <a:buNone/>
            </a:pPr>
            <a:r>
              <a:rPr lang="ru-RU" altLang="en-US" sz="1600" b="1" dirty="0" err="1" smtClean="0">
                <a:solidFill>
                  <a:srgbClr val="0E176C"/>
                </a:solidFill>
                <a:latin typeface="+mn-lt"/>
              </a:rPr>
              <a:t>Сөз</a:t>
            </a:r>
            <a:r>
              <a:rPr lang="en-US" altLang="en-US" sz="1600" b="1" dirty="0" smtClean="0">
                <a:solidFill>
                  <a:srgbClr val="0E176C"/>
                </a:solidFill>
                <a:latin typeface="+mn-lt"/>
              </a:rPr>
              <a:t>: </a:t>
            </a:r>
            <a:r>
              <a:rPr lang="ru-RU" altLang="en-US" sz="1600" b="1" dirty="0">
                <a:solidFill>
                  <a:srgbClr val="0E176C"/>
                </a:solidFill>
                <a:latin typeface="+mn-lt"/>
              </a:rPr>
              <a:t>Кофе</a:t>
            </a:r>
            <a:endParaRPr lang="en-US" altLang="en-US" sz="1600" b="1" dirty="0">
              <a:solidFill>
                <a:srgbClr val="0E176C"/>
              </a:solidFill>
              <a:latin typeface="+mn-lt"/>
            </a:endParaRPr>
          </a:p>
          <a:p>
            <a:pPr eaLnBrk="1" hangingPunct="1">
              <a:spcBef>
                <a:spcPct val="0"/>
              </a:spcBef>
              <a:buFontTx/>
              <a:buNone/>
            </a:pPr>
            <a:r>
              <a:rPr lang="ru-RU" altLang="en-US" sz="1600" b="1" dirty="0">
                <a:solidFill>
                  <a:srgbClr val="0E176C"/>
                </a:solidFill>
                <a:latin typeface="+mn-lt"/>
              </a:rPr>
              <a:t>Форма</a:t>
            </a:r>
            <a:r>
              <a:rPr lang="en-US" altLang="en-US" sz="1600" b="1" dirty="0">
                <a:solidFill>
                  <a:srgbClr val="0E176C"/>
                </a:solidFill>
                <a:latin typeface="+mn-lt"/>
              </a:rPr>
              <a:t>: </a:t>
            </a:r>
            <a:r>
              <a:rPr lang="ru-RU" altLang="en-US" sz="1600" b="1" dirty="0" err="1" smtClean="0">
                <a:solidFill>
                  <a:srgbClr val="0E176C"/>
                </a:solidFill>
                <a:latin typeface="+mn-lt"/>
              </a:rPr>
              <a:t>Ыдыс</a:t>
            </a:r>
            <a:endParaRPr lang="en-US" altLang="en-US" sz="1600" b="1" dirty="0">
              <a:solidFill>
                <a:srgbClr val="0E176C"/>
              </a:solidFill>
              <a:latin typeface="+mn-lt"/>
            </a:endParaRPr>
          </a:p>
          <a:p>
            <a:pPr eaLnBrk="1" hangingPunct="1">
              <a:spcBef>
                <a:spcPct val="0"/>
              </a:spcBef>
              <a:buFontTx/>
              <a:buNone/>
            </a:pPr>
            <a:r>
              <a:rPr lang="ru-RU" altLang="en-US" sz="1600" b="1" dirty="0" err="1" smtClean="0">
                <a:solidFill>
                  <a:srgbClr val="0E176C"/>
                </a:solidFill>
                <a:latin typeface="+mn-lt"/>
              </a:rPr>
              <a:t>Жанасу</a:t>
            </a:r>
            <a:r>
              <a:rPr lang="en-US" altLang="en-US" sz="1600" b="1" dirty="0" smtClean="0">
                <a:solidFill>
                  <a:srgbClr val="0E176C"/>
                </a:solidFill>
                <a:latin typeface="+mn-lt"/>
              </a:rPr>
              <a:t>: </a:t>
            </a:r>
            <a:r>
              <a:rPr lang="ru-RU" altLang="en-US" sz="1600" b="1" dirty="0" err="1" smtClean="0">
                <a:solidFill>
                  <a:srgbClr val="0E176C"/>
                </a:solidFill>
                <a:latin typeface="+mn-lt"/>
              </a:rPr>
              <a:t>Жылы</a:t>
            </a:r>
            <a:endParaRPr lang="en-US" altLang="en-US" sz="1600" b="1" dirty="0">
              <a:solidFill>
                <a:srgbClr val="0E176C"/>
              </a:solidFill>
              <a:latin typeface="+mn-lt"/>
            </a:endParaRPr>
          </a:p>
          <a:p>
            <a:pPr eaLnBrk="1" hangingPunct="1">
              <a:spcBef>
                <a:spcPct val="0"/>
              </a:spcBef>
              <a:buFontTx/>
              <a:buNone/>
            </a:pPr>
            <a:r>
              <a:rPr lang="ru-RU" altLang="en-US" sz="1600" b="1" dirty="0" err="1" smtClean="0">
                <a:solidFill>
                  <a:srgbClr val="0E176C"/>
                </a:solidFill>
                <a:latin typeface="+mn-lt"/>
              </a:rPr>
              <a:t>Иіс</a:t>
            </a:r>
            <a:r>
              <a:rPr lang="en-US" altLang="en-US" sz="1600" b="1" dirty="0" smtClean="0">
                <a:solidFill>
                  <a:srgbClr val="0E176C"/>
                </a:solidFill>
                <a:latin typeface="+mn-lt"/>
              </a:rPr>
              <a:t>: </a:t>
            </a:r>
            <a:r>
              <a:rPr lang="ru-RU" altLang="en-US" sz="1600" b="1" dirty="0" err="1" smtClean="0">
                <a:solidFill>
                  <a:srgbClr val="0E176C"/>
                </a:solidFill>
                <a:latin typeface="+mn-lt"/>
              </a:rPr>
              <a:t>Кофеге</a:t>
            </a:r>
            <a:r>
              <a:rPr lang="ru-RU" altLang="en-US" sz="1600" b="1" dirty="0" smtClean="0">
                <a:solidFill>
                  <a:srgbClr val="0E176C"/>
                </a:solidFill>
                <a:latin typeface="+mn-lt"/>
              </a:rPr>
              <a:t> </a:t>
            </a:r>
            <a:r>
              <a:rPr lang="ru-RU" altLang="en-US" sz="1600" b="1" dirty="0" err="1" smtClean="0">
                <a:solidFill>
                  <a:srgbClr val="0E176C"/>
                </a:solidFill>
                <a:latin typeface="+mn-lt"/>
              </a:rPr>
              <a:t>тән</a:t>
            </a:r>
            <a:r>
              <a:rPr lang="ru-RU" altLang="en-US" sz="1600" b="1" dirty="0" smtClean="0">
                <a:solidFill>
                  <a:srgbClr val="0E176C"/>
                </a:solidFill>
                <a:latin typeface="+mn-lt"/>
              </a:rPr>
              <a:t> </a:t>
            </a:r>
            <a:r>
              <a:rPr lang="ru-RU" altLang="en-US" sz="1600" b="1" dirty="0" err="1" smtClean="0">
                <a:solidFill>
                  <a:srgbClr val="0E176C"/>
                </a:solidFill>
                <a:latin typeface="+mn-lt"/>
              </a:rPr>
              <a:t>иіс</a:t>
            </a:r>
            <a:endParaRPr lang="en-US" altLang="en-US" sz="1600" b="1" dirty="0">
              <a:solidFill>
                <a:srgbClr val="0E176C"/>
              </a:solidFill>
              <a:latin typeface="+mn-lt"/>
            </a:endParaRPr>
          </a:p>
          <a:p>
            <a:pPr eaLnBrk="1" hangingPunct="1">
              <a:spcBef>
                <a:spcPct val="0"/>
              </a:spcBef>
              <a:buFontTx/>
              <a:buNone/>
            </a:pPr>
            <a:r>
              <a:rPr lang="ru-RU" altLang="en-US" sz="1600" b="1" dirty="0" smtClean="0">
                <a:solidFill>
                  <a:srgbClr val="0E176C"/>
                </a:solidFill>
                <a:latin typeface="+mn-lt"/>
              </a:rPr>
              <a:t>Эмоция</a:t>
            </a:r>
            <a:r>
              <a:rPr lang="en-US" altLang="en-US" sz="1600" b="1" dirty="0" smtClean="0">
                <a:solidFill>
                  <a:srgbClr val="0E176C"/>
                </a:solidFill>
                <a:latin typeface="+mn-lt"/>
              </a:rPr>
              <a:t>: </a:t>
            </a:r>
            <a:r>
              <a:rPr lang="en-US" altLang="en-US" sz="1600" b="1" dirty="0">
                <a:solidFill>
                  <a:srgbClr val="0E176C"/>
                </a:solidFill>
                <a:latin typeface="+mn-lt"/>
              </a:rPr>
              <a:t>A</a:t>
            </a:r>
            <a:r>
              <a:rPr lang="ru-RU" altLang="en-US" sz="1600" b="1" dirty="0">
                <a:solidFill>
                  <a:srgbClr val="0E176C"/>
                </a:solidFill>
                <a:latin typeface="+mn-lt"/>
              </a:rPr>
              <a:t>х</a:t>
            </a:r>
            <a:r>
              <a:rPr lang="en-US" altLang="en-US" sz="1600" b="1" dirty="0">
                <a:solidFill>
                  <a:srgbClr val="0E176C"/>
                </a:solidFill>
                <a:latin typeface="+mn-lt"/>
              </a:rPr>
              <a:t>!</a:t>
            </a:r>
          </a:p>
        </p:txBody>
      </p:sp>
      <p:sp>
        <p:nvSpPr>
          <p:cNvPr id="27" name="Text Box 26">
            <a:extLst>
              <a:ext uri="{FF2B5EF4-FFF2-40B4-BE49-F238E27FC236}">
                <a16:creationId xmlns:a16="http://schemas.microsoft.com/office/drawing/2014/main" id="{D887F59F-E99A-4E32-9374-6B54AFFC40CF}"/>
              </a:ext>
            </a:extLst>
          </p:cNvPr>
          <p:cNvSpPr txBox="1">
            <a:spLocks noChangeArrowheads="1"/>
          </p:cNvSpPr>
          <p:nvPr/>
        </p:nvSpPr>
        <p:spPr bwMode="auto">
          <a:xfrm>
            <a:off x="3859038" y="5126837"/>
            <a:ext cx="1170765" cy="1325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tabLst>
                <a:tab pos="1333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333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333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9pPr>
          </a:lstStyle>
          <a:p>
            <a:pPr>
              <a:spcBef>
                <a:spcPct val="0"/>
              </a:spcBef>
              <a:buNone/>
            </a:pPr>
            <a:r>
              <a:rPr lang="ru-RU" sz="1600" b="1" dirty="0" err="1">
                <a:solidFill>
                  <a:srgbClr val="0E176C"/>
                </a:solidFill>
                <a:latin typeface="+mn-lt"/>
              </a:rPr>
              <a:t>Кофенің</a:t>
            </a:r>
            <a:r>
              <a:rPr lang="ru-RU" sz="1600" b="1" dirty="0">
                <a:solidFill>
                  <a:srgbClr val="0E176C"/>
                </a:solidFill>
                <a:latin typeface="+mn-lt"/>
              </a:rPr>
              <a:t> </a:t>
            </a:r>
            <a:r>
              <a:rPr lang="ru-RU" sz="1600" b="1" dirty="0" err="1">
                <a:solidFill>
                  <a:srgbClr val="0E176C"/>
                </a:solidFill>
                <a:latin typeface="+mn-lt"/>
              </a:rPr>
              <a:t>мультисенсорлық</a:t>
            </a:r>
            <a:r>
              <a:rPr lang="ru-RU" sz="1600" b="1" dirty="0">
                <a:solidFill>
                  <a:srgbClr val="0E176C"/>
                </a:solidFill>
                <a:latin typeface="+mn-lt"/>
              </a:rPr>
              <a:t> </a:t>
            </a:r>
            <a:r>
              <a:rPr lang="ru-RU" sz="1600" b="1" dirty="0" err="1">
                <a:solidFill>
                  <a:srgbClr val="0E176C"/>
                </a:solidFill>
                <a:latin typeface="+mn-lt"/>
              </a:rPr>
              <a:t>концепциясы</a:t>
            </a:r>
            <a:endParaRPr lang="en-US" altLang="en-US" sz="1600" b="1" dirty="0">
              <a:solidFill>
                <a:srgbClr val="0E176C"/>
              </a:solidFill>
              <a:latin typeface="+mn-lt"/>
            </a:endParaRPr>
          </a:p>
        </p:txBody>
      </p:sp>
      <p:sp>
        <p:nvSpPr>
          <p:cNvPr id="28" name="AutoShape 27">
            <a:extLst>
              <a:ext uri="{FF2B5EF4-FFF2-40B4-BE49-F238E27FC236}">
                <a16:creationId xmlns:a16="http://schemas.microsoft.com/office/drawing/2014/main" id="{234291CF-6093-414A-8519-D5A32251D86E}"/>
              </a:ext>
            </a:extLst>
          </p:cNvPr>
          <p:cNvSpPr>
            <a:spLocks noChangeArrowheads="1"/>
          </p:cNvSpPr>
          <p:nvPr/>
        </p:nvSpPr>
        <p:spPr bwMode="auto">
          <a:xfrm>
            <a:off x="6521125" y="1527615"/>
            <a:ext cx="1127423" cy="649399"/>
          </a:xfrm>
          <a:prstGeom prst="wedgeRoundRectCallout">
            <a:avLst>
              <a:gd name="adj1" fmla="val -46782"/>
              <a:gd name="adj2" fmla="val 192667"/>
              <a:gd name="adj3" fmla="val 16667"/>
            </a:avLst>
          </a:prstGeom>
          <a:solidFill>
            <a:schemeClr val="bg1"/>
          </a:solidFill>
          <a:ln w="28575">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tabLst>
                <a:tab pos="1333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333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333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333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333500" algn="l"/>
              </a:tabLst>
              <a:defRPr sz="2000">
                <a:solidFill>
                  <a:schemeClr val="tx1"/>
                </a:solidFill>
                <a:latin typeface="Calibri" panose="020F0502020204030204" pitchFamily="34" charset="0"/>
              </a:defRPr>
            </a:lvl9pPr>
          </a:lstStyle>
          <a:p>
            <a:pPr algn="ctr">
              <a:spcBef>
                <a:spcPct val="0"/>
              </a:spcBef>
              <a:buNone/>
            </a:pPr>
            <a:r>
              <a:rPr lang="ru-RU" sz="1600" b="1" dirty="0" err="1">
                <a:solidFill>
                  <a:srgbClr val="0E176C"/>
                </a:solidFill>
                <a:latin typeface="+mn-lt"/>
              </a:rPr>
              <a:t>Сезімдер</a:t>
            </a:r>
            <a:r>
              <a:rPr lang="ru-RU" sz="1600" b="1" dirty="0">
                <a:solidFill>
                  <a:srgbClr val="0E176C"/>
                </a:solidFill>
                <a:latin typeface="+mn-lt"/>
              </a:rPr>
              <a:t> </a:t>
            </a:r>
          </a:p>
          <a:p>
            <a:pPr algn="ctr">
              <a:spcBef>
                <a:spcPct val="0"/>
              </a:spcBef>
              <a:buNone/>
            </a:pPr>
            <a:r>
              <a:rPr lang="ru-RU" sz="1600" b="1" dirty="0" err="1">
                <a:solidFill>
                  <a:srgbClr val="0E176C"/>
                </a:solidFill>
                <a:latin typeface="+mn-lt"/>
              </a:rPr>
              <a:t>және</a:t>
            </a:r>
            <a:r>
              <a:rPr lang="ru-RU" sz="1600" b="1" dirty="0">
                <a:solidFill>
                  <a:srgbClr val="0E176C"/>
                </a:solidFill>
                <a:latin typeface="+mn-lt"/>
              </a:rPr>
              <a:t> </a:t>
            </a:r>
            <a:r>
              <a:rPr lang="ru-RU" sz="1600" b="1" dirty="0" err="1">
                <a:solidFill>
                  <a:srgbClr val="0E176C"/>
                </a:solidFill>
                <a:latin typeface="+mn-lt"/>
              </a:rPr>
              <a:t>жад</a:t>
            </a:r>
            <a:endParaRPr lang="en-US" altLang="en-US" sz="1600" b="1" dirty="0">
              <a:solidFill>
                <a:srgbClr val="0E176C"/>
              </a:solidFill>
              <a:latin typeface="+mn-lt"/>
            </a:endParaRPr>
          </a:p>
        </p:txBody>
      </p:sp>
      <p:sp>
        <p:nvSpPr>
          <p:cNvPr id="29" name="AutoShape 28">
            <a:extLst>
              <a:ext uri="{FF2B5EF4-FFF2-40B4-BE49-F238E27FC236}">
                <a16:creationId xmlns:a16="http://schemas.microsoft.com/office/drawing/2014/main" id="{ABF85A32-9A91-4F19-8EA3-3927E2A27209}"/>
              </a:ext>
            </a:extLst>
          </p:cNvPr>
          <p:cNvSpPr>
            <a:spLocks noChangeArrowheads="1"/>
          </p:cNvSpPr>
          <p:nvPr/>
        </p:nvSpPr>
        <p:spPr bwMode="auto">
          <a:xfrm rot="2318600">
            <a:off x="3798713" y="2987377"/>
            <a:ext cx="774700" cy="158750"/>
          </a:xfrm>
          <a:prstGeom prst="rightArrow">
            <a:avLst>
              <a:gd name="adj1" fmla="val 50000"/>
              <a:gd name="adj2" fmla="val 122000"/>
            </a:avLst>
          </a:prstGeom>
          <a:solidFill>
            <a:srgbClr val="FFFFFF"/>
          </a:solidFill>
          <a:ln w="19050">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 name="AutoShape 29">
            <a:extLst>
              <a:ext uri="{FF2B5EF4-FFF2-40B4-BE49-F238E27FC236}">
                <a16:creationId xmlns:a16="http://schemas.microsoft.com/office/drawing/2014/main" id="{3BD266F9-4564-4F30-8273-D31E3E718B4D}"/>
              </a:ext>
            </a:extLst>
          </p:cNvPr>
          <p:cNvSpPr>
            <a:spLocks noChangeArrowheads="1"/>
          </p:cNvSpPr>
          <p:nvPr/>
        </p:nvSpPr>
        <p:spPr bwMode="auto">
          <a:xfrm rot="1428137">
            <a:off x="3362151" y="3368377"/>
            <a:ext cx="1138237" cy="158750"/>
          </a:xfrm>
          <a:prstGeom prst="rightArrow">
            <a:avLst>
              <a:gd name="adj1" fmla="val 50000"/>
              <a:gd name="adj2" fmla="val 179250"/>
            </a:avLst>
          </a:prstGeom>
          <a:solidFill>
            <a:srgbClr val="FFFFFF"/>
          </a:solidFill>
          <a:ln w="19050">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 name="Rectangle 1">
            <a:extLst>
              <a:ext uri="{FF2B5EF4-FFF2-40B4-BE49-F238E27FC236}">
                <a16:creationId xmlns:a16="http://schemas.microsoft.com/office/drawing/2014/main" id="{5B18FBCF-EC27-40C7-902F-0470C163BBBD}"/>
              </a:ext>
            </a:extLst>
          </p:cNvPr>
          <p:cNvSpPr/>
          <p:nvPr/>
        </p:nvSpPr>
        <p:spPr>
          <a:xfrm>
            <a:off x="4192413" y="1403052"/>
            <a:ext cx="3763963" cy="3276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2" name="Rectangle 2">
            <a:extLst>
              <a:ext uri="{FF2B5EF4-FFF2-40B4-BE49-F238E27FC236}">
                <a16:creationId xmlns:a16="http://schemas.microsoft.com/office/drawing/2014/main" id="{520A7701-C4B4-4719-9C7A-8784CBCEAE08}"/>
              </a:ext>
            </a:extLst>
          </p:cNvPr>
          <p:cNvSpPr/>
          <p:nvPr/>
        </p:nvSpPr>
        <p:spPr>
          <a:xfrm>
            <a:off x="2400126" y="1868190"/>
            <a:ext cx="2097087" cy="2043112"/>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3" name="Rectangle 3">
            <a:extLst>
              <a:ext uri="{FF2B5EF4-FFF2-40B4-BE49-F238E27FC236}">
                <a16:creationId xmlns:a16="http://schemas.microsoft.com/office/drawing/2014/main" id="{8CA9784E-D13C-4D56-A0F4-2A22CCD12A2A}"/>
              </a:ext>
            </a:extLst>
          </p:cNvPr>
          <p:cNvSpPr/>
          <p:nvPr/>
        </p:nvSpPr>
        <p:spPr>
          <a:xfrm>
            <a:off x="3833638" y="4679652"/>
            <a:ext cx="3922713" cy="19177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3125185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a:extLst>
              <a:ext uri="{FF2B5EF4-FFF2-40B4-BE49-F238E27FC236}">
                <a16:creationId xmlns:a16="http://schemas.microsoft.com/office/drawing/2014/main" id="{0778C2E4-CD5D-41A7-A309-DAD3EF01E6B0}"/>
              </a:ext>
            </a:extLst>
          </p:cNvPr>
          <p:cNvSpPr txBox="1">
            <a:spLocks/>
          </p:cNvSpPr>
          <p:nvPr/>
        </p:nvSpPr>
        <p:spPr>
          <a:xfrm>
            <a:off x="683568" y="692696"/>
            <a:ext cx="8229600" cy="1930226"/>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b="1" kern="1200" cap="none" spc="0">
                <a:ln w="18415" cmpd="sng">
                  <a:solidFill>
                    <a:srgbClr val="0066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a:lstStyle>
          <a:p>
            <a:r>
              <a:rPr lang="ru-RU" sz="40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40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40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40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4000"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en-US" sz="40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endParaRPr>
          </a:p>
          <a:p>
            <a:endParaRPr lang="en-US" sz="40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endParaRPr>
          </a:p>
          <a:p>
            <a:r>
              <a:rPr lang="en-US" sz="4000" dirty="0" err="1" smtClean="0">
                <a:solidFill>
                  <a:srgbClr val="0E176C"/>
                </a:solidFill>
                <a:effectLst/>
              </a:rPr>
              <a:t>CSE</a:t>
            </a:r>
            <a:r>
              <a:rPr lang="en-US" sz="4000" dirty="0" smtClean="0">
                <a:solidFill>
                  <a:srgbClr val="0E176C"/>
                </a:solidFill>
                <a:effectLst/>
              </a:rPr>
              <a:t> </a:t>
            </a:r>
            <a:r>
              <a:rPr lang="ru-RU" sz="4000" dirty="0" smtClean="0">
                <a:solidFill>
                  <a:srgbClr val="0E176C"/>
                </a:solidFill>
                <a:effectLst/>
              </a:rPr>
              <a:t>5442 </a:t>
            </a:r>
            <a:r>
              <a:rPr lang="ru-RU" sz="4000" dirty="0" smtClean="0">
                <a:solidFill>
                  <a:srgbClr val="0E176C"/>
                </a:solidFill>
              </a:rPr>
              <a:t>– Адам-компьютер </a:t>
            </a:r>
            <a:r>
              <a:rPr lang="ru-RU" sz="4000" dirty="0" err="1" smtClean="0">
                <a:solidFill>
                  <a:srgbClr val="0E176C"/>
                </a:solidFill>
              </a:rPr>
              <a:t>өзара</a:t>
            </a:r>
            <a:r>
              <a:rPr lang="ru-RU" sz="4000" dirty="0" smtClean="0">
                <a:solidFill>
                  <a:srgbClr val="0E176C"/>
                </a:solidFill>
              </a:rPr>
              <a:t> </a:t>
            </a:r>
            <a:r>
              <a:rPr lang="ru-RU" sz="4000" dirty="0" err="1" smtClean="0">
                <a:solidFill>
                  <a:srgbClr val="0E176C"/>
                </a:solidFill>
              </a:rPr>
              <a:t>әрекеттестігі</a:t>
            </a:r>
            <a:endParaRPr lang="ru-RU" sz="4000" dirty="0"/>
          </a:p>
        </p:txBody>
      </p:sp>
      <p:sp>
        <p:nvSpPr>
          <p:cNvPr id="6" name="Прямоугольник 5"/>
          <p:cNvSpPr/>
          <p:nvPr/>
        </p:nvSpPr>
        <p:spPr>
          <a:xfrm>
            <a:off x="1323807" y="3284984"/>
            <a:ext cx="6949121" cy="707886"/>
          </a:xfrm>
          <a:prstGeom prst="rect">
            <a:avLst/>
          </a:prstGeom>
        </p:spPr>
        <p:txBody>
          <a:bodyPr wrap="square">
            <a:spAutoFit/>
          </a:bodyPr>
          <a:lstStyle/>
          <a:p>
            <a:pPr algn="ctr"/>
            <a:r>
              <a:rPr lang="ru-RU" sz="4000" b="1" dirty="0" err="1">
                <a:solidFill>
                  <a:srgbClr val="002060"/>
                </a:solidFill>
              </a:rPr>
              <a:t>Назарларыңызға</a:t>
            </a:r>
            <a:r>
              <a:rPr lang="ru-RU" sz="4000" b="1" dirty="0">
                <a:solidFill>
                  <a:srgbClr val="002060"/>
                </a:solidFill>
              </a:rPr>
              <a:t> </a:t>
            </a:r>
            <a:r>
              <a:rPr lang="ru-RU" sz="4000" b="1" dirty="0" err="1">
                <a:solidFill>
                  <a:srgbClr val="002060"/>
                </a:solidFill>
              </a:rPr>
              <a:t>рахмет</a:t>
            </a:r>
            <a:r>
              <a:rPr lang="ru-RU" sz="4000" b="1" dirty="0">
                <a:solidFill>
                  <a:srgbClr val="002060"/>
                </a:solidFill>
              </a:rPr>
              <a:t>!</a:t>
            </a:r>
            <a:r>
              <a:rPr lang="ru-RU" sz="4000" dirty="0">
                <a:solidFill>
                  <a:srgbClr val="002060"/>
                </a:solidFill>
              </a:rPr>
              <a:t> 🎓👏</a:t>
            </a:r>
            <a:endParaRPr lang="ru-RU" sz="4000" b="1" dirty="0">
              <a:solidFill>
                <a:srgbClr val="002060"/>
              </a:solidFill>
            </a:endParaRPr>
          </a:p>
        </p:txBody>
      </p:sp>
    </p:spTree>
    <p:extLst>
      <p:ext uri="{BB962C8B-B14F-4D97-AF65-F5344CB8AC3E}">
        <p14:creationId xmlns:p14="http://schemas.microsoft.com/office/powerpoint/2010/main" val="423457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7768"/>
            <a:ext cx="8229600" cy="1143000"/>
          </a:xfrm>
        </p:spPr>
        <p:txBody>
          <a:bodyPr>
            <a:no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395536" y="1168152"/>
            <a:ext cx="8229600" cy="892696"/>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3200" dirty="0" err="1"/>
              <a:t>Қабылдау</a:t>
            </a:r>
            <a:r>
              <a:rPr lang="ru-RU" sz="3200" dirty="0"/>
              <a:t>, </a:t>
            </a:r>
            <a:r>
              <a:rPr lang="ru-RU" sz="3200" dirty="0" err="1"/>
              <a:t>жад</a:t>
            </a:r>
            <a:r>
              <a:rPr lang="ru-RU" sz="3200" dirty="0"/>
              <a:t>, </a:t>
            </a:r>
            <a:r>
              <a:rPr lang="ru-RU" sz="3200" dirty="0" err="1"/>
              <a:t>назар</a:t>
            </a:r>
            <a:r>
              <a:rPr lang="ru-RU" sz="3200" dirty="0"/>
              <a:t> </a:t>
            </a:r>
            <a:r>
              <a:rPr lang="ru-RU" sz="3200" dirty="0" err="1"/>
              <a:t>және</a:t>
            </a:r>
            <a:r>
              <a:rPr lang="ru-RU" sz="3200" dirty="0"/>
              <a:t> </a:t>
            </a:r>
            <a:r>
              <a:rPr lang="ru-RU" sz="3200" dirty="0" err="1"/>
              <a:t>қимыл-қозғалыс</a:t>
            </a:r>
            <a:r>
              <a:rPr lang="ru-RU" sz="3200" dirty="0"/>
              <a:t> </a:t>
            </a:r>
            <a:r>
              <a:rPr lang="ru-RU" sz="3200" dirty="0" err="1"/>
              <a:t>мінез-құлқы</a:t>
            </a:r>
            <a:r>
              <a:rPr lang="ru-RU" sz="3200" dirty="0"/>
              <a:t> </a:t>
            </a:r>
            <a:r>
              <a:rPr lang="ru-RU" sz="3200" dirty="0">
                <a:solidFill>
                  <a:srgbClr val="A20000"/>
                </a:solidFill>
                <a:ea typeface="Times New Roman" panose="02020603050405020304" pitchFamily="18" charset="0"/>
                <a:cs typeface="Times New Roman" panose="02020603050405020304" pitchFamily="18" charset="0"/>
              </a:rPr>
              <a:t>(</a:t>
            </a:r>
            <a:r>
              <a:rPr lang="ru-RU" sz="3200" dirty="0" err="1">
                <a:solidFill>
                  <a:srgbClr val="A20000"/>
                </a:solidFill>
                <a:ea typeface="Times New Roman" panose="02020603050405020304" pitchFamily="18" charset="0"/>
                <a:cs typeface="Times New Roman" panose="02020603050405020304" pitchFamily="18" charset="0"/>
              </a:rPr>
              <a:t>Гештальт</a:t>
            </a:r>
            <a:r>
              <a:rPr lang="ru-RU" sz="3200" dirty="0">
                <a:solidFill>
                  <a:srgbClr val="A20000"/>
                </a:solidFill>
                <a:ea typeface="Times New Roman" panose="02020603050405020304" pitchFamily="18" charset="0"/>
                <a:cs typeface="Times New Roman" panose="02020603050405020304" pitchFamily="18" charset="0"/>
              </a:rPr>
              <a:t> </a:t>
            </a:r>
            <a:r>
              <a:rPr lang="ru-RU" sz="3200" dirty="0" err="1">
                <a:solidFill>
                  <a:srgbClr val="A20000"/>
                </a:solidFill>
                <a:ea typeface="Times New Roman" panose="02020603050405020304" pitchFamily="18" charset="0"/>
                <a:cs typeface="Times New Roman" panose="02020603050405020304" pitchFamily="18" charset="0"/>
              </a:rPr>
              <a:t>заңдары</a:t>
            </a:r>
            <a:r>
              <a:rPr lang="ru-RU" sz="3200" dirty="0">
                <a:solidFill>
                  <a:srgbClr val="A20000"/>
                </a:solidFill>
                <a:ea typeface="Times New Roman" panose="02020603050405020304" pitchFamily="18" charset="0"/>
                <a:cs typeface="Times New Roman" panose="02020603050405020304" pitchFamily="18" charset="0"/>
              </a:rPr>
              <a:t>)</a:t>
            </a:r>
            <a:endParaRPr lang="en-US" sz="2800" dirty="0">
              <a:cs typeface="Times New Roman" panose="02020603050405020304" pitchFamily="18" charset="0"/>
            </a:endParaRPr>
          </a:p>
        </p:txBody>
      </p:sp>
      <p:sp>
        <p:nvSpPr>
          <p:cNvPr id="7" name="Text Box 161">
            <a:extLst>
              <a:ext uri="{FF2B5EF4-FFF2-40B4-BE49-F238E27FC236}">
                <a16:creationId xmlns:a16="http://schemas.microsoft.com/office/drawing/2014/main" id="{F6311EFE-30AA-4A34-9E43-1814ED1674D1}"/>
              </a:ext>
            </a:extLst>
          </p:cNvPr>
          <p:cNvSpPr txBox="1">
            <a:spLocks noChangeArrowheads="1"/>
          </p:cNvSpPr>
          <p:nvPr/>
        </p:nvSpPr>
        <p:spPr bwMode="auto">
          <a:xfrm>
            <a:off x="468058" y="2058472"/>
            <a:ext cx="2784137"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a:t>
            </a:r>
            <a:r>
              <a:rPr lang="en-US" sz="1800" dirty="0"/>
              <a:t>A: </a:t>
            </a:r>
            <a:r>
              <a:rPr lang="ru-RU" sz="1800" dirty="0" err="1"/>
              <a:t>Жақындық</a:t>
            </a:r>
            <a:r>
              <a:rPr lang="ru-RU" sz="1800" dirty="0"/>
              <a:t> </a:t>
            </a:r>
            <a:r>
              <a:rPr lang="ru-RU" sz="1800" dirty="0" err="1"/>
              <a:t>заңы</a:t>
            </a:r>
            <a:endParaRPr lang="en-US" altLang="en-US" sz="1800" dirty="0">
              <a:solidFill>
                <a:schemeClr val="accent2">
                  <a:lumMod val="75000"/>
                </a:schemeClr>
              </a:solidFill>
              <a:latin typeface="+mn-lt"/>
            </a:endParaRPr>
          </a:p>
        </p:txBody>
      </p:sp>
      <p:grpSp>
        <p:nvGrpSpPr>
          <p:cNvPr id="8" name="Group 242">
            <a:extLst>
              <a:ext uri="{FF2B5EF4-FFF2-40B4-BE49-F238E27FC236}">
                <a16:creationId xmlns:a16="http://schemas.microsoft.com/office/drawing/2014/main" id="{BE965E33-5EE7-4715-B7CC-355FE83F3C77}"/>
              </a:ext>
            </a:extLst>
          </p:cNvPr>
          <p:cNvGrpSpPr>
            <a:grpSpLocks/>
          </p:cNvGrpSpPr>
          <p:nvPr/>
        </p:nvGrpSpPr>
        <p:grpSpPr bwMode="auto">
          <a:xfrm>
            <a:off x="511176" y="4498553"/>
            <a:ext cx="2738438" cy="1882775"/>
            <a:chOff x="4034" y="2316"/>
            <a:chExt cx="1725" cy="1186"/>
          </a:xfrm>
        </p:grpSpPr>
        <p:sp>
          <p:nvSpPr>
            <p:cNvPr id="9" name="Text Box 162">
              <a:extLst>
                <a:ext uri="{FF2B5EF4-FFF2-40B4-BE49-F238E27FC236}">
                  <a16:creationId xmlns:a16="http://schemas.microsoft.com/office/drawing/2014/main" id="{3DFC30CE-5F38-46D3-8332-82E57332956C}"/>
                </a:ext>
              </a:extLst>
            </p:cNvPr>
            <p:cNvSpPr txBox="1">
              <a:spLocks noChangeArrowheads="1"/>
            </p:cNvSpPr>
            <p:nvPr/>
          </p:nvSpPr>
          <p:spPr bwMode="auto">
            <a:xfrm>
              <a:off x="4034" y="2316"/>
              <a:ext cx="1725"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В: </a:t>
              </a:r>
              <a:r>
                <a:rPr lang="ru-RU" sz="1800" dirty="0" err="1"/>
                <a:t>Жабықтық</a:t>
              </a:r>
              <a:r>
                <a:rPr lang="ru-RU" sz="1800" dirty="0"/>
                <a:t> </a:t>
              </a:r>
              <a:r>
                <a:rPr lang="ru-RU" sz="1800" dirty="0" err="1"/>
                <a:t>заңы</a:t>
              </a:r>
              <a:endParaRPr lang="en-US" altLang="en-US" sz="1800" dirty="0">
                <a:solidFill>
                  <a:schemeClr val="accent2">
                    <a:lumMod val="75000"/>
                  </a:schemeClr>
                </a:solidFill>
                <a:latin typeface="+mn-lt"/>
              </a:endParaRPr>
            </a:p>
          </p:txBody>
        </p:sp>
        <p:sp>
          <p:nvSpPr>
            <p:cNvPr id="10" name="Freeform 163">
              <a:extLst>
                <a:ext uri="{FF2B5EF4-FFF2-40B4-BE49-F238E27FC236}">
                  <a16:creationId xmlns:a16="http://schemas.microsoft.com/office/drawing/2014/main" id="{FFC594E1-E8A9-401E-B0E7-5A45A42D98FD}"/>
                </a:ext>
              </a:extLst>
            </p:cNvPr>
            <p:cNvSpPr>
              <a:spLocks/>
            </p:cNvSpPr>
            <p:nvPr/>
          </p:nvSpPr>
          <p:spPr bwMode="auto">
            <a:xfrm>
              <a:off x="4222" y="3097"/>
              <a:ext cx="404" cy="405"/>
            </a:xfrm>
            <a:custGeom>
              <a:avLst/>
              <a:gdLst>
                <a:gd name="T0" fmla="*/ 341 w 404"/>
                <a:gd name="T1" fmla="*/ 405 h 405"/>
                <a:gd name="T2" fmla="*/ 107 w 404"/>
                <a:gd name="T3" fmla="*/ 280 h 405"/>
                <a:gd name="T4" fmla="*/ 0 w 404"/>
                <a:gd name="T5" fmla="*/ 57 h 405"/>
                <a:gd name="T6" fmla="*/ 404 w 404"/>
                <a:gd name="T7" fmla="*/ 0 h 405"/>
                <a:gd name="T8" fmla="*/ 341 w 404"/>
                <a:gd name="T9" fmla="*/ 405 h 405"/>
                <a:gd name="T10" fmla="*/ 0 60000 65536"/>
                <a:gd name="T11" fmla="*/ 0 60000 65536"/>
                <a:gd name="T12" fmla="*/ 0 60000 65536"/>
                <a:gd name="T13" fmla="*/ 0 60000 65536"/>
                <a:gd name="T14" fmla="*/ 0 60000 65536"/>
                <a:gd name="T15" fmla="*/ 0 w 404"/>
                <a:gd name="T16" fmla="*/ 0 h 405"/>
                <a:gd name="T17" fmla="*/ 404 w 404"/>
                <a:gd name="T18" fmla="*/ 405 h 405"/>
              </a:gdLst>
              <a:ahLst/>
              <a:cxnLst>
                <a:cxn ang="T10">
                  <a:pos x="T0" y="T1"/>
                </a:cxn>
                <a:cxn ang="T11">
                  <a:pos x="T2" y="T3"/>
                </a:cxn>
                <a:cxn ang="T12">
                  <a:pos x="T4" y="T5"/>
                </a:cxn>
                <a:cxn ang="T13">
                  <a:pos x="T6" y="T7"/>
                </a:cxn>
                <a:cxn ang="T14">
                  <a:pos x="T8" y="T9"/>
                </a:cxn>
              </a:cxnLst>
              <a:rect l="T15" t="T16" r="T17" b="T18"/>
              <a:pathLst>
                <a:path w="404" h="405">
                  <a:moveTo>
                    <a:pt x="341" y="405"/>
                  </a:moveTo>
                  <a:cubicBezTo>
                    <a:pt x="231" y="388"/>
                    <a:pt x="156" y="331"/>
                    <a:pt x="107" y="280"/>
                  </a:cubicBezTo>
                  <a:cubicBezTo>
                    <a:pt x="58" y="229"/>
                    <a:pt x="20" y="169"/>
                    <a:pt x="0" y="57"/>
                  </a:cubicBezTo>
                  <a:lnTo>
                    <a:pt x="404" y="0"/>
                  </a:lnTo>
                  <a:lnTo>
                    <a:pt x="341" y="40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1" name="Freeform 164">
              <a:extLst>
                <a:ext uri="{FF2B5EF4-FFF2-40B4-BE49-F238E27FC236}">
                  <a16:creationId xmlns:a16="http://schemas.microsoft.com/office/drawing/2014/main" id="{E1A8E685-EF24-4236-9CD2-DB8DAB15BF61}"/>
                </a:ext>
              </a:extLst>
            </p:cNvPr>
            <p:cNvSpPr>
              <a:spLocks/>
            </p:cNvSpPr>
            <p:nvPr/>
          </p:nvSpPr>
          <p:spPr bwMode="auto">
            <a:xfrm rot="10800000">
              <a:off x="4626" y="2692"/>
              <a:ext cx="404" cy="405"/>
            </a:xfrm>
            <a:custGeom>
              <a:avLst/>
              <a:gdLst>
                <a:gd name="T0" fmla="*/ 341 w 404"/>
                <a:gd name="T1" fmla="*/ 405 h 405"/>
                <a:gd name="T2" fmla="*/ 107 w 404"/>
                <a:gd name="T3" fmla="*/ 280 h 405"/>
                <a:gd name="T4" fmla="*/ 0 w 404"/>
                <a:gd name="T5" fmla="*/ 57 h 405"/>
                <a:gd name="T6" fmla="*/ 404 w 404"/>
                <a:gd name="T7" fmla="*/ 0 h 405"/>
                <a:gd name="T8" fmla="*/ 341 w 404"/>
                <a:gd name="T9" fmla="*/ 405 h 405"/>
                <a:gd name="T10" fmla="*/ 0 60000 65536"/>
                <a:gd name="T11" fmla="*/ 0 60000 65536"/>
                <a:gd name="T12" fmla="*/ 0 60000 65536"/>
                <a:gd name="T13" fmla="*/ 0 60000 65536"/>
                <a:gd name="T14" fmla="*/ 0 60000 65536"/>
                <a:gd name="T15" fmla="*/ 0 w 404"/>
                <a:gd name="T16" fmla="*/ 0 h 405"/>
                <a:gd name="T17" fmla="*/ 404 w 404"/>
                <a:gd name="T18" fmla="*/ 405 h 405"/>
              </a:gdLst>
              <a:ahLst/>
              <a:cxnLst>
                <a:cxn ang="T10">
                  <a:pos x="T0" y="T1"/>
                </a:cxn>
                <a:cxn ang="T11">
                  <a:pos x="T2" y="T3"/>
                </a:cxn>
                <a:cxn ang="T12">
                  <a:pos x="T4" y="T5"/>
                </a:cxn>
                <a:cxn ang="T13">
                  <a:pos x="T6" y="T7"/>
                </a:cxn>
                <a:cxn ang="T14">
                  <a:pos x="T8" y="T9"/>
                </a:cxn>
              </a:cxnLst>
              <a:rect l="T15" t="T16" r="T17" b="T18"/>
              <a:pathLst>
                <a:path w="404" h="405">
                  <a:moveTo>
                    <a:pt x="341" y="405"/>
                  </a:moveTo>
                  <a:cubicBezTo>
                    <a:pt x="231" y="388"/>
                    <a:pt x="156" y="331"/>
                    <a:pt x="107" y="280"/>
                  </a:cubicBezTo>
                  <a:cubicBezTo>
                    <a:pt x="58" y="229"/>
                    <a:pt x="20" y="169"/>
                    <a:pt x="0" y="57"/>
                  </a:cubicBezTo>
                  <a:lnTo>
                    <a:pt x="404" y="0"/>
                  </a:lnTo>
                  <a:lnTo>
                    <a:pt x="341" y="40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2" name="Freeform 165">
              <a:extLst>
                <a:ext uri="{FF2B5EF4-FFF2-40B4-BE49-F238E27FC236}">
                  <a16:creationId xmlns:a16="http://schemas.microsoft.com/office/drawing/2014/main" id="{100B31F3-32B6-46A4-ADEB-547891CEF927}"/>
                </a:ext>
              </a:extLst>
            </p:cNvPr>
            <p:cNvSpPr>
              <a:spLocks/>
            </p:cNvSpPr>
            <p:nvPr/>
          </p:nvSpPr>
          <p:spPr bwMode="auto">
            <a:xfrm rot="5400000">
              <a:off x="4222" y="2693"/>
              <a:ext cx="404" cy="405"/>
            </a:xfrm>
            <a:custGeom>
              <a:avLst/>
              <a:gdLst>
                <a:gd name="T0" fmla="*/ 341 w 404"/>
                <a:gd name="T1" fmla="*/ 405 h 405"/>
                <a:gd name="T2" fmla="*/ 107 w 404"/>
                <a:gd name="T3" fmla="*/ 280 h 405"/>
                <a:gd name="T4" fmla="*/ 0 w 404"/>
                <a:gd name="T5" fmla="*/ 57 h 405"/>
                <a:gd name="T6" fmla="*/ 404 w 404"/>
                <a:gd name="T7" fmla="*/ 0 h 405"/>
                <a:gd name="T8" fmla="*/ 341 w 404"/>
                <a:gd name="T9" fmla="*/ 405 h 405"/>
                <a:gd name="T10" fmla="*/ 0 60000 65536"/>
                <a:gd name="T11" fmla="*/ 0 60000 65536"/>
                <a:gd name="T12" fmla="*/ 0 60000 65536"/>
                <a:gd name="T13" fmla="*/ 0 60000 65536"/>
                <a:gd name="T14" fmla="*/ 0 60000 65536"/>
                <a:gd name="T15" fmla="*/ 0 w 404"/>
                <a:gd name="T16" fmla="*/ 0 h 405"/>
                <a:gd name="T17" fmla="*/ 404 w 404"/>
                <a:gd name="T18" fmla="*/ 405 h 405"/>
              </a:gdLst>
              <a:ahLst/>
              <a:cxnLst>
                <a:cxn ang="T10">
                  <a:pos x="T0" y="T1"/>
                </a:cxn>
                <a:cxn ang="T11">
                  <a:pos x="T2" y="T3"/>
                </a:cxn>
                <a:cxn ang="T12">
                  <a:pos x="T4" y="T5"/>
                </a:cxn>
                <a:cxn ang="T13">
                  <a:pos x="T6" y="T7"/>
                </a:cxn>
                <a:cxn ang="T14">
                  <a:pos x="T8" y="T9"/>
                </a:cxn>
              </a:cxnLst>
              <a:rect l="T15" t="T16" r="T17" b="T18"/>
              <a:pathLst>
                <a:path w="404" h="405">
                  <a:moveTo>
                    <a:pt x="341" y="405"/>
                  </a:moveTo>
                  <a:cubicBezTo>
                    <a:pt x="231" y="388"/>
                    <a:pt x="156" y="331"/>
                    <a:pt x="107" y="280"/>
                  </a:cubicBezTo>
                  <a:cubicBezTo>
                    <a:pt x="58" y="229"/>
                    <a:pt x="20" y="169"/>
                    <a:pt x="0" y="57"/>
                  </a:cubicBezTo>
                  <a:lnTo>
                    <a:pt x="404" y="0"/>
                  </a:lnTo>
                  <a:lnTo>
                    <a:pt x="341" y="40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3" name="Freeform 166">
              <a:extLst>
                <a:ext uri="{FF2B5EF4-FFF2-40B4-BE49-F238E27FC236}">
                  <a16:creationId xmlns:a16="http://schemas.microsoft.com/office/drawing/2014/main" id="{63369F01-8ED1-44A4-B79C-D35CEA978432}"/>
                </a:ext>
              </a:extLst>
            </p:cNvPr>
            <p:cNvSpPr>
              <a:spLocks/>
            </p:cNvSpPr>
            <p:nvPr/>
          </p:nvSpPr>
          <p:spPr bwMode="auto">
            <a:xfrm rot="-5400000">
              <a:off x="4626" y="3097"/>
              <a:ext cx="404" cy="405"/>
            </a:xfrm>
            <a:custGeom>
              <a:avLst/>
              <a:gdLst>
                <a:gd name="T0" fmla="*/ 341 w 404"/>
                <a:gd name="T1" fmla="*/ 405 h 405"/>
                <a:gd name="T2" fmla="*/ 107 w 404"/>
                <a:gd name="T3" fmla="*/ 280 h 405"/>
                <a:gd name="T4" fmla="*/ 0 w 404"/>
                <a:gd name="T5" fmla="*/ 57 h 405"/>
                <a:gd name="T6" fmla="*/ 404 w 404"/>
                <a:gd name="T7" fmla="*/ 0 h 405"/>
                <a:gd name="T8" fmla="*/ 341 w 404"/>
                <a:gd name="T9" fmla="*/ 405 h 405"/>
                <a:gd name="T10" fmla="*/ 0 60000 65536"/>
                <a:gd name="T11" fmla="*/ 0 60000 65536"/>
                <a:gd name="T12" fmla="*/ 0 60000 65536"/>
                <a:gd name="T13" fmla="*/ 0 60000 65536"/>
                <a:gd name="T14" fmla="*/ 0 60000 65536"/>
                <a:gd name="T15" fmla="*/ 0 w 404"/>
                <a:gd name="T16" fmla="*/ 0 h 405"/>
                <a:gd name="T17" fmla="*/ 404 w 404"/>
                <a:gd name="T18" fmla="*/ 405 h 405"/>
              </a:gdLst>
              <a:ahLst/>
              <a:cxnLst>
                <a:cxn ang="T10">
                  <a:pos x="T0" y="T1"/>
                </a:cxn>
                <a:cxn ang="T11">
                  <a:pos x="T2" y="T3"/>
                </a:cxn>
                <a:cxn ang="T12">
                  <a:pos x="T4" y="T5"/>
                </a:cxn>
                <a:cxn ang="T13">
                  <a:pos x="T6" y="T7"/>
                </a:cxn>
                <a:cxn ang="T14">
                  <a:pos x="T8" y="T9"/>
                </a:cxn>
              </a:cxnLst>
              <a:rect l="T15" t="T16" r="T17" b="T18"/>
              <a:pathLst>
                <a:path w="404" h="405">
                  <a:moveTo>
                    <a:pt x="341" y="405"/>
                  </a:moveTo>
                  <a:cubicBezTo>
                    <a:pt x="231" y="388"/>
                    <a:pt x="156" y="331"/>
                    <a:pt x="107" y="280"/>
                  </a:cubicBezTo>
                  <a:cubicBezTo>
                    <a:pt x="58" y="229"/>
                    <a:pt x="20" y="169"/>
                    <a:pt x="0" y="57"/>
                  </a:cubicBezTo>
                  <a:lnTo>
                    <a:pt x="404" y="0"/>
                  </a:lnTo>
                  <a:lnTo>
                    <a:pt x="341" y="40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grpSp>
      <p:grpSp>
        <p:nvGrpSpPr>
          <p:cNvPr id="14" name="Group 167">
            <a:extLst>
              <a:ext uri="{FF2B5EF4-FFF2-40B4-BE49-F238E27FC236}">
                <a16:creationId xmlns:a16="http://schemas.microsoft.com/office/drawing/2014/main" id="{D10ADB19-CCBA-4425-AD54-0904AD9FF426}"/>
              </a:ext>
            </a:extLst>
          </p:cNvPr>
          <p:cNvGrpSpPr>
            <a:grpSpLocks/>
          </p:cNvGrpSpPr>
          <p:nvPr/>
        </p:nvGrpSpPr>
        <p:grpSpPr bwMode="auto">
          <a:xfrm>
            <a:off x="692376" y="2743847"/>
            <a:ext cx="1429387" cy="929432"/>
            <a:chOff x="612" y="996"/>
            <a:chExt cx="1248" cy="780"/>
          </a:xfrm>
        </p:grpSpPr>
        <p:grpSp>
          <p:nvGrpSpPr>
            <p:cNvPr id="15" name="Group 168">
              <a:extLst>
                <a:ext uri="{FF2B5EF4-FFF2-40B4-BE49-F238E27FC236}">
                  <a16:creationId xmlns:a16="http://schemas.microsoft.com/office/drawing/2014/main" id="{5A5B23E3-90C4-414C-A06A-DC19350BAA76}"/>
                </a:ext>
              </a:extLst>
            </p:cNvPr>
            <p:cNvGrpSpPr>
              <a:grpSpLocks/>
            </p:cNvGrpSpPr>
            <p:nvPr/>
          </p:nvGrpSpPr>
          <p:grpSpPr bwMode="auto">
            <a:xfrm>
              <a:off x="612" y="996"/>
              <a:ext cx="132" cy="780"/>
              <a:chOff x="612" y="996"/>
              <a:chExt cx="132" cy="780"/>
            </a:xfrm>
          </p:grpSpPr>
          <p:sp>
            <p:nvSpPr>
              <p:cNvPr id="31" name="Oval 169">
                <a:extLst>
                  <a:ext uri="{FF2B5EF4-FFF2-40B4-BE49-F238E27FC236}">
                    <a16:creationId xmlns:a16="http://schemas.microsoft.com/office/drawing/2014/main" id="{F4063EDB-B3C4-4AD3-BA6C-F59F3696CA53}"/>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 name="Oval 170">
                <a:extLst>
                  <a:ext uri="{FF2B5EF4-FFF2-40B4-BE49-F238E27FC236}">
                    <a16:creationId xmlns:a16="http://schemas.microsoft.com/office/drawing/2014/main" id="{6DC59966-5426-462F-AA02-6DE64523626B}"/>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 name="Oval 171">
                <a:extLst>
                  <a:ext uri="{FF2B5EF4-FFF2-40B4-BE49-F238E27FC236}">
                    <a16:creationId xmlns:a16="http://schemas.microsoft.com/office/drawing/2014/main" id="{C904E570-906E-4EF1-A615-79D7C10AFE53}"/>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 name="Oval 172">
                <a:extLst>
                  <a:ext uri="{FF2B5EF4-FFF2-40B4-BE49-F238E27FC236}">
                    <a16:creationId xmlns:a16="http://schemas.microsoft.com/office/drawing/2014/main" id="{A0D54B3A-180C-46E2-89B4-708296558C12}"/>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16" name="Group 173">
              <a:extLst>
                <a:ext uri="{FF2B5EF4-FFF2-40B4-BE49-F238E27FC236}">
                  <a16:creationId xmlns:a16="http://schemas.microsoft.com/office/drawing/2014/main" id="{44B061ED-BBBA-4A7C-B7EA-C32E492E403E}"/>
                </a:ext>
              </a:extLst>
            </p:cNvPr>
            <p:cNvGrpSpPr>
              <a:grpSpLocks/>
            </p:cNvGrpSpPr>
            <p:nvPr/>
          </p:nvGrpSpPr>
          <p:grpSpPr bwMode="auto">
            <a:xfrm>
              <a:off x="984" y="996"/>
              <a:ext cx="132" cy="780"/>
              <a:chOff x="612" y="996"/>
              <a:chExt cx="132" cy="780"/>
            </a:xfrm>
          </p:grpSpPr>
          <p:sp>
            <p:nvSpPr>
              <p:cNvPr id="27" name="Oval 174">
                <a:extLst>
                  <a:ext uri="{FF2B5EF4-FFF2-40B4-BE49-F238E27FC236}">
                    <a16:creationId xmlns:a16="http://schemas.microsoft.com/office/drawing/2014/main" id="{AC0ED9B5-9DD0-44E8-8AB7-15D21D8BDB53}"/>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8" name="Oval 175">
                <a:extLst>
                  <a:ext uri="{FF2B5EF4-FFF2-40B4-BE49-F238E27FC236}">
                    <a16:creationId xmlns:a16="http://schemas.microsoft.com/office/drawing/2014/main" id="{775E7E2D-5726-4BBF-AE28-B4DD1A0D7878}"/>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9" name="Oval 176">
                <a:extLst>
                  <a:ext uri="{FF2B5EF4-FFF2-40B4-BE49-F238E27FC236}">
                    <a16:creationId xmlns:a16="http://schemas.microsoft.com/office/drawing/2014/main" id="{3D97C904-7BBD-4620-B142-DA1F0D38916E}"/>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 name="Oval 177">
                <a:extLst>
                  <a:ext uri="{FF2B5EF4-FFF2-40B4-BE49-F238E27FC236}">
                    <a16:creationId xmlns:a16="http://schemas.microsoft.com/office/drawing/2014/main" id="{6183584A-291C-4A45-8504-9EB0DC78F7B4}"/>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17" name="Group 178">
              <a:extLst>
                <a:ext uri="{FF2B5EF4-FFF2-40B4-BE49-F238E27FC236}">
                  <a16:creationId xmlns:a16="http://schemas.microsoft.com/office/drawing/2014/main" id="{A247A5AA-70C3-4878-B866-C34F087B8224}"/>
                </a:ext>
              </a:extLst>
            </p:cNvPr>
            <p:cNvGrpSpPr>
              <a:grpSpLocks/>
            </p:cNvGrpSpPr>
            <p:nvPr/>
          </p:nvGrpSpPr>
          <p:grpSpPr bwMode="auto">
            <a:xfrm>
              <a:off x="1356" y="996"/>
              <a:ext cx="132" cy="780"/>
              <a:chOff x="612" y="996"/>
              <a:chExt cx="132" cy="780"/>
            </a:xfrm>
          </p:grpSpPr>
          <p:sp>
            <p:nvSpPr>
              <p:cNvPr id="23" name="Oval 179">
                <a:extLst>
                  <a:ext uri="{FF2B5EF4-FFF2-40B4-BE49-F238E27FC236}">
                    <a16:creationId xmlns:a16="http://schemas.microsoft.com/office/drawing/2014/main" id="{9D9F3288-7759-4CB8-8108-EAE9A0B9CABF}"/>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4" name="Oval 180">
                <a:extLst>
                  <a:ext uri="{FF2B5EF4-FFF2-40B4-BE49-F238E27FC236}">
                    <a16:creationId xmlns:a16="http://schemas.microsoft.com/office/drawing/2014/main" id="{E1FE415A-86EB-4707-A8F5-85F994505FCF}"/>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 name="Oval 181">
                <a:extLst>
                  <a:ext uri="{FF2B5EF4-FFF2-40B4-BE49-F238E27FC236}">
                    <a16:creationId xmlns:a16="http://schemas.microsoft.com/office/drawing/2014/main" id="{67C3F2AB-DF3C-4DE9-B3BF-73CAC795787F}"/>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6" name="Oval 182">
                <a:extLst>
                  <a:ext uri="{FF2B5EF4-FFF2-40B4-BE49-F238E27FC236}">
                    <a16:creationId xmlns:a16="http://schemas.microsoft.com/office/drawing/2014/main" id="{3DE50E24-6CDE-4D7C-9097-7956E33F3342}"/>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18" name="Group 183">
              <a:extLst>
                <a:ext uri="{FF2B5EF4-FFF2-40B4-BE49-F238E27FC236}">
                  <a16:creationId xmlns:a16="http://schemas.microsoft.com/office/drawing/2014/main" id="{B641D019-DE2A-4838-89AE-21AB80F2B250}"/>
                </a:ext>
              </a:extLst>
            </p:cNvPr>
            <p:cNvGrpSpPr>
              <a:grpSpLocks/>
            </p:cNvGrpSpPr>
            <p:nvPr/>
          </p:nvGrpSpPr>
          <p:grpSpPr bwMode="auto">
            <a:xfrm>
              <a:off x="1728" y="996"/>
              <a:ext cx="132" cy="780"/>
              <a:chOff x="612" y="996"/>
              <a:chExt cx="132" cy="780"/>
            </a:xfrm>
          </p:grpSpPr>
          <p:sp>
            <p:nvSpPr>
              <p:cNvPr id="19" name="Oval 184">
                <a:extLst>
                  <a:ext uri="{FF2B5EF4-FFF2-40B4-BE49-F238E27FC236}">
                    <a16:creationId xmlns:a16="http://schemas.microsoft.com/office/drawing/2014/main" id="{54CB4E63-3D5E-4772-8F0E-7DFA40BBC42C}"/>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0" name="Oval 185">
                <a:extLst>
                  <a:ext uri="{FF2B5EF4-FFF2-40B4-BE49-F238E27FC236}">
                    <a16:creationId xmlns:a16="http://schemas.microsoft.com/office/drawing/2014/main" id="{422690F9-1908-4C03-9CFD-CF09B98328D2}"/>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Oval 186">
                <a:extLst>
                  <a:ext uri="{FF2B5EF4-FFF2-40B4-BE49-F238E27FC236}">
                    <a16:creationId xmlns:a16="http://schemas.microsoft.com/office/drawing/2014/main" id="{8CAC936C-F889-435E-9FED-4A2E8E43CD74}"/>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 name="Oval 187">
                <a:extLst>
                  <a:ext uri="{FF2B5EF4-FFF2-40B4-BE49-F238E27FC236}">
                    <a16:creationId xmlns:a16="http://schemas.microsoft.com/office/drawing/2014/main" id="{92E401F9-43D0-4C41-A6A1-98EB299D0D37}"/>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grpSp>
        <p:nvGrpSpPr>
          <p:cNvPr id="35" name="Group 188">
            <a:extLst>
              <a:ext uri="{FF2B5EF4-FFF2-40B4-BE49-F238E27FC236}">
                <a16:creationId xmlns:a16="http://schemas.microsoft.com/office/drawing/2014/main" id="{9247EC22-65ED-4835-A3AD-D6F6851491FA}"/>
              </a:ext>
            </a:extLst>
          </p:cNvPr>
          <p:cNvGrpSpPr>
            <a:grpSpLocks/>
          </p:cNvGrpSpPr>
          <p:nvPr/>
        </p:nvGrpSpPr>
        <p:grpSpPr bwMode="auto">
          <a:xfrm rot="16200000">
            <a:off x="2523240" y="2748392"/>
            <a:ext cx="1577057" cy="936286"/>
            <a:chOff x="612" y="996"/>
            <a:chExt cx="1248" cy="780"/>
          </a:xfrm>
        </p:grpSpPr>
        <p:grpSp>
          <p:nvGrpSpPr>
            <p:cNvPr id="36" name="Group 189">
              <a:extLst>
                <a:ext uri="{FF2B5EF4-FFF2-40B4-BE49-F238E27FC236}">
                  <a16:creationId xmlns:a16="http://schemas.microsoft.com/office/drawing/2014/main" id="{687673BF-51C8-466B-90B5-075FB81598E7}"/>
                </a:ext>
              </a:extLst>
            </p:cNvPr>
            <p:cNvGrpSpPr>
              <a:grpSpLocks/>
            </p:cNvGrpSpPr>
            <p:nvPr/>
          </p:nvGrpSpPr>
          <p:grpSpPr bwMode="auto">
            <a:xfrm>
              <a:off x="612" y="996"/>
              <a:ext cx="132" cy="780"/>
              <a:chOff x="612" y="996"/>
              <a:chExt cx="132" cy="780"/>
            </a:xfrm>
          </p:grpSpPr>
          <p:sp>
            <p:nvSpPr>
              <p:cNvPr id="52" name="Oval 190">
                <a:extLst>
                  <a:ext uri="{FF2B5EF4-FFF2-40B4-BE49-F238E27FC236}">
                    <a16:creationId xmlns:a16="http://schemas.microsoft.com/office/drawing/2014/main" id="{46B6BA79-0364-4823-8A1C-E32C0B2C6B20}"/>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3" name="Oval 191">
                <a:extLst>
                  <a:ext uri="{FF2B5EF4-FFF2-40B4-BE49-F238E27FC236}">
                    <a16:creationId xmlns:a16="http://schemas.microsoft.com/office/drawing/2014/main" id="{D82C52D9-E108-43C3-98DB-A502A9FB1511}"/>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 name="Oval 192">
                <a:extLst>
                  <a:ext uri="{FF2B5EF4-FFF2-40B4-BE49-F238E27FC236}">
                    <a16:creationId xmlns:a16="http://schemas.microsoft.com/office/drawing/2014/main" id="{11E188AC-F25C-437B-9C0F-D742867485AB}"/>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5" name="Oval 193">
                <a:extLst>
                  <a:ext uri="{FF2B5EF4-FFF2-40B4-BE49-F238E27FC236}">
                    <a16:creationId xmlns:a16="http://schemas.microsoft.com/office/drawing/2014/main" id="{75B46800-22DE-4257-8F12-5EBB42667B24}"/>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37" name="Group 194">
              <a:extLst>
                <a:ext uri="{FF2B5EF4-FFF2-40B4-BE49-F238E27FC236}">
                  <a16:creationId xmlns:a16="http://schemas.microsoft.com/office/drawing/2014/main" id="{DDDBD299-FA57-413F-9032-DE63F3E19D7A}"/>
                </a:ext>
              </a:extLst>
            </p:cNvPr>
            <p:cNvGrpSpPr>
              <a:grpSpLocks/>
            </p:cNvGrpSpPr>
            <p:nvPr/>
          </p:nvGrpSpPr>
          <p:grpSpPr bwMode="auto">
            <a:xfrm>
              <a:off x="984" y="996"/>
              <a:ext cx="132" cy="780"/>
              <a:chOff x="612" y="996"/>
              <a:chExt cx="132" cy="780"/>
            </a:xfrm>
          </p:grpSpPr>
          <p:sp>
            <p:nvSpPr>
              <p:cNvPr id="48" name="Oval 195">
                <a:extLst>
                  <a:ext uri="{FF2B5EF4-FFF2-40B4-BE49-F238E27FC236}">
                    <a16:creationId xmlns:a16="http://schemas.microsoft.com/office/drawing/2014/main" id="{1CCFB46A-B8C8-4927-A9C7-14BC0481E07F}"/>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9" name="Oval 196">
                <a:extLst>
                  <a:ext uri="{FF2B5EF4-FFF2-40B4-BE49-F238E27FC236}">
                    <a16:creationId xmlns:a16="http://schemas.microsoft.com/office/drawing/2014/main" id="{7702B32F-B46C-40B7-AB95-DEEF13C44651}"/>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0" name="Oval 197">
                <a:extLst>
                  <a:ext uri="{FF2B5EF4-FFF2-40B4-BE49-F238E27FC236}">
                    <a16:creationId xmlns:a16="http://schemas.microsoft.com/office/drawing/2014/main" id="{D2449160-A452-44CA-892E-6FAAA01EC37B}"/>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 name="Oval 198">
                <a:extLst>
                  <a:ext uri="{FF2B5EF4-FFF2-40B4-BE49-F238E27FC236}">
                    <a16:creationId xmlns:a16="http://schemas.microsoft.com/office/drawing/2014/main" id="{7EED222C-A776-42F7-8FEF-D173D1DBBA65}"/>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38" name="Group 199">
              <a:extLst>
                <a:ext uri="{FF2B5EF4-FFF2-40B4-BE49-F238E27FC236}">
                  <a16:creationId xmlns:a16="http://schemas.microsoft.com/office/drawing/2014/main" id="{32C96BBC-BCD3-40A7-AD3C-2E2D65586DFB}"/>
                </a:ext>
              </a:extLst>
            </p:cNvPr>
            <p:cNvGrpSpPr>
              <a:grpSpLocks/>
            </p:cNvGrpSpPr>
            <p:nvPr/>
          </p:nvGrpSpPr>
          <p:grpSpPr bwMode="auto">
            <a:xfrm>
              <a:off x="1356" y="996"/>
              <a:ext cx="132" cy="780"/>
              <a:chOff x="612" y="996"/>
              <a:chExt cx="132" cy="780"/>
            </a:xfrm>
          </p:grpSpPr>
          <p:sp>
            <p:nvSpPr>
              <p:cNvPr id="44" name="Oval 200">
                <a:extLst>
                  <a:ext uri="{FF2B5EF4-FFF2-40B4-BE49-F238E27FC236}">
                    <a16:creationId xmlns:a16="http://schemas.microsoft.com/office/drawing/2014/main" id="{D993A0BA-F59B-4541-B02A-7CA65F0FD8C6}"/>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 name="Oval 201">
                <a:extLst>
                  <a:ext uri="{FF2B5EF4-FFF2-40B4-BE49-F238E27FC236}">
                    <a16:creationId xmlns:a16="http://schemas.microsoft.com/office/drawing/2014/main" id="{E8D805DD-E7C7-4210-85DA-A2EDD2A7AF5E}"/>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6" name="Oval 202">
                <a:extLst>
                  <a:ext uri="{FF2B5EF4-FFF2-40B4-BE49-F238E27FC236}">
                    <a16:creationId xmlns:a16="http://schemas.microsoft.com/office/drawing/2014/main" id="{DBC6B67E-CF39-475B-B940-9C020756000E}"/>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 name="Oval 203">
                <a:extLst>
                  <a:ext uri="{FF2B5EF4-FFF2-40B4-BE49-F238E27FC236}">
                    <a16:creationId xmlns:a16="http://schemas.microsoft.com/office/drawing/2014/main" id="{1D6335B8-2031-48CD-B4B4-5DDAC0F79721}"/>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39" name="Group 204">
              <a:extLst>
                <a:ext uri="{FF2B5EF4-FFF2-40B4-BE49-F238E27FC236}">
                  <a16:creationId xmlns:a16="http://schemas.microsoft.com/office/drawing/2014/main" id="{38231639-8E77-4E1E-A121-1BB1EE81D1DF}"/>
                </a:ext>
              </a:extLst>
            </p:cNvPr>
            <p:cNvGrpSpPr>
              <a:grpSpLocks/>
            </p:cNvGrpSpPr>
            <p:nvPr/>
          </p:nvGrpSpPr>
          <p:grpSpPr bwMode="auto">
            <a:xfrm>
              <a:off x="1728" y="996"/>
              <a:ext cx="132" cy="780"/>
              <a:chOff x="612" y="996"/>
              <a:chExt cx="132" cy="780"/>
            </a:xfrm>
          </p:grpSpPr>
          <p:sp>
            <p:nvSpPr>
              <p:cNvPr id="40" name="Oval 205">
                <a:extLst>
                  <a:ext uri="{FF2B5EF4-FFF2-40B4-BE49-F238E27FC236}">
                    <a16:creationId xmlns:a16="http://schemas.microsoft.com/office/drawing/2014/main" id="{6DC4D552-7B49-45BA-B79E-CEBF202E87F1}"/>
                  </a:ext>
                </a:extLst>
              </p:cNvPr>
              <p:cNvSpPr>
                <a:spLocks noChangeArrowheads="1"/>
              </p:cNvSpPr>
              <p:nvPr/>
            </p:nvSpPr>
            <p:spPr bwMode="auto">
              <a:xfrm>
                <a:off x="612" y="99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 name="Oval 206">
                <a:extLst>
                  <a:ext uri="{FF2B5EF4-FFF2-40B4-BE49-F238E27FC236}">
                    <a16:creationId xmlns:a16="http://schemas.microsoft.com/office/drawing/2014/main" id="{50B630D1-D71A-48C4-ADFF-8EF8833DB380}"/>
                  </a:ext>
                </a:extLst>
              </p:cNvPr>
              <p:cNvSpPr>
                <a:spLocks noChangeArrowheads="1"/>
              </p:cNvSpPr>
              <p:nvPr/>
            </p:nvSpPr>
            <p:spPr bwMode="auto">
              <a:xfrm>
                <a:off x="612" y="164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 name="Oval 207">
                <a:extLst>
                  <a:ext uri="{FF2B5EF4-FFF2-40B4-BE49-F238E27FC236}">
                    <a16:creationId xmlns:a16="http://schemas.microsoft.com/office/drawing/2014/main" id="{5CE5CBD9-A3B9-4DFE-B999-2003216BBAF5}"/>
                  </a:ext>
                </a:extLst>
              </p:cNvPr>
              <p:cNvSpPr>
                <a:spLocks noChangeArrowheads="1"/>
              </p:cNvSpPr>
              <p:nvPr/>
            </p:nvSpPr>
            <p:spPr bwMode="auto">
              <a:xfrm>
                <a:off x="612" y="121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 name="Oval 208">
                <a:extLst>
                  <a:ext uri="{FF2B5EF4-FFF2-40B4-BE49-F238E27FC236}">
                    <a16:creationId xmlns:a16="http://schemas.microsoft.com/office/drawing/2014/main" id="{E55A4BC8-461D-4933-A993-C6F003AA6463}"/>
                  </a:ext>
                </a:extLst>
              </p:cNvPr>
              <p:cNvSpPr>
                <a:spLocks noChangeArrowheads="1"/>
              </p:cNvSpPr>
              <p:nvPr/>
            </p:nvSpPr>
            <p:spPr bwMode="auto">
              <a:xfrm>
                <a:off x="612" y="142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grpSp>
        <p:nvGrpSpPr>
          <p:cNvPr id="56" name="Group 244">
            <a:extLst>
              <a:ext uri="{FF2B5EF4-FFF2-40B4-BE49-F238E27FC236}">
                <a16:creationId xmlns:a16="http://schemas.microsoft.com/office/drawing/2014/main" id="{8187EA6A-DD13-4BCF-B5B1-D863EAABA20E}"/>
              </a:ext>
            </a:extLst>
          </p:cNvPr>
          <p:cNvGrpSpPr>
            <a:grpSpLocks/>
          </p:cNvGrpSpPr>
          <p:nvPr/>
        </p:nvGrpSpPr>
        <p:grpSpPr bwMode="auto">
          <a:xfrm>
            <a:off x="4239040" y="4400516"/>
            <a:ext cx="4221392" cy="2206660"/>
            <a:chOff x="2164" y="2403"/>
            <a:chExt cx="2976" cy="1565"/>
          </a:xfrm>
        </p:grpSpPr>
        <p:sp>
          <p:nvSpPr>
            <p:cNvPr id="57" name="Text Box 210">
              <a:extLst>
                <a:ext uri="{FF2B5EF4-FFF2-40B4-BE49-F238E27FC236}">
                  <a16:creationId xmlns:a16="http://schemas.microsoft.com/office/drawing/2014/main" id="{E40DA3AA-9203-41C8-81AC-E9E1F063EDBC}"/>
                </a:ext>
              </a:extLst>
            </p:cNvPr>
            <p:cNvSpPr txBox="1">
              <a:spLocks noChangeArrowheads="1"/>
            </p:cNvSpPr>
            <p:nvPr/>
          </p:nvSpPr>
          <p:spPr bwMode="auto">
            <a:xfrm>
              <a:off x="2164" y="2403"/>
              <a:ext cx="2401" cy="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Г: </a:t>
              </a:r>
              <a:r>
                <a:rPr lang="ru-RU" sz="1800" dirty="0" err="1"/>
                <a:t>Жақсы</a:t>
              </a:r>
              <a:r>
                <a:rPr lang="ru-RU" sz="1800" dirty="0"/>
                <a:t> </a:t>
              </a:r>
              <a:r>
                <a:rPr lang="ru-RU" sz="1800" dirty="0" err="1"/>
                <a:t>жалғастық</a:t>
              </a:r>
              <a:r>
                <a:rPr lang="ru-RU" sz="1800" dirty="0"/>
                <a:t> </a:t>
              </a:r>
              <a:r>
                <a:rPr lang="ru-RU" sz="1800" dirty="0" err="1"/>
                <a:t>заңы</a:t>
              </a:r>
              <a:endParaRPr lang="en-US" altLang="en-US" sz="1800" dirty="0">
                <a:solidFill>
                  <a:schemeClr val="accent2">
                    <a:lumMod val="75000"/>
                  </a:schemeClr>
                </a:solidFill>
                <a:latin typeface="+mn-lt"/>
              </a:endParaRPr>
            </a:p>
          </p:txBody>
        </p:sp>
        <p:sp>
          <p:nvSpPr>
            <p:cNvPr id="58" name="Line 211">
              <a:extLst>
                <a:ext uri="{FF2B5EF4-FFF2-40B4-BE49-F238E27FC236}">
                  <a16:creationId xmlns:a16="http://schemas.microsoft.com/office/drawing/2014/main" id="{794A3906-3B5F-449B-BA5D-23CFB6CA521B}"/>
                </a:ext>
              </a:extLst>
            </p:cNvPr>
            <p:cNvSpPr>
              <a:spLocks noChangeShapeType="1"/>
            </p:cNvSpPr>
            <p:nvPr/>
          </p:nvSpPr>
          <p:spPr bwMode="auto">
            <a:xfrm flipV="1">
              <a:off x="2362" y="3158"/>
              <a:ext cx="240" cy="6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59" name="Line 212">
              <a:extLst>
                <a:ext uri="{FF2B5EF4-FFF2-40B4-BE49-F238E27FC236}">
                  <a16:creationId xmlns:a16="http://schemas.microsoft.com/office/drawing/2014/main" id="{087CDB2C-CEDD-4592-A680-D616AD3AA507}"/>
                </a:ext>
              </a:extLst>
            </p:cNvPr>
            <p:cNvSpPr>
              <a:spLocks noChangeShapeType="1"/>
            </p:cNvSpPr>
            <p:nvPr/>
          </p:nvSpPr>
          <p:spPr bwMode="auto">
            <a:xfrm>
              <a:off x="2734" y="3158"/>
              <a:ext cx="24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0" name="Line 213">
              <a:extLst>
                <a:ext uri="{FF2B5EF4-FFF2-40B4-BE49-F238E27FC236}">
                  <a16:creationId xmlns:a16="http://schemas.microsoft.com/office/drawing/2014/main" id="{5A5DE951-EF15-42C5-9C93-2879DFEFC018}"/>
                </a:ext>
              </a:extLst>
            </p:cNvPr>
            <p:cNvSpPr>
              <a:spLocks noChangeShapeType="1"/>
            </p:cNvSpPr>
            <p:nvPr/>
          </p:nvSpPr>
          <p:spPr bwMode="auto">
            <a:xfrm>
              <a:off x="3178" y="3194"/>
              <a:ext cx="168" cy="6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1" name="Line 214">
              <a:extLst>
                <a:ext uri="{FF2B5EF4-FFF2-40B4-BE49-F238E27FC236}">
                  <a16:creationId xmlns:a16="http://schemas.microsoft.com/office/drawing/2014/main" id="{C2DF5EEC-C08C-4D79-8D26-AA2C6B1438C9}"/>
                </a:ext>
              </a:extLst>
            </p:cNvPr>
            <p:cNvSpPr>
              <a:spLocks noChangeShapeType="1"/>
            </p:cNvSpPr>
            <p:nvPr/>
          </p:nvSpPr>
          <p:spPr bwMode="auto">
            <a:xfrm>
              <a:off x="3506" y="3332"/>
              <a:ext cx="188" cy="10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2" name="Line 215">
              <a:extLst>
                <a:ext uri="{FF2B5EF4-FFF2-40B4-BE49-F238E27FC236}">
                  <a16:creationId xmlns:a16="http://schemas.microsoft.com/office/drawing/2014/main" id="{C05B77AD-501F-4747-815A-D8E29909903F}"/>
                </a:ext>
              </a:extLst>
            </p:cNvPr>
            <p:cNvSpPr>
              <a:spLocks noChangeShapeType="1"/>
            </p:cNvSpPr>
            <p:nvPr/>
          </p:nvSpPr>
          <p:spPr bwMode="auto">
            <a:xfrm>
              <a:off x="3838" y="3554"/>
              <a:ext cx="228" cy="5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3" name="Line 216">
              <a:extLst>
                <a:ext uri="{FF2B5EF4-FFF2-40B4-BE49-F238E27FC236}">
                  <a16:creationId xmlns:a16="http://schemas.microsoft.com/office/drawing/2014/main" id="{05A7E80D-7798-4C26-91A7-B9558C7925F8}"/>
                </a:ext>
              </a:extLst>
            </p:cNvPr>
            <p:cNvSpPr>
              <a:spLocks noChangeShapeType="1"/>
            </p:cNvSpPr>
            <p:nvPr/>
          </p:nvSpPr>
          <p:spPr bwMode="auto">
            <a:xfrm flipV="1">
              <a:off x="4260" y="3560"/>
              <a:ext cx="142" cy="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4" name="Line 217">
              <a:extLst>
                <a:ext uri="{FF2B5EF4-FFF2-40B4-BE49-F238E27FC236}">
                  <a16:creationId xmlns:a16="http://schemas.microsoft.com/office/drawing/2014/main" id="{284888E9-2B9B-4611-BA57-B3F0D5FA23EF}"/>
                </a:ext>
              </a:extLst>
            </p:cNvPr>
            <p:cNvSpPr>
              <a:spLocks noChangeShapeType="1"/>
            </p:cNvSpPr>
            <p:nvPr/>
          </p:nvSpPr>
          <p:spPr bwMode="auto">
            <a:xfrm flipV="1">
              <a:off x="4528" y="3338"/>
              <a:ext cx="72" cy="12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5" name="Line 218">
              <a:extLst>
                <a:ext uri="{FF2B5EF4-FFF2-40B4-BE49-F238E27FC236}">
                  <a16:creationId xmlns:a16="http://schemas.microsoft.com/office/drawing/2014/main" id="{8D2F54E3-4CB3-45A9-AC37-33EFDBE99258}"/>
                </a:ext>
              </a:extLst>
            </p:cNvPr>
            <p:cNvSpPr>
              <a:spLocks noChangeShapeType="1"/>
            </p:cNvSpPr>
            <p:nvPr/>
          </p:nvSpPr>
          <p:spPr bwMode="auto">
            <a:xfrm flipV="1">
              <a:off x="4642" y="3032"/>
              <a:ext cx="48"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6" name="Line 219">
              <a:extLst>
                <a:ext uri="{FF2B5EF4-FFF2-40B4-BE49-F238E27FC236}">
                  <a16:creationId xmlns:a16="http://schemas.microsoft.com/office/drawing/2014/main" id="{19661D4D-E4C5-42B8-83D9-CCF23E2CFD72}"/>
                </a:ext>
              </a:extLst>
            </p:cNvPr>
            <p:cNvSpPr>
              <a:spLocks noChangeShapeType="1"/>
            </p:cNvSpPr>
            <p:nvPr/>
          </p:nvSpPr>
          <p:spPr bwMode="auto">
            <a:xfrm flipV="1">
              <a:off x="4728" y="2768"/>
              <a:ext cx="132" cy="1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7" name="Line 220">
              <a:extLst>
                <a:ext uri="{FF2B5EF4-FFF2-40B4-BE49-F238E27FC236}">
                  <a16:creationId xmlns:a16="http://schemas.microsoft.com/office/drawing/2014/main" id="{1959DAEB-DD89-4AFD-BFD1-EEDECF5F379F}"/>
                </a:ext>
              </a:extLst>
            </p:cNvPr>
            <p:cNvSpPr>
              <a:spLocks noChangeShapeType="1"/>
            </p:cNvSpPr>
            <p:nvPr/>
          </p:nvSpPr>
          <p:spPr bwMode="auto">
            <a:xfrm flipV="1">
              <a:off x="4944" y="2618"/>
              <a:ext cx="196" cy="9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8" name="Line 221">
              <a:extLst>
                <a:ext uri="{FF2B5EF4-FFF2-40B4-BE49-F238E27FC236}">
                  <a16:creationId xmlns:a16="http://schemas.microsoft.com/office/drawing/2014/main" id="{A243F7BD-8004-47F7-B549-610BE6BA2B9F}"/>
                </a:ext>
              </a:extLst>
            </p:cNvPr>
            <p:cNvSpPr>
              <a:spLocks noChangeShapeType="1"/>
            </p:cNvSpPr>
            <p:nvPr/>
          </p:nvSpPr>
          <p:spPr bwMode="auto">
            <a:xfrm>
              <a:off x="2734" y="2828"/>
              <a:ext cx="0" cy="7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69" name="Line 222">
              <a:extLst>
                <a:ext uri="{FF2B5EF4-FFF2-40B4-BE49-F238E27FC236}">
                  <a16:creationId xmlns:a16="http://schemas.microsoft.com/office/drawing/2014/main" id="{7458066C-AC37-498A-AC92-56B3A0091D6D}"/>
                </a:ext>
              </a:extLst>
            </p:cNvPr>
            <p:cNvSpPr>
              <a:spLocks noChangeShapeType="1"/>
            </p:cNvSpPr>
            <p:nvPr/>
          </p:nvSpPr>
          <p:spPr bwMode="auto">
            <a:xfrm flipV="1">
              <a:off x="3250" y="2828"/>
              <a:ext cx="96" cy="7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0" name="Line 223">
              <a:extLst>
                <a:ext uri="{FF2B5EF4-FFF2-40B4-BE49-F238E27FC236}">
                  <a16:creationId xmlns:a16="http://schemas.microsoft.com/office/drawing/2014/main" id="{8680DA4F-8FE4-4183-B3CD-8535B1EA747D}"/>
                </a:ext>
              </a:extLst>
            </p:cNvPr>
            <p:cNvSpPr>
              <a:spLocks noChangeShapeType="1"/>
            </p:cNvSpPr>
            <p:nvPr/>
          </p:nvSpPr>
          <p:spPr bwMode="auto">
            <a:xfrm>
              <a:off x="3610" y="2828"/>
              <a:ext cx="84" cy="7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1" name="Line 224">
              <a:extLst>
                <a:ext uri="{FF2B5EF4-FFF2-40B4-BE49-F238E27FC236}">
                  <a16:creationId xmlns:a16="http://schemas.microsoft.com/office/drawing/2014/main" id="{D73A33DF-B830-4991-B41D-04A66A816414}"/>
                </a:ext>
              </a:extLst>
            </p:cNvPr>
            <p:cNvSpPr>
              <a:spLocks noChangeShapeType="1"/>
            </p:cNvSpPr>
            <p:nvPr/>
          </p:nvSpPr>
          <p:spPr bwMode="auto">
            <a:xfrm flipV="1">
              <a:off x="2734" y="3458"/>
              <a:ext cx="144" cy="10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2" name="Line 225">
              <a:extLst>
                <a:ext uri="{FF2B5EF4-FFF2-40B4-BE49-F238E27FC236}">
                  <a16:creationId xmlns:a16="http://schemas.microsoft.com/office/drawing/2014/main" id="{72D1979E-7940-4201-87E7-12E643DD36F2}"/>
                </a:ext>
              </a:extLst>
            </p:cNvPr>
            <p:cNvSpPr>
              <a:spLocks noChangeShapeType="1"/>
            </p:cNvSpPr>
            <p:nvPr/>
          </p:nvSpPr>
          <p:spPr bwMode="auto">
            <a:xfrm>
              <a:off x="3250" y="3560"/>
              <a:ext cx="0" cy="12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3" name="Line 226">
              <a:extLst>
                <a:ext uri="{FF2B5EF4-FFF2-40B4-BE49-F238E27FC236}">
                  <a16:creationId xmlns:a16="http://schemas.microsoft.com/office/drawing/2014/main" id="{6F4D5A6E-6EA0-4A66-8681-A41F407A5474}"/>
                </a:ext>
              </a:extLst>
            </p:cNvPr>
            <p:cNvSpPr>
              <a:spLocks noChangeShapeType="1"/>
            </p:cNvSpPr>
            <p:nvPr/>
          </p:nvSpPr>
          <p:spPr bwMode="auto">
            <a:xfrm flipV="1">
              <a:off x="3610" y="3254"/>
              <a:ext cx="84" cy="8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4" name="Line 227">
              <a:extLst>
                <a:ext uri="{FF2B5EF4-FFF2-40B4-BE49-F238E27FC236}">
                  <a16:creationId xmlns:a16="http://schemas.microsoft.com/office/drawing/2014/main" id="{CBF54100-18EE-4827-99ED-E53892C1E2CB}"/>
                </a:ext>
              </a:extLst>
            </p:cNvPr>
            <p:cNvSpPr>
              <a:spLocks noChangeShapeType="1"/>
            </p:cNvSpPr>
            <p:nvPr/>
          </p:nvSpPr>
          <p:spPr bwMode="auto">
            <a:xfrm>
              <a:off x="4180" y="3332"/>
              <a:ext cx="80" cy="10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5" name="Line 228">
              <a:extLst>
                <a:ext uri="{FF2B5EF4-FFF2-40B4-BE49-F238E27FC236}">
                  <a16:creationId xmlns:a16="http://schemas.microsoft.com/office/drawing/2014/main" id="{24FD0203-A554-49C2-843F-EECAF107F91B}"/>
                </a:ext>
              </a:extLst>
            </p:cNvPr>
            <p:cNvSpPr>
              <a:spLocks noChangeShapeType="1"/>
            </p:cNvSpPr>
            <p:nvPr/>
          </p:nvSpPr>
          <p:spPr bwMode="auto">
            <a:xfrm>
              <a:off x="4066" y="3032"/>
              <a:ext cx="19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6" name="Line 229">
              <a:extLst>
                <a:ext uri="{FF2B5EF4-FFF2-40B4-BE49-F238E27FC236}">
                  <a16:creationId xmlns:a16="http://schemas.microsoft.com/office/drawing/2014/main" id="{D3F9C48A-03B1-41A4-9F8A-530566186BEC}"/>
                </a:ext>
              </a:extLst>
            </p:cNvPr>
            <p:cNvSpPr>
              <a:spLocks noChangeShapeType="1"/>
            </p:cNvSpPr>
            <p:nvPr/>
          </p:nvSpPr>
          <p:spPr bwMode="auto">
            <a:xfrm>
              <a:off x="4490" y="2780"/>
              <a:ext cx="68" cy="2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77" name="Line 230">
              <a:extLst>
                <a:ext uri="{FF2B5EF4-FFF2-40B4-BE49-F238E27FC236}">
                  <a16:creationId xmlns:a16="http://schemas.microsoft.com/office/drawing/2014/main" id="{47848E83-3714-4EFD-8F33-59FD19AF67E2}"/>
                </a:ext>
              </a:extLst>
            </p:cNvPr>
            <p:cNvSpPr>
              <a:spLocks noChangeShapeType="1"/>
            </p:cNvSpPr>
            <p:nvPr/>
          </p:nvSpPr>
          <p:spPr bwMode="auto">
            <a:xfrm>
              <a:off x="5040" y="3374"/>
              <a:ext cx="2" cy="22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78" name="Line 231">
              <a:extLst>
                <a:ext uri="{FF2B5EF4-FFF2-40B4-BE49-F238E27FC236}">
                  <a16:creationId xmlns:a16="http://schemas.microsoft.com/office/drawing/2014/main" id="{E12E1B6D-7C45-4B71-8194-0F0B8B431B4B}"/>
                </a:ext>
              </a:extLst>
            </p:cNvPr>
            <p:cNvSpPr>
              <a:spLocks noChangeShapeType="1"/>
            </p:cNvSpPr>
            <p:nvPr/>
          </p:nvSpPr>
          <p:spPr bwMode="auto">
            <a:xfrm flipH="1">
              <a:off x="4692" y="3608"/>
              <a:ext cx="132" cy="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79" name="Line 232">
              <a:extLst>
                <a:ext uri="{FF2B5EF4-FFF2-40B4-BE49-F238E27FC236}">
                  <a16:creationId xmlns:a16="http://schemas.microsoft.com/office/drawing/2014/main" id="{1F7DA8C4-E0D2-4BEA-827A-857DAC20FB20}"/>
                </a:ext>
              </a:extLst>
            </p:cNvPr>
            <p:cNvSpPr>
              <a:spLocks noChangeShapeType="1"/>
            </p:cNvSpPr>
            <p:nvPr/>
          </p:nvSpPr>
          <p:spPr bwMode="auto">
            <a:xfrm flipH="1">
              <a:off x="3694" y="3758"/>
              <a:ext cx="144" cy="4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0" name="Line 233">
              <a:extLst>
                <a:ext uri="{FF2B5EF4-FFF2-40B4-BE49-F238E27FC236}">
                  <a16:creationId xmlns:a16="http://schemas.microsoft.com/office/drawing/2014/main" id="{A05EF482-ADA3-4662-A3DC-9F069A5E9C7A}"/>
                </a:ext>
              </a:extLst>
            </p:cNvPr>
            <p:cNvSpPr>
              <a:spLocks noChangeShapeType="1"/>
            </p:cNvSpPr>
            <p:nvPr/>
          </p:nvSpPr>
          <p:spPr bwMode="auto">
            <a:xfrm>
              <a:off x="4180" y="3800"/>
              <a:ext cx="154" cy="16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1" name="Line 234">
              <a:extLst>
                <a:ext uri="{FF2B5EF4-FFF2-40B4-BE49-F238E27FC236}">
                  <a16:creationId xmlns:a16="http://schemas.microsoft.com/office/drawing/2014/main" id="{758DC804-6B3D-4AD9-8E70-04DE36AD9BD5}"/>
                </a:ext>
              </a:extLst>
            </p:cNvPr>
            <p:cNvSpPr>
              <a:spLocks noChangeShapeType="1"/>
            </p:cNvSpPr>
            <p:nvPr/>
          </p:nvSpPr>
          <p:spPr bwMode="auto">
            <a:xfrm>
              <a:off x="5040" y="3032"/>
              <a:ext cx="1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2" name="Line 235">
              <a:extLst>
                <a:ext uri="{FF2B5EF4-FFF2-40B4-BE49-F238E27FC236}">
                  <a16:creationId xmlns:a16="http://schemas.microsoft.com/office/drawing/2014/main" id="{638722D2-3D32-4702-A389-D4513A5B9C78}"/>
                </a:ext>
              </a:extLst>
            </p:cNvPr>
            <p:cNvSpPr>
              <a:spLocks noChangeShapeType="1"/>
            </p:cNvSpPr>
            <p:nvPr/>
          </p:nvSpPr>
          <p:spPr bwMode="auto">
            <a:xfrm>
              <a:off x="4728" y="2618"/>
              <a:ext cx="9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3" name="Line 236">
              <a:extLst>
                <a:ext uri="{FF2B5EF4-FFF2-40B4-BE49-F238E27FC236}">
                  <a16:creationId xmlns:a16="http://schemas.microsoft.com/office/drawing/2014/main" id="{C0D8E26A-BBE0-4FEC-8296-2099460672F8}"/>
                </a:ext>
              </a:extLst>
            </p:cNvPr>
            <p:cNvSpPr>
              <a:spLocks noChangeShapeType="1"/>
            </p:cNvSpPr>
            <p:nvPr/>
          </p:nvSpPr>
          <p:spPr bwMode="auto">
            <a:xfrm>
              <a:off x="2230" y="2828"/>
              <a:ext cx="132" cy="7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4" name="Line 237">
              <a:extLst>
                <a:ext uri="{FF2B5EF4-FFF2-40B4-BE49-F238E27FC236}">
                  <a16:creationId xmlns:a16="http://schemas.microsoft.com/office/drawing/2014/main" id="{D408AEA1-0273-465C-9C6D-8B441129FE19}"/>
                </a:ext>
              </a:extLst>
            </p:cNvPr>
            <p:cNvSpPr>
              <a:spLocks noChangeShapeType="1"/>
            </p:cNvSpPr>
            <p:nvPr/>
          </p:nvSpPr>
          <p:spPr bwMode="auto">
            <a:xfrm>
              <a:off x="2362" y="3560"/>
              <a:ext cx="0" cy="12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5" name="Line 238">
              <a:extLst>
                <a:ext uri="{FF2B5EF4-FFF2-40B4-BE49-F238E27FC236}">
                  <a16:creationId xmlns:a16="http://schemas.microsoft.com/office/drawing/2014/main" id="{F7A8F0C6-362E-400D-B238-1CBC9B9FFF60}"/>
                </a:ext>
              </a:extLst>
            </p:cNvPr>
            <p:cNvSpPr>
              <a:spLocks noChangeShapeType="1"/>
            </p:cNvSpPr>
            <p:nvPr/>
          </p:nvSpPr>
          <p:spPr bwMode="auto">
            <a:xfrm>
              <a:off x="2602" y="3332"/>
              <a:ext cx="132" cy="10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86" name="Line 239">
              <a:extLst>
                <a:ext uri="{FF2B5EF4-FFF2-40B4-BE49-F238E27FC236}">
                  <a16:creationId xmlns:a16="http://schemas.microsoft.com/office/drawing/2014/main" id="{A068C5C7-C001-4387-BC28-F22AA91260EC}"/>
                </a:ext>
              </a:extLst>
            </p:cNvPr>
            <p:cNvSpPr>
              <a:spLocks noChangeShapeType="1"/>
            </p:cNvSpPr>
            <p:nvPr/>
          </p:nvSpPr>
          <p:spPr bwMode="auto">
            <a:xfrm>
              <a:off x="2878" y="3800"/>
              <a:ext cx="9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87" name="Group 243">
            <a:extLst>
              <a:ext uri="{FF2B5EF4-FFF2-40B4-BE49-F238E27FC236}">
                <a16:creationId xmlns:a16="http://schemas.microsoft.com/office/drawing/2014/main" id="{1FD07CC1-BC52-4185-9D08-90BB099C892D}"/>
              </a:ext>
            </a:extLst>
          </p:cNvPr>
          <p:cNvGrpSpPr>
            <a:grpSpLocks/>
          </p:cNvGrpSpPr>
          <p:nvPr/>
        </p:nvGrpSpPr>
        <p:grpSpPr bwMode="auto">
          <a:xfrm>
            <a:off x="5556039" y="2059261"/>
            <a:ext cx="3454401" cy="2070101"/>
            <a:chOff x="3482" y="395"/>
            <a:chExt cx="2176" cy="1304"/>
          </a:xfrm>
        </p:grpSpPr>
        <p:grpSp>
          <p:nvGrpSpPr>
            <p:cNvPr id="88" name="Group 147">
              <a:extLst>
                <a:ext uri="{FF2B5EF4-FFF2-40B4-BE49-F238E27FC236}">
                  <a16:creationId xmlns:a16="http://schemas.microsoft.com/office/drawing/2014/main" id="{AD898520-E84C-4CF8-B5A1-E2A7DA658ED5}"/>
                </a:ext>
              </a:extLst>
            </p:cNvPr>
            <p:cNvGrpSpPr>
              <a:grpSpLocks/>
            </p:cNvGrpSpPr>
            <p:nvPr/>
          </p:nvGrpSpPr>
          <p:grpSpPr bwMode="auto">
            <a:xfrm rot="-473810">
              <a:off x="3520" y="883"/>
              <a:ext cx="816" cy="816"/>
              <a:chOff x="732" y="1308"/>
              <a:chExt cx="816" cy="816"/>
            </a:xfrm>
          </p:grpSpPr>
          <p:grpSp>
            <p:nvGrpSpPr>
              <p:cNvPr id="97" name="Group 148">
                <a:extLst>
                  <a:ext uri="{FF2B5EF4-FFF2-40B4-BE49-F238E27FC236}">
                    <a16:creationId xmlns:a16="http://schemas.microsoft.com/office/drawing/2014/main" id="{92501C41-5AD2-4F9C-BF83-0990B646184E}"/>
                  </a:ext>
                </a:extLst>
              </p:cNvPr>
              <p:cNvGrpSpPr>
                <a:grpSpLocks/>
              </p:cNvGrpSpPr>
              <p:nvPr/>
            </p:nvGrpSpPr>
            <p:grpSpPr bwMode="auto">
              <a:xfrm>
                <a:off x="732" y="1308"/>
                <a:ext cx="816" cy="816"/>
                <a:chOff x="732" y="1308"/>
                <a:chExt cx="816" cy="816"/>
              </a:xfrm>
            </p:grpSpPr>
            <p:sp>
              <p:nvSpPr>
                <p:cNvPr id="101" name="Line 149">
                  <a:extLst>
                    <a:ext uri="{FF2B5EF4-FFF2-40B4-BE49-F238E27FC236}">
                      <a16:creationId xmlns:a16="http://schemas.microsoft.com/office/drawing/2014/main" id="{24BFE011-3B5C-4B2B-9E90-E391C92793FF}"/>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02" name="Line 150">
                  <a:extLst>
                    <a:ext uri="{FF2B5EF4-FFF2-40B4-BE49-F238E27FC236}">
                      <a16:creationId xmlns:a16="http://schemas.microsoft.com/office/drawing/2014/main" id="{0B7D9234-B8CB-41A8-ABAC-B2DF7798D510}"/>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98" name="Group 151">
                <a:extLst>
                  <a:ext uri="{FF2B5EF4-FFF2-40B4-BE49-F238E27FC236}">
                    <a16:creationId xmlns:a16="http://schemas.microsoft.com/office/drawing/2014/main" id="{182764AF-3FFE-4A3E-B584-B386F55F94B2}"/>
                  </a:ext>
                </a:extLst>
              </p:cNvPr>
              <p:cNvGrpSpPr>
                <a:grpSpLocks/>
              </p:cNvGrpSpPr>
              <p:nvPr/>
            </p:nvGrpSpPr>
            <p:grpSpPr bwMode="auto">
              <a:xfrm rot="1020721">
                <a:off x="732" y="1308"/>
                <a:ext cx="816" cy="816"/>
                <a:chOff x="732" y="1308"/>
                <a:chExt cx="816" cy="816"/>
              </a:xfrm>
            </p:grpSpPr>
            <p:sp>
              <p:nvSpPr>
                <p:cNvPr id="99" name="Line 152">
                  <a:extLst>
                    <a:ext uri="{FF2B5EF4-FFF2-40B4-BE49-F238E27FC236}">
                      <a16:creationId xmlns:a16="http://schemas.microsoft.com/office/drawing/2014/main" id="{54412201-993C-4DB5-AB25-885AF9ADB568}"/>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00" name="Line 153">
                  <a:extLst>
                    <a:ext uri="{FF2B5EF4-FFF2-40B4-BE49-F238E27FC236}">
                      <a16:creationId xmlns:a16="http://schemas.microsoft.com/office/drawing/2014/main" id="{D4A83174-A385-4506-A187-501D9C5C2F21}"/>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grpSp>
          <p:nvGrpSpPr>
            <p:cNvPr id="89" name="Group 154">
              <a:extLst>
                <a:ext uri="{FF2B5EF4-FFF2-40B4-BE49-F238E27FC236}">
                  <a16:creationId xmlns:a16="http://schemas.microsoft.com/office/drawing/2014/main" id="{B418DC0D-66E2-45B3-AAEF-C62861D19D84}"/>
                </a:ext>
              </a:extLst>
            </p:cNvPr>
            <p:cNvGrpSpPr>
              <a:grpSpLocks/>
            </p:cNvGrpSpPr>
            <p:nvPr/>
          </p:nvGrpSpPr>
          <p:grpSpPr bwMode="auto">
            <a:xfrm rot="1686901">
              <a:off x="4556" y="883"/>
              <a:ext cx="816" cy="816"/>
              <a:chOff x="732" y="1308"/>
              <a:chExt cx="816" cy="816"/>
            </a:xfrm>
          </p:grpSpPr>
          <p:grpSp>
            <p:nvGrpSpPr>
              <p:cNvPr id="91" name="Group 155">
                <a:extLst>
                  <a:ext uri="{FF2B5EF4-FFF2-40B4-BE49-F238E27FC236}">
                    <a16:creationId xmlns:a16="http://schemas.microsoft.com/office/drawing/2014/main" id="{12D0787B-DBB7-481C-9D32-9AF78C63A871}"/>
                  </a:ext>
                </a:extLst>
              </p:cNvPr>
              <p:cNvGrpSpPr>
                <a:grpSpLocks/>
              </p:cNvGrpSpPr>
              <p:nvPr/>
            </p:nvGrpSpPr>
            <p:grpSpPr bwMode="auto">
              <a:xfrm>
                <a:off x="732" y="1308"/>
                <a:ext cx="816" cy="816"/>
                <a:chOff x="732" y="1308"/>
                <a:chExt cx="816" cy="816"/>
              </a:xfrm>
            </p:grpSpPr>
            <p:sp>
              <p:nvSpPr>
                <p:cNvPr id="95" name="Line 156">
                  <a:extLst>
                    <a:ext uri="{FF2B5EF4-FFF2-40B4-BE49-F238E27FC236}">
                      <a16:creationId xmlns:a16="http://schemas.microsoft.com/office/drawing/2014/main" id="{39A936A0-DAA6-4993-9C24-0B1C03A71E1A}"/>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96" name="Line 157">
                  <a:extLst>
                    <a:ext uri="{FF2B5EF4-FFF2-40B4-BE49-F238E27FC236}">
                      <a16:creationId xmlns:a16="http://schemas.microsoft.com/office/drawing/2014/main" id="{5367F0C0-2087-465B-9635-F48A6967152C}"/>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92" name="Group 158">
                <a:extLst>
                  <a:ext uri="{FF2B5EF4-FFF2-40B4-BE49-F238E27FC236}">
                    <a16:creationId xmlns:a16="http://schemas.microsoft.com/office/drawing/2014/main" id="{5BB8167D-D611-40D9-BA47-0B5D87EF291A}"/>
                  </a:ext>
                </a:extLst>
              </p:cNvPr>
              <p:cNvGrpSpPr>
                <a:grpSpLocks/>
              </p:cNvGrpSpPr>
              <p:nvPr/>
            </p:nvGrpSpPr>
            <p:grpSpPr bwMode="auto">
              <a:xfrm rot="1020721">
                <a:off x="732" y="1308"/>
                <a:ext cx="816" cy="816"/>
                <a:chOff x="732" y="1308"/>
                <a:chExt cx="816" cy="816"/>
              </a:xfrm>
            </p:grpSpPr>
            <p:sp>
              <p:nvSpPr>
                <p:cNvPr id="93" name="Line 159">
                  <a:extLst>
                    <a:ext uri="{FF2B5EF4-FFF2-40B4-BE49-F238E27FC236}">
                      <a16:creationId xmlns:a16="http://schemas.microsoft.com/office/drawing/2014/main" id="{25982A16-FF26-4EB9-B746-FB81195B48BF}"/>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94" name="Line 160">
                  <a:extLst>
                    <a:ext uri="{FF2B5EF4-FFF2-40B4-BE49-F238E27FC236}">
                      <a16:creationId xmlns:a16="http://schemas.microsoft.com/office/drawing/2014/main" id="{05E62496-A24E-4B30-9A8D-A79E4EC27F6A}"/>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sp>
          <p:nvSpPr>
            <p:cNvPr id="90" name="Text Box 240">
              <a:extLst>
                <a:ext uri="{FF2B5EF4-FFF2-40B4-BE49-F238E27FC236}">
                  <a16:creationId xmlns:a16="http://schemas.microsoft.com/office/drawing/2014/main" id="{E58953F1-09BA-43AB-B375-C85526F2278D}"/>
                </a:ext>
              </a:extLst>
            </p:cNvPr>
            <p:cNvSpPr txBox="1">
              <a:spLocks noChangeArrowheads="1"/>
            </p:cNvSpPr>
            <p:nvPr/>
          </p:nvSpPr>
          <p:spPr bwMode="auto">
            <a:xfrm>
              <a:off x="3482" y="395"/>
              <a:ext cx="2176" cy="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b="1" dirty="0" err="1"/>
                <a:t>Мысал</a:t>
              </a:r>
              <a:r>
                <a:rPr lang="ru-RU" sz="1800" b="1" dirty="0"/>
                <a:t> Б: </a:t>
              </a:r>
              <a:r>
                <a:rPr lang="ru-RU" sz="1800" b="1" dirty="0" err="1"/>
                <a:t>диірменнің</a:t>
              </a:r>
              <a:r>
                <a:rPr lang="ru-RU" sz="1800" b="1" dirty="0"/>
                <a:t> </a:t>
              </a:r>
              <a:r>
                <a:rPr lang="ru-RU" sz="1800" b="1" dirty="0" err="1"/>
                <a:t>қанаттары</a:t>
              </a:r>
              <a:r>
                <a:rPr lang="ru-RU" sz="1800" b="1" dirty="0"/>
                <a:t/>
              </a:r>
              <a:br>
                <a:rPr lang="ru-RU" sz="1800" b="1" dirty="0"/>
              </a:br>
              <a:r>
                <a:rPr lang="ru-RU" sz="1800" b="1" dirty="0" err="1"/>
                <a:t>Жақындық</a:t>
              </a:r>
              <a:r>
                <a:rPr lang="ru-RU" sz="1800" b="1" dirty="0"/>
                <a:t> </a:t>
              </a:r>
              <a:r>
                <a:rPr lang="ru-RU" sz="1800" b="1" dirty="0" err="1"/>
                <a:t>заңы</a:t>
              </a:r>
              <a:r>
                <a:rPr lang="ru-RU" sz="1800" dirty="0"/>
                <a:t> </a:t>
              </a:r>
              <a:endParaRPr lang="en-US" altLang="en-US" sz="1800" dirty="0">
                <a:solidFill>
                  <a:schemeClr val="accent2">
                    <a:lumMod val="75000"/>
                  </a:schemeClr>
                </a:solidFill>
                <a:latin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7768"/>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5" name="Содержимое 2">
            <a:extLst>
              <a:ext uri="{FF2B5EF4-FFF2-40B4-BE49-F238E27FC236}">
                <a16:creationId xmlns:a16="http://schemas.microsoft.com/office/drawing/2014/main" id="{32753039-4F01-4F5D-A18E-59F7443925D6}"/>
              </a:ext>
            </a:extLst>
          </p:cNvPr>
          <p:cNvSpPr txBox="1">
            <a:spLocks/>
          </p:cNvSpPr>
          <p:nvPr/>
        </p:nvSpPr>
        <p:spPr>
          <a:xfrm>
            <a:off x="457200" y="1268760"/>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6" name="Freeform 40">
            <a:extLst>
              <a:ext uri="{FF2B5EF4-FFF2-40B4-BE49-F238E27FC236}">
                <a16:creationId xmlns:a16="http://schemas.microsoft.com/office/drawing/2014/main" id="{609B57EF-EDE8-40E6-8473-B5DD6E503407}"/>
              </a:ext>
            </a:extLst>
          </p:cNvPr>
          <p:cNvSpPr>
            <a:spLocks/>
          </p:cNvSpPr>
          <p:nvPr/>
        </p:nvSpPr>
        <p:spPr bwMode="auto">
          <a:xfrm>
            <a:off x="869454" y="3919959"/>
            <a:ext cx="3132137" cy="1165225"/>
          </a:xfrm>
          <a:custGeom>
            <a:avLst/>
            <a:gdLst>
              <a:gd name="T0" fmla="*/ 0 w 1973"/>
              <a:gd name="T1" fmla="*/ 2147483646 h 734"/>
              <a:gd name="T2" fmla="*/ 2147483646 w 1973"/>
              <a:gd name="T3" fmla="*/ 2147483646 h 734"/>
              <a:gd name="T4" fmla="*/ 2147483646 w 1973"/>
              <a:gd name="T5" fmla="*/ 2147483646 h 734"/>
              <a:gd name="T6" fmla="*/ 2147483646 w 1973"/>
              <a:gd name="T7" fmla="*/ 2147483646 h 734"/>
              <a:gd name="T8" fmla="*/ 2147483646 w 1973"/>
              <a:gd name="T9" fmla="*/ 2147483646 h 734"/>
              <a:gd name="T10" fmla="*/ 2147483646 w 1973"/>
              <a:gd name="T11" fmla="*/ 2147483646 h 734"/>
              <a:gd name="T12" fmla="*/ 2147483646 w 1973"/>
              <a:gd name="T13" fmla="*/ 0 h 734"/>
              <a:gd name="T14" fmla="*/ 0 w 1973"/>
              <a:gd name="T15" fmla="*/ 0 h 734"/>
              <a:gd name="T16" fmla="*/ 0 w 1973"/>
              <a:gd name="T17" fmla="*/ 2147483646 h 7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73"/>
              <a:gd name="T28" fmla="*/ 0 h 734"/>
              <a:gd name="T29" fmla="*/ 1973 w 1973"/>
              <a:gd name="T30" fmla="*/ 734 h 73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73" h="734">
                <a:moveTo>
                  <a:pt x="0" y="725"/>
                </a:moveTo>
                <a:cubicBezTo>
                  <a:pt x="673" y="188"/>
                  <a:pt x="1309" y="179"/>
                  <a:pt x="1973" y="334"/>
                </a:cubicBezTo>
                <a:lnTo>
                  <a:pt x="1972" y="8"/>
                </a:lnTo>
                <a:lnTo>
                  <a:pt x="1354" y="8"/>
                </a:lnTo>
                <a:lnTo>
                  <a:pt x="1354" y="734"/>
                </a:lnTo>
                <a:lnTo>
                  <a:pt x="762" y="732"/>
                </a:lnTo>
                <a:lnTo>
                  <a:pt x="762" y="0"/>
                </a:lnTo>
                <a:lnTo>
                  <a:pt x="0" y="0"/>
                </a:lnTo>
                <a:lnTo>
                  <a:pt x="0" y="72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7" name="Text Box 45">
            <a:extLst>
              <a:ext uri="{FF2B5EF4-FFF2-40B4-BE49-F238E27FC236}">
                <a16:creationId xmlns:a16="http://schemas.microsoft.com/office/drawing/2014/main" id="{459BD4A1-9C98-49E6-A46D-B032652EFF4E}"/>
              </a:ext>
            </a:extLst>
          </p:cNvPr>
          <p:cNvSpPr txBox="1">
            <a:spLocks noChangeArrowheads="1"/>
          </p:cNvSpPr>
          <p:nvPr/>
        </p:nvSpPr>
        <p:spPr bwMode="auto">
          <a:xfrm>
            <a:off x="798016" y="3054752"/>
            <a:ext cx="3466824"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Д: </a:t>
            </a:r>
            <a:r>
              <a:rPr lang="ru-RU" sz="1800" dirty="0" err="1"/>
              <a:t>Жақсы</a:t>
            </a:r>
            <a:r>
              <a:rPr lang="ru-RU" sz="1800" dirty="0"/>
              <a:t> </a:t>
            </a:r>
            <a:r>
              <a:rPr lang="ru-RU" sz="1800" dirty="0" err="1"/>
              <a:t>жалғастық</a:t>
            </a:r>
            <a:r>
              <a:rPr lang="ru-RU" sz="1800" dirty="0"/>
              <a:t> </a:t>
            </a:r>
            <a:r>
              <a:rPr lang="ru-RU" sz="1800" dirty="0" err="1"/>
              <a:t>заңы</a:t>
            </a:r>
            <a:endParaRPr lang="en-US" altLang="en-US" sz="1800" dirty="0">
              <a:solidFill>
                <a:schemeClr val="accent2">
                  <a:lumMod val="75000"/>
                </a:schemeClr>
              </a:solidFill>
              <a:latin typeface="+mn-lt"/>
            </a:endParaRPr>
          </a:p>
        </p:txBody>
      </p:sp>
      <p:grpSp>
        <p:nvGrpSpPr>
          <p:cNvPr id="8" name="Group 47">
            <a:extLst>
              <a:ext uri="{FF2B5EF4-FFF2-40B4-BE49-F238E27FC236}">
                <a16:creationId xmlns:a16="http://schemas.microsoft.com/office/drawing/2014/main" id="{2164A1F8-235E-4772-A620-522EE2C1F500}"/>
              </a:ext>
            </a:extLst>
          </p:cNvPr>
          <p:cNvGrpSpPr>
            <a:grpSpLocks/>
          </p:cNvGrpSpPr>
          <p:nvPr/>
        </p:nvGrpSpPr>
        <p:grpSpPr bwMode="auto">
          <a:xfrm>
            <a:off x="4842966" y="2873797"/>
            <a:ext cx="3473450" cy="2168525"/>
            <a:chOff x="2842" y="460"/>
            <a:chExt cx="2188" cy="1366"/>
          </a:xfrm>
        </p:grpSpPr>
        <p:sp>
          <p:nvSpPr>
            <p:cNvPr id="9" name="Freeform 41">
              <a:extLst>
                <a:ext uri="{FF2B5EF4-FFF2-40B4-BE49-F238E27FC236}">
                  <a16:creationId xmlns:a16="http://schemas.microsoft.com/office/drawing/2014/main" id="{09FE12D0-F40A-4AE1-88AD-ADD27345C96D}"/>
                </a:ext>
              </a:extLst>
            </p:cNvPr>
            <p:cNvSpPr>
              <a:spLocks/>
            </p:cNvSpPr>
            <p:nvPr/>
          </p:nvSpPr>
          <p:spPr bwMode="auto">
            <a:xfrm>
              <a:off x="2913" y="1101"/>
              <a:ext cx="762" cy="725"/>
            </a:xfrm>
            <a:custGeom>
              <a:avLst/>
              <a:gdLst>
                <a:gd name="T0" fmla="*/ 0 w 762"/>
                <a:gd name="T1" fmla="*/ 725 h 725"/>
                <a:gd name="T2" fmla="*/ 762 w 762"/>
                <a:gd name="T3" fmla="*/ 320 h 725"/>
                <a:gd name="T4" fmla="*/ 762 w 762"/>
                <a:gd name="T5" fmla="*/ 0 h 725"/>
                <a:gd name="T6" fmla="*/ 0 w 762"/>
                <a:gd name="T7" fmla="*/ 0 h 725"/>
                <a:gd name="T8" fmla="*/ 0 w 762"/>
                <a:gd name="T9" fmla="*/ 725 h 725"/>
                <a:gd name="T10" fmla="*/ 0 60000 65536"/>
                <a:gd name="T11" fmla="*/ 0 60000 65536"/>
                <a:gd name="T12" fmla="*/ 0 60000 65536"/>
                <a:gd name="T13" fmla="*/ 0 60000 65536"/>
                <a:gd name="T14" fmla="*/ 0 60000 65536"/>
                <a:gd name="T15" fmla="*/ 0 w 762"/>
                <a:gd name="T16" fmla="*/ 0 h 725"/>
                <a:gd name="T17" fmla="*/ 762 w 762"/>
                <a:gd name="T18" fmla="*/ 725 h 725"/>
              </a:gdLst>
              <a:ahLst/>
              <a:cxnLst>
                <a:cxn ang="T10">
                  <a:pos x="T0" y="T1"/>
                </a:cxn>
                <a:cxn ang="T11">
                  <a:pos x="T2" y="T3"/>
                </a:cxn>
                <a:cxn ang="T12">
                  <a:pos x="T4" y="T5"/>
                </a:cxn>
                <a:cxn ang="T13">
                  <a:pos x="T6" y="T7"/>
                </a:cxn>
                <a:cxn ang="T14">
                  <a:pos x="T8" y="T9"/>
                </a:cxn>
              </a:cxnLst>
              <a:rect l="T15" t="T16" r="T17" b="T18"/>
              <a:pathLst>
                <a:path w="762" h="725">
                  <a:moveTo>
                    <a:pt x="0" y="725"/>
                  </a:moveTo>
                  <a:cubicBezTo>
                    <a:pt x="190" y="584"/>
                    <a:pt x="502" y="392"/>
                    <a:pt x="762" y="320"/>
                  </a:cubicBezTo>
                  <a:lnTo>
                    <a:pt x="762" y="0"/>
                  </a:lnTo>
                  <a:cubicBezTo>
                    <a:pt x="381" y="0"/>
                    <a:pt x="0" y="0"/>
                    <a:pt x="0" y="0"/>
                  </a:cubicBezTo>
                  <a:lnTo>
                    <a:pt x="0" y="72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0" name="Freeform 42">
              <a:extLst>
                <a:ext uri="{FF2B5EF4-FFF2-40B4-BE49-F238E27FC236}">
                  <a16:creationId xmlns:a16="http://schemas.microsoft.com/office/drawing/2014/main" id="{9EC61E14-2056-43C9-9AD3-75A1DC5DA638}"/>
                </a:ext>
              </a:extLst>
            </p:cNvPr>
            <p:cNvSpPr>
              <a:spLocks/>
            </p:cNvSpPr>
            <p:nvPr/>
          </p:nvSpPr>
          <p:spPr bwMode="auto">
            <a:xfrm>
              <a:off x="3755" y="1309"/>
              <a:ext cx="593" cy="499"/>
            </a:xfrm>
            <a:custGeom>
              <a:avLst/>
              <a:gdLst>
                <a:gd name="T0" fmla="*/ 0 w 593"/>
                <a:gd name="T1" fmla="*/ 85 h 499"/>
                <a:gd name="T2" fmla="*/ 592 w 593"/>
                <a:gd name="T3" fmla="*/ 13 h 499"/>
                <a:gd name="T4" fmla="*/ 593 w 593"/>
                <a:gd name="T5" fmla="*/ 499 h 499"/>
                <a:gd name="T6" fmla="*/ 1 w 593"/>
                <a:gd name="T7" fmla="*/ 497 h 499"/>
                <a:gd name="T8" fmla="*/ 0 w 593"/>
                <a:gd name="T9" fmla="*/ 85 h 499"/>
                <a:gd name="T10" fmla="*/ 0 60000 65536"/>
                <a:gd name="T11" fmla="*/ 0 60000 65536"/>
                <a:gd name="T12" fmla="*/ 0 60000 65536"/>
                <a:gd name="T13" fmla="*/ 0 60000 65536"/>
                <a:gd name="T14" fmla="*/ 0 60000 65536"/>
                <a:gd name="T15" fmla="*/ 0 w 593"/>
                <a:gd name="T16" fmla="*/ 0 h 499"/>
                <a:gd name="T17" fmla="*/ 593 w 593"/>
                <a:gd name="T18" fmla="*/ 499 h 499"/>
              </a:gdLst>
              <a:ahLst/>
              <a:cxnLst>
                <a:cxn ang="T10">
                  <a:pos x="T0" y="T1"/>
                </a:cxn>
                <a:cxn ang="T11">
                  <a:pos x="T2" y="T3"/>
                </a:cxn>
                <a:cxn ang="T12">
                  <a:pos x="T4" y="T5"/>
                </a:cxn>
                <a:cxn ang="T13">
                  <a:pos x="T6" y="T7"/>
                </a:cxn>
                <a:cxn ang="T14">
                  <a:pos x="T8" y="T9"/>
                </a:cxn>
              </a:cxnLst>
              <a:rect l="T15" t="T16" r="T17" b="T18"/>
              <a:pathLst>
                <a:path w="593" h="499">
                  <a:moveTo>
                    <a:pt x="0" y="85"/>
                  </a:moveTo>
                  <a:cubicBezTo>
                    <a:pt x="179" y="25"/>
                    <a:pt x="424" y="0"/>
                    <a:pt x="592" y="13"/>
                  </a:cubicBezTo>
                  <a:lnTo>
                    <a:pt x="593" y="499"/>
                  </a:lnTo>
                  <a:lnTo>
                    <a:pt x="1" y="497"/>
                  </a:lnTo>
                  <a:lnTo>
                    <a:pt x="0" y="8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1" name="Freeform 43">
              <a:extLst>
                <a:ext uri="{FF2B5EF4-FFF2-40B4-BE49-F238E27FC236}">
                  <a16:creationId xmlns:a16="http://schemas.microsoft.com/office/drawing/2014/main" id="{FB2E53B4-9A98-4575-BAD5-14E69BD3D52B}"/>
                </a:ext>
              </a:extLst>
            </p:cNvPr>
            <p:cNvSpPr>
              <a:spLocks/>
            </p:cNvSpPr>
            <p:nvPr/>
          </p:nvSpPr>
          <p:spPr bwMode="auto">
            <a:xfrm>
              <a:off x="4410" y="1080"/>
              <a:ext cx="620" cy="326"/>
            </a:xfrm>
            <a:custGeom>
              <a:avLst/>
              <a:gdLst>
                <a:gd name="T0" fmla="*/ 0 w 620"/>
                <a:gd name="T1" fmla="*/ 240 h 326"/>
                <a:gd name="T2" fmla="*/ 620 w 620"/>
                <a:gd name="T3" fmla="*/ 326 h 326"/>
                <a:gd name="T4" fmla="*/ 619 w 620"/>
                <a:gd name="T5" fmla="*/ 0 h 326"/>
                <a:gd name="T6" fmla="*/ 1 w 620"/>
                <a:gd name="T7" fmla="*/ 0 h 326"/>
                <a:gd name="T8" fmla="*/ 0 w 620"/>
                <a:gd name="T9" fmla="*/ 240 h 326"/>
                <a:gd name="T10" fmla="*/ 0 60000 65536"/>
                <a:gd name="T11" fmla="*/ 0 60000 65536"/>
                <a:gd name="T12" fmla="*/ 0 60000 65536"/>
                <a:gd name="T13" fmla="*/ 0 60000 65536"/>
                <a:gd name="T14" fmla="*/ 0 60000 65536"/>
                <a:gd name="T15" fmla="*/ 0 w 620"/>
                <a:gd name="T16" fmla="*/ 0 h 326"/>
                <a:gd name="T17" fmla="*/ 620 w 620"/>
                <a:gd name="T18" fmla="*/ 326 h 326"/>
              </a:gdLst>
              <a:ahLst/>
              <a:cxnLst>
                <a:cxn ang="T10">
                  <a:pos x="T0" y="T1"/>
                </a:cxn>
                <a:cxn ang="T11">
                  <a:pos x="T2" y="T3"/>
                </a:cxn>
                <a:cxn ang="T12">
                  <a:pos x="T4" y="T5"/>
                </a:cxn>
                <a:cxn ang="T13">
                  <a:pos x="T6" y="T7"/>
                </a:cxn>
                <a:cxn ang="T14">
                  <a:pos x="T8" y="T9"/>
                </a:cxn>
              </a:cxnLst>
              <a:rect l="T15" t="T16" r="T17" b="T18"/>
              <a:pathLst>
                <a:path w="620" h="326">
                  <a:moveTo>
                    <a:pt x="0" y="240"/>
                  </a:moveTo>
                  <a:cubicBezTo>
                    <a:pt x="228" y="248"/>
                    <a:pt x="352" y="268"/>
                    <a:pt x="620" y="326"/>
                  </a:cubicBezTo>
                  <a:lnTo>
                    <a:pt x="619" y="0"/>
                  </a:lnTo>
                  <a:lnTo>
                    <a:pt x="1" y="0"/>
                  </a:lnTo>
                  <a:lnTo>
                    <a:pt x="0" y="240"/>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2" name="Text Box 46">
              <a:extLst>
                <a:ext uri="{FF2B5EF4-FFF2-40B4-BE49-F238E27FC236}">
                  <a16:creationId xmlns:a16="http://schemas.microsoft.com/office/drawing/2014/main" id="{D2970E8B-FF9B-4991-8EFE-4B3D85995890}"/>
                </a:ext>
              </a:extLst>
            </p:cNvPr>
            <p:cNvSpPr txBox="1">
              <a:spLocks noChangeArrowheads="1"/>
            </p:cNvSpPr>
            <p:nvPr/>
          </p:nvSpPr>
          <p:spPr bwMode="auto">
            <a:xfrm>
              <a:off x="2842" y="460"/>
              <a:ext cx="1281" cy="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Е: </a:t>
              </a:r>
              <a:r>
                <a:rPr lang="ru-RU" sz="1800" dirty="0" err="1"/>
                <a:t>Жабықтық</a:t>
              </a:r>
              <a:r>
                <a:rPr lang="ru-RU" sz="1800" dirty="0"/>
                <a:t> </a:t>
              </a:r>
              <a:r>
                <a:rPr lang="ru-RU" sz="1800" dirty="0" err="1"/>
                <a:t>заңы</a:t>
              </a:r>
              <a:endParaRPr lang="en-US" altLang="en-US" sz="1800" dirty="0">
                <a:solidFill>
                  <a:schemeClr val="accent2">
                    <a:lumMod val="75000"/>
                  </a:schemeClr>
                </a:solidFill>
                <a:latin typeface="+mn-lt"/>
              </a:endParaRPr>
            </a:p>
          </p:txBody>
        </p:sp>
      </p:grpSp>
      <p:sp>
        <p:nvSpPr>
          <p:cNvPr id="14" name="TextBox 13">
            <a:extLst>
              <a:ext uri="{FF2B5EF4-FFF2-40B4-BE49-F238E27FC236}">
                <a16:creationId xmlns:a16="http://schemas.microsoft.com/office/drawing/2014/main" id="{E064EC6B-DD3B-49E3-B1FE-5C976CBD0FFD}"/>
              </a:ext>
            </a:extLst>
          </p:cNvPr>
          <p:cNvSpPr txBox="1"/>
          <p:nvPr/>
        </p:nvSpPr>
        <p:spPr>
          <a:xfrm>
            <a:off x="780637" y="2267580"/>
            <a:ext cx="4572000" cy="461665"/>
          </a:xfrm>
          <a:prstGeom prst="rect">
            <a:avLst/>
          </a:prstGeom>
          <a:noFill/>
        </p:spPr>
        <p:txBody>
          <a:bodyPr wrap="square">
            <a:spAutoFit/>
          </a:bodyPr>
          <a:lstStyle/>
          <a:p>
            <a:pPr>
              <a:spcBef>
                <a:spcPct val="0"/>
              </a:spcBef>
            </a:pPr>
            <a:r>
              <a:rPr lang="ru-RU" sz="2400" dirty="0" err="1"/>
              <a:t>Жабықтық</a:t>
            </a:r>
            <a:r>
              <a:rPr lang="ru-RU" sz="2400" dirty="0"/>
              <a:t> </a:t>
            </a:r>
            <a:r>
              <a:rPr lang="ru-RU" sz="2400" dirty="0" err="1"/>
              <a:t>немесе</a:t>
            </a:r>
            <a:r>
              <a:rPr lang="ru-RU" sz="2400" dirty="0"/>
              <a:t> </a:t>
            </a:r>
            <a:r>
              <a:rPr lang="ru-RU" sz="2400" dirty="0" err="1"/>
              <a:t>жалғастық</a:t>
            </a:r>
            <a:endParaRPr lang="en-US" altLang="en-US" sz="2400" u="sng" dirty="0">
              <a:solidFill>
                <a:srgbClr val="002060"/>
              </a:solidFill>
            </a:endParaRPr>
          </a:p>
        </p:txBody>
      </p:sp>
    </p:spTree>
    <p:extLst>
      <p:ext uri="{BB962C8B-B14F-4D97-AF65-F5344CB8AC3E}">
        <p14:creationId xmlns:p14="http://schemas.microsoft.com/office/powerpoint/2010/main" val="251179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7768"/>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340768"/>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Text Box 335">
            <a:extLst>
              <a:ext uri="{FF2B5EF4-FFF2-40B4-BE49-F238E27FC236}">
                <a16:creationId xmlns:a16="http://schemas.microsoft.com/office/drawing/2014/main" id="{B80DFC5D-7D3D-4F06-8A5B-B849A1E18EF1}"/>
              </a:ext>
            </a:extLst>
          </p:cNvPr>
          <p:cNvSpPr txBox="1">
            <a:spLocks noChangeArrowheads="1"/>
          </p:cNvSpPr>
          <p:nvPr/>
        </p:nvSpPr>
        <p:spPr bwMode="auto">
          <a:xfrm>
            <a:off x="1910605" y="2379693"/>
            <a:ext cx="1095469"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Мысал</a:t>
            </a:r>
            <a:r>
              <a:rPr lang="ru-RU" sz="1800" dirty="0"/>
              <a:t> Ж</a:t>
            </a:r>
            <a:endParaRPr lang="en-US" altLang="en-US" sz="1800" dirty="0">
              <a:solidFill>
                <a:srgbClr val="A20000"/>
              </a:solidFill>
              <a:latin typeface="+mn-lt"/>
            </a:endParaRPr>
          </a:p>
        </p:txBody>
      </p:sp>
      <p:grpSp>
        <p:nvGrpSpPr>
          <p:cNvPr id="6" name="Group 336">
            <a:extLst>
              <a:ext uri="{FF2B5EF4-FFF2-40B4-BE49-F238E27FC236}">
                <a16:creationId xmlns:a16="http://schemas.microsoft.com/office/drawing/2014/main" id="{2A36F1BC-4282-4D52-B89C-D899046A4FEF}"/>
              </a:ext>
            </a:extLst>
          </p:cNvPr>
          <p:cNvGrpSpPr>
            <a:grpSpLocks/>
          </p:cNvGrpSpPr>
          <p:nvPr/>
        </p:nvGrpSpPr>
        <p:grpSpPr bwMode="auto">
          <a:xfrm>
            <a:off x="1089868" y="2829768"/>
            <a:ext cx="2952750" cy="2271712"/>
            <a:chOff x="1057" y="765"/>
            <a:chExt cx="1860" cy="1431"/>
          </a:xfrm>
        </p:grpSpPr>
        <p:sp>
          <p:nvSpPr>
            <p:cNvPr id="7" name="Oval 337">
              <a:extLst>
                <a:ext uri="{FF2B5EF4-FFF2-40B4-BE49-F238E27FC236}">
                  <a16:creationId xmlns:a16="http://schemas.microsoft.com/office/drawing/2014/main" id="{FA3D0FB0-335A-488E-9438-EF80C77793AE}"/>
                </a:ext>
              </a:extLst>
            </p:cNvPr>
            <p:cNvSpPr>
              <a:spLocks noChangeArrowheads="1"/>
            </p:cNvSpPr>
            <p:nvPr/>
          </p:nvSpPr>
          <p:spPr bwMode="auto">
            <a:xfrm>
              <a:off x="1060" y="765"/>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 name="Oval 338">
              <a:extLst>
                <a:ext uri="{FF2B5EF4-FFF2-40B4-BE49-F238E27FC236}">
                  <a16:creationId xmlns:a16="http://schemas.microsoft.com/office/drawing/2014/main" id="{003BB9D0-DF4F-49BB-88F3-4C1414B05E00}"/>
                </a:ext>
              </a:extLst>
            </p:cNvPr>
            <p:cNvSpPr>
              <a:spLocks noChangeArrowheads="1"/>
            </p:cNvSpPr>
            <p:nvPr/>
          </p:nvSpPr>
          <p:spPr bwMode="auto">
            <a:xfrm>
              <a:off x="1060" y="141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 name="Oval 339">
              <a:extLst>
                <a:ext uri="{FF2B5EF4-FFF2-40B4-BE49-F238E27FC236}">
                  <a16:creationId xmlns:a16="http://schemas.microsoft.com/office/drawing/2014/main" id="{208045B2-1998-4582-A0F2-6CE463888773}"/>
                </a:ext>
              </a:extLst>
            </p:cNvPr>
            <p:cNvSpPr>
              <a:spLocks noChangeArrowheads="1"/>
            </p:cNvSpPr>
            <p:nvPr/>
          </p:nvSpPr>
          <p:spPr bwMode="auto">
            <a:xfrm>
              <a:off x="1060" y="98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 name="Oval 340">
              <a:extLst>
                <a:ext uri="{FF2B5EF4-FFF2-40B4-BE49-F238E27FC236}">
                  <a16:creationId xmlns:a16="http://schemas.microsoft.com/office/drawing/2014/main" id="{B1C4CF21-1CEA-4755-9D41-5E0D4348E8E7}"/>
                </a:ext>
              </a:extLst>
            </p:cNvPr>
            <p:cNvSpPr>
              <a:spLocks noChangeArrowheads="1"/>
            </p:cNvSpPr>
            <p:nvPr/>
          </p:nvSpPr>
          <p:spPr bwMode="auto">
            <a:xfrm>
              <a:off x="1060" y="119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 name="Oval 341">
              <a:extLst>
                <a:ext uri="{FF2B5EF4-FFF2-40B4-BE49-F238E27FC236}">
                  <a16:creationId xmlns:a16="http://schemas.microsoft.com/office/drawing/2014/main" id="{72C01A31-140E-45D9-8949-2CAB3435DA52}"/>
                </a:ext>
              </a:extLst>
            </p:cNvPr>
            <p:cNvSpPr>
              <a:spLocks noChangeArrowheads="1"/>
            </p:cNvSpPr>
            <p:nvPr/>
          </p:nvSpPr>
          <p:spPr bwMode="auto">
            <a:xfrm>
              <a:off x="1309" y="765"/>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 name="Oval 342">
              <a:extLst>
                <a:ext uri="{FF2B5EF4-FFF2-40B4-BE49-F238E27FC236}">
                  <a16:creationId xmlns:a16="http://schemas.microsoft.com/office/drawing/2014/main" id="{018A7943-DBA6-4186-A55D-E1026223B055}"/>
                </a:ext>
              </a:extLst>
            </p:cNvPr>
            <p:cNvSpPr>
              <a:spLocks noChangeArrowheads="1"/>
            </p:cNvSpPr>
            <p:nvPr/>
          </p:nvSpPr>
          <p:spPr bwMode="auto">
            <a:xfrm>
              <a:off x="1309" y="141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 name="Oval 343">
              <a:extLst>
                <a:ext uri="{FF2B5EF4-FFF2-40B4-BE49-F238E27FC236}">
                  <a16:creationId xmlns:a16="http://schemas.microsoft.com/office/drawing/2014/main" id="{8A605772-F613-4466-9CCB-748DA4C38740}"/>
                </a:ext>
              </a:extLst>
            </p:cNvPr>
            <p:cNvSpPr>
              <a:spLocks noChangeArrowheads="1"/>
            </p:cNvSpPr>
            <p:nvPr/>
          </p:nvSpPr>
          <p:spPr bwMode="auto">
            <a:xfrm>
              <a:off x="1309" y="98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 name="Oval 344">
              <a:extLst>
                <a:ext uri="{FF2B5EF4-FFF2-40B4-BE49-F238E27FC236}">
                  <a16:creationId xmlns:a16="http://schemas.microsoft.com/office/drawing/2014/main" id="{EF31C789-2B56-4CCC-A259-BFBE001A3496}"/>
                </a:ext>
              </a:extLst>
            </p:cNvPr>
            <p:cNvSpPr>
              <a:spLocks noChangeArrowheads="1"/>
            </p:cNvSpPr>
            <p:nvPr/>
          </p:nvSpPr>
          <p:spPr bwMode="auto">
            <a:xfrm>
              <a:off x="1309" y="119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 name="Oval 345">
              <a:extLst>
                <a:ext uri="{FF2B5EF4-FFF2-40B4-BE49-F238E27FC236}">
                  <a16:creationId xmlns:a16="http://schemas.microsoft.com/office/drawing/2014/main" id="{3272760A-1DF0-492D-9E48-44AC9C08C64A}"/>
                </a:ext>
              </a:extLst>
            </p:cNvPr>
            <p:cNvSpPr>
              <a:spLocks noChangeArrowheads="1"/>
            </p:cNvSpPr>
            <p:nvPr/>
          </p:nvSpPr>
          <p:spPr bwMode="auto">
            <a:xfrm>
              <a:off x="1558" y="765"/>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 name="Oval 346">
              <a:extLst>
                <a:ext uri="{FF2B5EF4-FFF2-40B4-BE49-F238E27FC236}">
                  <a16:creationId xmlns:a16="http://schemas.microsoft.com/office/drawing/2014/main" id="{34257BAD-3F1E-450E-BA67-EC93A3207EDE}"/>
                </a:ext>
              </a:extLst>
            </p:cNvPr>
            <p:cNvSpPr>
              <a:spLocks noChangeArrowheads="1"/>
            </p:cNvSpPr>
            <p:nvPr/>
          </p:nvSpPr>
          <p:spPr bwMode="auto">
            <a:xfrm>
              <a:off x="1558" y="141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7" name="Oval 347">
              <a:extLst>
                <a:ext uri="{FF2B5EF4-FFF2-40B4-BE49-F238E27FC236}">
                  <a16:creationId xmlns:a16="http://schemas.microsoft.com/office/drawing/2014/main" id="{3C563B7A-EB47-465A-BDF4-87C2370D63F3}"/>
                </a:ext>
              </a:extLst>
            </p:cNvPr>
            <p:cNvSpPr>
              <a:spLocks noChangeArrowheads="1"/>
            </p:cNvSpPr>
            <p:nvPr/>
          </p:nvSpPr>
          <p:spPr bwMode="auto">
            <a:xfrm>
              <a:off x="1558" y="98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 name="Oval 348">
              <a:extLst>
                <a:ext uri="{FF2B5EF4-FFF2-40B4-BE49-F238E27FC236}">
                  <a16:creationId xmlns:a16="http://schemas.microsoft.com/office/drawing/2014/main" id="{7CA78AEB-FF7B-4D9B-9E4F-F967CBD2BDDB}"/>
                </a:ext>
              </a:extLst>
            </p:cNvPr>
            <p:cNvSpPr>
              <a:spLocks noChangeArrowheads="1"/>
            </p:cNvSpPr>
            <p:nvPr/>
          </p:nvSpPr>
          <p:spPr bwMode="auto">
            <a:xfrm>
              <a:off x="1807" y="765"/>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 name="Oval 349">
              <a:extLst>
                <a:ext uri="{FF2B5EF4-FFF2-40B4-BE49-F238E27FC236}">
                  <a16:creationId xmlns:a16="http://schemas.microsoft.com/office/drawing/2014/main" id="{F4F713CF-CAB6-4D90-9108-E60C8AB410A3}"/>
                </a:ext>
              </a:extLst>
            </p:cNvPr>
            <p:cNvSpPr>
              <a:spLocks noChangeArrowheads="1"/>
            </p:cNvSpPr>
            <p:nvPr/>
          </p:nvSpPr>
          <p:spPr bwMode="auto">
            <a:xfrm>
              <a:off x="1807" y="98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0" name="Oval 350">
              <a:extLst>
                <a:ext uri="{FF2B5EF4-FFF2-40B4-BE49-F238E27FC236}">
                  <a16:creationId xmlns:a16="http://schemas.microsoft.com/office/drawing/2014/main" id="{D73F41DB-F99C-4FE0-AC9D-308E3002A567}"/>
                </a:ext>
              </a:extLst>
            </p:cNvPr>
            <p:cNvSpPr>
              <a:spLocks noChangeArrowheads="1"/>
            </p:cNvSpPr>
            <p:nvPr/>
          </p:nvSpPr>
          <p:spPr bwMode="auto">
            <a:xfrm>
              <a:off x="1807" y="119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Oval 351">
              <a:extLst>
                <a:ext uri="{FF2B5EF4-FFF2-40B4-BE49-F238E27FC236}">
                  <a16:creationId xmlns:a16="http://schemas.microsoft.com/office/drawing/2014/main" id="{A65206B1-0DF8-4FB0-95E4-CC4CBE45AE1E}"/>
                </a:ext>
              </a:extLst>
            </p:cNvPr>
            <p:cNvSpPr>
              <a:spLocks noChangeArrowheads="1"/>
            </p:cNvSpPr>
            <p:nvPr/>
          </p:nvSpPr>
          <p:spPr bwMode="auto">
            <a:xfrm>
              <a:off x="2038" y="77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 name="Oval 352">
              <a:extLst>
                <a:ext uri="{FF2B5EF4-FFF2-40B4-BE49-F238E27FC236}">
                  <a16:creationId xmlns:a16="http://schemas.microsoft.com/office/drawing/2014/main" id="{59E8F5B5-90DB-40F2-9F5F-314F204BC274}"/>
                </a:ext>
              </a:extLst>
            </p:cNvPr>
            <p:cNvSpPr>
              <a:spLocks noChangeArrowheads="1"/>
            </p:cNvSpPr>
            <p:nvPr/>
          </p:nvSpPr>
          <p:spPr bwMode="auto">
            <a:xfrm>
              <a:off x="2038" y="98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3" name="Oval 353">
              <a:extLst>
                <a:ext uri="{FF2B5EF4-FFF2-40B4-BE49-F238E27FC236}">
                  <a16:creationId xmlns:a16="http://schemas.microsoft.com/office/drawing/2014/main" id="{E7F98415-50FF-4A5B-84C0-36137ECEEDDD}"/>
                </a:ext>
              </a:extLst>
            </p:cNvPr>
            <p:cNvSpPr>
              <a:spLocks noChangeArrowheads="1"/>
            </p:cNvSpPr>
            <p:nvPr/>
          </p:nvSpPr>
          <p:spPr bwMode="auto">
            <a:xfrm>
              <a:off x="2038" y="120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4" name="Oval 354">
              <a:extLst>
                <a:ext uri="{FF2B5EF4-FFF2-40B4-BE49-F238E27FC236}">
                  <a16:creationId xmlns:a16="http://schemas.microsoft.com/office/drawing/2014/main" id="{C80A7980-B8AD-4C35-89EB-BAAD2F27F9AF}"/>
                </a:ext>
              </a:extLst>
            </p:cNvPr>
            <p:cNvSpPr>
              <a:spLocks noChangeArrowheads="1"/>
            </p:cNvSpPr>
            <p:nvPr/>
          </p:nvSpPr>
          <p:spPr bwMode="auto">
            <a:xfrm>
              <a:off x="2287" y="77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 name="Oval 355">
              <a:extLst>
                <a:ext uri="{FF2B5EF4-FFF2-40B4-BE49-F238E27FC236}">
                  <a16:creationId xmlns:a16="http://schemas.microsoft.com/office/drawing/2014/main" id="{EA88AAD5-4610-4D47-85F8-9AD94B0E15E9}"/>
                </a:ext>
              </a:extLst>
            </p:cNvPr>
            <p:cNvSpPr>
              <a:spLocks noChangeArrowheads="1"/>
            </p:cNvSpPr>
            <p:nvPr/>
          </p:nvSpPr>
          <p:spPr bwMode="auto">
            <a:xfrm>
              <a:off x="2287" y="1419"/>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6" name="Oval 356">
              <a:extLst>
                <a:ext uri="{FF2B5EF4-FFF2-40B4-BE49-F238E27FC236}">
                  <a16:creationId xmlns:a16="http://schemas.microsoft.com/office/drawing/2014/main" id="{396BB4A6-5FFA-4E09-AED9-431F6252ED4C}"/>
                </a:ext>
              </a:extLst>
            </p:cNvPr>
            <p:cNvSpPr>
              <a:spLocks noChangeArrowheads="1"/>
            </p:cNvSpPr>
            <p:nvPr/>
          </p:nvSpPr>
          <p:spPr bwMode="auto">
            <a:xfrm>
              <a:off x="2287" y="98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7" name="Oval 357">
              <a:extLst>
                <a:ext uri="{FF2B5EF4-FFF2-40B4-BE49-F238E27FC236}">
                  <a16:creationId xmlns:a16="http://schemas.microsoft.com/office/drawing/2014/main" id="{76BC5AE8-224C-498D-9ADD-CC29A8182962}"/>
                </a:ext>
              </a:extLst>
            </p:cNvPr>
            <p:cNvSpPr>
              <a:spLocks noChangeArrowheads="1"/>
            </p:cNvSpPr>
            <p:nvPr/>
          </p:nvSpPr>
          <p:spPr bwMode="auto">
            <a:xfrm>
              <a:off x="2536" y="77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8" name="Oval 358">
              <a:extLst>
                <a:ext uri="{FF2B5EF4-FFF2-40B4-BE49-F238E27FC236}">
                  <a16:creationId xmlns:a16="http://schemas.microsoft.com/office/drawing/2014/main" id="{DD7307C5-7541-424B-90E2-D833FDB62D33}"/>
                </a:ext>
              </a:extLst>
            </p:cNvPr>
            <p:cNvSpPr>
              <a:spLocks noChangeArrowheads="1"/>
            </p:cNvSpPr>
            <p:nvPr/>
          </p:nvSpPr>
          <p:spPr bwMode="auto">
            <a:xfrm>
              <a:off x="2536" y="1419"/>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9" name="Oval 359">
              <a:extLst>
                <a:ext uri="{FF2B5EF4-FFF2-40B4-BE49-F238E27FC236}">
                  <a16:creationId xmlns:a16="http://schemas.microsoft.com/office/drawing/2014/main" id="{B83E3649-9B20-4B46-9257-F982B485F0E2}"/>
                </a:ext>
              </a:extLst>
            </p:cNvPr>
            <p:cNvSpPr>
              <a:spLocks noChangeArrowheads="1"/>
            </p:cNvSpPr>
            <p:nvPr/>
          </p:nvSpPr>
          <p:spPr bwMode="auto">
            <a:xfrm>
              <a:off x="2536" y="98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0" name="Oval 360">
              <a:extLst>
                <a:ext uri="{FF2B5EF4-FFF2-40B4-BE49-F238E27FC236}">
                  <a16:creationId xmlns:a16="http://schemas.microsoft.com/office/drawing/2014/main" id="{B6EF8D3A-892E-4767-90DE-489CA86033FE}"/>
                </a:ext>
              </a:extLst>
            </p:cNvPr>
            <p:cNvSpPr>
              <a:spLocks noChangeArrowheads="1"/>
            </p:cNvSpPr>
            <p:nvPr/>
          </p:nvSpPr>
          <p:spPr bwMode="auto">
            <a:xfrm>
              <a:off x="2536" y="120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 name="Oval 361">
              <a:extLst>
                <a:ext uri="{FF2B5EF4-FFF2-40B4-BE49-F238E27FC236}">
                  <a16:creationId xmlns:a16="http://schemas.microsoft.com/office/drawing/2014/main" id="{303BC5F6-6317-4D46-9820-9058131CE65A}"/>
                </a:ext>
              </a:extLst>
            </p:cNvPr>
            <p:cNvSpPr>
              <a:spLocks noChangeArrowheads="1"/>
            </p:cNvSpPr>
            <p:nvPr/>
          </p:nvSpPr>
          <p:spPr bwMode="auto">
            <a:xfrm>
              <a:off x="2785" y="771"/>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 name="Oval 362">
              <a:extLst>
                <a:ext uri="{FF2B5EF4-FFF2-40B4-BE49-F238E27FC236}">
                  <a16:creationId xmlns:a16="http://schemas.microsoft.com/office/drawing/2014/main" id="{EFAD6FFD-2682-471E-98EF-6BA9F20ADDBA}"/>
                </a:ext>
              </a:extLst>
            </p:cNvPr>
            <p:cNvSpPr>
              <a:spLocks noChangeArrowheads="1"/>
            </p:cNvSpPr>
            <p:nvPr/>
          </p:nvSpPr>
          <p:spPr bwMode="auto">
            <a:xfrm>
              <a:off x="2785" y="1419"/>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 name="Oval 363">
              <a:extLst>
                <a:ext uri="{FF2B5EF4-FFF2-40B4-BE49-F238E27FC236}">
                  <a16:creationId xmlns:a16="http://schemas.microsoft.com/office/drawing/2014/main" id="{90FEAD78-9C6E-46F1-88C6-DD463E4754BA}"/>
                </a:ext>
              </a:extLst>
            </p:cNvPr>
            <p:cNvSpPr>
              <a:spLocks noChangeArrowheads="1"/>
            </p:cNvSpPr>
            <p:nvPr/>
          </p:nvSpPr>
          <p:spPr bwMode="auto">
            <a:xfrm>
              <a:off x="2785" y="987"/>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 name="Oval 364">
              <a:extLst>
                <a:ext uri="{FF2B5EF4-FFF2-40B4-BE49-F238E27FC236}">
                  <a16:creationId xmlns:a16="http://schemas.microsoft.com/office/drawing/2014/main" id="{B77DD93D-507A-40FB-A7EA-DE2D867E709F}"/>
                </a:ext>
              </a:extLst>
            </p:cNvPr>
            <p:cNvSpPr>
              <a:spLocks noChangeArrowheads="1"/>
            </p:cNvSpPr>
            <p:nvPr/>
          </p:nvSpPr>
          <p:spPr bwMode="auto">
            <a:xfrm>
              <a:off x="2785" y="1203"/>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 name="Oval 365">
              <a:extLst>
                <a:ext uri="{FF2B5EF4-FFF2-40B4-BE49-F238E27FC236}">
                  <a16:creationId xmlns:a16="http://schemas.microsoft.com/office/drawing/2014/main" id="{5C48CB74-0343-4CA7-8468-FEB461F79310}"/>
                </a:ext>
              </a:extLst>
            </p:cNvPr>
            <p:cNvSpPr>
              <a:spLocks noChangeArrowheads="1"/>
            </p:cNvSpPr>
            <p:nvPr/>
          </p:nvSpPr>
          <p:spPr bwMode="auto">
            <a:xfrm>
              <a:off x="1057" y="162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 name="Oval 366">
              <a:extLst>
                <a:ext uri="{FF2B5EF4-FFF2-40B4-BE49-F238E27FC236}">
                  <a16:creationId xmlns:a16="http://schemas.microsoft.com/office/drawing/2014/main" id="{5F8B084F-25CD-43BD-ABCC-C8389ACB0398}"/>
                </a:ext>
              </a:extLst>
            </p:cNvPr>
            <p:cNvSpPr>
              <a:spLocks noChangeArrowheads="1"/>
            </p:cNvSpPr>
            <p:nvPr/>
          </p:nvSpPr>
          <p:spPr bwMode="auto">
            <a:xfrm>
              <a:off x="1057" y="184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 name="Oval 367">
              <a:extLst>
                <a:ext uri="{FF2B5EF4-FFF2-40B4-BE49-F238E27FC236}">
                  <a16:creationId xmlns:a16="http://schemas.microsoft.com/office/drawing/2014/main" id="{220A9E10-5209-44A3-B212-3C025F1DD0AE}"/>
                </a:ext>
              </a:extLst>
            </p:cNvPr>
            <p:cNvSpPr>
              <a:spLocks noChangeArrowheads="1"/>
            </p:cNvSpPr>
            <p:nvPr/>
          </p:nvSpPr>
          <p:spPr bwMode="auto">
            <a:xfrm>
              <a:off x="1057" y="205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 name="Oval 368">
              <a:extLst>
                <a:ext uri="{FF2B5EF4-FFF2-40B4-BE49-F238E27FC236}">
                  <a16:creationId xmlns:a16="http://schemas.microsoft.com/office/drawing/2014/main" id="{0D5808EC-2D81-46BE-92E3-23F8693D42D7}"/>
                </a:ext>
              </a:extLst>
            </p:cNvPr>
            <p:cNvSpPr>
              <a:spLocks noChangeArrowheads="1"/>
            </p:cNvSpPr>
            <p:nvPr/>
          </p:nvSpPr>
          <p:spPr bwMode="auto">
            <a:xfrm>
              <a:off x="1306" y="162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 name="Oval 369">
              <a:extLst>
                <a:ext uri="{FF2B5EF4-FFF2-40B4-BE49-F238E27FC236}">
                  <a16:creationId xmlns:a16="http://schemas.microsoft.com/office/drawing/2014/main" id="{4824ABC3-F2DC-481D-8C47-007468BCD008}"/>
                </a:ext>
              </a:extLst>
            </p:cNvPr>
            <p:cNvSpPr>
              <a:spLocks noChangeArrowheads="1"/>
            </p:cNvSpPr>
            <p:nvPr/>
          </p:nvSpPr>
          <p:spPr bwMode="auto">
            <a:xfrm>
              <a:off x="1306" y="184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 name="Oval 370">
              <a:extLst>
                <a:ext uri="{FF2B5EF4-FFF2-40B4-BE49-F238E27FC236}">
                  <a16:creationId xmlns:a16="http://schemas.microsoft.com/office/drawing/2014/main" id="{C2C9C2A3-FE91-4704-A5F8-7FFD10099515}"/>
                </a:ext>
              </a:extLst>
            </p:cNvPr>
            <p:cNvSpPr>
              <a:spLocks noChangeArrowheads="1"/>
            </p:cNvSpPr>
            <p:nvPr/>
          </p:nvSpPr>
          <p:spPr bwMode="auto">
            <a:xfrm>
              <a:off x="1306" y="205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 name="Oval 371">
              <a:extLst>
                <a:ext uri="{FF2B5EF4-FFF2-40B4-BE49-F238E27FC236}">
                  <a16:creationId xmlns:a16="http://schemas.microsoft.com/office/drawing/2014/main" id="{D040DA32-84DB-4D5F-9DB3-EA35F03DA6B1}"/>
                </a:ext>
              </a:extLst>
            </p:cNvPr>
            <p:cNvSpPr>
              <a:spLocks noChangeArrowheads="1"/>
            </p:cNvSpPr>
            <p:nvPr/>
          </p:nvSpPr>
          <p:spPr bwMode="auto">
            <a:xfrm>
              <a:off x="1555" y="1626"/>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 name="Oval 372">
              <a:extLst>
                <a:ext uri="{FF2B5EF4-FFF2-40B4-BE49-F238E27FC236}">
                  <a16:creationId xmlns:a16="http://schemas.microsoft.com/office/drawing/2014/main" id="{2E173FC1-5F84-4479-BF1B-81AF92C60E8A}"/>
                </a:ext>
              </a:extLst>
            </p:cNvPr>
            <p:cNvSpPr>
              <a:spLocks noChangeArrowheads="1"/>
            </p:cNvSpPr>
            <p:nvPr/>
          </p:nvSpPr>
          <p:spPr bwMode="auto">
            <a:xfrm>
              <a:off x="1555" y="184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 name="Oval 373">
              <a:extLst>
                <a:ext uri="{FF2B5EF4-FFF2-40B4-BE49-F238E27FC236}">
                  <a16:creationId xmlns:a16="http://schemas.microsoft.com/office/drawing/2014/main" id="{EE7A7921-7CCA-4E29-8296-C49531BEA811}"/>
                </a:ext>
              </a:extLst>
            </p:cNvPr>
            <p:cNvSpPr>
              <a:spLocks noChangeArrowheads="1"/>
            </p:cNvSpPr>
            <p:nvPr/>
          </p:nvSpPr>
          <p:spPr bwMode="auto">
            <a:xfrm>
              <a:off x="1555" y="205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 name="Oval 374">
              <a:extLst>
                <a:ext uri="{FF2B5EF4-FFF2-40B4-BE49-F238E27FC236}">
                  <a16:creationId xmlns:a16="http://schemas.microsoft.com/office/drawing/2014/main" id="{330C9355-1BC3-4030-A9FC-B0D40DD0ECF3}"/>
                </a:ext>
              </a:extLst>
            </p:cNvPr>
            <p:cNvSpPr>
              <a:spLocks noChangeArrowheads="1"/>
            </p:cNvSpPr>
            <p:nvPr/>
          </p:nvSpPr>
          <p:spPr bwMode="auto">
            <a:xfrm>
              <a:off x="1804" y="184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 name="Oval 375">
              <a:extLst>
                <a:ext uri="{FF2B5EF4-FFF2-40B4-BE49-F238E27FC236}">
                  <a16:creationId xmlns:a16="http://schemas.microsoft.com/office/drawing/2014/main" id="{60E7B082-E66B-4A15-8682-E522C241ED6A}"/>
                </a:ext>
              </a:extLst>
            </p:cNvPr>
            <p:cNvSpPr>
              <a:spLocks noChangeArrowheads="1"/>
            </p:cNvSpPr>
            <p:nvPr/>
          </p:nvSpPr>
          <p:spPr bwMode="auto">
            <a:xfrm>
              <a:off x="1804" y="205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6" name="Oval 376">
              <a:extLst>
                <a:ext uri="{FF2B5EF4-FFF2-40B4-BE49-F238E27FC236}">
                  <a16:creationId xmlns:a16="http://schemas.microsoft.com/office/drawing/2014/main" id="{C5CE2F8D-23A0-4397-BA2B-9BE5A9C4D8AA}"/>
                </a:ext>
              </a:extLst>
            </p:cNvPr>
            <p:cNvSpPr>
              <a:spLocks noChangeArrowheads="1"/>
            </p:cNvSpPr>
            <p:nvPr/>
          </p:nvSpPr>
          <p:spPr bwMode="auto">
            <a:xfrm>
              <a:off x="2035" y="184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 name="Oval 377">
              <a:extLst>
                <a:ext uri="{FF2B5EF4-FFF2-40B4-BE49-F238E27FC236}">
                  <a16:creationId xmlns:a16="http://schemas.microsoft.com/office/drawing/2014/main" id="{B2CC496A-936E-4281-8733-E6611B961F7F}"/>
                </a:ext>
              </a:extLst>
            </p:cNvPr>
            <p:cNvSpPr>
              <a:spLocks noChangeArrowheads="1"/>
            </p:cNvSpPr>
            <p:nvPr/>
          </p:nvSpPr>
          <p:spPr bwMode="auto">
            <a:xfrm>
              <a:off x="2035" y="206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 name="Oval 378">
              <a:extLst>
                <a:ext uri="{FF2B5EF4-FFF2-40B4-BE49-F238E27FC236}">
                  <a16:creationId xmlns:a16="http://schemas.microsoft.com/office/drawing/2014/main" id="{2967B7E0-4C94-4521-B296-BF2A9239FE9A}"/>
                </a:ext>
              </a:extLst>
            </p:cNvPr>
            <p:cNvSpPr>
              <a:spLocks noChangeArrowheads="1"/>
            </p:cNvSpPr>
            <p:nvPr/>
          </p:nvSpPr>
          <p:spPr bwMode="auto">
            <a:xfrm>
              <a:off x="2284" y="163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9" name="Oval 379">
              <a:extLst>
                <a:ext uri="{FF2B5EF4-FFF2-40B4-BE49-F238E27FC236}">
                  <a16:creationId xmlns:a16="http://schemas.microsoft.com/office/drawing/2014/main" id="{E43ACE44-A7A8-4D51-B478-BE6B9743B41B}"/>
                </a:ext>
              </a:extLst>
            </p:cNvPr>
            <p:cNvSpPr>
              <a:spLocks noChangeArrowheads="1"/>
            </p:cNvSpPr>
            <p:nvPr/>
          </p:nvSpPr>
          <p:spPr bwMode="auto">
            <a:xfrm>
              <a:off x="2284" y="184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0" name="Oval 380">
              <a:extLst>
                <a:ext uri="{FF2B5EF4-FFF2-40B4-BE49-F238E27FC236}">
                  <a16:creationId xmlns:a16="http://schemas.microsoft.com/office/drawing/2014/main" id="{B12A5FC8-6581-4913-8BD5-B6C76836D5D0}"/>
                </a:ext>
              </a:extLst>
            </p:cNvPr>
            <p:cNvSpPr>
              <a:spLocks noChangeArrowheads="1"/>
            </p:cNvSpPr>
            <p:nvPr/>
          </p:nvSpPr>
          <p:spPr bwMode="auto">
            <a:xfrm>
              <a:off x="2284" y="206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 name="Oval 381">
              <a:extLst>
                <a:ext uri="{FF2B5EF4-FFF2-40B4-BE49-F238E27FC236}">
                  <a16:creationId xmlns:a16="http://schemas.microsoft.com/office/drawing/2014/main" id="{80381869-983C-40A8-BF1C-CFAB8648598D}"/>
                </a:ext>
              </a:extLst>
            </p:cNvPr>
            <p:cNvSpPr>
              <a:spLocks noChangeArrowheads="1"/>
            </p:cNvSpPr>
            <p:nvPr/>
          </p:nvSpPr>
          <p:spPr bwMode="auto">
            <a:xfrm>
              <a:off x="2533" y="163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2" name="Oval 382">
              <a:extLst>
                <a:ext uri="{FF2B5EF4-FFF2-40B4-BE49-F238E27FC236}">
                  <a16:creationId xmlns:a16="http://schemas.microsoft.com/office/drawing/2014/main" id="{37E06DF5-9734-4E49-B532-C948DD8D3EC7}"/>
                </a:ext>
              </a:extLst>
            </p:cNvPr>
            <p:cNvSpPr>
              <a:spLocks noChangeArrowheads="1"/>
            </p:cNvSpPr>
            <p:nvPr/>
          </p:nvSpPr>
          <p:spPr bwMode="auto">
            <a:xfrm>
              <a:off x="2533" y="184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3" name="Oval 383">
              <a:extLst>
                <a:ext uri="{FF2B5EF4-FFF2-40B4-BE49-F238E27FC236}">
                  <a16:creationId xmlns:a16="http://schemas.microsoft.com/office/drawing/2014/main" id="{7713E33C-6B73-4732-90D4-D533C73A7E3C}"/>
                </a:ext>
              </a:extLst>
            </p:cNvPr>
            <p:cNvSpPr>
              <a:spLocks noChangeArrowheads="1"/>
            </p:cNvSpPr>
            <p:nvPr/>
          </p:nvSpPr>
          <p:spPr bwMode="auto">
            <a:xfrm>
              <a:off x="2533" y="206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 name="Oval 384">
              <a:extLst>
                <a:ext uri="{FF2B5EF4-FFF2-40B4-BE49-F238E27FC236}">
                  <a16:creationId xmlns:a16="http://schemas.microsoft.com/office/drawing/2014/main" id="{51B5119B-23C4-4B08-90E6-A99976333D8D}"/>
                </a:ext>
              </a:extLst>
            </p:cNvPr>
            <p:cNvSpPr>
              <a:spLocks noChangeArrowheads="1"/>
            </p:cNvSpPr>
            <p:nvPr/>
          </p:nvSpPr>
          <p:spPr bwMode="auto">
            <a:xfrm>
              <a:off x="2782" y="1632"/>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5" name="Oval 385">
              <a:extLst>
                <a:ext uri="{FF2B5EF4-FFF2-40B4-BE49-F238E27FC236}">
                  <a16:creationId xmlns:a16="http://schemas.microsoft.com/office/drawing/2014/main" id="{335DFEC5-BBE5-4EFC-A100-823A296688BC}"/>
                </a:ext>
              </a:extLst>
            </p:cNvPr>
            <p:cNvSpPr>
              <a:spLocks noChangeArrowheads="1"/>
            </p:cNvSpPr>
            <p:nvPr/>
          </p:nvSpPr>
          <p:spPr bwMode="auto">
            <a:xfrm>
              <a:off x="2782" y="1848"/>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6" name="Oval 386">
              <a:extLst>
                <a:ext uri="{FF2B5EF4-FFF2-40B4-BE49-F238E27FC236}">
                  <a16:creationId xmlns:a16="http://schemas.microsoft.com/office/drawing/2014/main" id="{D8A7BD78-3278-4FFD-B49C-6C734AD74280}"/>
                </a:ext>
              </a:extLst>
            </p:cNvPr>
            <p:cNvSpPr>
              <a:spLocks noChangeArrowheads="1"/>
            </p:cNvSpPr>
            <p:nvPr/>
          </p:nvSpPr>
          <p:spPr bwMode="auto">
            <a:xfrm>
              <a:off x="2782" y="2064"/>
              <a:ext cx="132" cy="13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57" name="Group 387">
              <a:extLst>
                <a:ext uri="{FF2B5EF4-FFF2-40B4-BE49-F238E27FC236}">
                  <a16:creationId xmlns:a16="http://schemas.microsoft.com/office/drawing/2014/main" id="{FEF87AC3-6710-4DA3-9193-C665315AE83F}"/>
                </a:ext>
              </a:extLst>
            </p:cNvPr>
            <p:cNvGrpSpPr>
              <a:grpSpLocks/>
            </p:cNvGrpSpPr>
            <p:nvPr/>
          </p:nvGrpSpPr>
          <p:grpSpPr bwMode="auto">
            <a:xfrm rot="2707623">
              <a:off x="2019" y="1379"/>
              <a:ext cx="191" cy="191"/>
              <a:chOff x="732" y="1308"/>
              <a:chExt cx="816" cy="816"/>
            </a:xfrm>
          </p:grpSpPr>
          <p:sp>
            <p:nvSpPr>
              <p:cNvPr id="73" name="Line 388">
                <a:extLst>
                  <a:ext uri="{FF2B5EF4-FFF2-40B4-BE49-F238E27FC236}">
                    <a16:creationId xmlns:a16="http://schemas.microsoft.com/office/drawing/2014/main" id="{9F81D454-D0A0-45AC-A3D5-3293C913CD96}"/>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74" name="Line 389">
                <a:extLst>
                  <a:ext uri="{FF2B5EF4-FFF2-40B4-BE49-F238E27FC236}">
                    <a16:creationId xmlns:a16="http://schemas.microsoft.com/office/drawing/2014/main" id="{835A86C5-10EB-4528-92B2-98BB7F0C8F62}"/>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58" name="Group 390">
              <a:extLst>
                <a:ext uri="{FF2B5EF4-FFF2-40B4-BE49-F238E27FC236}">
                  <a16:creationId xmlns:a16="http://schemas.microsoft.com/office/drawing/2014/main" id="{9DF025FF-2492-4999-BFCF-8BF2999E9596}"/>
                </a:ext>
              </a:extLst>
            </p:cNvPr>
            <p:cNvGrpSpPr>
              <a:grpSpLocks/>
            </p:cNvGrpSpPr>
            <p:nvPr/>
          </p:nvGrpSpPr>
          <p:grpSpPr bwMode="auto">
            <a:xfrm rot="2707623">
              <a:off x="2008" y="1599"/>
              <a:ext cx="191" cy="191"/>
              <a:chOff x="732" y="1308"/>
              <a:chExt cx="816" cy="816"/>
            </a:xfrm>
          </p:grpSpPr>
          <p:sp>
            <p:nvSpPr>
              <p:cNvPr id="71" name="Line 391">
                <a:extLst>
                  <a:ext uri="{FF2B5EF4-FFF2-40B4-BE49-F238E27FC236}">
                    <a16:creationId xmlns:a16="http://schemas.microsoft.com/office/drawing/2014/main" id="{FC8962D6-0C16-4A83-8004-DFE5C81A38C7}"/>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72" name="Line 392">
                <a:extLst>
                  <a:ext uri="{FF2B5EF4-FFF2-40B4-BE49-F238E27FC236}">
                    <a16:creationId xmlns:a16="http://schemas.microsoft.com/office/drawing/2014/main" id="{92C43A25-8BAB-435A-8682-09F73450E9A3}"/>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59" name="Group 393">
              <a:extLst>
                <a:ext uri="{FF2B5EF4-FFF2-40B4-BE49-F238E27FC236}">
                  <a16:creationId xmlns:a16="http://schemas.microsoft.com/office/drawing/2014/main" id="{07E5E180-8371-424E-97E0-85435D7A849F}"/>
                </a:ext>
              </a:extLst>
            </p:cNvPr>
            <p:cNvGrpSpPr>
              <a:grpSpLocks/>
            </p:cNvGrpSpPr>
            <p:nvPr/>
          </p:nvGrpSpPr>
          <p:grpSpPr bwMode="auto">
            <a:xfrm rot="2707623">
              <a:off x="1777" y="1597"/>
              <a:ext cx="191" cy="191"/>
              <a:chOff x="732" y="1308"/>
              <a:chExt cx="816" cy="816"/>
            </a:xfrm>
          </p:grpSpPr>
          <p:sp>
            <p:nvSpPr>
              <p:cNvPr id="69" name="Line 394">
                <a:extLst>
                  <a:ext uri="{FF2B5EF4-FFF2-40B4-BE49-F238E27FC236}">
                    <a16:creationId xmlns:a16="http://schemas.microsoft.com/office/drawing/2014/main" id="{B8377615-40AA-451E-B7FB-797290C5C0A4}"/>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70" name="Line 395">
                <a:extLst>
                  <a:ext uri="{FF2B5EF4-FFF2-40B4-BE49-F238E27FC236}">
                    <a16:creationId xmlns:a16="http://schemas.microsoft.com/office/drawing/2014/main" id="{F500063F-7B95-4BE9-AA25-F5BBE6CA8F09}"/>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60" name="Group 396">
              <a:extLst>
                <a:ext uri="{FF2B5EF4-FFF2-40B4-BE49-F238E27FC236}">
                  <a16:creationId xmlns:a16="http://schemas.microsoft.com/office/drawing/2014/main" id="{38A09894-B201-4F4D-BBC0-27613F0C74ED}"/>
                </a:ext>
              </a:extLst>
            </p:cNvPr>
            <p:cNvGrpSpPr>
              <a:grpSpLocks/>
            </p:cNvGrpSpPr>
            <p:nvPr/>
          </p:nvGrpSpPr>
          <p:grpSpPr bwMode="auto">
            <a:xfrm rot="2707623">
              <a:off x="1784" y="1378"/>
              <a:ext cx="191" cy="191"/>
              <a:chOff x="732" y="1308"/>
              <a:chExt cx="816" cy="816"/>
            </a:xfrm>
          </p:grpSpPr>
          <p:sp>
            <p:nvSpPr>
              <p:cNvPr id="67" name="Line 397">
                <a:extLst>
                  <a:ext uri="{FF2B5EF4-FFF2-40B4-BE49-F238E27FC236}">
                    <a16:creationId xmlns:a16="http://schemas.microsoft.com/office/drawing/2014/main" id="{E826D2C9-0BB1-473D-837D-249B2ED28175}"/>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68" name="Line 398">
                <a:extLst>
                  <a:ext uri="{FF2B5EF4-FFF2-40B4-BE49-F238E27FC236}">
                    <a16:creationId xmlns:a16="http://schemas.microsoft.com/office/drawing/2014/main" id="{EDB1021D-24DE-472A-9341-7846503B1928}"/>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61" name="Group 399">
              <a:extLst>
                <a:ext uri="{FF2B5EF4-FFF2-40B4-BE49-F238E27FC236}">
                  <a16:creationId xmlns:a16="http://schemas.microsoft.com/office/drawing/2014/main" id="{9B5F1176-8861-4FAC-97E1-4B60F515FAE8}"/>
                </a:ext>
              </a:extLst>
            </p:cNvPr>
            <p:cNvGrpSpPr>
              <a:grpSpLocks/>
            </p:cNvGrpSpPr>
            <p:nvPr/>
          </p:nvGrpSpPr>
          <p:grpSpPr bwMode="auto">
            <a:xfrm rot="2707623">
              <a:off x="2255" y="1179"/>
              <a:ext cx="191" cy="191"/>
              <a:chOff x="732" y="1308"/>
              <a:chExt cx="816" cy="816"/>
            </a:xfrm>
          </p:grpSpPr>
          <p:sp>
            <p:nvSpPr>
              <p:cNvPr id="65" name="Line 400">
                <a:extLst>
                  <a:ext uri="{FF2B5EF4-FFF2-40B4-BE49-F238E27FC236}">
                    <a16:creationId xmlns:a16="http://schemas.microsoft.com/office/drawing/2014/main" id="{E7B604A8-82CE-4FAB-A155-16F2A1D23F79}"/>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66" name="Line 401">
                <a:extLst>
                  <a:ext uri="{FF2B5EF4-FFF2-40B4-BE49-F238E27FC236}">
                    <a16:creationId xmlns:a16="http://schemas.microsoft.com/office/drawing/2014/main" id="{ED205716-DD6C-483F-A65B-DDB454A794A7}"/>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62" name="Group 402">
              <a:extLst>
                <a:ext uri="{FF2B5EF4-FFF2-40B4-BE49-F238E27FC236}">
                  <a16:creationId xmlns:a16="http://schemas.microsoft.com/office/drawing/2014/main" id="{1901EF9C-AB5D-460C-9889-86D4974D9FAF}"/>
                </a:ext>
              </a:extLst>
            </p:cNvPr>
            <p:cNvGrpSpPr>
              <a:grpSpLocks/>
            </p:cNvGrpSpPr>
            <p:nvPr/>
          </p:nvGrpSpPr>
          <p:grpSpPr bwMode="auto">
            <a:xfrm rot="2707623">
              <a:off x="1526" y="1169"/>
              <a:ext cx="191" cy="191"/>
              <a:chOff x="732" y="1308"/>
              <a:chExt cx="816" cy="816"/>
            </a:xfrm>
          </p:grpSpPr>
          <p:sp>
            <p:nvSpPr>
              <p:cNvPr id="63" name="Line 403">
                <a:extLst>
                  <a:ext uri="{FF2B5EF4-FFF2-40B4-BE49-F238E27FC236}">
                    <a16:creationId xmlns:a16="http://schemas.microsoft.com/office/drawing/2014/main" id="{0320D33C-9143-4C38-B0EF-0796F3957951}"/>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64" name="Line 404">
                <a:extLst>
                  <a:ext uri="{FF2B5EF4-FFF2-40B4-BE49-F238E27FC236}">
                    <a16:creationId xmlns:a16="http://schemas.microsoft.com/office/drawing/2014/main" id="{5F110DC7-0259-4425-84B8-399A17C3AC93}"/>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sp>
        <p:nvSpPr>
          <p:cNvPr id="75" name="Text Box 474">
            <a:extLst>
              <a:ext uri="{FF2B5EF4-FFF2-40B4-BE49-F238E27FC236}">
                <a16:creationId xmlns:a16="http://schemas.microsoft.com/office/drawing/2014/main" id="{C99D2D18-462B-4801-9657-ADDCA1C71266}"/>
              </a:ext>
            </a:extLst>
          </p:cNvPr>
          <p:cNvSpPr txBox="1">
            <a:spLocks noChangeArrowheads="1"/>
          </p:cNvSpPr>
          <p:nvPr/>
        </p:nvSpPr>
        <p:spPr bwMode="auto">
          <a:xfrm>
            <a:off x="2831355" y="5511290"/>
            <a:ext cx="2917443" cy="1202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Параллельді</a:t>
            </a:r>
            <a:r>
              <a:rPr lang="ru-RU" sz="1800" dirty="0"/>
              <a:t> </a:t>
            </a:r>
            <a:r>
              <a:rPr lang="ru-RU" sz="1800" dirty="0" err="1"/>
              <a:t>қозғалыс</a:t>
            </a:r>
            <a:r>
              <a:rPr lang="ru-RU" sz="1800" dirty="0"/>
              <a:t> </a:t>
            </a:r>
            <a:r>
              <a:rPr lang="ru-RU" sz="1800" dirty="0" err="1" smtClean="0"/>
              <a:t>заңы</a:t>
            </a:r>
            <a:endParaRPr lang="ru-RU" sz="1800" dirty="0" smtClean="0"/>
          </a:p>
          <a:p>
            <a:pPr>
              <a:spcBef>
                <a:spcPct val="0"/>
              </a:spcBef>
              <a:buNone/>
            </a:pPr>
            <a:endParaRPr lang="en-US" altLang="en-US" sz="1800" dirty="0">
              <a:solidFill>
                <a:srgbClr val="A20000"/>
              </a:solidFill>
              <a:latin typeface="+mn-lt"/>
            </a:endParaRPr>
          </a:p>
          <a:p>
            <a:pPr eaLnBrk="1" hangingPunct="1">
              <a:spcBef>
                <a:spcPct val="0"/>
              </a:spcBef>
              <a:buFontTx/>
              <a:buNone/>
            </a:pPr>
            <a:r>
              <a:rPr lang="ru-RU" altLang="en-US" sz="1800" dirty="0">
                <a:solidFill>
                  <a:srgbClr val="A20000"/>
                </a:solidFill>
                <a:latin typeface="+mn-lt"/>
              </a:rPr>
              <a:t>Закон </a:t>
            </a:r>
            <a:r>
              <a:rPr lang="en-US" altLang="en-US" sz="1800" dirty="0">
                <a:solidFill>
                  <a:srgbClr val="A20000"/>
                </a:solidFill>
                <a:latin typeface="+mn-lt"/>
              </a:rPr>
              <a:t>. . .</a:t>
            </a:r>
          </a:p>
          <a:p>
            <a:pPr eaLnBrk="1" hangingPunct="1">
              <a:spcBef>
                <a:spcPct val="0"/>
              </a:spcBef>
              <a:buFontTx/>
              <a:buNone/>
            </a:pPr>
            <a:endParaRPr lang="en-US" altLang="en-US" sz="1800" noProof="1">
              <a:solidFill>
                <a:srgbClr val="A20000"/>
              </a:solidFill>
              <a:latin typeface="+mn-lt"/>
            </a:endParaRPr>
          </a:p>
        </p:txBody>
      </p:sp>
      <p:grpSp>
        <p:nvGrpSpPr>
          <p:cNvPr id="76" name="Group 484">
            <a:extLst>
              <a:ext uri="{FF2B5EF4-FFF2-40B4-BE49-F238E27FC236}">
                <a16:creationId xmlns:a16="http://schemas.microsoft.com/office/drawing/2014/main" id="{B0FB6A3D-7AC7-453F-9116-3AF9B371BD4D}"/>
              </a:ext>
            </a:extLst>
          </p:cNvPr>
          <p:cNvGrpSpPr>
            <a:grpSpLocks/>
          </p:cNvGrpSpPr>
          <p:nvPr/>
        </p:nvGrpSpPr>
        <p:grpSpPr bwMode="auto">
          <a:xfrm>
            <a:off x="5012580" y="2378918"/>
            <a:ext cx="2871788" cy="2684462"/>
            <a:chOff x="2856" y="552"/>
            <a:chExt cx="1809" cy="1691"/>
          </a:xfrm>
        </p:grpSpPr>
        <p:sp>
          <p:nvSpPr>
            <p:cNvPr id="77" name="Oval 406">
              <a:extLst>
                <a:ext uri="{FF2B5EF4-FFF2-40B4-BE49-F238E27FC236}">
                  <a16:creationId xmlns:a16="http://schemas.microsoft.com/office/drawing/2014/main" id="{0AA76C8F-C789-4191-8D5C-81ABD65A277A}"/>
                </a:ext>
              </a:extLst>
            </p:cNvPr>
            <p:cNvSpPr>
              <a:spLocks noChangeArrowheads="1"/>
            </p:cNvSpPr>
            <p:nvPr/>
          </p:nvSpPr>
          <p:spPr bwMode="auto">
            <a:xfrm>
              <a:off x="4586" y="87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nvGrpSpPr>
            <p:cNvPr id="78" name="Group 410">
              <a:extLst>
                <a:ext uri="{FF2B5EF4-FFF2-40B4-BE49-F238E27FC236}">
                  <a16:creationId xmlns:a16="http://schemas.microsoft.com/office/drawing/2014/main" id="{EAE4F126-E905-4A20-9029-63EF9C741C66}"/>
                </a:ext>
              </a:extLst>
            </p:cNvPr>
            <p:cNvGrpSpPr>
              <a:grpSpLocks/>
            </p:cNvGrpSpPr>
            <p:nvPr/>
          </p:nvGrpSpPr>
          <p:grpSpPr bwMode="auto">
            <a:xfrm rot="2707623">
              <a:off x="4253" y="1869"/>
              <a:ext cx="247" cy="253"/>
              <a:chOff x="732" y="1308"/>
              <a:chExt cx="816" cy="816"/>
            </a:xfrm>
          </p:grpSpPr>
          <p:sp>
            <p:nvSpPr>
              <p:cNvPr id="140" name="Line 411">
                <a:extLst>
                  <a:ext uri="{FF2B5EF4-FFF2-40B4-BE49-F238E27FC236}">
                    <a16:creationId xmlns:a16="http://schemas.microsoft.com/office/drawing/2014/main" id="{86300930-28AC-43B4-8CB4-81CD05E0EA5E}"/>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41" name="Line 412">
                <a:extLst>
                  <a:ext uri="{FF2B5EF4-FFF2-40B4-BE49-F238E27FC236}">
                    <a16:creationId xmlns:a16="http://schemas.microsoft.com/office/drawing/2014/main" id="{2D35CD62-0FE2-4413-8281-74B3D04CE005}"/>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79" name="Group 413">
              <a:extLst>
                <a:ext uri="{FF2B5EF4-FFF2-40B4-BE49-F238E27FC236}">
                  <a16:creationId xmlns:a16="http://schemas.microsoft.com/office/drawing/2014/main" id="{F365C9CA-679F-4EBD-B206-F16CCC811038}"/>
                </a:ext>
              </a:extLst>
            </p:cNvPr>
            <p:cNvGrpSpPr>
              <a:grpSpLocks/>
            </p:cNvGrpSpPr>
            <p:nvPr/>
          </p:nvGrpSpPr>
          <p:grpSpPr bwMode="auto">
            <a:xfrm rot="2707623" flipH="1" flipV="1">
              <a:off x="3510" y="1206"/>
              <a:ext cx="295" cy="302"/>
              <a:chOff x="732" y="1308"/>
              <a:chExt cx="816" cy="816"/>
            </a:xfrm>
          </p:grpSpPr>
          <p:sp>
            <p:nvSpPr>
              <p:cNvPr id="138" name="Line 414">
                <a:extLst>
                  <a:ext uri="{FF2B5EF4-FFF2-40B4-BE49-F238E27FC236}">
                    <a16:creationId xmlns:a16="http://schemas.microsoft.com/office/drawing/2014/main" id="{17CD14AC-8666-4009-93CA-3F8B694425BB}"/>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39" name="Line 415">
                <a:extLst>
                  <a:ext uri="{FF2B5EF4-FFF2-40B4-BE49-F238E27FC236}">
                    <a16:creationId xmlns:a16="http://schemas.microsoft.com/office/drawing/2014/main" id="{72F37081-03F1-4953-9049-E89CA1DB3CCB}"/>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80" name="Group 416">
              <a:extLst>
                <a:ext uri="{FF2B5EF4-FFF2-40B4-BE49-F238E27FC236}">
                  <a16:creationId xmlns:a16="http://schemas.microsoft.com/office/drawing/2014/main" id="{391EE35C-31BF-4036-98F3-50EEF6E160FC}"/>
                </a:ext>
              </a:extLst>
            </p:cNvPr>
            <p:cNvGrpSpPr>
              <a:grpSpLocks/>
            </p:cNvGrpSpPr>
            <p:nvPr/>
          </p:nvGrpSpPr>
          <p:grpSpPr bwMode="auto">
            <a:xfrm rot="2707623" flipH="1" flipV="1">
              <a:off x="3517" y="987"/>
              <a:ext cx="295" cy="302"/>
              <a:chOff x="732" y="1308"/>
              <a:chExt cx="816" cy="816"/>
            </a:xfrm>
          </p:grpSpPr>
          <p:sp>
            <p:nvSpPr>
              <p:cNvPr id="136" name="Line 417">
                <a:extLst>
                  <a:ext uri="{FF2B5EF4-FFF2-40B4-BE49-F238E27FC236}">
                    <a16:creationId xmlns:a16="http://schemas.microsoft.com/office/drawing/2014/main" id="{9CEF24E8-FAC6-4775-80B9-1A98D22E54E7}"/>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37" name="Line 418">
                <a:extLst>
                  <a:ext uri="{FF2B5EF4-FFF2-40B4-BE49-F238E27FC236}">
                    <a16:creationId xmlns:a16="http://schemas.microsoft.com/office/drawing/2014/main" id="{20AC763E-F0C6-41B0-9EB8-825CB2911546}"/>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81" name="Group 422">
              <a:extLst>
                <a:ext uri="{FF2B5EF4-FFF2-40B4-BE49-F238E27FC236}">
                  <a16:creationId xmlns:a16="http://schemas.microsoft.com/office/drawing/2014/main" id="{2F09C5B0-BD66-4774-A198-907FD7EAB2EC}"/>
                </a:ext>
              </a:extLst>
            </p:cNvPr>
            <p:cNvGrpSpPr>
              <a:grpSpLocks/>
            </p:cNvGrpSpPr>
            <p:nvPr/>
          </p:nvGrpSpPr>
          <p:grpSpPr bwMode="auto">
            <a:xfrm rot="2707623">
              <a:off x="3278" y="1214"/>
              <a:ext cx="247" cy="253"/>
              <a:chOff x="732" y="1308"/>
              <a:chExt cx="816" cy="816"/>
            </a:xfrm>
          </p:grpSpPr>
          <p:sp>
            <p:nvSpPr>
              <p:cNvPr id="134" name="Line 423">
                <a:extLst>
                  <a:ext uri="{FF2B5EF4-FFF2-40B4-BE49-F238E27FC236}">
                    <a16:creationId xmlns:a16="http://schemas.microsoft.com/office/drawing/2014/main" id="{5A6F3330-A5F6-4A74-A7BD-A8059A58518B}"/>
                  </a:ext>
                </a:extLst>
              </p:cNvPr>
              <p:cNvSpPr>
                <a:spLocks noChangeShapeType="1"/>
              </p:cNvSpPr>
              <p:nvPr/>
            </p:nvSpPr>
            <p:spPr bwMode="auto">
              <a:xfrm flipH="1" flipV="1">
                <a:off x="732" y="1716"/>
                <a:ext cx="81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35" name="Line 424">
                <a:extLst>
                  <a:ext uri="{FF2B5EF4-FFF2-40B4-BE49-F238E27FC236}">
                    <a16:creationId xmlns:a16="http://schemas.microsoft.com/office/drawing/2014/main" id="{DC743F88-392C-4EDA-9016-9ECD7A4DECD1}"/>
                  </a:ext>
                </a:extLst>
              </p:cNvPr>
              <p:cNvSpPr>
                <a:spLocks noChangeShapeType="1"/>
              </p:cNvSpPr>
              <p:nvPr/>
            </p:nvSpPr>
            <p:spPr bwMode="auto">
              <a:xfrm flipV="1">
                <a:off x="1140" y="1308"/>
                <a:ext cx="0" cy="81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sp>
          <p:nvSpPr>
            <p:cNvPr id="82" name="Oval 425">
              <a:extLst>
                <a:ext uri="{FF2B5EF4-FFF2-40B4-BE49-F238E27FC236}">
                  <a16:creationId xmlns:a16="http://schemas.microsoft.com/office/drawing/2014/main" id="{C3D2B2D5-768D-4A38-AB2C-8F54B0A526EC}"/>
                </a:ext>
              </a:extLst>
            </p:cNvPr>
            <p:cNvSpPr>
              <a:spLocks noChangeArrowheads="1"/>
            </p:cNvSpPr>
            <p:nvPr/>
          </p:nvSpPr>
          <p:spPr bwMode="auto">
            <a:xfrm>
              <a:off x="4343" y="86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3" name="Oval 426">
              <a:extLst>
                <a:ext uri="{FF2B5EF4-FFF2-40B4-BE49-F238E27FC236}">
                  <a16:creationId xmlns:a16="http://schemas.microsoft.com/office/drawing/2014/main" id="{E652F175-143F-42F2-AAEE-2A0C3CD0A711}"/>
                </a:ext>
              </a:extLst>
            </p:cNvPr>
            <p:cNvSpPr>
              <a:spLocks noChangeArrowheads="1"/>
            </p:cNvSpPr>
            <p:nvPr/>
          </p:nvSpPr>
          <p:spPr bwMode="auto">
            <a:xfrm>
              <a:off x="4094" y="87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4" name="Oval 427">
              <a:extLst>
                <a:ext uri="{FF2B5EF4-FFF2-40B4-BE49-F238E27FC236}">
                  <a16:creationId xmlns:a16="http://schemas.microsoft.com/office/drawing/2014/main" id="{FAFC123B-31FF-492B-9148-3EF193A9FF13}"/>
                </a:ext>
              </a:extLst>
            </p:cNvPr>
            <p:cNvSpPr>
              <a:spLocks noChangeArrowheads="1"/>
            </p:cNvSpPr>
            <p:nvPr/>
          </p:nvSpPr>
          <p:spPr bwMode="auto">
            <a:xfrm>
              <a:off x="3860" y="87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5" name="Oval 428">
              <a:extLst>
                <a:ext uri="{FF2B5EF4-FFF2-40B4-BE49-F238E27FC236}">
                  <a16:creationId xmlns:a16="http://schemas.microsoft.com/office/drawing/2014/main" id="{8C4B5056-AC1C-4449-B879-C6FA58D32632}"/>
                </a:ext>
              </a:extLst>
            </p:cNvPr>
            <p:cNvSpPr>
              <a:spLocks noChangeArrowheads="1"/>
            </p:cNvSpPr>
            <p:nvPr/>
          </p:nvSpPr>
          <p:spPr bwMode="auto">
            <a:xfrm>
              <a:off x="3625" y="86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6" name="Oval 429">
              <a:extLst>
                <a:ext uri="{FF2B5EF4-FFF2-40B4-BE49-F238E27FC236}">
                  <a16:creationId xmlns:a16="http://schemas.microsoft.com/office/drawing/2014/main" id="{9527A79A-0FB6-4D7D-BECA-CBCBC136D257}"/>
                </a:ext>
              </a:extLst>
            </p:cNvPr>
            <p:cNvSpPr>
              <a:spLocks noChangeArrowheads="1"/>
            </p:cNvSpPr>
            <p:nvPr/>
          </p:nvSpPr>
          <p:spPr bwMode="auto">
            <a:xfrm>
              <a:off x="3367" y="86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7" name="Oval 430">
              <a:extLst>
                <a:ext uri="{FF2B5EF4-FFF2-40B4-BE49-F238E27FC236}">
                  <a16:creationId xmlns:a16="http://schemas.microsoft.com/office/drawing/2014/main" id="{6FFE756A-A964-4648-825F-7BA1F3D7E1FF}"/>
                </a:ext>
              </a:extLst>
            </p:cNvPr>
            <p:cNvSpPr>
              <a:spLocks noChangeArrowheads="1"/>
            </p:cNvSpPr>
            <p:nvPr/>
          </p:nvSpPr>
          <p:spPr bwMode="auto">
            <a:xfrm>
              <a:off x="3116" y="86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8" name="Oval 431">
              <a:extLst>
                <a:ext uri="{FF2B5EF4-FFF2-40B4-BE49-F238E27FC236}">
                  <a16:creationId xmlns:a16="http://schemas.microsoft.com/office/drawing/2014/main" id="{DF32E3B6-E863-46F2-94C5-DD1E80E53E4A}"/>
                </a:ext>
              </a:extLst>
            </p:cNvPr>
            <p:cNvSpPr>
              <a:spLocks noChangeArrowheads="1"/>
            </p:cNvSpPr>
            <p:nvPr/>
          </p:nvSpPr>
          <p:spPr bwMode="auto">
            <a:xfrm>
              <a:off x="2867" y="86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9" name="Oval 432">
              <a:extLst>
                <a:ext uri="{FF2B5EF4-FFF2-40B4-BE49-F238E27FC236}">
                  <a16:creationId xmlns:a16="http://schemas.microsoft.com/office/drawing/2014/main" id="{EDD3A8B0-C534-4DF7-B8D0-58B4AE9BE786}"/>
                </a:ext>
              </a:extLst>
            </p:cNvPr>
            <p:cNvSpPr>
              <a:spLocks noChangeArrowheads="1"/>
            </p:cNvSpPr>
            <p:nvPr/>
          </p:nvSpPr>
          <p:spPr bwMode="auto">
            <a:xfrm>
              <a:off x="4580" y="109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0" name="Oval 433">
              <a:extLst>
                <a:ext uri="{FF2B5EF4-FFF2-40B4-BE49-F238E27FC236}">
                  <a16:creationId xmlns:a16="http://schemas.microsoft.com/office/drawing/2014/main" id="{BB691FB5-9C01-451B-A949-7EA0B2D92651}"/>
                </a:ext>
              </a:extLst>
            </p:cNvPr>
            <p:cNvSpPr>
              <a:spLocks noChangeArrowheads="1"/>
            </p:cNvSpPr>
            <p:nvPr/>
          </p:nvSpPr>
          <p:spPr bwMode="auto">
            <a:xfrm>
              <a:off x="4337" y="109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1" name="Oval 434">
              <a:extLst>
                <a:ext uri="{FF2B5EF4-FFF2-40B4-BE49-F238E27FC236}">
                  <a16:creationId xmlns:a16="http://schemas.microsoft.com/office/drawing/2014/main" id="{AA52BF75-BFF9-4664-BCB6-26F99B85C145}"/>
                </a:ext>
              </a:extLst>
            </p:cNvPr>
            <p:cNvSpPr>
              <a:spLocks noChangeArrowheads="1"/>
            </p:cNvSpPr>
            <p:nvPr/>
          </p:nvSpPr>
          <p:spPr bwMode="auto">
            <a:xfrm>
              <a:off x="4088" y="109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2" name="Oval 435">
              <a:extLst>
                <a:ext uri="{FF2B5EF4-FFF2-40B4-BE49-F238E27FC236}">
                  <a16:creationId xmlns:a16="http://schemas.microsoft.com/office/drawing/2014/main" id="{9CC465EB-3F92-4750-8BF6-D137CD42807E}"/>
                </a:ext>
              </a:extLst>
            </p:cNvPr>
            <p:cNvSpPr>
              <a:spLocks noChangeArrowheads="1"/>
            </p:cNvSpPr>
            <p:nvPr/>
          </p:nvSpPr>
          <p:spPr bwMode="auto">
            <a:xfrm>
              <a:off x="3854" y="109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3" name="Oval 438">
              <a:extLst>
                <a:ext uri="{FF2B5EF4-FFF2-40B4-BE49-F238E27FC236}">
                  <a16:creationId xmlns:a16="http://schemas.microsoft.com/office/drawing/2014/main" id="{CD04B6CE-5504-4D06-AECC-BFB5CD2C2D51}"/>
                </a:ext>
              </a:extLst>
            </p:cNvPr>
            <p:cNvSpPr>
              <a:spLocks noChangeArrowheads="1"/>
            </p:cNvSpPr>
            <p:nvPr/>
          </p:nvSpPr>
          <p:spPr bwMode="auto">
            <a:xfrm>
              <a:off x="3110" y="109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4" name="Oval 439">
              <a:extLst>
                <a:ext uri="{FF2B5EF4-FFF2-40B4-BE49-F238E27FC236}">
                  <a16:creationId xmlns:a16="http://schemas.microsoft.com/office/drawing/2014/main" id="{633D0A9D-0EF5-49F4-AE48-76F7B64EB5DD}"/>
                </a:ext>
              </a:extLst>
            </p:cNvPr>
            <p:cNvSpPr>
              <a:spLocks noChangeArrowheads="1"/>
            </p:cNvSpPr>
            <p:nvPr/>
          </p:nvSpPr>
          <p:spPr bwMode="auto">
            <a:xfrm>
              <a:off x="2861" y="109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5" name="Oval 440">
              <a:extLst>
                <a:ext uri="{FF2B5EF4-FFF2-40B4-BE49-F238E27FC236}">
                  <a16:creationId xmlns:a16="http://schemas.microsoft.com/office/drawing/2014/main" id="{DED26F9A-CAB5-4DDE-AE73-7011203D4A7B}"/>
                </a:ext>
              </a:extLst>
            </p:cNvPr>
            <p:cNvSpPr>
              <a:spLocks noChangeArrowheads="1"/>
            </p:cNvSpPr>
            <p:nvPr/>
          </p:nvSpPr>
          <p:spPr bwMode="auto">
            <a:xfrm>
              <a:off x="4580" y="1301"/>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6" name="Oval 441">
              <a:extLst>
                <a:ext uri="{FF2B5EF4-FFF2-40B4-BE49-F238E27FC236}">
                  <a16:creationId xmlns:a16="http://schemas.microsoft.com/office/drawing/2014/main" id="{1AC02F02-FC1A-446F-925B-F20312D3703C}"/>
                </a:ext>
              </a:extLst>
            </p:cNvPr>
            <p:cNvSpPr>
              <a:spLocks noChangeArrowheads="1"/>
            </p:cNvSpPr>
            <p:nvPr/>
          </p:nvSpPr>
          <p:spPr bwMode="auto">
            <a:xfrm>
              <a:off x="4337" y="1295"/>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7" name="Oval 442">
              <a:extLst>
                <a:ext uri="{FF2B5EF4-FFF2-40B4-BE49-F238E27FC236}">
                  <a16:creationId xmlns:a16="http://schemas.microsoft.com/office/drawing/2014/main" id="{140A4F81-2C49-4580-97A7-FE7B6EB09321}"/>
                </a:ext>
              </a:extLst>
            </p:cNvPr>
            <p:cNvSpPr>
              <a:spLocks noChangeArrowheads="1"/>
            </p:cNvSpPr>
            <p:nvPr/>
          </p:nvSpPr>
          <p:spPr bwMode="auto">
            <a:xfrm>
              <a:off x="3854" y="1301"/>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8" name="Oval 444">
              <a:extLst>
                <a:ext uri="{FF2B5EF4-FFF2-40B4-BE49-F238E27FC236}">
                  <a16:creationId xmlns:a16="http://schemas.microsoft.com/office/drawing/2014/main" id="{BB63725A-66AB-4AFB-AFB9-1344A427EE7D}"/>
                </a:ext>
              </a:extLst>
            </p:cNvPr>
            <p:cNvSpPr>
              <a:spLocks noChangeArrowheads="1"/>
            </p:cNvSpPr>
            <p:nvPr/>
          </p:nvSpPr>
          <p:spPr bwMode="auto">
            <a:xfrm>
              <a:off x="3110" y="1295"/>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9" name="Oval 445">
              <a:extLst>
                <a:ext uri="{FF2B5EF4-FFF2-40B4-BE49-F238E27FC236}">
                  <a16:creationId xmlns:a16="http://schemas.microsoft.com/office/drawing/2014/main" id="{2ADFF774-A40B-4D04-A917-96D7C52CAD52}"/>
                </a:ext>
              </a:extLst>
            </p:cNvPr>
            <p:cNvSpPr>
              <a:spLocks noChangeArrowheads="1"/>
            </p:cNvSpPr>
            <p:nvPr/>
          </p:nvSpPr>
          <p:spPr bwMode="auto">
            <a:xfrm>
              <a:off x="2861" y="1295"/>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0" name="Oval 446">
              <a:extLst>
                <a:ext uri="{FF2B5EF4-FFF2-40B4-BE49-F238E27FC236}">
                  <a16:creationId xmlns:a16="http://schemas.microsoft.com/office/drawing/2014/main" id="{CEBD3CC2-3A16-46D2-9AC0-85C94CED0047}"/>
                </a:ext>
              </a:extLst>
            </p:cNvPr>
            <p:cNvSpPr>
              <a:spLocks noChangeArrowheads="1"/>
            </p:cNvSpPr>
            <p:nvPr/>
          </p:nvSpPr>
          <p:spPr bwMode="auto">
            <a:xfrm>
              <a:off x="4575" y="1510"/>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1" name="Oval 447">
              <a:extLst>
                <a:ext uri="{FF2B5EF4-FFF2-40B4-BE49-F238E27FC236}">
                  <a16:creationId xmlns:a16="http://schemas.microsoft.com/office/drawing/2014/main" id="{DFAFEDB4-AE87-4131-B1E1-CA924AD77432}"/>
                </a:ext>
              </a:extLst>
            </p:cNvPr>
            <p:cNvSpPr>
              <a:spLocks noChangeArrowheads="1"/>
            </p:cNvSpPr>
            <p:nvPr/>
          </p:nvSpPr>
          <p:spPr bwMode="auto">
            <a:xfrm>
              <a:off x="4332" y="150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 name="Oval 448">
              <a:extLst>
                <a:ext uri="{FF2B5EF4-FFF2-40B4-BE49-F238E27FC236}">
                  <a16:creationId xmlns:a16="http://schemas.microsoft.com/office/drawing/2014/main" id="{CAB7D443-128A-4601-9848-0B0E31F4B3E0}"/>
                </a:ext>
              </a:extLst>
            </p:cNvPr>
            <p:cNvSpPr>
              <a:spLocks noChangeArrowheads="1"/>
            </p:cNvSpPr>
            <p:nvPr/>
          </p:nvSpPr>
          <p:spPr bwMode="auto">
            <a:xfrm>
              <a:off x="4083" y="1510"/>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3" name="Oval 449">
              <a:extLst>
                <a:ext uri="{FF2B5EF4-FFF2-40B4-BE49-F238E27FC236}">
                  <a16:creationId xmlns:a16="http://schemas.microsoft.com/office/drawing/2014/main" id="{A00E8D61-AB04-492A-A479-AA3FCCE889FD}"/>
                </a:ext>
              </a:extLst>
            </p:cNvPr>
            <p:cNvSpPr>
              <a:spLocks noChangeArrowheads="1"/>
            </p:cNvSpPr>
            <p:nvPr/>
          </p:nvSpPr>
          <p:spPr bwMode="auto">
            <a:xfrm>
              <a:off x="3356" y="150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4" name="Oval 450">
              <a:extLst>
                <a:ext uri="{FF2B5EF4-FFF2-40B4-BE49-F238E27FC236}">
                  <a16:creationId xmlns:a16="http://schemas.microsoft.com/office/drawing/2014/main" id="{E889E9FF-9BF2-42B1-B3BC-B9D8AAC408F9}"/>
                </a:ext>
              </a:extLst>
            </p:cNvPr>
            <p:cNvSpPr>
              <a:spLocks noChangeArrowheads="1"/>
            </p:cNvSpPr>
            <p:nvPr/>
          </p:nvSpPr>
          <p:spPr bwMode="auto">
            <a:xfrm>
              <a:off x="3105" y="150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5" name="Oval 451">
              <a:extLst>
                <a:ext uri="{FF2B5EF4-FFF2-40B4-BE49-F238E27FC236}">
                  <a16:creationId xmlns:a16="http://schemas.microsoft.com/office/drawing/2014/main" id="{BD36247F-3B97-4F50-902B-40C745ECA12D}"/>
                </a:ext>
              </a:extLst>
            </p:cNvPr>
            <p:cNvSpPr>
              <a:spLocks noChangeArrowheads="1"/>
            </p:cNvSpPr>
            <p:nvPr/>
          </p:nvSpPr>
          <p:spPr bwMode="auto">
            <a:xfrm>
              <a:off x="2856" y="150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6" name="Oval 452">
              <a:extLst>
                <a:ext uri="{FF2B5EF4-FFF2-40B4-BE49-F238E27FC236}">
                  <a16:creationId xmlns:a16="http://schemas.microsoft.com/office/drawing/2014/main" id="{90DA1971-B265-4038-B471-437EA5BDA712}"/>
                </a:ext>
              </a:extLst>
            </p:cNvPr>
            <p:cNvSpPr>
              <a:spLocks noChangeArrowheads="1"/>
            </p:cNvSpPr>
            <p:nvPr/>
          </p:nvSpPr>
          <p:spPr bwMode="auto">
            <a:xfrm>
              <a:off x="4577" y="1729"/>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7" name="Oval 453">
              <a:extLst>
                <a:ext uri="{FF2B5EF4-FFF2-40B4-BE49-F238E27FC236}">
                  <a16:creationId xmlns:a16="http://schemas.microsoft.com/office/drawing/2014/main" id="{CB701AA2-DF54-439A-A2CC-2592E5748B32}"/>
                </a:ext>
              </a:extLst>
            </p:cNvPr>
            <p:cNvSpPr>
              <a:spLocks noChangeArrowheads="1"/>
            </p:cNvSpPr>
            <p:nvPr/>
          </p:nvSpPr>
          <p:spPr bwMode="auto">
            <a:xfrm>
              <a:off x="4334" y="172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8" name="Oval 454">
              <a:extLst>
                <a:ext uri="{FF2B5EF4-FFF2-40B4-BE49-F238E27FC236}">
                  <a16:creationId xmlns:a16="http://schemas.microsoft.com/office/drawing/2014/main" id="{EA6224FB-7DF9-4D15-902F-C32CBC4E261C}"/>
                </a:ext>
              </a:extLst>
            </p:cNvPr>
            <p:cNvSpPr>
              <a:spLocks noChangeArrowheads="1"/>
            </p:cNvSpPr>
            <p:nvPr/>
          </p:nvSpPr>
          <p:spPr bwMode="auto">
            <a:xfrm>
              <a:off x="4085" y="1729"/>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9" name="Oval 455">
              <a:extLst>
                <a:ext uri="{FF2B5EF4-FFF2-40B4-BE49-F238E27FC236}">
                  <a16:creationId xmlns:a16="http://schemas.microsoft.com/office/drawing/2014/main" id="{BD04371D-3BE6-495B-A001-0E7B8C3093B9}"/>
                </a:ext>
              </a:extLst>
            </p:cNvPr>
            <p:cNvSpPr>
              <a:spLocks noChangeArrowheads="1"/>
            </p:cNvSpPr>
            <p:nvPr/>
          </p:nvSpPr>
          <p:spPr bwMode="auto">
            <a:xfrm>
              <a:off x="3358" y="172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0" name="Oval 456">
              <a:extLst>
                <a:ext uri="{FF2B5EF4-FFF2-40B4-BE49-F238E27FC236}">
                  <a16:creationId xmlns:a16="http://schemas.microsoft.com/office/drawing/2014/main" id="{7BA0B021-2FE0-4387-B99F-49721704A2DA}"/>
                </a:ext>
              </a:extLst>
            </p:cNvPr>
            <p:cNvSpPr>
              <a:spLocks noChangeArrowheads="1"/>
            </p:cNvSpPr>
            <p:nvPr/>
          </p:nvSpPr>
          <p:spPr bwMode="auto">
            <a:xfrm>
              <a:off x="3107" y="172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1" name="Oval 457">
              <a:extLst>
                <a:ext uri="{FF2B5EF4-FFF2-40B4-BE49-F238E27FC236}">
                  <a16:creationId xmlns:a16="http://schemas.microsoft.com/office/drawing/2014/main" id="{BEA4B349-0443-49EC-A6D8-19FA37AEAF04}"/>
                </a:ext>
              </a:extLst>
            </p:cNvPr>
            <p:cNvSpPr>
              <a:spLocks noChangeArrowheads="1"/>
            </p:cNvSpPr>
            <p:nvPr/>
          </p:nvSpPr>
          <p:spPr bwMode="auto">
            <a:xfrm>
              <a:off x="2858" y="172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2" name="Oval 458">
              <a:extLst>
                <a:ext uri="{FF2B5EF4-FFF2-40B4-BE49-F238E27FC236}">
                  <a16:creationId xmlns:a16="http://schemas.microsoft.com/office/drawing/2014/main" id="{95CE8377-36D4-49D9-9A41-65673B399897}"/>
                </a:ext>
              </a:extLst>
            </p:cNvPr>
            <p:cNvSpPr>
              <a:spLocks noChangeArrowheads="1"/>
            </p:cNvSpPr>
            <p:nvPr/>
          </p:nvSpPr>
          <p:spPr bwMode="auto">
            <a:xfrm>
              <a:off x="4577" y="195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3" name="Oval 460">
              <a:extLst>
                <a:ext uri="{FF2B5EF4-FFF2-40B4-BE49-F238E27FC236}">
                  <a16:creationId xmlns:a16="http://schemas.microsoft.com/office/drawing/2014/main" id="{DE8745BF-06F8-4129-819F-B3BC32D5DCAF}"/>
                </a:ext>
              </a:extLst>
            </p:cNvPr>
            <p:cNvSpPr>
              <a:spLocks noChangeArrowheads="1"/>
            </p:cNvSpPr>
            <p:nvPr/>
          </p:nvSpPr>
          <p:spPr bwMode="auto">
            <a:xfrm>
              <a:off x="4085" y="195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4" name="Oval 461">
              <a:extLst>
                <a:ext uri="{FF2B5EF4-FFF2-40B4-BE49-F238E27FC236}">
                  <a16:creationId xmlns:a16="http://schemas.microsoft.com/office/drawing/2014/main" id="{29A651C3-6DE8-476C-826E-08976CE693B5}"/>
                </a:ext>
              </a:extLst>
            </p:cNvPr>
            <p:cNvSpPr>
              <a:spLocks noChangeArrowheads="1"/>
            </p:cNvSpPr>
            <p:nvPr/>
          </p:nvSpPr>
          <p:spPr bwMode="auto">
            <a:xfrm>
              <a:off x="3851" y="195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5" name="Oval 462">
              <a:extLst>
                <a:ext uri="{FF2B5EF4-FFF2-40B4-BE49-F238E27FC236}">
                  <a16:creationId xmlns:a16="http://schemas.microsoft.com/office/drawing/2014/main" id="{E2DCACB2-9E7F-45E1-AD55-B90D5E1D1A49}"/>
                </a:ext>
              </a:extLst>
            </p:cNvPr>
            <p:cNvSpPr>
              <a:spLocks noChangeArrowheads="1"/>
            </p:cNvSpPr>
            <p:nvPr/>
          </p:nvSpPr>
          <p:spPr bwMode="auto">
            <a:xfrm>
              <a:off x="3616" y="194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6" name="Oval 463">
              <a:extLst>
                <a:ext uri="{FF2B5EF4-FFF2-40B4-BE49-F238E27FC236}">
                  <a16:creationId xmlns:a16="http://schemas.microsoft.com/office/drawing/2014/main" id="{7AEC0F46-325C-4F43-987E-FFB5B4EB190D}"/>
                </a:ext>
              </a:extLst>
            </p:cNvPr>
            <p:cNvSpPr>
              <a:spLocks noChangeArrowheads="1"/>
            </p:cNvSpPr>
            <p:nvPr/>
          </p:nvSpPr>
          <p:spPr bwMode="auto">
            <a:xfrm>
              <a:off x="3358" y="194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7" name="Oval 464">
              <a:extLst>
                <a:ext uri="{FF2B5EF4-FFF2-40B4-BE49-F238E27FC236}">
                  <a16:creationId xmlns:a16="http://schemas.microsoft.com/office/drawing/2014/main" id="{26A8EDB8-45AC-4386-9BBB-F4BAC4C873C2}"/>
                </a:ext>
              </a:extLst>
            </p:cNvPr>
            <p:cNvSpPr>
              <a:spLocks noChangeArrowheads="1"/>
            </p:cNvSpPr>
            <p:nvPr/>
          </p:nvSpPr>
          <p:spPr bwMode="auto">
            <a:xfrm>
              <a:off x="3107" y="194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8" name="Oval 465">
              <a:extLst>
                <a:ext uri="{FF2B5EF4-FFF2-40B4-BE49-F238E27FC236}">
                  <a16:creationId xmlns:a16="http://schemas.microsoft.com/office/drawing/2014/main" id="{EC94C690-0268-405F-A7DF-E1E14DDA1C00}"/>
                </a:ext>
              </a:extLst>
            </p:cNvPr>
            <p:cNvSpPr>
              <a:spLocks noChangeArrowheads="1"/>
            </p:cNvSpPr>
            <p:nvPr/>
          </p:nvSpPr>
          <p:spPr bwMode="auto">
            <a:xfrm>
              <a:off x="2858" y="1946"/>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9" name="Oval 467">
              <a:extLst>
                <a:ext uri="{FF2B5EF4-FFF2-40B4-BE49-F238E27FC236}">
                  <a16:creationId xmlns:a16="http://schemas.microsoft.com/office/drawing/2014/main" id="{C9DEF328-68EB-477D-97EF-AE3F61374DF8}"/>
                </a:ext>
              </a:extLst>
            </p:cNvPr>
            <p:cNvSpPr>
              <a:spLocks noChangeArrowheads="1"/>
            </p:cNvSpPr>
            <p:nvPr/>
          </p:nvSpPr>
          <p:spPr bwMode="auto">
            <a:xfrm>
              <a:off x="4334"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0" name="Oval 468">
              <a:extLst>
                <a:ext uri="{FF2B5EF4-FFF2-40B4-BE49-F238E27FC236}">
                  <a16:creationId xmlns:a16="http://schemas.microsoft.com/office/drawing/2014/main" id="{9C448FF7-EFFF-415D-A865-D2992929FC54}"/>
                </a:ext>
              </a:extLst>
            </p:cNvPr>
            <p:cNvSpPr>
              <a:spLocks noChangeArrowheads="1"/>
            </p:cNvSpPr>
            <p:nvPr/>
          </p:nvSpPr>
          <p:spPr bwMode="auto">
            <a:xfrm>
              <a:off x="4085" y="216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1" name="Oval 469">
              <a:extLst>
                <a:ext uri="{FF2B5EF4-FFF2-40B4-BE49-F238E27FC236}">
                  <a16:creationId xmlns:a16="http://schemas.microsoft.com/office/drawing/2014/main" id="{17675A33-586C-40FE-A621-2DA7FA434ECE}"/>
                </a:ext>
              </a:extLst>
            </p:cNvPr>
            <p:cNvSpPr>
              <a:spLocks noChangeArrowheads="1"/>
            </p:cNvSpPr>
            <p:nvPr/>
          </p:nvSpPr>
          <p:spPr bwMode="auto">
            <a:xfrm>
              <a:off x="3851" y="216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2" name="Oval 470">
              <a:extLst>
                <a:ext uri="{FF2B5EF4-FFF2-40B4-BE49-F238E27FC236}">
                  <a16:creationId xmlns:a16="http://schemas.microsoft.com/office/drawing/2014/main" id="{1A22B6A3-56E6-4A3E-9C84-FC90CD8C65BB}"/>
                </a:ext>
              </a:extLst>
            </p:cNvPr>
            <p:cNvSpPr>
              <a:spLocks noChangeArrowheads="1"/>
            </p:cNvSpPr>
            <p:nvPr/>
          </p:nvSpPr>
          <p:spPr bwMode="auto">
            <a:xfrm>
              <a:off x="3616"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3" name="Oval 471">
              <a:extLst>
                <a:ext uri="{FF2B5EF4-FFF2-40B4-BE49-F238E27FC236}">
                  <a16:creationId xmlns:a16="http://schemas.microsoft.com/office/drawing/2014/main" id="{26AA2BC2-BC96-4365-8EA1-5F2A429FFBE2}"/>
                </a:ext>
              </a:extLst>
            </p:cNvPr>
            <p:cNvSpPr>
              <a:spLocks noChangeArrowheads="1"/>
            </p:cNvSpPr>
            <p:nvPr/>
          </p:nvSpPr>
          <p:spPr bwMode="auto">
            <a:xfrm>
              <a:off x="3358"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4" name="Oval 472">
              <a:extLst>
                <a:ext uri="{FF2B5EF4-FFF2-40B4-BE49-F238E27FC236}">
                  <a16:creationId xmlns:a16="http://schemas.microsoft.com/office/drawing/2014/main" id="{24229E6B-8AB9-4BDB-A780-4CAC7BE0F607}"/>
                </a:ext>
              </a:extLst>
            </p:cNvPr>
            <p:cNvSpPr>
              <a:spLocks noChangeArrowheads="1"/>
            </p:cNvSpPr>
            <p:nvPr/>
          </p:nvSpPr>
          <p:spPr bwMode="auto">
            <a:xfrm>
              <a:off x="3107"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5" name="Oval 473">
              <a:extLst>
                <a:ext uri="{FF2B5EF4-FFF2-40B4-BE49-F238E27FC236}">
                  <a16:creationId xmlns:a16="http://schemas.microsoft.com/office/drawing/2014/main" id="{8AF95342-B8DC-4914-886B-7F66C3CEF4A9}"/>
                </a:ext>
              </a:extLst>
            </p:cNvPr>
            <p:cNvSpPr>
              <a:spLocks noChangeArrowheads="1"/>
            </p:cNvSpPr>
            <p:nvPr/>
          </p:nvSpPr>
          <p:spPr bwMode="auto">
            <a:xfrm>
              <a:off x="2858"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6" name="Oval 476">
              <a:extLst>
                <a:ext uri="{FF2B5EF4-FFF2-40B4-BE49-F238E27FC236}">
                  <a16:creationId xmlns:a16="http://schemas.microsoft.com/office/drawing/2014/main" id="{617708AE-D3C5-4909-97D4-48A21A2D43A3}"/>
                </a:ext>
              </a:extLst>
            </p:cNvPr>
            <p:cNvSpPr>
              <a:spLocks noChangeArrowheads="1"/>
            </p:cNvSpPr>
            <p:nvPr/>
          </p:nvSpPr>
          <p:spPr bwMode="auto">
            <a:xfrm>
              <a:off x="3367" y="1092"/>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7" name="Oval 477">
              <a:extLst>
                <a:ext uri="{FF2B5EF4-FFF2-40B4-BE49-F238E27FC236}">
                  <a16:creationId xmlns:a16="http://schemas.microsoft.com/office/drawing/2014/main" id="{9BED2C27-2330-49E2-9C1E-BFF57E24E3B6}"/>
                </a:ext>
              </a:extLst>
            </p:cNvPr>
            <p:cNvSpPr>
              <a:spLocks noChangeArrowheads="1"/>
            </p:cNvSpPr>
            <p:nvPr/>
          </p:nvSpPr>
          <p:spPr bwMode="auto">
            <a:xfrm>
              <a:off x="4083" y="129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8" name="Oval 478">
              <a:extLst>
                <a:ext uri="{FF2B5EF4-FFF2-40B4-BE49-F238E27FC236}">
                  <a16:creationId xmlns:a16="http://schemas.microsoft.com/office/drawing/2014/main" id="{B321FCE2-D6A7-4CE7-A6DC-AA2F07FACFB2}"/>
                </a:ext>
              </a:extLst>
            </p:cNvPr>
            <p:cNvSpPr>
              <a:spLocks noChangeArrowheads="1"/>
            </p:cNvSpPr>
            <p:nvPr/>
          </p:nvSpPr>
          <p:spPr bwMode="auto">
            <a:xfrm>
              <a:off x="3850" y="1504"/>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9" name="Oval 479">
              <a:extLst>
                <a:ext uri="{FF2B5EF4-FFF2-40B4-BE49-F238E27FC236}">
                  <a16:creationId xmlns:a16="http://schemas.microsoft.com/office/drawing/2014/main" id="{E5A7229C-3D02-49B0-961F-033C5B21E896}"/>
                </a:ext>
              </a:extLst>
            </p:cNvPr>
            <p:cNvSpPr>
              <a:spLocks noChangeArrowheads="1"/>
            </p:cNvSpPr>
            <p:nvPr/>
          </p:nvSpPr>
          <p:spPr bwMode="auto">
            <a:xfrm>
              <a:off x="3601" y="1510"/>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0" name="Oval 480">
              <a:extLst>
                <a:ext uri="{FF2B5EF4-FFF2-40B4-BE49-F238E27FC236}">
                  <a16:creationId xmlns:a16="http://schemas.microsoft.com/office/drawing/2014/main" id="{F9EC7463-7FF6-4D66-9AA3-6FA5C40EDC95}"/>
                </a:ext>
              </a:extLst>
            </p:cNvPr>
            <p:cNvSpPr>
              <a:spLocks noChangeArrowheads="1"/>
            </p:cNvSpPr>
            <p:nvPr/>
          </p:nvSpPr>
          <p:spPr bwMode="auto">
            <a:xfrm>
              <a:off x="3852" y="1723"/>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1" name="Oval 481">
              <a:extLst>
                <a:ext uri="{FF2B5EF4-FFF2-40B4-BE49-F238E27FC236}">
                  <a16:creationId xmlns:a16="http://schemas.microsoft.com/office/drawing/2014/main" id="{E032E036-CED3-4877-9B94-8CBEBD3D6F23}"/>
                </a:ext>
              </a:extLst>
            </p:cNvPr>
            <p:cNvSpPr>
              <a:spLocks noChangeArrowheads="1"/>
            </p:cNvSpPr>
            <p:nvPr/>
          </p:nvSpPr>
          <p:spPr bwMode="auto">
            <a:xfrm>
              <a:off x="3603" y="1729"/>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2" name="Oval 482">
              <a:extLst>
                <a:ext uri="{FF2B5EF4-FFF2-40B4-BE49-F238E27FC236}">
                  <a16:creationId xmlns:a16="http://schemas.microsoft.com/office/drawing/2014/main" id="{6AD81393-A27C-4C05-B82A-B6200ADE8DEC}"/>
                </a:ext>
              </a:extLst>
            </p:cNvPr>
            <p:cNvSpPr>
              <a:spLocks noChangeArrowheads="1"/>
            </p:cNvSpPr>
            <p:nvPr/>
          </p:nvSpPr>
          <p:spPr bwMode="auto">
            <a:xfrm>
              <a:off x="4575" y="2158"/>
              <a:ext cx="79" cy="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3" name="Text Box 483">
              <a:extLst>
                <a:ext uri="{FF2B5EF4-FFF2-40B4-BE49-F238E27FC236}">
                  <a16:creationId xmlns:a16="http://schemas.microsoft.com/office/drawing/2014/main" id="{D89C8D21-C309-405D-94AD-23B107228102}"/>
                </a:ext>
              </a:extLst>
            </p:cNvPr>
            <p:cNvSpPr txBox="1">
              <a:spLocks noChangeArrowheads="1"/>
            </p:cNvSpPr>
            <p:nvPr/>
          </p:nvSpPr>
          <p:spPr bwMode="auto">
            <a:xfrm>
              <a:off x="3356" y="552"/>
              <a:ext cx="643"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err="1" smtClean="0">
                  <a:solidFill>
                    <a:srgbClr val="A20000"/>
                  </a:solidFill>
                  <a:latin typeface="+mn-lt"/>
                </a:rPr>
                <a:t>Мысал</a:t>
              </a:r>
              <a:r>
                <a:rPr lang="ru-RU" altLang="en-US" sz="1800" dirty="0" smtClean="0">
                  <a:solidFill>
                    <a:srgbClr val="A20000"/>
                  </a:solidFill>
                  <a:latin typeface="+mn-lt"/>
                </a:rPr>
                <a:t> </a:t>
              </a:r>
              <a:r>
                <a:rPr lang="ru-RU" altLang="en-US" sz="1800" dirty="0">
                  <a:solidFill>
                    <a:srgbClr val="A20000"/>
                  </a:solidFill>
                  <a:latin typeface="+mn-lt"/>
                </a:rPr>
                <a:t>З</a:t>
              </a:r>
              <a:endParaRPr lang="en-US" altLang="en-US" sz="1800" dirty="0">
                <a:solidFill>
                  <a:srgbClr val="A20000"/>
                </a:solidFill>
                <a:latin typeface="+mn-lt"/>
              </a:endParaRPr>
            </a:p>
          </p:txBody>
        </p:sp>
      </p:grpSp>
    </p:spTree>
    <p:extLst>
      <p:ext uri="{BB962C8B-B14F-4D97-AF65-F5344CB8AC3E}">
        <p14:creationId xmlns:p14="http://schemas.microsoft.com/office/powerpoint/2010/main" val="356386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7768"/>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231775" y="11681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err="1"/>
              <a:t>Гештальт</a:t>
            </a:r>
            <a:r>
              <a:rPr lang="ru-RU" sz="2800" dirty="0"/>
              <a:t> </a:t>
            </a:r>
            <a:r>
              <a:rPr lang="ru-RU" sz="2800" dirty="0" err="1"/>
              <a:t>заңдары</a:t>
            </a:r>
            <a:r>
              <a:rPr lang="ru-RU" sz="2800" dirty="0"/>
              <a:t>)</a:t>
            </a:r>
            <a:endParaRPr lang="en-US" sz="20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pic>
        <p:nvPicPr>
          <p:cNvPr id="5" name="Picture 13">
            <a:extLst>
              <a:ext uri="{FF2B5EF4-FFF2-40B4-BE49-F238E27FC236}">
                <a16:creationId xmlns:a16="http://schemas.microsoft.com/office/drawing/2014/main" id="{D3484561-E350-49BF-8ED2-9882342B90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025" y="2568401"/>
            <a:ext cx="31623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6" name="Text Box 16">
            <a:extLst>
              <a:ext uri="{FF2B5EF4-FFF2-40B4-BE49-F238E27FC236}">
                <a16:creationId xmlns:a16="http://schemas.microsoft.com/office/drawing/2014/main" id="{3E6476EA-AE84-4928-92EC-60A66355B9EF}"/>
              </a:ext>
            </a:extLst>
          </p:cNvPr>
          <p:cNvSpPr txBox="1">
            <a:spLocks noChangeArrowheads="1"/>
          </p:cNvSpPr>
          <p:nvPr/>
        </p:nvSpPr>
        <p:spPr bwMode="auto">
          <a:xfrm>
            <a:off x="449263" y="1819672"/>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dirty="0" err="1"/>
              <a:t>Сызықтар</a:t>
            </a:r>
            <a:r>
              <a:rPr lang="ru-RU" sz="2400" dirty="0"/>
              <a:t> </a:t>
            </a:r>
            <a:r>
              <a:rPr lang="ru-RU" sz="2400" dirty="0" err="1"/>
              <a:t>заңы</a:t>
            </a:r>
            <a:r>
              <a:rPr lang="en-US" altLang="en-US" sz="2400" u="sng" dirty="0" smtClean="0">
                <a:solidFill>
                  <a:srgbClr val="A20000"/>
                </a:solidFill>
                <a:latin typeface="+mn-lt"/>
              </a:rPr>
              <a:t> </a:t>
            </a:r>
            <a:endParaRPr lang="en-US" altLang="en-US" sz="2400" u="sng" dirty="0">
              <a:solidFill>
                <a:srgbClr val="A20000"/>
              </a:solidFill>
              <a:latin typeface="+mn-lt"/>
            </a:endParaRPr>
          </a:p>
        </p:txBody>
      </p:sp>
      <p:sp>
        <p:nvSpPr>
          <p:cNvPr id="7" name="Text Box 17">
            <a:extLst>
              <a:ext uri="{FF2B5EF4-FFF2-40B4-BE49-F238E27FC236}">
                <a16:creationId xmlns:a16="http://schemas.microsoft.com/office/drawing/2014/main" id="{851B8C88-E81D-4F85-9535-2D4A903CCFEB}"/>
              </a:ext>
            </a:extLst>
          </p:cNvPr>
          <p:cNvSpPr txBox="1">
            <a:spLocks noChangeArrowheads="1"/>
          </p:cNvSpPr>
          <p:nvPr/>
        </p:nvSpPr>
        <p:spPr bwMode="auto">
          <a:xfrm>
            <a:off x="492125" y="2199289"/>
            <a:ext cx="314808"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noProof="1">
                <a:solidFill>
                  <a:srgbClr val="960000"/>
                </a:solidFill>
                <a:latin typeface="+mn-lt"/>
              </a:rPr>
              <a:t>A</a:t>
            </a:r>
          </a:p>
        </p:txBody>
      </p:sp>
      <p:grpSp>
        <p:nvGrpSpPr>
          <p:cNvPr id="8" name="Group 20">
            <a:extLst>
              <a:ext uri="{FF2B5EF4-FFF2-40B4-BE49-F238E27FC236}">
                <a16:creationId xmlns:a16="http://schemas.microsoft.com/office/drawing/2014/main" id="{0B6C31D0-8227-467F-A929-D66451B590F8}"/>
              </a:ext>
            </a:extLst>
          </p:cNvPr>
          <p:cNvGrpSpPr>
            <a:grpSpLocks/>
          </p:cNvGrpSpPr>
          <p:nvPr/>
        </p:nvGrpSpPr>
        <p:grpSpPr bwMode="auto">
          <a:xfrm>
            <a:off x="3916363" y="2198514"/>
            <a:ext cx="2293937" cy="4614862"/>
            <a:chOff x="2467" y="479"/>
            <a:chExt cx="1445" cy="2907"/>
          </a:xfrm>
        </p:grpSpPr>
        <p:pic>
          <p:nvPicPr>
            <p:cNvPr id="9" name="Picture 14">
              <a:extLst>
                <a:ext uri="{FF2B5EF4-FFF2-40B4-BE49-F238E27FC236}">
                  <a16:creationId xmlns:a16="http://schemas.microsoft.com/office/drawing/2014/main" id="{1CD33AC6-44EA-4893-AB49-7744530FF1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7" y="711"/>
              <a:ext cx="1445" cy="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10" name="Text Box 18">
              <a:extLst>
                <a:ext uri="{FF2B5EF4-FFF2-40B4-BE49-F238E27FC236}">
                  <a16:creationId xmlns:a16="http://schemas.microsoft.com/office/drawing/2014/main" id="{4965FA0F-F8D6-4D0D-874A-CC0E41F9304C}"/>
                </a:ext>
              </a:extLst>
            </p:cNvPr>
            <p:cNvSpPr txBox="1">
              <a:spLocks noChangeArrowheads="1"/>
            </p:cNvSpPr>
            <p:nvPr/>
          </p:nvSpPr>
          <p:spPr bwMode="auto">
            <a:xfrm>
              <a:off x="2545" y="479"/>
              <a:ext cx="192"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960000"/>
                  </a:solidFill>
                  <a:latin typeface="+mn-lt"/>
                </a:rPr>
                <a:t>Б</a:t>
              </a:r>
              <a:endParaRPr lang="en-US" altLang="en-US" sz="1800" noProof="1">
                <a:solidFill>
                  <a:srgbClr val="960000"/>
                </a:solidFill>
                <a:latin typeface="+mn-lt"/>
              </a:endParaRPr>
            </a:p>
          </p:txBody>
        </p:sp>
      </p:grpSp>
      <p:grpSp>
        <p:nvGrpSpPr>
          <p:cNvPr id="11" name="Group 21">
            <a:extLst>
              <a:ext uri="{FF2B5EF4-FFF2-40B4-BE49-F238E27FC236}">
                <a16:creationId xmlns:a16="http://schemas.microsoft.com/office/drawing/2014/main" id="{372A3828-1DB3-4308-B3A5-451184A70FAC}"/>
              </a:ext>
            </a:extLst>
          </p:cNvPr>
          <p:cNvGrpSpPr>
            <a:grpSpLocks/>
          </p:cNvGrpSpPr>
          <p:nvPr/>
        </p:nvGrpSpPr>
        <p:grpSpPr bwMode="auto">
          <a:xfrm>
            <a:off x="6510338" y="2198514"/>
            <a:ext cx="2295525" cy="3721100"/>
            <a:chOff x="4101" y="479"/>
            <a:chExt cx="1446" cy="2344"/>
          </a:xfrm>
        </p:grpSpPr>
        <p:pic>
          <p:nvPicPr>
            <p:cNvPr id="12" name="Picture 15">
              <a:extLst>
                <a:ext uri="{FF2B5EF4-FFF2-40B4-BE49-F238E27FC236}">
                  <a16:creationId xmlns:a16="http://schemas.microsoft.com/office/drawing/2014/main" id="{B133A667-4B8D-4E20-896F-8764C978590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1" y="711"/>
              <a:ext cx="1446" cy="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13" name="Text Box 19">
              <a:extLst>
                <a:ext uri="{FF2B5EF4-FFF2-40B4-BE49-F238E27FC236}">
                  <a16:creationId xmlns:a16="http://schemas.microsoft.com/office/drawing/2014/main" id="{9A30E8D5-81C7-4F21-9217-3D8E89FAE4A4}"/>
                </a:ext>
              </a:extLst>
            </p:cNvPr>
            <p:cNvSpPr txBox="1">
              <a:spLocks noChangeArrowheads="1"/>
            </p:cNvSpPr>
            <p:nvPr/>
          </p:nvSpPr>
          <p:spPr bwMode="auto">
            <a:xfrm>
              <a:off x="4125" y="479"/>
              <a:ext cx="193"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960000"/>
                  </a:solidFill>
                  <a:latin typeface="+mn-lt"/>
                </a:rPr>
                <a:t>В</a:t>
              </a:r>
              <a:endParaRPr lang="en-US" altLang="en-US" sz="1800" noProof="1">
                <a:solidFill>
                  <a:srgbClr val="960000"/>
                </a:solidFill>
                <a:latin typeface="+mn-lt"/>
              </a:endParaRPr>
            </a:p>
          </p:txBody>
        </p:sp>
      </p:grpSp>
    </p:spTree>
    <p:extLst>
      <p:ext uri="{BB962C8B-B14F-4D97-AF65-F5344CB8AC3E}">
        <p14:creationId xmlns:p14="http://schemas.microsoft.com/office/powerpoint/2010/main" val="428868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363272"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err="1"/>
              <a:t>Гештальт</a:t>
            </a:r>
            <a:r>
              <a:rPr lang="ru-RU" sz="2800" dirty="0"/>
              <a:t> </a:t>
            </a:r>
            <a:r>
              <a:rPr lang="ru-RU" sz="2800" dirty="0" err="1"/>
              <a:t>заңдары</a:t>
            </a:r>
            <a:r>
              <a:rPr lang="ru-RU" sz="2800" dirty="0"/>
              <a:t>)</a:t>
            </a:r>
            <a:endParaRPr lang="en-US" sz="2000"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pic>
        <p:nvPicPr>
          <p:cNvPr id="5" name="Picture 11">
            <a:extLst>
              <a:ext uri="{FF2B5EF4-FFF2-40B4-BE49-F238E27FC236}">
                <a16:creationId xmlns:a16="http://schemas.microsoft.com/office/drawing/2014/main" id="{F8DDD6A0-6936-49B1-9BEF-362C44715B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8" y="3124547"/>
            <a:ext cx="3667125"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grpSp>
        <p:nvGrpSpPr>
          <p:cNvPr id="6" name="Group 20">
            <a:extLst>
              <a:ext uri="{FF2B5EF4-FFF2-40B4-BE49-F238E27FC236}">
                <a16:creationId xmlns:a16="http://schemas.microsoft.com/office/drawing/2014/main" id="{BCA1FB03-B044-4065-A8D1-041E13D31C16}"/>
              </a:ext>
            </a:extLst>
          </p:cNvPr>
          <p:cNvGrpSpPr>
            <a:grpSpLocks/>
          </p:cNvGrpSpPr>
          <p:nvPr/>
        </p:nvGrpSpPr>
        <p:grpSpPr bwMode="auto">
          <a:xfrm>
            <a:off x="4564063" y="2711797"/>
            <a:ext cx="3638550" cy="3165475"/>
            <a:chOff x="2875" y="481"/>
            <a:chExt cx="2292" cy="1994"/>
          </a:xfrm>
        </p:grpSpPr>
        <p:pic>
          <p:nvPicPr>
            <p:cNvPr id="7" name="Picture 12">
              <a:extLst>
                <a:ext uri="{FF2B5EF4-FFF2-40B4-BE49-F238E27FC236}">
                  <a16:creationId xmlns:a16="http://schemas.microsoft.com/office/drawing/2014/main" id="{63FF385F-06FB-4C95-BCB3-0D61D2FC62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5" y="747"/>
              <a:ext cx="2292" cy="1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
          <p:nvSpPr>
            <p:cNvPr id="8" name="Text Box 13">
              <a:extLst>
                <a:ext uri="{FF2B5EF4-FFF2-40B4-BE49-F238E27FC236}">
                  <a16:creationId xmlns:a16="http://schemas.microsoft.com/office/drawing/2014/main" id="{78D1D193-6633-4222-8F59-F0B6D80EFF4F}"/>
                </a:ext>
              </a:extLst>
            </p:cNvPr>
            <p:cNvSpPr txBox="1">
              <a:spLocks noChangeArrowheads="1"/>
            </p:cNvSpPr>
            <p:nvPr/>
          </p:nvSpPr>
          <p:spPr bwMode="auto">
            <a:xfrm>
              <a:off x="2919" y="481"/>
              <a:ext cx="20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A20000"/>
                  </a:solidFill>
                  <a:latin typeface="+mn-lt"/>
                </a:rPr>
                <a:t>Д</a:t>
              </a:r>
              <a:endParaRPr lang="en-US" altLang="en-US" sz="1800" noProof="1">
                <a:solidFill>
                  <a:srgbClr val="A20000"/>
                </a:solidFill>
                <a:latin typeface="+mn-lt"/>
              </a:endParaRPr>
            </a:p>
          </p:txBody>
        </p:sp>
      </p:grpSp>
      <p:sp>
        <p:nvSpPr>
          <p:cNvPr id="9" name="Text Box 14">
            <a:extLst>
              <a:ext uri="{FF2B5EF4-FFF2-40B4-BE49-F238E27FC236}">
                <a16:creationId xmlns:a16="http://schemas.microsoft.com/office/drawing/2014/main" id="{EA2EB222-5AD0-468A-867A-887ED0433DB2}"/>
              </a:ext>
            </a:extLst>
          </p:cNvPr>
          <p:cNvSpPr txBox="1">
            <a:spLocks noChangeArrowheads="1"/>
          </p:cNvSpPr>
          <p:nvPr/>
        </p:nvSpPr>
        <p:spPr bwMode="auto">
          <a:xfrm>
            <a:off x="620713" y="2703047"/>
            <a:ext cx="281144"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noProof="1">
                <a:solidFill>
                  <a:srgbClr val="A20000"/>
                </a:solidFill>
                <a:latin typeface="+mn-lt"/>
              </a:rPr>
              <a:t>Г</a:t>
            </a:r>
            <a:endParaRPr lang="en-US" altLang="en-US" sz="1800" noProof="1">
              <a:solidFill>
                <a:srgbClr val="A20000"/>
              </a:solidFill>
              <a:latin typeface="+mn-lt"/>
            </a:endParaRPr>
          </a:p>
        </p:txBody>
      </p:sp>
      <p:sp>
        <p:nvSpPr>
          <p:cNvPr id="10" name="Text Box 19">
            <a:extLst>
              <a:ext uri="{FF2B5EF4-FFF2-40B4-BE49-F238E27FC236}">
                <a16:creationId xmlns:a16="http://schemas.microsoft.com/office/drawing/2014/main" id="{450E3914-8B38-44F8-97CA-34ECFF8F086A}"/>
              </a:ext>
            </a:extLst>
          </p:cNvPr>
          <p:cNvSpPr txBox="1">
            <a:spLocks noChangeArrowheads="1"/>
          </p:cNvSpPr>
          <p:nvPr/>
        </p:nvSpPr>
        <p:spPr bwMode="auto">
          <a:xfrm>
            <a:off x="541082" y="2254597"/>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u="sng" dirty="0" err="1" smtClean="0">
                <a:solidFill>
                  <a:srgbClr val="A20000"/>
                </a:solidFill>
                <a:latin typeface="+mn-lt"/>
              </a:rPr>
              <a:t>Жақындық</a:t>
            </a:r>
            <a:r>
              <a:rPr lang="ru-RU" sz="2400" u="sng" dirty="0" smtClean="0">
                <a:solidFill>
                  <a:srgbClr val="A20000"/>
                </a:solidFill>
                <a:latin typeface="+mn-lt"/>
              </a:rPr>
              <a:t> </a:t>
            </a:r>
            <a:r>
              <a:rPr lang="ru-RU" sz="2400" u="sng" dirty="0" err="1">
                <a:solidFill>
                  <a:srgbClr val="A20000"/>
                </a:solidFill>
                <a:latin typeface="+mn-lt"/>
              </a:rPr>
              <a:t>және</a:t>
            </a:r>
            <a:r>
              <a:rPr lang="ru-RU" sz="2400" u="sng" dirty="0">
                <a:solidFill>
                  <a:srgbClr val="A20000"/>
                </a:solidFill>
                <a:latin typeface="+mn-lt"/>
              </a:rPr>
              <a:t> </a:t>
            </a:r>
            <a:r>
              <a:rPr lang="ru-RU" sz="2400" u="sng" dirty="0" err="1">
                <a:solidFill>
                  <a:srgbClr val="A20000"/>
                </a:solidFill>
                <a:latin typeface="+mn-lt"/>
              </a:rPr>
              <a:t>жабықтық</a:t>
            </a:r>
            <a:endParaRPr lang="en-US" altLang="en-US" sz="2400" u="sng" dirty="0">
              <a:solidFill>
                <a:srgbClr val="A20000"/>
              </a:solidFill>
              <a:latin typeface="+mn-lt"/>
            </a:endParaRPr>
          </a:p>
        </p:txBody>
      </p:sp>
    </p:spTree>
    <p:extLst>
      <p:ext uri="{BB962C8B-B14F-4D97-AF65-F5344CB8AC3E}">
        <p14:creationId xmlns:p14="http://schemas.microsoft.com/office/powerpoint/2010/main" val="216648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880" y="197768"/>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95536" y="11681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Text Box 1026">
            <a:extLst>
              <a:ext uri="{FF2B5EF4-FFF2-40B4-BE49-F238E27FC236}">
                <a16:creationId xmlns:a16="http://schemas.microsoft.com/office/drawing/2014/main" id="{5DFFA5D7-8E3D-4B9F-90B1-9DCE41640EF8}"/>
              </a:ext>
            </a:extLst>
          </p:cNvPr>
          <p:cNvSpPr txBox="1">
            <a:spLocks noChangeArrowheads="1"/>
          </p:cNvSpPr>
          <p:nvPr/>
        </p:nvSpPr>
        <p:spPr bwMode="auto">
          <a:xfrm>
            <a:off x="395536" y="1747664"/>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dirty="0" err="1"/>
              <a:t>Бағаналар</a:t>
            </a:r>
            <a:r>
              <a:rPr lang="ru-RU" sz="2400" dirty="0"/>
              <a:t> </a:t>
            </a:r>
            <a:r>
              <a:rPr lang="ru-RU" sz="2400" dirty="0" err="1"/>
              <a:t>гештальты</a:t>
            </a:r>
            <a:endParaRPr lang="en-US" altLang="en-US" sz="2400" u="sng" dirty="0">
              <a:solidFill>
                <a:srgbClr val="A20000"/>
              </a:solidFill>
              <a:latin typeface="+mn-lt"/>
            </a:endParaRPr>
          </a:p>
        </p:txBody>
      </p:sp>
      <p:graphicFrame>
        <p:nvGraphicFramePr>
          <p:cNvPr id="6" name="Object 1033">
            <a:extLst>
              <a:ext uri="{FF2B5EF4-FFF2-40B4-BE49-F238E27FC236}">
                <a16:creationId xmlns:a16="http://schemas.microsoft.com/office/drawing/2014/main" id="{05DB6B5F-E4D8-43BA-8983-13711D584A6E}"/>
              </a:ext>
            </a:extLst>
          </p:cNvPr>
          <p:cNvGraphicFramePr>
            <a:graphicFrameLocks noChangeAspect="1"/>
          </p:cNvGraphicFramePr>
          <p:nvPr>
            <p:extLst>
              <p:ext uri="{D42A27DB-BD31-4B8C-83A1-F6EECF244321}">
                <p14:modId xmlns:p14="http://schemas.microsoft.com/office/powerpoint/2010/main" val="1488361879"/>
              </p:ext>
            </p:extLst>
          </p:nvPr>
        </p:nvGraphicFramePr>
        <p:xfrm>
          <a:off x="1043608" y="2443908"/>
          <a:ext cx="7690817" cy="4096293"/>
        </p:xfrm>
        <a:graphic>
          <a:graphicData uri="http://schemas.openxmlformats.org/presentationml/2006/ole">
            <mc:AlternateContent xmlns:mc="http://schemas.openxmlformats.org/markup-compatibility/2006">
              <mc:Choice xmlns:v="urn:schemas-microsoft-com:vml" Requires="v">
                <p:oleObj spid="_x0000_s1073" name="Document" r:id="rId4" imgW="8173374" imgH="4442731" progId="Word.Document.8">
                  <p:embed/>
                </p:oleObj>
              </mc:Choice>
              <mc:Fallback>
                <p:oleObj name="Document" r:id="rId4" imgW="8173374" imgH="4442731" progId="Word.Document.8">
                  <p:embed/>
                  <p:pic>
                    <p:nvPicPr>
                      <p:cNvPr id="47107" name="Object 1033">
                        <a:extLst>
                          <a:ext uri="{FF2B5EF4-FFF2-40B4-BE49-F238E27FC236}">
                            <a16:creationId xmlns:a16="http://schemas.microsoft.com/office/drawing/2014/main" id="{F409EC5C-5E62-4EEE-B7B0-772E446E9A19}"/>
                          </a:ext>
                        </a:extLst>
                      </p:cNvPr>
                      <p:cNvPicPr>
                        <a:picLocks noChangeAspect="1" noChangeArrowheads="1"/>
                      </p:cNvPicPr>
                      <p:nvPr/>
                    </p:nvPicPr>
                    <p:blipFill>
                      <a:blip r:embed="rId5"/>
                      <a:srcRect/>
                      <a:stretch>
                        <a:fillRect/>
                      </a:stretch>
                    </p:blipFill>
                    <p:spPr bwMode="auto">
                      <a:xfrm>
                        <a:off x="1043608" y="2443908"/>
                        <a:ext cx="7690817" cy="4096293"/>
                      </a:xfrm>
                      <a:prstGeom prst="rect">
                        <a:avLst/>
                      </a:prstGeom>
                      <a:noFill/>
                      <a:ln>
                        <a:noFill/>
                      </a:ln>
                      <a:effectLst/>
                    </p:spPr>
                  </p:pic>
                </p:oleObj>
              </mc:Fallback>
            </mc:AlternateContent>
          </a:graphicData>
        </a:graphic>
      </p:graphicFrame>
      <p:sp>
        <p:nvSpPr>
          <p:cNvPr id="7" name="Rectangle 1027">
            <a:extLst>
              <a:ext uri="{FF2B5EF4-FFF2-40B4-BE49-F238E27FC236}">
                <a16:creationId xmlns:a16="http://schemas.microsoft.com/office/drawing/2014/main" id="{F0C51267-D745-4A20-9A8F-BCC5C9D0DB58}"/>
              </a:ext>
            </a:extLst>
          </p:cNvPr>
          <p:cNvSpPr>
            <a:spLocks noChangeArrowheads="1"/>
          </p:cNvSpPr>
          <p:nvPr/>
        </p:nvSpPr>
        <p:spPr bwMode="auto">
          <a:xfrm>
            <a:off x="827584" y="2276872"/>
            <a:ext cx="8081144" cy="4352776"/>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Tree>
    <p:extLst>
      <p:ext uri="{BB962C8B-B14F-4D97-AF65-F5344CB8AC3E}">
        <p14:creationId xmlns:p14="http://schemas.microsoft.com/office/powerpoint/2010/main" val="3287820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marL="914400" lvl="2" indent="0" algn="ctr">
              <a:spcBef>
                <a:spcPts val="0"/>
              </a:spcBef>
              <a:buFont typeface="Arial" pitchFamily="34" charset="0"/>
              <a:buNone/>
            </a:pPr>
            <a:endParaRPr lang="en-US" sz="2400" dirty="0">
              <a:solidFill>
                <a:srgbClr val="A20000"/>
              </a:solidFill>
              <a:ea typeface="Times New Roman" panose="02020603050405020304" pitchFamily="18" charset="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Text Box 5">
            <a:extLst>
              <a:ext uri="{FF2B5EF4-FFF2-40B4-BE49-F238E27FC236}">
                <a16:creationId xmlns:a16="http://schemas.microsoft.com/office/drawing/2014/main" id="{B710698A-DEF8-46E5-AC62-CFAABB8C4DD9}"/>
              </a:ext>
            </a:extLst>
          </p:cNvPr>
          <p:cNvSpPr txBox="1">
            <a:spLocks noChangeArrowheads="1"/>
          </p:cNvSpPr>
          <p:nvPr/>
        </p:nvSpPr>
        <p:spPr bwMode="auto">
          <a:xfrm>
            <a:off x="449263" y="1603648"/>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eaLnBrk="1" hangingPunct="1">
              <a:spcBef>
                <a:spcPct val="0"/>
              </a:spcBef>
              <a:buFontTx/>
              <a:buNone/>
            </a:pPr>
            <a:r>
              <a:rPr lang="en-US" altLang="en-US" sz="2400" dirty="0" smtClean="0">
                <a:solidFill>
                  <a:srgbClr val="A20000"/>
                </a:solidFill>
                <a:latin typeface="+mn-lt"/>
              </a:rPr>
              <a:t>(</a:t>
            </a:r>
            <a:r>
              <a:rPr lang="ru-RU" altLang="en-US" sz="2400" dirty="0" err="1" smtClean="0">
                <a:solidFill>
                  <a:srgbClr val="A20000"/>
                </a:solidFill>
                <a:latin typeface="+mn-lt"/>
              </a:rPr>
              <a:t>жалғасы</a:t>
            </a:r>
            <a:r>
              <a:rPr lang="en-US" altLang="en-US" sz="2400" dirty="0" smtClean="0">
                <a:solidFill>
                  <a:srgbClr val="A20000"/>
                </a:solidFill>
                <a:latin typeface="+mn-lt"/>
              </a:rPr>
              <a:t>)</a:t>
            </a:r>
            <a:endParaRPr lang="en-US" altLang="en-US" sz="2400" dirty="0">
              <a:solidFill>
                <a:srgbClr val="A20000"/>
              </a:solidFill>
              <a:latin typeface="+mn-lt"/>
            </a:endParaRPr>
          </a:p>
        </p:txBody>
      </p:sp>
      <p:graphicFrame>
        <p:nvGraphicFramePr>
          <p:cNvPr id="6" name="Object 7">
            <a:extLst>
              <a:ext uri="{FF2B5EF4-FFF2-40B4-BE49-F238E27FC236}">
                <a16:creationId xmlns:a16="http://schemas.microsoft.com/office/drawing/2014/main" id="{7CF43000-355C-45FB-A408-B50A8F8E5CC1}"/>
              </a:ext>
            </a:extLst>
          </p:cNvPr>
          <p:cNvGraphicFramePr>
            <a:graphicFrameLocks noChangeAspect="1"/>
          </p:cNvGraphicFramePr>
          <p:nvPr>
            <p:extLst>
              <p:ext uri="{D42A27DB-BD31-4B8C-83A1-F6EECF244321}">
                <p14:modId xmlns:p14="http://schemas.microsoft.com/office/powerpoint/2010/main" val="882742780"/>
              </p:ext>
            </p:extLst>
          </p:nvPr>
        </p:nvGraphicFramePr>
        <p:xfrm>
          <a:off x="887539" y="2496344"/>
          <a:ext cx="7862761" cy="4187874"/>
        </p:xfrm>
        <a:graphic>
          <a:graphicData uri="http://schemas.openxmlformats.org/presentationml/2006/ole">
            <mc:AlternateContent xmlns:mc="http://schemas.openxmlformats.org/markup-compatibility/2006">
              <mc:Choice xmlns:v="urn:schemas-microsoft-com:vml" Requires="v">
                <p:oleObj spid="_x0000_s2095" name="Document" r:id="rId4" imgW="8173374" imgH="4442731" progId="Word.Document.8">
                  <p:embed/>
                </p:oleObj>
              </mc:Choice>
              <mc:Fallback>
                <p:oleObj name="Document" r:id="rId4" imgW="8173374" imgH="4442731" progId="Word.Document.8">
                  <p:embed/>
                  <p:pic>
                    <p:nvPicPr>
                      <p:cNvPr id="49155" name="Object 7">
                        <a:extLst>
                          <a:ext uri="{FF2B5EF4-FFF2-40B4-BE49-F238E27FC236}">
                            <a16:creationId xmlns:a16="http://schemas.microsoft.com/office/drawing/2014/main" id="{21B1A88D-394B-4E9C-A300-3603C60D222D}"/>
                          </a:ext>
                        </a:extLst>
                      </p:cNvPr>
                      <p:cNvPicPr>
                        <a:picLocks noChangeAspect="1" noChangeArrowheads="1"/>
                      </p:cNvPicPr>
                      <p:nvPr/>
                    </p:nvPicPr>
                    <p:blipFill>
                      <a:blip r:embed="rId5"/>
                      <a:srcRect/>
                      <a:stretch>
                        <a:fillRect/>
                      </a:stretch>
                    </p:blipFill>
                    <p:spPr bwMode="auto">
                      <a:xfrm>
                        <a:off x="887539" y="2496344"/>
                        <a:ext cx="7862761" cy="4187874"/>
                      </a:xfrm>
                      <a:prstGeom prst="rect">
                        <a:avLst/>
                      </a:prstGeom>
                      <a:noFill/>
                      <a:ln>
                        <a:noFill/>
                      </a:ln>
                      <a:effectLst/>
                    </p:spPr>
                  </p:pic>
                </p:oleObj>
              </mc:Fallback>
            </mc:AlternateContent>
          </a:graphicData>
        </a:graphic>
      </p:graphicFrame>
      <p:sp>
        <p:nvSpPr>
          <p:cNvPr id="7" name="Rectangle 8">
            <a:extLst>
              <a:ext uri="{FF2B5EF4-FFF2-40B4-BE49-F238E27FC236}">
                <a16:creationId xmlns:a16="http://schemas.microsoft.com/office/drawing/2014/main" id="{2963216A-FC62-4307-9C5F-65B4FB88B841}"/>
              </a:ext>
            </a:extLst>
          </p:cNvPr>
          <p:cNvSpPr>
            <a:spLocks noChangeArrowheads="1"/>
          </p:cNvSpPr>
          <p:nvPr/>
        </p:nvSpPr>
        <p:spPr bwMode="auto">
          <a:xfrm>
            <a:off x="704850" y="2339752"/>
            <a:ext cx="8229600" cy="4401616"/>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Tree>
    <p:extLst>
      <p:ext uri="{BB962C8B-B14F-4D97-AF65-F5344CB8AC3E}">
        <p14:creationId xmlns:p14="http://schemas.microsoft.com/office/powerpoint/2010/main" val="105589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72" y="116632"/>
            <a:ext cx="8229600" cy="1143000"/>
          </a:xfrm>
        </p:spPr>
        <p:txBody>
          <a:bodyPr>
            <a:normAutofit/>
          </a:bodyPr>
          <a:lstStyle/>
          <a:p>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Адамның</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мүмкіндіктері</a:t>
            </a:r>
            <a:r>
              <a:rPr lang="ru-RU" sz="320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 мен </a:t>
            </a:r>
            <a:r>
              <a:rPr lang="ru-RU" sz="3200" dirty="0" err="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E176C"/>
                </a:solidFill>
                <a:effectLst>
                  <a:outerShdw blurRad="41275" dist="12700" dir="12000000" algn="tl" rotWithShape="0">
                    <a:srgbClr val="000000">
                      <a:alpha val="40000"/>
                    </a:srgbClr>
                  </a:outerShdw>
                </a:effectLst>
              </a:rPr>
              <a:t>шектеулері</a:t>
            </a:r>
            <a:endParaRPr lang="ru-RU" sz="3200" dirty="0">
              <a:solidFill>
                <a:srgbClr val="A20000"/>
              </a:solidFill>
            </a:endParaRPr>
          </a:p>
        </p:txBody>
      </p:sp>
      <p:sp>
        <p:nvSpPr>
          <p:cNvPr id="4" name="Содержимое 2">
            <a:extLst>
              <a:ext uri="{FF2B5EF4-FFF2-40B4-BE49-F238E27FC236}">
                <a16:creationId xmlns:a16="http://schemas.microsoft.com/office/drawing/2014/main" id="{EB4C8573-F207-4517-8E2A-BD44715EA5C0}"/>
              </a:ext>
            </a:extLst>
          </p:cNvPr>
          <p:cNvSpPr txBox="1">
            <a:spLocks/>
          </p:cNvSpPr>
          <p:nvPr/>
        </p:nvSpPr>
        <p:spPr>
          <a:xfrm>
            <a:off x="323528" y="1196752"/>
            <a:ext cx="8229600" cy="8926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None/>
            </a:pPr>
            <a:r>
              <a:rPr lang="ru-RU" sz="2800" dirty="0" err="1"/>
              <a:t>Қабылдау</a:t>
            </a:r>
            <a:r>
              <a:rPr lang="ru-RU" sz="2800" dirty="0"/>
              <a:t>, </a:t>
            </a:r>
            <a:r>
              <a:rPr lang="ru-RU" sz="2800" dirty="0" err="1"/>
              <a:t>жад</a:t>
            </a:r>
            <a:r>
              <a:rPr lang="ru-RU" sz="2800" dirty="0"/>
              <a:t>, </a:t>
            </a:r>
            <a:r>
              <a:rPr lang="ru-RU" sz="2800" dirty="0" err="1"/>
              <a:t>назар</a:t>
            </a:r>
            <a:r>
              <a:rPr lang="ru-RU" sz="2800" dirty="0"/>
              <a:t> </a:t>
            </a:r>
            <a:r>
              <a:rPr lang="ru-RU" sz="2800" dirty="0" err="1"/>
              <a:t>және</a:t>
            </a:r>
            <a:r>
              <a:rPr lang="ru-RU" sz="2800" dirty="0"/>
              <a:t> </a:t>
            </a:r>
            <a:r>
              <a:rPr lang="ru-RU" sz="2800" dirty="0" err="1"/>
              <a:t>қимыл-қозғалыс</a:t>
            </a:r>
            <a:r>
              <a:rPr lang="ru-RU" sz="2800" dirty="0"/>
              <a:t> </a:t>
            </a:r>
            <a:r>
              <a:rPr lang="ru-RU" sz="2800" dirty="0" err="1"/>
              <a:t>мінез-құлқы</a:t>
            </a:r>
            <a:r>
              <a:rPr lang="ru-RU" sz="2800" dirty="0"/>
              <a:t> </a:t>
            </a:r>
            <a:r>
              <a:rPr lang="ru-RU" sz="2800" dirty="0">
                <a:solidFill>
                  <a:srgbClr val="A20000"/>
                </a:solidFill>
                <a:ea typeface="Times New Roman" panose="02020603050405020304" pitchFamily="18" charset="0"/>
                <a:cs typeface="Times New Roman" panose="02020603050405020304" pitchFamily="18" charset="0"/>
              </a:rPr>
              <a:t>(</a:t>
            </a:r>
            <a:r>
              <a:rPr lang="ru-RU" sz="2800" dirty="0" err="1">
                <a:solidFill>
                  <a:srgbClr val="A20000"/>
                </a:solidFill>
                <a:ea typeface="Times New Roman" panose="02020603050405020304" pitchFamily="18" charset="0"/>
                <a:cs typeface="Times New Roman" panose="02020603050405020304" pitchFamily="18" charset="0"/>
              </a:rPr>
              <a:t>Гештальт</a:t>
            </a:r>
            <a:r>
              <a:rPr lang="ru-RU" sz="2800" dirty="0">
                <a:solidFill>
                  <a:srgbClr val="A20000"/>
                </a:solidFill>
                <a:ea typeface="Times New Roman" panose="02020603050405020304" pitchFamily="18" charset="0"/>
                <a:cs typeface="Times New Roman" panose="02020603050405020304" pitchFamily="18" charset="0"/>
              </a:rPr>
              <a:t> </a:t>
            </a:r>
            <a:r>
              <a:rPr lang="ru-RU" sz="2800" dirty="0" err="1">
                <a:solidFill>
                  <a:srgbClr val="A20000"/>
                </a:solidFill>
                <a:ea typeface="Times New Roman" panose="02020603050405020304" pitchFamily="18" charset="0"/>
                <a:cs typeface="Times New Roman" panose="02020603050405020304" pitchFamily="18" charset="0"/>
              </a:rPr>
              <a:t>заңдары</a:t>
            </a:r>
            <a:r>
              <a:rPr lang="ru-RU" sz="2800" dirty="0">
                <a:solidFill>
                  <a:srgbClr val="A20000"/>
                </a:solidFill>
                <a:ea typeface="Times New Roman" panose="02020603050405020304" pitchFamily="18" charset="0"/>
                <a:cs typeface="Times New Roman" panose="02020603050405020304" pitchFamily="18" charset="0"/>
              </a:rPr>
              <a:t>)</a:t>
            </a:r>
            <a:endParaRPr lang="en-US" dirty="0">
              <a:cs typeface="Times New Roman" panose="02020603050405020304" pitchFamily="18" charset="0"/>
            </a:endParaRPr>
          </a:p>
          <a:p>
            <a:pPr lvl="1">
              <a:spcBef>
                <a:spcPts val="0"/>
              </a:spcBef>
              <a:buFont typeface="Wingdings" panose="05000000000000000000" pitchFamily="2" charset="2"/>
              <a:buChar char="§"/>
            </a:pPr>
            <a:endParaRPr lang="en-US" sz="2400" dirty="0">
              <a:cs typeface="Times New Roman" panose="02020603050405020304" pitchFamily="18" charset="0"/>
            </a:endParaRPr>
          </a:p>
        </p:txBody>
      </p:sp>
      <p:sp>
        <p:nvSpPr>
          <p:cNvPr id="5" name="Text Box 2113">
            <a:extLst>
              <a:ext uri="{FF2B5EF4-FFF2-40B4-BE49-F238E27FC236}">
                <a16:creationId xmlns:a16="http://schemas.microsoft.com/office/drawing/2014/main" id="{4981849D-619D-4502-A453-8E42132FA98A}"/>
              </a:ext>
            </a:extLst>
          </p:cNvPr>
          <p:cNvSpPr txBox="1">
            <a:spLocks noChangeArrowheads="1"/>
          </p:cNvSpPr>
          <p:nvPr/>
        </p:nvSpPr>
        <p:spPr bwMode="auto">
          <a:xfrm>
            <a:off x="577850" y="4529410"/>
            <a:ext cx="2060477"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solidFill>
                  <a:srgbClr val="0E176C"/>
                </a:solidFill>
                <a:latin typeface="+mn-lt"/>
              </a:rPr>
              <a:t>Sales of X-mas trees</a:t>
            </a:r>
          </a:p>
        </p:txBody>
      </p:sp>
      <p:sp>
        <p:nvSpPr>
          <p:cNvPr id="6" name="Text Box 2114">
            <a:extLst>
              <a:ext uri="{FF2B5EF4-FFF2-40B4-BE49-F238E27FC236}">
                <a16:creationId xmlns:a16="http://schemas.microsoft.com/office/drawing/2014/main" id="{4845985E-CE2C-4B54-AB5F-F53A78BA18D8}"/>
              </a:ext>
            </a:extLst>
          </p:cNvPr>
          <p:cNvSpPr txBox="1">
            <a:spLocks noChangeArrowheads="1"/>
          </p:cNvSpPr>
          <p:nvPr/>
        </p:nvSpPr>
        <p:spPr bwMode="auto">
          <a:xfrm>
            <a:off x="577850" y="5219567"/>
            <a:ext cx="3488753"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solidFill>
                  <a:srgbClr val="0E176C"/>
                </a:solidFill>
                <a:latin typeface="+mn-lt"/>
              </a:rPr>
              <a:t>There is a strong seasonal variation</a:t>
            </a:r>
          </a:p>
          <a:p>
            <a:pPr eaLnBrk="1" hangingPunct="1">
              <a:spcBef>
                <a:spcPct val="0"/>
              </a:spcBef>
              <a:buFontTx/>
              <a:buNone/>
            </a:pPr>
            <a:r>
              <a:rPr lang="en-US" altLang="en-US" sz="1800" dirty="0">
                <a:solidFill>
                  <a:srgbClr val="0E176C"/>
                </a:solidFill>
                <a:latin typeface="+mn-lt"/>
              </a:rPr>
              <a:t>in the sales of . . .</a:t>
            </a:r>
          </a:p>
        </p:txBody>
      </p:sp>
      <p:sp>
        <p:nvSpPr>
          <p:cNvPr id="7" name="Text Box 2115">
            <a:extLst>
              <a:ext uri="{FF2B5EF4-FFF2-40B4-BE49-F238E27FC236}">
                <a16:creationId xmlns:a16="http://schemas.microsoft.com/office/drawing/2014/main" id="{08ACBB4A-9965-48D3-8CDB-21F32502710E}"/>
              </a:ext>
            </a:extLst>
          </p:cNvPr>
          <p:cNvSpPr txBox="1">
            <a:spLocks noChangeArrowheads="1"/>
          </p:cNvSpPr>
          <p:nvPr/>
        </p:nvSpPr>
        <p:spPr bwMode="auto">
          <a:xfrm>
            <a:off x="577850" y="4060304"/>
            <a:ext cx="3675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Arial" panose="020B0604020202020204" pitchFamily="34" charset="0"/>
              </a:rPr>
              <a:t>  1    2    3    4    5    6    7    8    9   10  11  12</a:t>
            </a:r>
          </a:p>
        </p:txBody>
      </p:sp>
      <p:sp>
        <p:nvSpPr>
          <p:cNvPr id="8" name="Line 2116">
            <a:extLst>
              <a:ext uri="{FF2B5EF4-FFF2-40B4-BE49-F238E27FC236}">
                <a16:creationId xmlns:a16="http://schemas.microsoft.com/office/drawing/2014/main" id="{24B722AB-908E-4F5A-B84F-5ACD2B03D60A}"/>
              </a:ext>
            </a:extLst>
          </p:cNvPr>
          <p:cNvSpPr>
            <a:spLocks noChangeShapeType="1"/>
          </p:cNvSpPr>
          <p:nvPr/>
        </p:nvSpPr>
        <p:spPr bwMode="auto">
          <a:xfrm>
            <a:off x="731838"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9" name="Line 2117">
            <a:extLst>
              <a:ext uri="{FF2B5EF4-FFF2-40B4-BE49-F238E27FC236}">
                <a16:creationId xmlns:a16="http://schemas.microsoft.com/office/drawing/2014/main" id="{8EB7ECE4-E6B7-48AB-9C92-D42CF07D6BD2}"/>
              </a:ext>
            </a:extLst>
          </p:cNvPr>
          <p:cNvSpPr>
            <a:spLocks noChangeShapeType="1"/>
          </p:cNvSpPr>
          <p:nvPr/>
        </p:nvSpPr>
        <p:spPr bwMode="auto">
          <a:xfrm>
            <a:off x="1028700"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0" name="Line 2118">
            <a:extLst>
              <a:ext uri="{FF2B5EF4-FFF2-40B4-BE49-F238E27FC236}">
                <a16:creationId xmlns:a16="http://schemas.microsoft.com/office/drawing/2014/main" id="{9D786784-A7D3-4FE1-8CD5-D59B82421DEB}"/>
              </a:ext>
            </a:extLst>
          </p:cNvPr>
          <p:cNvSpPr>
            <a:spLocks noChangeShapeType="1"/>
          </p:cNvSpPr>
          <p:nvPr/>
        </p:nvSpPr>
        <p:spPr bwMode="auto">
          <a:xfrm>
            <a:off x="1325563"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1" name="Line 2119">
            <a:extLst>
              <a:ext uri="{FF2B5EF4-FFF2-40B4-BE49-F238E27FC236}">
                <a16:creationId xmlns:a16="http://schemas.microsoft.com/office/drawing/2014/main" id="{C7534910-196B-41C6-975B-7450B41C98A5}"/>
              </a:ext>
            </a:extLst>
          </p:cNvPr>
          <p:cNvSpPr>
            <a:spLocks noChangeShapeType="1"/>
          </p:cNvSpPr>
          <p:nvPr/>
        </p:nvSpPr>
        <p:spPr bwMode="auto">
          <a:xfrm>
            <a:off x="1622425"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2" name="Line 2120">
            <a:extLst>
              <a:ext uri="{FF2B5EF4-FFF2-40B4-BE49-F238E27FC236}">
                <a16:creationId xmlns:a16="http://schemas.microsoft.com/office/drawing/2014/main" id="{3F837820-292B-4DE9-A351-0AE85666E64B}"/>
              </a:ext>
            </a:extLst>
          </p:cNvPr>
          <p:cNvSpPr>
            <a:spLocks noChangeShapeType="1"/>
          </p:cNvSpPr>
          <p:nvPr/>
        </p:nvSpPr>
        <p:spPr bwMode="auto">
          <a:xfrm>
            <a:off x="1919288"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3" name="Line 2121">
            <a:extLst>
              <a:ext uri="{FF2B5EF4-FFF2-40B4-BE49-F238E27FC236}">
                <a16:creationId xmlns:a16="http://schemas.microsoft.com/office/drawing/2014/main" id="{3FE00162-8AA2-4163-835F-F72CA164DD14}"/>
              </a:ext>
            </a:extLst>
          </p:cNvPr>
          <p:cNvSpPr>
            <a:spLocks noChangeShapeType="1"/>
          </p:cNvSpPr>
          <p:nvPr/>
        </p:nvSpPr>
        <p:spPr bwMode="auto">
          <a:xfrm>
            <a:off x="2216150"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4" name="Line 2122">
            <a:extLst>
              <a:ext uri="{FF2B5EF4-FFF2-40B4-BE49-F238E27FC236}">
                <a16:creationId xmlns:a16="http://schemas.microsoft.com/office/drawing/2014/main" id="{B4EF50A4-C025-4252-99D6-E840B555798D}"/>
              </a:ext>
            </a:extLst>
          </p:cNvPr>
          <p:cNvSpPr>
            <a:spLocks noChangeShapeType="1"/>
          </p:cNvSpPr>
          <p:nvPr/>
        </p:nvSpPr>
        <p:spPr bwMode="auto">
          <a:xfrm>
            <a:off x="2513013"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5" name="Line 2123">
            <a:extLst>
              <a:ext uri="{FF2B5EF4-FFF2-40B4-BE49-F238E27FC236}">
                <a16:creationId xmlns:a16="http://schemas.microsoft.com/office/drawing/2014/main" id="{234EFF8D-F21E-4AF9-A37D-04244B5736A5}"/>
              </a:ext>
            </a:extLst>
          </p:cNvPr>
          <p:cNvSpPr>
            <a:spLocks noChangeShapeType="1"/>
          </p:cNvSpPr>
          <p:nvPr/>
        </p:nvSpPr>
        <p:spPr bwMode="auto">
          <a:xfrm>
            <a:off x="2809875"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6" name="Line 2124">
            <a:extLst>
              <a:ext uri="{FF2B5EF4-FFF2-40B4-BE49-F238E27FC236}">
                <a16:creationId xmlns:a16="http://schemas.microsoft.com/office/drawing/2014/main" id="{7690CD42-8981-4FCE-AB27-C1492ABAF3C1}"/>
              </a:ext>
            </a:extLst>
          </p:cNvPr>
          <p:cNvSpPr>
            <a:spLocks noChangeShapeType="1"/>
          </p:cNvSpPr>
          <p:nvPr/>
        </p:nvSpPr>
        <p:spPr bwMode="auto">
          <a:xfrm>
            <a:off x="3106738"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7" name="Line 2125">
            <a:extLst>
              <a:ext uri="{FF2B5EF4-FFF2-40B4-BE49-F238E27FC236}">
                <a16:creationId xmlns:a16="http://schemas.microsoft.com/office/drawing/2014/main" id="{706570C1-9C10-4AAE-8D63-809986BEAAE6}"/>
              </a:ext>
            </a:extLst>
          </p:cNvPr>
          <p:cNvSpPr>
            <a:spLocks noChangeShapeType="1"/>
          </p:cNvSpPr>
          <p:nvPr/>
        </p:nvSpPr>
        <p:spPr bwMode="auto">
          <a:xfrm>
            <a:off x="3403600"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8" name="Line 2126">
            <a:extLst>
              <a:ext uri="{FF2B5EF4-FFF2-40B4-BE49-F238E27FC236}">
                <a16:creationId xmlns:a16="http://schemas.microsoft.com/office/drawing/2014/main" id="{6753CFE5-3290-4693-A4BE-F452B28F08BF}"/>
              </a:ext>
            </a:extLst>
          </p:cNvPr>
          <p:cNvSpPr>
            <a:spLocks noChangeShapeType="1"/>
          </p:cNvSpPr>
          <p:nvPr/>
        </p:nvSpPr>
        <p:spPr bwMode="auto">
          <a:xfrm>
            <a:off x="3700463"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19" name="Line 2127">
            <a:extLst>
              <a:ext uri="{FF2B5EF4-FFF2-40B4-BE49-F238E27FC236}">
                <a16:creationId xmlns:a16="http://schemas.microsoft.com/office/drawing/2014/main" id="{A391D19A-EF39-438E-979F-5EF8F7FE8B73}"/>
              </a:ext>
            </a:extLst>
          </p:cNvPr>
          <p:cNvSpPr>
            <a:spLocks noChangeShapeType="1"/>
          </p:cNvSpPr>
          <p:nvPr/>
        </p:nvSpPr>
        <p:spPr bwMode="auto">
          <a:xfrm>
            <a:off x="3998913" y="3746773"/>
            <a:ext cx="1460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20" name="Rectangle 2128">
            <a:extLst>
              <a:ext uri="{FF2B5EF4-FFF2-40B4-BE49-F238E27FC236}">
                <a16:creationId xmlns:a16="http://schemas.microsoft.com/office/drawing/2014/main" id="{F4931728-D675-4F2A-BE06-CFB25C0B9D30}"/>
              </a:ext>
            </a:extLst>
          </p:cNvPr>
          <p:cNvSpPr>
            <a:spLocks noChangeArrowheads="1"/>
          </p:cNvSpPr>
          <p:nvPr/>
        </p:nvSpPr>
        <p:spPr bwMode="auto">
          <a:xfrm>
            <a:off x="3998913" y="2883966"/>
            <a:ext cx="146050" cy="1176338"/>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Rectangle 2129">
            <a:extLst>
              <a:ext uri="{FF2B5EF4-FFF2-40B4-BE49-F238E27FC236}">
                <a16:creationId xmlns:a16="http://schemas.microsoft.com/office/drawing/2014/main" id="{F3041595-B00D-4F98-B9FA-FE6280521FD8}"/>
              </a:ext>
            </a:extLst>
          </p:cNvPr>
          <p:cNvSpPr>
            <a:spLocks noChangeArrowheads="1"/>
          </p:cNvSpPr>
          <p:nvPr/>
        </p:nvSpPr>
        <p:spPr bwMode="auto">
          <a:xfrm>
            <a:off x="3700463" y="3422923"/>
            <a:ext cx="146050" cy="3238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 name="Rectangle 2130">
            <a:extLst>
              <a:ext uri="{FF2B5EF4-FFF2-40B4-BE49-F238E27FC236}">
                <a16:creationId xmlns:a16="http://schemas.microsoft.com/office/drawing/2014/main" id="{A0442750-F3AD-47D0-9DFC-975148CCCEAA}"/>
              </a:ext>
            </a:extLst>
          </p:cNvPr>
          <p:cNvSpPr>
            <a:spLocks noChangeArrowheads="1"/>
          </p:cNvSpPr>
          <p:nvPr/>
        </p:nvSpPr>
        <p:spPr bwMode="auto">
          <a:xfrm>
            <a:off x="3403600" y="3985691"/>
            <a:ext cx="146050" cy="7461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3" name="Rectangle 2131">
            <a:extLst>
              <a:ext uri="{FF2B5EF4-FFF2-40B4-BE49-F238E27FC236}">
                <a16:creationId xmlns:a16="http://schemas.microsoft.com/office/drawing/2014/main" id="{6E40170D-B4D5-4570-991B-D383BC33B8F4}"/>
              </a:ext>
            </a:extLst>
          </p:cNvPr>
          <p:cNvSpPr>
            <a:spLocks noChangeArrowheads="1"/>
          </p:cNvSpPr>
          <p:nvPr/>
        </p:nvSpPr>
        <p:spPr bwMode="auto">
          <a:xfrm>
            <a:off x="577850" y="2422004"/>
            <a:ext cx="3719513" cy="19431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4" name="AutoShape 2132">
            <a:extLst>
              <a:ext uri="{FF2B5EF4-FFF2-40B4-BE49-F238E27FC236}">
                <a16:creationId xmlns:a16="http://schemas.microsoft.com/office/drawing/2014/main" id="{F0053D33-4ECF-4F09-8686-B9CCBAAF596F}"/>
              </a:ext>
            </a:extLst>
          </p:cNvPr>
          <p:cNvSpPr>
            <a:spLocks noChangeArrowheads="1"/>
          </p:cNvSpPr>
          <p:nvPr/>
        </p:nvSpPr>
        <p:spPr bwMode="auto">
          <a:xfrm>
            <a:off x="2411413" y="5953421"/>
            <a:ext cx="2075195" cy="717503"/>
          </a:xfrm>
          <a:prstGeom prst="wedgeRoundRectCallout">
            <a:avLst>
              <a:gd name="adj1" fmla="val -22500"/>
              <a:gd name="adj2" fmla="val -40222"/>
              <a:gd name="adj3" fmla="val 16667"/>
            </a:avLst>
          </a:prstGeom>
          <a:solidFill>
            <a:schemeClr val="bg1"/>
          </a:solidFill>
          <a:ln w="28575">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Суретке</a:t>
            </a:r>
            <a:r>
              <a:rPr lang="ru-RU" sz="1800" dirty="0"/>
              <a:t> </a:t>
            </a:r>
            <a:r>
              <a:rPr lang="ru-RU" sz="1800" dirty="0" err="1"/>
              <a:t>атау</a:t>
            </a:r>
            <a:r>
              <a:rPr lang="ru-RU" sz="1800" dirty="0"/>
              <a:t> </a:t>
            </a:r>
            <a:r>
              <a:rPr lang="ru-RU" sz="1800" dirty="0" err="1"/>
              <a:t>ма</a:t>
            </a:r>
            <a:r>
              <a:rPr lang="ru-RU" sz="1800" dirty="0" smtClean="0"/>
              <a:t>,</a:t>
            </a:r>
          </a:p>
          <a:p>
            <a:pPr>
              <a:spcBef>
                <a:spcPct val="0"/>
              </a:spcBef>
              <a:buNone/>
            </a:pPr>
            <a:r>
              <a:rPr lang="ru-RU" sz="1800" dirty="0" smtClean="0"/>
              <a:t> </a:t>
            </a:r>
            <a:r>
              <a:rPr lang="ru-RU" sz="1800" dirty="0" err="1"/>
              <a:t>әлде</a:t>
            </a:r>
            <a:r>
              <a:rPr lang="ru-RU" sz="1800" dirty="0"/>
              <a:t> </a:t>
            </a:r>
            <a:r>
              <a:rPr lang="ru-RU" sz="1800" dirty="0" err="1"/>
              <a:t>тақырып</a:t>
            </a:r>
            <a:r>
              <a:rPr lang="ru-RU" sz="1800" dirty="0"/>
              <a:t> па?</a:t>
            </a:r>
            <a:endParaRPr lang="en-US" altLang="en-US" sz="1800" dirty="0">
              <a:solidFill>
                <a:srgbClr val="0E176C"/>
              </a:solidFill>
              <a:latin typeface="Arial" panose="020B0604020202020204" pitchFamily="34" charset="0"/>
            </a:endParaRPr>
          </a:p>
        </p:txBody>
      </p:sp>
      <p:sp>
        <p:nvSpPr>
          <p:cNvPr id="25" name="Text Box 2133">
            <a:extLst>
              <a:ext uri="{FF2B5EF4-FFF2-40B4-BE49-F238E27FC236}">
                <a16:creationId xmlns:a16="http://schemas.microsoft.com/office/drawing/2014/main" id="{1BD5A1B8-7837-4F73-854D-0B73E3C61714}"/>
              </a:ext>
            </a:extLst>
          </p:cNvPr>
          <p:cNvSpPr txBox="1">
            <a:spLocks noChangeArrowheads="1"/>
          </p:cNvSpPr>
          <p:nvPr/>
        </p:nvSpPr>
        <p:spPr bwMode="auto">
          <a:xfrm>
            <a:off x="251520" y="1963688"/>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2400" u="sng" dirty="0" err="1" smtClean="0">
                <a:solidFill>
                  <a:srgbClr val="A20000"/>
                </a:solidFill>
                <a:latin typeface="+mn-lt"/>
                <a:cs typeface="Alef" panose="00000500000000000000" pitchFamily="2" charset="-79"/>
              </a:rPr>
              <a:t>Тақырыптың</a:t>
            </a:r>
            <a:r>
              <a:rPr lang="ru-RU" sz="2400" u="sng" dirty="0" smtClean="0">
                <a:solidFill>
                  <a:srgbClr val="A20000"/>
                </a:solidFill>
                <a:latin typeface="+mn-lt"/>
                <a:cs typeface="Alef" panose="00000500000000000000" pitchFamily="2" charset="-79"/>
              </a:rPr>
              <a:t> </a:t>
            </a:r>
            <a:r>
              <a:rPr lang="ru-RU" sz="2400" u="sng" dirty="0" err="1">
                <a:solidFill>
                  <a:srgbClr val="A20000"/>
                </a:solidFill>
                <a:latin typeface="+mn-lt"/>
                <a:cs typeface="Alef" panose="00000500000000000000" pitchFamily="2" charset="-79"/>
              </a:rPr>
              <a:t>жақындығы</a:t>
            </a:r>
            <a:endParaRPr lang="en-US" altLang="en-US" sz="2400" u="sng" dirty="0">
              <a:solidFill>
                <a:srgbClr val="A20000"/>
              </a:solidFill>
              <a:latin typeface="+mn-lt"/>
              <a:cs typeface="Alef" panose="00000500000000000000" pitchFamily="2" charset="-79"/>
            </a:endParaRPr>
          </a:p>
        </p:txBody>
      </p:sp>
      <p:grpSp>
        <p:nvGrpSpPr>
          <p:cNvPr id="26" name="Group 2156">
            <a:extLst>
              <a:ext uri="{FF2B5EF4-FFF2-40B4-BE49-F238E27FC236}">
                <a16:creationId xmlns:a16="http://schemas.microsoft.com/office/drawing/2014/main" id="{0452055B-36D8-4F70-9A93-5118BEE7B3C9}"/>
              </a:ext>
            </a:extLst>
          </p:cNvPr>
          <p:cNvGrpSpPr>
            <a:grpSpLocks/>
          </p:cNvGrpSpPr>
          <p:nvPr/>
        </p:nvGrpSpPr>
        <p:grpSpPr bwMode="auto">
          <a:xfrm>
            <a:off x="4716682" y="2420888"/>
            <a:ext cx="4344991" cy="4560887"/>
            <a:chOff x="2916" y="547"/>
            <a:chExt cx="2737" cy="2873"/>
          </a:xfrm>
        </p:grpSpPr>
        <p:sp>
          <p:nvSpPr>
            <p:cNvPr id="27" name="Text Box 2136">
              <a:extLst>
                <a:ext uri="{FF2B5EF4-FFF2-40B4-BE49-F238E27FC236}">
                  <a16:creationId xmlns:a16="http://schemas.microsoft.com/office/drawing/2014/main" id="{7F51D797-1834-4298-92EB-CBEB421B2698}"/>
                </a:ext>
              </a:extLst>
            </p:cNvPr>
            <p:cNvSpPr txBox="1">
              <a:spLocks noChangeArrowheads="1"/>
            </p:cNvSpPr>
            <p:nvPr/>
          </p:nvSpPr>
          <p:spPr bwMode="auto">
            <a:xfrm>
              <a:off x="3081" y="2072"/>
              <a:ext cx="129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0E176C"/>
                  </a:solidFill>
                  <a:latin typeface="+mn-lt"/>
                </a:rPr>
                <a:t>Sales of X-mas trees</a:t>
              </a:r>
            </a:p>
          </p:txBody>
        </p:sp>
        <p:sp>
          <p:nvSpPr>
            <p:cNvPr id="28" name="Text Box 2137">
              <a:extLst>
                <a:ext uri="{FF2B5EF4-FFF2-40B4-BE49-F238E27FC236}">
                  <a16:creationId xmlns:a16="http://schemas.microsoft.com/office/drawing/2014/main" id="{C49D60A4-4713-4645-AB70-6B4FF17DBFFE}"/>
                </a:ext>
              </a:extLst>
            </p:cNvPr>
            <p:cNvSpPr txBox="1">
              <a:spLocks noChangeArrowheads="1"/>
            </p:cNvSpPr>
            <p:nvPr/>
          </p:nvSpPr>
          <p:spPr bwMode="auto">
            <a:xfrm>
              <a:off x="3081" y="2279"/>
              <a:ext cx="2198" cy="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solidFill>
                    <a:srgbClr val="0E176C"/>
                  </a:solidFill>
                  <a:latin typeface="+mn-lt"/>
                </a:rPr>
                <a:t>There is a strong seasonal variation</a:t>
              </a:r>
            </a:p>
            <a:p>
              <a:pPr eaLnBrk="1" hangingPunct="1">
                <a:spcBef>
                  <a:spcPct val="0"/>
                </a:spcBef>
                <a:buFontTx/>
                <a:buNone/>
              </a:pPr>
              <a:r>
                <a:rPr lang="en-US" altLang="en-US" sz="1800" dirty="0">
                  <a:solidFill>
                    <a:srgbClr val="0E176C"/>
                  </a:solidFill>
                  <a:latin typeface="+mn-lt"/>
                </a:rPr>
                <a:t>in the sales of . . .</a:t>
              </a:r>
            </a:p>
          </p:txBody>
        </p:sp>
        <p:sp>
          <p:nvSpPr>
            <p:cNvPr id="29" name="Text Box 2138">
              <a:extLst>
                <a:ext uri="{FF2B5EF4-FFF2-40B4-BE49-F238E27FC236}">
                  <a16:creationId xmlns:a16="http://schemas.microsoft.com/office/drawing/2014/main" id="{98DF33C1-01A5-470B-A448-39E9B1746B36}"/>
                </a:ext>
              </a:extLst>
            </p:cNvPr>
            <p:cNvSpPr txBox="1">
              <a:spLocks noChangeArrowheads="1"/>
            </p:cNvSpPr>
            <p:nvPr/>
          </p:nvSpPr>
          <p:spPr bwMode="auto">
            <a:xfrm>
              <a:off x="3081" y="1579"/>
              <a:ext cx="231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dirty="0">
                  <a:latin typeface="Arial" panose="020B0604020202020204" pitchFamily="34" charset="0"/>
                </a:rPr>
                <a:t>  1    2    3    4    5    6    7    8    9   10  11  12</a:t>
              </a:r>
            </a:p>
          </p:txBody>
        </p:sp>
        <p:sp>
          <p:nvSpPr>
            <p:cNvPr id="30" name="Line 2139">
              <a:extLst>
                <a:ext uri="{FF2B5EF4-FFF2-40B4-BE49-F238E27FC236}">
                  <a16:creationId xmlns:a16="http://schemas.microsoft.com/office/drawing/2014/main" id="{08D97933-B45E-44C8-8B93-A16339BA7B6F}"/>
                </a:ext>
              </a:extLst>
            </p:cNvPr>
            <p:cNvSpPr>
              <a:spLocks noChangeShapeType="1"/>
            </p:cNvSpPr>
            <p:nvPr/>
          </p:nvSpPr>
          <p:spPr bwMode="auto">
            <a:xfrm>
              <a:off x="3178"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1" name="Line 2140">
              <a:extLst>
                <a:ext uri="{FF2B5EF4-FFF2-40B4-BE49-F238E27FC236}">
                  <a16:creationId xmlns:a16="http://schemas.microsoft.com/office/drawing/2014/main" id="{9B99BFD0-63DA-47DB-BF14-06B810F76CFF}"/>
                </a:ext>
              </a:extLst>
            </p:cNvPr>
            <p:cNvSpPr>
              <a:spLocks noChangeShapeType="1"/>
            </p:cNvSpPr>
            <p:nvPr/>
          </p:nvSpPr>
          <p:spPr bwMode="auto">
            <a:xfrm>
              <a:off x="3365"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2" name="Line 2141">
              <a:extLst>
                <a:ext uri="{FF2B5EF4-FFF2-40B4-BE49-F238E27FC236}">
                  <a16:creationId xmlns:a16="http://schemas.microsoft.com/office/drawing/2014/main" id="{E051C09B-FCC2-4ECC-97DD-AF986B2B900B}"/>
                </a:ext>
              </a:extLst>
            </p:cNvPr>
            <p:cNvSpPr>
              <a:spLocks noChangeShapeType="1"/>
            </p:cNvSpPr>
            <p:nvPr/>
          </p:nvSpPr>
          <p:spPr bwMode="auto">
            <a:xfrm>
              <a:off x="3552"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3" name="Line 2142">
              <a:extLst>
                <a:ext uri="{FF2B5EF4-FFF2-40B4-BE49-F238E27FC236}">
                  <a16:creationId xmlns:a16="http://schemas.microsoft.com/office/drawing/2014/main" id="{A8735B8C-5882-41F0-AA83-D0F129BA03C5}"/>
                </a:ext>
              </a:extLst>
            </p:cNvPr>
            <p:cNvSpPr>
              <a:spLocks noChangeShapeType="1"/>
            </p:cNvSpPr>
            <p:nvPr/>
          </p:nvSpPr>
          <p:spPr bwMode="auto">
            <a:xfrm>
              <a:off x="3739"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4" name="Line 2143">
              <a:extLst>
                <a:ext uri="{FF2B5EF4-FFF2-40B4-BE49-F238E27FC236}">
                  <a16:creationId xmlns:a16="http://schemas.microsoft.com/office/drawing/2014/main" id="{3A6818B3-34A5-4181-9625-20E080DEEB2D}"/>
                </a:ext>
              </a:extLst>
            </p:cNvPr>
            <p:cNvSpPr>
              <a:spLocks noChangeShapeType="1"/>
            </p:cNvSpPr>
            <p:nvPr/>
          </p:nvSpPr>
          <p:spPr bwMode="auto">
            <a:xfrm>
              <a:off x="3926"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5" name="Line 2144">
              <a:extLst>
                <a:ext uri="{FF2B5EF4-FFF2-40B4-BE49-F238E27FC236}">
                  <a16:creationId xmlns:a16="http://schemas.microsoft.com/office/drawing/2014/main" id="{94A4196F-E56A-42BB-863B-6ADED0A919BA}"/>
                </a:ext>
              </a:extLst>
            </p:cNvPr>
            <p:cNvSpPr>
              <a:spLocks noChangeShapeType="1"/>
            </p:cNvSpPr>
            <p:nvPr/>
          </p:nvSpPr>
          <p:spPr bwMode="auto">
            <a:xfrm>
              <a:off x="4113"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6" name="Line 2145">
              <a:extLst>
                <a:ext uri="{FF2B5EF4-FFF2-40B4-BE49-F238E27FC236}">
                  <a16:creationId xmlns:a16="http://schemas.microsoft.com/office/drawing/2014/main" id="{2A407F34-07FC-460F-84AD-B347078838B7}"/>
                </a:ext>
              </a:extLst>
            </p:cNvPr>
            <p:cNvSpPr>
              <a:spLocks noChangeShapeType="1"/>
            </p:cNvSpPr>
            <p:nvPr/>
          </p:nvSpPr>
          <p:spPr bwMode="auto">
            <a:xfrm>
              <a:off x="4300"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7" name="Line 2146">
              <a:extLst>
                <a:ext uri="{FF2B5EF4-FFF2-40B4-BE49-F238E27FC236}">
                  <a16:creationId xmlns:a16="http://schemas.microsoft.com/office/drawing/2014/main" id="{1A14E0B1-A7B0-4781-91B2-50A0DB7E2C7F}"/>
                </a:ext>
              </a:extLst>
            </p:cNvPr>
            <p:cNvSpPr>
              <a:spLocks noChangeShapeType="1"/>
            </p:cNvSpPr>
            <p:nvPr/>
          </p:nvSpPr>
          <p:spPr bwMode="auto">
            <a:xfrm>
              <a:off x="4487"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8" name="Line 2147">
              <a:extLst>
                <a:ext uri="{FF2B5EF4-FFF2-40B4-BE49-F238E27FC236}">
                  <a16:creationId xmlns:a16="http://schemas.microsoft.com/office/drawing/2014/main" id="{0234BBEE-10B5-4840-898C-41A364884EB9}"/>
                </a:ext>
              </a:extLst>
            </p:cNvPr>
            <p:cNvSpPr>
              <a:spLocks noChangeShapeType="1"/>
            </p:cNvSpPr>
            <p:nvPr/>
          </p:nvSpPr>
          <p:spPr bwMode="auto">
            <a:xfrm>
              <a:off x="4674"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39" name="Line 2148">
              <a:extLst>
                <a:ext uri="{FF2B5EF4-FFF2-40B4-BE49-F238E27FC236}">
                  <a16:creationId xmlns:a16="http://schemas.microsoft.com/office/drawing/2014/main" id="{9AB3AA2C-E68D-4430-A2B2-7F211CCE646A}"/>
                </a:ext>
              </a:extLst>
            </p:cNvPr>
            <p:cNvSpPr>
              <a:spLocks noChangeShapeType="1"/>
            </p:cNvSpPr>
            <p:nvPr/>
          </p:nvSpPr>
          <p:spPr bwMode="auto">
            <a:xfrm>
              <a:off x="4861"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40" name="Line 2149">
              <a:extLst>
                <a:ext uri="{FF2B5EF4-FFF2-40B4-BE49-F238E27FC236}">
                  <a16:creationId xmlns:a16="http://schemas.microsoft.com/office/drawing/2014/main" id="{BF1CC36B-3760-4328-84DA-68E38714DB06}"/>
                </a:ext>
              </a:extLst>
            </p:cNvPr>
            <p:cNvSpPr>
              <a:spLocks noChangeShapeType="1"/>
            </p:cNvSpPr>
            <p:nvPr/>
          </p:nvSpPr>
          <p:spPr bwMode="auto">
            <a:xfrm>
              <a:off x="5048"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41" name="Line 2150">
              <a:extLst>
                <a:ext uri="{FF2B5EF4-FFF2-40B4-BE49-F238E27FC236}">
                  <a16:creationId xmlns:a16="http://schemas.microsoft.com/office/drawing/2014/main" id="{02DEE383-54E7-4156-AB0C-59278E6A925D}"/>
                </a:ext>
              </a:extLst>
            </p:cNvPr>
            <p:cNvSpPr>
              <a:spLocks noChangeShapeType="1"/>
            </p:cNvSpPr>
            <p:nvPr/>
          </p:nvSpPr>
          <p:spPr bwMode="auto">
            <a:xfrm>
              <a:off x="5236" y="1579"/>
              <a:ext cx="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42" name="Rectangle 2151">
              <a:extLst>
                <a:ext uri="{FF2B5EF4-FFF2-40B4-BE49-F238E27FC236}">
                  <a16:creationId xmlns:a16="http://schemas.microsoft.com/office/drawing/2014/main" id="{66155FCC-CB57-488D-A263-1FA39898B40E}"/>
                </a:ext>
              </a:extLst>
            </p:cNvPr>
            <p:cNvSpPr>
              <a:spLocks noChangeArrowheads="1"/>
            </p:cNvSpPr>
            <p:nvPr/>
          </p:nvSpPr>
          <p:spPr bwMode="auto">
            <a:xfrm>
              <a:off x="5236" y="838"/>
              <a:ext cx="92" cy="74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 name="Rectangle 2152">
              <a:extLst>
                <a:ext uri="{FF2B5EF4-FFF2-40B4-BE49-F238E27FC236}">
                  <a16:creationId xmlns:a16="http://schemas.microsoft.com/office/drawing/2014/main" id="{59DE1AAE-ACFF-4123-8525-D4FC10DA9872}"/>
                </a:ext>
              </a:extLst>
            </p:cNvPr>
            <p:cNvSpPr>
              <a:spLocks noChangeArrowheads="1"/>
            </p:cNvSpPr>
            <p:nvPr/>
          </p:nvSpPr>
          <p:spPr bwMode="auto">
            <a:xfrm>
              <a:off x="5048" y="1375"/>
              <a:ext cx="92" cy="204"/>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 name="Rectangle 2153">
              <a:extLst>
                <a:ext uri="{FF2B5EF4-FFF2-40B4-BE49-F238E27FC236}">
                  <a16:creationId xmlns:a16="http://schemas.microsoft.com/office/drawing/2014/main" id="{513ECB4E-E839-43E3-9B7D-73A9E88619BF}"/>
                </a:ext>
              </a:extLst>
            </p:cNvPr>
            <p:cNvSpPr>
              <a:spLocks noChangeArrowheads="1"/>
            </p:cNvSpPr>
            <p:nvPr/>
          </p:nvSpPr>
          <p:spPr bwMode="auto">
            <a:xfrm>
              <a:off x="4861" y="1532"/>
              <a:ext cx="92" cy="47"/>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 name="Rectangle 2154">
              <a:extLst>
                <a:ext uri="{FF2B5EF4-FFF2-40B4-BE49-F238E27FC236}">
                  <a16:creationId xmlns:a16="http://schemas.microsoft.com/office/drawing/2014/main" id="{520873A0-C108-4940-907C-19771CF432DE}"/>
                </a:ext>
              </a:extLst>
            </p:cNvPr>
            <p:cNvSpPr>
              <a:spLocks noChangeArrowheads="1"/>
            </p:cNvSpPr>
            <p:nvPr/>
          </p:nvSpPr>
          <p:spPr bwMode="auto">
            <a:xfrm>
              <a:off x="3081" y="547"/>
              <a:ext cx="2343" cy="1224"/>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6" name="Line 2155">
              <a:extLst>
                <a:ext uri="{FF2B5EF4-FFF2-40B4-BE49-F238E27FC236}">
                  <a16:creationId xmlns:a16="http://schemas.microsoft.com/office/drawing/2014/main" id="{67AE381F-A278-494B-ABBE-16C902BD1F9B}"/>
                </a:ext>
              </a:extLst>
            </p:cNvPr>
            <p:cNvSpPr>
              <a:spLocks noChangeShapeType="1"/>
            </p:cNvSpPr>
            <p:nvPr/>
          </p:nvSpPr>
          <p:spPr bwMode="auto">
            <a:xfrm>
              <a:off x="2916" y="547"/>
              <a:ext cx="0" cy="287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47" name="AutoShape 2134">
              <a:extLst>
                <a:ext uri="{FF2B5EF4-FFF2-40B4-BE49-F238E27FC236}">
                  <a16:creationId xmlns:a16="http://schemas.microsoft.com/office/drawing/2014/main" id="{C3746C48-5D12-4491-8F82-C7B661119EC7}"/>
                </a:ext>
              </a:extLst>
            </p:cNvPr>
            <p:cNvSpPr>
              <a:spLocks noChangeArrowheads="1"/>
            </p:cNvSpPr>
            <p:nvPr/>
          </p:nvSpPr>
          <p:spPr bwMode="auto">
            <a:xfrm>
              <a:off x="4564" y="2971"/>
              <a:ext cx="1089" cy="259"/>
            </a:xfrm>
            <a:prstGeom prst="wedgeRoundRectCallout">
              <a:avLst>
                <a:gd name="adj1" fmla="val -26704"/>
                <a:gd name="adj2" fmla="val -48861"/>
                <a:gd name="adj3" fmla="val 16667"/>
              </a:avLst>
            </a:prstGeom>
            <a:solidFill>
              <a:schemeClr val="bg1"/>
            </a:solidFill>
            <a:ln w="28575">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solidFill>
                    <a:srgbClr val="0E176C"/>
                  </a:solidFill>
                  <a:latin typeface="Arial" panose="020B0604020202020204" pitchFamily="34" charset="0"/>
                </a:rPr>
                <a:t>Сомнений нет</a:t>
              </a:r>
              <a:endParaRPr lang="en-US" altLang="en-US" sz="1800" dirty="0">
                <a:solidFill>
                  <a:srgbClr val="0E176C"/>
                </a:solidFill>
                <a:latin typeface="Arial" panose="020B0604020202020204" pitchFamily="34" charset="0"/>
              </a:endParaRPr>
            </a:p>
          </p:txBody>
        </p:sp>
      </p:grpSp>
    </p:spTree>
    <p:extLst>
      <p:ext uri="{BB962C8B-B14F-4D97-AF65-F5344CB8AC3E}">
        <p14:creationId xmlns:p14="http://schemas.microsoft.com/office/powerpoint/2010/main" val="551822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2611</TotalTime>
  <Words>7171</Words>
  <Application>Microsoft Office PowerPoint</Application>
  <PresentationFormat>Экран (4:3)</PresentationFormat>
  <Paragraphs>353</Paragraphs>
  <Slides>16</Slides>
  <Notes>16</Notes>
  <HiddenSlides>0</HiddenSlides>
  <MMClips>0</MMClips>
  <ScaleCrop>false</ScaleCrop>
  <HeadingPairs>
    <vt:vector size="8" baseType="variant">
      <vt:variant>
        <vt:lpstr>Использованные шрифты</vt:lpstr>
      </vt:variant>
      <vt:variant>
        <vt:i4>11</vt:i4>
      </vt:variant>
      <vt:variant>
        <vt:lpstr>Тема</vt:lpstr>
      </vt:variant>
      <vt:variant>
        <vt:i4>1</vt:i4>
      </vt:variant>
      <vt:variant>
        <vt:lpstr>Внедренные серверы OLE</vt:lpstr>
      </vt:variant>
      <vt:variant>
        <vt:i4>1</vt:i4>
      </vt:variant>
      <vt:variant>
        <vt:lpstr>Заголовки слайдов</vt:lpstr>
      </vt:variant>
      <vt:variant>
        <vt:i4>16</vt:i4>
      </vt:variant>
    </vt:vector>
  </HeadingPairs>
  <TitlesOfParts>
    <vt:vector size="29" baseType="lpstr">
      <vt:lpstr>Alef</vt:lpstr>
      <vt:lpstr>Arial</vt:lpstr>
      <vt:lpstr>Calibri</vt:lpstr>
      <vt:lpstr>HelveticaNeue-Bold</vt:lpstr>
      <vt:lpstr>HelveticaNeue-Roman</vt:lpstr>
      <vt:lpstr>MSAM10</vt:lpstr>
      <vt:lpstr>Palatino-Bold</vt:lpstr>
      <vt:lpstr>Palatino-Italic</vt:lpstr>
      <vt:lpstr>Palatino-Roman</vt:lpstr>
      <vt:lpstr>Times New Roman</vt:lpstr>
      <vt:lpstr>Wingdings</vt:lpstr>
      <vt:lpstr>La mente</vt:lpstr>
      <vt:lpstr>Document</vt:lpstr>
      <vt:lpstr>Модуль 1. Адам факторы және таным CSE 5442 Адам-компьютер өзара әрекеттестігі  2-дәріс. Қабылдау, жад, назар және қимыл-қозғалыс мінез-құлқы</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Адамның мүмкіндіктері мен шектеулері</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course  INF 370 “User Interface Design”</dc:title>
  <dc:creator>user</dc:creator>
  <cp:lastModifiedBy>azama</cp:lastModifiedBy>
  <cp:revision>108</cp:revision>
  <dcterms:created xsi:type="dcterms:W3CDTF">2020-09-01T14:36:17Z</dcterms:created>
  <dcterms:modified xsi:type="dcterms:W3CDTF">2025-09-05T15:58:26Z</dcterms:modified>
</cp:coreProperties>
</file>