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1"/>
  </p:notesMasterIdLst>
  <p:sldIdLst>
    <p:sldId id="256" r:id="rId2"/>
    <p:sldId id="257" r:id="rId3"/>
    <p:sldId id="288" r:id="rId4"/>
    <p:sldId id="290" r:id="rId5"/>
    <p:sldId id="289" r:id="rId6"/>
    <p:sldId id="291" r:id="rId7"/>
    <p:sldId id="292" r:id="rId8"/>
    <p:sldId id="294" r:id="rId9"/>
    <p:sldId id="270"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0000"/>
    <a:srgbClr val="0E176C"/>
    <a:srgbClr val="A20000"/>
    <a:srgbClr val="ABE5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553" autoAdjust="0"/>
  </p:normalViewPr>
  <p:slideViewPr>
    <p:cSldViewPr>
      <p:cViewPr varScale="1">
        <p:scale>
          <a:sx n="52" d="100"/>
          <a:sy n="52" d="100"/>
        </p:scale>
        <p:origin x="2338"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8D608-1ED9-4451-9D74-0FC1E6951252}" type="datetimeFigureOut">
              <a:rPr lang="ru-RU" smtClean="0"/>
              <a:t>06.09.2025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290CC7-4D6C-4691-BB15-1B332C85583C}" type="slidenum">
              <a:rPr lang="ru-RU" smtClean="0"/>
              <a:t>‹#›</a:t>
            </a:fld>
            <a:endParaRPr lang="ru-RU"/>
          </a:p>
        </p:txBody>
      </p:sp>
    </p:spTree>
    <p:extLst>
      <p:ext uri="{BB962C8B-B14F-4D97-AF65-F5344CB8AC3E}">
        <p14:creationId xmlns:p14="http://schemas.microsoft.com/office/powerpoint/2010/main" val="158830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200" b="1" i="0" u="none" strike="noStrike" baseline="0" dirty="0">
                <a:latin typeface="HelveticaNeue-Bold"/>
              </a:rPr>
              <a:t>Object permanence. </a:t>
            </a:r>
            <a:r>
              <a:rPr lang="en-US" sz="1200" b="0" i="0" u="none" strike="noStrike" baseline="0" dirty="0">
                <a:latin typeface="Palatino-Roman"/>
              </a:rPr>
              <a:t>The psychologist and mathematician, Piaget, showed around year 1920 that children at the age of 3–6 months develop the ability that he called</a:t>
            </a:r>
          </a:p>
          <a:p>
            <a:pPr algn="l"/>
            <a:r>
              <a:rPr lang="en-US" sz="1200" b="0" i="1" u="none" strike="noStrike" baseline="0" dirty="0">
                <a:latin typeface="Palatino-Italic"/>
              </a:rPr>
              <a:t>object permanence</a:t>
            </a:r>
            <a:r>
              <a:rPr lang="en-US" sz="1200" b="0" i="0" u="none" strike="noStrike" baseline="0" dirty="0">
                <a:latin typeface="Palatino-Roman"/>
              </a:rPr>
              <a:t>. When they see an object disappear or being hidden, they believe that it is still there. Before the age of 3 months, they believe that an object doesn’t</a:t>
            </a:r>
          </a:p>
          <a:p>
            <a:pPr algn="l"/>
            <a:r>
              <a:rPr lang="en-US" sz="1200" b="0" i="0" u="none" strike="noStrike" baseline="0" dirty="0">
                <a:latin typeface="Palatino-Roman"/>
              </a:rPr>
              <a:t>exist when they don’t see it. The law of object permanence becomes so deep-rooted that we are not conscious about it. We believe in it even when there is no reason to do</a:t>
            </a:r>
          </a:p>
          <a:p>
            <a:pPr algn="l"/>
            <a:r>
              <a:rPr lang="en-US" sz="1200" b="0" i="0" u="none" strike="noStrike" baseline="0" dirty="0">
                <a:latin typeface="Palatino-Roman"/>
              </a:rPr>
              <a:t>so. (Illusionists build heavily on this belief.)</a:t>
            </a:r>
          </a:p>
          <a:p>
            <a:pPr algn="l"/>
            <a:r>
              <a:rPr lang="en-US" sz="1200" b="0" i="0" u="none" strike="noStrike" baseline="0" dirty="0">
                <a:latin typeface="Palatino-Roman"/>
              </a:rPr>
              <a:t>Apparently, object permanence also influences our understanding of IT systems. When we start using a new IT system, we gradually build an understanding of what</a:t>
            </a:r>
          </a:p>
          <a:p>
            <a:pPr algn="l"/>
            <a:r>
              <a:rPr lang="en-US" sz="1200" b="0" i="0" u="none" strike="noStrike" baseline="0" dirty="0">
                <a:latin typeface="Palatino-Roman"/>
              </a:rPr>
              <a:t>the system stores ‘behind the screen’ and how it changes the stored things. We unconsciously build up this understanding – our mental model.</a:t>
            </a:r>
          </a:p>
          <a:p>
            <a:pPr algn="l"/>
            <a:r>
              <a:rPr lang="en-US" sz="1200" b="0" i="0" u="none" strike="noStrike" baseline="0" dirty="0">
                <a:latin typeface="Palatino-Roman"/>
              </a:rPr>
              <a:t>Probably something like this takes place: We see some data on the screen or enter it ourselves. When the system changes to another screen, the data disappears from the</a:t>
            </a:r>
          </a:p>
          <a:p>
            <a:pPr algn="l"/>
            <a:r>
              <a:rPr lang="en-US" sz="1200" b="0" i="0" u="none" strike="noStrike" baseline="0" dirty="0">
                <a:latin typeface="Palatino-Roman"/>
              </a:rPr>
              <a:t>screen, and according to the law of object permanence we reckon that it hasn’t disappeared from the system. We build up a mental model of where it is and how it</a:t>
            </a:r>
          </a:p>
          <a:p>
            <a:pPr algn="l"/>
            <a:r>
              <a:rPr lang="en-US" sz="1200" b="0" i="0" u="none" strike="noStrike" baseline="0" dirty="0">
                <a:latin typeface="Palatino-Roman"/>
              </a:rPr>
              <a:t>relates to other data the system stores.</a:t>
            </a:r>
          </a:p>
          <a:p>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a:t>
            </a:fld>
            <a:endParaRPr lang="ru-RU"/>
          </a:p>
        </p:txBody>
      </p:sp>
    </p:spTree>
    <p:extLst>
      <p:ext uri="{BB962C8B-B14F-4D97-AF65-F5344CB8AC3E}">
        <p14:creationId xmlns:p14="http://schemas.microsoft.com/office/powerpoint/2010/main" val="584371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Unfortunately, our mental model often doesn’t match what the system actually does. Figure 4.1A shows an example about the page format in text documents. In all text</a:t>
            </a:r>
          </a:p>
          <a:p>
            <a:pPr algn="l"/>
            <a:r>
              <a:rPr lang="en-US" sz="1800" b="0" i="0" u="none" strike="noStrike" baseline="0" dirty="0">
                <a:latin typeface="Palatino-Roman"/>
              </a:rPr>
              <a:t>processors we can set the page format, e.g. the margins and the paper format, in some kind of dialogue box. Once set, we only see the page format indirectly, but we</a:t>
            </a:r>
          </a:p>
          <a:p>
            <a:pPr algn="l"/>
            <a:r>
              <a:rPr lang="en-US" sz="1800" b="0" i="0" u="none" strike="noStrike" baseline="0" dirty="0">
                <a:latin typeface="Palatino-Roman"/>
              </a:rPr>
              <a:t>assume it is stored somewhere – more or less like the dialogue box we filled in.</a:t>
            </a:r>
          </a:p>
          <a:p>
            <a:pPr algn="l"/>
            <a:r>
              <a:rPr lang="en-US" sz="1800" b="0" i="0" u="none" strike="noStrike" baseline="0" dirty="0">
                <a:latin typeface="Palatino-Roman"/>
              </a:rPr>
              <a:t>But where is this page format stored? The figure shows three different models the user can build.</a:t>
            </a:r>
          </a:p>
          <a:p>
            <a:pPr algn="l"/>
            <a:r>
              <a:rPr lang="en-US" sz="1800" b="1" i="0" u="none" strike="noStrike" baseline="0" dirty="0">
                <a:latin typeface="HelveticaNeue-Bold"/>
              </a:rPr>
              <a:t>Model A. </a:t>
            </a:r>
            <a:r>
              <a:rPr lang="en-US" sz="1800" b="0" i="0" u="none" strike="noStrike" baseline="0" dirty="0">
                <a:latin typeface="Palatino-Roman"/>
              </a:rPr>
              <a:t>In model A there is only one page format in the computer. It works whenever the user prints out a document. In the figure we have shown it by putting</a:t>
            </a:r>
          </a:p>
          <a:p>
            <a:pPr algn="l"/>
            <a:r>
              <a:rPr lang="en-US" sz="1800" b="0" i="0" u="none" strike="noStrike" baseline="0" dirty="0">
                <a:latin typeface="Palatino-Roman"/>
              </a:rPr>
              <a:t>the page format F on the connection between the computer and the printer.</a:t>
            </a:r>
          </a:p>
          <a:p>
            <a:pPr algn="l"/>
            <a:r>
              <a:rPr lang="en-US" sz="1800" b="0" i="0" u="none" strike="noStrike" baseline="0" dirty="0">
                <a:latin typeface="Palatino-Roman"/>
              </a:rPr>
              <a:t>Whenever the user retrieves a document from the disk and prints it, it will get the page format F.</a:t>
            </a:r>
          </a:p>
          <a:p>
            <a:pPr algn="l"/>
            <a:r>
              <a:rPr lang="en-US" sz="1800" b="0" i="0" u="none" strike="noStrike" baseline="0" dirty="0">
                <a:latin typeface="Palatino-Roman"/>
              </a:rPr>
              <a:t>Computer novices tend to build this mental model of the page format. Modern text processors don’t work like this, but the first ones actually did.</a:t>
            </a:r>
          </a:p>
          <a:p>
            <a:pPr algn="l"/>
            <a:r>
              <a:rPr lang="en-US" sz="1800" b="1" i="0" u="none" strike="noStrike" baseline="0" dirty="0">
                <a:latin typeface="HelveticaNeue-Bold"/>
              </a:rPr>
              <a:t>Model B. </a:t>
            </a:r>
            <a:r>
              <a:rPr lang="en-US" sz="1800" b="0" i="0" u="none" strike="noStrike" baseline="0" dirty="0">
                <a:latin typeface="Palatino-Roman"/>
              </a:rPr>
              <a:t>In model B each document has an attached page format, which follows the document to and from the disk. Whenever a document is printed, it is printed with its own page format. More modern text processors used this model.</a:t>
            </a:r>
          </a:p>
          <a:p>
            <a:pPr algn="l"/>
            <a:r>
              <a:rPr lang="en-US" sz="1800" b="0" i="0" u="none" strike="noStrike" baseline="0" dirty="0">
                <a:latin typeface="Palatino-Roman"/>
              </a:rPr>
              <a:t>Now let us see what happens when a novice user believes in model A, but the system behaves according to model B. Assume that the user types a document, sets the page format and then prints out the document. Everything works fine. Now he opens another document and prints it, but it doesn’t get the same page format.</a:t>
            </a:r>
          </a:p>
          <a:p>
            <a:pPr algn="l"/>
            <a:r>
              <a:rPr lang="en-US" sz="1800" b="0" i="1" u="none" strike="noStrike" baseline="0" dirty="0">
                <a:latin typeface="Palatino-Italic"/>
              </a:rPr>
              <a:t>That stupid computer has forgotten what I told it</a:t>
            </a:r>
            <a:r>
              <a:rPr lang="en-US" sz="1800" b="0" i="0" u="none" strike="noStrike" baseline="0" dirty="0">
                <a:latin typeface="Palatino-Roman"/>
              </a:rPr>
              <a:t>, he may say. But it hasn’t – it just filed the information in another way than the user thought.</a:t>
            </a:r>
          </a:p>
          <a:p>
            <a:pPr algn="l"/>
            <a:r>
              <a:rPr lang="en-US" sz="1800" b="0" i="0" u="none" strike="noStrike" baseline="0" dirty="0">
                <a:latin typeface="Palatino-Roman"/>
              </a:rPr>
              <a:t>It may take the novice user a long time to learn how the system actually handles the page format. He must rebuild his mental model, and that is hard. The longer he has lived with his wrong model, the harder it is to rebuild.</a:t>
            </a:r>
          </a:p>
          <a:p>
            <a:pPr algn="l"/>
            <a:r>
              <a:rPr lang="en-US" sz="1800" b="1" i="0" u="none" strike="noStrike" baseline="0" dirty="0">
                <a:latin typeface="HelveticaNeue-Bold"/>
              </a:rPr>
              <a:t>Model C. </a:t>
            </a:r>
            <a:r>
              <a:rPr lang="en-US" sz="1800" b="0" i="0" u="none" strike="noStrike" baseline="0" dirty="0">
                <a:latin typeface="Palatino-Roman"/>
              </a:rPr>
              <a:t>In model C the page format is attached at a certain point in the document and is valid from there and on. Modern text processors work in ways much like this.</a:t>
            </a:r>
          </a:p>
          <a:p>
            <a:pPr algn="l"/>
            <a:r>
              <a:rPr lang="en-US" sz="1800" b="0" i="0" u="none" strike="noStrike" baseline="0" dirty="0">
                <a:latin typeface="Palatino-Roman"/>
              </a:rPr>
              <a:t>What happens when a user who believes in model B uses the modern system? As long as he has the cursor on the first page when setting the page format, everything works as he expects. But one day he happens to have the cursor on a later page when setting the page format. Suddenly the system ‘forgets the new page format’ when printing the first pages. He may try again, and this time he happens to have the cursor on the first page – and see, the system gets it right this time. </a:t>
            </a:r>
            <a:r>
              <a:rPr lang="en-US" sz="1800" b="0" i="1" u="none" strike="noStrike" baseline="0" dirty="0">
                <a:latin typeface="Palatino-Italic"/>
              </a:rPr>
              <a:t>That stupid system makes mistakes sometimes</a:t>
            </a:r>
            <a:r>
              <a:rPr lang="en-US" sz="1800" b="0" i="0" u="none" strike="noStrike" baseline="0" dirty="0">
                <a:latin typeface="Palatino-Roman"/>
              </a:rPr>
              <a:t>, he concludes.</a:t>
            </a:r>
          </a:p>
          <a:p>
            <a:pPr algn="l"/>
            <a:r>
              <a:rPr lang="en-US" sz="1800" b="0" i="0" u="none" strike="noStrike" baseline="0" dirty="0">
                <a:latin typeface="Palatino-Roman"/>
              </a:rPr>
              <a:t>What happens if we tell the user that the system works according to model C? Most users will be very surprised, and some of them may say: </a:t>
            </a:r>
            <a:r>
              <a:rPr lang="en-US" sz="1800" b="0" i="1" u="none" strike="noStrike" baseline="0" dirty="0">
                <a:latin typeface="Palatino-Italic"/>
              </a:rPr>
              <a:t>Does this really mean that I can have some pages with one format and other pages with another one? </a:t>
            </a:r>
            <a:r>
              <a:rPr lang="en-US" sz="1800" b="0" i="0" u="none" strike="noStrike" baseline="0" dirty="0">
                <a:latin typeface="Palatino-Roman"/>
              </a:rPr>
              <a:t>Yes, you can. </a:t>
            </a:r>
            <a:r>
              <a:rPr lang="en-US" sz="1800" b="0" i="1" u="none" strike="noStrike" baseline="0" dirty="0">
                <a:latin typeface="Palatino-Italic"/>
              </a:rPr>
              <a:t>That is really clever</a:t>
            </a:r>
            <a:r>
              <a:rPr lang="en-US" sz="1800" b="0" i="0" u="none" strike="noStrike" baseline="0" dirty="0">
                <a:latin typeface="Palatino-Roman"/>
              </a:rPr>
              <a:t>, they say.</a:t>
            </a:r>
          </a:p>
          <a:p>
            <a:pPr algn="l"/>
            <a:r>
              <a:rPr lang="en-US" sz="1800" b="1" i="0" u="none" strike="noStrike" baseline="0" dirty="0">
                <a:latin typeface="HelveticaNeue-Bold"/>
              </a:rPr>
              <a:t>Modern text processors. </a:t>
            </a:r>
            <a:r>
              <a:rPr lang="en-US" sz="1800" b="0" i="0" u="none" strike="noStrike" baseline="0" dirty="0">
                <a:latin typeface="Palatino-Roman"/>
              </a:rPr>
              <a:t>For the sake of </a:t>
            </a:r>
            <a:r>
              <a:rPr lang="en-US" sz="1800" b="0" i="0" u="none" strike="noStrike" baseline="0" dirty="0" err="1">
                <a:latin typeface="Palatino-Roman"/>
              </a:rPr>
              <a:t>completeness,WordPerfect</a:t>
            </a:r>
            <a:r>
              <a:rPr lang="en-US" sz="1800" b="0" i="0" u="none" strike="noStrike" baseline="0" dirty="0">
                <a:latin typeface="Palatino-Roman"/>
              </a:rPr>
              <a:t> works according to model C. </a:t>
            </a:r>
            <a:r>
              <a:rPr lang="en-US" sz="1800" b="0" i="0" u="none" strike="noStrike" baseline="0" dirty="0" err="1">
                <a:latin typeface="Palatino-Roman"/>
              </a:rPr>
              <a:t>MicrosoftWord</a:t>
            </a:r>
            <a:r>
              <a:rPr lang="en-US" sz="1800" b="0" i="0" u="none" strike="noStrike" baseline="0" dirty="0">
                <a:latin typeface="Palatino-Roman"/>
              </a:rPr>
              <a:t> is more complex: it allows the user to break the document into sections, and each section may have its own page format.</a:t>
            </a:r>
          </a:p>
          <a:p>
            <a:pPr algn="l"/>
            <a:r>
              <a:rPr lang="en-US" sz="1800" b="0" i="0" u="none" strike="noStrike" baseline="0" dirty="0">
                <a:latin typeface="Palatino-Roman"/>
              </a:rPr>
              <a:t>Furthermore, when you set the page </a:t>
            </a:r>
            <a:r>
              <a:rPr lang="en-US" sz="1800" b="0" i="0" u="none" strike="noStrike" baseline="0" dirty="0" err="1">
                <a:latin typeface="Palatino-Roman"/>
              </a:rPr>
              <a:t>format,Word</a:t>
            </a:r>
            <a:r>
              <a:rPr lang="en-US" sz="1800" b="0" i="0" u="none" strike="noStrike" baseline="0" dirty="0">
                <a:latin typeface="Palatino-Roman"/>
              </a:rPr>
              <a:t> offers three models: the entire document (corresponding to model B); from this point on (corresponding to model C); this section only (a fourth model). </a:t>
            </a:r>
            <a:r>
              <a:rPr lang="en-US" sz="1800" b="0" i="0" u="none" strike="noStrike" baseline="0" dirty="0" err="1">
                <a:latin typeface="Palatino-Roman"/>
              </a:rPr>
              <a:t>MostWord</a:t>
            </a:r>
            <a:r>
              <a:rPr lang="en-US" sz="1800" b="0" i="0" u="none" strike="noStrike" baseline="0" dirty="0">
                <a:latin typeface="Palatino-Roman"/>
              </a:rPr>
              <a:t> users are completely unaware of these mechanisms.</a:t>
            </a:r>
          </a:p>
          <a:p>
            <a:pPr algn="l"/>
            <a:r>
              <a:rPr lang="en-US" sz="1800" b="0" i="0" u="none" strike="noStrike" baseline="0" dirty="0">
                <a:latin typeface="Palatino-Roman"/>
              </a:rPr>
              <a:t>Many HCI specialists say that the user interface should follow the user’s present model. Generally, this is a good idea, but it might also result in an inefficient system. As an example, model A for the page format is the most intuitive model, but it will be very cumbersome when documents have different page layouts or when we exchange documents with other people. As another example, the classroom allocation system in section 3.7 first tried to mirror the present planning tools. However, these tools turned out to be the very source of the planning problems. A novel model successfully solved the problems.</a:t>
            </a:r>
          </a:p>
          <a:p>
            <a:pPr algn="l"/>
            <a:r>
              <a:rPr lang="en-US" sz="1800" b="0" i="0" u="none" strike="noStrike" baseline="0" dirty="0">
                <a:latin typeface="Palatino-Roman"/>
              </a:rPr>
              <a:t>Sometimes non-intuitive or new models may be needed. In these cases, it is very important that the user interface correctly indicates this model. The crucial point is to indicate where data is and what happens to it. It may be done through proper wording on the screens, small examples, pop-up help, or – in case this doesn’t work – on-line help, paper documentation or courses</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2</a:t>
            </a:fld>
            <a:endParaRPr lang="ru-RU"/>
          </a:p>
        </p:txBody>
      </p:sp>
    </p:spTree>
    <p:extLst>
      <p:ext uri="{BB962C8B-B14F-4D97-AF65-F5344CB8AC3E}">
        <p14:creationId xmlns:p14="http://schemas.microsoft.com/office/powerpoint/2010/main" val="2868894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This example is from an ordering system that retailers use when ordering goods from their wholesaler. The retailer uses a PC that connects to the wholesaler’s system. The PC system has a short user manual that explains how to order, as outlined in Figure 4.1B. It seems simple, just select ‘Ordering’ from the main menu, fill in the form and click OK.</a:t>
            </a:r>
          </a:p>
          <a:p>
            <a:pPr algn="l"/>
            <a:r>
              <a:rPr lang="en-US" sz="1800" b="0" i="0" u="none" strike="noStrike" baseline="0" dirty="0">
                <a:latin typeface="Palatino-Roman"/>
              </a:rPr>
              <a:t>The typical user knows that some cables connect the PC to the telephone network, and in that way the PC is connected to the wholesaler’s system. Most users imagine that it works according to the intuitive model shown in the figure. When the user clicks OK, the order will be sent to the wholesaler where it will become delivery notes, invoices, etc., and the next day he will receive his goods.</a:t>
            </a:r>
          </a:p>
          <a:p>
            <a:pPr algn="l"/>
            <a:r>
              <a:rPr lang="en-US" sz="1800" b="0" i="0" u="none" strike="noStrike" baseline="0" dirty="0">
                <a:latin typeface="Palatino-Roman"/>
              </a:rPr>
              <a:t>In reality something different happens, as shown on the second model. In order to provide fast response and save telephone lines, the system only connects to the wholesaler’s system at the end of the day. Most of the retailer’s work is done off-line on his PC where he has a copy of the inventory and where his daily orders are stored.</a:t>
            </a:r>
          </a:p>
          <a:p>
            <a:pPr algn="l"/>
            <a:r>
              <a:rPr lang="en-US" sz="1800" b="0" i="0" u="none" strike="noStrike" baseline="0" dirty="0">
                <a:latin typeface="Palatino-Roman"/>
              </a:rPr>
              <a:t>At the end of the day, the orders are transferred to a batch queue in the wholesaler’s system. Over night, orders from all the retailers are processed and become delivery</a:t>
            </a:r>
          </a:p>
          <a:p>
            <a:pPr algn="l"/>
            <a:r>
              <a:rPr lang="en-US" sz="1800" b="0" i="0" u="none" strike="noStrike" baseline="0" dirty="0">
                <a:latin typeface="Palatino-Roman"/>
              </a:rPr>
              <a:t>notes, back orders and invoices. If the goods are on stock, they are packed, and early in the morning they are sent by truck.</a:t>
            </a:r>
          </a:p>
          <a:p>
            <a:pPr algn="l"/>
            <a:r>
              <a:rPr lang="en-US" sz="1800" b="0" i="0" u="none" strike="noStrike" baseline="0" dirty="0">
                <a:latin typeface="Palatino-Roman"/>
              </a:rPr>
              <a:t>Is it important for the user to understand this? No – as long as everything works as planned, the user doesn’t need to know. Now assume that the user wants to cancel or</a:t>
            </a:r>
          </a:p>
          <a:p>
            <a:pPr algn="l"/>
            <a:r>
              <a:rPr lang="en-US" sz="1800" b="0" i="0" u="none" strike="noStrike" baseline="0" dirty="0">
                <a:latin typeface="Palatino-Roman"/>
              </a:rPr>
              <a:t>modify an order. The way to do this depends on where the order is in the system. If it is still in the local PC, he can correct it on-line. If it is in the batch queue at the</a:t>
            </a:r>
          </a:p>
          <a:p>
            <a:pPr algn="l"/>
            <a:r>
              <a:rPr lang="en-US" sz="1800" b="0" i="0" u="none" strike="noStrike" baseline="0" dirty="0">
                <a:latin typeface="Palatino-Roman"/>
              </a:rPr>
              <a:t>wholesaler’s site, he has to send a correction order. And if it has been processed and packed, he may have to phone the wholesaler’s nightline.</a:t>
            </a:r>
          </a:p>
          <a:p>
            <a:pPr algn="l"/>
            <a:r>
              <a:rPr lang="en-US" sz="1800" b="0" i="0" u="none" strike="noStrike" baseline="0" dirty="0">
                <a:latin typeface="Palatino-Roman"/>
              </a:rPr>
              <a:t>The actual system provided means for on-line correction and for sending correction orders, but didn’t explain the difference. The result was often chaos, orders being</a:t>
            </a:r>
          </a:p>
          <a:p>
            <a:pPr algn="l"/>
            <a:r>
              <a:rPr lang="en-US" sz="1800" b="0" i="0" u="none" strike="noStrike" baseline="0" dirty="0">
                <a:latin typeface="Palatino-Roman"/>
              </a:rPr>
              <a:t>processed twice, conflicts about who made the error, etc. Once users learned how the system worked (got the right mental model), they had no problems.</a:t>
            </a:r>
          </a:p>
          <a:p>
            <a:pPr algn="l"/>
            <a:r>
              <a:rPr lang="en-US" sz="1800" b="0" i="0" u="none" strike="noStrike" baseline="0" dirty="0">
                <a:latin typeface="Palatino-Roman"/>
              </a:rPr>
              <a:t>Large IT systems (mainframe systems) often have similar problems with transactions being sent from one sub-system to several other sub-systems. Correcting a mistake requires considerable insight, in other words a comprehensive and correct mental model.</a:t>
            </a:r>
          </a:p>
        </p:txBody>
      </p:sp>
      <p:sp>
        <p:nvSpPr>
          <p:cNvPr id="4" name="Номер слайда 3"/>
          <p:cNvSpPr>
            <a:spLocks noGrp="1"/>
          </p:cNvSpPr>
          <p:nvPr>
            <p:ph type="sldNum" sz="quarter" idx="5"/>
          </p:nvPr>
        </p:nvSpPr>
        <p:spPr/>
        <p:txBody>
          <a:bodyPr/>
          <a:lstStyle/>
          <a:p>
            <a:fld id="{D3290CC7-4D6C-4691-BB15-1B332C85583C}" type="slidenum">
              <a:rPr lang="ru-RU" smtClean="0"/>
              <a:t>3</a:t>
            </a:fld>
            <a:endParaRPr lang="ru-RU"/>
          </a:p>
        </p:txBody>
      </p:sp>
    </p:spTree>
    <p:extLst>
      <p:ext uri="{BB962C8B-B14F-4D97-AF65-F5344CB8AC3E}">
        <p14:creationId xmlns:p14="http://schemas.microsoft.com/office/powerpoint/2010/main" val="1538895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The mental models above were primarily about data, how it was stored and what happened to it. In general, the mental models must cover many aspects of IT systems. Figure 4.2 gives an overview of different mental models. The example is a traditional system used by a company for handling customer orders.</a:t>
            </a:r>
          </a:p>
          <a:p>
            <a:pPr algn="l"/>
            <a:r>
              <a:rPr lang="en-US" sz="1800" b="1" i="0" u="none" strike="noStrike" baseline="0" dirty="0">
                <a:latin typeface="HelveticaNeue-Bold"/>
              </a:rPr>
              <a:t>Mental models for data. </a:t>
            </a:r>
            <a:r>
              <a:rPr lang="en-US" sz="1800" b="0" i="0" u="none" strike="noStrike" baseline="0" dirty="0">
                <a:latin typeface="Palatino-Roman"/>
              </a:rPr>
              <a:t>The user sees some data on the screen or enters some data. When the system removes the window or changes to another window, the user does not assume that the data disappears, but that it is stored somehow (Piaget’s law of object permanence). The figure shows the data stored behind the screen – at the back of the system. The user hence forms a mental model of what is stored and how it relates to other stored data, based on the way the data is shown on the screen. In the example, the user might imagine that the system files order forms and customer forms, because there is a screen that shows orders and another screen that shows customers.</a:t>
            </a:r>
          </a:p>
          <a:p>
            <a:pPr algn="l"/>
            <a:r>
              <a:rPr lang="en-US" sz="1800" b="1" i="0" u="none" strike="noStrike" baseline="0" dirty="0">
                <a:latin typeface="HelveticaNeue-Bold"/>
              </a:rPr>
              <a:t>Mental models for system functions. </a:t>
            </a:r>
            <a:r>
              <a:rPr lang="en-US" sz="1800" b="0" i="0" u="none" strike="noStrike" baseline="0" dirty="0">
                <a:latin typeface="Palatino-Roman"/>
              </a:rPr>
              <a:t>A system function is something the computer can do, for instance show some data, change the data or send it over the Internet to another system. The figure suggests that the user understands the system functions in terms of the stored data and its relation to what is on the screen. As an example, when the user selects </a:t>
            </a:r>
            <a:r>
              <a:rPr lang="en-US" sz="1800" b="0" i="1" u="none" strike="noStrike" baseline="0" dirty="0">
                <a:latin typeface="Palatino-Italic"/>
              </a:rPr>
              <a:t>Get customer </a:t>
            </a:r>
            <a:r>
              <a:rPr lang="en-US" sz="1800" b="0" i="0" u="none" strike="noStrike" baseline="0" dirty="0">
                <a:latin typeface="Palatino-Roman"/>
              </a:rPr>
              <a:t>from a menu, the system somehow finds the customer form and shows it on the screen. When the user sees an order on the screen and pushes </a:t>
            </a:r>
            <a:r>
              <a:rPr lang="en-US" sz="1800" b="0" i="1" u="none" strike="noStrike" baseline="0" dirty="0">
                <a:latin typeface="Palatino-Italic"/>
              </a:rPr>
              <a:t>Cancel</a:t>
            </a:r>
            <a:r>
              <a:rPr lang="en-US" sz="1800" b="0" i="0" u="none" strike="noStrike" baseline="0" dirty="0">
                <a:latin typeface="Palatino-Roman"/>
              </a:rPr>
              <a:t>, the system not only clears the screen, but also removes the order form from the files. (A more advanced user might have a model that says that the system doesn’t remove the order form, but moves it to a file of cancelled orders.)</a:t>
            </a:r>
          </a:p>
          <a:p>
            <a:pPr algn="l"/>
            <a:r>
              <a:rPr lang="en-US" sz="1800" b="0" i="0" u="none" strike="noStrike" baseline="0" dirty="0">
                <a:latin typeface="Palatino-Roman"/>
              </a:rPr>
              <a:t>It is hard to know how correctly this picture reflects everybody’s mental model, but many users readily comment that it quite well reflects how they imagine the system.</a:t>
            </a:r>
          </a:p>
          <a:p>
            <a:pPr algn="l"/>
            <a:r>
              <a:rPr lang="en-US" sz="1800" b="0" i="0" u="none" strike="noStrike" baseline="0" dirty="0">
                <a:latin typeface="Palatino-Roman"/>
              </a:rPr>
              <a:t>My own experience is that most users imagine the filed forms behind the screen, while their model of functions is fuzzier and less visual. Many users can see that the bubbles illustrate the system functions, but few of them initially imagined the functions as bubbles.</a:t>
            </a:r>
          </a:p>
          <a:p>
            <a:pPr algn="l"/>
            <a:r>
              <a:rPr lang="en-US" sz="1800" b="0" i="0" u="none" strike="noStrike" baseline="0" dirty="0">
                <a:latin typeface="Palatino-Roman"/>
              </a:rPr>
              <a:t>As we saw with the page-format example, a user with a correct mental model can master the system, while a user with a model that deviates from the real system gets into trouble or doesn’t utilize the system fully.</a:t>
            </a:r>
          </a:p>
          <a:p>
            <a:pPr algn="l"/>
            <a:r>
              <a:rPr lang="en-US" sz="1800" b="1" i="0" u="none" strike="noStrike" baseline="0" dirty="0">
                <a:latin typeface="HelveticaNeue-Bold"/>
              </a:rPr>
              <a:t>Mental models for the domain. </a:t>
            </a:r>
            <a:r>
              <a:rPr lang="en-US" sz="1800" b="0" i="0" u="none" strike="noStrike" baseline="0" dirty="0">
                <a:latin typeface="Palatino-Roman"/>
              </a:rPr>
              <a:t>Users also have mental models about the real world outside the computer – in the application </a:t>
            </a:r>
            <a:r>
              <a:rPr lang="en-US" sz="1800" b="0" i="1" u="none" strike="noStrike" baseline="0" dirty="0">
                <a:latin typeface="Palatino-Italic"/>
              </a:rPr>
              <a:t>domain</a:t>
            </a:r>
            <a:r>
              <a:rPr lang="en-US" sz="1800" b="0" i="0" u="none" strike="noStrike" baseline="0" dirty="0">
                <a:latin typeface="Palatino-Roman"/>
              </a:rPr>
              <a:t>. In Figure 4.2 we have illustrated the application domain as the sales desk where the orders are delivered.</a:t>
            </a:r>
          </a:p>
          <a:p>
            <a:pPr algn="l"/>
            <a:r>
              <a:rPr lang="en-US" sz="1800" b="0" i="0" u="none" strike="noStrike" baseline="0" dirty="0">
                <a:latin typeface="Palatino-Roman"/>
              </a:rPr>
              <a:t>A person with domain expertise knows about the objects and data out there, for instance what an order is, what an item number is and how it relates to the stock level. He also knows the procedures used for various tasks, for instance how goods are actually delivered, what happens with discounts, damaged goods, etc. In other words, he has a comprehensive mental model for the domain.</a:t>
            </a:r>
          </a:p>
          <a:p>
            <a:pPr algn="l"/>
            <a:r>
              <a:rPr lang="en-US" sz="1800" b="0" i="0" u="none" strike="noStrike" baseline="0" dirty="0">
                <a:latin typeface="Palatino-Roman"/>
              </a:rPr>
              <a:t>A user with little domain experience has weak or even wrong mental models of what goes on in the domain. He may have to ask the domain expert about damaged goods and other special situations.</a:t>
            </a:r>
          </a:p>
          <a:p>
            <a:pPr algn="l"/>
            <a:r>
              <a:rPr lang="en-US" sz="1800" b="1" i="0" u="none" strike="noStrike" baseline="0" dirty="0">
                <a:latin typeface="HelveticaNeue-Bold"/>
              </a:rPr>
              <a:t>Mapping model. </a:t>
            </a:r>
            <a:r>
              <a:rPr lang="en-US" sz="1800" b="0" i="0" u="none" strike="noStrike" baseline="0" dirty="0">
                <a:latin typeface="Palatino-Roman"/>
              </a:rPr>
              <a:t>It is one thing to know about the domain, and another thing to know how the computer system works. To make things work in practice, you also need to know how to map one to the other. For instance the user has to know which system functions to use to carry out a domain task. He needs a mental model for mapping tasks to functions. A good user interface helps the user form a correct mental model for the mapping.</a:t>
            </a:r>
          </a:p>
          <a:p>
            <a:pPr algn="l"/>
            <a:r>
              <a:rPr lang="en-US" sz="1800" b="0" i="0" u="none" strike="noStrike" baseline="0" dirty="0">
                <a:latin typeface="Palatino-Roman"/>
              </a:rPr>
              <a:t>The user’s mental model should also tell him that the computer system records what is delivered and what is on stock, but that the records don’t fully reflect what goes on in practice. For instance someone might have forgotten to record the damaged goods, so the computer believes that there are more items on stock than there actually are.</a:t>
            </a:r>
          </a:p>
          <a:p>
            <a:pPr algn="l"/>
            <a:r>
              <a:rPr lang="en-US" sz="1800" b="0" i="0" u="none" strike="noStrike" baseline="0" dirty="0">
                <a:latin typeface="Palatino-Roman"/>
              </a:rPr>
              <a:t>Users of business systems are normally aware that there is a difference between what the computer stores and what happens in the real world outside the computer. The stored data reflects the application domain, but doesn’t match it automatically.</a:t>
            </a:r>
          </a:p>
          <a:p>
            <a:pPr algn="l"/>
            <a:r>
              <a:rPr lang="en-US" sz="1800" b="0" i="0" u="none" strike="noStrike" baseline="0" dirty="0">
                <a:latin typeface="Palatino-Roman"/>
              </a:rPr>
              <a:t>For other kinds of systems the difference between the application domain and the computer records is less clear, because the computer directly controls its environment without human intervention. As an example, the embedded computer that controls a video recorder (VCR) seems to be an integral piece of the application domain – the video recording. We are not even aware that a computer is involved, and if we are, we expect that it directly controls the motors and gears in the video and correctly displays whether the video is playing, recording or rewinding.</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4</a:t>
            </a:fld>
            <a:endParaRPr lang="ru-RU"/>
          </a:p>
        </p:txBody>
      </p:sp>
    </p:spTree>
    <p:extLst>
      <p:ext uri="{BB962C8B-B14F-4D97-AF65-F5344CB8AC3E}">
        <p14:creationId xmlns:p14="http://schemas.microsoft.com/office/powerpoint/2010/main" val="31692411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HCI experts also talk about </a:t>
            </a:r>
            <a:r>
              <a:rPr lang="en-US" sz="1800" b="0" i="1" u="none" strike="noStrike" baseline="0" dirty="0">
                <a:latin typeface="Palatino-Italic"/>
              </a:rPr>
              <a:t>dialogue levels</a:t>
            </a:r>
            <a:r>
              <a:rPr lang="en-US" sz="1800" b="0" i="0" u="none" strike="noStrike" baseline="0" dirty="0">
                <a:latin typeface="Palatino-Roman"/>
              </a:rPr>
              <a:t>. There are low-level aspects of the human–computer dialogue, for instance whether you click an icon, a menu point or a function key to carry out a certain function. And there are high-level aspects, for instance how you record damaged goods. There are many definitions of dialogue levels, and experts don’t agree on the levels.</a:t>
            </a:r>
          </a:p>
          <a:p>
            <a:pPr algn="l"/>
            <a:r>
              <a:rPr lang="en-US" sz="1800" b="0" i="0" u="none" strike="noStrike" baseline="0" dirty="0">
                <a:latin typeface="Palatino-Roman"/>
              </a:rPr>
              <a:t>Figure 4.3 is similar to Figure 4.2, but now illustrates the dialogue levels we will talk about in this book. The figure also outlines the approach we will use for systematic design of user interfaces – the virtual window method.</a:t>
            </a:r>
          </a:p>
          <a:p>
            <a:pPr algn="l"/>
            <a:r>
              <a:rPr lang="en-US" sz="1800" b="0" i="0" u="none" strike="noStrike" baseline="0" dirty="0">
                <a:latin typeface="HelveticaNeue-Roman"/>
              </a:rPr>
              <a:t>Domain level</a:t>
            </a:r>
          </a:p>
          <a:p>
            <a:pPr algn="l"/>
            <a:r>
              <a:rPr lang="en-US" sz="1800" b="0" i="0" u="none" strike="noStrike" baseline="0" dirty="0">
                <a:latin typeface="Palatino-Roman"/>
              </a:rPr>
              <a:t>This level is the tasks and data from the application domain – what goes on in the real world outside the computer. Examples: How orders are delivered, how invoicing and payment are handled, what data to record about a customer, how order numbers and delivery notes relate.</a:t>
            </a:r>
          </a:p>
          <a:p>
            <a:pPr algn="l"/>
            <a:r>
              <a:rPr lang="en-US" sz="1800" b="1" i="0" u="none" strike="noStrike" baseline="0" dirty="0">
                <a:latin typeface="HelveticaNeue-Bold"/>
              </a:rPr>
              <a:t>Domain analysis. </a:t>
            </a:r>
            <a:r>
              <a:rPr lang="en-US" sz="1800" b="0" i="0" u="none" strike="noStrike" baseline="0" dirty="0">
                <a:latin typeface="Palatino-Roman"/>
              </a:rPr>
              <a:t>When designing a system, we first deal with this level. We carry out a </a:t>
            </a:r>
            <a:r>
              <a:rPr lang="en-US" sz="1800" b="0" i="1" u="none" strike="noStrike" baseline="0" dirty="0">
                <a:latin typeface="Palatino-Italic"/>
              </a:rPr>
              <a:t>domain analysis</a:t>
            </a:r>
            <a:r>
              <a:rPr lang="en-US" sz="1800" b="0" i="0" u="none" strike="noStrike" baseline="0" dirty="0">
                <a:latin typeface="Palatino-Roman"/>
              </a:rPr>
              <a:t>. Domain analysis is part of most development approaches, and not something special for user interface design.</a:t>
            </a:r>
          </a:p>
          <a:p>
            <a:pPr algn="l"/>
            <a:r>
              <a:rPr lang="en-US" sz="1800" b="1" i="0" u="none" strike="noStrike" baseline="0" dirty="0">
                <a:latin typeface="HelveticaNeue-Bold"/>
              </a:rPr>
              <a:t>Task description. </a:t>
            </a:r>
            <a:r>
              <a:rPr lang="en-US" sz="1800" b="0" i="0" u="none" strike="noStrike" baseline="0" dirty="0">
                <a:latin typeface="Palatino-Roman"/>
              </a:rPr>
              <a:t>As part of the domain analysis, we study what the users do and identify their major </a:t>
            </a:r>
            <a:r>
              <a:rPr lang="en-US" sz="1800" b="0" i="0" u="none" strike="noStrike" baseline="0" dirty="0" err="1">
                <a:latin typeface="Palatino-Roman"/>
              </a:rPr>
              <a:t>tasks.We</a:t>
            </a:r>
            <a:r>
              <a:rPr lang="en-US" sz="1800" b="0" i="0" u="none" strike="noStrike" baseline="0" dirty="0">
                <a:latin typeface="Palatino-Roman"/>
              </a:rPr>
              <a:t> describe the tasks in some detail, but not too much since the tasks will be done differently with the new system.</a:t>
            </a:r>
          </a:p>
          <a:p>
            <a:pPr algn="l"/>
            <a:r>
              <a:rPr lang="en-US" sz="1800" b="1" i="0" u="none" strike="noStrike" baseline="0" dirty="0">
                <a:latin typeface="HelveticaNeue-Bold"/>
              </a:rPr>
              <a:t>Data model. </a:t>
            </a:r>
            <a:r>
              <a:rPr lang="en-US" sz="1800" b="0" i="0" u="none" strike="noStrike" baseline="0" dirty="0">
                <a:latin typeface="Palatino-Roman"/>
              </a:rPr>
              <a:t>In most cases it is important to make some kind of data model. The data model specifies the data people use in the application domain. It describes data in a way that is entirely independent of how it will be shown on the screen and how it will be stored in the computer.</a:t>
            </a:r>
          </a:p>
          <a:p>
            <a:pPr algn="l"/>
            <a:r>
              <a:rPr lang="en-US" sz="1800" b="0" i="0" u="none" strike="noStrike" baseline="0" dirty="0">
                <a:latin typeface="HelveticaNeue-Roman"/>
              </a:rPr>
              <a:t>Data level</a:t>
            </a:r>
          </a:p>
          <a:p>
            <a:pPr algn="l"/>
            <a:r>
              <a:rPr lang="en-US" sz="1800" b="0" i="0" u="none" strike="noStrike" baseline="0" dirty="0">
                <a:latin typeface="Palatino-Roman"/>
              </a:rPr>
              <a:t>This level is the data the computer system stores. Examples: Orders, customers and inventory.</a:t>
            </a:r>
          </a:p>
          <a:p>
            <a:pPr algn="l"/>
            <a:r>
              <a:rPr lang="en-US" sz="1800" b="1" i="0" u="none" strike="noStrike" baseline="0" dirty="0">
                <a:latin typeface="HelveticaNeue-Bold"/>
              </a:rPr>
              <a:t>Virtual window design. </a:t>
            </a:r>
            <a:r>
              <a:rPr lang="en-US" sz="1800" b="0" i="0" u="none" strike="noStrike" baseline="0" dirty="0">
                <a:latin typeface="Palatino-Roman"/>
              </a:rPr>
              <a:t>The systematic design method in this book covers the data level with a very important step, design of the </a:t>
            </a:r>
            <a:r>
              <a:rPr lang="en-US" sz="1800" b="0" i="1" u="none" strike="noStrike" baseline="0" dirty="0">
                <a:latin typeface="Palatino-Italic"/>
              </a:rPr>
              <a:t>virtual windows</a:t>
            </a:r>
            <a:r>
              <a:rPr lang="en-US" sz="1800" b="0" i="0" u="none" strike="noStrike" baseline="0" dirty="0">
                <a:latin typeface="Palatino-Roman"/>
              </a:rPr>
              <a:t>. Virtual windows are the screens that the user should imagine being behind the physical screen – at the back of the system. Usually we draw the screens on paper, but they resemble finished computer screens and have graphical details with realistic data contents. At this stage, however, they have no functions such as buttons, menus or links to other screens.</a:t>
            </a:r>
          </a:p>
          <a:p>
            <a:pPr algn="l"/>
            <a:r>
              <a:rPr lang="en-US" sz="1800" b="0" i="0" u="none" strike="noStrike" baseline="0" dirty="0">
                <a:latin typeface="Palatino-Roman"/>
              </a:rPr>
              <a:t>The virtual windows are closely related to the objects that Piaget talks about in his law of object permanence. They are also closely related to the objects that software people talk about when they say object-oriented design.</a:t>
            </a:r>
          </a:p>
          <a:p>
            <a:pPr algn="l"/>
            <a:r>
              <a:rPr lang="en-US" sz="1800" b="0" i="0" u="none" strike="noStrike" baseline="0" dirty="0">
                <a:latin typeface="HelveticaNeue-Roman"/>
              </a:rPr>
              <a:t>Mapping level</a:t>
            </a:r>
          </a:p>
          <a:p>
            <a:pPr algn="l"/>
            <a:r>
              <a:rPr lang="en-US" sz="1800" b="0" i="0" u="none" strike="noStrike" baseline="0" dirty="0">
                <a:latin typeface="Palatino-Roman"/>
              </a:rPr>
              <a:t>This level is how the user maps the task he wants to carry out into the functions that the system can carry out.</a:t>
            </a:r>
          </a:p>
          <a:p>
            <a:pPr algn="l"/>
            <a:r>
              <a:rPr lang="en-US" sz="1800" b="1" i="0" u="none" strike="noStrike" baseline="0" dirty="0">
                <a:latin typeface="HelveticaNeue-Bold"/>
              </a:rPr>
              <a:t>Planning the functions. </a:t>
            </a:r>
            <a:r>
              <a:rPr lang="en-US" sz="1800" b="0" i="0" u="none" strike="noStrike" baseline="0" dirty="0">
                <a:latin typeface="Palatino-Roman"/>
              </a:rPr>
              <a:t>With the virtual window method, we handle this level by looking at each user task and plan the necessary system functions to carry it out.</a:t>
            </a:r>
          </a:p>
          <a:p>
            <a:pPr algn="l"/>
            <a:r>
              <a:rPr lang="en-US" sz="1800" b="0" i="0" u="none" strike="noStrike" baseline="0" dirty="0">
                <a:latin typeface="Palatino-Roman"/>
              </a:rPr>
              <a:t>Example: The user task </a:t>
            </a:r>
            <a:r>
              <a:rPr lang="en-US" sz="1800" b="0" i="1" u="none" strike="noStrike" baseline="0" dirty="0">
                <a:latin typeface="Palatino-Italic"/>
              </a:rPr>
              <a:t>Receive Order </a:t>
            </a:r>
            <a:r>
              <a:rPr lang="en-US" sz="1800" b="0" i="0" u="none" strike="noStrike" baseline="0" dirty="0">
                <a:latin typeface="Palatino-Roman"/>
              </a:rPr>
              <a:t>needs several functions in the system, e.g.</a:t>
            </a:r>
          </a:p>
          <a:p>
            <a:pPr algn="l"/>
            <a:r>
              <a:rPr lang="en-US" sz="1800" b="0" i="1" u="none" strike="noStrike" baseline="0" dirty="0">
                <a:latin typeface="Palatino-Italic"/>
              </a:rPr>
              <a:t>Search Customer </a:t>
            </a:r>
            <a:r>
              <a:rPr lang="en-US" sz="1800" b="0" i="0" u="none" strike="noStrike" baseline="0" dirty="0">
                <a:latin typeface="Palatino-Roman"/>
              </a:rPr>
              <a:t>and </a:t>
            </a:r>
            <a:r>
              <a:rPr lang="en-US" sz="1800" b="0" i="1" u="none" strike="noStrike" baseline="0" dirty="0">
                <a:latin typeface="Palatino-Italic"/>
              </a:rPr>
              <a:t>Create Order</a:t>
            </a:r>
            <a:r>
              <a:rPr lang="en-US" sz="1800" b="0" i="0" u="none" strike="noStrike" baseline="0" dirty="0">
                <a:latin typeface="Palatino-Roman"/>
              </a:rPr>
              <a:t>. The way we walk through the user tasks to identify the necessary functions is sometimes called a </a:t>
            </a:r>
            <a:r>
              <a:rPr lang="en-US" sz="1800" b="0" i="1" u="none" strike="noStrike" baseline="0" dirty="0">
                <a:latin typeface="Palatino-Italic"/>
              </a:rPr>
              <a:t>cognitive walk-through</a:t>
            </a:r>
            <a:r>
              <a:rPr lang="en-US" sz="1800" b="0" i="0" u="none" strike="noStrike" baseline="0" dirty="0">
                <a:latin typeface="Palatino-Roman"/>
              </a:rPr>
              <a:t>.</a:t>
            </a:r>
          </a:p>
          <a:p>
            <a:pPr algn="l"/>
            <a:r>
              <a:rPr lang="en-US" sz="1800" b="0" i="0" u="none" strike="noStrike" baseline="0" dirty="0">
                <a:latin typeface="Palatino-Roman"/>
              </a:rPr>
              <a:t>Contrary to most design approaches, the virtual window method plans the functions </a:t>
            </a:r>
            <a:r>
              <a:rPr lang="en-US" sz="1800" b="0" i="1" u="none" strike="noStrike" baseline="0" dirty="0">
                <a:latin typeface="Palatino-Italic"/>
              </a:rPr>
              <a:t>after </a:t>
            </a:r>
            <a:r>
              <a:rPr lang="en-US" sz="1800" b="0" i="0" u="none" strike="noStrike" baseline="0" dirty="0">
                <a:latin typeface="Palatino-Roman"/>
              </a:rPr>
              <a:t>having designed the data presentations (the virtual windows). Experience has shown that this sequence gives much better results for complex systems.</a:t>
            </a:r>
          </a:p>
          <a:p>
            <a:pPr algn="l"/>
            <a:r>
              <a:rPr lang="en-US" sz="1800" b="0" i="0" u="none" strike="noStrike" baseline="0" dirty="0">
                <a:latin typeface="Palatino-Roman"/>
              </a:rPr>
              <a:t>Usually, each function naturally belongs to one of the virtual windows. This is closely related to object-oriented design where developers first define the objects (virtual windows in our case), and then the operations or </a:t>
            </a:r>
            <a:r>
              <a:rPr lang="en-US" sz="1800" b="0" i="1" u="none" strike="noStrike" baseline="0" dirty="0">
                <a:latin typeface="Palatino-Italic"/>
              </a:rPr>
              <a:t>methods </a:t>
            </a:r>
            <a:r>
              <a:rPr lang="en-US" sz="1800" b="0" i="0" u="none" strike="noStrike" baseline="0" dirty="0">
                <a:latin typeface="Palatino-Roman"/>
              </a:rPr>
              <a:t>for each object (system functions in our case).</a:t>
            </a:r>
          </a:p>
          <a:p>
            <a:pPr algn="l"/>
            <a:r>
              <a:rPr lang="en-US" sz="1800" b="0" i="0" u="none" strike="noStrike" baseline="0" dirty="0">
                <a:latin typeface="HelveticaNeue-Roman"/>
              </a:rPr>
              <a:t>Functional level</a:t>
            </a:r>
          </a:p>
          <a:p>
            <a:pPr algn="l"/>
            <a:r>
              <a:rPr lang="en-US" sz="1800" b="0" i="0" u="none" strike="noStrike" baseline="0" dirty="0">
                <a:latin typeface="Palatino-Roman"/>
              </a:rPr>
              <a:t>This level is the functions that the system can perform and what happens when it performs </a:t>
            </a:r>
            <a:r>
              <a:rPr lang="en-US" sz="1800" b="0" i="0" u="none" strike="noStrike" baseline="0" dirty="0" err="1">
                <a:latin typeface="Palatino-Roman"/>
              </a:rPr>
              <a:t>them.With</a:t>
            </a:r>
            <a:r>
              <a:rPr lang="en-US" sz="1800" b="0" i="0" u="none" strike="noStrike" baseline="0" dirty="0">
                <a:latin typeface="Palatino-Roman"/>
              </a:rPr>
              <a:t> the virtual window method, we design two things on this level: the screens and the system functions.</a:t>
            </a:r>
          </a:p>
          <a:p>
            <a:pPr algn="l"/>
            <a:r>
              <a:rPr lang="en-US" sz="1800" b="1" i="0" u="none" strike="noStrike" baseline="0" dirty="0">
                <a:latin typeface="HelveticaNeue-Bold"/>
              </a:rPr>
              <a:t>Planning of screens. </a:t>
            </a:r>
            <a:r>
              <a:rPr lang="en-US" sz="1800" b="0" i="0" u="none" strike="noStrike" baseline="0" dirty="0">
                <a:latin typeface="Palatino-Roman"/>
              </a:rPr>
              <a:t>The user will not be able to see all the virtual windows at the same time on the physical computer screen. In this step we plan how to fit the virtual windows into the limited screen.</a:t>
            </a:r>
          </a:p>
          <a:p>
            <a:pPr algn="l"/>
            <a:r>
              <a:rPr lang="en-US" sz="1800" b="1" i="0" u="none" strike="noStrike" baseline="0" dirty="0">
                <a:latin typeface="HelveticaNeue-Bold"/>
              </a:rPr>
              <a:t>Design of functions. </a:t>
            </a:r>
            <a:r>
              <a:rPr lang="en-US" sz="1800" b="0" i="0" u="none" strike="noStrike" baseline="0" dirty="0">
                <a:latin typeface="Palatino-Roman"/>
              </a:rPr>
              <a:t>Some of the functions are the result of the planning we did at the mapping level. These are the </a:t>
            </a:r>
            <a:r>
              <a:rPr lang="en-US" sz="1800" b="0" i="1" u="none" strike="noStrike" baseline="0" dirty="0">
                <a:latin typeface="Palatino-Italic"/>
              </a:rPr>
              <a:t>semantic functions </a:t>
            </a:r>
            <a:r>
              <a:rPr lang="en-US" sz="1800" b="0" i="0" u="none" strike="noStrike" baseline="0" dirty="0">
                <a:latin typeface="Palatino-Roman"/>
              </a:rPr>
              <a:t>and the </a:t>
            </a:r>
            <a:r>
              <a:rPr lang="en-US" sz="1800" b="0" i="1" u="none" strike="noStrike" baseline="0" dirty="0">
                <a:latin typeface="Palatino-Italic"/>
              </a:rPr>
              <a:t>search functions</a:t>
            </a:r>
            <a:r>
              <a:rPr lang="en-US" sz="1800" b="0" i="0" u="none" strike="noStrike" baseline="0" dirty="0">
                <a:latin typeface="Palatino-Roman"/>
              </a:rPr>
              <a:t>. Other functions are the result of how we fit the virtual windows into the physical computer screen. These are the </a:t>
            </a:r>
            <a:r>
              <a:rPr lang="en-US" sz="1800" b="0" i="1" u="none" strike="noStrike" baseline="0" dirty="0">
                <a:latin typeface="Palatino-Italic"/>
              </a:rPr>
              <a:t>navigation functions </a:t>
            </a:r>
            <a:r>
              <a:rPr lang="en-US" sz="1800" b="0" i="0" u="none" strike="noStrike" baseline="0" dirty="0">
                <a:latin typeface="Palatino-Roman"/>
              </a:rPr>
              <a:t>that allow the user to move between screens.</a:t>
            </a:r>
          </a:p>
          <a:p>
            <a:pPr algn="l"/>
            <a:r>
              <a:rPr lang="en-US" sz="1800" b="0" i="0" u="none" strike="noStrike" baseline="0" dirty="0">
                <a:latin typeface="HelveticaNeue-Roman"/>
              </a:rPr>
              <a:t>Syntax level</a:t>
            </a:r>
          </a:p>
          <a:p>
            <a:pPr algn="l"/>
            <a:r>
              <a:rPr lang="en-US" sz="1800" b="0" i="0" u="none" strike="noStrike" baseline="0" dirty="0">
                <a:latin typeface="Palatino-Roman"/>
              </a:rPr>
              <a:t>This level is how data is shown and how functions are activated. Examples: How to enter a date (24-12-02 or 12/24-02 or 2002/12/24)? What does a red customer number mean? How to activate </a:t>
            </a:r>
            <a:r>
              <a:rPr lang="en-US" sz="1800" b="0" i="1" u="none" strike="noStrike" baseline="0" dirty="0">
                <a:latin typeface="Palatino-Italic"/>
              </a:rPr>
              <a:t>Cancel Order </a:t>
            </a:r>
            <a:r>
              <a:rPr lang="en-US" sz="1800" b="0" i="0" u="none" strike="noStrike" baseline="0" dirty="0">
                <a:latin typeface="Palatino-Roman"/>
              </a:rPr>
              <a:t>(icon, menu or F4)?</a:t>
            </a:r>
          </a:p>
          <a:p>
            <a:pPr algn="l"/>
            <a:r>
              <a:rPr lang="en-US" sz="1800" b="0" i="0" u="none" strike="noStrike" baseline="0" dirty="0">
                <a:latin typeface="Palatino-Roman"/>
              </a:rPr>
              <a:t>With the virtual window method, we design the syntax for data presentation already when we design the virtual windows. Experience has shown that this is crucial for good designs. In contrast, we delay the syntax for the functions until we have a list of all the functions needed.</a:t>
            </a:r>
          </a:p>
          <a:p>
            <a:pPr algn="l"/>
            <a:r>
              <a:rPr lang="en-US" sz="1800" b="0" i="0" u="none" strike="noStrike" baseline="0" dirty="0">
                <a:latin typeface="HelveticaNeue-Roman"/>
              </a:rPr>
              <a:t>Physical level and software platform</a:t>
            </a:r>
          </a:p>
          <a:p>
            <a:pPr algn="l"/>
            <a:r>
              <a:rPr lang="en-US" sz="1800" b="0" i="0" u="none" strike="noStrike" baseline="0" dirty="0">
                <a:latin typeface="Palatino-Roman"/>
              </a:rPr>
              <a:t>The physical level is about the hardware used for the interface. Examples: </a:t>
            </a:r>
            <a:r>
              <a:rPr lang="en-US" sz="1800" b="0" i="0" u="none" strike="noStrike" baseline="0" dirty="0" err="1">
                <a:latin typeface="Palatino-Roman"/>
              </a:rPr>
              <a:t>Colour</a:t>
            </a:r>
            <a:r>
              <a:rPr lang="en-US" sz="1800" b="0" i="0" u="none" strike="noStrike" baseline="0" dirty="0">
                <a:latin typeface="Palatino-Roman"/>
              </a:rPr>
              <a:t> screen or special display? Keyboard, mouse or wrist keys? Microphone? Built-in loudspeaker or 3-D surround? The software platform is about the operating system and development tools to be used. Examples: Web-based, or Window based ? In most projects, we usually know the hardware right from the beginning. However, we may, to some extent, choose the software platform during the design. With the virtual window method, we are largely able to abstract from the software platform</a:t>
            </a:r>
          </a:p>
          <a:p>
            <a:pPr algn="l"/>
            <a:r>
              <a:rPr lang="en-US" sz="1800" b="0" i="0" u="none" strike="noStrike" baseline="0" dirty="0">
                <a:latin typeface="Palatino-Roman"/>
              </a:rPr>
              <a:t>until very late in the process. We first need it when we design the navigation functions and the function syntax.</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5</a:t>
            </a:fld>
            <a:endParaRPr lang="ru-RU"/>
          </a:p>
        </p:txBody>
      </p:sp>
    </p:spTree>
    <p:extLst>
      <p:ext uri="{BB962C8B-B14F-4D97-AF65-F5344CB8AC3E}">
        <p14:creationId xmlns:p14="http://schemas.microsoft.com/office/powerpoint/2010/main" val="3554953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latin typeface="Palatino-Roman"/>
              </a:rPr>
              <a:t>The virtual window method builds heavily on designing the data presentation before looking at the functions. Distinguishing between data and functions may sound easy, but in practice it is difficult for the novice designer. For this reason we will study an existing user interface to see what is what.</a:t>
            </a:r>
          </a:p>
          <a:p>
            <a:pPr algn="l"/>
            <a:r>
              <a:rPr lang="en-US" sz="1800" b="0" i="0" u="none" strike="noStrike" baseline="0" dirty="0">
                <a:latin typeface="Palatino-Roman"/>
              </a:rPr>
              <a:t>Figure 4.4 shows three windows from </a:t>
            </a:r>
            <a:r>
              <a:rPr lang="en-US" sz="1800" b="0" i="0" u="none" strike="noStrike" baseline="0" dirty="0" err="1">
                <a:latin typeface="Palatino-Roman"/>
              </a:rPr>
              <a:t>MicrosoftWord</a:t>
            </a:r>
            <a:r>
              <a:rPr lang="en-US" sz="1800" b="0" i="0" u="none" strike="noStrike" baseline="0" dirty="0">
                <a:latin typeface="Palatino-Roman"/>
              </a:rPr>
              <a:t>: The main window with the document we edit, the option window where we can change various settings and the search window for finding texts in the document. We will </a:t>
            </a:r>
            <a:r>
              <a:rPr lang="en-US" sz="1800" b="0" i="0" u="none" strike="noStrike" baseline="0" dirty="0" err="1">
                <a:latin typeface="Palatino-Roman"/>
              </a:rPr>
              <a:t>analyse</a:t>
            </a:r>
            <a:r>
              <a:rPr lang="en-US" sz="1800" b="0" i="0" u="none" strike="noStrike" baseline="0" dirty="0">
                <a:latin typeface="Palatino-Roman"/>
              </a:rPr>
              <a:t> this interface closely.</a:t>
            </a:r>
          </a:p>
          <a:p>
            <a:pPr algn="l"/>
            <a:r>
              <a:rPr lang="en-US" sz="1800" b="0" i="0" u="none" strike="noStrike" baseline="0" dirty="0">
                <a:latin typeface="HelveticaNeue-Roman"/>
              </a:rPr>
              <a:t>Data</a:t>
            </a:r>
          </a:p>
          <a:p>
            <a:pPr algn="l"/>
            <a:r>
              <a:rPr lang="en-US" sz="1800" b="1" i="0" u="none" strike="noStrike" baseline="0" dirty="0">
                <a:latin typeface="HelveticaNeue-Bold"/>
              </a:rPr>
              <a:t>Persistent data. </a:t>
            </a:r>
            <a:r>
              <a:rPr lang="en-US" sz="1800" b="0" i="0" u="none" strike="noStrike" baseline="0" dirty="0">
                <a:latin typeface="Palatino-Roman"/>
              </a:rPr>
              <a:t>Data is something that the computer remembers for some time. Persistent data are what the computer remembers for a long time – even when we have closed the program and turned off the power.</a:t>
            </a:r>
          </a:p>
          <a:p>
            <a:pPr algn="l"/>
            <a:r>
              <a:rPr lang="en-US" sz="1800" b="0" i="0" u="none" strike="noStrike" baseline="0" dirty="0">
                <a:latin typeface="Palatino-Roman"/>
              </a:rPr>
              <a:t>In the example, the most important persistent data is the text we have typed. (We must </a:t>
            </a:r>
            <a:r>
              <a:rPr lang="en-US" sz="1800" b="0" i="0" u="none" strike="noStrike" baseline="0" dirty="0" err="1">
                <a:latin typeface="Palatino-Roman"/>
              </a:rPr>
              <a:t>askWord</a:t>
            </a:r>
            <a:r>
              <a:rPr lang="en-US" sz="1800" b="0" i="0" u="none" strike="noStrike" baseline="0" dirty="0">
                <a:latin typeface="Palatino-Roman"/>
              </a:rPr>
              <a:t> to save it on the disk to ensure that the latest changes also survive when we turn off the power.) However, Word stores other persistent data, for instance the options we set and the name of the document. Some options are stored as part of the document and may vary from one document to another, for instance </a:t>
            </a:r>
            <a:r>
              <a:rPr lang="en-US" sz="1800" b="0" i="1" u="none" strike="noStrike" baseline="0" dirty="0">
                <a:latin typeface="Palatino-Italic"/>
              </a:rPr>
              <a:t>Hide spelling errors</a:t>
            </a:r>
            <a:r>
              <a:rPr lang="en-US" sz="1800" b="0" i="0" u="none" strike="noStrike" baseline="0" dirty="0">
                <a:latin typeface="Palatino-Roman"/>
              </a:rPr>
              <a:t>. They are document attributes. However, most options relate to Word as a whole, for instance whether drawings are shown on the screen. They are</a:t>
            </a:r>
          </a:p>
          <a:p>
            <a:pPr algn="l"/>
            <a:r>
              <a:rPr lang="en-US" sz="1800" b="0" i="0" u="none" strike="noStrike" baseline="0" dirty="0">
                <a:latin typeface="Palatino-Roman"/>
              </a:rPr>
              <a:t>attributes for the entire Word application. Unfortunately, Word doesn’t show what is saved where, so the user’s mental model easily becomes wrong, unless he painfully tries out what the system does.</a:t>
            </a:r>
          </a:p>
          <a:p>
            <a:pPr algn="l"/>
            <a:r>
              <a:rPr lang="en-US" sz="1800" b="1" i="0" u="none" strike="noStrike" baseline="0" dirty="0">
                <a:latin typeface="HelveticaNeue-Bold"/>
              </a:rPr>
              <a:t>Dialogue data. </a:t>
            </a:r>
            <a:r>
              <a:rPr lang="en-US" sz="1800" b="0" i="0" u="none" strike="noStrike" baseline="0" dirty="0">
                <a:latin typeface="Palatino-Roman"/>
              </a:rPr>
              <a:t>Some data live only as long as we work with the program. We call them dialogue data. One example is the search criteria we specify when we search for something in the document. Another example is the position of the cursor and the mouse pointer. These positions are data shown in analog form.</a:t>
            </a:r>
          </a:p>
          <a:p>
            <a:pPr algn="l"/>
            <a:r>
              <a:rPr lang="en-US" sz="1800" b="1" i="0" u="none" strike="noStrike" baseline="0" dirty="0">
                <a:latin typeface="HelveticaNeue-Bold"/>
              </a:rPr>
              <a:t>Help information. </a:t>
            </a:r>
            <a:r>
              <a:rPr lang="en-US" sz="1800" b="0" i="0" u="none" strike="noStrike" baseline="0" dirty="0">
                <a:latin typeface="Palatino-Roman"/>
              </a:rPr>
              <a:t>The interface shows a lot of information for helping the user, for instance labels on the various fields, help messages, etc. This information is static – built into the system, and the user cannot change it. Usually we don’t talk of this information as data.</a:t>
            </a:r>
          </a:p>
          <a:p>
            <a:pPr algn="l"/>
            <a:r>
              <a:rPr lang="en-US" sz="1800" b="0" i="0" u="none" strike="noStrike" baseline="0" dirty="0">
                <a:latin typeface="Palatino-Roman"/>
              </a:rPr>
              <a:t>The distinction between persistent data, dialogue data and help information is not always clear. As an example, the Word designers might decide to store also the cursor position as part of the document, so that you start in the old place whenever you open a document. The cursor position will become persistent data.</a:t>
            </a:r>
            <a:endParaRPr lang="ru-RU" sz="1800" dirty="0"/>
          </a:p>
          <a:p>
            <a:pPr algn="l"/>
            <a:endParaRPr lang="en-US" sz="1800" b="0" i="0" u="none" strike="noStrike" baseline="0" dirty="0">
              <a:latin typeface="Palatino-Roman"/>
            </a:endParaRPr>
          </a:p>
          <a:p>
            <a:pPr algn="l"/>
            <a:r>
              <a:rPr lang="en-US" sz="1800" b="0" i="0" u="none" strike="noStrike" baseline="0" dirty="0">
                <a:latin typeface="HelveticaNeue-Roman"/>
              </a:rPr>
              <a:t>Functions</a:t>
            </a:r>
          </a:p>
          <a:p>
            <a:pPr algn="l"/>
            <a:r>
              <a:rPr lang="en-US" sz="1800" b="0" i="0" u="none" strike="noStrike" baseline="0" dirty="0">
                <a:latin typeface="Palatino-Roman"/>
              </a:rPr>
              <a:t>A function is something the computer can do for us, for instance change some data, bring up another window, print out something, send something over the Internet to another system or activate an external device such as a valve in a factory.</a:t>
            </a:r>
          </a:p>
          <a:p>
            <a:pPr algn="l"/>
            <a:r>
              <a:rPr lang="en-US" sz="1800" b="0" i="0" u="none" strike="noStrike" baseline="0" dirty="0">
                <a:latin typeface="Palatino-Roman"/>
              </a:rPr>
              <a:t>Below we will look at different types of functions, e.g. functions to enter data, functions that do something to the surroundings and functions that let us navigate around in the system. The reason we want to distinguish between these kinds of functions is that we design them into the user interface at different steps of the systematic design process.</a:t>
            </a:r>
          </a:p>
          <a:p>
            <a:pPr algn="l"/>
            <a:r>
              <a:rPr lang="en-US" sz="1800" b="1" i="0" u="none" strike="noStrike" baseline="0" dirty="0">
                <a:latin typeface="HelveticaNeue-Bold"/>
              </a:rPr>
              <a:t>Data entry functions. </a:t>
            </a:r>
            <a:r>
              <a:rPr lang="en-US" sz="1800" b="0" i="0" u="none" strike="noStrike" baseline="0" dirty="0">
                <a:latin typeface="Palatino-Roman"/>
              </a:rPr>
              <a:t>Changing data is one kind of function. In the example, the most important data entry function is to type some text into the document. The cursor shows that </a:t>
            </a:r>
            <a:r>
              <a:rPr lang="en-US" sz="1800" b="0" i="1" u="none" strike="noStrike" baseline="0" dirty="0">
                <a:latin typeface="Palatino-Italic"/>
              </a:rPr>
              <a:t>here is the data entry function for text</a:t>
            </a:r>
            <a:r>
              <a:rPr lang="en-US" sz="1800" b="0" i="0" u="none" strike="noStrike" baseline="0" dirty="0">
                <a:latin typeface="Palatino-Roman"/>
              </a:rPr>
              <a:t>.</a:t>
            </a:r>
          </a:p>
          <a:p>
            <a:pPr algn="l"/>
            <a:r>
              <a:rPr lang="en-US" sz="1800" b="0" i="0" u="none" strike="noStrike" baseline="0" dirty="0">
                <a:latin typeface="Palatino-Roman"/>
              </a:rPr>
              <a:t>We can change data in other ways. If we click on a check box in the options window, we change some persistent data. If we drag the scroll bar with the mouse, we change the position of the document (dialogue data). If we drag the margin indicator at the top of the document, we change the margin in the document (persistent data). If we select a font from the combo box (e.g. </a:t>
            </a:r>
            <a:r>
              <a:rPr lang="en-US" sz="1800" b="0" i="1" u="none" strike="noStrike" baseline="0" dirty="0">
                <a:latin typeface="Palatino-Italic"/>
              </a:rPr>
              <a:t>Times New Roman</a:t>
            </a:r>
            <a:r>
              <a:rPr lang="en-US" sz="1800" b="0" i="0" u="none" strike="noStrike" baseline="0" dirty="0">
                <a:latin typeface="Palatino-Roman"/>
              </a:rPr>
              <a:t>), we change the font attribute of some text.</a:t>
            </a:r>
          </a:p>
          <a:p>
            <a:pPr algn="l"/>
            <a:r>
              <a:rPr lang="en-US" sz="1800" b="0" i="0" u="none" strike="noStrike" baseline="0" dirty="0">
                <a:latin typeface="Palatino-Roman"/>
              </a:rPr>
              <a:t>Notice that some of these functions show data at the same time. The check box, for instance, allows us to click on it (a function), and at the same time it shows the data resulting from the latest click. Some HCI people call this </a:t>
            </a:r>
            <a:r>
              <a:rPr lang="en-US" sz="1800" b="0" i="1" u="none" strike="noStrike" baseline="0" dirty="0">
                <a:latin typeface="Palatino-Italic"/>
              </a:rPr>
              <a:t>direct manipulation</a:t>
            </a:r>
            <a:r>
              <a:rPr lang="en-US" sz="1800" b="0" i="0" u="none" strike="noStrike" baseline="0" dirty="0">
                <a:latin typeface="Palatino-Roman"/>
              </a:rPr>
              <a:t>. Another example of direct manipulation is dragging a file icon from one file folder to another.</a:t>
            </a:r>
          </a:p>
          <a:p>
            <a:pPr algn="l"/>
            <a:r>
              <a:rPr lang="en-US" sz="1800" b="1" i="0" u="none" strike="noStrike" baseline="0" dirty="0">
                <a:latin typeface="HelveticaNeue-Bold"/>
              </a:rPr>
              <a:t>Semantic functions. </a:t>
            </a:r>
            <a:r>
              <a:rPr lang="en-US" sz="1800" b="0" i="0" u="none" strike="noStrike" baseline="0" dirty="0">
                <a:latin typeface="Palatino-Roman"/>
              </a:rPr>
              <a:t>Some functions do something serious, for instance changing persistent data or sending something to the </a:t>
            </a:r>
            <a:r>
              <a:rPr lang="en-US" sz="1800" b="0" i="0" u="none" strike="noStrike" baseline="0" dirty="0" err="1">
                <a:latin typeface="Palatino-Roman"/>
              </a:rPr>
              <a:t>surroundings.We</a:t>
            </a:r>
            <a:r>
              <a:rPr lang="en-US" sz="1800" b="0" i="0" u="none" strike="noStrike" baseline="0" dirty="0">
                <a:latin typeface="Palatino-Roman"/>
              </a:rPr>
              <a:t> call them </a:t>
            </a:r>
            <a:r>
              <a:rPr lang="en-US" sz="1800" b="0" i="1" u="none" strike="noStrike" baseline="0" dirty="0">
                <a:latin typeface="Palatino-Italic"/>
              </a:rPr>
              <a:t>semantic functions</a:t>
            </a:r>
            <a:r>
              <a:rPr lang="en-US" sz="1800" b="0" i="0" u="none" strike="noStrike" baseline="0" dirty="0">
                <a:latin typeface="Palatino-Roman"/>
              </a:rPr>
              <a:t>.</a:t>
            </a:r>
          </a:p>
          <a:p>
            <a:pPr algn="l"/>
            <a:r>
              <a:rPr lang="en-US" sz="1800" b="0" i="0" u="none" strike="noStrike" baseline="0" dirty="0">
                <a:latin typeface="Palatino-Roman"/>
              </a:rPr>
              <a:t>In the example, the most important semantic function is the </a:t>
            </a:r>
            <a:r>
              <a:rPr lang="en-US" sz="1800" b="0" i="1" u="none" strike="noStrike" baseline="0" dirty="0">
                <a:latin typeface="Palatino-Italic"/>
              </a:rPr>
              <a:t>Save </a:t>
            </a:r>
            <a:r>
              <a:rPr lang="en-US" sz="1800" b="0" i="0" u="none" strike="noStrike" baseline="0" dirty="0">
                <a:latin typeface="Palatino-Roman"/>
              </a:rPr>
              <a:t>function, which Word provides in many variants: as an icon, as a menu point (under </a:t>
            </a:r>
            <a:r>
              <a:rPr lang="en-US" sz="1800" b="0" i="1" u="none" strike="noStrike" baseline="0" dirty="0">
                <a:latin typeface="Palatino-Italic"/>
              </a:rPr>
              <a:t>File</a:t>
            </a:r>
            <a:r>
              <a:rPr lang="en-US" sz="1800" b="0" i="0" u="none" strike="noStrike" baseline="0" dirty="0">
                <a:latin typeface="Palatino-Roman"/>
              </a:rPr>
              <a:t>), as a short cut (</a:t>
            </a:r>
            <a:r>
              <a:rPr lang="en-US" sz="1800" b="0" i="0" u="none" strike="noStrike" baseline="0" dirty="0" err="1">
                <a:latin typeface="Palatino-Roman"/>
              </a:rPr>
              <a:t>Ctrl</a:t>
            </a:r>
            <a:r>
              <a:rPr lang="en-US" sz="1800" b="0" i="0" u="none" strike="noStrike" baseline="0" dirty="0" err="1">
                <a:latin typeface="MTSY"/>
              </a:rPr>
              <a:t>+</a:t>
            </a:r>
            <a:r>
              <a:rPr lang="en-US" sz="1800" b="0" i="0" u="none" strike="noStrike" baseline="0" dirty="0" err="1">
                <a:latin typeface="Palatino-Roman"/>
              </a:rPr>
              <a:t>S</a:t>
            </a:r>
            <a:r>
              <a:rPr lang="en-US" sz="1800" b="0" i="0" u="none" strike="noStrike" baseline="0" dirty="0">
                <a:latin typeface="Palatino-Roman"/>
              </a:rPr>
              <a:t>), in connection with </a:t>
            </a:r>
            <a:r>
              <a:rPr lang="en-US" sz="1800" b="0" i="1" u="none" strike="noStrike" baseline="0" dirty="0">
                <a:latin typeface="Palatino-Italic"/>
              </a:rPr>
              <a:t>Close document </a:t>
            </a:r>
            <a:r>
              <a:rPr lang="en-US" sz="1800" b="0" i="0" u="none" strike="noStrike" baseline="0" dirty="0">
                <a:latin typeface="Palatino-Roman"/>
              </a:rPr>
              <a:t>and in connection with </a:t>
            </a:r>
            <a:r>
              <a:rPr lang="en-US" sz="1800" b="0" i="1" u="none" strike="noStrike" baseline="0" dirty="0">
                <a:latin typeface="Palatino-Italic"/>
              </a:rPr>
              <a:t>Close Word</a:t>
            </a:r>
            <a:r>
              <a:rPr lang="en-US" sz="1800" b="0" i="0" u="none" strike="noStrike" baseline="0" dirty="0">
                <a:latin typeface="Palatino-Roman"/>
              </a:rPr>
              <a:t>.</a:t>
            </a:r>
          </a:p>
          <a:p>
            <a:pPr algn="l"/>
            <a:r>
              <a:rPr lang="en-US" sz="1800" b="0" i="0" u="none" strike="noStrike" baseline="0" dirty="0">
                <a:latin typeface="Palatino-Roman"/>
              </a:rPr>
              <a:t>We can even </a:t>
            </a:r>
            <a:r>
              <a:rPr lang="en-US" sz="1800" b="0" i="0" u="none" strike="noStrike" baseline="0" dirty="0" err="1">
                <a:latin typeface="Palatino-Roman"/>
              </a:rPr>
              <a:t>askWord</a:t>
            </a:r>
            <a:r>
              <a:rPr lang="en-US" sz="1800" b="0" i="0" u="none" strike="noStrike" baseline="0" dirty="0">
                <a:latin typeface="Palatino-Roman"/>
              </a:rPr>
              <a:t> to auto-save the document at regular intervals. In all these cases, the Save function changes the most important persistent data – the document.</a:t>
            </a:r>
          </a:p>
          <a:p>
            <a:pPr algn="l"/>
            <a:r>
              <a:rPr lang="en-US" sz="1800" b="0" i="0" u="none" strike="noStrike" baseline="0" dirty="0">
                <a:latin typeface="Palatino-Roman"/>
              </a:rPr>
              <a:t>Also saving of options and printing the document are semantic functions. In process control systems, for instance for a chemical plant, there are really interesting semantic functions, for instance the button that opens the chlorine intake, or the button that closes the entire plant.</a:t>
            </a:r>
          </a:p>
          <a:p>
            <a:pPr algn="l"/>
            <a:r>
              <a:rPr lang="en-US" sz="1800" b="1" i="0" u="none" strike="noStrike" baseline="0" dirty="0">
                <a:latin typeface="HelveticaNeue-Bold"/>
              </a:rPr>
              <a:t>Composite functions. </a:t>
            </a:r>
            <a:r>
              <a:rPr lang="en-US" sz="1800" b="0" i="0" u="none" strike="noStrike" baseline="0" dirty="0">
                <a:latin typeface="Palatino-Roman"/>
              </a:rPr>
              <a:t>Often a semantic function consists of two or more subfunctions, and in that case it may be somewhat ambiguous which of the subfunctions we call semantic. As an example, think of the function </a:t>
            </a:r>
            <a:r>
              <a:rPr lang="en-US" sz="1800" b="0" i="1" u="none" strike="noStrike" baseline="0" dirty="0">
                <a:latin typeface="Palatino-Italic"/>
              </a:rPr>
              <a:t>Create document</a:t>
            </a:r>
            <a:r>
              <a:rPr lang="en-US" sz="1800" b="0" i="0" u="none" strike="noStrike" baseline="0" dirty="0">
                <a:latin typeface="Palatino-Roman"/>
              </a:rPr>
              <a:t>. From a logical viewpoint it is a single semantic function, but in practice we have to go through many steps to complete it. One way is to click the </a:t>
            </a:r>
            <a:r>
              <a:rPr lang="en-US" sz="1800" b="0" i="1" u="none" strike="noStrike" baseline="0" dirty="0">
                <a:latin typeface="Palatino-Italic"/>
              </a:rPr>
              <a:t>New document </a:t>
            </a:r>
            <a:r>
              <a:rPr lang="en-US" sz="1800" b="0" i="0" u="none" strike="noStrike" baseline="0" dirty="0">
                <a:latin typeface="Palatino-Roman"/>
              </a:rPr>
              <a:t>icon, then enter the text and finally </a:t>
            </a:r>
            <a:r>
              <a:rPr lang="en-US" sz="1800" b="0" i="1" u="none" strike="noStrike" baseline="0" dirty="0">
                <a:latin typeface="Palatino-Italic"/>
              </a:rPr>
              <a:t>Save </a:t>
            </a:r>
            <a:r>
              <a:rPr lang="en-US" sz="1800" b="0" i="0" u="none" strike="noStrike" baseline="0" dirty="0">
                <a:latin typeface="Palatino-Roman"/>
              </a:rPr>
              <a:t>the document. Are all three functions semantic? Yes, we may say so. </a:t>
            </a:r>
            <a:r>
              <a:rPr lang="en-US" sz="1800" b="0" i="1" u="none" strike="noStrike" baseline="0" dirty="0">
                <a:latin typeface="Palatino-Italic"/>
              </a:rPr>
              <a:t>Save </a:t>
            </a:r>
            <a:r>
              <a:rPr lang="en-US" sz="1800" b="0" i="0" u="none" strike="noStrike" baseline="0" dirty="0">
                <a:latin typeface="Palatino-Roman"/>
              </a:rPr>
              <a:t>is definitely semantic since it changes persistent data. </a:t>
            </a:r>
            <a:r>
              <a:rPr lang="en-US" sz="1800" b="0" i="1" u="none" strike="noStrike" baseline="0" dirty="0">
                <a:latin typeface="Palatino-Italic"/>
              </a:rPr>
              <a:t>New</a:t>
            </a:r>
          </a:p>
          <a:p>
            <a:pPr algn="l"/>
            <a:r>
              <a:rPr lang="en-US" sz="1800" b="0" i="1" u="none" strike="noStrike" baseline="0" dirty="0">
                <a:latin typeface="Palatino-Italic"/>
              </a:rPr>
              <a:t>document </a:t>
            </a:r>
            <a:r>
              <a:rPr lang="en-US" sz="1800" b="0" i="0" u="none" strike="noStrike" baseline="0" dirty="0">
                <a:latin typeface="Palatino-Roman"/>
              </a:rPr>
              <a:t>and enter text are not semantic in isolation, but they are intended to be the first part of the composite semantic function, </a:t>
            </a:r>
            <a:r>
              <a:rPr lang="en-US" sz="1800" b="0" i="1" u="none" strike="noStrike" baseline="0" dirty="0">
                <a:latin typeface="Palatino-Italic"/>
              </a:rPr>
              <a:t>Create document</a:t>
            </a:r>
            <a:r>
              <a:rPr lang="en-US" sz="1800" b="0" i="0" u="none" strike="noStrike" baseline="0" dirty="0">
                <a:latin typeface="Palatino-Roman"/>
              </a:rPr>
              <a:t>.</a:t>
            </a:r>
          </a:p>
          <a:p>
            <a:pPr algn="l"/>
            <a:r>
              <a:rPr lang="en-US" sz="1800" b="1" i="0" u="none" strike="noStrike" baseline="0" dirty="0">
                <a:latin typeface="HelveticaNeue-Bold"/>
              </a:rPr>
              <a:t>Search functions. </a:t>
            </a:r>
            <a:r>
              <a:rPr lang="en-US" sz="1800" b="0" i="0" u="none" strike="noStrike" baseline="0" dirty="0">
                <a:latin typeface="Palatino-Roman"/>
              </a:rPr>
              <a:t>Search functions don’t do something serious, but they help us find data among lots of other data. Search functions often use search criteria, which specify something about the thing we want to find. The search criteria themselves are usually dialogue data. Figure 4.4 shows an example </a:t>
            </a:r>
            <a:r>
              <a:rPr lang="en-US" sz="1800" b="0" i="0" u="none" strike="noStrike" baseline="0" dirty="0" err="1">
                <a:latin typeface="Palatino-Roman"/>
              </a:rPr>
              <a:t>fromWord</a:t>
            </a:r>
            <a:r>
              <a:rPr lang="en-US" sz="1800" b="0" i="0" u="none" strike="noStrike" baseline="0" dirty="0">
                <a:latin typeface="Palatino-Roman"/>
              </a:rPr>
              <a:t>. In large systems and </a:t>
            </a:r>
            <a:r>
              <a:rPr lang="en-US" sz="1800" b="0" i="0" u="none" strike="noStrike" baseline="0" dirty="0" err="1">
                <a:latin typeface="Palatino-Roman"/>
              </a:rPr>
              <a:t>manyWeb</a:t>
            </a:r>
            <a:r>
              <a:rPr lang="en-US" sz="1800" b="0" i="0" u="none" strike="noStrike" baseline="0" dirty="0">
                <a:latin typeface="Palatino-Roman"/>
              </a:rPr>
              <a:t> sites, search functions are highly important.</a:t>
            </a:r>
          </a:p>
          <a:p>
            <a:pPr algn="l"/>
            <a:r>
              <a:rPr lang="en-US" sz="1800" b="0" i="0" u="none" strike="noStrike" baseline="0" dirty="0">
                <a:latin typeface="Palatino-Roman"/>
              </a:rPr>
              <a:t>A search function may also be composite and consist of several subfunctions. In case </a:t>
            </a:r>
            <a:r>
              <a:rPr lang="en-US" sz="1800" b="0" i="0" u="none" strike="noStrike" baseline="0" dirty="0" err="1">
                <a:latin typeface="Palatino-Roman"/>
              </a:rPr>
              <a:t>ofWord</a:t>
            </a:r>
            <a:r>
              <a:rPr lang="en-US" sz="1800" b="0" i="0" u="none" strike="noStrike" baseline="0" dirty="0">
                <a:latin typeface="Palatino-Roman"/>
              </a:rPr>
              <a:t>, we have to open the </a:t>
            </a:r>
            <a:r>
              <a:rPr lang="en-US" sz="1800" b="0" i="1" u="none" strike="noStrike" baseline="0" dirty="0">
                <a:latin typeface="Palatino-Italic"/>
              </a:rPr>
              <a:t>Find and Replace </a:t>
            </a:r>
            <a:r>
              <a:rPr lang="en-US" sz="1800" b="0" i="0" u="none" strike="noStrike" baseline="0" dirty="0">
                <a:latin typeface="Palatino-Roman"/>
              </a:rPr>
              <a:t>dialogue box, enter the criteria and click </a:t>
            </a:r>
            <a:r>
              <a:rPr lang="en-US" sz="1800" b="0" i="1" u="none" strike="noStrike" baseline="0" dirty="0">
                <a:latin typeface="Palatino-Italic"/>
              </a:rPr>
              <a:t>Find Next </a:t>
            </a:r>
            <a:r>
              <a:rPr lang="en-US" sz="1800" b="0" i="0" u="none" strike="noStrike" baseline="0" dirty="0">
                <a:latin typeface="Palatino-Roman"/>
              </a:rPr>
              <a:t>one or more times. Like the semantic functions, it is a matter of choice which of the subfunctions we call search functions.</a:t>
            </a:r>
          </a:p>
          <a:p>
            <a:pPr algn="l"/>
            <a:r>
              <a:rPr lang="en-US" sz="1800" b="1" i="0" u="none" strike="noStrike" baseline="0" dirty="0">
                <a:latin typeface="HelveticaNeue-Bold"/>
              </a:rPr>
              <a:t>Navigation functions. </a:t>
            </a:r>
            <a:r>
              <a:rPr lang="en-US" sz="1800" b="0" i="0" u="none" strike="noStrike" baseline="0" dirty="0">
                <a:latin typeface="Palatino-Roman"/>
              </a:rPr>
              <a:t>Some functions just help us moving data around on the screen, opening windows or move to another page. These are the navigation functions. In </a:t>
            </a:r>
            <a:r>
              <a:rPr lang="en-US" sz="1800" b="0" i="0" u="none" strike="noStrike" baseline="0" dirty="0" err="1">
                <a:latin typeface="Palatino-Roman"/>
              </a:rPr>
              <a:t>theWord</a:t>
            </a:r>
            <a:r>
              <a:rPr lang="en-US" sz="1800" b="0" i="0" u="none" strike="noStrike" baseline="0" dirty="0">
                <a:latin typeface="Palatino-Roman"/>
              </a:rPr>
              <a:t> example, the tab pages in the option box are a good example. Each tab page has a navigation function, the area you can click on to bring the page forward. (Note how the law of object permanence makes us believe that the pages are behind each other, just waiting to be brought out. Also note the position of the OK button. In early versions </a:t>
            </a:r>
            <a:r>
              <a:rPr lang="en-US" sz="1800" b="0" i="0" u="none" strike="noStrike" baseline="0" dirty="0" err="1">
                <a:latin typeface="Palatino-Roman"/>
              </a:rPr>
              <a:t>ofWord</a:t>
            </a:r>
            <a:r>
              <a:rPr lang="en-US" sz="1800" b="0" i="0" u="none" strike="noStrike" baseline="0" dirty="0">
                <a:latin typeface="Palatino-Roman"/>
              </a:rPr>
              <a:t>, the OK button was inside the page to save screen space. The result was that users believed they had to click OK for each page where they changed something. The gestalt law of closure was at work.)</a:t>
            </a:r>
          </a:p>
          <a:p>
            <a:pPr algn="l"/>
            <a:r>
              <a:rPr lang="en-US" sz="1800" b="0" i="0" u="none" strike="noStrike" baseline="0" dirty="0">
                <a:latin typeface="Palatino-Roman"/>
              </a:rPr>
              <a:t>Links </a:t>
            </a:r>
            <a:r>
              <a:rPr lang="en-US" sz="1800" b="0" i="0" u="none" strike="noStrike" baseline="0" dirty="0" err="1">
                <a:latin typeface="Palatino-Roman"/>
              </a:rPr>
              <a:t>inWeb</a:t>
            </a:r>
            <a:r>
              <a:rPr lang="en-US" sz="1800" b="0" i="0" u="none" strike="noStrike" baseline="0" dirty="0">
                <a:latin typeface="Palatino-Roman"/>
              </a:rPr>
              <a:t> pages are also navigation functions, of course. The scroll bar for moving around in the text is a navigation function, but we could also claim it is a data entry function that changes the document position.</a:t>
            </a:r>
          </a:p>
          <a:p>
            <a:pPr algn="l"/>
            <a:r>
              <a:rPr lang="en-US" sz="1800" b="0" i="0" u="none" strike="noStrike" baseline="0" dirty="0">
                <a:latin typeface="Palatino-Roman"/>
              </a:rPr>
              <a:t>Note that navigation functions can have many looks. Buttons, hyperlinks, scroll bars, menu points, short-cut keys, etc.</a:t>
            </a:r>
          </a:p>
          <a:p>
            <a:pPr algn="l"/>
            <a:endParaRPr lang="en-US" sz="1800" b="0" i="0" u="none" strike="noStrike" baseline="0" dirty="0">
              <a:latin typeface="Palatino-Roman"/>
            </a:endParaRPr>
          </a:p>
          <a:p>
            <a:pPr algn="l"/>
            <a:endParaRPr lang="en-US" sz="1800" b="0" i="0" u="none" strike="noStrike" baseline="0" dirty="0">
              <a:latin typeface="Palatino-Roman"/>
            </a:endParaRPr>
          </a:p>
        </p:txBody>
      </p:sp>
      <p:sp>
        <p:nvSpPr>
          <p:cNvPr id="4" name="Номер слайда 3"/>
          <p:cNvSpPr>
            <a:spLocks noGrp="1"/>
          </p:cNvSpPr>
          <p:nvPr>
            <p:ph type="sldNum" sz="quarter" idx="5"/>
          </p:nvPr>
        </p:nvSpPr>
        <p:spPr/>
        <p:txBody>
          <a:bodyPr/>
          <a:lstStyle/>
          <a:p>
            <a:fld id="{D3290CC7-4D6C-4691-BB15-1B332C85583C}" type="slidenum">
              <a:rPr lang="ru-RU" smtClean="0"/>
              <a:t>6</a:t>
            </a:fld>
            <a:endParaRPr lang="ru-RU"/>
          </a:p>
        </p:txBody>
      </p:sp>
    </p:spTree>
    <p:extLst>
      <p:ext uri="{BB962C8B-B14F-4D97-AF65-F5344CB8AC3E}">
        <p14:creationId xmlns:p14="http://schemas.microsoft.com/office/powerpoint/2010/main" val="870540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0" i="0" u="none" strike="noStrike" baseline="0" dirty="0">
                <a:solidFill>
                  <a:srgbClr val="000000"/>
                </a:solidFill>
                <a:latin typeface="Palatino-Roman"/>
              </a:rPr>
              <a:t>Above we have used the term </a:t>
            </a:r>
            <a:r>
              <a:rPr lang="en-US" sz="1800" b="0" i="1" u="none" strike="noStrike" baseline="0" dirty="0">
                <a:solidFill>
                  <a:srgbClr val="000000"/>
                </a:solidFill>
                <a:latin typeface="Palatino-Italic"/>
              </a:rPr>
              <a:t>mental model </a:t>
            </a:r>
            <a:r>
              <a:rPr lang="en-US" sz="1800" b="0" i="0" u="none" strike="noStrike" baseline="0" dirty="0">
                <a:solidFill>
                  <a:srgbClr val="000000"/>
                </a:solidFill>
                <a:latin typeface="Palatino-Roman"/>
              </a:rPr>
              <a:t>in a broad sense as something in the user’s mind or something we can draw and show to others. In the HCI area we distinguish between three related models (illustrated in Figure 4.7A):</a:t>
            </a:r>
          </a:p>
          <a:p>
            <a:pPr algn="l"/>
            <a:r>
              <a:rPr lang="en-US" sz="1800" b="1" i="0" u="none" strike="noStrike" baseline="0" dirty="0">
                <a:solidFill>
                  <a:srgbClr val="000000"/>
                </a:solidFill>
                <a:latin typeface="HelveticaNeue-Bold"/>
              </a:rPr>
              <a:t>Mental model. </a:t>
            </a:r>
            <a:r>
              <a:rPr lang="en-US" sz="1800" b="0" i="0" u="none" strike="noStrike" baseline="0" dirty="0">
                <a:solidFill>
                  <a:srgbClr val="000000"/>
                </a:solidFill>
                <a:latin typeface="Palatino-Roman"/>
              </a:rPr>
              <a:t>The model in the user’s mind. We cannot see it, and often the user is not aware of his own model. Even if he is aware of it, he may not be able to describe it. From observing the user, we can try to infer what his mental model is.</a:t>
            </a:r>
          </a:p>
          <a:p>
            <a:pPr algn="l"/>
            <a:r>
              <a:rPr lang="en-US" sz="1800" b="1" i="0" u="none" strike="noStrike" baseline="0" dirty="0">
                <a:solidFill>
                  <a:srgbClr val="000000"/>
                </a:solidFill>
                <a:latin typeface="HelveticaNeue-Bold"/>
              </a:rPr>
              <a:t>Cognitive model. </a:t>
            </a:r>
            <a:r>
              <a:rPr lang="en-US" sz="1800" b="0" i="0" u="none" strike="noStrike" baseline="0" dirty="0">
                <a:solidFill>
                  <a:srgbClr val="000000"/>
                </a:solidFill>
                <a:latin typeface="Palatino-Roman"/>
              </a:rPr>
              <a:t>The observer’s explanation of the user’s mental model. It might be a psychologist who observes the user and describes his apparent mental model. The first model for page format (Figure 4.1A) was a cognitive model. It showed how novice users imagine the page format. The last two models were cognitive models that showed how more advanced users imagined the page formats. Our model for dialogue levels (Figure 4.2) was also a cognitive model. It described how users imagine an IT system.</a:t>
            </a:r>
          </a:p>
          <a:p>
            <a:pPr algn="l"/>
            <a:r>
              <a:rPr lang="en-US" sz="1800" b="1" i="0" u="none" strike="noStrike" baseline="0" dirty="0">
                <a:solidFill>
                  <a:srgbClr val="000000"/>
                </a:solidFill>
                <a:latin typeface="HelveticaNeue-Bold"/>
              </a:rPr>
              <a:t>Conceptual model. </a:t>
            </a:r>
            <a:r>
              <a:rPr lang="en-US" sz="1800" b="0" i="0" u="none" strike="noStrike" baseline="0" dirty="0">
                <a:solidFill>
                  <a:srgbClr val="000000"/>
                </a:solidFill>
                <a:latin typeface="Palatino-Roman"/>
              </a:rPr>
              <a:t>The designer’s explanation of how the system works. He can use it for two purposes:</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As the plan for designing the details of the system</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As an explanation to the user of how the system works</a:t>
            </a:r>
          </a:p>
          <a:p>
            <a:pPr algn="l"/>
            <a:r>
              <a:rPr lang="en-US" sz="1800" b="0" i="0" u="none" strike="noStrike" baseline="0" dirty="0">
                <a:solidFill>
                  <a:srgbClr val="000000"/>
                </a:solidFill>
                <a:latin typeface="Palatino-Roman"/>
              </a:rPr>
              <a:t>All three models for page formats were also conceptual models that explained how different text processors worked.</a:t>
            </a:r>
          </a:p>
          <a:p>
            <a:pPr algn="l"/>
            <a:r>
              <a:rPr lang="en-US" sz="1800" b="0" i="0" u="none" strike="noStrike" baseline="0" dirty="0">
                <a:solidFill>
                  <a:srgbClr val="000000"/>
                </a:solidFill>
                <a:latin typeface="Palatino-Roman"/>
              </a:rPr>
              <a:t>Hey! How can the model for a page format be both a cognitive model and a conceptual model? It </a:t>
            </a:r>
            <a:r>
              <a:rPr lang="en-US" sz="1800" b="0" i="1" u="none" strike="noStrike" baseline="0" dirty="0">
                <a:solidFill>
                  <a:srgbClr val="000000"/>
                </a:solidFill>
                <a:latin typeface="Palatino-Italic"/>
              </a:rPr>
              <a:t>can </a:t>
            </a:r>
            <a:r>
              <a:rPr lang="en-US" sz="1800" b="0" i="0" u="none" strike="noStrike" baseline="0" dirty="0">
                <a:solidFill>
                  <a:srgbClr val="000000"/>
                </a:solidFill>
                <a:latin typeface="Palatino-Roman"/>
              </a:rPr>
              <a:t>be – the model can show how the user believes the system works, and it can show how the system actually works. If the system is easy to understand, the conceptual model for how it works is also a cognitive model for what the user believes.</a:t>
            </a:r>
          </a:p>
          <a:p>
            <a:pPr algn="l"/>
            <a:r>
              <a:rPr lang="en-US" sz="1800" b="0" i="0" u="none" strike="noStrike" baseline="0" dirty="0">
                <a:solidFill>
                  <a:srgbClr val="000000"/>
                </a:solidFill>
                <a:latin typeface="HelveticaNeue-Roman"/>
              </a:rPr>
              <a:t>The nature of mental models</a:t>
            </a:r>
          </a:p>
          <a:p>
            <a:pPr algn="l"/>
            <a:r>
              <a:rPr lang="en-US" sz="1800" b="0" i="0" u="none" strike="noStrike" baseline="0" dirty="0">
                <a:solidFill>
                  <a:srgbClr val="000000"/>
                </a:solidFill>
                <a:latin typeface="Palatino-Roman"/>
              </a:rPr>
              <a:t>HCI people are not sure what our mental models really are. (See Staggers and </a:t>
            </a:r>
            <a:r>
              <a:rPr lang="en-US" sz="1800" b="0" i="0" u="none" strike="noStrike" baseline="0" dirty="0" err="1">
                <a:solidFill>
                  <a:srgbClr val="000000"/>
                </a:solidFill>
                <a:latin typeface="Palatino-Roman"/>
              </a:rPr>
              <a:t>Norcio</a:t>
            </a:r>
            <a:r>
              <a:rPr lang="en-US" sz="1800" b="0" i="0" u="none" strike="noStrike" baseline="0" dirty="0">
                <a:solidFill>
                  <a:srgbClr val="000000"/>
                </a:solidFill>
                <a:latin typeface="Palatino-Roman"/>
              </a:rPr>
              <a:t>, 1993, for a discussion.) Are they like pictures, or a kind of logic, or step-by-step procedures for what to do? Probably all of these are involved, but in different mixes for different people. It is not so strange if you remember our multi-sensory memory (Figure 3.6B).We remember pictures in one part of the brain, and words and logic in another. I have not heard about a memory for step-by-step procedures, but it might be there too – maybe in some of the motoric brain areas that are less well examined. Or maybe we don’t remember the sequence of steps as such but remember a response for each situation that occurs during the task. The sequence </a:t>
            </a:r>
            <a:r>
              <a:rPr lang="en-US" sz="1800" b="0" i="0" u="none" strike="noStrike" baseline="0" dirty="0">
                <a:latin typeface="Palatino-Roman"/>
              </a:rPr>
              <a:t>is then the result of the alternate computer and human actions. This would also explain why we don’t always do things in the same sequence.</a:t>
            </a:r>
          </a:p>
          <a:p>
            <a:pPr algn="l"/>
            <a:r>
              <a:rPr lang="en-US" sz="1800" b="0" i="0" u="none" strike="noStrike" baseline="0" dirty="0">
                <a:latin typeface="Palatino-Roman"/>
              </a:rPr>
              <a:t>The very term </a:t>
            </a:r>
            <a:r>
              <a:rPr lang="en-US" sz="1800" b="0" i="1" u="none" strike="noStrike" baseline="0" dirty="0">
                <a:latin typeface="Palatino-Italic"/>
              </a:rPr>
              <a:t>model </a:t>
            </a:r>
            <a:r>
              <a:rPr lang="en-US" sz="1800" b="0" i="0" u="none" strike="noStrike" baseline="0" dirty="0">
                <a:latin typeface="Palatino-Roman"/>
              </a:rPr>
              <a:t>suggests that it is something we can experiment with in our mind – as if the brain had a kind of copy of the system. There are some studies of brain signals that suggest that such models physically exist in the brain. For instance, if we imagine a picture or imagine a movement of the hand, some of the same brain signals develop as if we actually saw the picture or moved the hand (see for instance Finke 1986).</a:t>
            </a:r>
          </a:p>
          <a:p>
            <a:pPr algn="l"/>
            <a:r>
              <a:rPr lang="en-US" sz="1800" b="1" i="0" u="none" strike="noStrike" baseline="0" dirty="0">
                <a:latin typeface="HelveticaNeue-Bold"/>
              </a:rPr>
              <a:t>Prediction ability. </a:t>
            </a:r>
            <a:r>
              <a:rPr lang="en-US" sz="1800" b="0" i="0" u="none" strike="noStrike" baseline="0" dirty="0">
                <a:latin typeface="Palatino-Roman"/>
              </a:rPr>
              <a:t>If we ask the user what he believes the system would do if so and so, he will usually have a guess. The guess is based on the mental model. Users with a correct mental model are able to predict what the system will do.</a:t>
            </a:r>
          </a:p>
          <a:p>
            <a:pPr algn="l"/>
            <a:r>
              <a:rPr lang="en-US" sz="1800" b="1" i="0" u="none" strike="noStrike" baseline="0" dirty="0">
                <a:latin typeface="HelveticaNeue-Bold"/>
              </a:rPr>
              <a:t>Other effects of mental models. </a:t>
            </a:r>
            <a:r>
              <a:rPr lang="en-US" sz="1800" b="0" i="0" u="none" strike="noStrike" baseline="0" dirty="0">
                <a:latin typeface="Palatino-Roman"/>
              </a:rPr>
              <a:t>The model also reveals itself in the user’s expectations to the system. If he, for instance, has learned how to create an order in the system, he will expect that he can also delete the order. He will typically look for the function in the same place where he found the create function, or look for a menu that deals with deletion in general. Even users with little IT experience have this kind of expectations, so it is somehow built into the mind.</a:t>
            </a:r>
          </a:p>
          <a:p>
            <a:pPr algn="l"/>
            <a:r>
              <a:rPr lang="en-US" sz="1800" b="0" i="0" u="none" strike="noStrike" baseline="0" dirty="0">
                <a:latin typeface="Palatino-Roman"/>
              </a:rPr>
              <a:t>The mental model dominates the user’s perception of the system. If he has a wrong mental model of how the system works, he will interpret screens, help texts, manuals, etc., so that they match his model. One consequence is that it is very hard for him to change his model. System developers find it hard to understand this. </a:t>
            </a:r>
            <a:r>
              <a:rPr lang="en-US" sz="1800" b="0" i="1" u="none" strike="noStrike" baseline="0" dirty="0">
                <a:latin typeface="Palatino-Italic"/>
              </a:rPr>
              <a:t>The message clearly said that the user should save before exit – cannot he read?</a:t>
            </a:r>
            <a:r>
              <a:rPr lang="en-US" sz="1800" b="0" i="0" u="none" strike="noStrike" baseline="0" dirty="0">
                <a:latin typeface="Palatino-Roman"/>
              </a:rPr>
              <a:t>, the developer may say. Yes, the user </a:t>
            </a:r>
            <a:r>
              <a:rPr lang="en-US" sz="1800" b="0" i="1" u="none" strike="noStrike" baseline="0" dirty="0">
                <a:latin typeface="Palatino-Italic"/>
              </a:rPr>
              <a:t>can </a:t>
            </a:r>
            <a:r>
              <a:rPr lang="en-US" sz="1800" b="0" i="0" u="none" strike="noStrike" baseline="0" dirty="0">
                <a:latin typeface="Palatino-Roman"/>
              </a:rPr>
              <a:t>read, but he interprets what he reads so that it matches his mental model.</a:t>
            </a:r>
          </a:p>
          <a:p>
            <a:pPr algn="l"/>
            <a:r>
              <a:rPr lang="en-US" sz="1800" b="0" i="0" u="none" strike="noStrike" baseline="0" dirty="0">
                <a:latin typeface="Palatino-Roman"/>
              </a:rPr>
              <a:t>On the other hand, if the user has a correct mental model, he doesn’t notice if a message is badly phrased or even outright wrong. Many developers should be happy for this.</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7</a:t>
            </a:fld>
            <a:endParaRPr lang="ru-RU"/>
          </a:p>
        </p:txBody>
      </p:sp>
    </p:spTree>
    <p:extLst>
      <p:ext uri="{BB962C8B-B14F-4D97-AF65-F5344CB8AC3E}">
        <p14:creationId xmlns:p14="http://schemas.microsoft.com/office/powerpoint/2010/main" val="1524979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en-US" sz="1800" b="1" i="0" u="none" strike="noStrike" baseline="0" dirty="0">
                <a:latin typeface="HelveticaNeue-Bold"/>
              </a:rPr>
              <a:t>Developing mental models. </a:t>
            </a:r>
            <a:r>
              <a:rPr lang="en-US" sz="1800" b="0" i="0" u="none" strike="noStrike" baseline="0" dirty="0">
                <a:latin typeface="Palatino-Roman"/>
              </a:rPr>
              <a:t>We know only little about how mental models develop. Apparently the user develops the model from earlier experience, experience with the new system and explicit guidance or manuals. These factors cannot account for everything in the models, and it is likely that much of the models are innate – built into our brain (Figure 4.7B).</a:t>
            </a:r>
          </a:p>
          <a:p>
            <a:pPr algn="l"/>
            <a:r>
              <a:rPr lang="en-US" sz="1800" b="0" i="0" u="none" strike="noStrike" baseline="0" dirty="0">
                <a:latin typeface="Palatino-Roman"/>
              </a:rPr>
              <a:t>We know that users gradually develop a mental model of the system, more or less consciously. Most of the model develops very fast during the first hours of using the system. Later it gradually becomes more precise.</a:t>
            </a:r>
          </a:p>
          <a:p>
            <a:pPr algn="l"/>
            <a:r>
              <a:rPr lang="en-US" sz="1800" b="1" i="0" u="none" strike="noStrike" baseline="0" dirty="0">
                <a:latin typeface="HelveticaNeue-Bold"/>
              </a:rPr>
              <a:t>Fading models. </a:t>
            </a:r>
            <a:r>
              <a:rPr lang="en-US" sz="1800" b="0" i="0" u="none" strike="noStrike" baseline="0" dirty="0">
                <a:latin typeface="Palatino-Roman"/>
              </a:rPr>
              <a:t>As the user gradually becomes proficient, he uses his mental model of the system only in unusual situations, where he has to think hard and find a solution. During routine tasks he doesn’t think about how it works or why. His mapping model helps him choose the right system functions.</a:t>
            </a:r>
          </a:p>
          <a:p>
            <a:pPr algn="l"/>
            <a:r>
              <a:rPr lang="en-US" sz="1800" b="0" i="0" u="none" strike="noStrike" baseline="0" dirty="0">
                <a:latin typeface="Palatino-Roman"/>
              </a:rPr>
              <a:t>Over the years, he may even forget the correct mental models, particularly if they are non-intuitive or hard to understand. The result can be that he chooses the wrong solutions in unusual situations. This phenomenon has explained many flight accidents and accidents in industrial plants </a:t>
            </a:r>
          </a:p>
          <a:p>
            <a:pPr algn="l"/>
            <a:r>
              <a:rPr lang="en-US" sz="1800" b="1" i="0" u="none" strike="noStrike" baseline="0" dirty="0">
                <a:solidFill>
                  <a:srgbClr val="000000"/>
                </a:solidFill>
                <a:latin typeface="HelveticaNeue-Bold"/>
              </a:rPr>
              <a:t>Life cycle of mental models. </a:t>
            </a:r>
            <a:r>
              <a:rPr lang="en-US" sz="1800" b="0" i="0" u="none" strike="noStrike" baseline="0" dirty="0">
                <a:solidFill>
                  <a:srgbClr val="000000"/>
                </a:solidFill>
                <a:latin typeface="Palatino-Roman"/>
              </a:rPr>
              <a:t>We can summarize these observations as the life cycle of mental models:</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Fast development of basic model parts – within hours.</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Gradual refinement. Days or months. Radical changes of the model are hard.</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Proficiency – mapping model takes over. The mental models are used only exceptionally.</a:t>
            </a:r>
          </a:p>
          <a:p>
            <a:pPr algn="l"/>
            <a:r>
              <a:rPr lang="en-US" sz="1800" b="0" i="0" u="none" strike="noStrike" baseline="0" dirty="0">
                <a:solidFill>
                  <a:srgbClr val="808080"/>
                </a:solidFill>
                <a:latin typeface="MSAM10"/>
              </a:rPr>
              <a:t> </a:t>
            </a:r>
            <a:r>
              <a:rPr lang="en-US" sz="1800" b="0" i="0" u="none" strike="noStrike" baseline="0" dirty="0">
                <a:solidFill>
                  <a:srgbClr val="000000"/>
                </a:solidFill>
                <a:latin typeface="Palatino-Roman"/>
              </a:rPr>
              <a:t>Fading. Non-intuitive mental models become wrong due to lack of use. Serious errors may occur in unusual situations.</a:t>
            </a:r>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8</a:t>
            </a:fld>
            <a:endParaRPr lang="ru-RU"/>
          </a:p>
        </p:txBody>
      </p:sp>
    </p:spTree>
    <p:extLst>
      <p:ext uri="{BB962C8B-B14F-4D97-AF65-F5344CB8AC3E}">
        <p14:creationId xmlns:p14="http://schemas.microsoft.com/office/powerpoint/2010/main" val="12826166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6 Imagen" descr="Dibujo.bmp"/>
          <p:cNvPicPr>
            <a:picLocks noChangeAspect="1"/>
          </p:cNvPicPr>
          <p:nvPr/>
        </p:nvPicPr>
        <p:blipFill>
          <a:blip r:embed="rId2" cstate="print"/>
          <a:stretch>
            <a:fillRect/>
          </a:stretch>
        </p:blipFill>
        <p:spPr>
          <a:xfrm>
            <a:off x="0" y="0"/>
            <a:ext cx="9144000" cy="6858000"/>
          </a:xfrm>
          <a:prstGeom prst="rect">
            <a:avLst/>
          </a:prstGeom>
        </p:spPr>
      </p:pic>
      <p:sp>
        <p:nvSpPr>
          <p:cNvPr id="2" name="1 Título"/>
          <p:cNvSpPr>
            <a:spLocks noGrp="1"/>
          </p:cNvSpPr>
          <p:nvPr>
            <p:ph type="ctrTitle"/>
          </p:nvPr>
        </p:nvSpPr>
        <p:spPr>
          <a:xfrm>
            <a:off x="685800" y="2130425"/>
            <a:ext cx="7772400" cy="1470025"/>
          </a:xfrm>
        </p:spPr>
        <p:txBody>
          <a:bodyPr/>
          <a:lstStyle>
            <a:lvl1pPr>
              <a:defRPr b="1" cap="none" spc="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defRPr>
            </a:lvl1pPr>
          </a:lstStyle>
          <a:p>
            <a:r>
              <a:rPr lang="ru-RU"/>
              <a:t>Образец заголовка</a:t>
            </a:r>
            <a:endParaRPr lang="es-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s-ES" dirty="0"/>
          </a:p>
        </p:txBody>
      </p:sp>
      <p:sp>
        <p:nvSpPr>
          <p:cNvPr id="4" name="3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82899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texto vertical"/>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125347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ru-RU"/>
              <a:t>Образец заголовка</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73058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1" cap="none" spc="0">
                <a:ln w="18415" cmpd="sng">
                  <a:solidFill>
                    <a:srgbClr val="0066FF"/>
                  </a:solidFill>
                  <a:prstDash val="solid"/>
                </a:ln>
                <a:solidFill>
                  <a:srgbClr val="FFFFFF"/>
                </a:solidFill>
                <a:effectLst>
                  <a:outerShdw blurRad="63500" dir="3600000" algn="tl" rotWithShape="0">
                    <a:srgbClr val="000000">
                      <a:alpha val="70000"/>
                    </a:srgbClr>
                  </a:outerShdw>
                </a:effectLst>
              </a:defRPr>
            </a:lvl1pPr>
          </a:lstStyle>
          <a:p>
            <a:r>
              <a:rPr lang="ru-RU"/>
              <a:t>Образец заголовка</a:t>
            </a:r>
            <a:endParaRPr lang="es-ES" dirty="0"/>
          </a:p>
        </p:txBody>
      </p:sp>
      <p:sp>
        <p:nvSpPr>
          <p:cNvPr id="3" name="2 Marcador de contenido"/>
          <p:cNvSpPr>
            <a:spLocks noGrp="1"/>
          </p:cNvSpPr>
          <p:nvPr>
            <p:ph idx="1"/>
          </p:nvPr>
        </p:nvSpPr>
        <p:spPr/>
        <p:txBody>
          <a:bodyPr/>
          <a:lstStyle>
            <a:lvl1pPr>
              <a:defRPr sz="2800">
                <a:ln>
                  <a:noFill/>
                </a:ln>
                <a:solidFill>
                  <a:srgbClr val="0000CC"/>
                </a:solidFill>
              </a:defRPr>
            </a:lvl1pPr>
            <a:lvl2pPr>
              <a:defRPr>
                <a:ln>
                  <a:noFill/>
                </a:ln>
                <a:solidFill>
                  <a:srgbClr val="0000CC"/>
                </a:solidFill>
              </a:defRPr>
            </a:lvl2pPr>
            <a:lvl3pPr>
              <a:defRPr>
                <a:ln>
                  <a:noFill/>
                </a:ln>
                <a:solidFill>
                  <a:srgbClr val="0000CC"/>
                </a:solidFill>
              </a:defRPr>
            </a:lvl3pPr>
            <a:lvl4pPr>
              <a:defRPr>
                <a:ln>
                  <a:noFill/>
                </a:ln>
                <a:solidFill>
                  <a:srgbClr val="0000CC"/>
                </a:solidFill>
              </a:defRPr>
            </a:lvl4pPr>
            <a:lvl5pPr>
              <a:defRPr>
                <a:ln>
                  <a:noFill/>
                </a:ln>
                <a:solidFill>
                  <a:srgbClr val="0000CC"/>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dirty="0"/>
          </a:p>
        </p:txBody>
      </p:sp>
      <p:sp>
        <p:nvSpPr>
          <p:cNvPr id="4" name="3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003347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3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264050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85644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ru-RU"/>
              <a:t>Образец заголовка</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7" name="6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8" name="7 Marcador de pie de página"/>
          <p:cNvSpPr>
            <a:spLocks noGrp="1"/>
          </p:cNvSpPr>
          <p:nvPr>
            <p:ph type="ftr" sz="quarter" idx="11"/>
          </p:nvPr>
        </p:nvSpPr>
        <p:spPr/>
        <p:txBody>
          <a:bodyPr/>
          <a:lstStyle/>
          <a:p>
            <a:endParaRPr lang="ru-RU"/>
          </a:p>
        </p:txBody>
      </p:sp>
      <p:sp>
        <p:nvSpPr>
          <p:cNvPr id="9" name="8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572798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4" name="3 Marcador de pie de página"/>
          <p:cNvSpPr>
            <a:spLocks noGrp="1"/>
          </p:cNvSpPr>
          <p:nvPr>
            <p:ph type="ftr" sz="quarter" idx="11"/>
          </p:nvPr>
        </p:nvSpPr>
        <p:spPr/>
        <p:txBody>
          <a:bodyPr/>
          <a:lstStyle/>
          <a:p>
            <a:endParaRPr lang="ru-RU"/>
          </a:p>
        </p:txBody>
      </p:sp>
      <p:sp>
        <p:nvSpPr>
          <p:cNvPr id="5" name="4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80906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3" name="2 Marcador de pie de página"/>
          <p:cNvSpPr>
            <a:spLocks noGrp="1"/>
          </p:cNvSpPr>
          <p:nvPr>
            <p:ph type="ftr" sz="quarter" idx="11"/>
          </p:nvPr>
        </p:nvSpPr>
        <p:spPr/>
        <p:txBody>
          <a:bodyPr/>
          <a:lstStyle/>
          <a:p>
            <a:endParaRPr lang="ru-RU"/>
          </a:p>
        </p:txBody>
      </p:sp>
      <p:sp>
        <p:nvSpPr>
          <p:cNvPr id="4" name="3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1638077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723497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7D1CBE89-F19F-4231-9A3F-1245359F2D85}" type="datetimeFigureOut">
              <a:rPr lang="ru-RU" smtClean="0"/>
              <a:t>06.09.2025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3576014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1CBE89-F19F-4231-9A3F-1245359F2D85}" type="datetimeFigureOut">
              <a:rPr lang="ru-RU" smtClean="0"/>
              <a:t>06.09.2025</a:t>
            </a:fld>
            <a:endParaRPr lang="ru-RU"/>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85B9E-B9B7-463B-A457-6AB5BADB942D}" type="slidenum">
              <a:rPr lang="ru-RU" smtClean="0"/>
              <a:t>‹#›</a:t>
            </a:fld>
            <a:endParaRPr lang="ru-RU"/>
          </a:p>
        </p:txBody>
      </p:sp>
      <p:pic>
        <p:nvPicPr>
          <p:cNvPr id="7" name="6 Imagen" descr="Dibujo.bmp"/>
          <p:cNvPicPr>
            <a:picLocks noChangeAspect="1"/>
          </p:cNvPicPr>
          <p:nvPr/>
        </p:nvPicPr>
        <p:blipFill>
          <a:blip r:embed="rId13" cstate="print"/>
          <a:stretch>
            <a:fillRect/>
          </a:stretch>
        </p:blipFill>
        <p:spPr>
          <a:xfrm>
            <a:off x="0" y="0"/>
            <a:ext cx="9144000" cy="6858000"/>
          </a:xfrm>
          <a:prstGeom prst="rect">
            <a:avLst/>
          </a:prstGeom>
        </p:spPr>
      </p:pic>
      <p:sp>
        <p:nvSpPr>
          <p:cNvPr id="9" name="Rectangle 10"/>
          <p:cNvSpPr>
            <a:spLocks noChangeArrowheads="1"/>
          </p:cNvSpPr>
          <p:nvPr/>
        </p:nvSpPr>
        <p:spPr bwMode="auto">
          <a:xfrm>
            <a:off x="0" y="0"/>
            <a:ext cx="9144000" cy="7010400"/>
          </a:xfrm>
          <a:prstGeom prst="rect">
            <a:avLst/>
          </a:prstGeom>
          <a:gradFill flip="none" rotWithShape="1">
            <a:gsLst>
              <a:gs pos="100000">
                <a:srgbClr val="03D4A8">
                  <a:alpha val="18000"/>
                </a:srgbClr>
              </a:gs>
              <a:gs pos="25000">
                <a:srgbClr val="21D6E0">
                  <a:alpha val="23000"/>
                </a:srgbClr>
              </a:gs>
              <a:gs pos="75000">
                <a:srgbClr val="0087E6">
                  <a:alpha val="25000"/>
                </a:srgbClr>
              </a:gs>
              <a:gs pos="100000">
                <a:srgbClr val="005CBF">
                  <a:alpha val="25999"/>
                </a:srgbClr>
              </a:gs>
            </a:gsLst>
            <a:lin ang="2700000" scaled="1"/>
            <a:tileRect/>
          </a:gradFill>
          <a:ln w="9525">
            <a:noFill/>
            <a:miter lim="800000"/>
            <a:headEnd/>
            <a:tailEnd/>
          </a:ln>
          <a:effectLst/>
        </p:spPr>
        <p:txBody>
          <a:bodyPr wrap="none" anchor="ctr"/>
          <a:lstStyle/>
          <a:p>
            <a:pPr>
              <a:defRPr/>
            </a:pPr>
            <a:endParaRPr lang="es-ES"/>
          </a:p>
        </p:txBody>
      </p:sp>
    </p:spTree>
    <p:extLst>
      <p:ext uri="{BB962C8B-B14F-4D97-AF65-F5344CB8AC3E}">
        <p14:creationId xmlns:p14="http://schemas.microsoft.com/office/powerpoint/2010/main" val="200710901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81854" y="1772816"/>
            <a:ext cx="8060432" cy="1752600"/>
          </a:xfrm>
        </p:spPr>
        <p:txBody>
          <a:bodyPr>
            <a:normAutofit fontScale="90000"/>
          </a:bodyPr>
          <a:lstStyle/>
          <a:p>
            <a:r>
              <a:rPr lang="en-US" sz="2200" dirty="0">
                <a:solidFill>
                  <a:srgbClr val="002060"/>
                </a:solidFill>
              </a:rPr>
              <a:t/>
            </a:r>
            <a:br>
              <a:rPr lang="en-US" sz="2200" dirty="0">
                <a:solidFill>
                  <a:srgbClr val="002060"/>
                </a:solidFill>
              </a:rPr>
            </a:br>
            <a:r>
              <a:rPr lang="ru-RU" sz="4000" dirty="0">
                <a:solidFill>
                  <a:srgbClr val="0E176C"/>
                </a:solidFill>
              </a:rPr>
              <a:t>Модуль 1. Адам факторы </a:t>
            </a:r>
            <a:r>
              <a:rPr lang="ru-RU" sz="4000" dirty="0" err="1">
                <a:solidFill>
                  <a:srgbClr val="0E176C"/>
                </a:solidFill>
              </a:rPr>
              <a:t>және</a:t>
            </a:r>
            <a:r>
              <a:rPr lang="ru-RU" sz="4000" dirty="0">
                <a:solidFill>
                  <a:srgbClr val="0E176C"/>
                </a:solidFill>
              </a:rPr>
              <a:t> </a:t>
            </a:r>
            <a:r>
              <a:rPr lang="ru-RU" sz="4000" dirty="0" err="1">
                <a:solidFill>
                  <a:srgbClr val="0E176C"/>
                </a:solidFill>
              </a:rPr>
              <a:t>таным</a:t>
            </a:r>
            <a:r>
              <a:rPr lang="en-US" sz="4000" dirty="0">
                <a:solidFill>
                  <a:srgbClr val="0E176C"/>
                </a:solidFill>
              </a:rPr>
              <a:t/>
            </a:r>
            <a:br>
              <a:rPr lang="en-US" sz="4000" dirty="0">
                <a:solidFill>
                  <a:srgbClr val="0E176C"/>
                </a:solidFill>
              </a:rPr>
            </a:br>
            <a:r>
              <a:rPr lang="ru-RU" sz="4000" dirty="0" smtClean="0">
                <a:solidFill>
                  <a:srgbClr val="002060"/>
                </a:solidFill>
              </a:rPr>
              <a:t> </a:t>
            </a:r>
            <a:r>
              <a:rPr lang="ru-RU" sz="4000" dirty="0">
                <a:solidFill>
                  <a:srgbClr val="002060"/>
                </a:solidFill>
              </a:rPr>
              <a:t/>
            </a:r>
            <a:br>
              <a:rPr lang="ru-RU" sz="4000" dirty="0">
                <a:solidFill>
                  <a:srgbClr val="002060"/>
                </a:solidFill>
              </a:rPr>
            </a:br>
            <a:r>
              <a:rPr lang="ru-RU" sz="4000" dirty="0" err="1">
                <a:solidFill>
                  <a:srgbClr val="0E176C"/>
                </a:solidFill>
              </a:rPr>
              <a:t>CSE</a:t>
            </a:r>
            <a:r>
              <a:rPr lang="ru-RU" sz="4000" dirty="0">
                <a:solidFill>
                  <a:srgbClr val="0E176C"/>
                </a:solidFill>
              </a:rPr>
              <a:t> 5442 Адам-компьютер </a:t>
            </a:r>
            <a:r>
              <a:rPr lang="ru-RU" sz="4000" dirty="0" err="1">
                <a:solidFill>
                  <a:srgbClr val="0E176C"/>
                </a:solidFill>
              </a:rPr>
              <a:t>өзара</a:t>
            </a:r>
            <a:r>
              <a:rPr lang="ru-RU" sz="4000" dirty="0">
                <a:solidFill>
                  <a:srgbClr val="0E176C"/>
                </a:solidFill>
              </a:rPr>
              <a:t> </a:t>
            </a:r>
            <a:r>
              <a:rPr lang="ru-RU" sz="4000" dirty="0" err="1">
                <a:solidFill>
                  <a:srgbClr val="0E176C"/>
                </a:solidFill>
              </a:rPr>
              <a:t>әрекеттестігі</a:t>
            </a:r>
            <a:r>
              <a:rPr lang="en-US" sz="4000" dirty="0">
                <a:solidFill>
                  <a:srgbClr val="0E176C"/>
                </a:solidFill>
              </a:rPr>
              <a:t/>
            </a:r>
            <a:br>
              <a:rPr lang="en-US" sz="4000" dirty="0">
                <a:solidFill>
                  <a:srgbClr val="0E176C"/>
                </a:solidFill>
              </a:rPr>
            </a:br>
            <a:r>
              <a:rPr lang="en-US" sz="2400" dirty="0">
                <a:solidFill>
                  <a:srgbClr val="0E176C"/>
                </a:solidFill>
              </a:rPr>
              <a:t/>
            </a:r>
            <a:br>
              <a:rPr lang="en-US" sz="2400" dirty="0">
                <a:solidFill>
                  <a:srgbClr val="0E176C"/>
                </a:solidFill>
              </a:rPr>
            </a:br>
            <a:r>
              <a:rPr lang="en-US" sz="3200" dirty="0" smtClean="0">
                <a:solidFill>
                  <a:srgbClr val="0E176C"/>
                </a:solidFill>
              </a:rPr>
              <a:t>3-</a:t>
            </a:r>
            <a:r>
              <a:rPr lang="kk-KZ" sz="3200" dirty="0">
                <a:solidFill>
                  <a:srgbClr val="0E176C"/>
                </a:solidFill>
              </a:rPr>
              <a:t>дәріс</a:t>
            </a:r>
            <a:r>
              <a:rPr lang="ru-RU" sz="3200" dirty="0">
                <a:solidFill>
                  <a:srgbClr val="0E176C"/>
                </a:solidFill>
              </a:rPr>
              <a:t>. </a:t>
            </a:r>
            <a:r>
              <a:rPr lang="ru-RU" sz="3600" dirty="0" err="1">
                <a:solidFill>
                  <a:srgbClr val="0E176C"/>
                </a:solidFill>
              </a:rPr>
              <a:t>Менталдық</a:t>
            </a:r>
            <a:r>
              <a:rPr lang="ru-RU" sz="3200" dirty="0"/>
              <a:t> </a:t>
            </a:r>
            <a:r>
              <a:rPr lang="ru-RU" sz="3600" dirty="0" err="1">
                <a:solidFill>
                  <a:srgbClr val="0E176C"/>
                </a:solidFill>
              </a:rPr>
              <a:t>модельдер</a:t>
            </a:r>
            <a:r>
              <a:rPr lang="ru-RU" sz="3600" dirty="0">
                <a:solidFill>
                  <a:srgbClr val="0E176C"/>
                </a:solidFill>
              </a:rPr>
              <a:t> </a:t>
            </a:r>
            <a:r>
              <a:rPr lang="ru-RU" sz="3600" dirty="0" err="1">
                <a:solidFill>
                  <a:srgbClr val="0E176C"/>
                </a:solidFill>
              </a:rPr>
              <a:t>және</a:t>
            </a:r>
            <a:r>
              <a:rPr lang="ru-RU" sz="3600" dirty="0">
                <a:solidFill>
                  <a:srgbClr val="0E176C"/>
                </a:solidFill>
              </a:rPr>
              <a:t> </a:t>
            </a:r>
            <a:r>
              <a:rPr lang="ru-RU" sz="3600" dirty="0" err="1">
                <a:solidFill>
                  <a:srgbClr val="0E176C"/>
                </a:solidFill>
              </a:rPr>
              <a:t>когнитивтік</a:t>
            </a:r>
            <a:r>
              <a:rPr lang="ru-RU" sz="3600" dirty="0">
                <a:solidFill>
                  <a:srgbClr val="0E176C"/>
                </a:solidFill>
              </a:rPr>
              <a:t> </a:t>
            </a:r>
            <a:r>
              <a:rPr lang="ru-RU" sz="3600" dirty="0" err="1">
                <a:solidFill>
                  <a:srgbClr val="0E176C"/>
                </a:solidFill>
              </a:rPr>
              <a:t>жүктеме</a:t>
            </a:r>
            <a:endParaRPr lang="ru-RU" sz="3600" dirty="0">
              <a:solidFill>
                <a:srgbClr val="0E176C"/>
              </a:solidFill>
            </a:endParaRPr>
          </a:p>
        </p:txBody>
      </p:sp>
      <p:sp>
        <p:nvSpPr>
          <p:cNvPr id="5" name="Подзаголовок 2"/>
          <p:cNvSpPr txBox="1">
            <a:spLocks/>
          </p:cNvSpPr>
          <p:nvPr/>
        </p:nvSpPr>
        <p:spPr>
          <a:xfrm>
            <a:off x="1691680" y="414908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endParaRPr lang="en-US" dirty="0" smtClean="0">
              <a:solidFill>
                <a:srgbClr val="960000"/>
              </a:solidFill>
            </a:endParaRPr>
          </a:p>
          <a:p>
            <a:r>
              <a:rPr lang="ru-RU" dirty="0" smtClean="0"/>
              <a:t>Лектор: ф.-</a:t>
            </a:r>
            <a:r>
              <a:rPr lang="ru-RU" dirty="0" err="1" smtClean="0"/>
              <a:t>м.ғ.к</a:t>
            </a:r>
            <a:r>
              <a:rPr lang="ru-RU" dirty="0" smtClean="0"/>
              <a:t>., </a:t>
            </a:r>
            <a:r>
              <a:rPr lang="ru-RU" dirty="0" err="1" smtClean="0"/>
              <a:t>ассоц</a:t>
            </a:r>
            <a:r>
              <a:rPr lang="ru-RU" dirty="0" smtClean="0"/>
              <a:t>. профессор</a:t>
            </a:r>
          </a:p>
          <a:p>
            <a:r>
              <a:rPr lang="ru-RU" dirty="0" err="1" smtClean="0"/>
              <a:t>Ягалиева</a:t>
            </a:r>
            <a:r>
              <a:rPr lang="ru-RU" dirty="0" smtClean="0"/>
              <a:t> </a:t>
            </a:r>
            <a:r>
              <a:rPr lang="ru-RU" dirty="0" err="1" smtClean="0"/>
              <a:t>Багдат</a:t>
            </a:r>
            <a:r>
              <a:rPr lang="ru-RU" dirty="0" smtClean="0"/>
              <a:t> </a:t>
            </a:r>
            <a:r>
              <a:rPr lang="ru-RU" dirty="0" err="1" smtClean="0"/>
              <a:t>Есеновна</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968" y="913"/>
            <a:ext cx="9252520" cy="1143000"/>
          </a:xfrm>
        </p:spPr>
        <p:txBody>
          <a:bodyPr>
            <a:normAutofit/>
          </a:bodyPr>
          <a:lstStyle/>
          <a:p>
            <a:r>
              <a:rPr lang="ru-RU" sz="3200" dirty="0" err="1">
                <a:solidFill>
                  <a:srgbClr val="A20000"/>
                </a:solidFill>
              </a:rPr>
              <a:t>Менталдық</a:t>
            </a:r>
            <a:r>
              <a:rPr lang="ru-RU" sz="3200" dirty="0"/>
              <a:t> </a:t>
            </a:r>
            <a:r>
              <a:rPr lang="ru-RU" sz="3200" dirty="0" err="1">
                <a:solidFill>
                  <a:srgbClr val="A20000"/>
                </a:solidFill>
              </a:rPr>
              <a:t>модельдер</a:t>
            </a:r>
            <a:r>
              <a:rPr lang="ru-RU" sz="3200" dirty="0">
                <a:solidFill>
                  <a:srgbClr val="A20000"/>
                </a:solidFill>
              </a:rPr>
              <a:t> </a:t>
            </a:r>
            <a:r>
              <a:rPr lang="ru-RU" sz="3200" dirty="0" err="1">
                <a:solidFill>
                  <a:srgbClr val="A20000"/>
                </a:solidFill>
              </a:rPr>
              <a:t>және</a:t>
            </a:r>
            <a:r>
              <a:rPr lang="ru-RU" sz="3200" dirty="0">
                <a:solidFill>
                  <a:srgbClr val="A20000"/>
                </a:solidFill>
              </a:rPr>
              <a:t> </a:t>
            </a:r>
            <a:r>
              <a:rPr lang="ru-RU" sz="3200" dirty="0" err="1">
                <a:solidFill>
                  <a:srgbClr val="A20000"/>
                </a:solidFill>
              </a:rPr>
              <a:t>когнитивтік</a:t>
            </a:r>
            <a:r>
              <a:rPr lang="ru-RU" sz="3200" dirty="0">
                <a:solidFill>
                  <a:srgbClr val="A20000"/>
                </a:solidFill>
              </a:rPr>
              <a:t> </a:t>
            </a:r>
            <a:r>
              <a:rPr lang="ru-RU" sz="3200" dirty="0" err="1">
                <a:solidFill>
                  <a:srgbClr val="A20000"/>
                </a:solidFill>
              </a:rPr>
              <a:t>жүктеме</a:t>
            </a:r>
            <a:endParaRPr lang="ru-RU" sz="3200" dirty="0">
              <a:solidFill>
                <a:srgbClr val="A20000"/>
              </a:solidFill>
            </a:endParaRPr>
          </a:p>
        </p:txBody>
      </p:sp>
      <p:sp>
        <p:nvSpPr>
          <p:cNvPr id="5" name="Содержимое 2">
            <a:extLst>
              <a:ext uri="{FF2B5EF4-FFF2-40B4-BE49-F238E27FC236}">
                <a16:creationId xmlns:a16="http://schemas.microsoft.com/office/drawing/2014/main" id="{5A6FE5C3-E69C-4145-9F05-274BAECCD650}"/>
              </a:ext>
            </a:extLst>
          </p:cNvPr>
          <p:cNvSpPr txBox="1">
            <a:spLocks/>
          </p:cNvSpPr>
          <p:nvPr/>
        </p:nvSpPr>
        <p:spPr>
          <a:xfrm>
            <a:off x="124240" y="1196565"/>
            <a:ext cx="8229600" cy="63371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Font typeface="Arial" pitchFamily="34" charset="0"/>
              <a:buNone/>
            </a:pPr>
            <a:endParaRPr lang="en-US" sz="2400" dirty="0">
              <a:cs typeface="Times New Roman" panose="02020603050405020304" pitchFamily="18" charset="0"/>
            </a:endParaRPr>
          </a:p>
        </p:txBody>
      </p:sp>
      <p:sp>
        <p:nvSpPr>
          <p:cNvPr id="103" name="Rectangle 251">
            <a:extLst>
              <a:ext uri="{FF2B5EF4-FFF2-40B4-BE49-F238E27FC236}">
                <a16:creationId xmlns:a16="http://schemas.microsoft.com/office/drawing/2014/main" id="{1F599DDB-247A-4245-BCCA-81FE7C772EC4}"/>
              </a:ext>
            </a:extLst>
          </p:cNvPr>
          <p:cNvSpPr>
            <a:spLocks noChangeArrowheads="1"/>
          </p:cNvSpPr>
          <p:nvPr/>
        </p:nvSpPr>
        <p:spPr bwMode="auto">
          <a:xfrm>
            <a:off x="569913" y="1208088"/>
            <a:ext cx="2573337" cy="2171700"/>
          </a:xfrm>
          <a:prstGeom prst="rect">
            <a:avLst/>
          </a:prstGeom>
          <a:solidFill>
            <a:schemeClr val="folHlink"/>
          </a:solidFill>
          <a:ln w="57150" cmpd="thickThin">
            <a:solidFill>
              <a:schemeClr val="tx1"/>
            </a:solidFill>
            <a:miter lim="800000"/>
            <a:headEnd/>
            <a:tailEnd/>
          </a:ln>
        </p:spPr>
        <p:txBody>
          <a:bodyPr wrap="none" lIns="90000" tIns="0" rIns="90000" bIns="46800"/>
          <a:lstStyle>
            <a:lvl1pPr>
              <a:spcBef>
                <a:spcPct val="20000"/>
              </a:spcBef>
              <a:buFont typeface="Arial" panose="020B0604020202020204" pitchFamily="34" charset="0"/>
              <a:buChar char="•"/>
              <a:tabLst>
                <a:tab pos="20955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0955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0955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0955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0955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0955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0955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0955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095500" algn="l"/>
              </a:tabLst>
              <a:defRPr sz="2000">
                <a:solidFill>
                  <a:schemeClr val="tx1"/>
                </a:solidFill>
                <a:latin typeface="Calibri" panose="020F0502020204030204" pitchFamily="34" charset="0"/>
              </a:defRPr>
            </a:lvl9pPr>
          </a:lstStyle>
          <a:p>
            <a:pPr eaLnBrk="1" hangingPunct="1">
              <a:spcBef>
                <a:spcPct val="0"/>
              </a:spcBef>
              <a:buFontTx/>
              <a:buNone/>
            </a:pPr>
            <a:r>
              <a:rPr lang="ru-RU" altLang="en-US" sz="1600" noProof="1">
                <a:latin typeface="Arial" panose="020B0604020202020204" pitchFamily="34" charset="0"/>
              </a:rPr>
              <a:t>Параметры страницы</a:t>
            </a:r>
            <a:r>
              <a:rPr lang="en-US" altLang="en-US" sz="1800" noProof="1">
                <a:latin typeface="Arial" panose="020B0604020202020204" pitchFamily="34" charset="0"/>
              </a:rPr>
              <a:t>	 </a:t>
            </a:r>
            <a:r>
              <a:rPr lang="en-US" altLang="en-US" sz="1800" noProof="1">
                <a:latin typeface="Arial" panose="020B0604020202020204" pitchFamily="34" charset="0"/>
                <a:sym typeface="Monotype Sorts" pitchFamily="2" charset="2"/>
              </a:rPr>
              <a:t></a:t>
            </a:r>
            <a:endParaRPr lang="en-US" altLang="en-US" sz="1800" noProof="1">
              <a:latin typeface="Arial" panose="020B0604020202020204" pitchFamily="34" charset="0"/>
            </a:endParaRPr>
          </a:p>
          <a:p>
            <a:pPr eaLnBrk="1" hangingPunct="1">
              <a:spcBef>
                <a:spcPct val="50000"/>
              </a:spcBef>
              <a:buFontTx/>
              <a:buNone/>
            </a:pPr>
            <a:r>
              <a:rPr lang="ru-RU" altLang="en-US" sz="1600" noProof="1">
                <a:latin typeface="Arial" panose="020B0604020202020204" pitchFamily="34" charset="0"/>
              </a:rPr>
              <a:t>Поля</a:t>
            </a:r>
            <a:endParaRPr lang="en-US" altLang="en-US" sz="1600" noProof="1">
              <a:latin typeface="Arial" panose="020B0604020202020204" pitchFamily="34" charset="0"/>
            </a:endParaRPr>
          </a:p>
          <a:p>
            <a:pPr eaLnBrk="1" hangingPunct="1">
              <a:spcBef>
                <a:spcPct val="50000"/>
              </a:spcBef>
              <a:buFontTx/>
              <a:buNone/>
            </a:pPr>
            <a:r>
              <a:rPr lang="ru-RU" altLang="en-US" sz="1600" noProof="1">
                <a:latin typeface="Arial" panose="020B0604020202020204" pitchFamily="34" charset="0"/>
              </a:rPr>
              <a:t>верхнее</a:t>
            </a:r>
            <a:endParaRPr lang="en-US" altLang="en-US" sz="1600" noProof="1">
              <a:latin typeface="Arial" panose="020B0604020202020204" pitchFamily="34" charset="0"/>
            </a:endParaRPr>
          </a:p>
          <a:p>
            <a:pPr eaLnBrk="1" hangingPunct="1">
              <a:spcBef>
                <a:spcPct val="0"/>
              </a:spcBef>
              <a:buFontTx/>
              <a:buNone/>
            </a:pPr>
            <a:r>
              <a:rPr lang="ru-RU" altLang="en-US" sz="1600" noProof="1">
                <a:latin typeface="Arial" panose="020B0604020202020204" pitchFamily="34" charset="0"/>
              </a:rPr>
              <a:t>нижнее</a:t>
            </a:r>
            <a:endParaRPr lang="en-US" altLang="en-US" sz="1600" noProof="1">
              <a:latin typeface="Arial" panose="020B0604020202020204" pitchFamily="34" charset="0"/>
            </a:endParaRPr>
          </a:p>
          <a:p>
            <a:pPr eaLnBrk="1" hangingPunct="1">
              <a:spcBef>
                <a:spcPct val="0"/>
              </a:spcBef>
              <a:buFontTx/>
              <a:buNone/>
            </a:pPr>
            <a:r>
              <a:rPr lang="ru-RU" altLang="en-US" sz="1600" noProof="1">
                <a:latin typeface="Arial" panose="020B0604020202020204" pitchFamily="34" charset="0"/>
              </a:rPr>
              <a:t>левое</a:t>
            </a:r>
            <a:endParaRPr lang="en-US" altLang="en-US" sz="1600" noProof="1">
              <a:latin typeface="Arial" panose="020B0604020202020204" pitchFamily="34" charset="0"/>
            </a:endParaRPr>
          </a:p>
          <a:p>
            <a:pPr eaLnBrk="1" hangingPunct="1">
              <a:spcBef>
                <a:spcPct val="0"/>
              </a:spcBef>
              <a:buFontTx/>
              <a:buNone/>
            </a:pPr>
            <a:r>
              <a:rPr lang="ru-RU" altLang="en-US" sz="1600" noProof="1">
                <a:latin typeface="Arial" panose="020B0604020202020204" pitchFamily="34" charset="0"/>
              </a:rPr>
              <a:t>правое</a:t>
            </a:r>
            <a:endParaRPr lang="en-US" altLang="en-US" sz="1600" noProof="1">
              <a:latin typeface="Arial" panose="020B0604020202020204" pitchFamily="34" charset="0"/>
            </a:endParaRPr>
          </a:p>
        </p:txBody>
      </p:sp>
      <p:grpSp>
        <p:nvGrpSpPr>
          <p:cNvPr id="104" name="Group 270">
            <a:extLst>
              <a:ext uri="{FF2B5EF4-FFF2-40B4-BE49-F238E27FC236}">
                <a16:creationId xmlns:a16="http://schemas.microsoft.com/office/drawing/2014/main" id="{F67BD125-D9A0-45D1-8EA3-31E363605F92}"/>
              </a:ext>
            </a:extLst>
          </p:cNvPr>
          <p:cNvGrpSpPr>
            <a:grpSpLocks/>
          </p:cNvGrpSpPr>
          <p:nvPr/>
        </p:nvGrpSpPr>
        <p:grpSpPr bwMode="auto">
          <a:xfrm>
            <a:off x="4808538" y="690562"/>
            <a:ext cx="3832225" cy="6051551"/>
            <a:chOff x="3029" y="221"/>
            <a:chExt cx="2414" cy="3812"/>
          </a:xfrm>
        </p:grpSpPr>
        <p:sp>
          <p:nvSpPr>
            <p:cNvPr id="105" name="Line 258">
              <a:extLst>
                <a:ext uri="{FF2B5EF4-FFF2-40B4-BE49-F238E27FC236}">
                  <a16:creationId xmlns:a16="http://schemas.microsoft.com/office/drawing/2014/main" id="{A51A3358-37C8-4141-A752-18F71D892C8D}"/>
                </a:ext>
              </a:extLst>
            </p:cNvPr>
            <p:cNvSpPr>
              <a:spLocks noChangeShapeType="1"/>
            </p:cNvSpPr>
            <p:nvPr/>
          </p:nvSpPr>
          <p:spPr bwMode="auto">
            <a:xfrm>
              <a:off x="3029" y="450"/>
              <a:ext cx="0" cy="358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106" name="Text Box 215">
              <a:extLst>
                <a:ext uri="{FF2B5EF4-FFF2-40B4-BE49-F238E27FC236}">
                  <a16:creationId xmlns:a16="http://schemas.microsoft.com/office/drawing/2014/main" id="{6FADF414-2B49-45A1-8EE4-D42F8833C343}"/>
                </a:ext>
              </a:extLst>
            </p:cNvPr>
            <p:cNvSpPr txBox="1">
              <a:spLocks noChangeArrowheads="1"/>
            </p:cNvSpPr>
            <p:nvPr/>
          </p:nvSpPr>
          <p:spPr bwMode="auto">
            <a:xfrm>
              <a:off x="4905" y="621"/>
              <a:ext cx="334" cy="448"/>
            </a:xfrm>
            <a:prstGeom prst="rect">
              <a:avLst/>
            </a:prstGeom>
            <a:solidFill>
              <a:schemeClr val="bg1"/>
            </a:solidFill>
            <a:ln w="19050">
              <a:solidFill>
                <a:schemeClr val="tx1"/>
              </a:solidFill>
              <a:miter lim="800000"/>
              <a:headEnd/>
              <a:tailEnd/>
            </a:ln>
          </p:spPr>
          <p:txBody>
            <a:bodyPr lIns="18000" tIns="18000" rIns="18000" bIns="180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ru-RU" altLang="en-US" sz="600" noProof="1">
                <a:latin typeface="Arial" panose="020B0604020202020204" pitchFamily="34" charset="0"/>
              </a:endParaRPr>
            </a:p>
          </p:txBody>
        </p:sp>
        <p:sp>
          <p:nvSpPr>
            <p:cNvPr id="107" name="AutoShape 216">
              <a:extLst>
                <a:ext uri="{FF2B5EF4-FFF2-40B4-BE49-F238E27FC236}">
                  <a16:creationId xmlns:a16="http://schemas.microsoft.com/office/drawing/2014/main" id="{82DA6728-4CB3-4820-9AA0-6C001DC7EB22}"/>
                </a:ext>
              </a:extLst>
            </p:cNvPr>
            <p:cNvSpPr>
              <a:spLocks noChangeArrowheads="1"/>
            </p:cNvSpPr>
            <p:nvPr/>
          </p:nvSpPr>
          <p:spPr bwMode="auto">
            <a:xfrm>
              <a:off x="4785" y="1531"/>
              <a:ext cx="658" cy="444"/>
            </a:xfrm>
            <a:prstGeom prst="roundRect">
              <a:avLst>
                <a:gd name="adj" fmla="val 16667"/>
              </a:avLst>
            </a:prstGeom>
            <a:solidFill>
              <a:schemeClr val="folHlink"/>
            </a:solidFill>
            <a:ln w="2857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8" name="Rectangle 217">
              <a:extLst>
                <a:ext uri="{FF2B5EF4-FFF2-40B4-BE49-F238E27FC236}">
                  <a16:creationId xmlns:a16="http://schemas.microsoft.com/office/drawing/2014/main" id="{EBCE20D4-0275-48E1-902B-993D303BD14F}"/>
                </a:ext>
              </a:extLst>
            </p:cNvPr>
            <p:cNvSpPr>
              <a:spLocks noChangeArrowheads="1"/>
            </p:cNvSpPr>
            <p:nvPr/>
          </p:nvSpPr>
          <p:spPr bwMode="auto">
            <a:xfrm>
              <a:off x="4807" y="525"/>
              <a:ext cx="582" cy="718"/>
            </a:xfrm>
            <a:prstGeom prst="rect">
              <a:avLst/>
            </a:prstGeom>
            <a:solidFill>
              <a:schemeClr val="folHlink"/>
            </a:solidFill>
            <a:ln w="2857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9" name="Oval 219">
              <a:extLst>
                <a:ext uri="{FF2B5EF4-FFF2-40B4-BE49-F238E27FC236}">
                  <a16:creationId xmlns:a16="http://schemas.microsoft.com/office/drawing/2014/main" id="{4BFB5457-3B41-443A-827D-974BEC42338C}"/>
                </a:ext>
              </a:extLst>
            </p:cNvPr>
            <p:cNvSpPr>
              <a:spLocks noChangeArrowheads="1"/>
            </p:cNvSpPr>
            <p:nvPr/>
          </p:nvSpPr>
          <p:spPr bwMode="auto">
            <a:xfrm>
              <a:off x="3709" y="1591"/>
              <a:ext cx="105" cy="105"/>
            </a:xfrm>
            <a:prstGeom prst="ellipse">
              <a:avLst/>
            </a:prstGeom>
            <a:solidFill>
              <a:schemeClr val="folHlink"/>
            </a:solidFill>
            <a:ln w="2857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0" name="Freeform 220">
              <a:extLst>
                <a:ext uri="{FF2B5EF4-FFF2-40B4-BE49-F238E27FC236}">
                  <a16:creationId xmlns:a16="http://schemas.microsoft.com/office/drawing/2014/main" id="{3B992967-1335-4995-8D4B-29FDD86A0911}"/>
                </a:ext>
              </a:extLst>
            </p:cNvPr>
            <p:cNvSpPr>
              <a:spLocks/>
            </p:cNvSpPr>
            <p:nvPr/>
          </p:nvSpPr>
          <p:spPr bwMode="auto">
            <a:xfrm>
              <a:off x="3445" y="1437"/>
              <a:ext cx="372" cy="190"/>
            </a:xfrm>
            <a:custGeom>
              <a:avLst/>
              <a:gdLst>
                <a:gd name="T0" fmla="*/ 372 w 372"/>
                <a:gd name="T1" fmla="*/ 190 h 190"/>
                <a:gd name="T2" fmla="*/ 216 w 372"/>
                <a:gd name="T3" fmla="*/ 22 h 190"/>
                <a:gd name="T4" fmla="*/ 0 w 372"/>
                <a:gd name="T5" fmla="*/ 58 h 190"/>
                <a:gd name="T6" fmla="*/ 0 60000 65536"/>
                <a:gd name="T7" fmla="*/ 0 60000 65536"/>
                <a:gd name="T8" fmla="*/ 0 60000 65536"/>
                <a:gd name="T9" fmla="*/ 0 w 372"/>
                <a:gd name="T10" fmla="*/ 0 h 190"/>
                <a:gd name="T11" fmla="*/ 372 w 372"/>
                <a:gd name="T12" fmla="*/ 190 h 190"/>
              </a:gdLst>
              <a:ahLst/>
              <a:cxnLst>
                <a:cxn ang="T6">
                  <a:pos x="T0" y="T1"/>
                </a:cxn>
                <a:cxn ang="T7">
                  <a:pos x="T2" y="T3"/>
                </a:cxn>
                <a:cxn ang="T8">
                  <a:pos x="T4" y="T5"/>
                </a:cxn>
              </a:cxnLst>
              <a:rect l="T9" t="T10" r="T11" b="T12"/>
              <a:pathLst>
                <a:path w="372" h="190">
                  <a:moveTo>
                    <a:pt x="372" y="190"/>
                  </a:moveTo>
                  <a:cubicBezTo>
                    <a:pt x="325" y="117"/>
                    <a:pt x="278" y="44"/>
                    <a:pt x="216" y="22"/>
                  </a:cubicBezTo>
                  <a:cubicBezTo>
                    <a:pt x="154" y="0"/>
                    <a:pt x="36" y="52"/>
                    <a:pt x="0" y="58"/>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a:p>
          </p:txBody>
        </p:sp>
        <p:sp>
          <p:nvSpPr>
            <p:cNvPr id="111" name="Rectangle 221">
              <a:extLst>
                <a:ext uri="{FF2B5EF4-FFF2-40B4-BE49-F238E27FC236}">
                  <a16:creationId xmlns:a16="http://schemas.microsoft.com/office/drawing/2014/main" id="{E0E397D0-E0B0-47DD-922A-2BBEE2054FFF}"/>
                </a:ext>
              </a:extLst>
            </p:cNvPr>
            <p:cNvSpPr>
              <a:spLocks noChangeArrowheads="1"/>
            </p:cNvSpPr>
            <p:nvPr/>
          </p:nvSpPr>
          <p:spPr bwMode="auto">
            <a:xfrm>
              <a:off x="3565" y="1639"/>
              <a:ext cx="504" cy="228"/>
            </a:xfrm>
            <a:prstGeom prst="rect">
              <a:avLst/>
            </a:prstGeom>
            <a:solidFill>
              <a:schemeClr val="folHlink"/>
            </a:solidFill>
            <a:ln w="2857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12" name="Text Box 222">
              <a:extLst>
                <a:ext uri="{FF2B5EF4-FFF2-40B4-BE49-F238E27FC236}">
                  <a16:creationId xmlns:a16="http://schemas.microsoft.com/office/drawing/2014/main" id="{0A840CAA-FA31-4990-B572-FC098B70BF92}"/>
                </a:ext>
              </a:extLst>
            </p:cNvPr>
            <p:cNvSpPr txBox="1">
              <a:spLocks noChangeArrowheads="1"/>
            </p:cNvSpPr>
            <p:nvPr/>
          </p:nvSpPr>
          <p:spPr bwMode="auto">
            <a:xfrm>
              <a:off x="4398" y="1815"/>
              <a:ext cx="156" cy="19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36000" tIns="18000" rIns="36000" bIns="180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a:latin typeface="Arial" panose="020B0604020202020204" pitchFamily="34" charset="0"/>
                </a:rPr>
                <a:t>Ф</a:t>
              </a:r>
              <a:endParaRPr lang="en-US" altLang="en-US" sz="1800" dirty="0">
                <a:latin typeface="Arial" panose="020B0604020202020204" pitchFamily="34" charset="0"/>
              </a:endParaRPr>
            </a:p>
          </p:txBody>
        </p:sp>
        <p:sp>
          <p:nvSpPr>
            <p:cNvPr id="113" name="Text Box 223">
              <a:extLst>
                <a:ext uri="{FF2B5EF4-FFF2-40B4-BE49-F238E27FC236}">
                  <a16:creationId xmlns:a16="http://schemas.microsoft.com/office/drawing/2014/main" id="{14ACB2F9-7E39-4EE5-8755-D1ECD3AF7957}"/>
                </a:ext>
              </a:extLst>
            </p:cNvPr>
            <p:cNvSpPr txBox="1">
              <a:spLocks noChangeArrowheads="1"/>
            </p:cNvSpPr>
            <p:nvPr/>
          </p:nvSpPr>
          <p:spPr bwMode="auto">
            <a:xfrm>
              <a:off x="4971" y="705"/>
              <a:ext cx="334" cy="448"/>
            </a:xfrm>
            <a:prstGeom prst="rect">
              <a:avLst/>
            </a:prstGeom>
            <a:solidFill>
              <a:schemeClr val="bg1"/>
            </a:solidFill>
            <a:ln w="19050">
              <a:solidFill>
                <a:schemeClr val="tx1"/>
              </a:solidFill>
              <a:miter lim="800000"/>
              <a:headEnd/>
              <a:tailEnd/>
            </a:ln>
          </p:spPr>
          <p:txBody>
            <a:bodyPr lIns="18000" tIns="18000" rIns="18000" bIns="180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600" dirty="0">
                  <a:latin typeface="Arial" panose="020B0604020202020204" pitchFamily="34" charset="0"/>
                </a:rPr>
                <a:t>mm </a:t>
              </a:r>
              <a:r>
                <a:rPr lang="en-US" altLang="en-US" sz="600" dirty="0" err="1">
                  <a:latin typeface="Arial" panose="020B0604020202020204" pitchFamily="34" charset="0"/>
                </a:rPr>
                <a:t>dmsm</a:t>
              </a:r>
              <a:r>
                <a:rPr lang="en-US" altLang="en-US" sz="600" dirty="0">
                  <a:latin typeface="Arial" panose="020B0604020202020204" pitchFamily="34" charset="0"/>
                </a:rPr>
                <a:t> </a:t>
              </a:r>
              <a:r>
                <a:rPr lang="en-US" altLang="en-US" sz="600" dirty="0" err="1">
                  <a:latin typeface="Arial" panose="020B0604020202020204" pitchFamily="34" charset="0"/>
                </a:rPr>
                <a:t>sp</a:t>
              </a:r>
              <a:r>
                <a:rPr lang="en-US" altLang="en-US" sz="600" dirty="0">
                  <a:latin typeface="Arial" panose="020B0604020202020204" pitchFamily="34" charset="0"/>
                </a:rPr>
                <a:t> ab </a:t>
              </a:r>
              <a:r>
                <a:rPr lang="en-US" altLang="en-US" sz="600" dirty="0" err="1">
                  <a:latin typeface="Arial" panose="020B0604020202020204" pitchFamily="34" charset="0"/>
                </a:rPr>
                <a:t>anem</a:t>
              </a:r>
              <a:r>
                <a:rPr lang="en-US" altLang="en-US" sz="600" dirty="0">
                  <a:latin typeface="Arial" panose="020B0604020202020204" pitchFamily="34" charset="0"/>
                </a:rPr>
                <a:t> a </a:t>
              </a:r>
              <a:r>
                <a:rPr lang="en-US" altLang="en-US" sz="600" dirty="0" err="1">
                  <a:latin typeface="Arial" panose="020B0604020202020204" pitchFamily="34" charset="0"/>
                </a:rPr>
                <a:t>tts</a:t>
              </a:r>
              <a:r>
                <a:rPr lang="en-US" altLang="en-US" sz="600" dirty="0">
                  <a:latin typeface="Arial" panose="020B0604020202020204" pitchFamily="34" charset="0"/>
                </a:rPr>
                <a:t>, to </a:t>
              </a:r>
              <a:r>
                <a:rPr lang="en-US" altLang="en-US" sz="600" dirty="0" err="1">
                  <a:latin typeface="Arial" panose="020B0604020202020204" pitchFamily="34" charset="0"/>
                </a:rPr>
                <a:t>fmst</a:t>
              </a:r>
              <a:r>
                <a:rPr lang="en-US" altLang="en-US" sz="600" dirty="0">
                  <a:latin typeface="Arial" panose="020B0604020202020204" pitchFamily="34" charset="0"/>
                </a:rPr>
                <a:t> </a:t>
              </a:r>
              <a:r>
                <a:rPr lang="en-US" altLang="en-US" sz="600" dirty="0" err="1">
                  <a:latin typeface="Arial" panose="020B0604020202020204" pitchFamily="34" charset="0"/>
                </a:rPr>
                <a:t>saåfprs</a:t>
              </a:r>
              <a:r>
                <a:rPr lang="en-US" altLang="en-US" sz="600" dirty="0">
                  <a:latin typeface="Arial" panose="020B0604020202020204" pitchFamily="34" charset="0"/>
                </a:rPr>
                <a:t> </a:t>
              </a:r>
              <a:r>
                <a:rPr lang="en-US" altLang="en-US" sz="600" dirty="0" err="1">
                  <a:latin typeface="Arial" panose="020B0604020202020204" pitchFamily="34" charset="0"/>
                </a:rPr>
                <a:t>fer</a:t>
              </a:r>
              <a:r>
                <a:rPr lang="en-US" altLang="en-US" sz="600" dirty="0">
                  <a:latin typeface="Arial" panose="020B0604020202020204" pitchFamily="34" charset="0"/>
                </a:rPr>
                <a:t> s </a:t>
              </a:r>
              <a:r>
                <a:rPr lang="en-US" altLang="en-US" sz="600" dirty="0" err="1">
                  <a:latin typeface="Arial" panose="020B0604020202020204" pitchFamily="34" charset="0"/>
                </a:rPr>
                <a:t>frfi</a:t>
              </a:r>
              <a:r>
                <a:rPr lang="en-US" altLang="en-US" sz="600" dirty="0">
                  <a:latin typeface="Arial" panose="020B0604020202020204" pitchFamily="34" charset="0"/>
                </a:rPr>
                <a:t> </a:t>
              </a:r>
              <a:r>
                <a:rPr lang="en-US" altLang="en-US" sz="600" dirty="0" err="1">
                  <a:latin typeface="Arial" panose="020B0604020202020204" pitchFamily="34" charset="0"/>
                </a:rPr>
                <a:t>smfe</a:t>
              </a:r>
              <a:r>
                <a:rPr lang="en-US" altLang="en-US" sz="600" dirty="0">
                  <a:latin typeface="Arial" panose="020B0604020202020204" pitchFamily="34" charset="0"/>
                </a:rPr>
                <a:t> </a:t>
              </a:r>
              <a:r>
                <a:rPr lang="en-US" altLang="en-US" sz="600" dirty="0" err="1">
                  <a:latin typeface="Arial" panose="020B0604020202020204" pitchFamily="34" charset="0"/>
                </a:rPr>
                <a:t>skf</a:t>
              </a:r>
              <a:r>
                <a:rPr lang="en-US" altLang="en-US" sz="600" dirty="0">
                  <a:latin typeface="Arial" panose="020B0604020202020204" pitchFamily="34" charset="0"/>
                </a:rPr>
                <a:t> org s </a:t>
              </a:r>
              <a:r>
                <a:rPr lang="en-US" altLang="en-US" sz="600" dirty="0" err="1">
                  <a:latin typeface="Arial" panose="020B0604020202020204" pitchFamily="34" charset="0"/>
                </a:rPr>
                <a:t>fp4et</a:t>
              </a:r>
              <a:r>
                <a:rPr lang="en-US" altLang="en-US" sz="600" dirty="0">
                  <a:latin typeface="Arial" panose="020B0604020202020204" pitchFamily="34" charset="0"/>
                </a:rPr>
                <a:t> </a:t>
              </a:r>
              <a:r>
                <a:rPr lang="en-US" altLang="en-US" sz="600" dirty="0" err="1">
                  <a:latin typeface="Arial" panose="020B0604020202020204" pitchFamily="34" charset="0"/>
                </a:rPr>
                <a:t>gsæ</a:t>
              </a:r>
              <a:r>
                <a:rPr lang="en-US" altLang="en-US" sz="600" dirty="0">
                  <a:latin typeface="Arial" panose="020B0604020202020204" pitchFamily="34" charset="0"/>
                </a:rPr>
                <a:t> </a:t>
              </a:r>
              <a:r>
                <a:rPr lang="en-US" altLang="en-US" sz="600" dirty="0" err="1">
                  <a:latin typeface="Arial" panose="020B0604020202020204" pitchFamily="34" charset="0"/>
                </a:rPr>
                <a:t>fgtær</a:t>
              </a:r>
              <a:r>
                <a:rPr lang="en-US" altLang="en-US" sz="600" dirty="0">
                  <a:latin typeface="Arial" panose="020B0604020202020204" pitchFamily="34" charset="0"/>
                </a:rPr>
                <a:t> </a:t>
              </a:r>
            </a:p>
          </p:txBody>
        </p:sp>
        <p:cxnSp>
          <p:nvCxnSpPr>
            <p:cNvPr id="114" name="AutoShape 224">
              <a:extLst>
                <a:ext uri="{FF2B5EF4-FFF2-40B4-BE49-F238E27FC236}">
                  <a16:creationId xmlns:a16="http://schemas.microsoft.com/office/drawing/2014/main" id="{86C0F545-7A37-4EE1-9E2E-833A15943F1A}"/>
                </a:ext>
              </a:extLst>
            </p:cNvPr>
            <p:cNvCxnSpPr>
              <a:cxnSpLocks noChangeShapeType="1"/>
              <a:stCxn id="107" idx="1"/>
              <a:endCxn id="111" idx="3"/>
            </p:cNvCxnSpPr>
            <p:nvPr/>
          </p:nvCxnSpPr>
          <p:spPr bwMode="auto">
            <a:xfrm flipH="1">
              <a:off x="4078" y="1753"/>
              <a:ext cx="698"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15" name="Line 225">
              <a:extLst>
                <a:ext uri="{FF2B5EF4-FFF2-40B4-BE49-F238E27FC236}">
                  <a16:creationId xmlns:a16="http://schemas.microsoft.com/office/drawing/2014/main" id="{3B287911-91F5-4735-AF3B-B604DC250EC6}"/>
                </a:ext>
              </a:extLst>
            </p:cNvPr>
            <p:cNvSpPr>
              <a:spLocks noChangeShapeType="1"/>
            </p:cNvSpPr>
            <p:nvPr/>
          </p:nvSpPr>
          <p:spPr bwMode="auto">
            <a:xfrm>
              <a:off x="4474" y="1753"/>
              <a:ext cx="0" cy="5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16" name="Line 226">
              <a:extLst>
                <a:ext uri="{FF2B5EF4-FFF2-40B4-BE49-F238E27FC236}">
                  <a16:creationId xmlns:a16="http://schemas.microsoft.com/office/drawing/2014/main" id="{389CE9C9-2970-46AE-905D-DF0997D904E2}"/>
                </a:ext>
              </a:extLst>
            </p:cNvPr>
            <p:cNvSpPr>
              <a:spLocks noChangeShapeType="1"/>
            </p:cNvSpPr>
            <p:nvPr/>
          </p:nvSpPr>
          <p:spPr bwMode="auto">
            <a:xfrm flipV="1">
              <a:off x="5197" y="1243"/>
              <a:ext cx="0" cy="28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117" name="Line 227">
              <a:extLst>
                <a:ext uri="{FF2B5EF4-FFF2-40B4-BE49-F238E27FC236}">
                  <a16:creationId xmlns:a16="http://schemas.microsoft.com/office/drawing/2014/main" id="{FFBC80BB-3C20-4870-8341-5E711B57BB9F}"/>
                </a:ext>
              </a:extLst>
            </p:cNvPr>
            <p:cNvSpPr>
              <a:spLocks noChangeShapeType="1"/>
            </p:cNvSpPr>
            <p:nvPr/>
          </p:nvSpPr>
          <p:spPr bwMode="auto">
            <a:xfrm>
              <a:off x="5053" y="1153"/>
              <a:ext cx="0" cy="37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118" name="Text Box 228">
              <a:extLst>
                <a:ext uri="{FF2B5EF4-FFF2-40B4-BE49-F238E27FC236}">
                  <a16:creationId xmlns:a16="http://schemas.microsoft.com/office/drawing/2014/main" id="{ADAF7B7B-8A9C-4199-94E0-95618F6A5139}"/>
                </a:ext>
              </a:extLst>
            </p:cNvPr>
            <p:cNvSpPr txBox="1">
              <a:spLocks noChangeArrowheads="1"/>
            </p:cNvSpPr>
            <p:nvPr/>
          </p:nvSpPr>
          <p:spPr bwMode="auto">
            <a:xfrm>
              <a:off x="3053" y="221"/>
              <a:ext cx="1516" cy="1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ru-RU" altLang="en-US" sz="1800" dirty="0">
                <a:latin typeface="Arial" panose="020B0604020202020204" pitchFamily="34" charset="0"/>
              </a:endParaRPr>
            </a:p>
            <a:p>
              <a:pPr>
                <a:spcBef>
                  <a:spcPct val="0"/>
                </a:spcBef>
                <a:buNone/>
              </a:pPr>
              <a:r>
                <a:rPr lang="en-US" sz="1800" b="1" dirty="0"/>
                <a:t>A </a:t>
              </a:r>
              <a:r>
                <a:rPr lang="ru-RU" sz="1800" b="1" dirty="0" err="1"/>
                <a:t>моделі</a:t>
              </a:r>
              <a:r>
                <a:rPr lang="ru-RU" sz="1800" b="1" dirty="0"/>
                <a:t>:</a:t>
              </a:r>
              <a:r>
                <a:rPr lang="ru-RU" sz="1800" dirty="0"/>
                <a:t/>
              </a:r>
              <a:br>
                <a:rPr lang="ru-RU" sz="1800" dirty="0"/>
              </a:br>
              <a:r>
                <a:rPr lang="ru-RU" sz="1800" dirty="0"/>
                <a:t>Бет </a:t>
              </a:r>
              <a:r>
                <a:rPr lang="ru-RU" sz="1800" dirty="0" err="1"/>
                <a:t>пішімі</a:t>
              </a:r>
              <a:r>
                <a:rPr lang="ru-RU" sz="1800" dirty="0"/>
                <a:t> </a:t>
              </a:r>
              <a:r>
                <a:rPr lang="ru-RU" sz="1800" dirty="0" err="1"/>
                <a:t>принтерге</a:t>
              </a:r>
              <a:r>
                <a:rPr lang="ru-RU" sz="1800" dirty="0"/>
                <a:t> </a:t>
              </a:r>
              <a:r>
                <a:rPr lang="ru-RU" sz="1800" dirty="0" err="1"/>
                <a:t>қосылғанда</a:t>
              </a:r>
              <a:r>
                <a:rPr lang="ru-RU" sz="1800" dirty="0"/>
                <a:t> </a:t>
              </a:r>
              <a:r>
                <a:rPr lang="ru-RU" sz="1800" dirty="0" err="1"/>
                <a:t>орнатылады</a:t>
              </a:r>
              <a:r>
                <a:rPr lang="ru-RU" sz="1800" dirty="0"/>
                <a:t>.</a:t>
              </a:r>
              <a:br>
                <a:rPr lang="ru-RU" sz="1800" dirty="0"/>
              </a:br>
              <a:r>
                <a:rPr lang="ru-RU" sz="1800" dirty="0" err="1"/>
                <a:t>Барлық</a:t>
              </a:r>
              <a:r>
                <a:rPr lang="ru-RU" sz="1800" dirty="0"/>
                <a:t> </a:t>
              </a:r>
              <a:r>
                <a:rPr lang="ru-RU" sz="1800" dirty="0" err="1"/>
                <a:t>құжаттарға</a:t>
              </a:r>
              <a:r>
                <a:rPr lang="ru-RU" sz="1800" dirty="0"/>
                <a:t> </a:t>
              </a:r>
              <a:r>
                <a:rPr lang="ru-RU" sz="1800" dirty="0" err="1"/>
                <a:t>басып</a:t>
              </a:r>
              <a:r>
                <a:rPr lang="ru-RU" sz="1800" dirty="0"/>
                <a:t> </a:t>
              </a:r>
              <a:r>
                <a:rPr lang="ru-RU" sz="1800" dirty="0" err="1"/>
                <a:t>шығару</a:t>
              </a:r>
              <a:r>
                <a:rPr lang="ru-RU" sz="1800" dirty="0"/>
                <a:t> </a:t>
              </a:r>
              <a:r>
                <a:rPr lang="ru-RU" sz="1800" dirty="0" err="1"/>
                <a:t>кезінде</a:t>
              </a:r>
              <a:r>
                <a:rPr lang="ru-RU" sz="1800" dirty="0"/>
                <a:t> </a:t>
              </a:r>
              <a:r>
                <a:rPr lang="ru-RU" sz="1800" dirty="0" err="1"/>
                <a:t>қолданылады</a:t>
              </a:r>
              <a:r>
                <a:rPr lang="ru-RU" sz="1800" dirty="0"/>
                <a:t>.</a:t>
              </a:r>
              <a:endParaRPr lang="en-US" altLang="en-US" sz="1800" dirty="0">
                <a:latin typeface="Arial" panose="020B0604020202020204" pitchFamily="34" charset="0"/>
              </a:endParaRPr>
            </a:p>
          </p:txBody>
        </p:sp>
        <p:sp>
          <p:nvSpPr>
            <p:cNvPr id="119" name="Text Box 229">
              <a:extLst>
                <a:ext uri="{FF2B5EF4-FFF2-40B4-BE49-F238E27FC236}">
                  <a16:creationId xmlns:a16="http://schemas.microsoft.com/office/drawing/2014/main" id="{466EDD3C-7A7E-4A46-B544-81D13D1C03ED}"/>
                </a:ext>
              </a:extLst>
            </p:cNvPr>
            <p:cNvSpPr txBox="1">
              <a:spLocks noChangeArrowheads="1"/>
            </p:cNvSpPr>
            <p:nvPr/>
          </p:nvSpPr>
          <p:spPr bwMode="auto">
            <a:xfrm>
              <a:off x="4858" y="338"/>
              <a:ext cx="43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a:latin typeface="Arial" panose="020B0604020202020204" pitchFamily="34" charset="0"/>
                </a:rPr>
                <a:t>Диск</a:t>
              </a:r>
              <a:endParaRPr lang="en-US" altLang="en-US" sz="1800" dirty="0">
                <a:latin typeface="Arial" panose="020B0604020202020204" pitchFamily="34" charset="0"/>
              </a:endParaRPr>
            </a:p>
          </p:txBody>
        </p:sp>
      </p:grpSp>
      <p:grpSp>
        <p:nvGrpSpPr>
          <p:cNvPr id="120" name="Group 271">
            <a:extLst>
              <a:ext uri="{FF2B5EF4-FFF2-40B4-BE49-F238E27FC236}">
                <a16:creationId xmlns:a16="http://schemas.microsoft.com/office/drawing/2014/main" id="{C6D5014D-1E12-40E8-85FC-0C1B66343BB2}"/>
              </a:ext>
            </a:extLst>
          </p:cNvPr>
          <p:cNvGrpSpPr>
            <a:grpSpLocks/>
          </p:cNvGrpSpPr>
          <p:nvPr/>
        </p:nvGrpSpPr>
        <p:grpSpPr bwMode="auto">
          <a:xfrm>
            <a:off x="569913" y="3959225"/>
            <a:ext cx="8307387" cy="2782888"/>
            <a:chOff x="359" y="2280"/>
            <a:chExt cx="5233" cy="1753"/>
          </a:xfrm>
        </p:grpSpPr>
        <p:sp>
          <p:nvSpPr>
            <p:cNvPr id="121" name="AutoShape 231">
              <a:extLst>
                <a:ext uri="{FF2B5EF4-FFF2-40B4-BE49-F238E27FC236}">
                  <a16:creationId xmlns:a16="http://schemas.microsoft.com/office/drawing/2014/main" id="{3874D274-D151-418B-BED3-FCD019E54B0D}"/>
                </a:ext>
              </a:extLst>
            </p:cNvPr>
            <p:cNvSpPr>
              <a:spLocks noChangeArrowheads="1"/>
            </p:cNvSpPr>
            <p:nvPr/>
          </p:nvSpPr>
          <p:spPr bwMode="auto">
            <a:xfrm>
              <a:off x="743" y="3589"/>
              <a:ext cx="658" cy="444"/>
            </a:xfrm>
            <a:prstGeom prst="roundRect">
              <a:avLst>
                <a:gd name="adj" fmla="val 16667"/>
              </a:avLst>
            </a:prstGeom>
            <a:solidFill>
              <a:schemeClr val="folHlink"/>
            </a:solidFill>
            <a:ln w="2857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2" name="Rectangle 232">
              <a:extLst>
                <a:ext uri="{FF2B5EF4-FFF2-40B4-BE49-F238E27FC236}">
                  <a16:creationId xmlns:a16="http://schemas.microsoft.com/office/drawing/2014/main" id="{F13594E6-EFEC-4A87-AAAE-42E818E36A7D}"/>
                </a:ext>
              </a:extLst>
            </p:cNvPr>
            <p:cNvSpPr>
              <a:spLocks noChangeArrowheads="1"/>
            </p:cNvSpPr>
            <p:nvPr/>
          </p:nvSpPr>
          <p:spPr bwMode="auto">
            <a:xfrm>
              <a:off x="743" y="2583"/>
              <a:ext cx="804" cy="718"/>
            </a:xfrm>
            <a:prstGeom prst="rect">
              <a:avLst/>
            </a:prstGeom>
            <a:solidFill>
              <a:schemeClr val="folHlink"/>
            </a:solidFill>
            <a:ln w="2857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3" name="Text Box 233">
              <a:extLst>
                <a:ext uri="{FF2B5EF4-FFF2-40B4-BE49-F238E27FC236}">
                  <a16:creationId xmlns:a16="http://schemas.microsoft.com/office/drawing/2014/main" id="{16384BF1-75E5-42B0-BFCA-059FF1694C0E}"/>
                </a:ext>
              </a:extLst>
            </p:cNvPr>
            <p:cNvSpPr txBox="1">
              <a:spLocks noChangeArrowheads="1"/>
            </p:cNvSpPr>
            <p:nvPr/>
          </p:nvSpPr>
          <p:spPr bwMode="auto">
            <a:xfrm>
              <a:off x="929" y="2763"/>
              <a:ext cx="334" cy="448"/>
            </a:xfrm>
            <a:prstGeom prst="rect">
              <a:avLst/>
            </a:prstGeom>
            <a:solidFill>
              <a:schemeClr val="bg1"/>
            </a:solidFill>
            <a:ln w="19050">
              <a:solidFill>
                <a:schemeClr val="tx1"/>
              </a:solidFill>
              <a:miter lim="800000"/>
              <a:headEnd/>
              <a:tailEnd/>
            </a:ln>
          </p:spPr>
          <p:txBody>
            <a:bodyPr lIns="18000" tIns="18000" rIns="18000" bIns="180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600">
                  <a:latin typeface="Arial" panose="020B0604020202020204" pitchFamily="34" charset="0"/>
                </a:rPr>
                <a:t>mm dmsm sp ab anem a tts, to fmst saåfprs fer s frfi smfe skf org s fp4et gsæ fgtær </a:t>
              </a:r>
            </a:p>
          </p:txBody>
        </p:sp>
        <p:sp>
          <p:nvSpPr>
            <p:cNvPr id="124" name="Line 234">
              <a:extLst>
                <a:ext uri="{FF2B5EF4-FFF2-40B4-BE49-F238E27FC236}">
                  <a16:creationId xmlns:a16="http://schemas.microsoft.com/office/drawing/2014/main" id="{B7CE1D91-DCCC-40AF-B6E4-28F9D1757189}"/>
                </a:ext>
              </a:extLst>
            </p:cNvPr>
            <p:cNvSpPr>
              <a:spLocks noChangeShapeType="1"/>
            </p:cNvSpPr>
            <p:nvPr/>
          </p:nvSpPr>
          <p:spPr bwMode="auto">
            <a:xfrm flipV="1">
              <a:off x="1155" y="3301"/>
              <a:ext cx="0" cy="28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125" name="Line 235">
              <a:extLst>
                <a:ext uri="{FF2B5EF4-FFF2-40B4-BE49-F238E27FC236}">
                  <a16:creationId xmlns:a16="http://schemas.microsoft.com/office/drawing/2014/main" id="{EFE54682-7454-4B25-9EEF-9D95B382D90E}"/>
                </a:ext>
              </a:extLst>
            </p:cNvPr>
            <p:cNvSpPr>
              <a:spLocks noChangeShapeType="1"/>
            </p:cNvSpPr>
            <p:nvPr/>
          </p:nvSpPr>
          <p:spPr bwMode="auto">
            <a:xfrm>
              <a:off x="1011" y="3211"/>
              <a:ext cx="0" cy="37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126" name="Text Box 236">
              <a:extLst>
                <a:ext uri="{FF2B5EF4-FFF2-40B4-BE49-F238E27FC236}">
                  <a16:creationId xmlns:a16="http://schemas.microsoft.com/office/drawing/2014/main" id="{3B498194-6D88-45C6-A330-DCF1B7985D8B}"/>
                </a:ext>
              </a:extLst>
            </p:cNvPr>
            <p:cNvSpPr txBox="1">
              <a:spLocks noChangeArrowheads="1"/>
            </p:cNvSpPr>
            <p:nvPr/>
          </p:nvSpPr>
          <p:spPr bwMode="auto">
            <a:xfrm>
              <a:off x="1261" y="2771"/>
              <a:ext cx="156" cy="197"/>
            </a:xfrm>
            <a:prstGeom prst="rect">
              <a:avLst/>
            </a:prstGeom>
            <a:solidFill>
              <a:schemeClr val="bg1"/>
            </a:solidFill>
            <a:ln w="28575">
              <a:solidFill>
                <a:schemeClr val="tx1"/>
              </a:solidFill>
              <a:miter lim="800000"/>
              <a:headEnd/>
              <a:tailEnd/>
            </a:ln>
          </p:spPr>
          <p:txBody>
            <a:bodyPr wrap="none" lIns="36000" tIns="18000" rIns="36000" bIns="180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a:latin typeface="Arial" panose="020B0604020202020204" pitchFamily="34" charset="0"/>
                </a:rPr>
                <a:t>Ф</a:t>
              </a:r>
              <a:endParaRPr lang="en-US" altLang="en-US" sz="1800" dirty="0">
                <a:latin typeface="Arial" panose="020B0604020202020204" pitchFamily="34" charset="0"/>
              </a:endParaRPr>
            </a:p>
          </p:txBody>
        </p:sp>
        <p:sp>
          <p:nvSpPr>
            <p:cNvPr id="127" name="Text Box 244">
              <a:extLst>
                <a:ext uri="{FF2B5EF4-FFF2-40B4-BE49-F238E27FC236}">
                  <a16:creationId xmlns:a16="http://schemas.microsoft.com/office/drawing/2014/main" id="{CF250D91-1B72-426E-AB55-C551F75DC1C4}"/>
                </a:ext>
              </a:extLst>
            </p:cNvPr>
            <p:cNvSpPr txBox="1">
              <a:spLocks noChangeArrowheads="1"/>
            </p:cNvSpPr>
            <p:nvPr/>
          </p:nvSpPr>
          <p:spPr bwMode="auto">
            <a:xfrm>
              <a:off x="1728" y="2565"/>
              <a:ext cx="130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b="1" dirty="0"/>
                <a:t>Б </a:t>
              </a:r>
              <a:r>
                <a:rPr lang="ru-RU" sz="1800" b="1" dirty="0" err="1"/>
                <a:t>моделі</a:t>
              </a:r>
              <a:r>
                <a:rPr lang="ru-RU" sz="1800" b="1" dirty="0"/>
                <a:t>:</a:t>
              </a:r>
              <a:r>
                <a:rPr lang="ru-RU" sz="1800" dirty="0"/>
                <a:t/>
              </a:r>
              <a:br>
                <a:rPr lang="ru-RU" sz="1800" dirty="0"/>
              </a:br>
              <a:r>
                <a:rPr lang="ru-RU" sz="1800" dirty="0"/>
                <a:t>Бет </a:t>
              </a:r>
              <a:r>
                <a:rPr lang="ru-RU" sz="1800" dirty="0" err="1"/>
                <a:t>пішімі</a:t>
              </a:r>
              <a:r>
                <a:rPr lang="ru-RU" sz="1800" dirty="0"/>
                <a:t> </a:t>
              </a:r>
              <a:r>
                <a:rPr lang="ru-RU" sz="1800" dirty="0" err="1"/>
                <a:t>құжаттың</a:t>
              </a:r>
              <a:r>
                <a:rPr lang="ru-RU" sz="1800" dirty="0"/>
                <a:t> </a:t>
              </a:r>
              <a:r>
                <a:rPr lang="ru-RU" sz="1800" dirty="0" err="1"/>
                <a:t>өзінде</a:t>
              </a:r>
              <a:r>
                <a:rPr lang="ru-RU" sz="1800" dirty="0"/>
                <a:t> </a:t>
              </a:r>
              <a:r>
                <a:rPr lang="ru-RU" sz="1800" dirty="0" err="1"/>
                <a:t>сақталады</a:t>
              </a:r>
              <a:r>
                <a:rPr lang="ru-RU" sz="1800" dirty="0"/>
                <a:t>.</a:t>
              </a:r>
              <a:br>
                <a:rPr lang="ru-RU" sz="1800" dirty="0"/>
              </a:br>
              <a:r>
                <a:rPr lang="ru-RU" sz="1800" dirty="0" err="1"/>
                <a:t>Әр</a:t>
              </a:r>
              <a:r>
                <a:rPr lang="ru-RU" sz="1800" dirty="0"/>
                <a:t> </a:t>
              </a:r>
              <a:r>
                <a:rPr lang="ru-RU" sz="1800" dirty="0" err="1"/>
                <a:t>құжатқа</a:t>
              </a:r>
              <a:r>
                <a:rPr lang="ru-RU" sz="1800" dirty="0"/>
                <a:t> </a:t>
              </a:r>
              <a:r>
                <a:rPr lang="ru-RU" sz="1800" dirty="0" err="1"/>
                <a:t>сәйкес</a:t>
              </a:r>
              <a:r>
                <a:rPr lang="ru-RU" sz="1800" dirty="0"/>
                <a:t> </a:t>
              </a:r>
              <a:r>
                <a:rPr lang="ru-RU" sz="1800" dirty="0" err="1"/>
                <a:t>қолданылады</a:t>
              </a:r>
              <a:r>
                <a:rPr lang="ru-RU" sz="1800" dirty="0"/>
                <a:t>.</a:t>
              </a:r>
              <a:endParaRPr lang="en-US" altLang="en-US" sz="1800" dirty="0">
                <a:latin typeface="Arial" panose="020B0604020202020204" pitchFamily="34" charset="0"/>
              </a:endParaRPr>
            </a:p>
          </p:txBody>
        </p:sp>
        <p:sp>
          <p:nvSpPr>
            <p:cNvPr id="128" name="Line 259">
              <a:extLst>
                <a:ext uri="{FF2B5EF4-FFF2-40B4-BE49-F238E27FC236}">
                  <a16:creationId xmlns:a16="http://schemas.microsoft.com/office/drawing/2014/main" id="{63E7E437-B033-46B6-B51C-E48004726592}"/>
                </a:ext>
              </a:extLst>
            </p:cNvPr>
            <p:cNvSpPr>
              <a:spLocks noChangeShapeType="1"/>
            </p:cNvSpPr>
            <p:nvPr/>
          </p:nvSpPr>
          <p:spPr bwMode="auto">
            <a:xfrm>
              <a:off x="359" y="2280"/>
              <a:ext cx="523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grpSp>
        <p:nvGrpSpPr>
          <p:cNvPr id="129" name="Group 261">
            <a:extLst>
              <a:ext uri="{FF2B5EF4-FFF2-40B4-BE49-F238E27FC236}">
                <a16:creationId xmlns:a16="http://schemas.microsoft.com/office/drawing/2014/main" id="{104183BA-C201-4293-B431-F1221254A716}"/>
              </a:ext>
            </a:extLst>
          </p:cNvPr>
          <p:cNvGrpSpPr>
            <a:grpSpLocks/>
          </p:cNvGrpSpPr>
          <p:nvPr/>
        </p:nvGrpSpPr>
        <p:grpSpPr bwMode="auto">
          <a:xfrm>
            <a:off x="1754188" y="2087563"/>
            <a:ext cx="1011237" cy="1085850"/>
            <a:chOff x="1105" y="1165"/>
            <a:chExt cx="637" cy="684"/>
          </a:xfrm>
        </p:grpSpPr>
        <p:sp>
          <p:nvSpPr>
            <p:cNvPr id="130" name="Rectangle 252">
              <a:extLst>
                <a:ext uri="{FF2B5EF4-FFF2-40B4-BE49-F238E27FC236}">
                  <a16:creationId xmlns:a16="http://schemas.microsoft.com/office/drawing/2014/main" id="{356DFE92-59D2-4905-B86E-171753A06B92}"/>
                </a:ext>
              </a:extLst>
            </p:cNvPr>
            <p:cNvSpPr>
              <a:spLocks noChangeArrowheads="1"/>
            </p:cNvSpPr>
            <p:nvPr/>
          </p:nvSpPr>
          <p:spPr bwMode="auto">
            <a:xfrm>
              <a:off x="1105" y="1165"/>
              <a:ext cx="635" cy="684"/>
            </a:xfrm>
            <a:prstGeom prst="rect">
              <a:avLst/>
            </a:prstGeom>
            <a:solidFill>
              <a:schemeClr val="bg1"/>
            </a:solidFill>
            <a:ln w="19050">
              <a:solidFill>
                <a:schemeClr val="tx1"/>
              </a:solidFill>
              <a:miter lim="800000"/>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31" name="Line 253">
              <a:extLst>
                <a:ext uri="{FF2B5EF4-FFF2-40B4-BE49-F238E27FC236}">
                  <a16:creationId xmlns:a16="http://schemas.microsoft.com/office/drawing/2014/main" id="{6954DACB-4518-4043-B810-23DAC47D140F}"/>
                </a:ext>
              </a:extLst>
            </p:cNvPr>
            <p:cNvSpPr>
              <a:spLocks noChangeShapeType="1"/>
            </p:cNvSpPr>
            <p:nvPr/>
          </p:nvSpPr>
          <p:spPr bwMode="auto">
            <a:xfrm>
              <a:off x="1105" y="1339"/>
              <a:ext cx="63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132" name="Line 254">
              <a:extLst>
                <a:ext uri="{FF2B5EF4-FFF2-40B4-BE49-F238E27FC236}">
                  <a16:creationId xmlns:a16="http://schemas.microsoft.com/office/drawing/2014/main" id="{0098D770-5AD6-49B2-95CA-ABA840338A48}"/>
                </a:ext>
              </a:extLst>
            </p:cNvPr>
            <p:cNvSpPr>
              <a:spLocks noChangeShapeType="1"/>
            </p:cNvSpPr>
            <p:nvPr/>
          </p:nvSpPr>
          <p:spPr bwMode="auto">
            <a:xfrm>
              <a:off x="1105" y="1517"/>
              <a:ext cx="63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133" name="Line 255">
              <a:extLst>
                <a:ext uri="{FF2B5EF4-FFF2-40B4-BE49-F238E27FC236}">
                  <a16:creationId xmlns:a16="http://schemas.microsoft.com/office/drawing/2014/main" id="{E35CA20C-D421-4402-A4E0-209A620FEC44}"/>
                </a:ext>
              </a:extLst>
            </p:cNvPr>
            <p:cNvSpPr>
              <a:spLocks noChangeShapeType="1"/>
            </p:cNvSpPr>
            <p:nvPr/>
          </p:nvSpPr>
          <p:spPr bwMode="auto">
            <a:xfrm>
              <a:off x="1107" y="1675"/>
              <a:ext cx="63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134" name="Text Box 260">
              <a:extLst>
                <a:ext uri="{FF2B5EF4-FFF2-40B4-BE49-F238E27FC236}">
                  <a16:creationId xmlns:a16="http://schemas.microsoft.com/office/drawing/2014/main" id="{216D2D2E-135F-4F51-AAE3-6B1C91806573}"/>
                </a:ext>
              </a:extLst>
            </p:cNvPr>
            <p:cNvSpPr txBox="1">
              <a:spLocks noChangeArrowheads="1"/>
            </p:cNvSpPr>
            <p:nvPr/>
          </p:nvSpPr>
          <p:spPr bwMode="auto">
            <a:xfrm>
              <a:off x="1107" y="1169"/>
              <a:ext cx="503" cy="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noProof="1">
                  <a:latin typeface="Arial" panose="020B0604020202020204" pitchFamily="34" charset="0"/>
                </a:rPr>
                <a:t>2.5 </a:t>
              </a:r>
              <a:r>
                <a:rPr lang="ru-RU" altLang="en-US" sz="1600" noProof="1">
                  <a:latin typeface="Arial" panose="020B0604020202020204" pitchFamily="34" charset="0"/>
                </a:rPr>
                <a:t>см</a:t>
              </a:r>
              <a:endParaRPr lang="en-US" altLang="en-US" sz="1600" noProof="1">
                <a:latin typeface="Arial" panose="020B0604020202020204" pitchFamily="34" charset="0"/>
              </a:endParaRPr>
            </a:p>
            <a:p>
              <a:pPr eaLnBrk="1" hangingPunct="1">
                <a:spcBef>
                  <a:spcPct val="0"/>
                </a:spcBef>
                <a:buFontTx/>
                <a:buNone/>
              </a:pPr>
              <a:r>
                <a:rPr lang="en-US" altLang="en-US" sz="1600" noProof="1">
                  <a:latin typeface="Arial" panose="020B0604020202020204" pitchFamily="34" charset="0"/>
                </a:rPr>
                <a:t>2.5 </a:t>
              </a:r>
              <a:r>
                <a:rPr lang="ru-RU" altLang="en-US" sz="1600" noProof="1">
                  <a:latin typeface="Arial" panose="020B0604020202020204" pitchFamily="34" charset="0"/>
                </a:rPr>
                <a:t>см</a:t>
              </a:r>
              <a:endParaRPr lang="en-US" altLang="en-US" sz="1600" noProof="1">
                <a:latin typeface="Arial" panose="020B0604020202020204" pitchFamily="34" charset="0"/>
              </a:endParaRPr>
            </a:p>
            <a:p>
              <a:pPr eaLnBrk="1" hangingPunct="1">
                <a:spcBef>
                  <a:spcPct val="0"/>
                </a:spcBef>
                <a:buFontTx/>
                <a:buNone/>
              </a:pPr>
              <a:r>
                <a:rPr lang="en-US" altLang="en-US" sz="1600" noProof="1">
                  <a:latin typeface="Arial" panose="020B0604020202020204" pitchFamily="34" charset="0"/>
                </a:rPr>
                <a:t>3.5 </a:t>
              </a:r>
              <a:r>
                <a:rPr lang="ru-RU" altLang="en-US" sz="1600" noProof="1">
                  <a:latin typeface="Arial" panose="020B0604020202020204" pitchFamily="34" charset="0"/>
                </a:rPr>
                <a:t>см</a:t>
              </a:r>
              <a:endParaRPr lang="en-US" altLang="en-US" sz="1600" noProof="1">
                <a:latin typeface="Arial" panose="020B0604020202020204" pitchFamily="34" charset="0"/>
              </a:endParaRPr>
            </a:p>
            <a:p>
              <a:pPr eaLnBrk="1" hangingPunct="1">
                <a:spcBef>
                  <a:spcPct val="0"/>
                </a:spcBef>
                <a:buFontTx/>
                <a:buNone/>
              </a:pPr>
              <a:r>
                <a:rPr lang="en-US" altLang="en-US" sz="1600" noProof="1">
                  <a:latin typeface="Arial" panose="020B0604020202020204" pitchFamily="34" charset="0"/>
                </a:rPr>
                <a:t>6 </a:t>
              </a:r>
              <a:r>
                <a:rPr lang="ru-RU" altLang="en-US" sz="1600" noProof="1">
                  <a:latin typeface="Arial" panose="020B0604020202020204" pitchFamily="34" charset="0"/>
                </a:rPr>
                <a:t>см</a:t>
              </a:r>
              <a:endParaRPr lang="en-US" altLang="en-US" sz="1600" noProof="1">
                <a:latin typeface="Arial" panose="020B0604020202020204" pitchFamily="34" charset="0"/>
              </a:endParaRPr>
            </a:p>
          </p:txBody>
        </p:sp>
      </p:grpSp>
      <p:sp>
        <p:nvSpPr>
          <p:cNvPr id="135" name="Line 262">
            <a:extLst>
              <a:ext uri="{FF2B5EF4-FFF2-40B4-BE49-F238E27FC236}">
                <a16:creationId xmlns:a16="http://schemas.microsoft.com/office/drawing/2014/main" id="{836923A9-6221-426A-8597-A43EC89B8423}"/>
              </a:ext>
            </a:extLst>
          </p:cNvPr>
          <p:cNvSpPr>
            <a:spLocks noChangeShapeType="1"/>
          </p:cNvSpPr>
          <p:nvPr/>
        </p:nvSpPr>
        <p:spPr bwMode="auto">
          <a:xfrm>
            <a:off x="569913" y="1539875"/>
            <a:ext cx="2573337"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dirty="0"/>
          </a:p>
        </p:txBody>
      </p:sp>
      <p:sp>
        <p:nvSpPr>
          <p:cNvPr id="136" name="Line 263">
            <a:extLst>
              <a:ext uri="{FF2B5EF4-FFF2-40B4-BE49-F238E27FC236}">
                <a16:creationId xmlns:a16="http://schemas.microsoft.com/office/drawing/2014/main" id="{CD86223F-BDC0-4748-A82B-16EE16BF1C89}"/>
              </a:ext>
            </a:extLst>
          </p:cNvPr>
          <p:cNvSpPr>
            <a:spLocks noChangeShapeType="1"/>
          </p:cNvSpPr>
          <p:nvPr/>
        </p:nvSpPr>
        <p:spPr bwMode="auto">
          <a:xfrm flipV="1">
            <a:off x="2778125" y="1208088"/>
            <a:ext cx="0" cy="33178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137" name="Text Box 257">
            <a:extLst>
              <a:ext uri="{FF2B5EF4-FFF2-40B4-BE49-F238E27FC236}">
                <a16:creationId xmlns:a16="http://schemas.microsoft.com/office/drawing/2014/main" id="{405F76F8-9AB4-4A42-A2EA-2995367045D8}"/>
              </a:ext>
            </a:extLst>
          </p:cNvPr>
          <p:cNvSpPr txBox="1">
            <a:spLocks noChangeArrowheads="1"/>
          </p:cNvSpPr>
          <p:nvPr/>
        </p:nvSpPr>
        <p:spPr bwMode="auto">
          <a:xfrm>
            <a:off x="2616200" y="1802894"/>
            <a:ext cx="1966092" cy="340735"/>
          </a:xfrm>
          <a:prstGeom prst="rect">
            <a:avLst/>
          </a:prstGeom>
          <a:solidFill>
            <a:schemeClr val="bg1"/>
          </a:solidFill>
          <a:ln w="38100" cmpd="dbl">
            <a:solidFill>
              <a:schemeClr val="tx1"/>
            </a:solidFill>
            <a:miter lim="800000"/>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t>Жапсаң</a:t>
            </a:r>
            <a:r>
              <a:rPr lang="ru-RU" sz="1600" dirty="0"/>
              <a:t>, не </a:t>
            </a:r>
            <a:r>
              <a:rPr lang="ru-RU" sz="1600" dirty="0" err="1"/>
              <a:t>болады</a:t>
            </a:r>
            <a:r>
              <a:rPr lang="ru-RU" sz="1600" dirty="0"/>
              <a:t>?</a:t>
            </a:r>
            <a:endParaRPr lang="en-US" altLang="en-US" sz="1600" noProof="1">
              <a:latin typeface="Arial" panose="020B0604020202020204" pitchFamily="34" charset="0"/>
            </a:endParaRPr>
          </a:p>
        </p:txBody>
      </p:sp>
      <p:grpSp>
        <p:nvGrpSpPr>
          <p:cNvPr id="138" name="Group 272">
            <a:extLst>
              <a:ext uri="{FF2B5EF4-FFF2-40B4-BE49-F238E27FC236}">
                <a16:creationId xmlns:a16="http://schemas.microsoft.com/office/drawing/2014/main" id="{2B9832CF-86DD-46C8-A4AE-5A99DFD3C801}"/>
              </a:ext>
            </a:extLst>
          </p:cNvPr>
          <p:cNvGrpSpPr>
            <a:grpSpLocks/>
          </p:cNvGrpSpPr>
          <p:nvPr/>
        </p:nvGrpSpPr>
        <p:grpSpPr bwMode="auto">
          <a:xfrm>
            <a:off x="5653088" y="4440239"/>
            <a:ext cx="2898775" cy="2376488"/>
            <a:chOff x="3561" y="2583"/>
            <a:chExt cx="1826" cy="1497"/>
          </a:xfrm>
        </p:grpSpPr>
        <p:sp>
          <p:nvSpPr>
            <p:cNvPr id="139" name="Text Box 237">
              <a:extLst>
                <a:ext uri="{FF2B5EF4-FFF2-40B4-BE49-F238E27FC236}">
                  <a16:creationId xmlns:a16="http://schemas.microsoft.com/office/drawing/2014/main" id="{4A56639A-BCDC-4F25-AD15-B37952ECB723}"/>
                </a:ext>
              </a:extLst>
            </p:cNvPr>
            <p:cNvSpPr txBox="1">
              <a:spLocks noChangeArrowheads="1"/>
            </p:cNvSpPr>
            <p:nvPr/>
          </p:nvSpPr>
          <p:spPr bwMode="auto">
            <a:xfrm>
              <a:off x="4752" y="2583"/>
              <a:ext cx="334" cy="448"/>
            </a:xfrm>
            <a:prstGeom prst="rect">
              <a:avLst/>
            </a:prstGeom>
            <a:solidFill>
              <a:schemeClr val="bg1"/>
            </a:solidFill>
            <a:ln w="19050">
              <a:solidFill>
                <a:schemeClr val="tx1"/>
              </a:solidFill>
              <a:miter lim="800000"/>
              <a:headEnd/>
              <a:tailEnd/>
            </a:ln>
          </p:spPr>
          <p:txBody>
            <a:bodyPr lIns="18000" tIns="18000" rIns="18000" bIns="180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600">
                  <a:latin typeface="Arial" panose="020B0604020202020204" pitchFamily="34" charset="0"/>
                </a:rPr>
                <a:t>mm dmsm sp ab anem a tts, to fmst saåfprs fer s frfi smfe skf org s fp4et gsæ fgtær </a:t>
              </a:r>
            </a:p>
          </p:txBody>
        </p:sp>
        <p:sp>
          <p:nvSpPr>
            <p:cNvPr id="140" name="Text Box 238">
              <a:extLst>
                <a:ext uri="{FF2B5EF4-FFF2-40B4-BE49-F238E27FC236}">
                  <a16:creationId xmlns:a16="http://schemas.microsoft.com/office/drawing/2014/main" id="{1C7CFB82-5DB4-4EA4-93D0-2A2D69AC8156}"/>
                </a:ext>
              </a:extLst>
            </p:cNvPr>
            <p:cNvSpPr txBox="1">
              <a:spLocks noChangeArrowheads="1"/>
            </p:cNvSpPr>
            <p:nvPr/>
          </p:nvSpPr>
          <p:spPr bwMode="auto">
            <a:xfrm>
              <a:off x="4752" y="3031"/>
              <a:ext cx="334" cy="448"/>
            </a:xfrm>
            <a:prstGeom prst="rect">
              <a:avLst/>
            </a:prstGeom>
            <a:solidFill>
              <a:schemeClr val="bg1"/>
            </a:solidFill>
            <a:ln w="19050">
              <a:solidFill>
                <a:schemeClr val="tx1"/>
              </a:solidFill>
              <a:miter lim="800000"/>
              <a:headEnd/>
              <a:tailEnd/>
            </a:ln>
          </p:spPr>
          <p:txBody>
            <a:bodyPr lIns="18000" tIns="18000" rIns="18000" bIns="180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600">
                  <a:latin typeface="Arial" panose="020B0604020202020204" pitchFamily="34" charset="0"/>
                </a:rPr>
                <a:t>mm dmsm sp ab anem a tts, to fmst saåfprs fer s frfi smfe skf org s fp4et gsæ fgtær </a:t>
              </a:r>
            </a:p>
          </p:txBody>
        </p:sp>
        <p:sp>
          <p:nvSpPr>
            <p:cNvPr id="141" name="Text Box 239">
              <a:extLst>
                <a:ext uri="{FF2B5EF4-FFF2-40B4-BE49-F238E27FC236}">
                  <a16:creationId xmlns:a16="http://schemas.microsoft.com/office/drawing/2014/main" id="{DB3315D1-8BD5-46AB-92D6-BCBAE0E7B3C5}"/>
                </a:ext>
              </a:extLst>
            </p:cNvPr>
            <p:cNvSpPr txBox="1">
              <a:spLocks noChangeArrowheads="1"/>
            </p:cNvSpPr>
            <p:nvPr/>
          </p:nvSpPr>
          <p:spPr bwMode="auto">
            <a:xfrm>
              <a:off x="4752" y="3479"/>
              <a:ext cx="334"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18000" tIns="18000" rIns="18000" bIns="1800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600">
                  <a:latin typeface="Arial" panose="020B0604020202020204" pitchFamily="34" charset="0"/>
                </a:rPr>
                <a:t>mm dmsm sp ab anem a tts, to fmst</a:t>
              </a:r>
            </a:p>
          </p:txBody>
        </p:sp>
        <p:sp>
          <p:nvSpPr>
            <p:cNvPr id="142" name="Freeform 241">
              <a:extLst>
                <a:ext uri="{FF2B5EF4-FFF2-40B4-BE49-F238E27FC236}">
                  <a16:creationId xmlns:a16="http://schemas.microsoft.com/office/drawing/2014/main" id="{54C3E974-03FD-47E9-BCD0-DA2406D293BE}"/>
                </a:ext>
              </a:extLst>
            </p:cNvPr>
            <p:cNvSpPr>
              <a:spLocks/>
            </p:cNvSpPr>
            <p:nvPr/>
          </p:nvSpPr>
          <p:spPr bwMode="auto">
            <a:xfrm>
              <a:off x="4746" y="3664"/>
              <a:ext cx="344" cy="53"/>
            </a:xfrm>
            <a:custGeom>
              <a:avLst/>
              <a:gdLst>
                <a:gd name="T0" fmla="*/ 0 w 344"/>
                <a:gd name="T1" fmla="*/ 39 h 53"/>
                <a:gd name="T2" fmla="*/ 100 w 344"/>
                <a:gd name="T3" fmla="*/ 8 h 53"/>
                <a:gd name="T4" fmla="*/ 162 w 344"/>
                <a:gd name="T5" fmla="*/ 52 h 53"/>
                <a:gd name="T6" fmla="*/ 234 w 344"/>
                <a:gd name="T7" fmla="*/ 3 h 53"/>
                <a:gd name="T8" fmla="*/ 344 w 344"/>
                <a:gd name="T9" fmla="*/ 32 h 53"/>
                <a:gd name="T10" fmla="*/ 0 60000 65536"/>
                <a:gd name="T11" fmla="*/ 0 60000 65536"/>
                <a:gd name="T12" fmla="*/ 0 60000 65536"/>
                <a:gd name="T13" fmla="*/ 0 60000 65536"/>
                <a:gd name="T14" fmla="*/ 0 60000 65536"/>
                <a:gd name="T15" fmla="*/ 0 w 344"/>
                <a:gd name="T16" fmla="*/ 0 h 53"/>
                <a:gd name="T17" fmla="*/ 344 w 344"/>
                <a:gd name="T18" fmla="*/ 53 h 53"/>
              </a:gdLst>
              <a:ahLst/>
              <a:cxnLst>
                <a:cxn ang="T10">
                  <a:pos x="T0" y="T1"/>
                </a:cxn>
                <a:cxn ang="T11">
                  <a:pos x="T2" y="T3"/>
                </a:cxn>
                <a:cxn ang="T12">
                  <a:pos x="T4" y="T5"/>
                </a:cxn>
                <a:cxn ang="T13">
                  <a:pos x="T6" y="T7"/>
                </a:cxn>
                <a:cxn ang="T14">
                  <a:pos x="T8" y="T9"/>
                </a:cxn>
              </a:cxnLst>
              <a:rect l="T15" t="T16" r="T17" b="T18"/>
              <a:pathLst>
                <a:path w="344" h="53">
                  <a:moveTo>
                    <a:pt x="0" y="39"/>
                  </a:moveTo>
                  <a:cubicBezTo>
                    <a:pt x="17" y="34"/>
                    <a:pt x="73" y="6"/>
                    <a:pt x="100" y="8"/>
                  </a:cubicBezTo>
                  <a:cubicBezTo>
                    <a:pt x="127" y="10"/>
                    <a:pt x="140" y="53"/>
                    <a:pt x="162" y="52"/>
                  </a:cubicBezTo>
                  <a:cubicBezTo>
                    <a:pt x="184" y="51"/>
                    <a:pt x="204" y="6"/>
                    <a:pt x="234" y="3"/>
                  </a:cubicBezTo>
                  <a:cubicBezTo>
                    <a:pt x="264" y="0"/>
                    <a:pt x="321" y="26"/>
                    <a:pt x="344" y="32"/>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a:p>
          </p:txBody>
        </p:sp>
        <p:sp>
          <p:nvSpPr>
            <p:cNvPr id="143" name="Text Box 242">
              <a:extLst>
                <a:ext uri="{FF2B5EF4-FFF2-40B4-BE49-F238E27FC236}">
                  <a16:creationId xmlns:a16="http://schemas.microsoft.com/office/drawing/2014/main" id="{83BCE0EF-59B7-47FB-BC1D-0F3D52F0EDA4}"/>
                </a:ext>
              </a:extLst>
            </p:cNvPr>
            <p:cNvSpPr txBox="1">
              <a:spLocks noChangeArrowheads="1"/>
            </p:cNvSpPr>
            <p:nvPr/>
          </p:nvSpPr>
          <p:spPr bwMode="auto">
            <a:xfrm>
              <a:off x="5231" y="3039"/>
              <a:ext cx="156" cy="197"/>
            </a:xfrm>
            <a:prstGeom prst="rect">
              <a:avLst/>
            </a:prstGeom>
            <a:solidFill>
              <a:schemeClr val="bg1"/>
            </a:solidFill>
            <a:ln w="28575">
              <a:solidFill>
                <a:schemeClr val="tx1"/>
              </a:solidFill>
              <a:miter lim="800000"/>
              <a:headEnd/>
              <a:tailEnd/>
            </a:ln>
          </p:spPr>
          <p:txBody>
            <a:bodyPr wrap="none" lIns="36000" tIns="18000" rIns="36000" bIns="180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a:latin typeface="Arial" panose="020B0604020202020204" pitchFamily="34" charset="0"/>
                </a:rPr>
                <a:t>Ф</a:t>
              </a:r>
              <a:endParaRPr lang="en-US" altLang="en-US" sz="1800" dirty="0">
                <a:latin typeface="Arial" panose="020B0604020202020204" pitchFamily="34" charset="0"/>
              </a:endParaRPr>
            </a:p>
          </p:txBody>
        </p:sp>
        <p:sp>
          <p:nvSpPr>
            <p:cNvPr id="144" name="Line 243">
              <a:extLst>
                <a:ext uri="{FF2B5EF4-FFF2-40B4-BE49-F238E27FC236}">
                  <a16:creationId xmlns:a16="http://schemas.microsoft.com/office/drawing/2014/main" id="{99CFE29E-A023-41F9-8E3B-528F84492077}"/>
                </a:ext>
              </a:extLst>
            </p:cNvPr>
            <p:cNvSpPr>
              <a:spLocks noChangeShapeType="1"/>
            </p:cNvSpPr>
            <p:nvPr/>
          </p:nvSpPr>
          <p:spPr bwMode="auto">
            <a:xfrm>
              <a:off x="4956" y="3121"/>
              <a:ext cx="275" cy="0"/>
            </a:xfrm>
            <a:prstGeom prst="line">
              <a:avLst/>
            </a:prstGeom>
            <a:noFill/>
            <a:ln w="28575">
              <a:solidFill>
                <a:schemeClr val="tx1"/>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ru-RU"/>
            </a:p>
          </p:txBody>
        </p:sp>
        <p:sp>
          <p:nvSpPr>
            <p:cNvPr id="145" name="Text Box 245">
              <a:extLst>
                <a:ext uri="{FF2B5EF4-FFF2-40B4-BE49-F238E27FC236}">
                  <a16:creationId xmlns:a16="http://schemas.microsoft.com/office/drawing/2014/main" id="{021AC499-C645-40CB-89AB-53AFF2B17CE1}"/>
                </a:ext>
              </a:extLst>
            </p:cNvPr>
            <p:cNvSpPr txBox="1">
              <a:spLocks noChangeArrowheads="1"/>
            </p:cNvSpPr>
            <p:nvPr/>
          </p:nvSpPr>
          <p:spPr bwMode="auto">
            <a:xfrm>
              <a:off x="3561" y="2626"/>
              <a:ext cx="1014" cy="1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b="1" dirty="0"/>
                <a:t>В </a:t>
              </a:r>
              <a:r>
                <a:rPr lang="ru-RU" sz="1800" b="1" dirty="0" err="1"/>
                <a:t>моделі</a:t>
              </a:r>
              <a:r>
                <a:rPr lang="ru-RU" sz="1800" b="1" dirty="0"/>
                <a:t>:</a:t>
              </a:r>
              <a:r>
                <a:rPr lang="ru-RU" sz="1800" dirty="0"/>
                <a:t/>
              </a:r>
              <a:br>
                <a:rPr lang="ru-RU" sz="1800" dirty="0"/>
              </a:br>
              <a:r>
                <a:rPr lang="ru-RU" sz="1800" dirty="0"/>
                <a:t>Бет </a:t>
              </a:r>
              <a:r>
                <a:rPr lang="ru-RU" sz="1800" dirty="0" err="1"/>
                <a:t>пішімі</a:t>
              </a:r>
              <a:r>
                <a:rPr lang="ru-RU" sz="1800" dirty="0"/>
                <a:t> </a:t>
              </a:r>
              <a:r>
                <a:rPr lang="ru-RU" sz="1800" dirty="0" err="1"/>
                <a:t>мәтіннің</a:t>
              </a:r>
              <a:r>
                <a:rPr lang="ru-RU" sz="1800" dirty="0"/>
                <a:t> </a:t>
              </a:r>
              <a:r>
                <a:rPr lang="ru-RU" sz="1800" dirty="0" err="1"/>
                <a:t>ішінде</a:t>
              </a:r>
              <a:r>
                <a:rPr lang="ru-RU" sz="1800" dirty="0"/>
                <a:t> </a:t>
              </a:r>
              <a:r>
                <a:rPr lang="ru-RU" sz="1800" dirty="0" err="1"/>
                <a:t>сақталады</a:t>
              </a:r>
              <a:r>
                <a:rPr lang="ru-RU" sz="1800" dirty="0"/>
                <a:t>.</a:t>
              </a:r>
              <a:br>
                <a:rPr lang="ru-RU" sz="1800" dirty="0"/>
              </a:br>
              <a:r>
                <a:rPr lang="ru-RU" sz="1800" dirty="0"/>
                <a:t>Осы </a:t>
              </a:r>
              <a:r>
                <a:rPr lang="ru-RU" sz="1800" dirty="0" err="1"/>
                <a:t>беттен</a:t>
              </a:r>
              <a:r>
                <a:rPr lang="ru-RU" sz="1800" dirty="0"/>
                <a:t> </a:t>
              </a:r>
              <a:r>
                <a:rPr lang="ru-RU" sz="1800" dirty="0" err="1"/>
                <a:t>бастап</a:t>
              </a:r>
              <a:r>
                <a:rPr lang="ru-RU" sz="1800" dirty="0"/>
                <a:t> </a:t>
              </a:r>
              <a:r>
                <a:rPr lang="ru-RU" sz="1800" dirty="0" err="1"/>
                <a:t>қолданылады</a:t>
              </a:r>
              <a:r>
                <a:rPr lang="ru-RU" sz="1800" dirty="0"/>
                <a:t>.</a:t>
              </a:r>
              <a:endParaRPr lang="en-US" altLang="en-US" sz="1800" dirty="0">
                <a:latin typeface="Arial" panose="020B0604020202020204" pitchFamily="34" charset="0"/>
              </a:endParaRPr>
            </a:p>
          </p:txBody>
        </p:sp>
        <p:sp>
          <p:nvSpPr>
            <p:cNvPr id="146" name="Line 265">
              <a:extLst>
                <a:ext uri="{FF2B5EF4-FFF2-40B4-BE49-F238E27FC236}">
                  <a16:creationId xmlns:a16="http://schemas.microsoft.com/office/drawing/2014/main" id="{67CD4CED-80A0-4617-8194-A1B6F1303899}"/>
                </a:ext>
              </a:extLst>
            </p:cNvPr>
            <p:cNvSpPr>
              <a:spLocks noChangeShapeType="1"/>
            </p:cNvSpPr>
            <p:nvPr/>
          </p:nvSpPr>
          <p:spPr bwMode="auto">
            <a:xfrm>
              <a:off x="4752" y="3479"/>
              <a:ext cx="0" cy="21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147" name="Line 268">
              <a:extLst>
                <a:ext uri="{FF2B5EF4-FFF2-40B4-BE49-F238E27FC236}">
                  <a16:creationId xmlns:a16="http://schemas.microsoft.com/office/drawing/2014/main" id="{422448A3-647B-4ECF-9183-CDE996DE3282}"/>
                </a:ext>
              </a:extLst>
            </p:cNvPr>
            <p:cNvSpPr>
              <a:spLocks noChangeShapeType="1"/>
            </p:cNvSpPr>
            <p:nvPr/>
          </p:nvSpPr>
          <p:spPr bwMode="auto">
            <a:xfrm>
              <a:off x="5086" y="3479"/>
              <a:ext cx="0" cy="21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551" y="106369"/>
            <a:ext cx="9324528" cy="1143000"/>
          </a:xfrm>
        </p:spPr>
        <p:txBody>
          <a:bodyPr>
            <a:normAutofit/>
          </a:bodyPr>
          <a:lstStyle/>
          <a:p>
            <a:r>
              <a:rPr lang="ru-RU" sz="3200" dirty="0" err="1">
                <a:solidFill>
                  <a:srgbClr val="A20000"/>
                </a:solidFill>
              </a:rPr>
              <a:t>Менталдық</a:t>
            </a:r>
            <a:r>
              <a:rPr lang="ru-RU" sz="3200" dirty="0"/>
              <a:t> </a:t>
            </a:r>
            <a:r>
              <a:rPr lang="ru-RU" sz="3200" dirty="0" err="1">
                <a:solidFill>
                  <a:srgbClr val="A20000"/>
                </a:solidFill>
              </a:rPr>
              <a:t>модельдер</a:t>
            </a:r>
            <a:r>
              <a:rPr lang="ru-RU" sz="3200" dirty="0">
                <a:solidFill>
                  <a:srgbClr val="A20000"/>
                </a:solidFill>
              </a:rPr>
              <a:t> </a:t>
            </a:r>
            <a:r>
              <a:rPr lang="ru-RU" sz="3200" dirty="0" err="1">
                <a:solidFill>
                  <a:srgbClr val="A20000"/>
                </a:solidFill>
              </a:rPr>
              <a:t>және</a:t>
            </a:r>
            <a:r>
              <a:rPr lang="ru-RU" sz="3200" dirty="0">
                <a:solidFill>
                  <a:srgbClr val="A20000"/>
                </a:solidFill>
              </a:rPr>
              <a:t> </a:t>
            </a:r>
            <a:r>
              <a:rPr lang="ru-RU" sz="3200" dirty="0" err="1">
                <a:solidFill>
                  <a:srgbClr val="A20000"/>
                </a:solidFill>
              </a:rPr>
              <a:t>когнитивтік</a:t>
            </a:r>
            <a:r>
              <a:rPr lang="ru-RU" sz="3200" dirty="0">
                <a:solidFill>
                  <a:srgbClr val="A20000"/>
                </a:solidFill>
              </a:rPr>
              <a:t> </a:t>
            </a:r>
            <a:r>
              <a:rPr lang="ru-RU" sz="3200" dirty="0" err="1">
                <a:solidFill>
                  <a:srgbClr val="A20000"/>
                </a:solidFill>
              </a:rPr>
              <a:t>жүктеме</a:t>
            </a:r>
            <a:r>
              <a:rPr lang="ru-RU" sz="3200" dirty="0">
                <a:solidFill>
                  <a:srgbClr val="A20000"/>
                </a:solidFill>
              </a:rPr>
              <a:t> </a:t>
            </a:r>
          </a:p>
        </p:txBody>
      </p:sp>
      <p:sp>
        <p:nvSpPr>
          <p:cNvPr id="5" name="Содержимое 2">
            <a:extLst>
              <a:ext uri="{FF2B5EF4-FFF2-40B4-BE49-F238E27FC236}">
                <a16:creationId xmlns:a16="http://schemas.microsoft.com/office/drawing/2014/main" id="{5A6FE5C3-E69C-4145-9F05-274BAECCD650}"/>
              </a:ext>
            </a:extLst>
          </p:cNvPr>
          <p:cNvSpPr txBox="1">
            <a:spLocks/>
          </p:cNvSpPr>
          <p:nvPr/>
        </p:nvSpPr>
        <p:spPr>
          <a:xfrm>
            <a:off x="124240" y="1196565"/>
            <a:ext cx="8229600" cy="63371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Font typeface="Arial" pitchFamily="34" charset="0"/>
              <a:buNone/>
            </a:pPr>
            <a:endParaRPr lang="en-US" sz="2400" dirty="0">
              <a:cs typeface="Times New Roman" panose="02020603050405020304" pitchFamily="18" charset="0"/>
            </a:endParaRPr>
          </a:p>
        </p:txBody>
      </p:sp>
      <p:sp>
        <p:nvSpPr>
          <p:cNvPr id="4" name="Text Box 43">
            <a:extLst>
              <a:ext uri="{FF2B5EF4-FFF2-40B4-BE49-F238E27FC236}">
                <a16:creationId xmlns:a16="http://schemas.microsoft.com/office/drawing/2014/main" id="{2836F5D7-DFEA-4248-A346-E0C6D17DD1E8}"/>
              </a:ext>
            </a:extLst>
          </p:cNvPr>
          <p:cNvSpPr txBox="1">
            <a:spLocks noChangeArrowheads="1"/>
          </p:cNvSpPr>
          <p:nvPr/>
        </p:nvSpPr>
        <p:spPr bwMode="auto">
          <a:xfrm>
            <a:off x="5004048" y="1530499"/>
            <a:ext cx="3442074"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Arial" panose="020B0604020202020204" pitchFamily="34" charset="0"/>
              </a:rPr>
              <a:t>Интуитивті</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менталдық</a:t>
            </a:r>
            <a:r>
              <a:rPr lang="ru-RU" sz="1800" dirty="0">
                <a:solidFill>
                  <a:srgbClr val="0E176C"/>
                </a:solidFill>
                <a:latin typeface="Arial" panose="020B0604020202020204" pitchFamily="34" charset="0"/>
              </a:rPr>
              <a:t> модель</a:t>
            </a:r>
            <a:endParaRPr lang="en-US" altLang="en-US" sz="1800" dirty="0">
              <a:solidFill>
                <a:srgbClr val="0E176C"/>
              </a:solidFill>
              <a:latin typeface="Arial" panose="020B0604020202020204" pitchFamily="34" charset="0"/>
            </a:endParaRPr>
          </a:p>
        </p:txBody>
      </p:sp>
      <p:sp>
        <p:nvSpPr>
          <p:cNvPr id="6" name="AutoShape 44">
            <a:extLst>
              <a:ext uri="{FF2B5EF4-FFF2-40B4-BE49-F238E27FC236}">
                <a16:creationId xmlns:a16="http://schemas.microsoft.com/office/drawing/2014/main" id="{AE7A3496-7E56-4191-A44C-FE9C29CE35D3}"/>
              </a:ext>
            </a:extLst>
          </p:cNvPr>
          <p:cNvSpPr>
            <a:spLocks noChangeArrowheads="1"/>
          </p:cNvSpPr>
          <p:nvPr/>
        </p:nvSpPr>
        <p:spPr bwMode="auto">
          <a:xfrm>
            <a:off x="4914900" y="2208361"/>
            <a:ext cx="1195388" cy="728663"/>
          </a:xfrm>
          <a:prstGeom prst="roundRect">
            <a:avLst>
              <a:gd name="adj" fmla="val 16667"/>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46800" rIns="0" bIns="46800" anchor="ctr" anchorCtr="1"/>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t>Тапсырыс</a:t>
            </a:r>
            <a:endParaRPr lang="en-US" altLang="en-US" sz="1800" dirty="0">
              <a:solidFill>
                <a:srgbClr val="0E176C"/>
              </a:solidFill>
              <a:latin typeface="Arial" panose="020B0604020202020204" pitchFamily="34" charset="0"/>
            </a:endParaRPr>
          </a:p>
        </p:txBody>
      </p:sp>
      <p:sp>
        <p:nvSpPr>
          <p:cNvPr id="7" name="Rectangle 52">
            <a:extLst>
              <a:ext uri="{FF2B5EF4-FFF2-40B4-BE49-F238E27FC236}">
                <a16:creationId xmlns:a16="http://schemas.microsoft.com/office/drawing/2014/main" id="{111D3781-CC9F-480D-A79C-47D25AAA3BF8}"/>
              </a:ext>
            </a:extLst>
          </p:cNvPr>
          <p:cNvSpPr>
            <a:spLocks noChangeArrowheads="1"/>
          </p:cNvSpPr>
          <p:nvPr/>
        </p:nvSpPr>
        <p:spPr bwMode="auto">
          <a:xfrm>
            <a:off x="7092280" y="2212916"/>
            <a:ext cx="1999553" cy="647908"/>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0" tIns="46800" rIns="0" bIns="46800" anchor="ctr" anchorCtr="1"/>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t>Шот</a:t>
            </a:r>
            <a:r>
              <a:rPr lang="ru-RU" sz="1600" dirty="0"/>
              <a:t>-фактура + </a:t>
            </a:r>
            <a:endParaRPr lang="en-US" sz="1600" dirty="0" smtClean="0"/>
          </a:p>
          <a:p>
            <a:pPr>
              <a:spcBef>
                <a:spcPct val="0"/>
              </a:spcBef>
              <a:buNone/>
            </a:pPr>
            <a:r>
              <a:rPr lang="ru-RU" sz="1600" dirty="0" err="1" smtClean="0"/>
              <a:t>тауарлық-ілеспе</a:t>
            </a:r>
            <a:r>
              <a:rPr lang="ru-RU" sz="1600" dirty="0" smtClean="0"/>
              <a:t> </a:t>
            </a:r>
            <a:r>
              <a:rPr lang="ru-RU" sz="1600" dirty="0" err="1"/>
              <a:t>құжат</a:t>
            </a:r>
            <a:endParaRPr lang="en-US" altLang="en-US" sz="1800" dirty="0">
              <a:solidFill>
                <a:srgbClr val="0E176C"/>
              </a:solidFill>
              <a:latin typeface="Arial" panose="020B0604020202020204" pitchFamily="34" charset="0"/>
            </a:endParaRPr>
          </a:p>
        </p:txBody>
      </p:sp>
      <p:sp>
        <p:nvSpPr>
          <p:cNvPr id="8" name="Freeform 53">
            <a:extLst>
              <a:ext uri="{FF2B5EF4-FFF2-40B4-BE49-F238E27FC236}">
                <a16:creationId xmlns:a16="http://schemas.microsoft.com/office/drawing/2014/main" id="{32464FD8-CB1A-472E-8323-F542DB868F67}"/>
              </a:ext>
            </a:extLst>
          </p:cNvPr>
          <p:cNvSpPr>
            <a:spLocks/>
          </p:cNvSpPr>
          <p:nvPr/>
        </p:nvSpPr>
        <p:spPr bwMode="auto">
          <a:xfrm rot="2930452">
            <a:off x="6346032" y="2018655"/>
            <a:ext cx="812800" cy="915987"/>
          </a:xfrm>
          <a:custGeom>
            <a:avLst/>
            <a:gdLst>
              <a:gd name="T0" fmla="*/ 0 w 1042"/>
              <a:gd name="T1" fmla="*/ 2147483646 h 485"/>
              <a:gd name="T2" fmla="*/ 2147483646 w 1042"/>
              <a:gd name="T3" fmla="*/ 2147483646 h 485"/>
              <a:gd name="T4" fmla="*/ 2147483646 w 1042"/>
              <a:gd name="T5" fmla="*/ 2147483646 h 485"/>
              <a:gd name="T6" fmla="*/ 2147483646 w 1042"/>
              <a:gd name="T7" fmla="*/ 0 h 485"/>
              <a:gd name="T8" fmla="*/ 0 60000 65536"/>
              <a:gd name="T9" fmla="*/ 0 60000 65536"/>
              <a:gd name="T10" fmla="*/ 0 60000 65536"/>
              <a:gd name="T11" fmla="*/ 0 60000 65536"/>
              <a:gd name="T12" fmla="*/ 0 w 1042"/>
              <a:gd name="T13" fmla="*/ 0 h 485"/>
              <a:gd name="T14" fmla="*/ 1042 w 1042"/>
              <a:gd name="T15" fmla="*/ 485 h 485"/>
            </a:gdLst>
            <a:ahLst/>
            <a:cxnLst>
              <a:cxn ang="T8">
                <a:pos x="T0" y="T1"/>
              </a:cxn>
              <a:cxn ang="T9">
                <a:pos x="T2" y="T3"/>
              </a:cxn>
              <a:cxn ang="T10">
                <a:pos x="T4" y="T5"/>
              </a:cxn>
              <a:cxn ang="T11">
                <a:pos x="T6" y="T7"/>
              </a:cxn>
            </a:cxnLst>
            <a:rect l="T12" t="T13" r="T14" b="T15"/>
            <a:pathLst>
              <a:path w="1042" h="485">
                <a:moveTo>
                  <a:pt x="0" y="485"/>
                </a:moveTo>
                <a:lnTo>
                  <a:pt x="509" y="191"/>
                </a:lnTo>
                <a:lnTo>
                  <a:pt x="514" y="294"/>
                </a:lnTo>
                <a:lnTo>
                  <a:pt x="1042" y="0"/>
                </a:ln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ru-RU"/>
          </a:p>
        </p:txBody>
      </p:sp>
      <p:sp>
        <p:nvSpPr>
          <p:cNvPr id="9" name="Text Box 61">
            <a:extLst>
              <a:ext uri="{FF2B5EF4-FFF2-40B4-BE49-F238E27FC236}">
                <a16:creationId xmlns:a16="http://schemas.microsoft.com/office/drawing/2014/main" id="{B97B0721-0E36-4D38-A5A8-09812E719AFB}"/>
              </a:ext>
            </a:extLst>
          </p:cNvPr>
          <p:cNvSpPr txBox="1">
            <a:spLocks noChangeArrowheads="1"/>
          </p:cNvSpPr>
          <p:nvPr/>
        </p:nvSpPr>
        <p:spPr bwMode="auto">
          <a:xfrm>
            <a:off x="4932040" y="3127972"/>
            <a:ext cx="1178248"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Arial" panose="020B0604020202020204" pitchFamily="34" charset="0"/>
              </a:rPr>
              <a:t>Бөлшек</a:t>
            </a:r>
            <a:r>
              <a:rPr lang="ru-RU" sz="1800" dirty="0" smtClean="0"/>
              <a:t> </a:t>
            </a:r>
            <a:r>
              <a:rPr lang="ru-RU" sz="1800" dirty="0" err="1">
                <a:solidFill>
                  <a:srgbClr val="0E176C"/>
                </a:solidFill>
                <a:latin typeface="Arial" panose="020B0604020202020204" pitchFamily="34" charset="0"/>
              </a:rPr>
              <a:t>саудагер</a:t>
            </a:r>
            <a:endParaRPr lang="en-US" altLang="en-US" sz="1800" dirty="0">
              <a:solidFill>
                <a:srgbClr val="0E176C"/>
              </a:solidFill>
              <a:latin typeface="Arial" panose="020B0604020202020204" pitchFamily="34" charset="0"/>
            </a:endParaRPr>
          </a:p>
        </p:txBody>
      </p:sp>
      <p:sp>
        <p:nvSpPr>
          <p:cNvPr id="10" name="Text Box 62">
            <a:extLst>
              <a:ext uri="{FF2B5EF4-FFF2-40B4-BE49-F238E27FC236}">
                <a16:creationId xmlns:a16="http://schemas.microsoft.com/office/drawing/2014/main" id="{8AAD87C8-CEF2-4925-BD91-47E74C7696B2}"/>
              </a:ext>
            </a:extLst>
          </p:cNvPr>
          <p:cNvSpPr txBox="1">
            <a:spLocks noChangeArrowheads="1"/>
          </p:cNvSpPr>
          <p:nvPr/>
        </p:nvSpPr>
        <p:spPr bwMode="auto">
          <a:xfrm>
            <a:off x="7375525" y="2943623"/>
            <a:ext cx="1125291"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Arial" panose="020B0604020202020204" pitchFamily="34" charset="0"/>
              </a:rPr>
              <a:t>Көтерме</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саудагер</a:t>
            </a:r>
            <a:endParaRPr lang="en-US" altLang="en-US" sz="1800" dirty="0">
              <a:solidFill>
                <a:srgbClr val="0E176C"/>
              </a:solidFill>
              <a:latin typeface="Arial" panose="020B0604020202020204" pitchFamily="34" charset="0"/>
            </a:endParaRPr>
          </a:p>
        </p:txBody>
      </p:sp>
      <p:sp>
        <p:nvSpPr>
          <p:cNvPr id="11" name="AutoShape 64">
            <a:extLst>
              <a:ext uri="{FF2B5EF4-FFF2-40B4-BE49-F238E27FC236}">
                <a16:creationId xmlns:a16="http://schemas.microsoft.com/office/drawing/2014/main" id="{0EF7098A-F580-4A6B-B7A4-1B1B39CB3A51}"/>
              </a:ext>
            </a:extLst>
          </p:cNvPr>
          <p:cNvSpPr>
            <a:spLocks noChangeArrowheads="1"/>
          </p:cNvSpPr>
          <p:nvPr/>
        </p:nvSpPr>
        <p:spPr bwMode="auto">
          <a:xfrm>
            <a:off x="533400" y="1810432"/>
            <a:ext cx="3879630" cy="1446733"/>
          </a:xfrm>
          <a:prstGeom prst="foldedCorner">
            <a:avLst>
              <a:gd name="adj" fmla="val 17111"/>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tabLst>
                <a:tab pos="1905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1905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1905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1905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1905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1905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1905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1905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190500" algn="l"/>
              </a:tabLst>
              <a:defRPr sz="2000">
                <a:solidFill>
                  <a:schemeClr val="tx1"/>
                </a:solidFill>
                <a:latin typeface="Calibri" panose="020F0502020204030204" pitchFamily="34" charset="0"/>
              </a:defRPr>
            </a:lvl9pPr>
          </a:lstStyle>
          <a:p>
            <a:pPr>
              <a:spcBef>
                <a:spcPct val="0"/>
              </a:spcBef>
              <a:buNone/>
            </a:pPr>
            <a:r>
              <a:rPr lang="ru-RU" sz="1800" b="1" dirty="0" err="1"/>
              <a:t>Пайдаланушы</a:t>
            </a:r>
            <a:r>
              <a:rPr lang="ru-RU" sz="1800" b="1" dirty="0"/>
              <a:t> </a:t>
            </a:r>
            <a:r>
              <a:rPr lang="ru-RU" sz="1800" b="1" dirty="0" err="1"/>
              <a:t>нұсқаулығы</a:t>
            </a:r>
            <a:r>
              <a:rPr lang="ru-RU" sz="1800" b="1" dirty="0"/>
              <a:t>:</a:t>
            </a:r>
            <a:r>
              <a:rPr lang="ru-RU" sz="1800" dirty="0"/>
              <a:t/>
            </a:r>
            <a:br>
              <a:rPr lang="ru-RU" sz="1800" dirty="0"/>
            </a:br>
            <a:r>
              <a:rPr lang="ru-RU" sz="1800" dirty="0"/>
              <a:t>– Бас </a:t>
            </a:r>
            <a:r>
              <a:rPr lang="ru-RU" sz="1800" dirty="0" err="1"/>
              <a:t>мәзірден</a:t>
            </a:r>
            <a:r>
              <a:rPr lang="ru-RU" sz="1800" dirty="0"/>
              <a:t> «</a:t>
            </a:r>
            <a:r>
              <a:rPr lang="ru-RU" sz="1800" dirty="0" err="1"/>
              <a:t>Тапсырыс</a:t>
            </a:r>
            <a:r>
              <a:rPr lang="ru-RU" sz="1800" dirty="0"/>
              <a:t>» </a:t>
            </a:r>
            <a:r>
              <a:rPr lang="ru-RU" sz="1800" dirty="0" err="1"/>
              <a:t>таңдаңыз</a:t>
            </a:r>
            <a:r>
              <a:rPr lang="ru-RU" sz="1800" dirty="0"/>
              <a:t/>
            </a:r>
            <a:br>
              <a:rPr lang="ru-RU" sz="1800" dirty="0"/>
            </a:br>
            <a:r>
              <a:rPr lang="ru-RU" sz="1800" dirty="0"/>
              <a:t>– </a:t>
            </a:r>
            <a:r>
              <a:rPr lang="ru-RU" sz="1800" dirty="0" err="1"/>
              <a:t>Форманы</a:t>
            </a:r>
            <a:r>
              <a:rPr lang="ru-RU" sz="1800" dirty="0"/>
              <a:t> </a:t>
            </a:r>
            <a:r>
              <a:rPr lang="ru-RU" sz="1800" dirty="0" err="1"/>
              <a:t>толтырыңыз</a:t>
            </a:r>
            <a:r>
              <a:rPr lang="ru-RU" sz="1800" dirty="0"/>
              <a:t/>
            </a:r>
            <a:br>
              <a:rPr lang="ru-RU" sz="1800" dirty="0"/>
            </a:br>
            <a:r>
              <a:rPr lang="ru-RU" sz="1800" dirty="0"/>
              <a:t>– «ОК» </a:t>
            </a:r>
            <a:r>
              <a:rPr lang="ru-RU" sz="1800" dirty="0" err="1"/>
              <a:t>батырмасын</a:t>
            </a:r>
            <a:r>
              <a:rPr lang="ru-RU" sz="1800" dirty="0"/>
              <a:t> </a:t>
            </a:r>
            <a:r>
              <a:rPr lang="ru-RU" sz="1800" dirty="0" err="1"/>
              <a:t>басыңыз</a:t>
            </a:r>
            <a:endParaRPr lang="en-US" altLang="en-US" sz="1800" noProof="1">
              <a:solidFill>
                <a:srgbClr val="0E176C"/>
              </a:solidFill>
              <a:latin typeface="Arial" panose="020B0604020202020204" pitchFamily="34" charset="0"/>
            </a:endParaRPr>
          </a:p>
        </p:txBody>
      </p:sp>
      <p:grpSp>
        <p:nvGrpSpPr>
          <p:cNvPr id="12" name="Group 66">
            <a:extLst>
              <a:ext uri="{FF2B5EF4-FFF2-40B4-BE49-F238E27FC236}">
                <a16:creationId xmlns:a16="http://schemas.microsoft.com/office/drawing/2014/main" id="{F3B0C101-99C8-40FE-8CA4-E90C42CC8244}"/>
              </a:ext>
            </a:extLst>
          </p:cNvPr>
          <p:cNvGrpSpPr>
            <a:grpSpLocks/>
          </p:cNvGrpSpPr>
          <p:nvPr/>
        </p:nvGrpSpPr>
        <p:grpSpPr bwMode="auto">
          <a:xfrm>
            <a:off x="449263" y="3956199"/>
            <a:ext cx="8326437" cy="2497137"/>
            <a:chOff x="283" y="2233"/>
            <a:chExt cx="5245" cy="1573"/>
          </a:xfrm>
        </p:grpSpPr>
        <p:sp>
          <p:nvSpPr>
            <p:cNvPr id="13" name="AutoShape 45">
              <a:extLst>
                <a:ext uri="{FF2B5EF4-FFF2-40B4-BE49-F238E27FC236}">
                  <a16:creationId xmlns:a16="http://schemas.microsoft.com/office/drawing/2014/main" id="{EF23EF1F-11BB-4C7A-AAD0-B8988E07130A}"/>
                </a:ext>
              </a:extLst>
            </p:cNvPr>
            <p:cNvSpPr>
              <a:spLocks noChangeArrowheads="1"/>
            </p:cNvSpPr>
            <p:nvPr/>
          </p:nvSpPr>
          <p:spPr bwMode="auto">
            <a:xfrm>
              <a:off x="516" y="2750"/>
              <a:ext cx="745" cy="459"/>
            </a:xfrm>
            <a:prstGeom prst="roundRect">
              <a:avLst>
                <a:gd name="adj" fmla="val 16667"/>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46800" rIns="0" bIns="46800" anchor="ctr" anchorCtr="1"/>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solidFill>
                    <a:srgbClr val="0E176C"/>
                  </a:solidFill>
                  <a:latin typeface="Arial" panose="020B0604020202020204" pitchFamily="34" charset="0"/>
                </a:rPr>
                <a:t>Тапсырыс</a:t>
              </a:r>
              <a:endParaRPr lang="en-US" altLang="en-US" sz="1600" dirty="0">
                <a:solidFill>
                  <a:srgbClr val="0E176C"/>
                </a:solidFill>
                <a:latin typeface="Arial" panose="020B0604020202020204" pitchFamily="34" charset="0"/>
              </a:endParaRPr>
            </a:p>
          </p:txBody>
        </p:sp>
        <p:sp>
          <p:nvSpPr>
            <p:cNvPr id="14" name="Rectangle 46">
              <a:extLst>
                <a:ext uri="{FF2B5EF4-FFF2-40B4-BE49-F238E27FC236}">
                  <a16:creationId xmlns:a16="http://schemas.microsoft.com/office/drawing/2014/main" id="{A39B0F95-800C-4F46-A460-E14C05EFCB05}"/>
                </a:ext>
              </a:extLst>
            </p:cNvPr>
            <p:cNvSpPr>
              <a:spLocks noChangeArrowheads="1"/>
            </p:cNvSpPr>
            <p:nvPr/>
          </p:nvSpPr>
          <p:spPr bwMode="auto">
            <a:xfrm>
              <a:off x="2004" y="2942"/>
              <a:ext cx="767" cy="38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0" tIns="46800" rIns="0" bIns="46800" anchor="ctr" anchorCtr="1"/>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smtClean="0">
                  <a:solidFill>
                    <a:srgbClr val="0E176C"/>
                  </a:solidFill>
                  <a:latin typeface="Arial" panose="020B0604020202020204" pitchFamily="34" charset="0"/>
                </a:rPr>
                <a:t>Тапсырыстар</a:t>
              </a:r>
              <a:endParaRPr lang="ru-RU" sz="1600" dirty="0" smtClean="0">
                <a:solidFill>
                  <a:srgbClr val="0E176C"/>
                </a:solidFill>
                <a:latin typeface="Arial" panose="020B0604020202020204" pitchFamily="34" charset="0"/>
              </a:endParaRPr>
            </a:p>
            <a:p>
              <a:pPr>
                <a:spcBef>
                  <a:spcPct val="0"/>
                </a:spcBef>
                <a:buNone/>
              </a:pPr>
              <a:r>
                <a:rPr lang="ru-RU" sz="1600" dirty="0" smtClean="0">
                  <a:solidFill>
                    <a:srgbClr val="0E176C"/>
                  </a:solidFill>
                  <a:latin typeface="Arial" panose="020B0604020202020204" pitchFamily="34" charset="0"/>
                </a:rPr>
                <a:t> </a:t>
              </a:r>
              <a:r>
                <a:rPr lang="ru-RU" sz="1600" dirty="0" err="1">
                  <a:solidFill>
                    <a:srgbClr val="0E176C"/>
                  </a:solidFill>
                  <a:latin typeface="Arial" panose="020B0604020202020204" pitchFamily="34" charset="0"/>
                </a:rPr>
                <a:t>кезегі</a:t>
              </a:r>
              <a:r>
                <a:rPr lang="ru-RU" sz="1600" dirty="0">
                  <a:solidFill>
                    <a:srgbClr val="0E176C"/>
                  </a:solidFill>
                  <a:latin typeface="Arial" panose="020B0604020202020204" pitchFamily="34" charset="0"/>
                </a:rPr>
                <a:t> </a:t>
              </a:r>
              <a:endParaRPr lang="en-US" altLang="en-US" sz="1600" dirty="0">
                <a:solidFill>
                  <a:srgbClr val="0E176C"/>
                </a:solidFill>
                <a:latin typeface="Arial" panose="020B0604020202020204" pitchFamily="34" charset="0"/>
              </a:endParaRPr>
            </a:p>
          </p:txBody>
        </p:sp>
        <p:sp>
          <p:nvSpPr>
            <p:cNvPr id="15" name="Text Box 47">
              <a:extLst>
                <a:ext uri="{FF2B5EF4-FFF2-40B4-BE49-F238E27FC236}">
                  <a16:creationId xmlns:a16="http://schemas.microsoft.com/office/drawing/2014/main" id="{4DE54DD4-623A-4C0E-B090-7313B3641FE5}"/>
                </a:ext>
              </a:extLst>
            </p:cNvPr>
            <p:cNvSpPr txBox="1">
              <a:spLocks noChangeArrowheads="1"/>
            </p:cNvSpPr>
            <p:nvPr/>
          </p:nvSpPr>
          <p:spPr bwMode="auto">
            <a:xfrm>
              <a:off x="359" y="2329"/>
              <a:ext cx="977" cy="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solidFill>
                    <a:srgbClr val="0E176C"/>
                  </a:solidFill>
                  <a:latin typeface="Arial" panose="020B0604020202020204" pitchFamily="34" charset="0"/>
                </a:rPr>
                <a:t>Дұрыс</a:t>
              </a:r>
              <a:r>
                <a:rPr lang="ru-RU" sz="1600" dirty="0">
                  <a:solidFill>
                    <a:srgbClr val="0E176C"/>
                  </a:solidFill>
                  <a:latin typeface="Arial" panose="020B0604020202020204" pitchFamily="34" charset="0"/>
                </a:rPr>
                <a:t> модель</a:t>
              </a:r>
              <a:endParaRPr lang="en-US" altLang="en-US" sz="1600" dirty="0">
                <a:solidFill>
                  <a:srgbClr val="0E176C"/>
                </a:solidFill>
                <a:latin typeface="Arial" panose="020B0604020202020204" pitchFamily="34" charset="0"/>
              </a:endParaRPr>
            </a:p>
          </p:txBody>
        </p:sp>
        <p:sp>
          <p:nvSpPr>
            <p:cNvPr id="16" name="Text Box 48">
              <a:extLst>
                <a:ext uri="{FF2B5EF4-FFF2-40B4-BE49-F238E27FC236}">
                  <a16:creationId xmlns:a16="http://schemas.microsoft.com/office/drawing/2014/main" id="{3ED74BBF-62C4-41DE-B31C-1E5416D36977}"/>
                </a:ext>
              </a:extLst>
            </p:cNvPr>
            <p:cNvSpPr txBox="1">
              <a:spLocks noChangeArrowheads="1"/>
            </p:cNvSpPr>
            <p:nvPr/>
          </p:nvSpPr>
          <p:spPr bwMode="auto">
            <a:xfrm>
              <a:off x="752" y="3484"/>
              <a:ext cx="710" cy="155"/>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en-US" altLang="en-US" sz="1600" dirty="0">
                  <a:latin typeface="Arial" panose="020B0604020202020204" pitchFamily="34" charset="0"/>
                </a:rPr>
                <a:t> </a:t>
              </a:r>
              <a:r>
                <a:rPr lang="ru-RU" sz="1600" dirty="0" err="1">
                  <a:solidFill>
                    <a:srgbClr val="0E176C"/>
                  </a:solidFill>
                  <a:latin typeface="Arial" panose="020B0604020202020204" pitchFamily="34" charset="0"/>
                </a:rPr>
                <a:t>Тапсырыс</a:t>
              </a:r>
              <a:r>
                <a:rPr lang="en-US" altLang="en-US" sz="1600" dirty="0" smtClean="0">
                  <a:latin typeface="Arial" panose="020B0604020202020204" pitchFamily="34" charset="0"/>
                </a:rPr>
                <a:t>  </a:t>
              </a:r>
              <a:endParaRPr lang="en-US" altLang="en-US" sz="1800" dirty="0">
                <a:latin typeface="Arial" panose="020B0604020202020204" pitchFamily="34" charset="0"/>
              </a:endParaRPr>
            </a:p>
          </p:txBody>
        </p:sp>
        <p:sp>
          <p:nvSpPr>
            <p:cNvPr id="17" name="Rectangle 49">
              <a:extLst>
                <a:ext uri="{FF2B5EF4-FFF2-40B4-BE49-F238E27FC236}">
                  <a16:creationId xmlns:a16="http://schemas.microsoft.com/office/drawing/2014/main" id="{A863C81B-B656-446F-B451-02CA0EEFBE60}"/>
                </a:ext>
              </a:extLst>
            </p:cNvPr>
            <p:cNvSpPr>
              <a:spLocks noChangeArrowheads="1"/>
            </p:cNvSpPr>
            <p:nvPr/>
          </p:nvSpPr>
          <p:spPr bwMode="auto">
            <a:xfrm>
              <a:off x="420" y="3410"/>
              <a:ext cx="936" cy="36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8" name="Rectangle 50">
              <a:extLst>
                <a:ext uri="{FF2B5EF4-FFF2-40B4-BE49-F238E27FC236}">
                  <a16:creationId xmlns:a16="http://schemas.microsoft.com/office/drawing/2014/main" id="{AAD8B47F-0AFE-4C51-B5C0-65F12325B71D}"/>
                </a:ext>
              </a:extLst>
            </p:cNvPr>
            <p:cNvSpPr>
              <a:spLocks noChangeArrowheads="1"/>
            </p:cNvSpPr>
            <p:nvPr/>
          </p:nvSpPr>
          <p:spPr bwMode="auto">
            <a:xfrm>
              <a:off x="3347" y="2557"/>
              <a:ext cx="802" cy="38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0" tIns="46800" rIns="0" bIns="46800" anchor="ctr" anchorCtr="1"/>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solidFill>
                    <a:srgbClr val="0E176C"/>
                  </a:solidFill>
                  <a:latin typeface="Arial" panose="020B0604020202020204" pitchFamily="34" charset="0"/>
                </a:rPr>
                <a:t>А</a:t>
              </a:r>
              <a:r>
                <a:rPr lang="ru-RU" sz="1600" dirty="0" err="1" smtClean="0">
                  <a:solidFill>
                    <a:srgbClr val="0E176C"/>
                  </a:solidFill>
                  <a:latin typeface="Arial" panose="020B0604020202020204" pitchFamily="34" charset="0"/>
                </a:rPr>
                <a:t>лдын</a:t>
              </a:r>
              <a:r>
                <a:rPr lang="ru-RU" sz="1600" dirty="0" smtClean="0">
                  <a:solidFill>
                    <a:srgbClr val="0E176C"/>
                  </a:solidFill>
                  <a:latin typeface="Arial" panose="020B0604020202020204" pitchFamily="34" charset="0"/>
                </a:rPr>
                <a:t> </a:t>
              </a:r>
              <a:r>
                <a:rPr lang="ru-RU" sz="1600" dirty="0">
                  <a:solidFill>
                    <a:srgbClr val="0E176C"/>
                  </a:solidFill>
                  <a:latin typeface="Arial" panose="020B0604020202020204" pitchFamily="34" charset="0"/>
                </a:rPr>
                <a:t>ала </a:t>
              </a:r>
              <a:endParaRPr lang="ru-RU" sz="1600" dirty="0" smtClean="0">
                <a:solidFill>
                  <a:srgbClr val="0E176C"/>
                </a:solidFill>
                <a:latin typeface="Arial" panose="020B0604020202020204" pitchFamily="34" charset="0"/>
              </a:endParaRPr>
            </a:p>
            <a:p>
              <a:pPr>
                <a:spcBef>
                  <a:spcPct val="0"/>
                </a:spcBef>
                <a:buNone/>
              </a:pPr>
              <a:r>
                <a:rPr lang="ru-RU" sz="1600" dirty="0" err="1" smtClean="0">
                  <a:solidFill>
                    <a:srgbClr val="0E176C"/>
                  </a:solidFill>
                  <a:latin typeface="Arial" panose="020B0604020202020204" pitchFamily="34" charset="0"/>
                </a:rPr>
                <a:t>тапсырыс</a:t>
              </a:r>
              <a:endParaRPr lang="en-US" altLang="en-US" sz="1600" dirty="0">
                <a:solidFill>
                  <a:srgbClr val="0E176C"/>
                </a:solidFill>
                <a:latin typeface="Arial" panose="020B0604020202020204" pitchFamily="34" charset="0"/>
              </a:endParaRPr>
            </a:p>
          </p:txBody>
        </p:sp>
        <p:sp>
          <p:nvSpPr>
            <p:cNvPr id="19" name="Rectangle 51">
              <a:extLst>
                <a:ext uri="{FF2B5EF4-FFF2-40B4-BE49-F238E27FC236}">
                  <a16:creationId xmlns:a16="http://schemas.microsoft.com/office/drawing/2014/main" id="{6F48ACA2-C3FD-4FE8-8466-36ED06EAAB17}"/>
                </a:ext>
              </a:extLst>
            </p:cNvPr>
            <p:cNvSpPr>
              <a:spLocks noChangeArrowheads="1"/>
            </p:cNvSpPr>
            <p:nvPr/>
          </p:nvSpPr>
          <p:spPr bwMode="auto">
            <a:xfrm>
              <a:off x="3311" y="3398"/>
              <a:ext cx="1474" cy="408"/>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0" tIns="46800" rIns="0" bIns="46800" anchor="ctr" anchorCtr="1"/>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solidFill>
                    <a:srgbClr val="0E176C"/>
                  </a:solidFill>
                  <a:latin typeface="Arial" panose="020B0604020202020204" pitchFamily="34" charset="0"/>
                </a:rPr>
                <a:t>Шот</a:t>
              </a:r>
              <a:r>
                <a:rPr lang="ru-RU" sz="1600" dirty="0">
                  <a:solidFill>
                    <a:srgbClr val="0E176C"/>
                  </a:solidFill>
                  <a:latin typeface="Arial" panose="020B0604020202020204" pitchFamily="34" charset="0"/>
                </a:rPr>
                <a:t>-фактура + </a:t>
              </a:r>
              <a:endParaRPr lang="en-US" sz="1600" dirty="0">
                <a:solidFill>
                  <a:srgbClr val="0E176C"/>
                </a:solidFill>
                <a:latin typeface="Arial" panose="020B0604020202020204" pitchFamily="34" charset="0"/>
              </a:endParaRPr>
            </a:p>
            <a:p>
              <a:pPr>
                <a:spcBef>
                  <a:spcPct val="0"/>
                </a:spcBef>
                <a:buNone/>
              </a:pPr>
              <a:r>
                <a:rPr lang="ru-RU" sz="1600" dirty="0" err="1">
                  <a:solidFill>
                    <a:srgbClr val="0E176C"/>
                  </a:solidFill>
                  <a:latin typeface="Arial" panose="020B0604020202020204" pitchFamily="34" charset="0"/>
                </a:rPr>
                <a:t>тауарлық-ілеспе</a:t>
              </a:r>
              <a:r>
                <a:rPr lang="ru-RU" sz="1600" dirty="0">
                  <a:solidFill>
                    <a:srgbClr val="0E176C"/>
                  </a:solidFill>
                  <a:latin typeface="Arial" panose="020B0604020202020204" pitchFamily="34" charset="0"/>
                </a:rPr>
                <a:t> </a:t>
              </a:r>
              <a:r>
                <a:rPr lang="ru-RU" sz="1600" dirty="0" err="1">
                  <a:solidFill>
                    <a:srgbClr val="0E176C"/>
                  </a:solidFill>
                  <a:latin typeface="Arial" panose="020B0604020202020204" pitchFamily="34" charset="0"/>
                </a:rPr>
                <a:t>құжат</a:t>
              </a:r>
              <a:endParaRPr lang="en-US" altLang="en-US" sz="1600" dirty="0">
                <a:solidFill>
                  <a:srgbClr val="0E176C"/>
                </a:solidFill>
                <a:latin typeface="Arial" panose="020B0604020202020204" pitchFamily="34" charset="0"/>
              </a:endParaRPr>
            </a:p>
          </p:txBody>
        </p:sp>
        <p:sp>
          <p:nvSpPr>
            <p:cNvPr id="20" name="Freeform 54">
              <a:extLst>
                <a:ext uri="{FF2B5EF4-FFF2-40B4-BE49-F238E27FC236}">
                  <a16:creationId xmlns:a16="http://schemas.microsoft.com/office/drawing/2014/main" id="{375753BD-A412-426F-B31B-F9EDB2D2D53C}"/>
                </a:ext>
              </a:extLst>
            </p:cNvPr>
            <p:cNvSpPr>
              <a:spLocks/>
            </p:cNvSpPr>
            <p:nvPr/>
          </p:nvSpPr>
          <p:spPr bwMode="auto">
            <a:xfrm rot="1112715">
              <a:off x="1387" y="3105"/>
              <a:ext cx="550" cy="564"/>
            </a:xfrm>
            <a:custGeom>
              <a:avLst/>
              <a:gdLst>
                <a:gd name="T0" fmla="*/ 0 w 1042"/>
                <a:gd name="T1" fmla="*/ 763 h 485"/>
                <a:gd name="T2" fmla="*/ 75 w 1042"/>
                <a:gd name="T3" fmla="*/ 300 h 485"/>
                <a:gd name="T4" fmla="*/ 75 w 1042"/>
                <a:gd name="T5" fmla="*/ 463 h 485"/>
                <a:gd name="T6" fmla="*/ 153 w 1042"/>
                <a:gd name="T7" fmla="*/ 0 h 485"/>
                <a:gd name="T8" fmla="*/ 0 60000 65536"/>
                <a:gd name="T9" fmla="*/ 0 60000 65536"/>
                <a:gd name="T10" fmla="*/ 0 60000 65536"/>
                <a:gd name="T11" fmla="*/ 0 60000 65536"/>
                <a:gd name="T12" fmla="*/ 0 w 1042"/>
                <a:gd name="T13" fmla="*/ 0 h 485"/>
                <a:gd name="T14" fmla="*/ 1042 w 1042"/>
                <a:gd name="T15" fmla="*/ 485 h 485"/>
              </a:gdLst>
              <a:ahLst/>
              <a:cxnLst>
                <a:cxn ang="T8">
                  <a:pos x="T0" y="T1"/>
                </a:cxn>
                <a:cxn ang="T9">
                  <a:pos x="T2" y="T3"/>
                </a:cxn>
                <a:cxn ang="T10">
                  <a:pos x="T4" y="T5"/>
                </a:cxn>
                <a:cxn ang="T11">
                  <a:pos x="T6" y="T7"/>
                </a:cxn>
              </a:cxnLst>
              <a:rect l="T12" t="T13" r="T14" b="T15"/>
              <a:pathLst>
                <a:path w="1042" h="485">
                  <a:moveTo>
                    <a:pt x="0" y="485"/>
                  </a:moveTo>
                  <a:lnTo>
                    <a:pt x="509" y="191"/>
                  </a:lnTo>
                  <a:lnTo>
                    <a:pt x="514" y="294"/>
                  </a:lnTo>
                  <a:lnTo>
                    <a:pt x="1042" y="0"/>
                  </a:ln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ru-RU"/>
            </a:p>
          </p:txBody>
        </p:sp>
        <p:sp>
          <p:nvSpPr>
            <p:cNvPr id="21" name="Line 55">
              <a:extLst>
                <a:ext uri="{FF2B5EF4-FFF2-40B4-BE49-F238E27FC236}">
                  <a16:creationId xmlns:a16="http://schemas.microsoft.com/office/drawing/2014/main" id="{B38E040E-0DAD-43C1-BAD5-C1AB6B416DA1}"/>
                </a:ext>
              </a:extLst>
            </p:cNvPr>
            <p:cNvSpPr>
              <a:spLocks noChangeShapeType="1"/>
            </p:cNvSpPr>
            <p:nvPr/>
          </p:nvSpPr>
          <p:spPr bwMode="auto">
            <a:xfrm flipV="1">
              <a:off x="2771" y="2750"/>
              <a:ext cx="576" cy="35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22" name="Line 56">
              <a:extLst>
                <a:ext uri="{FF2B5EF4-FFF2-40B4-BE49-F238E27FC236}">
                  <a16:creationId xmlns:a16="http://schemas.microsoft.com/office/drawing/2014/main" id="{E404596B-7BCF-4395-8668-5742F8EF4273}"/>
                </a:ext>
              </a:extLst>
            </p:cNvPr>
            <p:cNvSpPr>
              <a:spLocks noChangeShapeType="1"/>
            </p:cNvSpPr>
            <p:nvPr/>
          </p:nvSpPr>
          <p:spPr bwMode="auto">
            <a:xfrm>
              <a:off x="2771" y="3209"/>
              <a:ext cx="540" cy="27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23" name="Text Box 57">
              <a:extLst>
                <a:ext uri="{FF2B5EF4-FFF2-40B4-BE49-F238E27FC236}">
                  <a16:creationId xmlns:a16="http://schemas.microsoft.com/office/drawing/2014/main" id="{AA84E83A-01D3-4813-8A2B-FCFDCE26C832}"/>
                </a:ext>
              </a:extLst>
            </p:cNvPr>
            <p:cNvSpPr txBox="1">
              <a:spLocks noChangeArrowheads="1"/>
            </p:cNvSpPr>
            <p:nvPr/>
          </p:nvSpPr>
          <p:spPr bwMode="auto">
            <a:xfrm rot="20263356">
              <a:off x="1528" y="3444"/>
              <a:ext cx="397"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a:solidFill>
                    <a:srgbClr val="0E176C"/>
                  </a:solidFill>
                  <a:latin typeface="Arial" panose="020B0604020202020204" pitchFamily="34" charset="0"/>
                </a:rPr>
                <a:t>Кеш</a:t>
              </a:r>
              <a:endParaRPr lang="en-US" altLang="en-US" sz="1800" dirty="0">
                <a:solidFill>
                  <a:srgbClr val="0E176C"/>
                </a:solidFill>
                <a:latin typeface="Arial" panose="020B0604020202020204" pitchFamily="34" charset="0"/>
              </a:endParaRPr>
            </a:p>
          </p:txBody>
        </p:sp>
        <p:sp>
          <p:nvSpPr>
            <p:cNvPr id="24" name="Text Box 58">
              <a:extLst>
                <a:ext uri="{FF2B5EF4-FFF2-40B4-BE49-F238E27FC236}">
                  <a16:creationId xmlns:a16="http://schemas.microsoft.com/office/drawing/2014/main" id="{0732C944-335C-41E3-934A-6CF74371650C}"/>
                </a:ext>
              </a:extLst>
            </p:cNvPr>
            <p:cNvSpPr txBox="1">
              <a:spLocks noChangeArrowheads="1"/>
            </p:cNvSpPr>
            <p:nvPr/>
          </p:nvSpPr>
          <p:spPr bwMode="auto">
            <a:xfrm>
              <a:off x="2871" y="3044"/>
              <a:ext cx="357"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smtClean="0">
                  <a:solidFill>
                    <a:srgbClr val="0E176C"/>
                  </a:solidFill>
                  <a:latin typeface="Arial" panose="020B0604020202020204" pitchFamily="34" charset="0"/>
                </a:rPr>
                <a:t>Т</a:t>
              </a:r>
              <a:r>
                <a:rPr lang="kk-KZ" altLang="en-US" sz="1800" dirty="0" smtClean="0">
                  <a:solidFill>
                    <a:srgbClr val="0E176C"/>
                  </a:solidFill>
                  <a:latin typeface="Arial" panose="020B0604020202020204" pitchFamily="34" charset="0"/>
                </a:rPr>
                <a:t>үн</a:t>
              </a:r>
              <a:endParaRPr lang="en-US" altLang="en-US" sz="1800" dirty="0">
                <a:solidFill>
                  <a:srgbClr val="0E176C"/>
                </a:solidFill>
                <a:latin typeface="Arial" panose="020B0604020202020204" pitchFamily="34" charset="0"/>
              </a:endParaRPr>
            </a:p>
          </p:txBody>
        </p:sp>
        <p:sp>
          <p:nvSpPr>
            <p:cNvPr id="25" name="Line 59">
              <a:extLst>
                <a:ext uri="{FF2B5EF4-FFF2-40B4-BE49-F238E27FC236}">
                  <a16:creationId xmlns:a16="http://schemas.microsoft.com/office/drawing/2014/main" id="{A5A80741-3F6F-422C-B871-900A906E74ED}"/>
                </a:ext>
              </a:extLst>
            </p:cNvPr>
            <p:cNvSpPr>
              <a:spLocks noChangeShapeType="1"/>
            </p:cNvSpPr>
            <p:nvPr/>
          </p:nvSpPr>
          <p:spPr bwMode="auto">
            <a:xfrm>
              <a:off x="996" y="3129"/>
              <a:ext cx="0" cy="341"/>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26" name="Line 65">
              <a:extLst>
                <a:ext uri="{FF2B5EF4-FFF2-40B4-BE49-F238E27FC236}">
                  <a16:creationId xmlns:a16="http://schemas.microsoft.com/office/drawing/2014/main" id="{B38C88A1-85C3-40FB-B4E6-3BF8F6214E16}"/>
                </a:ext>
              </a:extLst>
            </p:cNvPr>
            <p:cNvSpPr>
              <a:spLocks noChangeShapeType="1"/>
            </p:cNvSpPr>
            <p:nvPr/>
          </p:nvSpPr>
          <p:spPr bwMode="auto">
            <a:xfrm>
              <a:off x="283" y="2233"/>
              <a:ext cx="5245"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grpSp>
    </p:spTree>
    <p:extLst>
      <p:ext uri="{BB962C8B-B14F-4D97-AF65-F5344CB8AC3E}">
        <p14:creationId xmlns:p14="http://schemas.microsoft.com/office/powerpoint/2010/main" val="140389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918" y="-78098"/>
            <a:ext cx="9416311" cy="1143000"/>
          </a:xfrm>
        </p:spPr>
        <p:txBody>
          <a:bodyPr>
            <a:normAutofit/>
          </a:bodyPr>
          <a:lstStyle/>
          <a:p>
            <a:r>
              <a:rPr lang="ru-RU" sz="3200" dirty="0" err="1">
                <a:solidFill>
                  <a:srgbClr val="A20000"/>
                </a:solidFill>
              </a:rPr>
              <a:t>Менталдық</a:t>
            </a:r>
            <a:r>
              <a:rPr lang="ru-RU" sz="3200" dirty="0"/>
              <a:t> </a:t>
            </a:r>
            <a:r>
              <a:rPr lang="ru-RU" sz="3200" dirty="0" err="1">
                <a:solidFill>
                  <a:srgbClr val="A20000"/>
                </a:solidFill>
              </a:rPr>
              <a:t>модельдер</a:t>
            </a:r>
            <a:r>
              <a:rPr lang="ru-RU" sz="3200" dirty="0">
                <a:solidFill>
                  <a:srgbClr val="A20000"/>
                </a:solidFill>
              </a:rPr>
              <a:t> </a:t>
            </a:r>
            <a:r>
              <a:rPr lang="ru-RU" sz="3200" dirty="0" err="1">
                <a:solidFill>
                  <a:srgbClr val="A20000"/>
                </a:solidFill>
              </a:rPr>
              <a:t>және</a:t>
            </a:r>
            <a:r>
              <a:rPr lang="ru-RU" sz="3200" dirty="0">
                <a:solidFill>
                  <a:srgbClr val="A20000"/>
                </a:solidFill>
              </a:rPr>
              <a:t> </a:t>
            </a:r>
            <a:r>
              <a:rPr lang="ru-RU" sz="3200" dirty="0" err="1">
                <a:solidFill>
                  <a:srgbClr val="A20000"/>
                </a:solidFill>
              </a:rPr>
              <a:t>когнитивтік</a:t>
            </a:r>
            <a:r>
              <a:rPr lang="ru-RU" sz="3200" dirty="0">
                <a:solidFill>
                  <a:srgbClr val="A20000"/>
                </a:solidFill>
              </a:rPr>
              <a:t> </a:t>
            </a:r>
            <a:r>
              <a:rPr lang="ru-RU" sz="3200" dirty="0" err="1">
                <a:solidFill>
                  <a:srgbClr val="A20000"/>
                </a:solidFill>
              </a:rPr>
              <a:t>жүктеме</a:t>
            </a:r>
            <a:endParaRPr lang="ru-RU" sz="3200" dirty="0">
              <a:solidFill>
                <a:srgbClr val="A20000"/>
              </a:solidFill>
            </a:endParaRPr>
          </a:p>
        </p:txBody>
      </p:sp>
      <p:sp>
        <p:nvSpPr>
          <p:cNvPr id="5" name="Содержимое 2">
            <a:extLst>
              <a:ext uri="{FF2B5EF4-FFF2-40B4-BE49-F238E27FC236}">
                <a16:creationId xmlns:a16="http://schemas.microsoft.com/office/drawing/2014/main" id="{5A6FE5C3-E69C-4145-9F05-274BAECCD650}"/>
              </a:ext>
            </a:extLst>
          </p:cNvPr>
          <p:cNvSpPr txBox="1">
            <a:spLocks/>
          </p:cNvSpPr>
          <p:nvPr/>
        </p:nvSpPr>
        <p:spPr>
          <a:xfrm>
            <a:off x="124240" y="1196565"/>
            <a:ext cx="8229600" cy="63371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Font typeface="Arial" pitchFamily="34" charset="0"/>
              <a:buNone/>
            </a:pPr>
            <a:endParaRPr lang="en-US" sz="2400" dirty="0">
              <a:cs typeface="Times New Roman" panose="02020603050405020304" pitchFamily="18" charset="0"/>
            </a:endParaRPr>
          </a:p>
        </p:txBody>
      </p:sp>
      <p:pic>
        <p:nvPicPr>
          <p:cNvPr id="4" name="Picture 25">
            <a:extLst>
              <a:ext uri="{FF2B5EF4-FFF2-40B4-BE49-F238E27FC236}">
                <a16:creationId xmlns:a16="http://schemas.microsoft.com/office/drawing/2014/main" id="{4E8402EF-6AAA-4678-AC56-B53ECFEED1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9328" t="-1077" r="39854" b="80858"/>
          <a:stretch>
            <a:fillRect/>
          </a:stretch>
        </p:blipFill>
        <p:spPr bwMode="auto">
          <a:xfrm>
            <a:off x="342900" y="1259854"/>
            <a:ext cx="30099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sp>
        <p:nvSpPr>
          <p:cNvPr id="6" name="Text Box 26">
            <a:extLst>
              <a:ext uri="{FF2B5EF4-FFF2-40B4-BE49-F238E27FC236}">
                <a16:creationId xmlns:a16="http://schemas.microsoft.com/office/drawing/2014/main" id="{470F60AF-0DDC-4182-8776-46D35390CAA3}"/>
              </a:ext>
            </a:extLst>
          </p:cNvPr>
          <p:cNvSpPr txBox="1">
            <a:spLocks noChangeArrowheads="1"/>
          </p:cNvSpPr>
          <p:nvPr/>
        </p:nvSpPr>
        <p:spPr bwMode="auto">
          <a:xfrm>
            <a:off x="391678" y="2770344"/>
            <a:ext cx="3453103"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Arial" panose="020B0604020202020204" pitchFamily="34" charset="0"/>
              </a:rPr>
              <a:t>Пәндік</a:t>
            </a:r>
            <a:r>
              <a:rPr lang="ru-RU" sz="1800" dirty="0">
                <a:solidFill>
                  <a:srgbClr val="0E176C"/>
                </a:solidFill>
                <a:latin typeface="Arial" panose="020B0604020202020204" pitchFamily="34" charset="0"/>
              </a:rPr>
              <a:t> сала:</a:t>
            </a:r>
            <a:br>
              <a:rPr lang="ru-RU" sz="1800" dirty="0">
                <a:solidFill>
                  <a:srgbClr val="0E176C"/>
                </a:solidFill>
                <a:latin typeface="Arial" panose="020B0604020202020204" pitchFamily="34" charset="0"/>
              </a:rPr>
            </a:br>
            <a:r>
              <a:rPr lang="ru-RU" sz="1800" dirty="0" err="1">
                <a:solidFill>
                  <a:srgbClr val="0E176C"/>
                </a:solidFill>
                <a:latin typeface="Arial" panose="020B0604020202020204" pitchFamily="34" charset="0"/>
              </a:rPr>
              <a:t>Тапсырмалар</a:t>
            </a:r>
            <a:r>
              <a:rPr lang="ru-RU" sz="1800" dirty="0">
                <a:solidFill>
                  <a:srgbClr val="0E176C"/>
                </a:solidFill>
                <a:latin typeface="Arial" panose="020B0604020202020204" pitchFamily="34" charset="0"/>
              </a:rPr>
              <a:t> мен </a:t>
            </a:r>
            <a:r>
              <a:rPr lang="ru-RU" sz="1800" dirty="0" err="1">
                <a:solidFill>
                  <a:srgbClr val="0E176C"/>
                </a:solidFill>
                <a:latin typeface="Arial" panose="020B0604020202020204" pitchFamily="34" charset="0"/>
              </a:rPr>
              <a:t>элементтер</a:t>
            </a:r>
            <a:endParaRPr lang="en-US" altLang="en-US" sz="1800" noProof="1">
              <a:solidFill>
                <a:srgbClr val="0E176C"/>
              </a:solidFill>
              <a:latin typeface="Arial" panose="020B0604020202020204" pitchFamily="34" charset="0"/>
            </a:endParaRPr>
          </a:p>
        </p:txBody>
      </p:sp>
      <p:sp>
        <p:nvSpPr>
          <p:cNvPr id="7" name="Text Box 27">
            <a:extLst>
              <a:ext uri="{FF2B5EF4-FFF2-40B4-BE49-F238E27FC236}">
                <a16:creationId xmlns:a16="http://schemas.microsoft.com/office/drawing/2014/main" id="{5688F2A4-4E2A-422E-A821-3D4F2C681D5F}"/>
              </a:ext>
            </a:extLst>
          </p:cNvPr>
          <p:cNvSpPr txBox="1">
            <a:spLocks noChangeArrowheads="1"/>
          </p:cNvSpPr>
          <p:nvPr/>
        </p:nvSpPr>
        <p:spPr bwMode="auto">
          <a:xfrm>
            <a:off x="6432602" y="1783440"/>
            <a:ext cx="3004325"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Arial" panose="020B0604020202020204" pitchFamily="34" charset="0"/>
              </a:rPr>
              <a:t>Деректер</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моделі</a:t>
            </a:r>
            <a:r>
              <a:rPr lang="ru-RU" sz="1800" dirty="0">
                <a:solidFill>
                  <a:srgbClr val="0E176C"/>
                </a:solidFill>
                <a:latin typeface="Arial" panose="020B0604020202020204" pitchFamily="34" charset="0"/>
              </a:rPr>
              <a:t>:</a:t>
            </a:r>
            <a:br>
              <a:rPr lang="ru-RU" sz="1800" dirty="0">
                <a:solidFill>
                  <a:srgbClr val="0E176C"/>
                </a:solidFill>
                <a:latin typeface="Arial" panose="020B0604020202020204" pitchFamily="34" charset="0"/>
              </a:rPr>
            </a:br>
            <a:r>
              <a:rPr lang="ru-RU" sz="1800" dirty="0" err="1">
                <a:solidFill>
                  <a:srgbClr val="0E176C"/>
                </a:solidFill>
                <a:latin typeface="Arial" panose="020B0604020202020204" pitchFamily="34" charset="0"/>
              </a:rPr>
              <a:t>Жүйе</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нені</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есте</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сақтайды</a:t>
            </a:r>
            <a:r>
              <a:rPr lang="ru-RU" sz="1800" dirty="0">
                <a:solidFill>
                  <a:srgbClr val="0E176C"/>
                </a:solidFill>
                <a:latin typeface="Arial" panose="020B0604020202020204" pitchFamily="34" charset="0"/>
              </a:rPr>
              <a:t>?</a:t>
            </a:r>
            <a:endParaRPr lang="en-US" altLang="en-US" sz="1800" noProof="1">
              <a:solidFill>
                <a:srgbClr val="0E176C"/>
              </a:solidFill>
              <a:latin typeface="Arial" panose="020B0604020202020204" pitchFamily="34" charset="0"/>
            </a:endParaRPr>
          </a:p>
        </p:txBody>
      </p:sp>
      <p:grpSp>
        <p:nvGrpSpPr>
          <p:cNvPr id="8" name="Group 34">
            <a:extLst>
              <a:ext uri="{FF2B5EF4-FFF2-40B4-BE49-F238E27FC236}">
                <a16:creationId xmlns:a16="http://schemas.microsoft.com/office/drawing/2014/main" id="{E97BAB99-192B-4D72-AC59-186AD7D79C37}"/>
              </a:ext>
            </a:extLst>
          </p:cNvPr>
          <p:cNvGrpSpPr>
            <a:grpSpLocks/>
          </p:cNvGrpSpPr>
          <p:nvPr/>
        </p:nvGrpSpPr>
        <p:grpSpPr bwMode="auto">
          <a:xfrm>
            <a:off x="684211" y="3593481"/>
            <a:ext cx="2632078" cy="2444751"/>
            <a:chOff x="431" y="1920"/>
            <a:chExt cx="1658" cy="1540"/>
          </a:xfrm>
        </p:grpSpPr>
        <p:sp>
          <p:nvSpPr>
            <p:cNvPr id="9" name="Text Box 32">
              <a:extLst>
                <a:ext uri="{FF2B5EF4-FFF2-40B4-BE49-F238E27FC236}">
                  <a16:creationId xmlns:a16="http://schemas.microsoft.com/office/drawing/2014/main" id="{88C2FD6E-517B-467A-8523-465AF6F9A27D}"/>
                </a:ext>
              </a:extLst>
            </p:cNvPr>
            <p:cNvSpPr txBox="1">
              <a:spLocks noChangeArrowheads="1"/>
            </p:cNvSpPr>
            <p:nvPr/>
          </p:nvSpPr>
          <p:spPr bwMode="auto">
            <a:xfrm>
              <a:off x="431" y="2877"/>
              <a:ext cx="1658" cy="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Arial" panose="020B0604020202020204" pitchFamily="34" charset="0"/>
                </a:rPr>
                <a:t>Бейнелеу</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моделі</a:t>
              </a:r>
              <a:r>
                <a:rPr lang="ru-RU" sz="1800" dirty="0">
                  <a:solidFill>
                    <a:srgbClr val="0E176C"/>
                  </a:solidFill>
                  <a:latin typeface="Arial" panose="020B0604020202020204" pitchFamily="34" charset="0"/>
                </a:rPr>
                <a:t>:</a:t>
              </a:r>
              <a:br>
                <a:rPr lang="ru-RU" sz="1800" dirty="0">
                  <a:solidFill>
                    <a:srgbClr val="0E176C"/>
                  </a:solidFill>
                  <a:latin typeface="Arial" panose="020B0604020202020204" pitchFamily="34" charset="0"/>
                </a:rPr>
              </a:br>
              <a:r>
                <a:rPr lang="ru-RU" sz="1800" dirty="0" err="1">
                  <a:solidFill>
                    <a:srgbClr val="0E176C"/>
                  </a:solidFill>
                  <a:latin typeface="Arial" panose="020B0604020202020204" pitchFamily="34" charset="0"/>
                </a:rPr>
                <a:t>Бұл</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компьютерде</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қалай</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бейнеленеді</a:t>
              </a:r>
              <a:r>
                <a:rPr lang="ru-RU" sz="1800" b="1" dirty="0"/>
                <a:t>?</a:t>
              </a:r>
              <a:endParaRPr lang="en-US" altLang="en-US" sz="1800" noProof="1">
                <a:solidFill>
                  <a:srgbClr val="0E176C"/>
                </a:solidFill>
                <a:latin typeface="Arial" panose="020B0604020202020204" pitchFamily="34" charset="0"/>
              </a:endParaRPr>
            </a:p>
          </p:txBody>
        </p:sp>
        <p:sp>
          <p:nvSpPr>
            <p:cNvPr id="10" name="AutoShape 33">
              <a:extLst>
                <a:ext uri="{FF2B5EF4-FFF2-40B4-BE49-F238E27FC236}">
                  <a16:creationId xmlns:a16="http://schemas.microsoft.com/office/drawing/2014/main" id="{DE7738D8-B87D-4BAB-9B35-9050C91AB338}"/>
                </a:ext>
              </a:extLst>
            </p:cNvPr>
            <p:cNvSpPr>
              <a:spLocks noChangeArrowheads="1"/>
            </p:cNvSpPr>
            <p:nvPr/>
          </p:nvSpPr>
          <p:spPr bwMode="auto">
            <a:xfrm flipV="1">
              <a:off x="960" y="1920"/>
              <a:ext cx="852" cy="961"/>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3 w 21600"/>
                <a:gd name="T13" fmla="*/ 3933 h 21600"/>
                <a:gd name="T14" fmla="*/ 19293 w 21600"/>
                <a:gd name="T15" fmla="*/ 8226 h 21600"/>
              </a:gdLst>
              <a:ahLst/>
              <a:cxnLst>
                <a:cxn ang="T8">
                  <a:pos x="T0" y="T1"/>
                </a:cxn>
                <a:cxn ang="T9">
                  <a:pos x="T2" y="T3"/>
                </a:cxn>
                <a:cxn ang="T10">
                  <a:pos x="T4" y="T5"/>
                </a:cxn>
                <a:cxn ang="T11">
                  <a:pos x="T6" y="T7"/>
                </a:cxn>
              </a:cxnLst>
              <a:rect l="T12" t="T13" r="T14" b="T15"/>
              <a:pathLst>
                <a:path w="21600" h="21600">
                  <a:moveTo>
                    <a:pt x="21600" y="6079"/>
                  </a:moveTo>
                  <a:lnTo>
                    <a:pt x="15063" y="0"/>
                  </a:lnTo>
                  <a:lnTo>
                    <a:pt x="15063" y="3934"/>
                  </a:lnTo>
                  <a:lnTo>
                    <a:pt x="12427" y="3934"/>
                  </a:lnTo>
                  <a:cubicBezTo>
                    <a:pt x="5564" y="3934"/>
                    <a:pt x="0" y="7616"/>
                    <a:pt x="0" y="12158"/>
                  </a:cubicBezTo>
                  <a:lnTo>
                    <a:pt x="0" y="21600"/>
                  </a:lnTo>
                  <a:lnTo>
                    <a:pt x="4385" y="21600"/>
                  </a:lnTo>
                  <a:lnTo>
                    <a:pt x="4385" y="12158"/>
                  </a:lnTo>
                  <a:cubicBezTo>
                    <a:pt x="4385" y="9985"/>
                    <a:pt x="7986" y="8224"/>
                    <a:pt x="12427" y="8224"/>
                  </a:cubicBezTo>
                  <a:lnTo>
                    <a:pt x="15063" y="8224"/>
                  </a:lnTo>
                  <a:lnTo>
                    <a:pt x="15063" y="12158"/>
                  </a:lnTo>
                  <a:lnTo>
                    <a:pt x="21600" y="6079"/>
                  </a:lnTo>
                  <a:close/>
                </a:path>
              </a:pathLst>
            </a:custGeom>
            <a:solidFill>
              <a:srgbClr val="969696"/>
            </a:solidFill>
            <a:ln>
              <a:noFill/>
            </a:ln>
            <a:extLst>
              <a:ext uri="{91240B29-F687-4F45-9708-019B960494DF}">
                <a14:hiddenLine xmlns:a14="http://schemas.microsoft.com/office/drawing/2010/main" w="38100">
                  <a:solidFill>
                    <a:srgbClr val="000000"/>
                  </a:solidFill>
                  <a:miter lim="800000"/>
                  <a:headEnd/>
                  <a:tailEnd/>
                </a14:hiddenLine>
              </a:ext>
            </a:extLst>
          </p:spPr>
          <p:txBody>
            <a:bodyPr lIns="90000" tIns="46800" rIns="90000" bIns="46800" anchor="ctr">
              <a:spAutoFit/>
            </a:bodyPr>
            <a:lstStyle/>
            <a:p>
              <a:endParaRPr lang="ru-RU"/>
            </a:p>
          </p:txBody>
        </p:sp>
      </p:grpSp>
      <p:grpSp>
        <p:nvGrpSpPr>
          <p:cNvPr id="11" name="Group 319">
            <a:extLst>
              <a:ext uri="{FF2B5EF4-FFF2-40B4-BE49-F238E27FC236}">
                <a16:creationId xmlns:a16="http://schemas.microsoft.com/office/drawing/2014/main" id="{04DAFBF3-D206-443F-BC35-D2C2E12D74E7}"/>
              </a:ext>
            </a:extLst>
          </p:cNvPr>
          <p:cNvGrpSpPr>
            <a:grpSpLocks/>
          </p:cNvGrpSpPr>
          <p:nvPr/>
        </p:nvGrpSpPr>
        <p:grpSpPr bwMode="auto">
          <a:xfrm>
            <a:off x="3240088" y="1412776"/>
            <a:ext cx="3168650" cy="5559425"/>
            <a:chOff x="2041" y="537"/>
            <a:chExt cx="1996" cy="3502"/>
          </a:xfrm>
        </p:grpSpPr>
        <p:grpSp>
          <p:nvGrpSpPr>
            <p:cNvPr id="12" name="Group 36">
              <a:extLst>
                <a:ext uri="{FF2B5EF4-FFF2-40B4-BE49-F238E27FC236}">
                  <a16:creationId xmlns:a16="http://schemas.microsoft.com/office/drawing/2014/main" id="{B341B029-1C77-46E1-B295-C04AD06627F2}"/>
                </a:ext>
              </a:extLst>
            </p:cNvPr>
            <p:cNvGrpSpPr>
              <a:grpSpLocks/>
            </p:cNvGrpSpPr>
            <p:nvPr/>
          </p:nvGrpSpPr>
          <p:grpSpPr bwMode="auto">
            <a:xfrm>
              <a:off x="2041" y="2210"/>
              <a:ext cx="1959" cy="1829"/>
              <a:chOff x="2041" y="2210"/>
              <a:chExt cx="1959" cy="1829"/>
            </a:xfrm>
          </p:grpSpPr>
          <p:sp>
            <p:nvSpPr>
              <p:cNvPr id="81" name="Freeform 37">
                <a:extLst>
                  <a:ext uri="{FF2B5EF4-FFF2-40B4-BE49-F238E27FC236}">
                    <a16:creationId xmlns:a16="http://schemas.microsoft.com/office/drawing/2014/main" id="{B2A3A6EE-140B-45D2-A16B-8E2BF22B9D07}"/>
                  </a:ext>
                </a:extLst>
              </p:cNvPr>
              <p:cNvSpPr>
                <a:spLocks/>
              </p:cNvSpPr>
              <p:nvPr/>
            </p:nvSpPr>
            <p:spPr bwMode="auto">
              <a:xfrm>
                <a:off x="2451" y="3537"/>
                <a:ext cx="1198" cy="178"/>
              </a:xfrm>
              <a:custGeom>
                <a:avLst/>
                <a:gdLst>
                  <a:gd name="T0" fmla="*/ 1198 w 1198"/>
                  <a:gd name="T1" fmla="*/ 178 h 178"/>
                  <a:gd name="T2" fmla="*/ 0 w 1198"/>
                  <a:gd name="T3" fmla="*/ 178 h 178"/>
                  <a:gd name="T4" fmla="*/ 27 w 1198"/>
                  <a:gd name="T5" fmla="*/ 113 h 178"/>
                  <a:gd name="T6" fmla="*/ 108 w 1198"/>
                  <a:gd name="T7" fmla="*/ 0 h 178"/>
                  <a:gd name="T8" fmla="*/ 1106 w 1198"/>
                  <a:gd name="T9" fmla="*/ 0 h 178"/>
                  <a:gd name="T10" fmla="*/ 1182 w 1198"/>
                  <a:gd name="T11" fmla="*/ 113 h 178"/>
                  <a:gd name="T12" fmla="*/ 1198 w 1198"/>
                  <a:gd name="T13" fmla="*/ 178 h 178"/>
                  <a:gd name="T14" fmla="*/ 0 60000 65536"/>
                  <a:gd name="T15" fmla="*/ 0 60000 65536"/>
                  <a:gd name="T16" fmla="*/ 0 60000 65536"/>
                  <a:gd name="T17" fmla="*/ 0 60000 65536"/>
                  <a:gd name="T18" fmla="*/ 0 60000 65536"/>
                  <a:gd name="T19" fmla="*/ 0 60000 65536"/>
                  <a:gd name="T20" fmla="*/ 0 60000 65536"/>
                  <a:gd name="T21" fmla="*/ 0 w 1198"/>
                  <a:gd name="T22" fmla="*/ 0 h 178"/>
                  <a:gd name="T23" fmla="*/ 1198 w 1198"/>
                  <a:gd name="T24" fmla="*/ 178 h 1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8" h="178">
                    <a:moveTo>
                      <a:pt x="1198" y="178"/>
                    </a:moveTo>
                    <a:lnTo>
                      <a:pt x="0" y="178"/>
                    </a:lnTo>
                    <a:lnTo>
                      <a:pt x="27" y="113"/>
                    </a:lnTo>
                    <a:lnTo>
                      <a:pt x="108" y="0"/>
                    </a:lnTo>
                    <a:lnTo>
                      <a:pt x="1106" y="0"/>
                    </a:lnTo>
                    <a:lnTo>
                      <a:pt x="1182" y="113"/>
                    </a:lnTo>
                    <a:lnTo>
                      <a:pt x="1198" y="178"/>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2" name="Freeform 38">
                <a:extLst>
                  <a:ext uri="{FF2B5EF4-FFF2-40B4-BE49-F238E27FC236}">
                    <a16:creationId xmlns:a16="http://schemas.microsoft.com/office/drawing/2014/main" id="{E28660AF-7962-4ABF-AB08-348D603CE365}"/>
                  </a:ext>
                </a:extLst>
              </p:cNvPr>
              <p:cNvSpPr>
                <a:spLocks/>
              </p:cNvSpPr>
              <p:nvPr/>
            </p:nvSpPr>
            <p:spPr bwMode="auto">
              <a:xfrm>
                <a:off x="2445" y="3532"/>
                <a:ext cx="1209" cy="189"/>
              </a:xfrm>
              <a:custGeom>
                <a:avLst/>
                <a:gdLst>
                  <a:gd name="T0" fmla="*/ 6 w 1209"/>
                  <a:gd name="T1" fmla="*/ 189 h 189"/>
                  <a:gd name="T2" fmla="*/ 0 w 1209"/>
                  <a:gd name="T3" fmla="*/ 183 h 189"/>
                  <a:gd name="T4" fmla="*/ 27 w 1209"/>
                  <a:gd name="T5" fmla="*/ 118 h 189"/>
                  <a:gd name="T6" fmla="*/ 108 w 1209"/>
                  <a:gd name="T7" fmla="*/ 5 h 189"/>
                  <a:gd name="T8" fmla="*/ 114 w 1209"/>
                  <a:gd name="T9" fmla="*/ 0 h 189"/>
                  <a:gd name="T10" fmla="*/ 1112 w 1209"/>
                  <a:gd name="T11" fmla="*/ 0 h 189"/>
                  <a:gd name="T12" fmla="*/ 1117 w 1209"/>
                  <a:gd name="T13" fmla="*/ 5 h 189"/>
                  <a:gd name="T14" fmla="*/ 1193 w 1209"/>
                  <a:gd name="T15" fmla="*/ 118 h 189"/>
                  <a:gd name="T16" fmla="*/ 1209 w 1209"/>
                  <a:gd name="T17" fmla="*/ 183 h 189"/>
                  <a:gd name="T18" fmla="*/ 1198 w 1209"/>
                  <a:gd name="T19" fmla="*/ 183 h 189"/>
                  <a:gd name="T20" fmla="*/ 1182 w 1209"/>
                  <a:gd name="T21" fmla="*/ 118 h 189"/>
                  <a:gd name="T22" fmla="*/ 1112 w 1209"/>
                  <a:gd name="T23" fmla="*/ 11 h 189"/>
                  <a:gd name="T24" fmla="*/ 114 w 1209"/>
                  <a:gd name="T25" fmla="*/ 11 h 189"/>
                  <a:gd name="T26" fmla="*/ 38 w 1209"/>
                  <a:gd name="T27" fmla="*/ 118 h 189"/>
                  <a:gd name="T28" fmla="*/ 11 w 1209"/>
                  <a:gd name="T29" fmla="*/ 183 h 189"/>
                  <a:gd name="T30" fmla="*/ 6 w 1209"/>
                  <a:gd name="T31" fmla="*/ 189 h 1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09"/>
                  <a:gd name="T49" fmla="*/ 0 h 189"/>
                  <a:gd name="T50" fmla="*/ 1209 w 1209"/>
                  <a:gd name="T51" fmla="*/ 189 h 18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09" h="189">
                    <a:moveTo>
                      <a:pt x="6" y="189"/>
                    </a:moveTo>
                    <a:lnTo>
                      <a:pt x="0" y="183"/>
                    </a:lnTo>
                    <a:lnTo>
                      <a:pt x="27" y="118"/>
                    </a:lnTo>
                    <a:lnTo>
                      <a:pt x="108" y="5"/>
                    </a:lnTo>
                    <a:lnTo>
                      <a:pt x="114" y="0"/>
                    </a:lnTo>
                    <a:lnTo>
                      <a:pt x="1112" y="0"/>
                    </a:lnTo>
                    <a:lnTo>
                      <a:pt x="1117" y="5"/>
                    </a:lnTo>
                    <a:lnTo>
                      <a:pt x="1193" y="118"/>
                    </a:lnTo>
                    <a:lnTo>
                      <a:pt x="1209" y="183"/>
                    </a:lnTo>
                    <a:lnTo>
                      <a:pt x="1198" y="183"/>
                    </a:lnTo>
                    <a:lnTo>
                      <a:pt x="1182" y="118"/>
                    </a:lnTo>
                    <a:lnTo>
                      <a:pt x="1112" y="11"/>
                    </a:lnTo>
                    <a:lnTo>
                      <a:pt x="114" y="11"/>
                    </a:lnTo>
                    <a:lnTo>
                      <a:pt x="38" y="118"/>
                    </a:lnTo>
                    <a:lnTo>
                      <a:pt x="11" y="183"/>
                    </a:lnTo>
                    <a:lnTo>
                      <a:pt x="6" y="1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3" name="Freeform 39">
                <a:extLst>
                  <a:ext uri="{FF2B5EF4-FFF2-40B4-BE49-F238E27FC236}">
                    <a16:creationId xmlns:a16="http://schemas.microsoft.com/office/drawing/2014/main" id="{8A2F6E50-AF70-4BDE-9619-7E8B241CD016}"/>
                  </a:ext>
                </a:extLst>
              </p:cNvPr>
              <p:cNvSpPr>
                <a:spLocks/>
              </p:cNvSpPr>
              <p:nvPr/>
            </p:nvSpPr>
            <p:spPr bwMode="auto">
              <a:xfrm>
                <a:off x="2451" y="3710"/>
                <a:ext cx="1203" cy="11"/>
              </a:xfrm>
              <a:custGeom>
                <a:avLst/>
                <a:gdLst>
                  <a:gd name="T0" fmla="*/ 1203 w 1203"/>
                  <a:gd name="T1" fmla="*/ 5 h 11"/>
                  <a:gd name="T2" fmla="*/ 1198 w 1203"/>
                  <a:gd name="T3" fmla="*/ 11 h 11"/>
                  <a:gd name="T4" fmla="*/ 0 w 1203"/>
                  <a:gd name="T5" fmla="*/ 11 h 11"/>
                  <a:gd name="T6" fmla="*/ 0 w 1203"/>
                  <a:gd name="T7" fmla="*/ 0 h 11"/>
                  <a:gd name="T8" fmla="*/ 1198 w 1203"/>
                  <a:gd name="T9" fmla="*/ 0 h 11"/>
                  <a:gd name="T10" fmla="*/ 1203 w 1203"/>
                  <a:gd name="T11" fmla="*/ 5 h 11"/>
                  <a:gd name="T12" fmla="*/ 0 60000 65536"/>
                  <a:gd name="T13" fmla="*/ 0 60000 65536"/>
                  <a:gd name="T14" fmla="*/ 0 60000 65536"/>
                  <a:gd name="T15" fmla="*/ 0 60000 65536"/>
                  <a:gd name="T16" fmla="*/ 0 60000 65536"/>
                  <a:gd name="T17" fmla="*/ 0 60000 65536"/>
                  <a:gd name="T18" fmla="*/ 0 w 1203"/>
                  <a:gd name="T19" fmla="*/ 0 h 11"/>
                  <a:gd name="T20" fmla="*/ 1203 w 1203"/>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203" h="11">
                    <a:moveTo>
                      <a:pt x="1203" y="5"/>
                    </a:moveTo>
                    <a:lnTo>
                      <a:pt x="1198" y="11"/>
                    </a:lnTo>
                    <a:lnTo>
                      <a:pt x="0" y="11"/>
                    </a:lnTo>
                    <a:lnTo>
                      <a:pt x="0" y="0"/>
                    </a:lnTo>
                    <a:lnTo>
                      <a:pt x="1198" y="0"/>
                    </a:lnTo>
                    <a:lnTo>
                      <a:pt x="1203"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4" name="Rectangle 40">
                <a:extLst>
                  <a:ext uri="{FF2B5EF4-FFF2-40B4-BE49-F238E27FC236}">
                    <a16:creationId xmlns:a16="http://schemas.microsoft.com/office/drawing/2014/main" id="{9C399DCD-74A9-458D-8895-9E20F6B01D12}"/>
                  </a:ext>
                </a:extLst>
              </p:cNvPr>
              <p:cNvSpPr>
                <a:spLocks noChangeArrowheads="1"/>
              </p:cNvSpPr>
              <p:nvPr/>
            </p:nvSpPr>
            <p:spPr bwMode="auto">
              <a:xfrm>
                <a:off x="2515" y="3629"/>
                <a:ext cx="13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5" name="Freeform 41">
                <a:extLst>
                  <a:ext uri="{FF2B5EF4-FFF2-40B4-BE49-F238E27FC236}">
                    <a16:creationId xmlns:a16="http://schemas.microsoft.com/office/drawing/2014/main" id="{4648B865-2990-451F-A513-6DBEF5E75227}"/>
                  </a:ext>
                </a:extLst>
              </p:cNvPr>
              <p:cNvSpPr>
                <a:spLocks/>
              </p:cNvSpPr>
              <p:nvPr/>
            </p:nvSpPr>
            <p:spPr bwMode="auto">
              <a:xfrm>
                <a:off x="2672" y="3548"/>
                <a:ext cx="755" cy="75"/>
              </a:xfrm>
              <a:custGeom>
                <a:avLst/>
                <a:gdLst>
                  <a:gd name="T0" fmla="*/ 0 w 755"/>
                  <a:gd name="T1" fmla="*/ 38 h 75"/>
                  <a:gd name="T2" fmla="*/ 5 w 755"/>
                  <a:gd name="T3" fmla="*/ 32 h 75"/>
                  <a:gd name="T4" fmla="*/ 32 w 755"/>
                  <a:gd name="T5" fmla="*/ 21 h 75"/>
                  <a:gd name="T6" fmla="*/ 65 w 755"/>
                  <a:gd name="T7" fmla="*/ 16 h 75"/>
                  <a:gd name="T8" fmla="*/ 113 w 755"/>
                  <a:gd name="T9" fmla="*/ 11 h 75"/>
                  <a:gd name="T10" fmla="*/ 167 w 755"/>
                  <a:gd name="T11" fmla="*/ 5 h 75"/>
                  <a:gd name="T12" fmla="*/ 232 w 755"/>
                  <a:gd name="T13" fmla="*/ 5 h 75"/>
                  <a:gd name="T14" fmla="*/ 302 w 755"/>
                  <a:gd name="T15" fmla="*/ 0 h 75"/>
                  <a:gd name="T16" fmla="*/ 453 w 755"/>
                  <a:gd name="T17" fmla="*/ 0 h 75"/>
                  <a:gd name="T18" fmla="*/ 523 w 755"/>
                  <a:gd name="T19" fmla="*/ 5 h 75"/>
                  <a:gd name="T20" fmla="*/ 588 w 755"/>
                  <a:gd name="T21" fmla="*/ 5 h 75"/>
                  <a:gd name="T22" fmla="*/ 642 w 755"/>
                  <a:gd name="T23" fmla="*/ 11 h 75"/>
                  <a:gd name="T24" fmla="*/ 691 w 755"/>
                  <a:gd name="T25" fmla="*/ 16 h 75"/>
                  <a:gd name="T26" fmla="*/ 723 w 755"/>
                  <a:gd name="T27" fmla="*/ 21 h 75"/>
                  <a:gd name="T28" fmla="*/ 750 w 755"/>
                  <a:gd name="T29" fmla="*/ 32 h 75"/>
                  <a:gd name="T30" fmla="*/ 755 w 755"/>
                  <a:gd name="T31" fmla="*/ 38 h 75"/>
                  <a:gd name="T32" fmla="*/ 750 w 755"/>
                  <a:gd name="T33" fmla="*/ 43 h 75"/>
                  <a:gd name="T34" fmla="*/ 723 w 755"/>
                  <a:gd name="T35" fmla="*/ 54 h 75"/>
                  <a:gd name="T36" fmla="*/ 691 w 755"/>
                  <a:gd name="T37" fmla="*/ 59 h 75"/>
                  <a:gd name="T38" fmla="*/ 642 w 755"/>
                  <a:gd name="T39" fmla="*/ 65 h 75"/>
                  <a:gd name="T40" fmla="*/ 588 w 755"/>
                  <a:gd name="T41" fmla="*/ 70 h 75"/>
                  <a:gd name="T42" fmla="*/ 523 w 755"/>
                  <a:gd name="T43" fmla="*/ 70 h 75"/>
                  <a:gd name="T44" fmla="*/ 453 w 755"/>
                  <a:gd name="T45" fmla="*/ 75 h 75"/>
                  <a:gd name="T46" fmla="*/ 302 w 755"/>
                  <a:gd name="T47" fmla="*/ 75 h 75"/>
                  <a:gd name="T48" fmla="*/ 232 w 755"/>
                  <a:gd name="T49" fmla="*/ 70 h 75"/>
                  <a:gd name="T50" fmla="*/ 167 w 755"/>
                  <a:gd name="T51" fmla="*/ 70 h 75"/>
                  <a:gd name="T52" fmla="*/ 113 w 755"/>
                  <a:gd name="T53" fmla="*/ 65 h 75"/>
                  <a:gd name="T54" fmla="*/ 65 w 755"/>
                  <a:gd name="T55" fmla="*/ 59 h 75"/>
                  <a:gd name="T56" fmla="*/ 32 w 755"/>
                  <a:gd name="T57" fmla="*/ 54 h 75"/>
                  <a:gd name="T58" fmla="*/ 5 w 755"/>
                  <a:gd name="T59" fmla="*/ 43 h 75"/>
                  <a:gd name="T60" fmla="*/ 0 w 755"/>
                  <a:gd name="T61" fmla="*/ 38 h 7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55"/>
                  <a:gd name="T94" fmla="*/ 0 h 75"/>
                  <a:gd name="T95" fmla="*/ 755 w 755"/>
                  <a:gd name="T96" fmla="*/ 75 h 7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55" h="75">
                    <a:moveTo>
                      <a:pt x="0" y="38"/>
                    </a:moveTo>
                    <a:lnTo>
                      <a:pt x="5" y="32"/>
                    </a:lnTo>
                    <a:lnTo>
                      <a:pt x="32" y="21"/>
                    </a:lnTo>
                    <a:lnTo>
                      <a:pt x="65" y="16"/>
                    </a:lnTo>
                    <a:lnTo>
                      <a:pt x="113" y="11"/>
                    </a:lnTo>
                    <a:lnTo>
                      <a:pt x="167" y="5"/>
                    </a:lnTo>
                    <a:lnTo>
                      <a:pt x="232" y="5"/>
                    </a:lnTo>
                    <a:lnTo>
                      <a:pt x="302" y="0"/>
                    </a:lnTo>
                    <a:lnTo>
                      <a:pt x="453" y="0"/>
                    </a:lnTo>
                    <a:lnTo>
                      <a:pt x="523" y="5"/>
                    </a:lnTo>
                    <a:lnTo>
                      <a:pt x="588" y="5"/>
                    </a:lnTo>
                    <a:lnTo>
                      <a:pt x="642" y="11"/>
                    </a:lnTo>
                    <a:lnTo>
                      <a:pt x="691" y="16"/>
                    </a:lnTo>
                    <a:lnTo>
                      <a:pt x="723" y="21"/>
                    </a:lnTo>
                    <a:lnTo>
                      <a:pt x="750" y="32"/>
                    </a:lnTo>
                    <a:lnTo>
                      <a:pt x="755" y="38"/>
                    </a:lnTo>
                    <a:lnTo>
                      <a:pt x="750" y="43"/>
                    </a:lnTo>
                    <a:lnTo>
                      <a:pt x="723" y="54"/>
                    </a:lnTo>
                    <a:lnTo>
                      <a:pt x="691" y="59"/>
                    </a:lnTo>
                    <a:lnTo>
                      <a:pt x="642" y="65"/>
                    </a:lnTo>
                    <a:lnTo>
                      <a:pt x="588" y="70"/>
                    </a:lnTo>
                    <a:lnTo>
                      <a:pt x="523" y="70"/>
                    </a:lnTo>
                    <a:lnTo>
                      <a:pt x="453" y="75"/>
                    </a:lnTo>
                    <a:lnTo>
                      <a:pt x="302" y="75"/>
                    </a:lnTo>
                    <a:lnTo>
                      <a:pt x="232" y="70"/>
                    </a:lnTo>
                    <a:lnTo>
                      <a:pt x="167" y="70"/>
                    </a:lnTo>
                    <a:lnTo>
                      <a:pt x="113" y="65"/>
                    </a:lnTo>
                    <a:lnTo>
                      <a:pt x="65" y="59"/>
                    </a:lnTo>
                    <a:lnTo>
                      <a:pt x="32" y="54"/>
                    </a:lnTo>
                    <a:lnTo>
                      <a:pt x="5" y="43"/>
                    </a:lnTo>
                    <a:lnTo>
                      <a:pt x="0" y="38"/>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6" name="Freeform 42">
                <a:extLst>
                  <a:ext uri="{FF2B5EF4-FFF2-40B4-BE49-F238E27FC236}">
                    <a16:creationId xmlns:a16="http://schemas.microsoft.com/office/drawing/2014/main" id="{A500C32E-E023-470A-B24B-EEC46E2B7D8F}"/>
                  </a:ext>
                </a:extLst>
              </p:cNvPr>
              <p:cNvSpPr>
                <a:spLocks/>
              </p:cNvSpPr>
              <p:nvPr/>
            </p:nvSpPr>
            <p:spPr bwMode="auto">
              <a:xfrm>
                <a:off x="2667" y="3543"/>
                <a:ext cx="766" cy="86"/>
              </a:xfrm>
              <a:custGeom>
                <a:avLst/>
                <a:gdLst>
                  <a:gd name="T0" fmla="*/ 10 w 766"/>
                  <a:gd name="T1" fmla="*/ 32 h 86"/>
                  <a:gd name="T2" fmla="*/ 70 w 766"/>
                  <a:gd name="T3" fmla="*/ 16 h 86"/>
                  <a:gd name="T4" fmla="*/ 172 w 766"/>
                  <a:gd name="T5" fmla="*/ 5 h 86"/>
                  <a:gd name="T6" fmla="*/ 307 w 766"/>
                  <a:gd name="T7" fmla="*/ 0 h 86"/>
                  <a:gd name="T8" fmla="*/ 528 w 766"/>
                  <a:gd name="T9" fmla="*/ 5 h 86"/>
                  <a:gd name="T10" fmla="*/ 647 w 766"/>
                  <a:gd name="T11" fmla="*/ 10 h 86"/>
                  <a:gd name="T12" fmla="*/ 728 w 766"/>
                  <a:gd name="T13" fmla="*/ 21 h 86"/>
                  <a:gd name="T14" fmla="*/ 760 w 766"/>
                  <a:gd name="T15" fmla="*/ 37 h 86"/>
                  <a:gd name="T16" fmla="*/ 760 w 766"/>
                  <a:gd name="T17" fmla="*/ 48 h 86"/>
                  <a:gd name="T18" fmla="*/ 728 w 766"/>
                  <a:gd name="T19" fmla="*/ 64 h 86"/>
                  <a:gd name="T20" fmla="*/ 647 w 766"/>
                  <a:gd name="T21" fmla="*/ 75 h 86"/>
                  <a:gd name="T22" fmla="*/ 528 w 766"/>
                  <a:gd name="T23" fmla="*/ 80 h 86"/>
                  <a:gd name="T24" fmla="*/ 307 w 766"/>
                  <a:gd name="T25" fmla="*/ 86 h 86"/>
                  <a:gd name="T26" fmla="*/ 172 w 766"/>
                  <a:gd name="T27" fmla="*/ 80 h 86"/>
                  <a:gd name="T28" fmla="*/ 70 w 766"/>
                  <a:gd name="T29" fmla="*/ 70 h 86"/>
                  <a:gd name="T30" fmla="*/ 10 w 766"/>
                  <a:gd name="T31" fmla="*/ 53 h 86"/>
                  <a:gd name="T32" fmla="*/ 0 w 766"/>
                  <a:gd name="T33" fmla="*/ 43 h 86"/>
                  <a:gd name="T34" fmla="*/ 10 w 766"/>
                  <a:gd name="T35" fmla="*/ 43 h 86"/>
                  <a:gd name="T36" fmla="*/ 70 w 766"/>
                  <a:gd name="T37" fmla="*/ 59 h 86"/>
                  <a:gd name="T38" fmla="*/ 172 w 766"/>
                  <a:gd name="T39" fmla="*/ 70 h 86"/>
                  <a:gd name="T40" fmla="*/ 307 w 766"/>
                  <a:gd name="T41" fmla="*/ 75 h 86"/>
                  <a:gd name="T42" fmla="*/ 528 w 766"/>
                  <a:gd name="T43" fmla="*/ 70 h 86"/>
                  <a:gd name="T44" fmla="*/ 647 w 766"/>
                  <a:gd name="T45" fmla="*/ 64 h 86"/>
                  <a:gd name="T46" fmla="*/ 728 w 766"/>
                  <a:gd name="T47" fmla="*/ 53 h 86"/>
                  <a:gd name="T48" fmla="*/ 755 w 766"/>
                  <a:gd name="T49" fmla="*/ 43 h 86"/>
                  <a:gd name="T50" fmla="*/ 728 w 766"/>
                  <a:gd name="T51" fmla="*/ 32 h 86"/>
                  <a:gd name="T52" fmla="*/ 647 w 766"/>
                  <a:gd name="T53" fmla="*/ 21 h 86"/>
                  <a:gd name="T54" fmla="*/ 528 w 766"/>
                  <a:gd name="T55" fmla="*/ 16 h 86"/>
                  <a:gd name="T56" fmla="*/ 307 w 766"/>
                  <a:gd name="T57" fmla="*/ 10 h 86"/>
                  <a:gd name="T58" fmla="*/ 172 w 766"/>
                  <a:gd name="T59" fmla="*/ 16 h 86"/>
                  <a:gd name="T60" fmla="*/ 70 w 766"/>
                  <a:gd name="T61" fmla="*/ 26 h 86"/>
                  <a:gd name="T62" fmla="*/ 10 w 766"/>
                  <a:gd name="T63" fmla="*/ 43 h 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66"/>
                  <a:gd name="T97" fmla="*/ 0 h 86"/>
                  <a:gd name="T98" fmla="*/ 766 w 766"/>
                  <a:gd name="T99" fmla="*/ 86 h 8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66" h="86">
                    <a:moveTo>
                      <a:pt x="5" y="37"/>
                    </a:moveTo>
                    <a:lnTo>
                      <a:pt x="10" y="32"/>
                    </a:lnTo>
                    <a:lnTo>
                      <a:pt x="37" y="21"/>
                    </a:lnTo>
                    <a:lnTo>
                      <a:pt x="70" y="16"/>
                    </a:lnTo>
                    <a:lnTo>
                      <a:pt x="118" y="10"/>
                    </a:lnTo>
                    <a:lnTo>
                      <a:pt x="172" y="5"/>
                    </a:lnTo>
                    <a:lnTo>
                      <a:pt x="237" y="5"/>
                    </a:lnTo>
                    <a:lnTo>
                      <a:pt x="307" y="0"/>
                    </a:lnTo>
                    <a:lnTo>
                      <a:pt x="458" y="0"/>
                    </a:lnTo>
                    <a:lnTo>
                      <a:pt x="528" y="5"/>
                    </a:lnTo>
                    <a:lnTo>
                      <a:pt x="593" y="5"/>
                    </a:lnTo>
                    <a:lnTo>
                      <a:pt x="647" y="10"/>
                    </a:lnTo>
                    <a:lnTo>
                      <a:pt x="696" y="16"/>
                    </a:lnTo>
                    <a:lnTo>
                      <a:pt x="728" y="21"/>
                    </a:lnTo>
                    <a:lnTo>
                      <a:pt x="755" y="32"/>
                    </a:lnTo>
                    <a:lnTo>
                      <a:pt x="760" y="37"/>
                    </a:lnTo>
                    <a:lnTo>
                      <a:pt x="766" y="43"/>
                    </a:lnTo>
                    <a:lnTo>
                      <a:pt x="760" y="48"/>
                    </a:lnTo>
                    <a:lnTo>
                      <a:pt x="755" y="53"/>
                    </a:lnTo>
                    <a:lnTo>
                      <a:pt x="728" y="64"/>
                    </a:lnTo>
                    <a:lnTo>
                      <a:pt x="696" y="70"/>
                    </a:lnTo>
                    <a:lnTo>
                      <a:pt x="647" y="75"/>
                    </a:lnTo>
                    <a:lnTo>
                      <a:pt x="593" y="80"/>
                    </a:lnTo>
                    <a:lnTo>
                      <a:pt x="528" y="80"/>
                    </a:lnTo>
                    <a:lnTo>
                      <a:pt x="458" y="86"/>
                    </a:lnTo>
                    <a:lnTo>
                      <a:pt x="307" y="86"/>
                    </a:lnTo>
                    <a:lnTo>
                      <a:pt x="237" y="80"/>
                    </a:lnTo>
                    <a:lnTo>
                      <a:pt x="172" y="80"/>
                    </a:lnTo>
                    <a:lnTo>
                      <a:pt x="118" y="75"/>
                    </a:lnTo>
                    <a:lnTo>
                      <a:pt x="70" y="70"/>
                    </a:lnTo>
                    <a:lnTo>
                      <a:pt x="37" y="64"/>
                    </a:lnTo>
                    <a:lnTo>
                      <a:pt x="10" y="53"/>
                    </a:lnTo>
                    <a:lnTo>
                      <a:pt x="5" y="48"/>
                    </a:lnTo>
                    <a:lnTo>
                      <a:pt x="0" y="43"/>
                    </a:lnTo>
                    <a:lnTo>
                      <a:pt x="10" y="43"/>
                    </a:lnTo>
                    <a:lnTo>
                      <a:pt x="37" y="53"/>
                    </a:lnTo>
                    <a:lnTo>
                      <a:pt x="70" y="59"/>
                    </a:lnTo>
                    <a:lnTo>
                      <a:pt x="118" y="64"/>
                    </a:lnTo>
                    <a:lnTo>
                      <a:pt x="172" y="70"/>
                    </a:lnTo>
                    <a:lnTo>
                      <a:pt x="237" y="70"/>
                    </a:lnTo>
                    <a:lnTo>
                      <a:pt x="307" y="75"/>
                    </a:lnTo>
                    <a:lnTo>
                      <a:pt x="458" y="75"/>
                    </a:lnTo>
                    <a:lnTo>
                      <a:pt x="528" y="70"/>
                    </a:lnTo>
                    <a:lnTo>
                      <a:pt x="593" y="70"/>
                    </a:lnTo>
                    <a:lnTo>
                      <a:pt x="647" y="64"/>
                    </a:lnTo>
                    <a:lnTo>
                      <a:pt x="696" y="59"/>
                    </a:lnTo>
                    <a:lnTo>
                      <a:pt x="728" y="53"/>
                    </a:lnTo>
                    <a:lnTo>
                      <a:pt x="755" y="43"/>
                    </a:lnTo>
                    <a:lnTo>
                      <a:pt x="728" y="32"/>
                    </a:lnTo>
                    <a:lnTo>
                      <a:pt x="696" y="26"/>
                    </a:lnTo>
                    <a:lnTo>
                      <a:pt x="647" y="21"/>
                    </a:lnTo>
                    <a:lnTo>
                      <a:pt x="593" y="16"/>
                    </a:lnTo>
                    <a:lnTo>
                      <a:pt x="528" y="16"/>
                    </a:lnTo>
                    <a:lnTo>
                      <a:pt x="458" y="10"/>
                    </a:lnTo>
                    <a:lnTo>
                      <a:pt x="307" y="10"/>
                    </a:lnTo>
                    <a:lnTo>
                      <a:pt x="237" y="16"/>
                    </a:lnTo>
                    <a:lnTo>
                      <a:pt x="172" y="16"/>
                    </a:lnTo>
                    <a:lnTo>
                      <a:pt x="118" y="21"/>
                    </a:lnTo>
                    <a:lnTo>
                      <a:pt x="70" y="26"/>
                    </a:lnTo>
                    <a:lnTo>
                      <a:pt x="37" y="32"/>
                    </a:lnTo>
                    <a:lnTo>
                      <a:pt x="10" y="43"/>
                    </a:lnTo>
                    <a:lnTo>
                      <a:pt x="5"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7" name="Freeform 43">
                <a:extLst>
                  <a:ext uri="{FF2B5EF4-FFF2-40B4-BE49-F238E27FC236}">
                    <a16:creationId xmlns:a16="http://schemas.microsoft.com/office/drawing/2014/main" id="{F2635FF6-9819-401D-997F-00E222682705}"/>
                  </a:ext>
                </a:extLst>
              </p:cNvPr>
              <p:cNvSpPr>
                <a:spLocks/>
              </p:cNvSpPr>
              <p:nvPr/>
            </p:nvSpPr>
            <p:spPr bwMode="auto">
              <a:xfrm>
                <a:off x="2667" y="3580"/>
                <a:ext cx="16" cy="6"/>
              </a:xfrm>
              <a:custGeom>
                <a:avLst/>
                <a:gdLst>
                  <a:gd name="T0" fmla="*/ 0 w 16"/>
                  <a:gd name="T1" fmla="*/ 6 h 6"/>
                  <a:gd name="T2" fmla="*/ 5 w 16"/>
                  <a:gd name="T3" fmla="*/ 0 h 6"/>
                  <a:gd name="T4" fmla="*/ 16 w 16"/>
                  <a:gd name="T5" fmla="*/ 0 h 6"/>
                  <a:gd name="T6" fmla="*/ 10 w 16"/>
                  <a:gd name="T7" fmla="*/ 6 h 6"/>
                  <a:gd name="T8" fmla="*/ 0 w 16"/>
                  <a:gd name="T9" fmla="*/ 6 h 6"/>
                  <a:gd name="T10" fmla="*/ 0 60000 65536"/>
                  <a:gd name="T11" fmla="*/ 0 60000 65536"/>
                  <a:gd name="T12" fmla="*/ 0 60000 65536"/>
                  <a:gd name="T13" fmla="*/ 0 60000 65536"/>
                  <a:gd name="T14" fmla="*/ 0 60000 65536"/>
                  <a:gd name="T15" fmla="*/ 0 w 16"/>
                  <a:gd name="T16" fmla="*/ 0 h 6"/>
                  <a:gd name="T17" fmla="*/ 16 w 16"/>
                  <a:gd name="T18" fmla="*/ 6 h 6"/>
                </a:gdLst>
                <a:ahLst/>
                <a:cxnLst>
                  <a:cxn ang="T10">
                    <a:pos x="T0" y="T1"/>
                  </a:cxn>
                  <a:cxn ang="T11">
                    <a:pos x="T2" y="T3"/>
                  </a:cxn>
                  <a:cxn ang="T12">
                    <a:pos x="T4" y="T5"/>
                  </a:cxn>
                  <a:cxn ang="T13">
                    <a:pos x="T6" y="T7"/>
                  </a:cxn>
                  <a:cxn ang="T14">
                    <a:pos x="T8" y="T9"/>
                  </a:cxn>
                </a:cxnLst>
                <a:rect l="T15" t="T16" r="T17" b="T18"/>
                <a:pathLst>
                  <a:path w="16" h="6">
                    <a:moveTo>
                      <a:pt x="0" y="6"/>
                    </a:moveTo>
                    <a:lnTo>
                      <a:pt x="5" y="0"/>
                    </a:lnTo>
                    <a:lnTo>
                      <a:pt x="16" y="0"/>
                    </a:lnTo>
                    <a:lnTo>
                      <a:pt x="10" y="6"/>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88" name="Freeform 44">
                <a:extLst>
                  <a:ext uri="{FF2B5EF4-FFF2-40B4-BE49-F238E27FC236}">
                    <a16:creationId xmlns:a16="http://schemas.microsoft.com/office/drawing/2014/main" id="{BA95A4B0-F05B-4B4B-AF7B-7C9BBC296883}"/>
                  </a:ext>
                </a:extLst>
              </p:cNvPr>
              <p:cNvSpPr>
                <a:spLocks/>
              </p:cNvSpPr>
              <p:nvPr/>
            </p:nvSpPr>
            <p:spPr bwMode="auto">
              <a:xfrm>
                <a:off x="2672" y="3559"/>
                <a:ext cx="130" cy="54"/>
              </a:xfrm>
              <a:custGeom>
                <a:avLst/>
                <a:gdLst>
                  <a:gd name="T0" fmla="*/ 124 w 130"/>
                  <a:gd name="T1" fmla="*/ 0 h 54"/>
                  <a:gd name="T2" fmla="*/ 81 w 130"/>
                  <a:gd name="T3" fmla="*/ 0 h 54"/>
                  <a:gd name="T4" fmla="*/ 43 w 130"/>
                  <a:gd name="T5" fmla="*/ 10 h 54"/>
                  <a:gd name="T6" fmla="*/ 11 w 130"/>
                  <a:gd name="T7" fmla="*/ 16 h 54"/>
                  <a:gd name="T8" fmla="*/ 0 w 130"/>
                  <a:gd name="T9" fmla="*/ 21 h 54"/>
                  <a:gd name="T10" fmla="*/ 0 w 130"/>
                  <a:gd name="T11" fmla="*/ 27 h 54"/>
                  <a:gd name="T12" fmla="*/ 5 w 130"/>
                  <a:gd name="T13" fmla="*/ 32 h 54"/>
                  <a:gd name="T14" fmla="*/ 16 w 130"/>
                  <a:gd name="T15" fmla="*/ 37 h 54"/>
                  <a:gd name="T16" fmla="*/ 43 w 130"/>
                  <a:gd name="T17" fmla="*/ 43 h 54"/>
                  <a:gd name="T18" fmla="*/ 81 w 130"/>
                  <a:gd name="T19" fmla="*/ 48 h 54"/>
                  <a:gd name="T20" fmla="*/ 130 w 130"/>
                  <a:gd name="T21" fmla="*/ 54 h 54"/>
                  <a:gd name="T22" fmla="*/ 124 w 130"/>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0"/>
                  <a:gd name="T37" fmla="*/ 0 h 54"/>
                  <a:gd name="T38" fmla="*/ 130 w 130"/>
                  <a:gd name="T39" fmla="*/ 54 h 5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0" h="54">
                    <a:moveTo>
                      <a:pt x="124" y="0"/>
                    </a:moveTo>
                    <a:lnTo>
                      <a:pt x="81" y="0"/>
                    </a:lnTo>
                    <a:lnTo>
                      <a:pt x="43" y="10"/>
                    </a:lnTo>
                    <a:lnTo>
                      <a:pt x="11" y="16"/>
                    </a:lnTo>
                    <a:lnTo>
                      <a:pt x="0" y="21"/>
                    </a:lnTo>
                    <a:lnTo>
                      <a:pt x="0" y="27"/>
                    </a:lnTo>
                    <a:lnTo>
                      <a:pt x="5" y="32"/>
                    </a:lnTo>
                    <a:lnTo>
                      <a:pt x="16" y="37"/>
                    </a:lnTo>
                    <a:lnTo>
                      <a:pt x="43" y="43"/>
                    </a:lnTo>
                    <a:lnTo>
                      <a:pt x="81" y="48"/>
                    </a:lnTo>
                    <a:lnTo>
                      <a:pt x="130" y="54"/>
                    </a:lnTo>
                    <a:lnTo>
                      <a:pt x="124" y="0"/>
                    </a:lnTo>
                    <a:close/>
                  </a:path>
                </a:pathLst>
              </a:custGeom>
              <a:solidFill>
                <a:srgbClr val="000000"/>
              </a:solidFill>
              <a:ln w="0">
                <a:solidFill>
                  <a:srgbClr val="000000"/>
                </a:solidFill>
                <a:round/>
                <a:headEnd/>
                <a:tailEnd/>
              </a:ln>
            </p:spPr>
            <p:txBody>
              <a:bodyPr/>
              <a:lstStyle/>
              <a:p>
                <a:endParaRPr lang="ru-RU"/>
              </a:p>
            </p:txBody>
          </p:sp>
          <p:sp>
            <p:nvSpPr>
              <p:cNvPr id="89" name="Freeform 45">
                <a:extLst>
                  <a:ext uri="{FF2B5EF4-FFF2-40B4-BE49-F238E27FC236}">
                    <a16:creationId xmlns:a16="http://schemas.microsoft.com/office/drawing/2014/main" id="{19584A61-9751-43E2-BA53-0D9B0AE48BE1}"/>
                  </a:ext>
                </a:extLst>
              </p:cNvPr>
              <p:cNvSpPr>
                <a:spLocks/>
              </p:cNvSpPr>
              <p:nvPr/>
            </p:nvSpPr>
            <p:spPr bwMode="auto">
              <a:xfrm>
                <a:off x="3320" y="3559"/>
                <a:ext cx="107" cy="54"/>
              </a:xfrm>
              <a:custGeom>
                <a:avLst/>
                <a:gdLst>
                  <a:gd name="T0" fmla="*/ 0 w 107"/>
                  <a:gd name="T1" fmla="*/ 0 h 54"/>
                  <a:gd name="T2" fmla="*/ 16 w 107"/>
                  <a:gd name="T3" fmla="*/ 0 h 54"/>
                  <a:gd name="T4" fmla="*/ 59 w 107"/>
                  <a:gd name="T5" fmla="*/ 5 h 54"/>
                  <a:gd name="T6" fmla="*/ 91 w 107"/>
                  <a:gd name="T7" fmla="*/ 16 h 54"/>
                  <a:gd name="T8" fmla="*/ 102 w 107"/>
                  <a:gd name="T9" fmla="*/ 21 h 54"/>
                  <a:gd name="T10" fmla="*/ 107 w 107"/>
                  <a:gd name="T11" fmla="*/ 27 h 54"/>
                  <a:gd name="T12" fmla="*/ 107 w 107"/>
                  <a:gd name="T13" fmla="*/ 32 h 54"/>
                  <a:gd name="T14" fmla="*/ 97 w 107"/>
                  <a:gd name="T15" fmla="*/ 37 h 54"/>
                  <a:gd name="T16" fmla="*/ 70 w 107"/>
                  <a:gd name="T17" fmla="*/ 43 h 54"/>
                  <a:gd name="T18" fmla="*/ 21 w 107"/>
                  <a:gd name="T19" fmla="*/ 48 h 54"/>
                  <a:gd name="T20" fmla="*/ 0 w 107"/>
                  <a:gd name="T21" fmla="*/ 54 h 54"/>
                  <a:gd name="T22" fmla="*/ 0 w 107"/>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7"/>
                  <a:gd name="T37" fmla="*/ 0 h 54"/>
                  <a:gd name="T38" fmla="*/ 107 w 107"/>
                  <a:gd name="T39" fmla="*/ 54 h 5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7" h="54">
                    <a:moveTo>
                      <a:pt x="0" y="0"/>
                    </a:moveTo>
                    <a:lnTo>
                      <a:pt x="16" y="0"/>
                    </a:lnTo>
                    <a:lnTo>
                      <a:pt x="59" y="5"/>
                    </a:lnTo>
                    <a:lnTo>
                      <a:pt x="91" y="16"/>
                    </a:lnTo>
                    <a:lnTo>
                      <a:pt x="102" y="21"/>
                    </a:lnTo>
                    <a:lnTo>
                      <a:pt x="107" y="27"/>
                    </a:lnTo>
                    <a:lnTo>
                      <a:pt x="107" y="32"/>
                    </a:lnTo>
                    <a:lnTo>
                      <a:pt x="97" y="37"/>
                    </a:lnTo>
                    <a:lnTo>
                      <a:pt x="70" y="43"/>
                    </a:lnTo>
                    <a:lnTo>
                      <a:pt x="21" y="48"/>
                    </a:lnTo>
                    <a:lnTo>
                      <a:pt x="0" y="54"/>
                    </a:lnTo>
                    <a:lnTo>
                      <a:pt x="0" y="0"/>
                    </a:lnTo>
                    <a:close/>
                  </a:path>
                </a:pathLst>
              </a:custGeom>
              <a:solidFill>
                <a:srgbClr val="000000"/>
              </a:solidFill>
              <a:ln w="0">
                <a:solidFill>
                  <a:srgbClr val="000000"/>
                </a:solidFill>
                <a:round/>
                <a:headEnd/>
                <a:tailEnd/>
              </a:ln>
            </p:spPr>
            <p:txBody>
              <a:bodyPr/>
              <a:lstStyle/>
              <a:p>
                <a:endParaRPr lang="ru-RU"/>
              </a:p>
            </p:txBody>
          </p:sp>
          <p:sp>
            <p:nvSpPr>
              <p:cNvPr id="90" name="Freeform 46">
                <a:extLst>
                  <a:ext uri="{FF2B5EF4-FFF2-40B4-BE49-F238E27FC236}">
                    <a16:creationId xmlns:a16="http://schemas.microsoft.com/office/drawing/2014/main" id="{69B03329-D871-4463-B5E0-CBB734BD6BD4}"/>
                  </a:ext>
                </a:extLst>
              </p:cNvPr>
              <p:cNvSpPr>
                <a:spLocks/>
              </p:cNvSpPr>
              <p:nvPr/>
            </p:nvSpPr>
            <p:spPr bwMode="auto">
              <a:xfrm>
                <a:off x="2688" y="3494"/>
                <a:ext cx="43" cy="92"/>
              </a:xfrm>
              <a:custGeom>
                <a:avLst/>
                <a:gdLst>
                  <a:gd name="T0" fmla="*/ 0 w 43"/>
                  <a:gd name="T1" fmla="*/ 5 h 92"/>
                  <a:gd name="T2" fmla="*/ 0 w 43"/>
                  <a:gd name="T3" fmla="*/ 75 h 92"/>
                  <a:gd name="T4" fmla="*/ 11 w 43"/>
                  <a:gd name="T5" fmla="*/ 86 h 92"/>
                  <a:gd name="T6" fmla="*/ 27 w 43"/>
                  <a:gd name="T7" fmla="*/ 92 h 92"/>
                  <a:gd name="T8" fmla="*/ 38 w 43"/>
                  <a:gd name="T9" fmla="*/ 86 h 92"/>
                  <a:gd name="T10" fmla="*/ 43 w 43"/>
                  <a:gd name="T11" fmla="*/ 75 h 92"/>
                  <a:gd name="T12" fmla="*/ 43 w 43"/>
                  <a:gd name="T13" fmla="*/ 0 h 92"/>
                  <a:gd name="T14" fmla="*/ 0 w 43"/>
                  <a:gd name="T15" fmla="*/ 5 h 92"/>
                  <a:gd name="T16" fmla="*/ 0 60000 65536"/>
                  <a:gd name="T17" fmla="*/ 0 60000 65536"/>
                  <a:gd name="T18" fmla="*/ 0 60000 65536"/>
                  <a:gd name="T19" fmla="*/ 0 60000 65536"/>
                  <a:gd name="T20" fmla="*/ 0 60000 65536"/>
                  <a:gd name="T21" fmla="*/ 0 60000 65536"/>
                  <a:gd name="T22" fmla="*/ 0 60000 65536"/>
                  <a:gd name="T23" fmla="*/ 0 60000 65536"/>
                  <a:gd name="T24" fmla="*/ 0 w 43"/>
                  <a:gd name="T25" fmla="*/ 0 h 92"/>
                  <a:gd name="T26" fmla="*/ 43 w 43"/>
                  <a:gd name="T27" fmla="*/ 92 h 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3" h="92">
                    <a:moveTo>
                      <a:pt x="0" y="5"/>
                    </a:moveTo>
                    <a:lnTo>
                      <a:pt x="0" y="75"/>
                    </a:lnTo>
                    <a:lnTo>
                      <a:pt x="11" y="86"/>
                    </a:lnTo>
                    <a:lnTo>
                      <a:pt x="27" y="92"/>
                    </a:lnTo>
                    <a:lnTo>
                      <a:pt x="38" y="86"/>
                    </a:lnTo>
                    <a:lnTo>
                      <a:pt x="43" y="75"/>
                    </a:lnTo>
                    <a:lnTo>
                      <a:pt x="43" y="0"/>
                    </a:lnTo>
                    <a:lnTo>
                      <a:pt x="0" y="5"/>
                    </a:lnTo>
                    <a:close/>
                  </a:path>
                </a:pathLst>
              </a:custGeom>
              <a:solidFill>
                <a:srgbClr val="FFFFFF"/>
              </a:solidFill>
              <a:ln w="0">
                <a:solidFill>
                  <a:srgbClr val="000000"/>
                </a:solidFill>
                <a:round/>
                <a:headEnd/>
                <a:tailEnd/>
              </a:ln>
            </p:spPr>
            <p:txBody>
              <a:bodyPr/>
              <a:lstStyle/>
              <a:p>
                <a:endParaRPr lang="ru-RU"/>
              </a:p>
            </p:txBody>
          </p:sp>
          <p:sp>
            <p:nvSpPr>
              <p:cNvPr id="91" name="Freeform 47">
                <a:extLst>
                  <a:ext uri="{FF2B5EF4-FFF2-40B4-BE49-F238E27FC236}">
                    <a16:creationId xmlns:a16="http://schemas.microsoft.com/office/drawing/2014/main" id="{3C1DA65E-B61D-4E63-B1B8-32CB278B7432}"/>
                  </a:ext>
                </a:extLst>
              </p:cNvPr>
              <p:cNvSpPr>
                <a:spLocks/>
              </p:cNvSpPr>
              <p:nvPr/>
            </p:nvSpPr>
            <p:spPr bwMode="auto">
              <a:xfrm>
                <a:off x="3363" y="3494"/>
                <a:ext cx="43" cy="92"/>
              </a:xfrm>
              <a:custGeom>
                <a:avLst/>
                <a:gdLst>
                  <a:gd name="T0" fmla="*/ 0 w 43"/>
                  <a:gd name="T1" fmla="*/ 5 h 92"/>
                  <a:gd name="T2" fmla="*/ 0 w 43"/>
                  <a:gd name="T3" fmla="*/ 75 h 92"/>
                  <a:gd name="T4" fmla="*/ 11 w 43"/>
                  <a:gd name="T5" fmla="*/ 86 h 92"/>
                  <a:gd name="T6" fmla="*/ 21 w 43"/>
                  <a:gd name="T7" fmla="*/ 92 h 92"/>
                  <a:gd name="T8" fmla="*/ 38 w 43"/>
                  <a:gd name="T9" fmla="*/ 86 h 92"/>
                  <a:gd name="T10" fmla="*/ 43 w 43"/>
                  <a:gd name="T11" fmla="*/ 75 h 92"/>
                  <a:gd name="T12" fmla="*/ 43 w 43"/>
                  <a:gd name="T13" fmla="*/ 0 h 92"/>
                  <a:gd name="T14" fmla="*/ 0 w 43"/>
                  <a:gd name="T15" fmla="*/ 5 h 92"/>
                  <a:gd name="T16" fmla="*/ 0 60000 65536"/>
                  <a:gd name="T17" fmla="*/ 0 60000 65536"/>
                  <a:gd name="T18" fmla="*/ 0 60000 65536"/>
                  <a:gd name="T19" fmla="*/ 0 60000 65536"/>
                  <a:gd name="T20" fmla="*/ 0 60000 65536"/>
                  <a:gd name="T21" fmla="*/ 0 60000 65536"/>
                  <a:gd name="T22" fmla="*/ 0 60000 65536"/>
                  <a:gd name="T23" fmla="*/ 0 60000 65536"/>
                  <a:gd name="T24" fmla="*/ 0 w 43"/>
                  <a:gd name="T25" fmla="*/ 0 h 92"/>
                  <a:gd name="T26" fmla="*/ 43 w 43"/>
                  <a:gd name="T27" fmla="*/ 92 h 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3" h="92">
                    <a:moveTo>
                      <a:pt x="0" y="5"/>
                    </a:moveTo>
                    <a:lnTo>
                      <a:pt x="0" y="75"/>
                    </a:lnTo>
                    <a:lnTo>
                      <a:pt x="11" y="86"/>
                    </a:lnTo>
                    <a:lnTo>
                      <a:pt x="21" y="92"/>
                    </a:lnTo>
                    <a:lnTo>
                      <a:pt x="38" y="86"/>
                    </a:lnTo>
                    <a:lnTo>
                      <a:pt x="43" y="75"/>
                    </a:lnTo>
                    <a:lnTo>
                      <a:pt x="43" y="0"/>
                    </a:lnTo>
                    <a:lnTo>
                      <a:pt x="0" y="5"/>
                    </a:lnTo>
                    <a:close/>
                  </a:path>
                </a:pathLst>
              </a:custGeom>
              <a:solidFill>
                <a:srgbClr val="FFFFFF"/>
              </a:solidFill>
              <a:ln w="0">
                <a:solidFill>
                  <a:srgbClr val="000000"/>
                </a:solidFill>
                <a:round/>
                <a:headEnd/>
                <a:tailEnd/>
              </a:ln>
            </p:spPr>
            <p:txBody>
              <a:bodyPr/>
              <a:lstStyle/>
              <a:p>
                <a:endParaRPr lang="ru-RU"/>
              </a:p>
            </p:txBody>
          </p:sp>
          <p:sp>
            <p:nvSpPr>
              <p:cNvPr id="92" name="Rectangle 48">
                <a:extLst>
                  <a:ext uri="{FF2B5EF4-FFF2-40B4-BE49-F238E27FC236}">
                    <a16:creationId xmlns:a16="http://schemas.microsoft.com/office/drawing/2014/main" id="{EA7CC90E-29E5-43C7-A7D9-04A602F1C984}"/>
                  </a:ext>
                </a:extLst>
              </p:cNvPr>
              <p:cNvSpPr>
                <a:spLocks noChangeArrowheads="1"/>
              </p:cNvSpPr>
              <p:nvPr/>
            </p:nvSpPr>
            <p:spPr bwMode="auto">
              <a:xfrm>
                <a:off x="2802" y="3510"/>
                <a:ext cx="518" cy="59"/>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3" name="Rectangle 49">
                <a:extLst>
                  <a:ext uri="{FF2B5EF4-FFF2-40B4-BE49-F238E27FC236}">
                    <a16:creationId xmlns:a16="http://schemas.microsoft.com/office/drawing/2014/main" id="{F2CAB264-46E8-4FEE-ACB5-E3D57E63EFD2}"/>
                  </a:ext>
                </a:extLst>
              </p:cNvPr>
              <p:cNvSpPr>
                <a:spLocks noChangeArrowheads="1"/>
              </p:cNvSpPr>
              <p:nvPr/>
            </p:nvSpPr>
            <p:spPr bwMode="auto">
              <a:xfrm>
                <a:off x="2796" y="3418"/>
                <a:ext cx="11" cy="19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4" name="Rectangle 50">
                <a:extLst>
                  <a:ext uri="{FF2B5EF4-FFF2-40B4-BE49-F238E27FC236}">
                    <a16:creationId xmlns:a16="http://schemas.microsoft.com/office/drawing/2014/main" id="{AA5E1F78-9FF4-4E1D-814A-6EE92F6FC5D2}"/>
                  </a:ext>
                </a:extLst>
              </p:cNvPr>
              <p:cNvSpPr>
                <a:spLocks noChangeArrowheads="1"/>
              </p:cNvSpPr>
              <p:nvPr/>
            </p:nvSpPr>
            <p:spPr bwMode="auto">
              <a:xfrm>
                <a:off x="3314" y="3402"/>
                <a:ext cx="11" cy="2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5" name="Rectangle 51">
                <a:extLst>
                  <a:ext uri="{FF2B5EF4-FFF2-40B4-BE49-F238E27FC236}">
                    <a16:creationId xmlns:a16="http://schemas.microsoft.com/office/drawing/2014/main" id="{8D16B088-3E0A-43EE-B70A-55746016EB32}"/>
                  </a:ext>
                </a:extLst>
              </p:cNvPr>
              <p:cNvSpPr>
                <a:spLocks noChangeArrowheads="1"/>
              </p:cNvSpPr>
              <p:nvPr/>
            </p:nvSpPr>
            <p:spPr bwMode="auto">
              <a:xfrm>
                <a:off x="2580" y="3370"/>
                <a:ext cx="923" cy="151"/>
              </a:xfrm>
              <a:prstGeom prst="rect">
                <a:avLst/>
              </a:prstGeom>
              <a:solidFill>
                <a:srgbClr val="000000"/>
              </a:solidFill>
              <a:ln w="0">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96" name="Freeform 52">
                <a:extLst>
                  <a:ext uri="{FF2B5EF4-FFF2-40B4-BE49-F238E27FC236}">
                    <a16:creationId xmlns:a16="http://schemas.microsoft.com/office/drawing/2014/main" id="{A5170F51-E9C2-421B-90DB-D7F63798984F}"/>
                  </a:ext>
                </a:extLst>
              </p:cNvPr>
              <p:cNvSpPr>
                <a:spLocks/>
              </p:cNvSpPr>
              <p:nvPr/>
            </p:nvSpPr>
            <p:spPr bwMode="auto">
              <a:xfrm>
                <a:off x="2192" y="2220"/>
                <a:ext cx="1689" cy="1247"/>
              </a:xfrm>
              <a:custGeom>
                <a:avLst/>
                <a:gdLst>
                  <a:gd name="T0" fmla="*/ 1586 w 1689"/>
                  <a:gd name="T1" fmla="*/ 1247 h 1247"/>
                  <a:gd name="T2" fmla="*/ 1602 w 1689"/>
                  <a:gd name="T3" fmla="*/ 1242 h 1247"/>
                  <a:gd name="T4" fmla="*/ 1624 w 1689"/>
                  <a:gd name="T5" fmla="*/ 1242 h 1247"/>
                  <a:gd name="T6" fmla="*/ 1640 w 1689"/>
                  <a:gd name="T7" fmla="*/ 1231 h 1247"/>
                  <a:gd name="T8" fmla="*/ 1651 w 1689"/>
                  <a:gd name="T9" fmla="*/ 1225 h 1247"/>
                  <a:gd name="T10" fmla="*/ 1667 w 1689"/>
                  <a:gd name="T11" fmla="*/ 1215 h 1247"/>
                  <a:gd name="T12" fmla="*/ 1678 w 1689"/>
                  <a:gd name="T13" fmla="*/ 1198 h 1247"/>
                  <a:gd name="T14" fmla="*/ 1683 w 1689"/>
                  <a:gd name="T15" fmla="*/ 1188 h 1247"/>
                  <a:gd name="T16" fmla="*/ 1689 w 1689"/>
                  <a:gd name="T17" fmla="*/ 1171 h 1247"/>
                  <a:gd name="T18" fmla="*/ 1689 w 1689"/>
                  <a:gd name="T19" fmla="*/ 76 h 1247"/>
                  <a:gd name="T20" fmla="*/ 1678 w 1689"/>
                  <a:gd name="T21" fmla="*/ 44 h 1247"/>
                  <a:gd name="T22" fmla="*/ 1667 w 1689"/>
                  <a:gd name="T23" fmla="*/ 33 h 1247"/>
                  <a:gd name="T24" fmla="*/ 1651 w 1689"/>
                  <a:gd name="T25" fmla="*/ 22 h 1247"/>
                  <a:gd name="T26" fmla="*/ 1640 w 1689"/>
                  <a:gd name="T27" fmla="*/ 11 h 1247"/>
                  <a:gd name="T28" fmla="*/ 1624 w 1689"/>
                  <a:gd name="T29" fmla="*/ 6 h 1247"/>
                  <a:gd name="T30" fmla="*/ 1602 w 1689"/>
                  <a:gd name="T31" fmla="*/ 0 h 1247"/>
                  <a:gd name="T32" fmla="*/ 81 w 1689"/>
                  <a:gd name="T33" fmla="*/ 0 h 1247"/>
                  <a:gd name="T34" fmla="*/ 48 w 1689"/>
                  <a:gd name="T35" fmla="*/ 11 h 1247"/>
                  <a:gd name="T36" fmla="*/ 37 w 1689"/>
                  <a:gd name="T37" fmla="*/ 22 h 1247"/>
                  <a:gd name="T38" fmla="*/ 21 w 1689"/>
                  <a:gd name="T39" fmla="*/ 33 h 1247"/>
                  <a:gd name="T40" fmla="*/ 10 w 1689"/>
                  <a:gd name="T41" fmla="*/ 44 h 1247"/>
                  <a:gd name="T42" fmla="*/ 0 w 1689"/>
                  <a:gd name="T43" fmla="*/ 76 h 1247"/>
                  <a:gd name="T44" fmla="*/ 0 w 1689"/>
                  <a:gd name="T45" fmla="*/ 1171 h 1247"/>
                  <a:gd name="T46" fmla="*/ 5 w 1689"/>
                  <a:gd name="T47" fmla="*/ 1188 h 1247"/>
                  <a:gd name="T48" fmla="*/ 10 w 1689"/>
                  <a:gd name="T49" fmla="*/ 1198 h 1247"/>
                  <a:gd name="T50" fmla="*/ 21 w 1689"/>
                  <a:gd name="T51" fmla="*/ 1215 h 1247"/>
                  <a:gd name="T52" fmla="*/ 37 w 1689"/>
                  <a:gd name="T53" fmla="*/ 1225 h 1247"/>
                  <a:gd name="T54" fmla="*/ 48 w 1689"/>
                  <a:gd name="T55" fmla="*/ 1231 h 1247"/>
                  <a:gd name="T56" fmla="*/ 64 w 1689"/>
                  <a:gd name="T57" fmla="*/ 1242 h 1247"/>
                  <a:gd name="T58" fmla="*/ 81 w 1689"/>
                  <a:gd name="T59" fmla="*/ 1242 h 1247"/>
                  <a:gd name="T60" fmla="*/ 102 w 1689"/>
                  <a:gd name="T61" fmla="*/ 1247 h 1247"/>
                  <a:gd name="T62" fmla="*/ 1586 w 1689"/>
                  <a:gd name="T63" fmla="*/ 1247 h 12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689"/>
                  <a:gd name="T97" fmla="*/ 0 h 1247"/>
                  <a:gd name="T98" fmla="*/ 1689 w 1689"/>
                  <a:gd name="T99" fmla="*/ 1247 h 124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689" h="1247">
                    <a:moveTo>
                      <a:pt x="1586" y="1247"/>
                    </a:moveTo>
                    <a:lnTo>
                      <a:pt x="1602" y="1242"/>
                    </a:lnTo>
                    <a:lnTo>
                      <a:pt x="1624" y="1242"/>
                    </a:lnTo>
                    <a:lnTo>
                      <a:pt x="1640" y="1231"/>
                    </a:lnTo>
                    <a:lnTo>
                      <a:pt x="1651" y="1225"/>
                    </a:lnTo>
                    <a:lnTo>
                      <a:pt x="1667" y="1215"/>
                    </a:lnTo>
                    <a:lnTo>
                      <a:pt x="1678" y="1198"/>
                    </a:lnTo>
                    <a:lnTo>
                      <a:pt x="1683" y="1188"/>
                    </a:lnTo>
                    <a:lnTo>
                      <a:pt x="1689" y="1171"/>
                    </a:lnTo>
                    <a:lnTo>
                      <a:pt x="1689" y="76"/>
                    </a:lnTo>
                    <a:lnTo>
                      <a:pt x="1678" y="44"/>
                    </a:lnTo>
                    <a:lnTo>
                      <a:pt x="1667" y="33"/>
                    </a:lnTo>
                    <a:lnTo>
                      <a:pt x="1651" y="22"/>
                    </a:lnTo>
                    <a:lnTo>
                      <a:pt x="1640" y="11"/>
                    </a:lnTo>
                    <a:lnTo>
                      <a:pt x="1624" y="6"/>
                    </a:lnTo>
                    <a:lnTo>
                      <a:pt x="1602" y="0"/>
                    </a:lnTo>
                    <a:lnTo>
                      <a:pt x="81" y="0"/>
                    </a:lnTo>
                    <a:lnTo>
                      <a:pt x="48" y="11"/>
                    </a:lnTo>
                    <a:lnTo>
                      <a:pt x="37" y="22"/>
                    </a:lnTo>
                    <a:lnTo>
                      <a:pt x="21" y="33"/>
                    </a:lnTo>
                    <a:lnTo>
                      <a:pt x="10" y="44"/>
                    </a:lnTo>
                    <a:lnTo>
                      <a:pt x="0" y="76"/>
                    </a:lnTo>
                    <a:lnTo>
                      <a:pt x="0" y="1171"/>
                    </a:lnTo>
                    <a:lnTo>
                      <a:pt x="5" y="1188"/>
                    </a:lnTo>
                    <a:lnTo>
                      <a:pt x="10" y="1198"/>
                    </a:lnTo>
                    <a:lnTo>
                      <a:pt x="21" y="1215"/>
                    </a:lnTo>
                    <a:lnTo>
                      <a:pt x="37" y="1225"/>
                    </a:lnTo>
                    <a:lnTo>
                      <a:pt x="48" y="1231"/>
                    </a:lnTo>
                    <a:lnTo>
                      <a:pt x="64" y="1242"/>
                    </a:lnTo>
                    <a:lnTo>
                      <a:pt x="81" y="1242"/>
                    </a:lnTo>
                    <a:lnTo>
                      <a:pt x="102" y="1247"/>
                    </a:lnTo>
                    <a:lnTo>
                      <a:pt x="1586" y="124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7" name="Freeform 53">
                <a:extLst>
                  <a:ext uri="{FF2B5EF4-FFF2-40B4-BE49-F238E27FC236}">
                    <a16:creationId xmlns:a16="http://schemas.microsoft.com/office/drawing/2014/main" id="{D1DB5080-36E2-4A57-9F39-790DC098C98E}"/>
                  </a:ext>
                </a:extLst>
              </p:cNvPr>
              <p:cNvSpPr>
                <a:spLocks/>
              </p:cNvSpPr>
              <p:nvPr/>
            </p:nvSpPr>
            <p:spPr bwMode="auto">
              <a:xfrm>
                <a:off x="2181" y="2210"/>
                <a:ext cx="1711" cy="1268"/>
              </a:xfrm>
              <a:custGeom>
                <a:avLst/>
                <a:gdLst>
                  <a:gd name="T0" fmla="*/ 1630 w 1711"/>
                  <a:gd name="T1" fmla="*/ 1246 h 1268"/>
                  <a:gd name="T2" fmla="*/ 1651 w 1711"/>
                  <a:gd name="T3" fmla="*/ 1235 h 1268"/>
                  <a:gd name="T4" fmla="*/ 1673 w 1711"/>
                  <a:gd name="T5" fmla="*/ 1219 h 1268"/>
                  <a:gd name="T6" fmla="*/ 1689 w 1711"/>
                  <a:gd name="T7" fmla="*/ 1198 h 1268"/>
                  <a:gd name="T8" fmla="*/ 1694 w 1711"/>
                  <a:gd name="T9" fmla="*/ 86 h 1268"/>
                  <a:gd name="T10" fmla="*/ 1673 w 1711"/>
                  <a:gd name="T11" fmla="*/ 48 h 1268"/>
                  <a:gd name="T12" fmla="*/ 1646 w 1711"/>
                  <a:gd name="T13" fmla="*/ 27 h 1268"/>
                  <a:gd name="T14" fmla="*/ 1613 w 1711"/>
                  <a:gd name="T15" fmla="*/ 16 h 1268"/>
                  <a:gd name="T16" fmla="*/ 70 w 1711"/>
                  <a:gd name="T17" fmla="*/ 21 h 1268"/>
                  <a:gd name="T18" fmla="*/ 38 w 1711"/>
                  <a:gd name="T19" fmla="*/ 48 h 1268"/>
                  <a:gd name="T20" fmla="*/ 16 w 1711"/>
                  <a:gd name="T21" fmla="*/ 86 h 1268"/>
                  <a:gd name="T22" fmla="*/ 21 w 1711"/>
                  <a:gd name="T23" fmla="*/ 1198 h 1268"/>
                  <a:gd name="T24" fmla="*/ 38 w 1711"/>
                  <a:gd name="T25" fmla="*/ 1219 h 1268"/>
                  <a:gd name="T26" fmla="*/ 59 w 1711"/>
                  <a:gd name="T27" fmla="*/ 1235 h 1268"/>
                  <a:gd name="T28" fmla="*/ 81 w 1711"/>
                  <a:gd name="T29" fmla="*/ 1246 h 1268"/>
                  <a:gd name="T30" fmla="*/ 113 w 1711"/>
                  <a:gd name="T31" fmla="*/ 1252 h 1268"/>
                  <a:gd name="T32" fmla="*/ 1597 w 1711"/>
                  <a:gd name="T33" fmla="*/ 1268 h 1268"/>
                  <a:gd name="T34" fmla="*/ 92 w 1711"/>
                  <a:gd name="T35" fmla="*/ 1262 h 1268"/>
                  <a:gd name="T36" fmla="*/ 70 w 1711"/>
                  <a:gd name="T37" fmla="*/ 1257 h 1268"/>
                  <a:gd name="T38" fmla="*/ 48 w 1711"/>
                  <a:gd name="T39" fmla="*/ 1246 h 1268"/>
                  <a:gd name="T40" fmla="*/ 27 w 1711"/>
                  <a:gd name="T41" fmla="*/ 1230 h 1268"/>
                  <a:gd name="T42" fmla="*/ 11 w 1711"/>
                  <a:gd name="T43" fmla="*/ 1208 h 1268"/>
                  <a:gd name="T44" fmla="*/ 0 w 1711"/>
                  <a:gd name="T45" fmla="*/ 1181 h 1268"/>
                  <a:gd name="T46" fmla="*/ 11 w 1711"/>
                  <a:gd name="T47" fmla="*/ 54 h 1268"/>
                  <a:gd name="T48" fmla="*/ 27 w 1711"/>
                  <a:gd name="T49" fmla="*/ 37 h 1268"/>
                  <a:gd name="T50" fmla="*/ 54 w 1711"/>
                  <a:gd name="T51" fmla="*/ 16 h 1268"/>
                  <a:gd name="T52" fmla="*/ 92 w 1711"/>
                  <a:gd name="T53" fmla="*/ 0 h 1268"/>
                  <a:gd name="T54" fmla="*/ 1635 w 1711"/>
                  <a:gd name="T55" fmla="*/ 5 h 1268"/>
                  <a:gd name="T56" fmla="*/ 1657 w 1711"/>
                  <a:gd name="T57" fmla="*/ 16 h 1268"/>
                  <a:gd name="T58" fmla="*/ 1684 w 1711"/>
                  <a:gd name="T59" fmla="*/ 37 h 1268"/>
                  <a:gd name="T60" fmla="*/ 1700 w 1711"/>
                  <a:gd name="T61" fmla="*/ 54 h 1268"/>
                  <a:gd name="T62" fmla="*/ 1711 w 1711"/>
                  <a:gd name="T63" fmla="*/ 1181 h 1268"/>
                  <a:gd name="T64" fmla="*/ 1700 w 1711"/>
                  <a:gd name="T65" fmla="*/ 1208 h 1268"/>
                  <a:gd name="T66" fmla="*/ 1684 w 1711"/>
                  <a:gd name="T67" fmla="*/ 1230 h 1268"/>
                  <a:gd name="T68" fmla="*/ 1662 w 1711"/>
                  <a:gd name="T69" fmla="*/ 1246 h 1268"/>
                  <a:gd name="T70" fmla="*/ 1640 w 1711"/>
                  <a:gd name="T71" fmla="*/ 1257 h 1268"/>
                  <a:gd name="T72" fmla="*/ 1613 w 1711"/>
                  <a:gd name="T73" fmla="*/ 1262 h 126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11"/>
                  <a:gd name="T112" fmla="*/ 0 h 1268"/>
                  <a:gd name="T113" fmla="*/ 1711 w 1711"/>
                  <a:gd name="T114" fmla="*/ 1268 h 126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11" h="1268">
                    <a:moveTo>
                      <a:pt x="1613" y="1246"/>
                    </a:moveTo>
                    <a:lnTo>
                      <a:pt x="1630" y="1246"/>
                    </a:lnTo>
                    <a:lnTo>
                      <a:pt x="1646" y="1235"/>
                    </a:lnTo>
                    <a:lnTo>
                      <a:pt x="1651" y="1235"/>
                    </a:lnTo>
                    <a:lnTo>
                      <a:pt x="1640" y="1241"/>
                    </a:lnTo>
                    <a:lnTo>
                      <a:pt x="1673" y="1219"/>
                    </a:lnTo>
                    <a:lnTo>
                      <a:pt x="1694" y="1187"/>
                    </a:lnTo>
                    <a:lnTo>
                      <a:pt x="1689" y="1198"/>
                    </a:lnTo>
                    <a:lnTo>
                      <a:pt x="1694" y="1181"/>
                    </a:lnTo>
                    <a:lnTo>
                      <a:pt x="1694" y="86"/>
                    </a:lnTo>
                    <a:lnTo>
                      <a:pt x="1689" y="64"/>
                    </a:lnTo>
                    <a:lnTo>
                      <a:pt x="1673" y="48"/>
                    </a:lnTo>
                    <a:lnTo>
                      <a:pt x="1657" y="37"/>
                    </a:lnTo>
                    <a:lnTo>
                      <a:pt x="1646" y="27"/>
                    </a:lnTo>
                    <a:lnTo>
                      <a:pt x="1635" y="21"/>
                    </a:lnTo>
                    <a:lnTo>
                      <a:pt x="1613" y="16"/>
                    </a:lnTo>
                    <a:lnTo>
                      <a:pt x="92" y="16"/>
                    </a:lnTo>
                    <a:lnTo>
                      <a:pt x="70" y="21"/>
                    </a:lnTo>
                    <a:lnTo>
                      <a:pt x="54" y="37"/>
                    </a:lnTo>
                    <a:lnTo>
                      <a:pt x="38" y="48"/>
                    </a:lnTo>
                    <a:lnTo>
                      <a:pt x="27" y="64"/>
                    </a:lnTo>
                    <a:lnTo>
                      <a:pt x="16" y="86"/>
                    </a:lnTo>
                    <a:lnTo>
                      <a:pt x="16" y="1181"/>
                    </a:lnTo>
                    <a:lnTo>
                      <a:pt x="21" y="1198"/>
                    </a:lnTo>
                    <a:lnTo>
                      <a:pt x="16" y="1187"/>
                    </a:lnTo>
                    <a:lnTo>
                      <a:pt x="38" y="1219"/>
                    </a:lnTo>
                    <a:lnTo>
                      <a:pt x="70" y="1241"/>
                    </a:lnTo>
                    <a:lnTo>
                      <a:pt x="59" y="1235"/>
                    </a:lnTo>
                    <a:lnTo>
                      <a:pt x="65" y="1235"/>
                    </a:lnTo>
                    <a:lnTo>
                      <a:pt x="81" y="1246"/>
                    </a:lnTo>
                    <a:lnTo>
                      <a:pt x="92" y="1246"/>
                    </a:lnTo>
                    <a:lnTo>
                      <a:pt x="113" y="1252"/>
                    </a:lnTo>
                    <a:lnTo>
                      <a:pt x="1597" y="1252"/>
                    </a:lnTo>
                    <a:lnTo>
                      <a:pt x="1597" y="1268"/>
                    </a:lnTo>
                    <a:lnTo>
                      <a:pt x="113" y="1268"/>
                    </a:lnTo>
                    <a:lnTo>
                      <a:pt x="92" y="1262"/>
                    </a:lnTo>
                    <a:lnTo>
                      <a:pt x="75" y="1262"/>
                    </a:lnTo>
                    <a:lnTo>
                      <a:pt x="70" y="1257"/>
                    </a:lnTo>
                    <a:lnTo>
                      <a:pt x="48" y="1246"/>
                    </a:lnTo>
                    <a:lnTo>
                      <a:pt x="43" y="1241"/>
                    </a:lnTo>
                    <a:lnTo>
                      <a:pt x="27" y="1230"/>
                    </a:lnTo>
                    <a:lnTo>
                      <a:pt x="16" y="1214"/>
                    </a:lnTo>
                    <a:lnTo>
                      <a:pt x="11" y="1208"/>
                    </a:lnTo>
                    <a:lnTo>
                      <a:pt x="5" y="1198"/>
                    </a:lnTo>
                    <a:lnTo>
                      <a:pt x="0" y="1181"/>
                    </a:lnTo>
                    <a:lnTo>
                      <a:pt x="0" y="86"/>
                    </a:lnTo>
                    <a:lnTo>
                      <a:pt x="11" y="54"/>
                    </a:lnTo>
                    <a:lnTo>
                      <a:pt x="16" y="48"/>
                    </a:lnTo>
                    <a:lnTo>
                      <a:pt x="27" y="37"/>
                    </a:lnTo>
                    <a:lnTo>
                      <a:pt x="43" y="27"/>
                    </a:lnTo>
                    <a:lnTo>
                      <a:pt x="54" y="16"/>
                    </a:lnTo>
                    <a:lnTo>
                      <a:pt x="59" y="10"/>
                    </a:lnTo>
                    <a:lnTo>
                      <a:pt x="92" y="0"/>
                    </a:lnTo>
                    <a:lnTo>
                      <a:pt x="1613" y="0"/>
                    </a:lnTo>
                    <a:lnTo>
                      <a:pt x="1635" y="5"/>
                    </a:lnTo>
                    <a:lnTo>
                      <a:pt x="1651" y="10"/>
                    </a:lnTo>
                    <a:lnTo>
                      <a:pt x="1657" y="16"/>
                    </a:lnTo>
                    <a:lnTo>
                      <a:pt x="1667" y="27"/>
                    </a:lnTo>
                    <a:lnTo>
                      <a:pt x="1684" y="37"/>
                    </a:lnTo>
                    <a:lnTo>
                      <a:pt x="1694" y="48"/>
                    </a:lnTo>
                    <a:lnTo>
                      <a:pt x="1700" y="54"/>
                    </a:lnTo>
                    <a:lnTo>
                      <a:pt x="1711" y="86"/>
                    </a:lnTo>
                    <a:lnTo>
                      <a:pt x="1711" y="1181"/>
                    </a:lnTo>
                    <a:lnTo>
                      <a:pt x="1705" y="1198"/>
                    </a:lnTo>
                    <a:lnTo>
                      <a:pt x="1700" y="1208"/>
                    </a:lnTo>
                    <a:lnTo>
                      <a:pt x="1694" y="1214"/>
                    </a:lnTo>
                    <a:lnTo>
                      <a:pt x="1684" y="1230"/>
                    </a:lnTo>
                    <a:lnTo>
                      <a:pt x="1667" y="1241"/>
                    </a:lnTo>
                    <a:lnTo>
                      <a:pt x="1662" y="1246"/>
                    </a:lnTo>
                    <a:lnTo>
                      <a:pt x="1640" y="1257"/>
                    </a:lnTo>
                    <a:lnTo>
                      <a:pt x="1635" y="1262"/>
                    </a:lnTo>
                    <a:lnTo>
                      <a:pt x="1613" y="1262"/>
                    </a:lnTo>
                    <a:lnTo>
                      <a:pt x="1613" y="124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8" name="Freeform 54">
                <a:extLst>
                  <a:ext uri="{FF2B5EF4-FFF2-40B4-BE49-F238E27FC236}">
                    <a16:creationId xmlns:a16="http://schemas.microsoft.com/office/drawing/2014/main" id="{759768D0-96A2-4298-B438-CCE57B90D02D}"/>
                  </a:ext>
                </a:extLst>
              </p:cNvPr>
              <p:cNvSpPr>
                <a:spLocks/>
              </p:cNvSpPr>
              <p:nvPr/>
            </p:nvSpPr>
            <p:spPr bwMode="auto">
              <a:xfrm>
                <a:off x="3778" y="3456"/>
                <a:ext cx="16" cy="22"/>
              </a:xfrm>
              <a:custGeom>
                <a:avLst/>
                <a:gdLst>
                  <a:gd name="T0" fmla="*/ 0 w 16"/>
                  <a:gd name="T1" fmla="*/ 6 h 22"/>
                  <a:gd name="T2" fmla="*/ 16 w 16"/>
                  <a:gd name="T3" fmla="*/ 0 h 22"/>
                  <a:gd name="T4" fmla="*/ 16 w 16"/>
                  <a:gd name="T5" fmla="*/ 16 h 22"/>
                  <a:gd name="T6" fmla="*/ 0 w 16"/>
                  <a:gd name="T7" fmla="*/ 22 h 22"/>
                  <a:gd name="T8" fmla="*/ 0 w 16"/>
                  <a:gd name="T9" fmla="*/ 6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0" y="6"/>
                    </a:moveTo>
                    <a:lnTo>
                      <a:pt x="16" y="0"/>
                    </a:lnTo>
                    <a:lnTo>
                      <a:pt x="16" y="16"/>
                    </a:lnTo>
                    <a:lnTo>
                      <a:pt x="0" y="22"/>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9" name="Freeform 55">
                <a:extLst>
                  <a:ext uri="{FF2B5EF4-FFF2-40B4-BE49-F238E27FC236}">
                    <a16:creationId xmlns:a16="http://schemas.microsoft.com/office/drawing/2014/main" id="{63ACAE13-F108-4B46-8C18-94A996569495}"/>
                  </a:ext>
                </a:extLst>
              </p:cNvPr>
              <p:cNvSpPr>
                <a:spLocks/>
              </p:cNvSpPr>
              <p:nvPr/>
            </p:nvSpPr>
            <p:spPr bwMode="auto">
              <a:xfrm>
                <a:off x="2219" y="2247"/>
                <a:ext cx="1629" cy="1193"/>
              </a:xfrm>
              <a:custGeom>
                <a:avLst/>
                <a:gdLst>
                  <a:gd name="T0" fmla="*/ 1532 w 1629"/>
                  <a:gd name="T1" fmla="*/ 1193 h 1193"/>
                  <a:gd name="T2" fmla="*/ 1548 w 1629"/>
                  <a:gd name="T3" fmla="*/ 1193 h 1193"/>
                  <a:gd name="T4" fmla="*/ 1581 w 1629"/>
                  <a:gd name="T5" fmla="*/ 1182 h 1193"/>
                  <a:gd name="T6" fmla="*/ 1597 w 1629"/>
                  <a:gd name="T7" fmla="*/ 1171 h 1193"/>
                  <a:gd name="T8" fmla="*/ 1619 w 1629"/>
                  <a:gd name="T9" fmla="*/ 1150 h 1193"/>
                  <a:gd name="T10" fmla="*/ 1629 w 1629"/>
                  <a:gd name="T11" fmla="*/ 1117 h 1193"/>
                  <a:gd name="T12" fmla="*/ 1629 w 1629"/>
                  <a:gd name="T13" fmla="*/ 76 h 1193"/>
                  <a:gd name="T14" fmla="*/ 1619 w 1629"/>
                  <a:gd name="T15" fmla="*/ 43 h 1193"/>
                  <a:gd name="T16" fmla="*/ 1597 w 1629"/>
                  <a:gd name="T17" fmla="*/ 22 h 1193"/>
                  <a:gd name="T18" fmla="*/ 1581 w 1629"/>
                  <a:gd name="T19" fmla="*/ 11 h 1193"/>
                  <a:gd name="T20" fmla="*/ 1548 w 1629"/>
                  <a:gd name="T21" fmla="*/ 0 h 1193"/>
                  <a:gd name="T22" fmla="*/ 81 w 1629"/>
                  <a:gd name="T23" fmla="*/ 0 h 1193"/>
                  <a:gd name="T24" fmla="*/ 48 w 1629"/>
                  <a:gd name="T25" fmla="*/ 11 h 1193"/>
                  <a:gd name="T26" fmla="*/ 32 w 1629"/>
                  <a:gd name="T27" fmla="*/ 22 h 1193"/>
                  <a:gd name="T28" fmla="*/ 10 w 1629"/>
                  <a:gd name="T29" fmla="*/ 43 h 1193"/>
                  <a:gd name="T30" fmla="*/ 0 w 1629"/>
                  <a:gd name="T31" fmla="*/ 76 h 1193"/>
                  <a:gd name="T32" fmla="*/ 0 w 1629"/>
                  <a:gd name="T33" fmla="*/ 1117 h 1193"/>
                  <a:gd name="T34" fmla="*/ 10 w 1629"/>
                  <a:gd name="T35" fmla="*/ 1150 h 1193"/>
                  <a:gd name="T36" fmla="*/ 32 w 1629"/>
                  <a:gd name="T37" fmla="*/ 1171 h 1193"/>
                  <a:gd name="T38" fmla="*/ 48 w 1629"/>
                  <a:gd name="T39" fmla="*/ 1182 h 1193"/>
                  <a:gd name="T40" fmla="*/ 81 w 1629"/>
                  <a:gd name="T41" fmla="*/ 1193 h 1193"/>
                  <a:gd name="T42" fmla="*/ 97 w 1629"/>
                  <a:gd name="T43" fmla="*/ 1193 h 1193"/>
                  <a:gd name="T44" fmla="*/ 1532 w 1629"/>
                  <a:gd name="T45" fmla="*/ 1193 h 119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629"/>
                  <a:gd name="T70" fmla="*/ 0 h 1193"/>
                  <a:gd name="T71" fmla="*/ 1629 w 1629"/>
                  <a:gd name="T72" fmla="*/ 1193 h 119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629" h="1193">
                    <a:moveTo>
                      <a:pt x="1532" y="1193"/>
                    </a:moveTo>
                    <a:lnTo>
                      <a:pt x="1548" y="1193"/>
                    </a:lnTo>
                    <a:lnTo>
                      <a:pt x="1581" y="1182"/>
                    </a:lnTo>
                    <a:lnTo>
                      <a:pt x="1597" y="1171"/>
                    </a:lnTo>
                    <a:lnTo>
                      <a:pt x="1619" y="1150"/>
                    </a:lnTo>
                    <a:lnTo>
                      <a:pt x="1629" y="1117"/>
                    </a:lnTo>
                    <a:lnTo>
                      <a:pt x="1629" y="76"/>
                    </a:lnTo>
                    <a:lnTo>
                      <a:pt x="1619" y="43"/>
                    </a:lnTo>
                    <a:lnTo>
                      <a:pt x="1597" y="22"/>
                    </a:lnTo>
                    <a:lnTo>
                      <a:pt x="1581" y="11"/>
                    </a:lnTo>
                    <a:lnTo>
                      <a:pt x="1548" y="0"/>
                    </a:lnTo>
                    <a:lnTo>
                      <a:pt x="81" y="0"/>
                    </a:lnTo>
                    <a:lnTo>
                      <a:pt x="48" y="11"/>
                    </a:lnTo>
                    <a:lnTo>
                      <a:pt x="32" y="22"/>
                    </a:lnTo>
                    <a:lnTo>
                      <a:pt x="10" y="43"/>
                    </a:lnTo>
                    <a:lnTo>
                      <a:pt x="0" y="76"/>
                    </a:lnTo>
                    <a:lnTo>
                      <a:pt x="0" y="1117"/>
                    </a:lnTo>
                    <a:lnTo>
                      <a:pt x="10" y="1150"/>
                    </a:lnTo>
                    <a:lnTo>
                      <a:pt x="32" y="1171"/>
                    </a:lnTo>
                    <a:lnTo>
                      <a:pt x="48" y="1182"/>
                    </a:lnTo>
                    <a:lnTo>
                      <a:pt x="81" y="1193"/>
                    </a:lnTo>
                    <a:lnTo>
                      <a:pt x="97" y="1193"/>
                    </a:lnTo>
                    <a:lnTo>
                      <a:pt x="1532" y="1193"/>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0" name="Freeform 56">
                <a:extLst>
                  <a:ext uri="{FF2B5EF4-FFF2-40B4-BE49-F238E27FC236}">
                    <a16:creationId xmlns:a16="http://schemas.microsoft.com/office/drawing/2014/main" id="{8EDA8DFD-4946-44B8-A5A9-EE7C58F837F6}"/>
                  </a:ext>
                </a:extLst>
              </p:cNvPr>
              <p:cNvSpPr>
                <a:spLocks/>
              </p:cNvSpPr>
              <p:nvPr/>
            </p:nvSpPr>
            <p:spPr bwMode="auto">
              <a:xfrm>
                <a:off x="2208" y="2237"/>
                <a:ext cx="1651" cy="1214"/>
              </a:xfrm>
              <a:custGeom>
                <a:avLst/>
                <a:gdLst>
                  <a:gd name="T0" fmla="*/ 1559 w 1651"/>
                  <a:gd name="T1" fmla="*/ 1198 h 1214"/>
                  <a:gd name="T2" fmla="*/ 1581 w 1651"/>
                  <a:gd name="T3" fmla="*/ 1192 h 1214"/>
                  <a:gd name="T4" fmla="*/ 1603 w 1651"/>
                  <a:gd name="T5" fmla="*/ 1176 h 1214"/>
                  <a:gd name="T6" fmla="*/ 1630 w 1651"/>
                  <a:gd name="T7" fmla="*/ 1154 h 1214"/>
                  <a:gd name="T8" fmla="*/ 1635 w 1651"/>
                  <a:gd name="T9" fmla="*/ 1127 h 1214"/>
                  <a:gd name="T10" fmla="*/ 1635 w 1651"/>
                  <a:gd name="T11" fmla="*/ 86 h 1214"/>
                  <a:gd name="T12" fmla="*/ 1630 w 1651"/>
                  <a:gd name="T13" fmla="*/ 64 h 1214"/>
                  <a:gd name="T14" fmla="*/ 1603 w 1651"/>
                  <a:gd name="T15" fmla="*/ 37 h 1214"/>
                  <a:gd name="T16" fmla="*/ 1581 w 1651"/>
                  <a:gd name="T17" fmla="*/ 21 h 1214"/>
                  <a:gd name="T18" fmla="*/ 1559 w 1651"/>
                  <a:gd name="T19" fmla="*/ 16 h 1214"/>
                  <a:gd name="T20" fmla="*/ 92 w 1651"/>
                  <a:gd name="T21" fmla="*/ 16 h 1214"/>
                  <a:gd name="T22" fmla="*/ 70 w 1651"/>
                  <a:gd name="T23" fmla="*/ 21 h 1214"/>
                  <a:gd name="T24" fmla="*/ 48 w 1651"/>
                  <a:gd name="T25" fmla="*/ 37 h 1214"/>
                  <a:gd name="T26" fmla="*/ 27 w 1651"/>
                  <a:gd name="T27" fmla="*/ 64 h 1214"/>
                  <a:gd name="T28" fmla="*/ 16 w 1651"/>
                  <a:gd name="T29" fmla="*/ 86 h 1214"/>
                  <a:gd name="T30" fmla="*/ 16 w 1651"/>
                  <a:gd name="T31" fmla="*/ 1127 h 1214"/>
                  <a:gd name="T32" fmla="*/ 27 w 1651"/>
                  <a:gd name="T33" fmla="*/ 1154 h 1214"/>
                  <a:gd name="T34" fmla="*/ 48 w 1651"/>
                  <a:gd name="T35" fmla="*/ 1176 h 1214"/>
                  <a:gd name="T36" fmla="*/ 70 w 1651"/>
                  <a:gd name="T37" fmla="*/ 1192 h 1214"/>
                  <a:gd name="T38" fmla="*/ 92 w 1651"/>
                  <a:gd name="T39" fmla="*/ 1198 h 1214"/>
                  <a:gd name="T40" fmla="*/ 108 w 1651"/>
                  <a:gd name="T41" fmla="*/ 1198 h 1214"/>
                  <a:gd name="T42" fmla="*/ 1543 w 1651"/>
                  <a:gd name="T43" fmla="*/ 1198 h 1214"/>
                  <a:gd name="T44" fmla="*/ 1543 w 1651"/>
                  <a:gd name="T45" fmla="*/ 1214 h 1214"/>
                  <a:gd name="T46" fmla="*/ 108 w 1651"/>
                  <a:gd name="T47" fmla="*/ 1214 h 1214"/>
                  <a:gd name="T48" fmla="*/ 92 w 1651"/>
                  <a:gd name="T49" fmla="*/ 1214 h 1214"/>
                  <a:gd name="T50" fmla="*/ 59 w 1651"/>
                  <a:gd name="T51" fmla="*/ 1203 h 1214"/>
                  <a:gd name="T52" fmla="*/ 54 w 1651"/>
                  <a:gd name="T53" fmla="*/ 1198 h 1214"/>
                  <a:gd name="T54" fmla="*/ 38 w 1651"/>
                  <a:gd name="T55" fmla="*/ 1187 h 1214"/>
                  <a:gd name="T56" fmla="*/ 16 w 1651"/>
                  <a:gd name="T57" fmla="*/ 1165 h 1214"/>
                  <a:gd name="T58" fmla="*/ 11 w 1651"/>
                  <a:gd name="T59" fmla="*/ 1160 h 1214"/>
                  <a:gd name="T60" fmla="*/ 0 w 1651"/>
                  <a:gd name="T61" fmla="*/ 1127 h 1214"/>
                  <a:gd name="T62" fmla="*/ 0 w 1651"/>
                  <a:gd name="T63" fmla="*/ 86 h 1214"/>
                  <a:gd name="T64" fmla="*/ 11 w 1651"/>
                  <a:gd name="T65" fmla="*/ 53 h 1214"/>
                  <a:gd name="T66" fmla="*/ 16 w 1651"/>
                  <a:gd name="T67" fmla="*/ 48 h 1214"/>
                  <a:gd name="T68" fmla="*/ 38 w 1651"/>
                  <a:gd name="T69" fmla="*/ 27 h 1214"/>
                  <a:gd name="T70" fmla="*/ 54 w 1651"/>
                  <a:gd name="T71" fmla="*/ 16 h 1214"/>
                  <a:gd name="T72" fmla="*/ 59 w 1651"/>
                  <a:gd name="T73" fmla="*/ 10 h 1214"/>
                  <a:gd name="T74" fmla="*/ 92 w 1651"/>
                  <a:gd name="T75" fmla="*/ 0 h 1214"/>
                  <a:gd name="T76" fmla="*/ 1559 w 1651"/>
                  <a:gd name="T77" fmla="*/ 0 h 1214"/>
                  <a:gd name="T78" fmla="*/ 1592 w 1651"/>
                  <a:gd name="T79" fmla="*/ 10 h 1214"/>
                  <a:gd name="T80" fmla="*/ 1597 w 1651"/>
                  <a:gd name="T81" fmla="*/ 16 h 1214"/>
                  <a:gd name="T82" fmla="*/ 1613 w 1651"/>
                  <a:gd name="T83" fmla="*/ 27 h 1214"/>
                  <a:gd name="T84" fmla="*/ 1635 w 1651"/>
                  <a:gd name="T85" fmla="*/ 48 h 1214"/>
                  <a:gd name="T86" fmla="*/ 1640 w 1651"/>
                  <a:gd name="T87" fmla="*/ 53 h 1214"/>
                  <a:gd name="T88" fmla="*/ 1651 w 1651"/>
                  <a:gd name="T89" fmla="*/ 86 h 1214"/>
                  <a:gd name="T90" fmla="*/ 1651 w 1651"/>
                  <a:gd name="T91" fmla="*/ 1127 h 1214"/>
                  <a:gd name="T92" fmla="*/ 1640 w 1651"/>
                  <a:gd name="T93" fmla="*/ 1160 h 1214"/>
                  <a:gd name="T94" fmla="*/ 1635 w 1651"/>
                  <a:gd name="T95" fmla="*/ 1165 h 1214"/>
                  <a:gd name="T96" fmla="*/ 1613 w 1651"/>
                  <a:gd name="T97" fmla="*/ 1187 h 1214"/>
                  <a:gd name="T98" fmla="*/ 1597 w 1651"/>
                  <a:gd name="T99" fmla="*/ 1198 h 1214"/>
                  <a:gd name="T100" fmla="*/ 1592 w 1651"/>
                  <a:gd name="T101" fmla="*/ 1203 h 1214"/>
                  <a:gd name="T102" fmla="*/ 1559 w 1651"/>
                  <a:gd name="T103" fmla="*/ 1214 h 1214"/>
                  <a:gd name="T104" fmla="*/ 1559 w 1651"/>
                  <a:gd name="T105" fmla="*/ 1198 h 121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651"/>
                  <a:gd name="T160" fmla="*/ 0 h 1214"/>
                  <a:gd name="T161" fmla="*/ 1651 w 1651"/>
                  <a:gd name="T162" fmla="*/ 1214 h 121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651" h="1214">
                    <a:moveTo>
                      <a:pt x="1559" y="1198"/>
                    </a:moveTo>
                    <a:lnTo>
                      <a:pt x="1581" y="1192"/>
                    </a:lnTo>
                    <a:lnTo>
                      <a:pt x="1603" y="1176"/>
                    </a:lnTo>
                    <a:lnTo>
                      <a:pt x="1630" y="1154"/>
                    </a:lnTo>
                    <a:lnTo>
                      <a:pt x="1635" y="1127"/>
                    </a:lnTo>
                    <a:lnTo>
                      <a:pt x="1635" y="86"/>
                    </a:lnTo>
                    <a:lnTo>
                      <a:pt x="1630" y="64"/>
                    </a:lnTo>
                    <a:lnTo>
                      <a:pt x="1603" y="37"/>
                    </a:lnTo>
                    <a:lnTo>
                      <a:pt x="1581" y="21"/>
                    </a:lnTo>
                    <a:lnTo>
                      <a:pt x="1559" y="16"/>
                    </a:lnTo>
                    <a:lnTo>
                      <a:pt x="92" y="16"/>
                    </a:lnTo>
                    <a:lnTo>
                      <a:pt x="70" y="21"/>
                    </a:lnTo>
                    <a:lnTo>
                      <a:pt x="48" y="37"/>
                    </a:lnTo>
                    <a:lnTo>
                      <a:pt x="27" y="64"/>
                    </a:lnTo>
                    <a:lnTo>
                      <a:pt x="16" y="86"/>
                    </a:lnTo>
                    <a:lnTo>
                      <a:pt x="16" y="1127"/>
                    </a:lnTo>
                    <a:lnTo>
                      <a:pt x="27" y="1154"/>
                    </a:lnTo>
                    <a:lnTo>
                      <a:pt x="48" y="1176"/>
                    </a:lnTo>
                    <a:lnTo>
                      <a:pt x="70" y="1192"/>
                    </a:lnTo>
                    <a:lnTo>
                      <a:pt x="92" y="1198"/>
                    </a:lnTo>
                    <a:lnTo>
                      <a:pt x="108" y="1198"/>
                    </a:lnTo>
                    <a:lnTo>
                      <a:pt x="1543" y="1198"/>
                    </a:lnTo>
                    <a:lnTo>
                      <a:pt x="1543" y="1214"/>
                    </a:lnTo>
                    <a:lnTo>
                      <a:pt x="108" y="1214"/>
                    </a:lnTo>
                    <a:lnTo>
                      <a:pt x="92" y="1214"/>
                    </a:lnTo>
                    <a:lnTo>
                      <a:pt x="59" y="1203"/>
                    </a:lnTo>
                    <a:lnTo>
                      <a:pt x="54" y="1198"/>
                    </a:lnTo>
                    <a:lnTo>
                      <a:pt x="38" y="1187"/>
                    </a:lnTo>
                    <a:lnTo>
                      <a:pt x="16" y="1165"/>
                    </a:lnTo>
                    <a:lnTo>
                      <a:pt x="11" y="1160"/>
                    </a:lnTo>
                    <a:lnTo>
                      <a:pt x="0" y="1127"/>
                    </a:lnTo>
                    <a:lnTo>
                      <a:pt x="0" y="86"/>
                    </a:lnTo>
                    <a:lnTo>
                      <a:pt x="11" y="53"/>
                    </a:lnTo>
                    <a:lnTo>
                      <a:pt x="16" y="48"/>
                    </a:lnTo>
                    <a:lnTo>
                      <a:pt x="38" y="27"/>
                    </a:lnTo>
                    <a:lnTo>
                      <a:pt x="54" y="16"/>
                    </a:lnTo>
                    <a:lnTo>
                      <a:pt x="59" y="10"/>
                    </a:lnTo>
                    <a:lnTo>
                      <a:pt x="92" y="0"/>
                    </a:lnTo>
                    <a:lnTo>
                      <a:pt x="1559" y="0"/>
                    </a:lnTo>
                    <a:lnTo>
                      <a:pt x="1592" y="10"/>
                    </a:lnTo>
                    <a:lnTo>
                      <a:pt x="1597" y="16"/>
                    </a:lnTo>
                    <a:lnTo>
                      <a:pt x="1613" y="27"/>
                    </a:lnTo>
                    <a:lnTo>
                      <a:pt x="1635" y="48"/>
                    </a:lnTo>
                    <a:lnTo>
                      <a:pt x="1640" y="53"/>
                    </a:lnTo>
                    <a:lnTo>
                      <a:pt x="1651" y="86"/>
                    </a:lnTo>
                    <a:lnTo>
                      <a:pt x="1651" y="1127"/>
                    </a:lnTo>
                    <a:lnTo>
                      <a:pt x="1640" y="1160"/>
                    </a:lnTo>
                    <a:lnTo>
                      <a:pt x="1635" y="1165"/>
                    </a:lnTo>
                    <a:lnTo>
                      <a:pt x="1613" y="1187"/>
                    </a:lnTo>
                    <a:lnTo>
                      <a:pt x="1597" y="1198"/>
                    </a:lnTo>
                    <a:lnTo>
                      <a:pt x="1592" y="1203"/>
                    </a:lnTo>
                    <a:lnTo>
                      <a:pt x="1559" y="1214"/>
                    </a:lnTo>
                    <a:lnTo>
                      <a:pt x="1559" y="1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1" name="Rectangle 57">
                <a:extLst>
                  <a:ext uri="{FF2B5EF4-FFF2-40B4-BE49-F238E27FC236}">
                    <a16:creationId xmlns:a16="http://schemas.microsoft.com/office/drawing/2014/main" id="{DC9EB4E1-6735-45F6-AB7D-1AF6268016B9}"/>
                  </a:ext>
                </a:extLst>
              </p:cNvPr>
              <p:cNvSpPr>
                <a:spLocks noChangeArrowheads="1"/>
              </p:cNvSpPr>
              <p:nvPr/>
            </p:nvSpPr>
            <p:spPr bwMode="auto">
              <a:xfrm>
                <a:off x="3751" y="3435"/>
                <a:ext cx="16"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2" name="Rectangle 58">
                <a:extLst>
                  <a:ext uri="{FF2B5EF4-FFF2-40B4-BE49-F238E27FC236}">
                    <a16:creationId xmlns:a16="http://schemas.microsoft.com/office/drawing/2014/main" id="{54BA5872-E307-487F-9791-EA05FBACFFA9}"/>
                  </a:ext>
                </a:extLst>
              </p:cNvPr>
              <p:cNvSpPr>
                <a:spLocks noChangeArrowheads="1"/>
              </p:cNvSpPr>
              <p:nvPr/>
            </p:nvSpPr>
            <p:spPr bwMode="auto">
              <a:xfrm>
                <a:off x="2478" y="3645"/>
                <a:ext cx="114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3" name="Freeform 59">
                <a:extLst>
                  <a:ext uri="{FF2B5EF4-FFF2-40B4-BE49-F238E27FC236}">
                    <a16:creationId xmlns:a16="http://schemas.microsoft.com/office/drawing/2014/main" id="{11960D8F-2E9B-464A-8AF7-E7334072E0E8}"/>
                  </a:ext>
                </a:extLst>
              </p:cNvPr>
              <p:cNvSpPr>
                <a:spLocks/>
              </p:cNvSpPr>
              <p:nvPr/>
            </p:nvSpPr>
            <p:spPr bwMode="auto">
              <a:xfrm>
                <a:off x="2046" y="3731"/>
                <a:ext cx="1948" cy="292"/>
              </a:xfrm>
              <a:custGeom>
                <a:avLst/>
                <a:gdLst>
                  <a:gd name="T0" fmla="*/ 1932 w 1948"/>
                  <a:gd name="T1" fmla="*/ 292 h 292"/>
                  <a:gd name="T2" fmla="*/ 16 w 1948"/>
                  <a:gd name="T3" fmla="*/ 292 h 292"/>
                  <a:gd name="T4" fmla="*/ 5 w 1948"/>
                  <a:gd name="T5" fmla="*/ 286 h 292"/>
                  <a:gd name="T6" fmla="*/ 5 w 1948"/>
                  <a:gd name="T7" fmla="*/ 281 h 292"/>
                  <a:gd name="T8" fmla="*/ 0 w 1948"/>
                  <a:gd name="T9" fmla="*/ 270 h 292"/>
                  <a:gd name="T10" fmla="*/ 0 w 1948"/>
                  <a:gd name="T11" fmla="*/ 265 h 292"/>
                  <a:gd name="T12" fmla="*/ 5 w 1948"/>
                  <a:gd name="T13" fmla="*/ 259 h 292"/>
                  <a:gd name="T14" fmla="*/ 119 w 1948"/>
                  <a:gd name="T15" fmla="*/ 6 h 292"/>
                  <a:gd name="T16" fmla="*/ 130 w 1948"/>
                  <a:gd name="T17" fmla="*/ 0 h 292"/>
                  <a:gd name="T18" fmla="*/ 1829 w 1948"/>
                  <a:gd name="T19" fmla="*/ 0 h 292"/>
                  <a:gd name="T20" fmla="*/ 1835 w 1948"/>
                  <a:gd name="T21" fmla="*/ 6 h 292"/>
                  <a:gd name="T22" fmla="*/ 1948 w 1948"/>
                  <a:gd name="T23" fmla="*/ 259 h 292"/>
                  <a:gd name="T24" fmla="*/ 1948 w 1948"/>
                  <a:gd name="T25" fmla="*/ 281 h 292"/>
                  <a:gd name="T26" fmla="*/ 1943 w 1948"/>
                  <a:gd name="T27" fmla="*/ 286 h 292"/>
                  <a:gd name="T28" fmla="*/ 1932 w 1948"/>
                  <a:gd name="T29" fmla="*/ 292 h 29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948"/>
                  <a:gd name="T46" fmla="*/ 0 h 292"/>
                  <a:gd name="T47" fmla="*/ 1948 w 1948"/>
                  <a:gd name="T48" fmla="*/ 292 h 29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948" h="292">
                    <a:moveTo>
                      <a:pt x="1932" y="292"/>
                    </a:moveTo>
                    <a:lnTo>
                      <a:pt x="16" y="292"/>
                    </a:lnTo>
                    <a:lnTo>
                      <a:pt x="5" y="286"/>
                    </a:lnTo>
                    <a:lnTo>
                      <a:pt x="5" y="281"/>
                    </a:lnTo>
                    <a:lnTo>
                      <a:pt x="0" y="270"/>
                    </a:lnTo>
                    <a:lnTo>
                      <a:pt x="0" y="265"/>
                    </a:lnTo>
                    <a:lnTo>
                      <a:pt x="5" y="259"/>
                    </a:lnTo>
                    <a:lnTo>
                      <a:pt x="119" y="6"/>
                    </a:lnTo>
                    <a:lnTo>
                      <a:pt x="130" y="0"/>
                    </a:lnTo>
                    <a:lnTo>
                      <a:pt x="1829" y="0"/>
                    </a:lnTo>
                    <a:lnTo>
                      <a:pt x="1835" y="6"/>
                    </a:lnTo>
                    <a:lnTo>
                      <a:pt x="1948" y="259"/>
                    </a:lnTo>
                    <a:lnTo>
                      <a:pt x="1948" y="281"/>
                    </a:lnTo>
                    <a:lnTo>
                      <a:pt x="1943" y="286"/>
                    </a:lnTo>
                    <a:lnTo>
                      <a:pt x="1932" y="292"/>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4" name="Freeform 60">
                <a:extLst>
                  <a:ext uri="{FF2B5EF4-FFF2-40B4-BE49-F238E27FC236}">
                    <a16:creationId xmlns:a16="http://schemas.microsoft.com/office/drawing/2014/main" id="{5B4337C9-81A0-4968-8461-0A0679E02680}"/>
                  </a:ext>
                </a:extLst>
              </p:cNvPr>
              <p:cNvSpPr>
                <a:spLocks/>
              </p:cNvSpPr>
              <p:nvPr/>
            </p:nvSpPr>
            <p:spPr bwMode="auto">
              <a:xfrm>
                <a:off x="2041" y="3726"/>
                <a:ext cx="1959" cy="302"/>
              </a:xfrm>
              <a:custGeom>
                <a:avLst/>
                <a:gdLst>
                  <a:gd name="T0" fmla="*/ 21 w 1959"/>
                  <a:gd name="T1" fmla="*/ 302 h 302"/>
                  <a:gd name="T2" fmla="*/ 10 w 1959"/>
                  <a:gd name="T3" fmla="*/ 297 h 302"/>
                  <a:gd name="T4" fmla="*/ 5 w 1959"/>
                  <a:gd name="T5" fmla="*/ 291 h 302"/>
                  <a:gd name="T6" fmla="*/ 5 w 1959"/>
                  <a:gd name="T7" fmla="*/ 286 h 302"/>
                  <a:gd name="T8" fmla="*/ 0 w 1959"/>
                  <a:gd name="T9" fmla="*/ 275 h 302"/>
                  <a:gd name="T10" fmla="*/ 0 w 1959"/>
                  <a:gd name="T11" fmla="*/ 270 h 302"/>
                  <a:gd name="T12" fmla="*/ 5 w 1959"/>
                  <a:gd name="T13" fmla="*/ 264 h 302"/>
                  <a:gd name="T14" fmla="*/ 118 w 1959"/>
                  <a:gd name="T15" fmla="*/ 11 h 302"/>
                  <a:gd name="T16" fmla="*/ 124 w 1959"/>
                  <a:gd name="T17" fmla="*/ 5 h 302"/>
                  <a:gd name="T18" fmla="*/ 135 w 1959"/>
                  <a:gd name="T19" fmla="*/ 0 h 302"/>
                  <a:gd name="T20" fmla="*/ 1834 w 1959"/>
                  <a:gd name="T21" fmla="*/ 0 h 302"/>
                  <a:gd name="T22" fmla="*/ 1840 w 1959"/>
                  <a:gd name="T23" fmla="*/ 5 h 302"/>
                  <a:gd name="T24" fmla="*/ 1845 w 1959"/>
                  <a:gd name="T25" fmla="*/ 11 h 302"/>
                  <a:gd name="T26" fmla="*/ 1959 w 1959"/>
                  <a:gd name="T27" fmla="*/ 264 h 302"/>
                  <a:gd name="T28" fmla="*/ 1959 w 1959"/>
                  <a:gd name="T29" fmla="*/ 286 h 302"/>
                  <a:gd name="T30" fmla="*/ 1953 w 1959"/>
                  <a:gd name="T31" fmla="*/ 291 h 302"/>
                  <a:gd name="T32" fmla="*/ 1948 w 1959"/>
                  <a:gd name="T33" fmla="*/ 297 h 302"/>
                  <a:gd name="T34" fmla="*/ 1937 w 1959"/>
                  <a:gd name="T35" fmla="*/ 302 h 302"/>
                  <a:gd name="T36" fmla="*/ 1937 w 1959"/>
                  <a:gd name="T37" fmla="*/ 291 h 302"/>
                  <a:gd name="T38" fmla="*/ 1948 w 1959"/>
                  <a:gd name="T39" fmla="*/ 286 h 302"/>
                  <a:gd name="T40" fmla="*/ 1948 w 1959"/>
                  <a:gd name="T41" fmla="*/ 286 h 302"/>
                  <a:gd name="T42" fmla="*/ 1948 w 1959"/>
                  <a:gd name="T43" fmla="*/ 264 h 302"/>
                  <a:gd name="T44" fmla="*/ 1834 w 1959"/>
                  <a:gd name="T45" fmla="*/ 11 h 302"/>
                  <a:gd name="T46" fmla="*/ 1834 w 1959"/>
                  <a:gd name="T47" fmla="*/ 11 h 302"/>
                  <a:gd name="T48" fmla="*/ 135 w 1959"/>
                  <a:gd name="T49" fmla="*/ 11 h 302"/>
                  <a:gd name="T50" fmla="*/ 129 w 1959"/>
                  <a:gd name="T51" fmla="*/ 16 h 302"/>
                  <a:gd name="T52" fmla="*/ 16 w 1959"/>
                  <a:gd name="T53" fmla="*/ 264 h 302"/>
                  <a:gd name="T54" fmla="*/ 10 w 1959"/>
                  <a:gd name="T55" fmla="*/ 270 h 302"/>
                  <a:gd name="T56" fmla="*/ 10 w 1959"/>
                  <a:gd name="T57" fmla="*/ 275 h 302"/>
                  <a:gd name="T58" fmla="*/ 16 w 1959"/>
                  <a:gd name="T59" fmla="*/ 286 h 302"/>
                  <a:gd name="T60" fmla="*/ 16 w 1959"/>
                  <a:gd name="T61" fmla="*/ 291 h 302"/>
                  <a:gd name="T62" fmla="*/ 21 w 1959"/>
                  <a:gd name="T63" fmla="*/ 291 h 302"/>
                  <a:gd name="T64" fmla="*/ 21 w 1959"/>
                  <a:gd name="T65" fmla="*/ 302 h 30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59"/>
                  <a:gd name="T100" fmla="*/ 0 h 302"/>
                  <a:gd name="T101" fmla="*/ 1959 w 1959"/>
                  <a:gd name="T102" fmla="*/ 302 h 30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59" h="302">
                    <a:moveTo>
                      <a:pt x="21" y="302"/>
                    </a:moveTo>
                    <a:lnTo>
                      <a:pt x="10" y="297"/>
                    </a:lnTo>
                    <a:lnTo>
                      <a:pt x="5" y="291"/>
                    </a:lnTo>
                    <a:lnTo>
                      <a:pt x="5" y="286"/>
                    </a:lnTo>
                    <a:lnTo>
                      <a:pt x="0" y="275"/>
                    </a:lnTo>
                    <a:lnTo>
                      <a:pt x="0" y="270"/>
                    </a:lnTo>
                    <a:lnTo>
                      <a:pt x="5" y="264"/>
                    </a:lnTo>
                    <a:lnTo>
                      <a:pt x="118" y="11"/>
                    </a:lnTo>
                    <a:lnTo>
                      <a:pt x="124" y="5"/>
                    </a:lnTo>
                    <a:lnTo>
                      <a:pt x="135" y="0"/>
                    </a:lnTo>
                    <a:lnTo>
                      <a:pt x="1834" y="0"/>
                    </a:lnTo>
                    <a:lnTo>
                      <a:pt x="1840" y="5"/>
                    </a:lnTo>
                    <a:lnTo>
                      <a:pt x="1845" y="11"/>
                    </a:lnTo>
                    <a:lnTo>
                      <a:pt x="1959" y="264"/>
                    </a:lnTo>
                    <a:lnTo>
                      <a:pt x="1959" y="286"/>
                    </a:lnTo>
                    <a:lnTo>
                      <a:pt x="1953" y="291"/>
                    </a:lnTo>
                    <a:lnTo>
                      <a:pt x="1948" y="297"/>
                    </a:lnTo>
                    <a:lnTo>
                      <a:pt x="1937" y="302"/>
                    </a:lnTo>
                    <a:lnTo>
                      <a:pt x="1937" y="291"/>
                    </a:lnTo>
                    <a:lnTo>
                      <a:pt x="1948" y="286"/>
                    </a:lnTo>
                    <a:lnTo>
                      <a:pt x="1948" y="264"/>
                    </a:lnTo>
                    <a:lnTo>
                      <a:pt x="1834" y="11"/>
                    </a:lnTo>
                    <a:lnTo>
                      <a:pt x="135" y="11"/>
                    </a:lnTo>
                    <a:lnTo>
                      <a:pt x="129" y="16"/>
                    </a:lnTo>
                    <a:lnTo>
                      <a:pt x="16" y="264"/>
                    </a:lnTo>
                    <a:lnTo>
                      <a:pt x="10" y="270"/>
                    </a:lnTo>
                    <a:lnTo>
                      <a:pt x="10" y="275"/>
                    </a:lnTo>
                    <a:lnTo>
                      <a:pt x="16" y="286"/>
                    </a:lnTo>
                    <a:lnTo>
                      <a:pt x="16" y="291"/>
                    </a:lnTo>
                    <a:lnTo>
                      <a:pt x="21" y="291"/>
                    </a:lnTo>
                    <a:lnTo>
                      <a:pt x="21" y="3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5" name="Rectangle 61">
                <a:extLst>
                  <a:ext uri="{FF2B5EF4-FFF2-40B4-BE49-F238E27FC236}">
                    <a16:creationId xmlns:a16="http://schemas.microsoft.com/office/drawing/2014/main" id="{D4EEBA48-99C2-423E-A340-6113030B9C5D}"/>
                  </a:ext>
                </a:extLst>
              </p:cNvPr>
              <p:cNvSpPr>
                <a:spLocks noChangeArrowheads="1"/>
              </p:cNvSpPr>
              <p:nvPr/>
            </p:nvSpPr>
            <p:spPr bwMode="auto">
              <a:xfrm>
                <a:off x="2062" y="4017"/>
                <a:ext cx="1916"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06" name="Freeform 62">
                <a:extLst>
                  <a:ext uri="{FF2B5EF4-FFF2-40B4-BE49-F238E27FC236}">
                    <a16:creationId xmlns:a16="http://schemas.microsoft.com/office/drawing/2014/main" id="{CD8ECFC5-A2FA-4C22-9169-1592C2975B7E}"/>
                  </a:ext>
                </a:extLst>
              </p:cNvPr>
              <p:cNvSpPr>
                <a:spLocks/>
              </p:cNvSpPr>
              <p:nvPr/>
            </p:nvSpPr>
            <p:spPr bwMode="auto">
              <a:xfrm>
                <a:off x="2073" y="3985"/>
                <a:ext cx="1900" cy="49"/>
              </a:xfrm>
              <a:custGeom>
                <a:avLst/>
                <a:gdLst>
                  <a:gd name="T0" fmla="*/ 1889 w 1900"/>
                  <a:gd name="T1" fmla="*/ 0 h 49"/>
                  <a:gd name="T2" fmla="*/ 5 w 1900"/>
                  <a:gd name="T3" fmla="*/ 0 h 49"/>
                  <a:gd name="T4" fmla="*/ 0 w 1900"/>
                  <a:gd name="T5" fmla="*/ 16 h 49"/>
                  <a:gd name="T6" fmla="*/ 0 w 1900"/>
                  <a:gd name="T7" fmla="*/ 38 h 49"/>
                  <a:gd name="T8" fmla="*/ 11 w 1900"/>
                  <a:gd name="T9" fmla="*/ 49 h 49"/>
                  <a:gd name="T10" fmla="*/ 1889 w 1900"/>
                  <a:gd name="T11" fmla="*/ 49 h 49"/>
                  <a:gd name="T12" fmla="*/ 1889 w 1900"/>
                  <a:gd name="T13" fmla="*/ 43 h 49"/>
                  <a:gd name="T14" fmla="*/ 1894 w 1900"/>
                  <a:gd name="T15" fmla="*/ 32 h 49"/>
                  <a:gd name="T16" fmla="*/ 1900 w 1900"/>
                  <a:gd name="T17" fmla="*/ 27 h 49"/>
                  <a:gd name="T18" fmla="*/ 1900 w 1900"/>
                  <a:gd name="T19" fmla="*/ 16 h 49"/>
                  <a:gd name="T20" fmla="*/ 1894 w 1900"/>
                  <a:gd name="T21" fmla="*/ 5 h 49"/>
                  <a:gd name="T22" fmla="*/ 1889 w 1900"/>
                  <a:gd name="T23" fmla="*/ 0 h 4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00"/>
                  <a:gd name="T37" fmla="*/ 0 h 49"/>
                  <a:gd name="T38" fmla="*/ 1900 w 1900"/>
                  <a:gd name="T39" fmla="*/ 49 h 4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00" h="49">
                    <a:moveTo>
                      <a:pt x="1889" y="0"/>
                    </a:moveTo>
                    <a:lnTo>
                      <a:pt x="5" y="0"/>
                    </a:lnTo>
                    <a:lnTo>
                      <a:pt x="0" y="16"/>
                    </a:lnTo>
                    <a:lnTo>
                      <a:pt x="0" y="38"/>
                    </a:lnTo>
                    <a:lnTo>
                      <a:pt x="11" y="49"/>
                    </a:lnTo>
                    <a:lnTo>
                      <a:pt x="1889" y="49"/>
                    </a:lnTo>
                    <a:lnTo>
                      <a:pt x="1889" y="43"/>
                    </a:lnTo>
                    <a:lnTo>
                      <a:pt x="1894" y="32"/>
                    </a:lnTo>
                    <a:lnTo>
                      <a:pt x="1900" y="27"/>
                    </a:lnTo>
                    <a:lnTo>
                      <a:pt x="1900" y="16"/>
                    </a:lnTo>
                    <a:lnTo>
                      <a:pt x="1894" y="5"/>
                    </a:lnTo>
                    <a:lnTo>
                      <a:pt x="1889"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7" name="Freeform 63">
                <a:extLst>
                  <a:ext uri="{FF2B5EF4-FFF2-40B4-BE49-F238E27FC236}">
                    <a16:creationId xmlns:a16="http://schemas.microsoft.com/office/drawing/2014/main" id="{171A6720-971E-49EE-BBD2-146773632EA7}"/>
                  </a:ext>
                </a:extLst>
              </p:cNvPr>
              <p:cNvSpPr>
                <a:spLocks/>
              </p:cNvSpPr>
              <p:nvPr/>
            </p:nvSpPr>
            <p:spPr bwMode="auto">
              <a:xfrm>
                <a:off x="2068" y="3980"/>
                <a:ext cx="1910" cy="59"/>
              </a:xfrm>
              <a:custGeom>
                <a:avLst/>
                <a:gdLst>
                  <a:gd name="T0" fmla="*/ 16 w 1910"/>
                  <a:gd name="T1" fmla="*/ 5 h 59"/>
                  <a:gd name="T2" fmla="*/ 10 w 1910"/>
                  <a:gd name="T3" fmla="*/ 21 h 59"/>
                  <a:gd name="T4" fmla="*/ 10 w 1910"/>
                  <a:gd name="T5" fmla="*/ 43 h 59"/>
                  <a:gd name="T6" fmla="*/ 16 w 1910"/>
                  <a:gd name="T7" fmla="*/ 48 h 59"/>
                  <a:gd name="T8" fmla="*/ 1888 w 1910"/>
                  <a:gd name="T9" fmla="*/ 48 h 59"/>
                  <a:gd name="T10" fmla="*/ 1888 w 1910"/>
                  <a:gd name="T11" fmla="*/ 48 h 59"/>
                  <a:gd name="T12" fmla="*/ 1894 w 1910"/>
                  <a:gd name="T13" fmla="*/ 37 h 59"/>
                  <a:gd name="T14" fmla="*/ 1899 w 1910"/>
                  <a:gd name="T15" fmla="*/ 32 h 59"/>
                  <a:gd name="T16" fmla="*/ 1899 w 1910"/>
                  <a:gd name="T17" fmla="*/ 21 h 59"/>
                  <a:gd name="T18" fmla="*/ 1894 w 1910"/>
                  <a:gd name="T19" fmla="*/ 10 h 59"/>
                  <a:gd name="T20" fmla="*/ 1888 w 1910"/>
                  <a:gd name="T21" fmla="*/ 5 h 59"/>
                  <a:gd name="T22" fmla="*/ 1899 w 1910"/>
                  <a:gd name="T23" fmla="*/ 5 h 59"/>
                  <a:gd name="T24" fmla="*/ 1905 w 1910"/>
                  <a:gd name="T25" fmla="*/ 10 h 59"/>
                  <a:gd name="T26" fmla="*/ 1910 w 1910"/>
                  <a:gd name="T27" fmla="*/ 21 h 59"/>
                  <a:gd name="T28" fmla="*/ 1910 w 1910"/>
                  <a:gd name="T29" fmla="*/ 32 h 59"/>
                  <a:gd name="T30" fmla="*/ 1905 w 1910"/>
                  <a:gd name="T31" fmla="*/ 37 h 59"/>
                  <a:gd name="T32" fmla="*/ 1899 w 1910"/>
                  <a:gd name="T33" fmla="*/ 48 h 59"/>
                  <a:gd name="T34" fmla="*/ 1899 w 1910"/>
                  <a:gd name="T35" fmla="*/ 54 h 59"/>
                  <a:gd name="T36" fmla="*/ 1894 w 1910"/>
                  <a:gd name="T37" fmla="*/ 59 h 59"/>
                  <a:gd name="T38" fmla="*/ 16 w 1910"/>
                  <a:gd name="T39" fmla="*/ 59 h 59"/>
                  <a:gd name="T40" fmla="*/ 10 w 1910"/>
                  <a:gd name="T41" fmla="*/ 54 h 59"/>
                  <a:gd name="T42" fmla="*/ 0 w 1910"/>
                  <a:gd name="T43" fmla="*/ 43 h 59"/>
                  <a:gd name="T44" fmla="*/ 0 w 1910"/>
                  <a:gd name="T45" fmla="*/ 21 h 59"/>
                  <a:gd name="T46" fmla="*/ 5 w 1910"/>
                  <a:gd name="T47" fmla="*/ 5 h 59"/>
                  <a:gd name="T48" fmla="*/ 10 w 1910"/>
                  <a:gd name="T49" fmla="*/ 0 h 59"/>
                  <a:gd name="T50" fmla="*/ 16 w 1910"/>
                  <a:gd name="T51" fmla="*/ 5 h 5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910"/>
                  <a:gd name="T79" fmla="*/ 0 h 59"/>
                  <a:gd name="T80" fmla="*/ 1910 w 1910"/>
                  <a:gd name="T81" fmla="*/ 59 h 5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910" h="59">
                    <a:moveTo>
                      <a:pt x="16" y="5"/>
                    </a:moveTo>
                    <a:lnTo>
                      <a:pt x="10" y="21"/>
                    </a:lnTo>
                    <a:lnTo>
                      <a:pt x="10" y="43"/>
                    </a:lnTo>
                    <a:lnTo>
                      <a:pt x="16" y="48"/>
                    </a:lnTo>
                    <a:lnTo>
                      <a:pt x="1888" y="48"/>
                    </a:lnTo>
                    <a:lnTo>
                      <a:pt x="1894" y="37"/>
                    </a:lnTo>
                    <a:lnTo>
                      <a:pt x="1899" y="32"/>
                    </a:lnTo>
                    <a:lnTo>
                      <a:pt x="1899" y="21"/>
                    </a:lnTo>
                    <a:lnTo>
                      <a:pt x="1894" y="10"/>
                    </a:lnTo>
                    <a:lnTo>
                      <a:pt x="1888" y="5"/>
                    </a:lnTo>
                    <a:lnTo>
                      <a:pt x="1899" y="5"/>
                    </a:lnTo>
                    <a:lnTo>
                      <a:pt x="1905" y="10"/>
                    </a:lnTo>
                    <a:lnTo>
                      <a:pt x="1910" y="21"/>
                    </a:lnTo>
                    <a:lnTo>
                      <a:pt x="1910" y="32"/>
                    </a:lnTo>
                    <a:lnTo>
                      <a:pt x="1905" y="37"/>
                    </a:lnTo>
                    <a:lnTo>
                      <a:pt x="1899" y="48"/>
                    </a:lnTo>
                    <a:lnTo>
                      <a:pt x="1899" y="54"/>
                    </a:lnTo>
                    <a:lnTo>
                      <a:pt x="1894" y="59"/>
                    </a:lnTo>
                    <a:lnTo>
                      <a:pt x="16" y="59"/>
                    </a:lnTo>
                    <a:lnTo>
                      <a:pt x="10" y="54"/>
                    </a:lnTo>
                    <a:lnTo>
                      <a:pt x="0" y="43"/>
                    </a:lnTo>
                    <a:lnTo>
                      <a:pt x="0" y="21"/>
                    </a:lnTo>
                    <a:lnTo>
                      <a:pt x="5" y="5"/>
                    </a:lnTo>
                    <a:lnTo>
                      <a:pt x="10" y="0"/>
                    </a:lnTo>
                    <a:lnTo>
                      <a:pt x="1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8" name="Freeform 64">
                <a:extLst>
                  <a:ext uri="{FF2B5EF4-FFF2-40B4-BE49-F238E27FC236}">
                    <a16:creationId xmlns:a16="http://schemas.microsoft.com/office/drawing/2014/main" id="{0B4F81F2-A203-4838-A715-AEE598E6F56D}"/>
                  </a:ext>
                </a:extLst>
              </p:cNvPr>
              <p:cNvSpPr>
                <a:spLocks/>
              </p:cNvSpPr>
              <p:nvPr/>
            </p:nvSpPr>
            <p:spPr bwMode="auto">
              <a:xfrm>
                <a:off x="2078" y="3980"/>
                <a:ext cx="1889" cy="10"/>
              </a:xfrm>
              <a:custGeom>
                <a:avLst/>
                <a:gdLst>
                  <a:gd name="T0" fmla="*/ 1884 w 1889"/>
                  <a:gd name="T1" fmla="*/ 10 h 10"/>
                  <a:gd name="T2" fmla="*/ 0 w 1889"/>
                  <a:gd name="T3" fmla="*/ 10 h 10"/>
                  <a:gd name="T4" fmla="*/ 0 w 1889"/>
                  <a:gd name="T5" fmla="*/ 0 h 10"/>
                  <a:gd name="T6" fmla="*/ 1884 w 1889"/>
                  <a:gd name="T7" fmla="*/ 0 h 10"/>
                  <a:gd name="T8" fmla="*/ 1889 w 1889"/>
                  <a:gd name="T9" fmla="*/ 5 h 10"/>
                  <a:gd name="T10" fmla="*/ 1884 w 1889"/>
                  <a:gd name="T11" fmla="*/ 10 h 10"/>
                  <a:gd name="T12" fmla="*/ 0 60000 65536"/>
                  <a:gd name="T13" fmla="*/ 0 60000 65536"/>
                  <a:gd name="T14" fmla="*/ 0 60000 65536"/>
                  <a:gd name="T15" fmla="*/ 0 60000 65536"/>
                  <a:gd name="T16" fmla="*/ 0 60000 65536"/>
                  <a:gd name="T17" fmla="*/ 0 60000 65536"/>
                  <a:gd name="T18" fmla="*/ 0 w 1889"/>
                  <a:gd name="T19" fmla="*/ 0 h 10"/>
                  <a:gd name="T20" fmla="*/ 1889 w 1889"/>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889" h="10">
                    <a:moveTo>
                      <a:pt x="1884" y="10"/>
                    </a:moveTo>
                    <a:lnTo>
                      <a:pt x="0" y="10"/>
                    </a:lnTo>
                    <a:lnTo>
                      <a:pt x="0" y="0"/>
                    </a:lnTo>
                    <a:lnTo>
                      <a:pt x="1884" y="0"/>
                    </a:lnTo>
                    <a:lnTo>
                      <a:pt x="1889" y="5"/>
                    </a:lnTo>
                    <a:lnTo>
                      <a:pt x="188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09" name="Freeform 65">
                <a:extLst>
                  <a:ext uri="{FF2B5EF4-FFF2-40B4-BE49-F238E27FC236}">
                    <a16:creationId xmlns:a16="http://schemas.microsoft.com/office/drawing/2014/main" id="{35DBD517-8BBF-4B0F-864A-0DE0B2248903}"/>
                  </a:ext>
                </a:extLst>
              </p:cNvPr>
              <p:cNvSpPr>
                <a:spLocks/>
              </p:cNvSpPr>
              <p:nvPr/>
            </p:nvSpPr>
            <p:spPr bwMode="auto">
              <a:xfrm>
                <a:off x="3622" y="3742"/>
                <a:ext cx="21" cy="49"/>
              </a:xfrm>
              <a:custGeom>
                <a:avLst/>
                <a:gdLst>
                  <a:gd name="T0" fmla="*/ 11 w 21"/>
                  <a:gd name="T1" fmla="*/ 0 h 49"/>
                  <a:gd name="T2" fmla="*/ 21 w 21"/>
                  <a:gd name="T3" fmla="*/ 49 h 49"/>
                  <a:gd name="T4" fmla="*/ 11 w 21"/>
                  <a:gd name="T5" fmla="*/ 49 h 49"/>
                  <a:gd name="T6" fmla="*/ 0 w 21"/>
                  <a:gd name="T7" fmla="*/ 0 h 49"/>
                  <a:gd name="T8" fmla="*/ 11 w 21"/>
                  <a:gd name="T9" fmla="*/ 0 h 49"/>
                  <a:gd name="T10" fmla="*/ 0 60000 65536"/>
                  <a:gd name="T11" fmla="*/ 0 60000 65536"/>
                  <a:gd name="T12" fmla="*/ 0 60000 65536"/>
                  <a:gd name="T13" fmla="*/ 0 60000 65536"/>
                  <a:gd name="T14" fmla="*/ 0 60000 65536"/>
                  <a:gd name="T15" fmla="*/ 0 w 21"/>
                  <a:gd name="T16" fmla="*/ 0 h 49"/>
                  <a:gd name="T17" fmla="*/ 21 w 21"/>
                  <a:gd name="T18" fmla="*/ 49 h 49"/>
                </a:gdLst>
                <a:ahLst/>
                <a:cxnLst>
                  <a:cxn ang="T10">
                    <a:pos x="T0" y="T1"/>
                  </a:cxn>
                  <a:cxn ang="T11">
                    <a:pos x="T2" y="T3"/>
                  </a:cxn>
                  <a:cxn ang="T12">
                    <a:pos x="T4" y="T5"/>
                  </a:cxn>
                  <a:cxn ang="T13">
                    <a:pos x="T6" y="T7"/>
                  </a:cxn>
                  <a:cxn ang="T14">
                    <a:pos x="T8" y="T9"/>
                  </a:cxn>
                </a:cxnLst>
                <a:rect l="T15" t="T16" r="T17" b="T18"/>
                <a:pathLst>
                  <a:path w="21" h="49">
                    <a:moveTo>
                      <a:pt x="11" y="0"/>
                    </a:moveTo>
                    <a:lnTo>
                      <a:pt x="21" y="49"/>
                    </a:lnTo>
                    <a:lnTo>
                      <a:pt x="11" y="49"/>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0" name="Freeform 66">
                <a:extLst>
                  <a:ext uri="{FF2B5EF4-FFF2-40B4-BE49-F238E27FC236}">
                    <a16:creationId xmlns:a16="http://schemas.microsoft.com/office/drawing/2014/main" id="{9B79990B-FD0E-4ACF-9516-830E061B9037}"/>
                  </a:ext>
                </a:extLst>
              </p:cNvPr>
              <p:cNvSpPr>
                <a:spLocks/>
              </p:cNvSpPr>
              <p:nvPr/>
            </p:nvSpPr>
            <p:spPr bwMode="auto">
              <a:xfrm>
                <a:off x="3703" y="3742"/>
                <a:ext cx="27" cy="49"/>
              </a:xfrm>
              <a:custGeom>
                <a:avLst/>
                <a:gdLst>
                  <a:gd name="T0" fmla="*/ 11 w 27"/>
                  <a:gd name="T1" fmla="*/ 0 h 49"/>
                  <a:gd name="T2" fmla="*/ 27 w 27"/>
                  <a:gd name="T3" fmla="*/ 49 h 49"/>
                  <a:gd name="T4" fmla="*/ 16 w 27"/>
                  <a:gd name="T5" fmla="*/ 49 h 49"/>
                  <a:gd name="T6" fmla="*/ 0 w 27"/>
                  <a:gd name="T7" fmla="*/ 0 h 49"/>
                  <a:gd name="T8" fmla="*/ 11 w 27"/>
                  <a:gd name="T9" fmla="*/ 0 h 49"/>
                  <a:gd name="T10" fmla="*/ 0 60000 65536"/>
                  <a:gd name="T11" fmla="*/ 0 60000 65536"/>
                  <a:gd name="T12" fmla="*/ 0 60000 65536"/>
                  <a:gd name="T13" fmla="*/ 0 60000 65536"/>
                  <a:gd name="T14" fmla="*/ 0 60000 65536"/>
                  <a:gd name="T15" fmla="*/ 0 w 27"/>
                  <a:gd name="T16" fmla="*/ 0 h 49"/>
                  <a:gd name="T17" fmla="*/ 27 w 27"/>
                  <a:gd name="T18" fmla="*/ 49 h 49"/>
                </a:gdLst>
                <a:ahLst/>
                <a:cxnLst>
                  <a:cxn ang="T10">
                    <a:pos x="T0" y="T1"/>
                  </a:cxn>
                  <a:cxn ang="T11">
                    <a:pos x="T2" y="T3"/>
                  </a:cxn>
                  <a:cxn ang="T12">
                    <a:pos x="T4" y="T5"/>
                  </a:cxn>
                  <a:cxn ang="T13">
                    <a:pos x="T6" y="T7"/>
                  </a:cxn>
                  <a:cxn ang="T14">
                    <a:pos x="T8" y="T9"/>
                  </a:cxn>
                </a:cxnLst>
                <a:rect l="T15" t="T16" r="T17" b="T18"/>
                <a:pathLst>
                  <a:path w="27" h="49">
                    <a:moveTo>
                      <a:pt x="11" y="0"/>
                    </a:moveTo>
                    <a:lnTo>
                      <a:pt x="27" y="49"/>
                    </a:lnTo>
                    <a:lnTo>
                      <a:pt x="16" y="49"/>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1" name="Freeform 67">
                <a:extLst>
                  <a:ext uri="{FF2B5EF4-FFF2-40B4-BE49-F238E27FC236}">
                    <a16:creationId xmlns:a16="http://schemas.microsoft.com/office/drawing/2014/main" id="{2A0E995D-AAF0-421C-AC68-9A9C6AEF4241}"/>
                  </a:ext>
                </a:extLst>
              </p:cNvPr>
              <p:cNvSpPr>
                <a:spLocks/>
              </p:cNvSpPr>
              <p:nvPr/>
            </p:nvSpPr>
            <p:spPr bwMode="auto">
              <a:xfrm>
                <a:off x="2143" y="3753"/>
                <a:ext cx="81" cy="189"/>
              </a:xfrm>
              <a:custGeom>
                <a:avLst/>
                <a:gdLst>
                  <a:gd name="T0" fmla="*/ 81 w 81"/>
                  <a:gd name="T1" fmla="*/ 0 h 189"/>
                  <a:gd name="T2" fmla="*/ 0 w 81"/>
                  <a:gd name="T3" fmla="*/ 189 h 189"/>
                  <a:gd name="T4" fmla="*/ 33 w 81"/>
                  <a:gd name="T5" fmla="*/ 140 h 189"/>
                  <a:gd name="T6" fmla="*/ 59 w 81"/>
                  <a:gd name="T7" fmla="*/ 76 h 189"/>
                  <a:gd name="T8" fmla="*/ 76 w 81"/>
                  <a:gd name="T9" fmla="*/ 27 h 189"/>
                  <a:gd name="T10" fmla="*/ 81 w 81"/>
                  <a:gd name="T11" fmla="*/ 16 h 189"/>
                  <a:gd name="T12" fmla="*/ 81 w 81"/>
                  <a:gd name="T13" fmla="*/ 0 h 189"/>
                  <a:gd name="T14" fmla="*/ 0 60000 65536"/>
                  <a:gd name="T15" fmla="*/ 0 60000 65536"/>
                  <a:gd name="T16" fmla="*/ 0 60000 65536"/>
                  <a:gd name="T17" fmla="*/ 0 60000 65536"/>
                  <a:gd name="T18" fmla="*/ 0 60000 65536"/>
                  <a:gd name="T19" fmla="*/ 0 60000 65536"/>
                  <a:gd name="T20" fmla="*/ 0 60000 65536"/>
                  <a:gd name="T21" fmla="*/ 0 w 81"/>
                  <a:gd name="T22" fmla="*/ 0 h 189"/>
                  <a:gd name="T23" fmla="*/ 81 w 81"/>
                  <a:gd name="T24" fmla="*/ 189 h 1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 h="189">
                    <a:moveTo>
                      <a:pt x="81" y="0"/>
                    </a:moveTo>
                    <a:lnTo>
                      <a:pt x="0" y="189"/>
                    </a:lnTo>
                    <a:lnTo>
                      <a:pt x="33" y="140"/>
                    </a:lnTo>
                    <a:lnTo>
                      <a:pt x="59" y="76"/>
                    </a:lnTo>
                    <a:lnTo>
                      <a:pt x="76" y="27"/>
                    </a:lnTo>
                    <a:lnTo>
                      <a:pt x="81" y="16"/>
                    </a:lnTo>
                    <a:lnTo>
                      <a:pt x="8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2" name="Freeform 68">
                <a:extLst>
                  <a:ext uri="{FF2B5EF4-FFF2-40B4-BE49-F238E27FC236}">
                    <a16:creationId xmlns:a16="http://schemas.microsoft.com/office/drawing/2014/main" id="{38A4F52B-FFA1-4BF5-8238-F72043DBEEA1}"/>
                  </a:ext>
                </a:extLst>
              </p:cNvPr>
              <p:cNvSpPr>
                <a:spLocks/>
              </p:cNvSpPr>
              <p:nvPr/>
            </p:nvSpPr>
            <p:spPr bwMode="auto">
              <a:xfrm>
                <a:off x="2138" y="3753"/>
                <a:ext cx="91" cy="189"/>
              </a:xfrm>
              <a:custGeom>
                <a:avLst/>
                <a:gdLst>
                  <a:gd name="T0" fmla="*/ 0 w 91"/>
                  <a:gd name="T1" fmla="*/ 189 h 189"/>
                  <a:gd name="T2" fmla="*/ 32 w 91"/>
                  <a:gd name="T3" fmla="*/ 140 h 189"/>
                  <a:gd name="T4" fmla="*/ 59 w 91"/>
                  <a:gd name="T5" fmla="*/ 76 h 189"/>
                  <a:gd name="T6" fmla="*/ 75 w 91"/>
                  <a:gd name="T7" fmla="*/ 27 h 189"/>
                  <a:gd name="T8" fmla="*/ 81 w 91"/>
                  <a:gd name="T9" fmla="*/ 16 h 189"/>
                  <a:gd name="T10" fmla="*/ 81 w 91"/>
                  <a:gd name="T11" fmla="*/ 0 h 189"/>
                  <a:gd name="T12" fmla="*/ 91 w 91"/>
                  <a:gd name="T13" fmla="*/ 0 h 189"/>
                  <a:gd name="T14" fmla="*/ 91 w 91"/>
                  <a:gd name="T15" fmla="*/ 16 h 189"/>
                  <a:gd name="T16" fmla="*/ 86 w 91"/>
                  <a:gd name="T17" fmla="*/ 27 h 189"/>
                  <a:gd name="T18" fmla="*/ 70 w 91"/>
                  <a:gd name="T19" fmla="*/ 76 h 189"/>
                  <a:gd name="T20" fmla="*/ 43 w 91"/>
                  <a:gd name="T21" fmla="*/ 140 h 189"/>
                  <a:gd name="T22" fmla="*/ 11 w 91"/>
                  <a:gd name="T23" fmla="*/ 189 h 189"/>
                  <a:gd name="T24" fmla="*/ 0 w 91"/>
                  <a:gd name="T25" fmla="*/ 189 h 189"/>
                  <a:gd name="T26" fmla="*/ 0 w 91"/>
                  <a:gd name="T27" fmla="*/ 189 h 1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1"/>
                  <a:gd name="T43" fmla="*/ 0 h 189"/>
                  <a:gd name="T44" fmla="*/ 91 w 91"/>
                  <a:gd name="T45" fmla="*/ 189 h 18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1" h="189">
                    <a:moveTo>
                      <a:pt x="0" y="189"/>
                    </a:moveTo>
                    <a:lnTo>
                      <a:pt x="32" y="140"/>
                    </a:lnTo>
                    <a:lnTo>
                      <a:pt x="59" y="76"/>
                    </a:lnTo>
                    <a:lnTo>
                      <a:pt x="75" y="27"/>
                    </a:lnTo>
                    <a:lnTo>
                      <a:pt x="81" y="16"/>
                    </a:lnTo>
                    <a:lnTo>
                      <a:pt x="81" y="0"/>
                    </a:lnTo>
                    <a:lnTo>
                      <a:pt x="91" y="0"/>
                    </a:lnTo>
                    <a:lnTo>
                      <a:pt x="91" y="16"/>
                    </a:lnTo>
                    <a:lnTo>
                      <a:pt x="86" y="27"/>
                    </a:lnTo>
                    <a:lnTo>
                      <a:pt x="70" y="76"/>
                    </a:lnTo>
                    <a:lnTo>
                      <a:pt x="43" y="140"/>
                    </a:lnTo>
                    <a:lnTo>
                      <a:pt x="11" y="189"/>
                    </a:lnTo>
                    <a:lnTo>
                      <a:pt x="0" y="1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3" name="Freeform 69">
                <a:extLst>
                  <a:ext uri="{FF2B5EF4-FFF2-40B4-BE49-F238E27FC236}">
                    <a16:creationId xmlns:a16="http://schemas.microsoft.com/office/drawing/2014/main" id="{60D67DD6-1278-41E5-B5FF-B78A88CA55EA}"/>
                  </a:ext>
                </a:extLst>
              </p:cNvPr>
              <p:cNvSpPr>
                <a:spLocks/>
              </p:cNvSpPr>
              <p:nvPr/>
            </p:nvSpPr>
            <p:spPr bwMode="auto">
              <a:xfrm>
                <a:off x="2138" y="3753"/>
                <a:ext cx="91" cy="189"/>
              </a:xfrm>
              <a:custGeom>
                <a:avLst/>
                <a:gdLst>
                  <a:gd name="T0" fmla="*/ 91 w 91"/>
                  <a:gd name="T1" fmla="*/ 0 h 189"/>
                  <a:gd name="T2" fmla="*/ 11 w 91"/>
                  <a:gd name="T3" fmla="*/ 189 h 189"/>
                  <a:gd name="T4" fmla="*/ 0 w 91"/>
                  <a:gd name="T5" fmla="*/ 189 h 189"/>
                  <a:gd name="T6" fmla="*/ 81 w 91"/>
                  <a:gd name="T7" fmla="*/ 0 h 189"/>
                  <a:gd name="T8" fmla="*/ 91 w 91"/>
                  <a:gd name="T9" fmla="*/ 0 h 189"/>
                  <a:gd name="T10" fmla="*/ 91 w 91"/>
                  <a:gd name="T11" fmla="*/ 0 h 189"/>
                  <a:gd name="T12" fmla="*/ 0 60000 65536"/>
                  <a:gd name="T13" fmla="*/ 0 60000 65536"/>
                  <a:gd name="T14" fmla="*/ 0 60000 65536"/>
                  <a:gd name="T15" fmla="*/ 0 60000 65536"/>
                  <a:gd name="T16" fmla="*/ 0 60000 65536"/>
                  <a:gd name="T17" fmla="*/ 0 60000 65536"/>
                  <a:gd name="T18" fmla="*/ 0 w 91"/>
                  <a:gd name="T19" fmla="*/ 0 h 189"/>
                  <a:gd name="T20" fmla="*/ 91 w 91"/>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91" h="189">
                    <a:moveTo>
                      <a:pt x="91" y="0"/>
                    </a:moveTo>
                    <a:lnTo>
                      <a:pt x="11" y="189"/>
                    </a:lnTo>
                    <a:lnTo>
                      <a:pt x="0" y="189"/>
                    </a:lnTo>
                    <a:lnTo>
                      <a:pt x="81" y="0"/>
                    </a:lnTo>
                    <a:lnTo>
                      <a:pt x="9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4" name="Freeform 70">
                <a:extLst>
                  <a:ext uri="{FF2B5EF4-FFF2-40B4-BE49-F238E27FC236}">
                    <a16:creationId xmlns:a16="http://schemas.microsoft.com/office/drawing/2014/main" id="{BBB1F8A5-D493-4F2A-9A3C-3F08BBBB505C}"/>
                  </a:ext>
                </a:extLst>
              </p:cNvPr>
              <p:cNvSpPr>
                <a:spLocks/>
              </p:cNvSpPr>
              <p:nvPr/>
            </p:nvSpPr>
            <p:spPr bwMode="auto">
              <a:xfrm>
                <a:off x="3530" y="3737"/>
                <a:ext cx="281" cy="59"/>
              </a:xfrm>
              <a:custGeom>
                <a:avLst/>
                <a:gdLst>
                  <a:gd name="T0" fmla="*/ 259 w 281"/>
                  <a:gd name="T1" fmla="*/ 11 h 59"/>
                  <a:gd name="T2" fmla="*/ 11 w 281"/>
                  <a:gd name="T3" fmla="*/ 11 h 59"/>
                  <a:gd name="T4" fmla="*/ 22 w 281"/>
                  <a:gd name="T5" fmla="*/ 48 h 59"/>
                  <a:gd name="T6" fmla="*/ 281 w 281"/>
                  <a:gd name="T7" fmla="*/ 48 h 59"/>
                  <a:gd name="T8" fmla="*/ 281 w 281"/>
                  <a:gd name="T9" fmla="*/ 59 h 59"/>
                  <a:gd name="T10" fmla="*/ 16 w 281"/>
                  <a:gd name="T11" fmla="*/ 59 h 59"/>
                  <a:gd name="T12" fmla="*/ 11 w 281"/>
                  <a:gd name="T13" fmla="*/ 54 h 59"/>
                  <a:gd name="T14" fmla="*/ 0 w 281"/>
                  <a:gd name="T15" fmla="*/ 5 h 59"/>
                  <a:gd name="T16" fmla="*/ 5 w 281"/>
                  <a:gd name="T17" fmla="*/ 0 h 59"/>
                  <a:gd name="T18" fmla="*/ 259 w 281"/>
                  <a:gd name="T19" fmla="*/ 0 h 59"/>
                  <a:gd name="T20" fmla="*/ 264 w 281"/>
                  <a:gd name="T21" fmla="*/ 5 h 59"/>
                  <a:gd name="T22" fmla="*/ 259 w 281"/>
                  <a:gd name="T23" fmla="*/ 11 h 5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81"/>
                  <a:gd name="T37" fmla="*/ 0 h 59"/>
                  <a:gd name="T38" fmla="*/ 281 w 281"/>
                  <a:gd name="T39" fmla="*/ 59 h 5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81" h="59">
                    <a:moveTo>
                      <a:pt x="259" y="11"/>
                    </a:moveTo>
                    <a:lnTo>
                      <a:pt x="11" y="11"/>
                    </a:lnTo>
                    <a:lnTo>
                      <a:pt x="22" y="48"/>
                    </a:lnTo>
                    <a:lnTo>
                      <a:pt x="281" y="48"/>
                    </a:lnTo>
                    <a:lnTo>
                      <a:pt x="281" y="59"/>
                    </a:lnTo>
                    <a:lnTo>
                      <a:pt x="16" y="59"/>
                    </a:lnTo>
                    <a:lnTo>
                      <a:pt x="11" y="54"/>
                    </a:lnTo>
                    <a:lnTo>
                      <a:pt x="0" y="5"/>
                    </a:lnTo>
                    <a:lnTo>
                      <a:pt x="5" y="0"/>
                    </a:lnTo>
                    <a:lnTo>
                      <a:pt x="259" y="0"/>
                    </a:lnTo>
                    <a:lnTo>
                      <a:pt x="264" y="5"/>
                    </a:lnTo>
                    <a:lnTo>
                      <a:pt x="259"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5" name="Freeform 71">
                <a:extLst>
                  <a:ext uri="{FF2B5EF4-FFF2-40B4-BE49-F238E27FC236}">
                    <a16:creationId xmlns:a16="http://schemas.microsoft.com/office/drawing/2014/main" id="{E8C60ED6-CBBF-474F-91EB-BA78FD1B3810}"/>
                  </a:ext>
                </a:extLst>
              </p:cNvPr>
              <p:cNvSpPr>
                <a:spLocks/>
              </p:cNvSpPr>
              <p:nvPr/>
            </p:nvSpPr>
            <p:spPr bwMode="auto">
              <a:xfrm>
                <a:off x="3784" y="3742"/>
                <a:ext cx="32" cy="54"/>
              </a:xfrm>
              <a:custGeom>
                <a:avLst/>
                <a:gdLst>
                  <a:gd name="T0" fmla="*/ 21 w 32"/>
                  <a:gd name="T1" fmla="*/ 49 h 54"/>
                  <a:gd name="T2" fmla="*/ 0 w 32"/>
                  <a:gd name="T3" fmla="*/ 0 h 54"/>
                  <a:gd name="T4" fmla="*/ 10 w 32"/>
                  <a:gd name="T5" fmla="*/ 0 h 54"/>
                  <a:gd name="T6" fmla="*/ 32 w 32"/>
                  <a:gd name="T7" fmla="*/ 49 h 54"/>
                  <a:gd name="T8" fmla="*/ 27 w 32"/>
                  <a:gd name="T9" fmla="*/ 54 h 54"/>
                  <a:gd name="T10" fmla="*/ 21 w 32"/>
                  <a:gd name="T11" fmla="*/ 49 h 54"/>
                  <a:gd name="T12" fmla="*/ 0 60000 65536"/>
                  <a:gd name="T13" fmla="*/ 0 60000 65536"/>
                  <a:gd name="T14" fmla="*/ 0 60000 65536"/>
                  <a:gd name="T15" fmla="*/ 0 60000 65536"/>
                  <a:gd name="T16" fmla="*/ 0 60000 65536"/>
                  <a:gd name="T17" fmla="*/ 0 60000 65536"/>
                  <a:gd name="T18" fmla="*/ 0 w 32"/>
                  <a:gd name="T19" fmla="*/ 0 h 54"/>
                  <a:gd name="T20" fmla="*/ 32 w 32"/>
                  <a:gd name="T21" fmla="*/ 54 h 54"/>
                </a:gdLst>
                <a:ahLst/>
                <a:cxnLst>
                  <a:cxn ang="T12">
                    <a:pos x="T0" y="T1"/>
                  </a:cxn>
                  <a:cxn ang="T13">
                    <a:pos x="T2" y="T3"/>
                  </a:cxn>
                  <a:cxn ang="T14">
                    <a:pos x="T4" y="T5"/>
                  </a:cxn>
                  <a:cxn ang="T15">
                    <a:pos x="T6" y="T7"/>
                  </a:cxn>
                  <a:cxn ang="T16">
                    <a:pos x="T8" y="T9"/>
                  </a:cxn>
                  <a:cxn ang="T17">
                    <a:pos x="T10" y="T11"/>
                  </a:cxn>
                </a:cxnLst>
                <a:rect l="T18" t="T19" r="T20" b="T21"/>
                <a:pathLst>
                  <a:path w="32" h="54">
                    <a:moveTo>
                      <a:pt x="21" y="49"/>
                    </a:moveTo>
                    <a:lnTo>
                      <a:pt x="0" y="0"/>
                    </a:lnTo>
                    <a:lnTo>
                      <a:pt x="10" y="0"/>
                    </a:lnTo>
                    <a:lnTo>
                      <a:pt x="32" y="49"/>
                    </a:lnTo>
                    <a:lnTo>
                      <a:pt x="27" y="54"/>
                    </a:lnTo>
                    <a:lnTo>
                      <a:pt x="21" y="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6" name="Freeform 72">
                <a:extLst>
                  <a:ext uri="{FF2B5EF4-FFF2-40B4-BE49-F238E27FC236}">
                    <a16:creationId xmlns:a16="http://schemas.microsoft.com/office/drawing/2014/main" id="{C83A602D-EB7F-4E17-BBDB-56E36938B5AB}"/>
                  </a:ext>
                </a:extLst>
              </p:cNvPr>
              <p:cNvSpPr>
                <a:spLocks/>
              </p:cNvSpPr>
              <p:nvPr/>
            </p:nvSpPr>
            <p:spPr bwMode="auto">
              <a:xfrm>
                <a:off x="2192" y="3748"/>
                <a:ext cx="1101" cy="161"/>
              </a:xfrm>
              <a:custGeom>
                <a:avLst/>
                <a:gdLst>
                  <a:gd name="T0" fmla="*/ 59 w 1101"/>
                  <a:gd name="T1" fmla="*/ 0 h 161"/>
                  <a:gd name="T2" fmla="*/ 43 w 1101"/>
                  <a:gd name="T3" fmla="*/ 48 h 161"/>
                  <a:gd name="T4" fmla="*/ 16 w 1101"/>
                  <a:gd name="T5" fmla="*/ 118 h 161"/>
                  <a:gd name="T6" fmla="*/ 0 w 1101"/>
                  <a:gd name="T7" fmla="*/ 156 h 161"/>
                  <a:gd name="T8" fmla="*/ 54 w 1101"/>
                  <a:gd name="T9" fmla="*/ 156 h 161"/>
                  <a:gd name="T10" fmla="*/ 64 w 1101"/>
                  <a:gd name="T11" fmla="*/ 140 h 161"/>
                  <a:gd name="T12" fmla="*/ 172 w 1101"/>
                  <a:gd name="T13" fmla="*/ 140 h 161"/>
                  <a:gd name="T14" fmla="*/ 162 w 1101"/>
                  <a:gd name="T15" fmla="*/ 161 h 161"/>
                  <a:gd name="T16" fmla="*/ 901 w 1101"/>
                  <a:gd name="T17" fmla="*/ 161 h 161"/>
                  <a:gd name="T18" fmla="*/ 890 w 1101"/>
                  <a:gd name="T19" fmla="*/ 140 h 161"/>
                  <a:gd name="T20" fmla="*/ 982 w 1101"/>
                  <a:gd name="T21" fmla="*/ 140 h 161"/>
                  <a:gd name="T22" fmla="*/ 987 w 1101"/>
                  <a:gd name="T23" fmla="*/ 161 h 161"/>
                  <a:gd name="T24" fmla="*/ 1101 w 1101"/>
                  <a:gd name="T25" fmla="*/ 161 h 161"/>
                  <a:gd name="T26" fmla="*/ 1057 w 1101"/>
                  <a:gd name="T27" fmla="*/ 0 h 161"/>
                  <a:gd name="T28" fmla="*/ 815 w 1101"/>
                  <a:gd name="T29" fmla="*/ 0 h 161"/>
                  <a:gd name="T30" fmla="*/ 820 w 1101"/>
                  <a:gd name="T31" fmla="*/ 21 h 161"/>
                  <a:gd name="T32" fmla="*/ 755 w 1101"/>
                  <a:gd name="T33" fmla="*/ 21 h 161"/>
                  <a:gd name="T34" fmla="*/ 755 w 1101"/>
                  <a:gd name="T35" fmla="*/ 0 h 161"/>
                  <a:gd name="T36" fmla="*/ 512 w 1101"/>
                  <a:gd name="T37" fmla="*/ 0 h 161"/>
                  <a:gd name="T38" fmla="*/ 507 w 1101"/>
                  <a:gd name="T39" fmla="*/ 21 h 161"/>
                  <a:gd name="T40" fmla="*/ 453 w 1101"/>
                  <a:gd name="T41" fmla="*/ 21 h 161"/>
                  <a:gd name="T42" fmla="*/ 453 w 1101"/>
                  <a:gd name="T43" fmla="*/ 0 h 161"/>
                  <a:gd name="T44" fmla="*/ 199 w 1101"/>
                  <a:gd name="T45" fmla="*/ 0 h 161"/>
                  <a:gd name="T46" fmla="*/ 194 w 1101"/>
                  <a:gd name="T47" fmla="*/ 21 h 161"/>
                  <a:gd name="T48" fmla="*/ 97 w 1101"/>
                  <a:gd name="T49" fmla="*/ 21 h 161"/>
                  <a:gd name="T50" fmla="*/ 108 w 1101"/>
                  <a:gd name="T51" fmla="*/ 0 h 161"/>
                  <a:gd name="T52" fmla="*/ 59 w 1101"/>
                  <a:gd name="T53" fmla="*/ 0 h 16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101"/>
                  <a:gd name="T82" fmla="*/ 0 h 161"/>
                  <a:gd name="T83" fmla="*/ 1101 w 1101"/>
                  <a:gd name="T84" fmla="*/ 161 h 161"/>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101" h="161">
                    <a:moveTo>
                      <a:pt x="59" y="0"/>
                    </a:moveTo>
                    <a:lnTo>
                      <a:pt x="43" y="48"/>
                    </a:lnTo>
                    <a:lnTo>
                      <a:pt x="16" y="118"/>
                    </a:lnTo>
                    <a:lnTo>
                      <a:pt x="0" y="156"/>
                    </a:lnTo>
                    <a:lnTo>
                      <a:pt x="54" y="156"/>
                    </a:lnTo>
                    <a:lnTo>
                      <a:pt x="64" y="140"/>
                    </a:lnTo>
                    <a:lnTo>
                      <a:pt x="172" y="140"/>
                    </a:lnTo>
                    <a:lnTo>
                      <a:pt x="162" y="161"/>
                    </a:lnTo>
                    <a:lnTo>
                      <a:pt x="901" y="161"/>
                    </a:lnTo>
                    <a:lnTo>
                      <a:pt x="890" y="140"/>
                    </a:lnTo>
                    <a:lnTo>
                      <a:pt x="982" y="140"/>
                    </a:lnTo>
                    <a:lnTo>
                      <a:pt x="987" y="161"/>
                    </a:lnTo>
                    <a:lnTo>
                      <a:pt x="1101" y="161"/>
                    </a:lnTo>
                    <a:lnTo>
                      <a:pt x="1057" y="0"/>
                    </a:lnTo>
                    <a:lnTo>
                      <a:pt x="815" y="0"/>
                    </a:lnTo>
                    <a:lnTo>
                      <a:pt x="820" y="21"/>
                    </a:lnTo>
                    <a:lnTo>
                      <a:pt x="755" y="21"/>
                    </a:lnTo>
                    <a:lnTo>
                      <a:pt x="755" y="0"/>
                    </a:lnTo>
                    <a:lnTo>
                      <a:pt x="512" y="0"/>
                    </a:lnTo>
                    <a:lnTo>
                      <a:pt x="507" y="21"/>
                    </a:lnTo>
                    <a:lnTo>
                      <a:pt x="453" y="21"/>
                    </a:lnTo>
                    <a:lnTo>
                      <a:pt x="453" y="0"/>
                    </a:lnTo>
                    <a:lnTo>
                      <a:pt x="199" y="0"/>
                    </a:lnTo>
                    <a:lnTo>
                      <a:pt x="194" y="21"/>
                    </a:lnTo>
                    <a:lnTo>
                      <a:pt x="97" y="21"/>
                    </a:lnTo>
                    <a:lnTo>
                      <a:pt x="108" y="0"/>
                    </a:lnTo>
                    <a:lnTo>
                      <a:pt x="5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7" name="Freeform 73">
                <a:extLst>
                  <a:ext uri="{FF2B5EF4-FFF2-40B4-BE49-F238E27FC236}">
                    <a16:creationId xmlns:a16="http://schemas.microsoft.com/office/drawing/2014/main" id="{4FCB97E5-B4D1-41F9-A1EB-0AF253130D4B}"/>
                  </a:ext>
                </a:extLst>
              </p:cNvPr>
              <p:cNvSpPr>
                <a:spLocks/>
              </p:cNvSpPr>
              <p:nvPr/>
            </p:nvSpPr>
            <p:spPr bwMode="auto">
              <a:xfrm>
                <a:off x="2186" y="3742"/>
                <a:ext cx="1112" cy="173"/>
              </a:xfrm>
              <a:custGeom>
                <a:avLst/>
                <a:gdLst>
                  <a:gd name="T0" fmla="*/ 27 w 1112"/>
                  <a:gd name="T1" fmla="*/ 124 h 173"/>
                  <a:gd name="T2" fmla="*/ 60 w 1112"/>
                  <a:gd name="T3" fmla="*/ 157 h 173"/>
                  <a:gd name="T4" fmla="*/ 70 w 1112"/>
                  <a:gd name="T5" fmla="*/ 140 h 173"/>
                  <a:gd name="T6" fmla="*/ 184 w 1112"/>
                  <a:gd name="T7" fmla="*/ 146 h 173"/>
                  <a:gd name="T8" fmla="*/ 902 w 1112"/>
                  <a:gd name="T9" fmla="*/ 162 h 173"/>
                  <a:gd name="T10" fmla="*/ 896 w 1112"/>
                  <a:gd name="T11" fmla="*/ 140 h 173"/>
                  <a:gd name="T12" fmla="*/ 993 w 1112"/>
                  <a:gd name="T13" fmla="*/ 146 h 173"/>
                  <a:gd name="T14" fmla="*/ 1101 w 1112"/>
                  <a:gd name="T15" fmla="*/ 162 h 173"/>
                  <a:gd name="T16" fmla="*/ 826 w 1112"/>
                  <a:gd name="T17" fmla="*/ 11 h 173"/>
                  <a:gd name="T18" fmla="*/ 826 w 1112"/>
                  <a:gd name="T19" fmla="*/ 33 h 173"/>
                  <a:gd name="T20" fmla="*/ 756 w 1112"/>
                  <a:gd name="T21" fmla="*/ 27 h 173"/>
                  <a:gd name="T22" fmla="*/ 524 w 1112"/>
                  <a:gd name="T23" fmla="*/ 11 h 173"/>
                  <a:gd name="T24" fmla="*/ 513 w 1112"/>
                  <a:gd name="T25" fmla="*/ 33 h 173"/>
                  <a:gd name="T26" fmla="*/ 454 w 1112"/>
                  <a:gd name="T27" fmla="*/ 27 h 173"/>
                  <a:gd name="T28" fmla="*/ 211 w 1112"/>
                  <a:gd name="T29" fmla="*/ 11 h 173"/>
                  <a:gd name="T30" fmla="*/ 200 w 1112"/>
                  <a:gd name="T31" fmla="*/ 33 h 173"/>
                  <a:gd name="T32" fmla="*/ 97 w 1112"/>
                  <a:gd name="T33" fmla="*/ 27 h 173"/>
                  <a:gd name="T34" fmla="*/ 65 w 1112"/>
                  <a:gd name="T35" fmla="*/ 11 h 173"/>
                  <a:gd name="T36" fmla="*/ 114 w 1112"/>
                  <a:gd name="T37" fmla="*/ 0 h 173"/>
                  <a:gd name="T38" fmla="*/ 114 w 1112"/>
                  <a:gd name="T39" fmla="*/ 22 h 173"/>
                  <a:gd name="T40" fmla="*/ 200 w 1112"/>
                  <a:gd name="T41" fmla="*/ 6 h 173"/>
                  <a:gd name="T42" fmla="*/ 459 w 1112"/>
                  <a:gd name="T43" fmla="*/ 0 h 173"/>
                  <a:gd name="T44" fmla="*/ 464 w 1112"/>
                  <a:gd name="T45" fmla="*/ 22 h 173"/>
                  <a:gd name="T46" fmla="*/ 513 w 1112"/>
                  <a:gd name="T47" fmla="*/ 6 h 173"/>
                  <a:gd name="T48" fmla="*/ 761 w 1112"/>
                  <a:gd name="T49" fmla="*/ 0 h 173"/>
                  <a:gd name="T50" fmla="*/ 767 w 1112"/>
                  <a:gd name="T51" fmla="*/ 22 h 173"/>
                  <a:gd name="T52" fmla="*/ 815 w 1112"/>
                  <a:gd name="T53" fmla="*/ 6 h 173"/>
                  <a:gd name="T54" fmla="*/ 1063 w 1112"/>
                  <a:gd name="T55" fmla="*/ 0 h 173"/>
                  <a:gd name="T56" fmla="*/ 1112 w 1112"/>
                  <a:gd name="T57" fmla="*/ 167 h 173"/>
                  <a:gd name="T58" fmla="*/ 993 w 1112"/>
                  <a:gd name="T59" fmla="*/ 173 h 173"/>
                  <a:gd name="T60" fmla="*/ 982 w 1112"/>
                  <a:gd name="T61" fmla="*/ 151 h 173"/>
                  <a:gd name="T62" fmla="*/ 912 w 1112"/>
                  <a:gd name="T63" fmla="*/ 167 h 173"/>
                  <a:gd name="T64" fmla="*/ 168 w 1112"/>
                  <a:gd name="T65" fmla="*/ 173 h 173"/>
                  <a:gd name="T66" fmla="*/ 173 w 1112"/>
                  <a:gd name="T67" fmla="*/ 151 h 173"/>
                  <a:gd name="T68" fmla="*/ 65 w 1112"/>
                  <a:gd name="T69" fmla="*/ 162 h 173"/>
                  <a:gd name="T70" fmla="*/ 6 w 1112"/>
                  <a:gd name="T71" fmla="*/ 167 h 173"/>
                  <a:gd name="T72" fmla="*/ 16 w 1112"/>
                  <a:gd name="T73" fmla="*/ 124 h 173"/>
                  <a:gd name="T74" fmla="*/ 54 w 1112"/>
                  <a:gd name="T75" fmla="*/ 54 h 1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12"/>
                  <a:gd name="T115" fmla="*/ 0 h 173"/>
                  <a:gd name="T116" fmla="*/ 1112 w 1112"/>
                  <a:gd name="T117" fmla="*/ 173 h 1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12" h="173">
                    <a:moveTo>
                      <a:pt x="54" y="54"/>
                    </a:moveTo>
                    <a:lnTo>
                      <a:pt x="27" y="124"/>
                    </a:lnTo>
                    <a:lnTo>
                      <a:pt x="11" y="157"/>
                    </a:lnTo>
                    <a:lnTo>
                      <a:pt x="60" y="157"/>
                    </a:lnTo>
                    <a:lnTo>
                      <a:pt x="65" y="146"/>
                    </a:lnTo>
                    <a:lnTo>
                      <a:pt x="70" y="140"/>
                    </a:lnTo>
                    <a:lnTo>
                      <a:pt x="178" y="140"/>
                    </a:lnTo>
                    <a:lnTo>
                      <a:pt x="184" y="146"/>
                    </a:lnTo>
                    <a:lnTo>
                      <a:pt x="178" y="162"/>
                    </a:lnTo>
                    <a:lnTo>
                      <a:pt x="902" y="162"/>
                    </a:lnTo>
                    <a:lnTo>
                      <a:pt x="891" y="146"/>
                    </a:lnTo>
                    <a:lnTo>
                      <a:pt x="896" y="140"/>
                    </a:lnTo>
                    <a:lnTo>
                      <a:pt x="988" y="140"/>
                    </a:lnTo>
                    <a:lnTo>
                      <a:pt x="993" y="146"/>
                    </a:lnTo>
                    <a:lnTo>
                      <a:pt x="999" y="162"/>
                    </a:lnTo>
                    <a:lnTo>
                      <a:pt x="1101" y="162"/>
                    </a:lnTo>
                    <a:lnTo>
                      <a:pt x="1058" y="11"/>
                    </a:lnTo>
                    <a:lnTo>
                      <a:pt x="826" y="11"/>
                    </a:lnTo>
                    <a:lnTo>
                      <a:pt x="831" y="27"/>
                    </a:lnTo>
                    <a:lnTo>
                      <a:pt x="826" y="33"/>
                    </a:lnTo>
                    <a:lnTo>
                      <a:pt x="761" y="33"/>
                    </a:lnTo>
                    <a:lnTo>
                      <a:pt x="756" y="27"/>
                    </a:lnTo>
                    <a:lnTo>
                      <a:pt x="756" y="11"/>
                    </a:lnTo>
                    <a:lnTo>
                      <a:pt x="524" y="11"/>
                    </a:lnTo>
                    <a:lnTo>
                      <a:pt x="518" y="27"/>
                    </a:lnTo>
                    <a:lnTo>
                      <a:pt x="513" y="33"/>
                    </a:lnTo>
                    <a:lnTo>
                      <a:pt x="459" y="33"/>
                    </a:lnTo>
                    <a:lnTo>
                      <a:pt x="454" y="27"/>
                    </a:lnTo>
                    <a:lnTo>
                      <a:pt x="454" y="11"/>
                    </a:lnTo>
                    <a:lnTo>
                      <a:pt x="211" y="11"/>
                    </a:lnTo>
                    <a:lnTo>
                      <a:pt x="205" y="27"/>
                    </a:lnTo>
                    <a:lnTo>
                      <a:pt x="200" y="33"/>
                    </a:lnTo>
                    <a:lnTo>
                      <a:pt x="103" y="33"/>
                    </a:lnTo>
                    <a:lnTo>
                      <a:pt x="97" y="27"/>
                    </a:lnTo>
                    <a:lnTo>
                      <a:pt x="108" y="11"/>
                    </a:lnTo>
                    <a:lnTo>
                      <a:pt x="65" y="11"/>
                    </a:lnTo>
                    <a:lnTo>
                      <a:pt x="65" y="0"/>
                    </a:lnTo>
                    <a:lnTo>
                      <a:pt x="114" y="0"/>
                    </a:lnTo>
                    <a:lnTo>
                      <a:pt x="119" y="6"/>
                    </a:lnTo>
                    <a:lnTo>
                      <a:pt x="114" y="22"/>
                    </a:lnTo>
                    <a:lnTo>
                      <a:pt x="195" y="22"/>
                    </a:lnTo>
                    <a:lnTo>
                      <a:pt x="200" y="6"/>
                    </a:lnTo>
                    <a:lnTo>
                      <a:pt x="205" y="0"/>
                    </a:lnTo>
                    <a:lnTo>
                      <a:pt x="459" y="0"/>
                    </a:lnTo>
                    <a:lnTo>
                      <a:pt x="464" y="6"/>
                    </a:lnTo>
                    <a:lnTo>
                      <a:pt x="464" y="22"/>
                    </a:lnTo>
                    <a:lnTo>
                      <a:pt x="508" y="22"/>
                    </a:lnTo>
                    <a:lnTo>
                      <a:pt x="513" y="6"/>
                    </a:lnTo>
                    <a:lnTo>
                      <a:pt x="518" y="0"/>
                    </a:lnTo>
                    <a:lnTo>
                      <a:pt x="761" y="0"/>
                    </a:lnTo>
                    <a:lnTo>
                      <a:pt x="767" y="6"/>
                    </a:lnTo>
                    <a:lnTo>
                      <a:pt x="767" y="22"/>
                    </a:lnTo>
                    <a:lnTo>
                      <a:pt x="821" y="22"/>
                    </a:lnTo>
                    <a:lnTo>
                      <a:pt x="815" y="6"/>
                    </a:lnTo>
                    <a:lnTo>
                      <a:pt x="821" y="0"/>
                    </a:lnTo>
                    <a:lnTo>
                      <a:pt x="1063" y="0"/>
                    </a:lnTo>
                    <a:lnTo>
                      <a:pt x="1069" y="6"/>
                    </a:lnTo>
                    <a:lnTo>
                      <a:pt x="1112" y="167"/>
                    </a:lnTo>
                    <a:lnTo>
                      <a:pt x="1107" y="173"/>
                    </a:lnTo>
                    <a:lnTo>
                      <a:pt x="993" y="173"/>
                    </a:lnTo>
                    <a:lnTo>
                      <a:pt x="988" y="167"/>
                    </a:lnTo>
                    <a:lnTo>
                      <a:pt x="982" y="151"/>
                    </a:lnTo>
                    <a:lnTo>
                      <a:pt x="907" y="151"/>
                    </a:lnTo>
                    <a:lnTo>
                      <a:pt x="912" y="167"/>
                    </a:lnTo>
                    <a:lnTo>
                      <a:pt x="907" y="173"/>
                    </a:lnTo>
                    <a:lnTo>
                      <a:pt x="168" y="173"/>
                    </a:lnTo>
                    <a:lnTo>
                      <a:pt x="162" y="167"/>
                    </a:lnTo>
                    <a:lnTo>
                      <a:pt x="173" y="151"/>
                    </a:lnTo>
                    <a:lnTo>
                      <a:pt x="70" y="151"/>
                    </a:lnTo>
                    <a:lnTo>
                      <a:pt x="65" y="162"/>
                    </a:lnTo>
                    <a:lnTo>
                      <a:pt x="60" y="167"/>
                    </a:lnTo>
                    <a:lnTo>
                      <a:pt x="6" y="167"/>
                    </a:lnTo>
                    <a:lnTo>
                      <a:pt x="0" y="162"/>
                    </a:lnTo>
                    <a:lnTo>
                      <a:pt x="16" y="124"/>
                    </a:lnTo>
                    <a:lnTo>
                      <a:pt x="43" y="54"/>
                    </a:lnTo>
                    <a:lnTo>
                      <a:pt x="54" y="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8" name="Freeform 74">
                <a:extLst>
                  <a:ext uri="{FF2B5EF4-FFF2-40B4-BE49-F238E27FC236}">
                    <a16:creationId xmlns:a16="http://schemas.microsoft.com/office/drawing/2014/main" id="{522888A9-F329-438A-8148-CA588F38BDEB}"/>
                  </a:ext>
                </a:extLst>
              </p:cNvPr>
              <p:cNvSpPr>
                <a:spLocks/>
              </p:cNvSpPr>
              <p:nvPr/>
            </p:nvSpPr>
            <p:spPr bwMode="auto">
              <a:xfrm>
                <a:off x="2229" y="3742"/>
                <a:ext cx="27" cy="54"/>
              </a:xfrm>
              <a:custGeom>
                <a:avLst/>
                <a:gdLst>
                  <a:gd name="T0" fmla="*/ 27 w 27"/>
                  <a:gd name="T1" fmla="*/ 6 h 54"/>
                  <a:gd name="T2" fmla="*/ 11 w 27"/>
                  <a:gd name="T3" fmla="*/ 54 h 54"/>
                  <a:gd name="T4" fmla="*/ 0 w 27"/>
                  <a:gd name="T5" fmla="*/ 54 h 54"/>
                  <a:gd name="T6" fmla="*/ 17 w 27"/>
                  <a:gd name="T7" fmla="*/ 6 h 54"/>
                  <a:gd name="T8" fmla="*/ 22 w 27"/>
                  <a:gd name="T9" fmla="*/ 0 h 54"/>
                  <a:gd name="T10" fmla="*/ 27 w 27"/>
                  <a:gd name="T11" fmla="*/ 6 h 54"/>
                  <a:gd name="T12" fmla="*/ 0 60000 65536"/>
                  <a:gd name="T13" fmla="*/ 0 60000 65536"/>
                  <a:gd name="T14" fmla="*/ 0 60000 65536"/>
                  <a:gd name="T15" fmla="*/ 0 60000 65536"/>
                  <a:gd name="T16" fmla="*/ 0 60000 65536"/>
                  <a:gd name="T17" fmla="*/ 0 60000 65536"/>
                  <a:gd name="T18" fmla="*/ 0 w 27"/>
                  <a:gd name="T19" fmla="*/ 0 h 54"/>
                  <a:gd name="T20" fmla="*/ 27 w 27"/>
                  <a:gd name="T21" fmla="*/ 54 h 54"/>
                </a:gdLst>
                <a:ahLst/>
                <a:cxnLst>
                  <a:cxn ang="T12">
                    <a:pos x="T0" y="T1"/>
                  </a:cxn>
                  <a:cxn ang="T13">
                    <a:pos x="T2" y="T3"/>
                  </a:cxn>
                  <a:cxn ang="T14">
                    <a:pos x="T4" y="T5"/>
                  </a:cxn>
                  <a:cxn ang="T15">
                    <a:pos x="T6" y="T7"/>
                  </a:cxn>
                  <a:cxn ang="T16">
                    <a:pos x="T8" y="T9"/>
                  </a:cxn>
                  <a:cxn ang="T17">
                    <a:pos x="T10" y="T11"/>
                  </a:cxn>
                </a:cxnLst>
                <a:rect l="T18" t="T19" r="T20" b="T21"/>
                <a:pathLst>
                  <a:path w="27" h="54">
                    <a:moveTo>
                      <a:pt x="27" y="6"/>
                    </a:moveTo>
                    <a:lnTo>
                      <a:pt x="11" y="54"/>
                    </a:lnTo>
                    <a:lnTo>
                      <a:pt x="0" y="54"/>
                    </a:lnTo>
                    <a:lnTo>
                      <a:pt x="17" y="6"/>
                    </a:lnTo>
                    <a:lnTo>
                      <a:pt x="22" y="0"/>
                    </a:lnTo>
                    <a:lnTo>
                      <a:pt x="27"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9" name="Rectangle 75">
                <a:extLst>
                  <a:ext uri="{FF2B5EF4-FFF2-40B4-BE49-F238E27FC236}">
                    <a16:creationId xmlns:a16="http://schemas.microsoft.com/office/drawing/2014/main" id="{3FAEFB19-62DF-465F-87AB-2A62FA108F11}"/>
                  </a:ext>
                </a:extLst>
              </p:cNvPr>
              <p:cNvSpPr>
                <a:spLocks noChangeArrowheads="1"/>
              </p:cNvSpPr>
              <p:nvPr/>
            </p:nvSpPr>
            <p:spPr bwMode="auto">
              <a:xfrm>
                <a:off x="2235" y="3791"/>
                <a:ext cx="102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0" name="Freeform 76">
                <a:extLst>
                  <a:ext uri="{FF2B5EF4-FFF2-40B4-BE49-F238E27FC236}">
                    <a16:creationId xmlns:a16="http://schemas.microsoft.com/office/drawing/2014/main" id="{9BCC4228-4A79-4099-9706-8F12BB1B6D81}"/>
                  </a:ext>
                </a:extLst>
              </p:cNvPr>
              <p:cNvSpPr>
                <a:spLocks/>
              </p:cNvSpPr>
              <p:nvPr/>
            </p:nvSpPr>
            <p:spPr bwMode="auto">
              <a:xfrm>
                <a:off x="2289" y="3748"/>
                <a:ext cx="16" cy="21"/>
              </a:xfrm>
              <a:custGeom>
                <a:avLst/>
                <a:gdLst>
                  <a:gd name="T0" fmla="*/ 0 w 16"/>
                  <a:gd name="T1" fmla="*/ 21 h 21"/>
                  <a:gd name="T2" fmla="*/ 5 w 16"/>
                  <a:gd name="T3" fmla="*/ 0 h 21"/>
                  <a:gd name="T4" fmla="*/ 16 w 16"/>
                  <a:gd name="T5" fmla="*/ 0 h 21"/>
                  <a:gd name="T6" fmla="*/ 11 w 16"/>
                  <a:gd name="T7" fmla="*/ 21 h 21"/>
                  <a:gd name="T8" fmla="*/ 0 w 16"/>
                  <a:gd name="T9" fmla="*/ 21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0" y="21"/>
                    </a:moveTo>
                    <a:lnTo>
                      <a:pt x="5" y="0"/>
                    </a:lnTo>
                    <a:lnTo>
                      <a:pt x="16" y="0"/>
                    </a:lnTo>
                    <a:lnTo>
                      <a:pt x="11" y="21"/>
                    </a:lnTo>
                    <a:lnTo>
                      <a:pt x="0"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1" name="Freeform 77">
                <a:extLst>
                  <a:ext uri="{FF2B5EF4-FFF2-40B4-BE49-F238E27FC236}">
                    <a16:creationId xmlns:a16="http://schemas.microsoft.com/office/drawing/2014/main" id="{0258F809-A592-4D74-B36A-1D6619117D93}"/>
                  </a:ext>
                </a:extLst>
              </p:cNvPr>
              <p:cNvSpPr>
                <a:spLocks/>
              </p:cNvSpPr>
              <p:nvPr/>
            </p:nvSpPr>
            <p:spPr bwMode="auto">
              <a:xfrm>
                <a:off x="2435" y="3748"/>
                <a:ext cx="16" cy="21"/>
              </a:xfrm>
              <a:custGeom>
                <a:avLst/>
                <a:gdLst>
                  <a:gd name="T0" fmla="*/ 16 w 16"/>
                  <a:gd name="T1" fmla="*/ 0 h 21"/>
                  <a:gd name="T2" fmla="*/ 10 w 16"/>
                  <a:gd name="T3" fmla="*/ 21 h 21"/>
                  <a:gd name="T4" fmla="*/ 0 w 16"/>
                  <a:gd name="T5" fmla="*/ 21 h 21"/>
                  <a:gd name="T6" fmla="*/ 5 w 16"/>
                  <a:gd name="T7" fmla="*/ 0 h 21"/>
                  <a:gd name="T8" fmla="*/ 16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6" y="0"/>
                    </a:moveTo>
                    <a:lnTo>
                      <a:pt x="10" y="21"/>
                    </a:lnTo>
                    <a:lnTo>
                      <a:pt x="0" y="21"/>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2" name="Rectangle 78">
                <a:extLst>
                  <a:ext uri="{FF2B5EF4-FFF2-40B4-BE49-F238E27FC236}">
                    <a16:creationId xmlns:a16="http://schemas.microsoft.com/office/drawing/2014/main" id="{C370465B-CB8F-4930-A55F-661FFA851BFE}"/>
                  </a:ext>
                </a:extLst>
              </p:cNvPr>
              <p:cNvSpPr>
                <a:spLocks noChangeArrowheads="1"/>
              </p:cNvSpPr>
              <p:nvPr/>
            </p:nvSpPr>
            <p:spPr bwMode="auto">
              <a:xfrm>
                <a:off x="2753" y="3748"/>
                <a:ext cx="11" cy="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3" name="Freeform 79">
                <a:extLst>
                  <a:ext uri="{FF2B5EF4-FFF2-40B4-BE49-F238E27FC236}">
                    <a16:creationId xmlns:a16="http://schemas.microsoft.com/office/drawing/2014/main" id="{82B6BAA6-F58E-46F1-9E8D-B9724EDD5740}"/>
                  </a:ext>
                </a:extLst>
              </p:cNvPr>
              <p:cNvSpPr>
                <a:spLocks/>
              </p:cNvSpPr>
              <p:nvPr/>
            </p:nvSpPr>
            <p:spPr bwMode="auto">
              <a:xfrm>
                <a:off x="3061" y="3748"/>
                <a:ext cx="16" cy="21"/>
              </a:xfrm>
              <a:custGeom>
                <a:avLst/>
                <a:gdLst>
                  <a:gd name="T0" fmla="*/ 10 w 16"/>
                  <a:gd name="T1" fmla="*/ 0 h 21"/>
                  <a:gd name="T2" fmla="*/ 16 w 16"/>
                  <a:gd name="T3" fmla="*/ 21 h 21"/>
                  <a:gd name="T4" fmla="*/ 5 w 16"/>
                  <a:gd name="T5" fmla="*/ 21 h 21"/>
                  <a:gd name="T6" fmla="*/ 0 w 16"/>
                  <a:gd name="T7" fmla="*/ 0 h 21"/>
                  <a:gd name="T8" fmla="*/ 10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0" y="0"/>
                    </a:moveTo>
                    <a:lnTo>
                      <a:pt x="16" y="21"/>
                    </a:lnTo>
                    <a:lnTo>
                      <a:pt x="5"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 name="Freeform 80">
                <a:extLst>
                  <a:ext uri="{FF2B5EF4-FFF2-40B4-BE49-F238E27FC236}">
                    <a16:creationId xmlns:a16="http://schemas.microsoft.com/office/drawing/2014/main" id="{0EEEEE5F-DB53-48B5-9B97-4257598B22C7}"/>
                  </a:ext>
                </a:extLst>
              </p:cNvPr>
              <p:cNvSpPr>
                <a:spLocks/>
              </p:cNvSpPr>
              <p:nvPr/>
            </p:nvSpPr>
            <p:spPr bwMode="auto">
              <a:xfrm>
                <a:off x="3120" y="3748"/>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 name="Freeform 81">
                <a:extLst>
                  <a:ext uri="{FF2B5EF4-FFF2-40B4-BE49-F238E27FC236}">
                    <a16:creationId xmlns:a16="http://schemas.microsoft.com/office/drawing/2014/main" id="{4E87D6D5-CED3-453B-BAE4-9BDCAE19C81E}"/>
                  </a:ext>
                </a:extLst>
              </p:cNvPr>
              <p:cNvSpPr>
                <a:spLocks/>
              </p:cNvSpPr>
              <p:nvPr/>
            </p:nvSpPr>
            <p:spPr bwMode="auto">
              <a:xfrm>
                <a:off x="3185" y="3748"/>
                <a:ext cx="16" cy="21"/>
              </a:xfrm>
              <a:custGeom>
                <a:avLst/>
                <a:gdLst>
                  <a:gd name="T0" fmla="*/ 10 w 16"/>
                  <a:gd name="T1" fmla="*/ 0 h 21"/>
                  <a:gd name="T2" fmla="*/ 16 w 16"/>
                  <a:gd name="T3" fmla="*/ 21 h 21"/>
                  <a:gd name="T4" fmla="*/ 5 w 16"/>
                  <a:gd name="T5" fmla="*/ 21 h 21"/>
                  <a:gd name="T6" fmla="*/ 0 w 16"/>
                  <a:gd name="T7" fmla="*/ 0 h 21"/>
                  <a:gd name="T8" fmla="*/ 10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0" y="0"/>
                    </a:moveTo>
                    <a:lnTo>
                      <a:pt x="16" y="21"/>
                    </a:lnTo>
                    <a:lnTo>
                      <a:pt x="5"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6" name="Freeform 82">
                <a:extLst>
                  <a:ext uri="{FF2B5EF4-FFF2-40B4-BE49-F238E27FC236}">
                    <a16:creationId xmlns:a16="http://schemas.microsoft.com/office/drawing/2014/main" id="{5002CCEB-86D4-4FB6-A650-DCFE8FD368C6}"/>
                  </a:ext>
                </a:extLst>
              </p:cNvPr>
              <p:cNvSpPr>
                <a:spLocks/>
              </p:cNvSpPr>
              <p:nvPr/>
            </p:nvSpPr>
            <p:spPr bwMode="auto">
              <a:xfrm>
                <a:off x="2278"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7" name="Rectangle 83">
                <a:extLst>
                  <a:ext uri="{FF2B5EF4-FFF2-40B4-BE49-F238E27FC236}">
                    <a16:creationId xmlns:a16="http://schemas.microsoft.com/office/drawing/2014/main" id="{84414103-6AED-4857-9EF1-4E401D55C813}"/>
                  </a:ext>
                </a:extLst>
              </p:cNvPr>
              <p:cNvSpPr>
                <a:spLocks noChangeArrowheads="1"/>
              </p:cNvSpPr>
              <p:nvPr/>
            </p:nvSpPr>
            <p:spPr bwMode="auto">
              <a:xfrm>
                <a:off x="2731" y="3775"/>
                <a:ext cx="11" cy="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8" name="Rectangle 84">
                <a:extLst>
                  <a:ext uri="{FF2B5EF4-FFF2-40B4-BE49-F238E27FC236}">
                    <a16:creationId xmlns:a16="http://schemas.microsoft.com/office/drawing/2014/main" id="{834ED8FD-1C8C-47FF-8200-A44158C95FD5}"/>
                  </a:ext>
                </a:extLst>
              </p:cNvPr>
              <p:cNvSpPr>
                <a:spLocks noChangeArrowheads="1"/>
              </p:cNvSpPr>
              <p:nvPr/>
            </p:nvSpPr>
            <p:spPr bwMode="auto">
              <a:xfrm>
                <a:off x="2780"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29" name="Freeform 85">
                <a:extLst>
                  <a:ext uri="{FF2B5EF4-FFF2-40B4-BE49-F238E27FC236}">
                    <a16:creationId xmlns:a16="http://schemas.microsoft.com/office/drawing/2014/main" id="{4741BF2B-D8CE-4448-9906-1DC1AD3EF5F7}"/>
                  </a:ext>
                </a:extLst>
              </p:cNvPr>
              <p:cNvSpPr>
                <a:spLocks/>
              </p:cNvSpPr>
              <p:nvPr/>
            </p:nvSpPr>
            <p:spPr bwMode="auto">
              <a:xfrm>
                <a:off x="2343" y="3796"/>
                <a:ext cx="16" cy="33"/>
              </a:xfrm>
              <a:custGeom>
                <a:avLst/>
                <a:gdLst>
                  <a:gd name="T0" fmla="*/ 16 w 16"/>
                  <a:gd name="T1" fmla="*/ 0 h 33"/>
                  <a:gd name="T2" fmla="*/ 11 w 16"/>
                  <a:gd name="T3" fmla="*/ 33 h 33"/>
                  <a:gd name="T4" fmla="*/ 0 w 16"/>
                  <a:gd name="T5" fmla="*/ 33 h 33"/>
                  <a:gd name="T6" fmla="*/ 5 w 16"/>
                  <a:gd name="T7" fmla="*/ 0 h 33"/>
                  <a:gd name="T8" fmla="*/ 16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6" y="0"/>
                    </a:moveTo>
                    <a:lnTo>
                      <a:pt x="11" y="33"/>
                    </a:lnTo>
                    <a:lnTo>
                      <a:pt x="0" y="33"/>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0" name="Freeform 86">
                <a:extLst>
                  <a:ext uri="{FF2B5EF4-FFF2-40B4-BE49-F238E27FC236}">
                    <a16:creationId xmlns:a16="http://schemas.microsoft.com/office/drawing/2014/main" id="{8F609D64-4CE4-452B-ACFB-592B14CDFAF8}"/>
                  </a:ext>
                </a:extLst>
              </p:cNvPr>
              <p:cNvSpPr>
                <a:spLocks/>
              </p:cNvSpPr>
              <p:nvPr/>
            </p:nvSpPr>
            <p:spPr bwMode="auto">
              <a:xfrm>
                <a:off x="2386" y="3796"/>
                <a:ext cx="22" cy="33"/>
              </a:xfrm>
              <a:custGeom>
                <a:avLst/>
                <a:gdLst>
                  <a:gd name="T0" fmla="*/ 22 w 22"/>
                  <a:gd name="T1" fmla="*/ 0 h 33"/>
                  <a:gd name="T2" fmla="*/ 11 w 22"/>
                  <a:gd name="T3" fmla="*/ 33 h 33"/>
                  <a:gd name="T4" fmla="*/ 0 w 22"/>
                  <a:gd name="T5" fmla="*/ 33 h 33"/>
                  <a:gd name="T6" fmla="*/ 11 w 22"/>
                  <a:gd name="T7" fmla="*/ 0 h 33"/>
                  <a:gd name="T8" fmla="*/ 22 w 22"/>
                  <a:gd name="T9" fmla="*/ 0 h 33"/>
                  <a:gd name="T10" fmla="*/ 0 60000 65536"/>
                  <a:gd name="T11" fmla="*/ 0 60000 65536"/>
                  <a:gd name="T12" fmla="*/ 0 60000 65536"/>
                  <a:gd name="T13" fmla="*/ 0 60000 65536"/>
                  <a:gd name="T14" fmla="*/ 0 60000 65536"/>
                  <a:gd name="T15" fmla="*/ 0 w 22"/>
                  <a:gd name="T16" fmla="*/ 0 h 33"/>
                  <a:gd name="T17" fmla="*/ 22 w 22"/>
                  <a:gd name="T18" fmla="*/ 33 h 33"/>
                </a:gdLst>
                <a:ahLst/>
                <a:cxnLst>
                  <a:cxn ang="T10">
                    <a:pos x="T0" y="T1"/>
                  </a:cxn>
                  <a:cxn ang="T11">
                    <a:pos x="T2" y="T3"/>
                  </a:cxn>
                  <a:cxn ang="T12">
                    <a:pos x="T4" y="T5"/>
                  </a:cxn>
                  <a:cxn ang="T13">
                    <a:pos x="T6" y="T7"/>
                  </a:cxn>
                  <a:cxn ang="T14">
                    <a:pos x="T8" y="T9"/>
                  </a:cxn>
                </a:cxnLst>
                <a:rect l="T15" t="T16" r="T17" b="T18"/>
                <a:pathLst>
                  <a:path w="22" h="33">
                    <a:moveTo>
                      <a:pt x="22" y="0"/>
                    </a:moveTo>
                    <a:lnTo>
                      <a:pt x="11" y="33"/>
                    </a:lnTo>
                    <a:lnTo>
                      <a:pt x="0" y="33"/>
                    </a:lnTo>
                    <a:lnTo>
                      <a:pt x="1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1" name="Rectangle 87">
                <a:extLst>
                  <a:ext uri="{FF2B5EF4-FFF2-40B4-BE49-F238E27FC236}">
                    <a16:creationId xmlns:a16="http://schemas.microsoft.com/office/drawing/2014/main" id="{000D8DB1-BF7C-40FA-B52A-6934F3612531}"/>
                  </a:ext>
                </a:extLst>
              </p:cNvPr>
              <p:cNvSpPr>
                <a:spLocks noChangeArrowheads="1"/>
              </p:cNvSpPr>
              <p:nvPr/>
            </p:nvSpPr>
            <p:spPr bwMode="auto">
              <a:xfrm>
                <a:off x="2494"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32" name="Freeform 88">
                <a:extLst>
                  <a:ext uri="{FF2B5EF4-FFF2-40B4-BE49-F238E27FC236}">
                    <a16:creationId xmlns:a16="http://schemas.microsoft.com/office/drawing/2014/main" id="{C0737592-0EE4-41EA-AEC8-A7A785DE31EB}"/>
                  </a:ext>
                </a:extLst>
              </p:cNvPr>
              <p:cNvSpPr>
                <a:spLocks/>
              </p:cNvSpPr>
              <p:nvPr/>
            </p:nvSpPr>
            <p:spPr bwMode="auto">
              <a:xfrm>
                <a:off x="2942" y="3796"/>
                <a:ext cx="16" cy="33"/>
              </a:xfrm>
              <a:custGeom>
                <a:avLst/>
                <a:gdLst>
                  <a:gd name="T0" fmla="*/ 11 w 16"/>
                  <a:gd name="T1" fmla="*/ 0 h 33"/>
                  <a:gd name="T2" fmla="*/ 16 w 16"/>
                  <a:gd name="T3" fmla="*/ 33 h 33"/>
                  <a:gd name="T4" fmla="*/ 5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5"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3" name="Freeform 89">
                <a:extLst>
                  <a:ext uri="{FF2B5EF4-FFF2-40B4-BE49-F238E27FC236}">
                    <a16:creationId xmlns:a16="http://schemas.microsoft.com/office/drawing/2014/main" id="{940B171C-51DD-4D0D-8101-1C391DDB5975}"/>
                  </a:ext>
                </a:extLst>
              </p:cNvPr>
              <p:cNvSpPr>
                <a:spLocks/>
              </p:cNvSpPr>
              <p:nvPr/>
            </p:nvSpPr>
            <p:spPr bwMode="auto">
              <a:xfrm>
                <a:off x="2289" y="3796"/>
                <a:ext cx="21" cy="33"/>
              </a:xfrm>
              <a:custGeom>
                <a:avLst/>
                <a:gdLst>
                  <a:gd name="T0" fmla="*/ 21 w 21"/>
                  <a:gd name="T1" fmla="*/ 0 h 33"/>
                  <a:gd name="T2" fmla="*/ 11 w 21"/>
                  <a:gd name="T3" fmla="*/ 33 h 33"/>
                  <a:gd name="T4" fmla="*/ 0 w 21"/>
                  <a:gd name="T5" fmla="*/ 33 h 33"/>
                  <a:gd name="T6" fmla="*/ 11 w 21"/>
                  <a:gd name="T7" fmla="*/ 0 h 33"/>
                  <a:gd name="T8" fmla="*/ 21 w 21"/>
                  <a:gd name="T9" fmla="*/ 0 h 33"/>
                  <a:gd name="T10" fmla="*/ 0 60000 65536"/>
                  <a:gd name="T11" fmla="*/ 0 60000 65536"/>
                  <a:gd name="T12" fmla="*/ 0 60000 65536"/>
                  <a:gd name="T13" fmla="*/ 0 60000 65536"/>
                  <a:gd name="T14" fmla="*/ 0 60000 65536"/>
                  <a:gd name="T15" fmla="*/ 0 w 21"/>
                  <a:gd name="T16" fmla="*/ 0 h 33"/>
                  <a:gd name="T17" fmla="*/ 21 w 21"/>
                  <a:gd name="T18" fmla="*/ 33 h 33"/>
                </a:gdLst>
                <a:ahLst/>
                <a:cxnLst>
                  <a:cxn ang="T10">
                    <a:pos x="T0" y="T1"/>
                  </a:cxn>
                  <a:cxn ang="T11">
                    <a:pos x="T2" y="T3"/>
                  </a:cxn>
                  <a:cxn ang="T12">
                    <a:pos x="T4" y="T5"/>
                  </a:cxn>
                  <a:cxn ang="T13">
                    <a:pos x="T6" y="T7"/>
                  </a:cxn>
                  <a:cxn ang="T14">
                    <a:pos x="T8" y="T9"/>
                  </a:cxn>
                </a:cxnLst>
                <a:rect l="T15" t="T16" r="T17" b="T18"/>
                <a:pathLst>
                  <a:path w="21" h="33">
                    <a:moveTo>
                      <a:pt x="21" y="0"/>
                    </a:moveTo>
                    <a:lnTo>
                      <a:pt x="11" y="33"/>
                    </a:lnTo>
                    <a:lnTo>
                      <a:pt x="0" y="33"/>
                    </a:lnTo>
                    <a:lnTo>
                      <a:pt x="11" y="0"/>
                    </a:lnTo>
                    <a:lnTo>
                      <a:pt x="2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4" name="Freeform 90">
                <a:extLst>
                  <a:ext uri="{FF2B5EF4-FFF2-40B4-BE49-F238E27FC236}">
                    <a16:creationId xmlns:a16="http://schemas.microsoft.com/office/drawing/2014/main" id="{46D789CF-917C-4F27-9BB7-C2D5684CAE78}"/>
                  </a:ext>
                </a:extLst>
              </p:cNvPr>
              <p:cNvSpPr>
                <a:spLocks/>
              </p:cNvSpPr>
              <p:nvPr/>
            </p:nvSpPr>
            <p:spPr bwMode="auto">
              <a:xfrm>
                <a:off x="2321" y="3769"/>
                <a:ext cx="22" cy="27"/>
              </a:xfrm>
              <a:custGeom>
                <a:avLst/>
                <a:gdLst>
                  <a:gd name="T0" fmla="*/ 22 w 22"/>
                  <a:gd name="T1" fmla="*/ 0 h 27"/>
                  <a:gd name="T2" fmla="*/ 11 w 22"/>
                  <a:gd name="T3" fmla="*/ 27 h 27"/>
                  <a:gd name="T4" fmla="*/ 0 w 22"/>
                  <a:gd name="T5" fmla="*/ 27 h 27"/>
                  <a:gd name="T6" fmla="*/ 11 w 22"/>
                  <a:gd name="T7" fmla="*/ 0 h 27"/>
                  <a:gd name="T8" fmla="*/ 22 w 22"/>
                  <a:gd name="T9" fmla="*/ 0 h 27"/>
                  <a:gd name="T10" fmla="*/ 0 60000 65536"/>
                  <a:gd name="T11" fmla="*/ 0 60000 65536"/>
                  <a:gd name="T12" fmla="*/ 0 60000 65536"/>
                  <a:gd name="T13" fmla="*/ 0 60000 65536"/>
                  <a:gd name="T14" fmla="*/ 0 60000 65536"/>
                  <a:gd name="T15" fmla="*/ 0 w 22"/>
                  <a:gd name="T16" fmla="*/ 0 h 27"/>
                  <a:gd name="T17" fmla="*/ 22 w 22"/>
                  <a:gd name="T18" fmla="*/ 27 h 27"/>
                </a:gdLst>
                <a:ahLst/>
                <a:cxnLst>
                  <a:cxn ang="T10">
                    <a:pos x="T0" y="T1"/>
                  </a:cxn>
                  <a:cxn ang="T11">
                    <a:pos x="T2" y="T3"/>
                  </a:cxn>
                  <a:cxn ang="T12">
                    <a:pos x="T4" y="T5"/>
                  </a:cxn>
                  <a:cxn ang="T13">
                    <a:pos x="T6" y="T7"/>
                  </a:cxn>
                  <a:cxn ang="T14">
                    <a:pos x="T8" y="T9"/>
                  </a:cxn>
                </a:cxnLst>
                <a:rect l="T15" t="T16" r="T17" b="T18"/>
                <a:pathLst>
                  <a:path w="22" h="27">
                    <a:moveTo>
                      <a:pt x="22" y="0"/>
                    </a:moveTo>
                    <a:lnTo>
                      <a:pt x="11" y="27"/>
                    </a:lnTo>
                    <a:lnTo>
                      <a:pt x="0" y="27"/>
                    </a:lnTo>
                    <a:lnTo>
                      <a:pt x="1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5" name="Freeform 91">
                <a:extLst>
                  <a:ext uri="{FF2B5EF4-FFF2-40B4-BE49-F238E27FC236}">
                    <a16:creationId xmlns:a16="http://schemas.microsoft.com/office/drawing/2014/main" id="{6E56FBD0-5279-4D62-8116-BB4FEBF1CBEB}"/>
                  </a:ext>
                </a:extLst>
              </p:cNvPr>
              <p:cNvSpPr>
                <a:spLocks/>
              </p:cNvSpPr>
              <p:nvPr/>
            </p:nvSpPr>
            <p:spPr bwMode="auto">
              <a:xfrm>
                <a:off x="2370"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6" name="Freeform 92">
                <a:extLst>
                  <a:ext uri="{FF2B5EF4-FFF2-40B4-BE49-F238E27FC236}">
                    <a16:creationId xmlns:a16="http://schemas.microsoft.com/office/drawing/2014/main" id="{41C710CE-BBB8-4E52-8FFD-44D19DC7476F}"/>
                  </a:ext>
                </a:extLst>
              </p:cNvPr>
              <p:cNvSpPr>
                <a:spLocks/>
              </p:cNvSpPr>
              <p:nvPr/>
            </p:nvSpPr>
            <p:spPr bwMode="auto">
              <a:xfrm>
                <a:off x="2424"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7" name="Rectangle 93">
                <a:extLst>
                  <a:ext uri="{FF2B5EF4-FFF2-40B4-BE49-F238E27FC236}">
                    <a16:creationId xmlns:a16="http://schemas.microsoft.com/office/drawing/2014/main" id="{28EB7CCA-0BBA-4F9B-8B11-69DAD46ABA2A}"/>
                  </a:ext>
                </a:extLst>
              </p:cNvPr>
              <p:cNvSpPr>
                <a:spLocks noChangeArrowheads="1"/>
              </p:cNvSpPr>
              <p:nvPr/>
            </p:nvSpPr>
            <p:spPr bwMode="auto">
              <a:xfrm>
                <a:off x="2526"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38" name="Freeform 94">
                <a:extLst>
                  <a:ext uri="{FF2B5EF4-FFF2-40B4-BE49-F238E27FC236}">
                    <a16:creationId xmlns:a16="http://schemas.microsoft.com/office/drawing/2014/main" id="{19EE5FF1-D87C-4C81-BCCF-C0166AC5CD56}"/>
                  </a:ext>
                </a:extLst>
              </p:cNvPr>
              <p:cNvSpPr>
                <a:spLocks/>
              </p:cNvSpPr>
              <p:nvPr/>
            </p:nvSpPr>
            <p:spPr bwMode="auto">
              <a:xfrm>
                <a:off x="2467"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9" name="Rectangle 95">
                <a:extLst>
                  <a:ext uri="{FF2B5EF4-FFF2-40B4-BE49-F238E27FC236}">
                    <a16:creationId xmlns:a16="http://schemas.microsoft.com/office/drawing/2014/main" id="{B73AE695-1353-4867-A81B-B527FD79968B}"/>
                  </a:ext>
                </a:extLst>
              </p:cNvPr>
              <p:cNvSpPr>
                <a:spLocks noChangeArrowheads="1"/>
              </p:cNvSpPr>
              <p:nvPr/>
            </p:nvSpPr>
            <p:spPr bwMode="auto">
              <a:xfrm>
                <a:off x="2586" y="3769"/>
                <a:ext cx="10"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0" name="Rectangle 96">
                <a:extLst>
                  <a:ext uri="{FF2B5EF4-FFF2-40B4-BE49-F238E27FC236}">
                    <a16:creationId xmlns:a16="http://schemas.microsoft.com/office/drawing/2014/main" id="{5C939D58-7239-4B62-8FB2-D15D3A2D85BD}"/>
                  </a:ext>
                </a:extLst>
              </p:cNvPr>
              <p:cNvSpPr>
                <a:spLocks noChangeArrowheads="1"/>
              </p:cNvSpPr>
              <p:nvPr/>
            </p:nvSpPr>
            <p:spPr bwMode="auto">
              <a:xfrm>
                <a:off x="2629"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1" name="Freeform 97">
                <a:extLst>
                  <a:ext uri="{FF2B5EF4-FFF2-40B4-BE49-F238E27FC236}">
                    <a16:creationId xmlns:a16="http://schemas.microsoft.com/office/drawing/2014/main" id="{93D0677A-9C3E-4926-B93B-C56B325276DB}"/>
                  </a:ext>
                </a:extLst>
              </p:cNvPr>
              <p:cNvSpPr>
                <a:spLocks/>
              </p:cNvSpPr>
              <p:nvPr/>
            </p:nvSpPr>
            <p:spPr bwMode="auto">
              <a:xfrm>
                <a:off x="2499" y="3748"/>
                <a:ext cx="16" cy="21"/>
              </a:xfrm>
              <a:custGeom>
                <a:avLst/>
                <a:gdLst>
                  <a:gd name="T0" fmla="*/ 16 w 16"/>
                  <a:gd name="T1" fmla="*/ 0 h 21"/>
                  <a:gd name="T2" fmla="*/ 11 w 16"/>
                  <a:gd name="T3" fmla="*/ 21 h 21"/>
                  <a:gd name="T4" fmla="*/ 0 w 16"/>
                  <a:gd name="T5" fmla="*/ 21 h 21"/>
                  <a:gd name="T6" fmla="*/ 6 w 16"/>
                  <a:gd name="T7" fmla="*/ 0 h 21"/>
                  <a:gd name="T8" fmla="*/ 16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6" y="0"/>
                    </a:moveTo>
                    <a:lnTo>
                      <a:pt x="11" y="21"/>
                    </a:lnTo>
                    <a:lnTo>
                      <a:pt x="0" y="21"/>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42" name="Rectangle 98">
                <a:extLst>
                  <a:ext uri="{FF2B5EF4-FFF2-40B4-BE49-F238E27FC236}">
                    <a16:creationId xmlns:a16="http://schemas.microsoft.com/office/drawing/2014/main" id="{FE4375AE-BEDC-44BB-8404-7904C5D5055A}"/>
                  </a:ext>
                </a:extLst>
              </p:cNvPr>
              <p:cNvSpPr>
                <a:spLocks noChangeArrowheads="1"/>
              </p:cNvSpPr>
              <p:nvPr/>
            </p:nvSpPr>
            <p:spPr bwMode="auto">
              <a:xfrm>
                <a:off x="2564" y="3748"/>
                <a:ext cx="11" cy="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3" name="Rectangle 99">
                <a:extLst>
                  <a:ext uri="{FF2B5EF4-FFF2-40B4-BE49-F238E27FC236}">
                    <a16:creationId xmlns:a16="http://schemas.microsoft.com/office/drawing/2014/main" id="{DD13A472-BFFC-4D43-904E-13E506425284}"/>
                  </a:ext>
                </a:extLst>
              </p:cNvPr>
              <p:cNvSpPr>
                <a:spLocks noChangeArrowheads="1"/>
              </p:cNvSpPr>
              <p:nvPr/>
            </p:nvSpPr>
            <p:spPr bwMode="auto">
              <a:xfrm>
                <a:off x="2591"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4" name="Rectangle 100">
                <a:extLst>
                  <a:ext uri="{FF2B5EF4-FFF2-40B4-BE49-F238E27FC236}">
                    <a16:creationId xmlns:a16="http://schemas.microsoft.com/office/drawing/2014/main" id="{42FC589F-FA47-4D80-B501-57D292746633}"/>
                  </a:ext>
                </a:extLst>
              </p:cNvPr>
              <p:cNvSpPr>
                <a:spLocks noChangeArrowheads="1"/>
              </p:cNvSpPr>
              <p:nvPr/>
            </p:nvSpPr>
            <p:spPr bwMode="auto">
              <a:xfrm>
                <a:off x="2542"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5" name="Rectangle 101">
                <a:extLst>
                  <a:ext uri="{FF2B5EF4-FFF2-40B4-BE49-F238E27FC236}">
                    <a16:creationId xmlns:a16="http://schemas.microsoft.com/office/drawing/2014/main" id="{7805042A-5F43-422D-83AB-0E1DF4F47581}"/>
                  </a:ext>
                </a:extLst>
              </p:cNvPr>
              <p:cNvSpPr>
                <a:spLocks noChangeArrowheads="1"/>
              </p:cNvSpPr>
              <p:nvPr/>
            </p:nvSpPr>
            <p:spPr bwMode="auto">
              <a:xfrm>
                <a:off x="2645"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6" name="Rectangle 102">
                <a:extLst>
                  <a:ext uri="{FF2B5EF4-FFF2-40B4-BE49-F238E27FC236}">
                    <a16:creationId xmlns:a16="http://schemas.microsoft.com/office/drawing/2014/main" id="{FD3085BA-C502-4C07-8EB3-4878C1C4FCE3}"/>
                  </a:ext>
                </a:extLst>
              </p:cNvPr>
              <p:cNvSpPr>
                <a:spLocks noChangeArrowheads="1"/>
              </p:cNvSpPr>
              <p:nvPr/>
            </p:nvSpPr>
            <p:spPr bwMode="auto">
              <a:xfrm>
                <a:off x="2672"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7" name="Freeform 103">
                <a:extLst>
                  <a:ext uri="{FF2B5EF4-FFF2-40B4-BE49-F238E27FC236}">
                    <a16:creationId xmlns:a16="http://schemas.microsoft.com/office/drawing/2014/main" id="{B21DEAEE-F679-40D8-9FF6-D25517FBA200}"/>
                  </a:ext>
                </a:extLst>
              </p:cNvPr>
              <p:cNvSpPr>
                <a:spLocks/>
              </p:cNvSpPr>
              <p:nvPr/>
            </p:nvSpPr>
            <p:spPr bwMode="auto">
              <a:xfrm>
                <a:off x="2435" y="3796"/>
                <a:ext cx="16" cy="33"/>
              </a:xfrm>
              <a:custGeom>
                <a:avLst/>
                <a:gdLst>
                  <a:gd name="T0" fmla="*/ 16 w 16"/>
                  <a:gd name="T1" fmla="*/ 0 h 33"/>
                  <a:gd name="T2" fmla="*/ 10 w 16"/>
                  <a:gd name="T3" fmla="*/ 33 h 33"/>
                  <a:gd name="T4" fmla="*/ 0 w 16"/>
                  <a:gd name="T5" fmla="*/ 33 h 33"/>
                  <a:gd name="T6" fmla="*/ 5 w 16"/>
                  <a:gd name="T7" fmla="*/ 0 h 33"/>
                  <a:gd name="T8" fmla="*/ 16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6" y="0"/>
                    </a:moveTo>
                    <a:lnTo>
                      <a:pt x="10" y="33"/>
                    </a:lnTo>
                    <a:lnTo>
                      <a:pt x="0" y="33"/>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48" name="Rectangle 104">
                <a:extLst>
                  <a:ext uri="{FF2B5EF4-FFF2-40B4-BE49-F238E27FC236}">
                    <a16:creationId xmlns:a16="http://schemas.microsoft.com/office/drawing/2014/main" id="{C212F010-BF40-4826-828A-B34ACEC2D54E}"/>
                  </a:ext>
                </a:extLst>
              </p:cNvPr>
              <p:cNvSpPr>
                <a:spLocks noChangeArrowheads="1"/>
              </p:cNvSpPr>
              <p:nvPr/>
            </p:nvSpPr>
            <p:spPr bwMode="auto">
              <a:xfrm>
                <a:off x="2699"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49" name="Rectangle 105">
                <a:extLst>
                  <a:ext uri="{FF2B5EF4-FFF2-40B4-BE49-F238E27FC236}">
                    <a16:creationId xmlns:a16="http://schemas.microsoft.com/office/drawing/2014/main" id="{A1A3404D-43D2-4386-BDA4-134B3648A9CD}"/>
                  </a:ext>
                </a:extLst>
              </p:cNvPr>
              <p:cNvSpPr>
                <a:spLocks noChangeArrowheads="1"/>
              </p:cNvSpPr>
              <p:nvPr/>
            </p:nvSpPr>
            <p:spPr bwMode="auto">
              <a:xfrm>
                <a:off x="2758"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50" name="Rectangle 106">
                <a:extLst>
                  <a:ext uri="{FF2B5EF4-FFF2-40B4-BE49-F238E27FC236}">
                    <a16:creationId xmlns:a16="http://schemas.microsoft.com/office/drawing/2014/main" id="{E7BD44E7-C745-49D4-B20E-75AFD7AB738F}"/>
                  </a:ext>
                </a:extLst>
              </p:cNvPr>
              <p:cNvSpPr>
                <a:spLocks noChangeArrowheads="1"/>
              </p:cNvSpPr>
              <p:nvPr/>
            </p:nvSpPr>
            <p:spPr bwMode="auto">
              <a:xfrm>
                <a:off x="2812"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51" name="Freeform 107">
                <a:extLst>
                  <a:ext uri="{FF2B5EF4-FFF2-40B4-BE49-F238E27FC236}">
                    <a16:creationId xmlns:a16="http://schemas.microsoft.com/office/drawing/2014/main" id="{C13563E2-974C-44FA-9E37-B66DBD1E1BC4}"/>
                  </a:ext>
                </a:extLst>
              </p:cNvPr>
              <p:cNvSpPr>
                <a:spLocks/>
              </p:cNvSpPr>
              <p:nvPr/>
            </p:nvSpPr>
            <p:spPr bwMode="auto">
              <a:xfrm>
                <a:off x="2807" y="3748"/>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52" name="Rectangle 108">
                <a:extLst>
                  <a:ext uri="{FF2B5EF4-FFF2-40B4-BE49-F238E27FC236}">
                    <a16:creationId xmlns:a16="http://schemas.microsoft.com/office/drawing/2014/main" id="{AC180A75-C09F-4251-8969-CFA9B698F2DC}"/>
                  </a:ext>
                </a:extLst>
              </p:cNvPr>
              <p:cNvSpPr>
                <a:spLocks noChangeArrowheads="1"/>
              </p:cNvSpPr>
              <p:nvPr/>
            </p:nvSpPr>
            <p:spPr bwMode="auto">
              <a:xfrm>
                <a:off x="2839"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53" name="Freeform 109">
                <a:extLst>
                  <a:ext uri="{FF2B5EF4-FFF2-40B4-BE49-F238E27FC236}">
                    <a16:creationId xmlns:a16="http://schemas.microsoft.com/office/drawing/2014/main" id="{BD514776-D55B-4F29-AE61-CE627079CFC9}"/>
                  </a:ext>
                </a:extLst>
              </p:cNvPr>
              <p:cNvSpPr>
                <a:spLocks/>
              </p:cNvSpPr>
              <p:nvPr/>
            </p:nvSpPr>
            <p:spPr bwMode="auto">
              <a:xfrm>
                <a:off x="2872" y="3748"/>
                <a:ext cx="16" cy="21"/>
              </a:xfrm>
              <a:custGeom>
                <a:avLst/>
                <a:gdLst>
                  <a:gd name="T0" fmla="*/ 10 w 16"/>
                  <a:gd name="T1" fmla="*/ 0 h 21"/>
                  <a:gd name="T2" fmla="*/ 16 w 16"/>
                  <a:gd name="T3" fmla="*/ 21 h 21"/>
                  <a:gd name="T4" fmla="*/ 5 w 16"/>
                  <a:gd name="T5" fmla="*/ 21 h 21"/>
                  <a:gd name="T6" fmla="*/ 0 w 16"/>
                  <a:gd name="T7" fmla="*/ 0 h 21"/>
                  <a:gd name="T8" fmla="*/ 10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0" y="0"/>
                    </a:moveTo>
                    <a:lnTo>
                      <a:pt x="16" y="21"/>
                    </a:lnTo>
                    <a:lnTo>
                      <a:pt x="5"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54" name="Freeform 110">
                <a:extLst>
                  <a:ext uri="{FF2B5EF4-FFF2-40B4-BE49-F238E27FC236}">
                    <a16:creationId xmlns:a16="http://schemas.microsoft.com/office/drawing/2014/main" id="{2D318528-49B3-4185-B281-A0F3D49271CF}"/>
                  </a:ext>
                </a:extLst>
              </p:cNvPr>
              <p:cNvSpPr>
                <a:spLocks/>
              </p:cNvSpPr>
              <p:nvPr/>
            </p:nvSpPr>
            <p:spPr bwMode="auto">
              <a:xfrm>
                <a:off x="2877" y="3796"/>
                <a:ext cx="16" cy="33"/>
              </a:xfrm>
              <a:custGeom>
                <a:avLst/>
                <a:gdLst>
                  <a:gd name="T0" fmla="*/ 11 w 16"/>
                  <a:gd name="T1" fmla="*/ 0 h 33"/>
                  <a:gd name="T2" fmla="*/ 16 w 16"/>
                  <a:gd name="T3" fmla="*/ 33 h 33"/>
                  <a:gd name="T4" fmla="*/ 5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5"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55" name="Freeform 111">
                <a:extLst>
                  <a:ext uri="{FF2B5EF4-FFF2-40B4-BE49-F238E27FC236}">
                    <a16:creationId xmlns:a16="http://schemas.microsoft.com/office/drawing/2014/main" id="{8F5FF5AB-E816-4ADC-A28D-6DD4B7D0FEC8}"/>
                  </a:ext>
                </a:extLst>
              </p:cNvPr>
              <p:cNvSpPr>
                <a:spLocks/>
              </p:cNvSpPr>
              <p:nvPr/>
            </p:nvSpPr>
            <p:spPr bwMode="auto">
              <a:xfrm>
                <a:off x="2904" y="376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56" name="Freeform 112">
                <a:extLst>
                  <a:ext uri="{FF2B5EF4-FFF2-40B4-BE49-F238E27FC236}">
                    <a16:creationId xmlns:a16="http://schemas.microsoft.com/office/drawing/2014/main" id="{54209DDD-CDC8-45AC-B8C4-83C643490ECC}"/>
                  </a:ext>
                </a:extLst>
              </p:cNvPr>
              <p:cNvSpPr>
                <a:spLocks/>
              </p:cNvSpPr>
              <p:nvPr/>
            </p:nvSpPr>
            <p:spPr bwMode="auto">
              <a:xfrm>
                <a:off x="2958" y="376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57" name="Freeform 113">
                <a:extLst>
                  <a:ext uri="{FF2B5EF4-FFF2-40B4-BE49-F238E27FC236}">
                    <a16:creationId xmlns:a16="http://schemas.microsoft.com/office/drawing/2014/main" id="{ACE9624F-69E7-4C2A-B2F1-C4908118D391}"/>
                  </a:ext>
                </a:extLst>
              </p:cNvPr>
              <p:cNvSpPr>
                <a:spLocks/>
              </p:cNvSpPr>
              <p:nvPr/>
            </p:nvSpPr>
            <p:spPr bwMode="auto">
              <a:xfrm>
                <a:off x="3001" y="3796"/>
                <a:ext cx="16" cy="33"/>
              </a:xfrm>
              <a:custGeom>
                <a:avLst/>
                <a:gdLst>
                  <a:gd name="T0" fmla="*/ 11 w 16"/>
                  <a:gd name="T1" fmla="*/ 0 h 33"/>
                  <a:gd name="T2" fmla="*/ 16 w 16"/>
                  <a:gd name="T3" fmla="*/ 33 h 33"/>
                  <a:gd name="T4" fmla="*/ 6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6"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58" name="Rectangle 114">
                <a:extLst>
                  <a:ext uri="{FF2B5EF4-FFF2-40B4-BE49-F238E27FC236}">
                    <a16:creationId xmlns:a16="http://schemas.microsoft.com/office/drawing/2014/main" id="{B9AD19B8-FFDF-4FF9-8ADF-00C06E7BB8DA}"/>
                  </a:ext>
                </a:extLst>
              </p:cNvPr>
              <p:cNvSpPr>
                <a:spLocks noChangeArrowheads="1"/>
              </p:cNvSpPr>
              <p:nvPr/>
            </p:nvSpPr>
            <p:spPr bwMode="auto">
              <a:xfrm>
                <a:off x="3023"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59" name="Freeform 115">
                <a:extLst>
                  <a:ext uri="{FF2B5EF4-FFF2-40B4-BE49-F238E27FC236}">
                    <a16:creationId xmlns:a16="http://schemas.microsoft.com/office/drawing/2014/main" id="{5562B283-FD37-4036-AF3C-8541FDFDCA27}"/>
                  </a:ext>
                </a:extLst>
              </p:cNvPr>
              <p:cNvSpPr>
                <a:spLocks/>
              </p:cNvSpPr>
              <p:nvPr/>
            </p:nvSpPr>
            <p:spPr bwMode="auto">
              <a:xfrm>
                <a:off x="3088" y="3769"/>
                <a:ext cx="16" cy="27"/>
              </a:xfrm>
              <a:custGeom>
                <a:avLst/>
                <a:gdLst>
                  <a:gd name="T0" fmla="*/ 10 w 16"/>
                  <a:gd name="T1" fmla="*/ 0 h 27"/>
                  <a:gd name="T2" fmla="*/ 16 w 16"/>
                  <a:gd name="T3" fmla="*/ 27 h 27"/>
                  <a:gd name="T4" fmla="*/ 5 w 16"/>
                  <a:gd name="T5" fmla="*/ 27 h 27"/>
                  <a:gd name="T6" fmla="*/ 0 w 16"/>
                  <a:gd name="T7" fmla="*/ 0 h 27"/>
                  <a:gd name="T8" fmla="*/ 10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0" y="0"/>
                    </a:moveTo>
                    <a:lnTo>
                      <a:pt x="16" y="27"/>
                    </a:lnTo>
                    <a:lnTo>
                      <a:pt x="5" y="27"/>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60" name="Freeform 116">
                <a:extLst>
                  <a:ext uri="{FF2B5EF4-FFF2-40B4-BE49-F238E27FC236}">
                    <a16:creationId xmlns:a16="http://schemas.microsoft.com/office/drawing/2014/main" id="{E27D03E4-0649-424F-A43B-ECF8EFC0884A}"/>
                  </a:ext>
                </a:extLst>
              </p:cNvPr>
              <p:cNvSpPr>
                <a:spLocks/>
              </p:cNvSpPr>
              <p:nvPr/>
            </p:nvSpPr>
            <p:spPr bwMode="auto">
              <a:xfrm>
                <a:off x="3066" y="3796"/>
                <a:ext cx="16" cy="33"/>
              </a:xfrm>
              <a:custGeom>
                <a:avLst/>
                <a:gdLst>
                  <a:gd name="T0" fmla="*/ 11 w 16"/>
                  <a:gd name="T1" fmla="*/ 0 h 33"/>
                  <a:gd name="T2" fmla="*/ 16 w 16"/>
                  <a:gd name="T3" fmla="*/ 33 h 33"/>
                  <a:gd name="T4" fmla="*/ 5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5"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61" name="Freeform 117">
                <a:extLst>
                  <a:ext uri="{FF2B5EF4-FFF2-40B4-BE49-F238E27FC236}">
                    <a16:creationId xmlns:a16="http://schemas.microsoft.com/office/drawing/2014/main" id="{F0C47C72-751B-428B-8D2A-14C2337E685A}"/>
                  </a:ext>
                </a:extLst>
              </p:cNvPr>
              <p:cNvSpPr>
                <a:spLocks/>
              </p:cNvSpPr>
              <p:nvPr/>
            </p:nvSpPr>
            <p:spPr bwMode="auto">
              <a:xfrm>
                <a:off x="3131" y="3796"/>
                <a:ext cx="16" cy="33"/>
              </a:xfrm>
              <a:custGeom>
                <a:avLst/>
                <a:gdLst>
                  <a:gd name="T0" fmla="*/ 10 w 16"/>
                  <a:gd name="T1" fmla="*/ 0 h 33"/>
                  <a:gd name="T2" fmla="*/ 16 w 16"/>
                  <a:gd name="T3" fmla="*/ 33 h 33"/>
                  <a:gd name="T4" fmla="*/ 5 w 16"/>
                  <a:gd name="T5" fmla="*/ 33 h 33"/>
                  <a:gd name="T6" fmla="*/ 0 w 16"/>
                  <a:gd name="T7" fmla="*/ 0 h 33"/>
                  <a:gd name="T8" fmla="*/ 10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0" y="0"/>
                    </a:moveTo>
                    <a:lnTo>
                      <a:pt x="16" y="33"/>
                    </a:lnTo>
                    <a:lnTo>
                      <a:pt x="5" y="33"/>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62" name="Freeform 118">
                <a:extLst>
                  <a:ext uri="{FF2B5EF4-FFF2-40B4-BE49-F238E27FC236}">
                    <a16:creationId xmlns:a16="http://schemas.microsoft.com/office/drawing/2014/main" id="{2B5D877C-F1B8-42EE-9F21-0B767CF8ED37}"/>
                  </a:ext>
                </a:extLst>
              </p:cNvPr>
              <p:cNvSpPr>
                <a:spLocks/>
              </p:cNvSpPr>
              <p:nvPr/>
            </p:nvSpPr>
            <p:spPr bwMode="auto">
              <a:xfrm>
                <a:off x="3152" y="3769"/>
                <a:ext cx="16" cy="27"/>
              </a:xfrm>
              <a:custGeom>
                <a:avLst/>
                <a:gdLst>
                  <a:gd name="T0" fmla="*/ 11 w 16"/>
                  <a:gd name="T1" fmla="*/ 0 h 27"/>
                  <a:gd name="T2" fmla="*/ 16 w 16"/>
                  <a:gd name="T3" fmla="*/ 27 h 27"/>
                  <a:gd name="T4" fmla="*/ 6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6"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63" name="Freeform 119">
                <a:extLst>
                  <a:ext uri="{FF2B5EF4-FFF2-40B4-BE49-F238E27FC236}">
                    <a16:creationId xmlns:a16="http://schemas.microsoft.com/office/drawing/2014/main" id="{7211CD83-CC8F-43D2-98BE-EA077459F680}"/>
                  </a:ext>
                </a:extLst>
              </p:cNvPr>
              <p:cNvSpPr>
                <a:spLocks/>
              </p:cNvSpPr>
              <p:nvPr/>
            </p:nvSpPr>
            <p:spPr bwMode="auto">
              <a:xfrm>
                <a:off x="3185" y="3796"/>
                <a:ext cx="21" cy="33"/>
              </a:xfrm>
              <a:custGeom>
                <a:avLst/>
                <a:gdLst>
                  <a:gd name="T0" fmla="*/ 10 w 21"/>
                  <a:gd name="T1" fmla="*/ 0 h 33"/>
                  <a:gd name="T2" fmla="*/ 21 w 21"/>
                  <a:gd name="T3" fmla="*/ 33 h 33"/>
                  <a:gd name="T4" fmla="*/ 10 w 21"/>
                  <a:gd name="T5" fmla="*/ 33 h 33"/>
                  <a:gd name="T6" fmla="*/ 0 w 21"/>
                  <a:gd name="T7" fmla="*/ 0 h 33"/>
                  <a:gd name="T8" fmla="*/ 10 w 21"/>
                  <a:gd name="T9" fmla="*/ 0 h 33"/>
                  <a:gd name="T10" fmla="*/ 0 60000 65536"/>
                  <a:gd name="T11" fmla="*/ 0 60000 65536"/>
                  <a:gd name="T12" fmla="*/ 0 60000 65536"/>
                  <a:gd name="T13" fmla="*/ 0 60000 65536"/>
                  <a:gd name="T14" fmla="*/ 0 60000 65536"/>
                  <a:gd name="T15" fmla="*/ 0 w 21"/>
                  <a:gd name="T16" fmla="*/ 0 h 33"/>
                  <a:gd name="T17" fmla="*/ 21 w 21"/>
                  <a:gd name="T18" fmla="*/ 33 h 33"/>
                </a:gdLst>
                <a:ahLst/>
                <a:cxnLst>
                  <a:cxn ang="T10">
                    <a:pos x="T0" y="T1"/>
                  </a:cxn>
                  <a:cxn ang="T11">
                    <a:pos x="T2" y="T3"/>
                  </a:cxn>
                  <a:cxn ang="T12">
                    <a:pos x="T4" y="T5"/>
                  </a:cxn>
                  <a:cxn ang="T13">
                    <a:pos x="T6" y="T7"/>
                  </a:cxn>
                  <a:cxn ang="T14">
                    <a:pos x="T8" y="T9"/>
                  </a:cxn>
                </a:cxnLst>
                <a:rect l="T15" t="T16" r="T17" b="T18"/>
                <a:pathLst>
                  <a:path w="21" h="33">
                    <a:moveTo>
                      <a:pt x="10" y="0"/>
                    </a:moveTo>
                    <a:lnTo>
                      <a:pt x="21" y="33"/>
                    </a:lnTo>
                    <a:lnTo>
                      <a:pt x="10" y="33"/>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64" name="Freeform 120">
                <a:extLst>
                  <a:ext uri="{FF2B5EF4-FFF2-40B4-BE49-F238E27FC236}">
                    <a16:creationId xmlns:a16="http://schemas.microsoft.com/office/drawing/2014/main" id="{881BBC3F-7BB4-4699-BCF7-A811BCBC42AF}"/>
                  </a:ext>
                </a:extLst>
              </p:cNvPr>
              <p:cNvSpPr>
                <a:spLocks/>
              </p:cNvSpPr>
              <p:nvPr/>
            </p:nvSpPr>
            <p:spPr bwMode="auto">
              <a:xfrm>
                <a:off x="3201" y="376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65" name="Rectangle 121">
                <a:extLst>
                  <a:ext uri="{FF2B5EF4-FFF2-40B4-BE49-F238E27FC236}">
                    <a16:creationId xmlns:a16="http://schemas.microsoft.com/office/drawing/2014/main" id="{1FFA32D2-3F89-42A1-96DC-F42021338F1C}"/>
                  </a:ext>
                </a:extLst>
              </p:cNvPr>
              <p:cNvSpPr>
                <a:spLocks noChangeArrowheads="1"/>
              </p:cNvSpPr>
              <p:nvPr/>
            </p:nvSpPr>
            <p:spPr bwMode="auto">
              <a:xfrm>
                <a:off x="2224" y="3823"/>
                <a:ext cx="104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6" name="Freeform 122">
                <a:extLst>
                  <a:ext uri="{FF2B5EF4-FFF2-40B4-BE49-F238E27FC236}">
                    <a16:creationId xmlns:a16="http://schemas.microsoft.com/office/drawing/2014/main" id="{A6F5C365-448E-4F25-8E31-9A6C9B59E105}"/>
                  </a:ext>
                </a:extLst>
              </p:cNvPr>
              <p:cNvSpPr>
                <a:spLocks/>
              </p:cNvSpPr>
              <p:nvPr/>
            </p:nvSpPr>
            <p:spPr bwMode="auto">
              <a:xfrm>
                <a:off x="2294" y="3829"/>
                <a:ext cx="16" cy="27"/>
              </a:xfrm>
              <a:custGeom>
                <a:avLst/>
                <a:gdLst>
                  <a:gd name="T0" fmla="*/ 16 w 16"/>
                  <a:gd name="T1" fmla="*/ 0 h 27"/>
                  <a:gd name="T2" fmla="*/ 11 w 16"/>
                  <a:gd name="T3" fmla="*/ 27 h 27"/>
                  <a:gd name="T4" fmla="*/ 0 w 16"/>
                  <a:gd name="T5" fmla="*/ 27 h 27"/>
                  <a:gd name="T6" fmla="*/ 6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67" name="Rectangle 123">
                <a:extLst>
                  <a:ext uri="{FF2B5EF4-FFF2-40B4-BE49-F238E27FC236}">
                    <a16:creationId xmlns:a16="http://schemas.microsoft.com/office/drawing/2014/main" id="{CB6F1C6D-2A71-4401-8D42-82BC64E70F3E}"/>
                  </a:ext>
                </a:extLst>
              </p:cNvPr>
              <p:cNvSpPr>
                <a:spLocks noChangeArrowheads="1"/>
              </p:cNvSpPr>
              <p:nvPr/>
            </p:nvSpPr>
            <p:spPr bwMode="auto">
              <a:xfrm>
                <a:off x="2213" y="3850"/>
                <a:ext cx="106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8" name="Rectangle 124">
                <a:extLst>
                  <a:ext uri="{FF2B5EF4-FFF2-40B4-BE49-F238E27FC236}">
                    <a16:creationId xmlns:a16="http://schemas.microsoft.com/office/drawing/2014/main" id="{6307E4D0-AFB5-451B-9D21-D65BBF7D785B}"/>
                  </a:ext>
                </a:extLst>
              </p:cNvPr>
              <p:cNvSpPr>
                <a:spLocks noChangeArrowheads="1"/>
              </p:cNvSpPr>
              <p:nvPr/>
            </p:nvSpPr>
            <p:spPr bwMode="auto">
              <a:xfrm>
                <a:off x="2764"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69" name="Freeform 125">
                <a:extLst>
                  <a:ext uri="{FF2B5EF4-FFF2-40B4-BE49-F238E27FC236}">
                    <a16:creationId xmlns:a16="http://schemas.microsoft.com/office/drawing/2014/main" id="{61739AAE-CFAD-44F1-AC60-D95C97A9B55A}"/>
                  </a:ext>
                </a:extLst>
              </p:cNvPr>
              <p:cNvSpPr>
                <a:spLocks/>
              </p:cNvSpPr>
              <p:nvPr/>
            </p:nvSpPr>
            <p:spPr bwMode="auto">
              <a:xfrm>
                <a:off x="2310" y="3856"/>
                <a:ext cx="22" cy="32"/>
              </a:xfrm>
              <a:custGeom>
                <a:avLst/>
                <a:gdLst>
                  <a:gd name="T0" fmla="*/ 22 w 22"/>
                  <a:gd name="T1" fmla="*/ 0 h 32"/>
                  <a:gd name="T2" fmla="*/ 11 w 22"/>
                  <a:gd name="T3" fmla="*/ 32 h 32"/>
                  <a:gd name="T4" fmla="*/ 0 w 22"/>
                  <a:gd name="T5" fmla="*/ 32 h 32"/>
                  <a:gd name="T6" fmla="*/ 11 w 22"/>
                  <a:gd name="T7" fmla="*/ 0 h 32"/>
                  <a:gd name="T8" fmla="*/ 22 w 22"/>
                  <a:gd name="T9" fmla="*/ 0 h 32"/>
                  <a:gd name="T10" fmla="*/ 0 60000 65536"/>
                  <a:gd name="T11" fmla="*/ 0 60000 65536"/>
                  <a:gd name="T12" fmla="*/ 0 60000 65536"/>
                  <a:gd name="T13" fmla="*/ 0 60000 65536"/>
                  <a:gd name="T14" fmla="*/ 0 60000 65536"/>
                  <a:gd name="T15" fmla="*/ 0 w 22"/>
                  <a:gd name="T16" fmla="*/ 0 h 32"/>
                  <a:gd name="T17" fmla="*/ 22 w 22"/>
                  <a:gd name="T18" fmla="*/ 32 h 32"/>
                </a:gdLst>
                <a:ahLst/>
                <a:cxnLst>
                  <a:cxn ang="T10">
                    <a:pos x="T0" y="T1"/>
                  </a:cxn>
                  <a:cxn ang="T11">
                    <a:pos x="T2" y="T3"/>
                  </a:cxn>
                  <a:cxn ang="T12">
                    <a:pos x="T4" y="T5"/>
                  </a:cxn>
                  <a:cxn ang="T13">
                    <a:pos x="T6" y="T7"/>
                  </a:cxn>
                  <a:cxn ang="T14">
                    <a:pos x="T8" y="T9"/>
                  </a:cxn>
                </a:cxnLst>
                <a:rect l="T15" t="T16" r="T17" b="T18"/>
                <a:pathLst>
                  <a:path w="22" h="32">
                    <a:moveTo>
                      <a:pt x="22" y="0"/>
                    </a:moveTo>
                    <a:lnTo>
                      <a:pt x="11" y="32"/>
                    </a:lnTo>
                    <a:lnTo>
                      <a:pt x="0" y="32"/>
                    </a:lnTo>
                    <a:lnTo>
                      <a:pt x="1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0" name="Freeform 126">
                <a:extLst>
                  <a:ext uri="{FF2B5EF4-FFF2-40B4-BE49-F238E27FC236}">
                    <a16:creationId xmlns:a16="http://schemas.microsoft.com/office/drawing/2014/main" id="{8084A8E9-8FF6-4E7E-9816-4F57B4CE99A3}"/>
                  </a:ext>
                </a:extLst>
              </p:cNvPr>
              <p:cNvSpPr>
                <a:spLocks/>
              </p:cNvSpPr>
              <p:nvPr/>
            </p:nvSpPr>
            <p:spPr bwMode="auto">
              <a:xfrm>
                <a:off x="2364" y="3856"/>
                <a:ext cx="17" cy="32"/>
              </a:xfrm>
              <a:custGeom>
                <a:avLst/>
                <a:gdLst>
                  <a:gd name="T0" fmla="*/ 17 w 17"/>
                  <a:gd name="T1" fmla="*/ 0 h 32"/>
                  <a:gd name="T2" fmla="*/ 11 w 17"/>
                  <a:gd name="T3" fmla="*/ 32 h 32"/>
                  <a:gd name="T4" fmla="*/ 0 w 17"/>
                  <a:gd name="T5" fmla="*/ 32 h 32"/>
                  <a:gd name="T6" fmla="*/ 6 w 17"/>
                  <a:gd name="T7" fmla="*/ 0 h 32"/>
                  <a:gd name="T8" fmla="*/ 17 w 17"/>
                  <a:gd name="T9" fmla="*/ 0 h 32"/>
                  <a:gd name="T10" fmla="*/ 0 60000 65536"/>
                  <a:gd name="T11" fmla="*/ 0 60000 65536"/>
                  <a:gd name="T12" fmla="*/ 0 60000 65536"/>
                  <a:gd name="T13" fmla="*/ 0 60000 65536"/>
                  <a:gd name="T14" fmla="*/ 0 60000 65536"/>
                  <a:gd name="T15" fmla="*/ 0 w 17"/>
                  <a:gd name="T16" fmla="*/ 0 h 32"/>
                  <a:gd name="T17" fmla="*/ 17 w 17"/>
                  <a:gd name="T18" fmla="*/ 32 h 32"/>
                </a:gdLst>
                <a:ahLst/>
                <a:cxnLst>
                  <a:cxn ang="T10">
                    <a:pos x="T0" y="T1"/>
                  </a:cxn>
                  <a:cxn ang="T11">
                    <a:pos x="T2" y="T3"/>
                  </a:cxn>
                  <a:cxn ang="T12">
                    <a:pos x="T4" y="T5"/>
                  </a:cxn>
                  <a:cxn ang="T13">
                    <a:pos x="T6" y="T7"/>
                  </a:cxn>
                  <a:cxn ang="T14">
                    <a:pos x="T8" y="T9"/>
                  </a:cxn>
                </a:cxnLst>
                <a:rect l="T15" t="T16" r="T17" b="T18"/>
                <a:pathLst>
                  <a:path w="17" h="32">
                    <a:moveTo>
                      <a:pt x="17" y="0"/>
                    </a:moveTo>
                    <a:lnTo>
                      <a:pt x="11" y="32"/>
                    </a:lnTo>
                    <a:lnTo>
                      <a:pt x="0" y="32"/>
                    </a:lnTo>
                    <a:lnTo>
                      <a:pt x="6" y="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1" name="Freeform 127">
                <a:extLst>
                  <a:ext uri="{FF2B5EF4-FFF2-40B4-BE49-F238E27FC236}">
                    <a16:creationId xmlns:a16="http://schemas.microsoft.com/office/drawing/2014/main" id="{893FD4FC-D2F6-4678-8119-00269AD9921B}"/>
                  </a:ext>
                </a:extLst>
              </p:cNvPr>
              <p:cNvSpPr>
                <a:spLocks/>
              </p:cNvSpPr>
              <p:nvPr/>
            </p:nvSpPr>
            <p:spPr bwMode="auto">
              <a:xfrm>
                <a:off x="2408" y="3856"/>
                <a:ext cx="21" cy="26"/>
              </a:xfrm>
              <a:custGeom>
                <a:avLst/>
                <a:gdLst>
                  <a:gd name="T0" fmla="*/ 21 w 21"/>
                  <a:gd name="T1" fmla="*/ 0 h 26"/>
                  <a:gd name="T2" fmla="*/ 10 w 21"/>
                  <a:gd name="T3" fmla="*/ 26 h 26"/>
                  <a:gd name="T4" fmla="*/ 0 w 21"/>
                  <a:gd name="T5" fmla="*/ 26 h 26"/>
                  <a:gd name="T6" fmla="*/ 10 w 21"/>
                  <a:gd name="T7" fmla="*/ 0 h 26"/>
                  <a:gd name="T8" fmla="*/ 21 w 21"/>
                  <a:gd name="T9" fmla="*/ 0 h 26"/>
                  <a:gd name="T10" fmla="*/ 0 60000 65536"/>
                  <a:gd name="T11" fmla="*/ 0 60000 65536"/>
                  <a:gd name="T12" fmla="*/ 0 60000 65536"/>
                  <a:gd name="T13" fmla="*/ 0 60000 65536"/>
                  <a:gd name="T14" fmla="*/ 0 60000 65536"/>
                  <a:gd name="T15" fmla="*/ 0 w 21"/>
                  <a:gd name="T16" fmla="*/ 0 h 26"/>
                  <a:gd name="T17" fmla="*/ 21 w 21"/>
                  <a:gd name="T18" fmla="*/ 26 h 26"/>
                </a:gdLst>
                <a:ahLst/>
                <a:cxnLst>
                  <a:cxn ang="T10">
                    <a:pos x="T0" y="T1"/>
                  </a:cxn>
                  <a:cxn ang="T11">
                    <a:pos x="T2" y="T3"/>
                  </a:cxn>
                  <a:cxn ang="T12">
                    <a:pos x="T4" y="T5"/>
                  </a:cxn>
                  <a:cxn ang="T13">
                    <a:pos x="T6" y="T7"/>
                  </a:cxn>
                  <a:cxn ang="T14">
                    <a:pos x="T8" y="T9"/>
                  </a:cxn>
                </a:cxnLst>
                <a:rect l="T15" t="T16" r="T17" b="T18"/>
                <a:pathLst>
                  <a:path w="21" h="26">
                    <a:moveTo>
                      <a:pt x="21" y="0"/>
                    </a:moveTo>
                    <a:lnTo>
                      <a:pt x="10" y="26"/>
                    </a:lnTo>
                    <a:lnTo>
                      <a:pt x="0" y="26"/>
                    </a:lnTo>
                    <a:lnTo>
                      <a:pt x="10" y="0"/>
                    </a:lnTo>
                    <a:lnTo>
                      <a:pt x="2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2" name="Freeform 128">
                <a:extLst>
                  <a:ext uri="{FF2B5EF4-FFF2-40B4-BE49-F238E27FC236}">
                    <a16:creationId xmlns:a16="http://schemas.microsoft.com/office/drawing/2014/main" id="{2B1B109E-A087-415C-A530-87F652010E51}"/>
                  </a:ext>
                </a:extLst>
              </p:cNvPr>
              <p:cNvSpPr>
                <a:spLocks/>
              </p:cNvSpPr>
              <p:nvPr/>
            </p:nvSpPr>
            <p:spPr bwMode="auto">
              <a:xfrm>
                <a:off x="2515" y="3861"/>
                <a:ext cx="17" cy="27"/>
              </a:xfrm>
              <a:custGeom>
                <a:avLst/>
                <a:gdLst>
                  <a:gd name="T0" fmla="*/ 17 w 17"/>
                  <a:gd name="T1" fmla="*/ 0 h 27"/>
                  <a:gd name="T2" fmla="*/ 11 w 17"/>
                  <a:gd name="T3" fmla="*/ 27 h 27"/>
                  <a:gd name="T4" fmla="*/ 0 w 17"/>
                  <a:gd name="T5" fmla="*/ 27 h 27"/>
                  <a:gd name="T6" fmla="*/ 6 w 17"/>
                  <a:gd name="T7" fmla="*/ 0 h 27"/>
                  <a:gd name="T8" fmla="*/ 17 w 17"/>
                  <a:gd name="T9" fmla="*/ 0 h 27"/>
                  <a:gd name="T10" fmla="*/ 0 60000 65536"/>
                  <a:gd name="T11" fmla="*/ 0 60000 65536"/>
                  <a:gd name="T12" fmla="*/ 0 60000 65536"/>
                  <a:gd name="T13" fmla="*/ 0 60000 65536"/>
                  <a:gd name="T14" fmla="*/ 0 60000 65536"/>
                  <a:gd name="T15" fmla="*/ 0 w 17"/>
                  <a:gd name="T16" fmla="*/ 0 h 27"/>
                  <a:gd name="T17" fmla="*/ 17 w 17"/>
                  <a:gd name="T18" fmla="*/ 27 h 27"/>
                </a:gdLst>
                <a:ahLst/>
                <a:cxnLst>
                  <a:cxn ang="T10">
                    <a:pos x="T0" y="T1"/>
                  </a:cxn>
                  <a:cxn ang="T11">
                    <a:pos x="T2" y="T3"/>
                  </a:cxn>
                  <a:cxn ang="T12">
                    <a:pos x="T4" y="T5"/>
                  </a:cxn>
                  <a:cxn ang="T13">
                    <a:pos x="T6" y="T7"/>
                  </a:cxn>
                  <a:cxn ang="T14">
                    <a:pos x="T8" y="T9"/>
                  </a:cxn>
                </a:cxnLst>
                <a:rect l="T15" t="T16" r="T17" b="T18"/>
                <a:pathLst>
                  <a:path w="17" h="27">
                    <a:moveTo>
                      <a:pt x="17" y="0"/>
                    </a:moveTo>
                    <a:lnTo>
                      <a:pt x="11" y="27"/>
                    </a:lnTo>
                    <a:lnTo>
                      <a:pt x="0" y="27"/>
                    </a:lnTo>
                    <a:lnTo>
                      <a:pt x="6" y="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3" name="Freeform 129">
                <a:extLst>
                  <a:ext uri="{FF2B5EF4-FFF2-40B4-BE49-F238E27FC236}">
                    <a16:creationId xmlns:a16="http://schemas.microsoft.com/office/drawing/2014/main" id="{E09424D3-9912-491F-92E6-A48321A0F839}"/>
                  </a:ext>
                </a:extLst>
              </p:cNvPr>
              <p:cNvSpPr>
                <a:spLocks/>
              </p:cNvSpPr>
              <p:nvPr/>
            </p:nvSpPr>
            <p:spPr bwMode="auto">
              <a:xfrm>
                <a:off x="2564" y="3856"/>
                <a:ext cx="16" cy="26"/>
              </a:xfrm>
              <a:custGeom>
                <a:avLst/>
                <a:gdLst>
                  <a:gd name="T0" fmla="*/ 16 w 16"/>
                  <a:gd name="T1" fmla="*/ 0 h 26"/>
                  <a:gd name="T2" fmla="*/ 11 w 16"/>
                  <a:gd name="T3" fmla="*/ 26 h 26"/>
                  <a:gd name="T4" fmla="*/ 0 w 16"/>
                  <a:gd name="T5" fmla="*/ 26 h 26"/>
                  <a:gd name="T6" fmla="*/ 5 w 16"/>
                  <a:gd name="T7" fmla="*/ 0 h 26"/>
                  <a:gd name="T8" fmla="*/ 16 w 16"/>
                  <a:gd name="T9" fmla="*/ 0 h 26"/>
                  <a:gd name="T10" fmla="*/ 0 60000 65536"/>
                  <a:gd name="T11" fmla="*/ 0 60000 65536"/>
                  <a:gd name="T12" fmla="*/ 0 60000 65536"/>
                  <a:gd name="T13" fmla="*/ 0 60000 65536"/>
                  <a:gd name="T14" fmla="*/ 0 60000 65536"/>
                  <a:gd name="T15" fmla="*/ 0 w 16"/>
                  <a:gd name="T16" fmla="*/ 0 h 26"/>
                  <a:gd name="T17" fmla="*/ 16 w 16"/>
                  <a:gd name="T18" fmla="*/ 26 h 26"/>
                </a:gdLst>
                <a:ahLst/>
                <a:cxnLst>
                  <a:cxn ang="T10">
                    <a:pos x="T0" y="T1"/>
                  </a:cxn>
                  <a:cxn ang="T11">
                    <a:pos x="T2" y="T3"/>
                  </a:cxn>
                  <a:cxn ang="T12">
                    <a:pos x="T4" y="T5"/>
                  </a:cxn>
                  <a:cxn ang="T13">
                    <a:pos x="T6" y="T7"/>
                  </a:cxn>
                  <a:cxn ang="T14">
                    <a:pos x="T8" y="T9"/>
                  </a:cxn>
                </a:cxnLst>
                <a:rect l="T15" t="T16" r="T17" b="T18"/>
                <a:pathLst>
                  <a:path w="16" h="26">
                    <a:moveTo>
                      <a:pt x="16" y="0"/>
                    </a:moveTo>
                    <a:lnTo>
                      <a:pt x="11" y="26"/>
                    </a:lnTo>
                    <a:lnTo>
                      <a:pt x="0" y="26"/>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4" name="Freeform 130">
                <a:extLst>
                  <a:ext uri="{FF2B5EF4-FFF2-40B4-BE49-F238E27FC236}">
                    <a16:creationId xmlns:a16="http://schemas.microsoft.com/office/drawing/2014/main" id="{71F5E477-B552-48B7-8E1D-1FBE8DC6E131}"/>
                  </a:ext>
                </a:extLst>
              </p:cNvPr>
              <p:cNvSpPr>
                <a:spLocks/>
              </p:cNvSpPr>
              <p:nvPr/>
            </p:nvSpPr>
            <p:spPr bwMode="auto">
              <a:xfrm>
                <a:off x="2623" y="3856"/>
                <a:ext cx="17" cy="32"/>
              </a:xfrm>
              <a:custGeom>
                <a:avLst/>
                <a:gdLst>
                  <a:gd name="T0" fmla="*/ 17 w 17"/>
                  <a:gd name="T1" fmla="*/ 0 h 32"/>
                  <a:gd name="T2" fmla="*/ 11 w 17"/>
                  <a:gd name="T3" fmla="*/ 32 h 32"/>
                  <a:gd name="T4" fmla="*/ 0 w 17"/>
                  <a:gd name="T5" fmla="*/ 32 h 32"/>
                  <a:gd name="T6" fmla="*/ 6 w 17"/>
                  <a:gd name="T7" fmla="*/ 0 h 32"/>
                  <a:gd name="T8" fmla="*/ 17 w 17"/>
                  <a:gd name="T9" fmla="*/ 0 h 32"/>
                  <a:gd name="T10" fmla="*/ 0 60000 65536"/>
                  <a:gd name="T11" fmla="*/ 0 60000 65536"/>
                  <a:gd name="T12" fmla="*/ 0 60000 65536"/>
                  <a:gd name="T13" fmla="*/ 0 60000 65536"/>
                  <a:gd name="T14" fmla="*/ 0 60000 65536"/>
                  <a:gd name="T15" fmla="*/ 0 w 17"/>
                  <a:gd name="T16" fmla="*/ 0 h 32"/>
                  <a:gd name="T17" fmla="*/ 17 w 17"/>
                  <a:gd name="T18" fmla="*/ 32 h 32"/>
                </a:gdLst>
                <a:ahLst/>
                <a:cxnLst>
                  <a:cxn ang="T10">
                    <a:pos x="T0" y="T1"/>
                  </a:cxn>
                  <a:cxn ang="T11">
                    <a:pos x="T2" y="T3"/>
                  </a:cxn>
                  <a:cxn ang="T12">
                    <a:pos x="T4" y="T5"/>
                  </a:cxn>
                  <a:cxn ang="T13">
                    <a:pos x="T6" y="T7"/>
                  </a:cxn>
                  <a:cxn ang="T14">
                    <a:pos x="T8" y="T9"/>
                  </a:cxn>
                </a:cxnLst>
                <a:rect l="T15" t="T16" r="T17" b="T18"/>
                <a:pathLst>
                  <a:path w="17" h="32">
                    <a:moveTo>
                      <a:pt x="17" y="0"/>
                    </a:moveTo>
                    <a:lnTo>
                      <a:pt x="11" y="32"/>
                    </a:lnTo>
                    <a:lnTo>
                      <a:pt x="0" y="32"/>
                    </a:lnTo>
                    <a:lnTo>
                      <a:pt x="6" y="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5" name="Rectangle 131">
                <a:extLst>
                  <a:ext uri="{FF2B5EF4-FFF2-40B4-BE49-F238E27FC236}">
                    <a16:creationId xmlns:a16="http://schemas.microsoft.com/office/drawing/2014/main" id="{EB34C91A-CB32-42E4-9944-B38045F1087B}"/>
                  </a:ext>
                </a:extLst>
              </p:cNvPr>
              <p:cNvSpPr>
                <a:spLocks noChangeArrowheads="1"/>
              </p:cNvSpPr>
              <p:nvPr/>
            </p:nvSpPr>
            <p:spPr bwMode="auto">
              <a:xfrm>
                <a:off x="2737" y="3856"/>
                <a:ext cx="11" cy="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76" name="Freeform 132">
                <a:extLst>
                  <a:ext uri="{FF2B5EF4-FFF2-40B4-BE49-F238E27FC236}">
                    <a16:creationId xmlns:a16="http://schemas.microsoft.com/office/drawing/2014/main" id="{FFB1F410-F393-4F3A-B072-79378DB89614}"/>
                  </a:ext>
                </a:extLst>
              </p:cNvPr>
              <p:cNvSpPr>
                <a:spLocks/>
              </p:cNvSpPr>
              <p:nvPr/>
            </p:nvSpPr>
            <p:spPr bwMode="auto">
              <a:xfrm>
                <a:off x="2931" y="3861"/>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7" name="Freeform 133">
                <a:extLst>
                  <a:ext uri="{FF2B5EF4-FFF2-40B4-BE49-F238E27FC236}">
                    <a16:creationId xmlns:a16="http://schemas.microsoft.com/office/drawing/2014/main" id="{06A1708C-F5A3-4737-89F3-D0FB08954787}"/>
                  </a:ext>
                </a:extLst>
              </p:cNvPr>
              <p:cNvSpPr>
                <a:spLocks/>
              </p:cNvSpPr>
              <p:nvPr/>
            </p:nvSpPr>
            <p:spPr bwMode="auto">
              <a:xfrm>
                <a:off x="3050" y="3861"/>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8" name="Freeform 134">
                <a:extLst>
                  <a:ext uri="{FF2B5EF4-FFF2-40B4-BE49-F238E27FC236}">
                    <a16:creationId xmlns:a16="http://schemas.microsoft.com/office/drawing/2014/main" id="{E1C0BAE1-74C3-4046-BF29-A7E4024C13FD}"/>
                  </a:ext>
                </a:extLst>
              </p:cNvPr>
              <p:cNvSpPr>
                <a:spLocks/>
              </p:cNvSpPr>
              <p:nvPr/>
            </p:nvSpPr>
            <p:spPr bwMode="auto">
              <a:xfrm>
                <a:off x="3109" y="3856"/>
                <a:ext cx="16" cy="26"/>
              </a:xfrm>
              <a:custGeom>
                <a:avLst/>
                <a:gdLst>
                  <a:gd name="T0" fmla="*/ 11 w 16"/>
                  <a:gd name="T1" fmla="*/ 0 h 26"/>
                  <a:gd name="T2" fmla="*/ 16 w 16"/>
                  <a:gd name="T3" fmla="*/ 26 h 26"/>
                  <a:gd name="T4" fmla="*/ 6 w 16"/>
                  <a:gd name="T5" fmla="*/ 26 h 26"/>
                  <a:gd name="T6" fmla="*/ 0 w 16"/>
                  <a:gd name="T7" fmla="*/ 0 h 26"/>
                  <a:gd name="T8" fmla="*/ 11 w 16"/>
                  <a:gd name="T9" fmla="*/ 0 h 26"/>
                  <a:gd name="T10" fmla="*/ 0 60000 65536"/>
                  <a:gd name="T11" fmla="*/ 0 60000 65536"/>
                  <a:gd name="T12" fmla="*/ 0 60000 65536"/>
                  <a:gd name="T13" fmla="*/ 0 60000 65536"/>
                  <a:gd name="T14" fmla="*/ 0 60000 65536"/>
                  <a:gd name="T15" fmla="*/ 0 w 16"/>
                  <a:gd name="T16" fmla="*/ 0 h 26"/>
                  <a:gd name="T17" fmla="*/ 16 w 16"/>
                  <a:gd name="T18" fmla="*/ 26 h 26"/>
                </a:gdLst>
                <a:ahLst/>
                <a:cxnLst>
                  <a:cxn ang="T10">
                    <a:pos x="T0" y="T1"/>
                  </a:cxn>
                  <a:cxn ang="T11">
                    <a:pos x="T2" y="T3"/>
                  </a:cxn>
                  <a:cxn ang="T12">
                    <a:pos x="T4" y="T5"/>
                  </a:cxn>
                  <a:cxn ang="T13">
                    <a:pos x="T6" y="T7"/>
                  </a:cxn>
                  <a:cxn ang="T14">
                    <a:pos x="T8" y="T9"/>
                  </a:cxn>
                </a:cxnLst>
                <a:rect l="T15" t="T16" r="T17" b="T18"/>
                <a:pathLst>
                  <a:path w="16" h="26">
                    <a:moveTo>
                      <a:pt x="11" y="0"/>
                    </a:moveTo>
                    <a:lnTo>
                      <a:pt x="16" y="26"/>
                    </a:lnTo>
                    <a:lnTo>
                      <a:pt x="6" y="26"/>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9" name="Freeform 135">
                <a:extLst>
                  <a:ext uri="{FF2B5EF4-FFF2-40B4-BE49-F238E27FC236}">
                    <a16:creationId xmlns:a16="http://schemas.microsoft.com/office/drawing/2014/main" id="{7BC5D375-2F1F-4E14-9971-6CED59B72D57}"/>
                  </a:ext>
                </a:extLst>
              </p:cNvPr>
              <p:cNvSpPr>
                <a:spLocks/>
              </p:cNvSpPr>
              <p:nvPr/>
            </p:nvSpPr>
            <p:spPr bwMode="auto">
              <a:xfrm>
                <a:off x="3158" y="3861"/>
                <a:ext cx="21" cy="21"/>
              </a:xfrm>
              <a:custGeom>
                <a:avLst/>
                <a:gdLst>
                  <a:gd name="T0" fmla="*/ 10 w 21"/>
                  <a:gd name="T1" fmla="*/ 0 h 21"/>
                  <a:gd name="T2" fmla="*/ 21 w 21"/>
                  <a:gd name="T3" fmla="*/ 21 h 21"/>
                  <a:gd name="T4" fmla="*/ 10 w 21"/>
                  <a:gd name="T5" fmla="*/ 21 h 21"/>
                  <a:gd name="T6" fmla="*/ 0 w 21"/>
                  <a:gd name="T7" fmla="*/ 0 h 21"/>
                  <a:gd name="T8" fmla="*/ 10 w 21"/>
                  <a:gd name="T9" fmla="*/ 0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0" y="0"/>
                    </a:moveTo>
                    <a:lnTo>
                      <a:pt x="21" y="21"/>
                    </a:lnTo>
                    <a:lnTo>
                      <a:pt x="10"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80" name="Freeform 136">
                <a:extLst>
                  <a:ext uri="{FF2B5EF4-FFF2-40B4-BE49-F238E27FC236}">
                    <a16:creationId xmlns:a16="http://schemas.microsoft.com/office/drawing/2014/main" id="{B049F3D3-F517-4202-9704-446FFB5205EC}"/>
                  </a:ext>
                </a:extLst>
              </p:cNvPr>
              <p:cNvSpPr>
                <a:spLocks/>
              </p:cNvSpPr>
              <p:nvPr/>
            </p:nvSpPr>
            <p:spPr bwMode="auto">
              <a:xfrm>
                <a:off x="2397" y="3888"/>
                <a:ext cx="16" cy="21"/>
              </a:xfrm>
              <a:custGeom>
                <a:avLst/>
                <a:gdLst>
                  <a:gd name="T0" fmla="*/ 16 w 16"/>
                  <a:gd name="T1" fmla="*/ 0 h 21"/>
                  <a:gd name="T2" fmla="*/ 11 w 16"/>
                  <a:gd name="T3" fmla="*/ 21 h 21"/>
                  <a:gd name="T4" fmla="*/ 0 w 16"/>
                  <a:gd name="T5" fmla="*/ 21 h 21"/>
                  <a:gd name="T6" fmla="*/ 5 w 16"/>
                  <a:gd name="T7" fmla="*/ 0 h 21"/>
                  <a:gd name="T8" fmla="*/ 16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6" y="0"/>
                    </a:moveTo>
                    <a:lnTo>
                      <a:pt x="11" y="21"/>
                    </a:lnTo>
                    <a:lnTo>
                      <a:pt x="0" y="21"/>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81" name="Freeform 137">
                <a:extLst>
                  <a:ext uri="{FF2B5EF4-FFF2-40B4-BE49-F238E27FC236}">
                    <a16:creationId xmlns:a16="http://schemas.microsoft.com/office/drawing/2014/main" id="{AC60CC5E-7402-41C8-8817-9553A8E2D651}"/>
                  </a:ext>
                </a:extLst>
              </p:cNvPr>
              <p:cNvSpPr>
                <a:spLocks/>
              </p:cNvSpPr>
              <p:nvPr/>
            </p:nvSpPr>
            <p:spPr bwMode="auto">
              <a:xfrm>
                <a:off x="3028" y="3888"/>
                <a:ext cx="16" cy="21"/>
              </a:xfrm>
              <a:custGeom>
                <a:avLst/>
                <a:gdLst>
                  <a:gd name="T0" fmla="*/ 11 w 16"/>
                  <a:gd name="T1" fmla="*/ 0 h 21"/>
                  <a:gd name="T2" fmla="*/ 16 w 16"/>
                  <a:gd name="T3" fmla="*/ 21 h 21"/>
                  <a:gd name="T4" fmla="*/ 6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6"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82" name="Freeform 138">
                <a:extLst>
                  <a:ext uri="{FF2B5EF4-FFF2-40B4-BE49-F238E27FC236}">
                    <a16:creationId xmlns:a16="http://schemas.microsoft.com/office/drawing/2014/main" id="{18766A27-3B17-457D-AD75-5D9E9AD1F058}"/>
                  </a:ext>
                </a:extLst>
              </p:cNvPr>
              <p:cNvSpPr>
                <a:spLocks/>
              </p:cNvSpPr>
              <p:nvPr/>
            </p:nvSpPr>
            <p:spPr bwMode="auto">
              <a:xfrm>
                <a:off x="2348" y="3829"/>
                <a:ext cx="16" cy="27"/>
              </a:xfrm>
              <a:custGeom>
                <a:avLst/>
                <a:gdLst>
                  <a:gd name="T0" fmla="*/ 16 w 16"/>
                  <a:gd name="T1" fmla="*/ 0 h 27"/>
                  <a:gd name="T2" fmla="*/ 11 w 16"/>
                  <a:gd name="T3" fmla="*/ 27 h 27"/>
                  <a:gd name="T4" fmla="*/ 0 w 16"/>
                  <a:gd name="T5" fmla="*/ 27 h 27"/>
                  <a:gd name="T6" fmla="*/ 6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83" name="Freeform 139">
                <a:extLst>
                  <a:ext uri="{FF2B5EF4-FFF2-40B4-BE49-F238E27FC236}">
                    <a16:creationId xmlns:a16="http://schemas.microsoft.com/office/drawing/2014/main" id="{4F887A57-AA3A-4DD1-8384-7093C3E0DE06}"/>
                  </a:ext>
                </a:extLst>
              </p:cNvPr>
              <p:cNvSpPr>
                <a:spLocks/>
              </p:cNvSpPr>
              <p:nvPr/>
            </p:nvSpPr>
            <p:spPr bwMode="auto">
              <a:xfrm>
                <a:off x="2402" y="3829"/>
                <a:ext cx="16" cy="27"/>
              </a:xfrm>
              <a:custGeom>
                <a:avLst/>
                <a:gdLst>
                  <a:gd name="T0" fmla="*/ 16 w 16"/>
                  <a:gd name="T1" fmla="*/ 0 h 27"/>
                  <a:gd name="T2" fmla="*/ 11 w 16"/>
                  <a:gd name="T3" fmla="*/ 27 h 27"/>
                  <a:gd name="T4" fmla="*/ 0 w 16"/>
                  <a:gd name="T5" fmla="*/ 27 h 27"/>
                  <a:gd name="T6" fmla="*/ 6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84" name="Rectangle 140">
                <a:extLst>
                  <a:ext uri="{FF2B5EF4-FFF2-40B4-BE49-F238E27FC236}">
                    <a16:creationId xmlns:a16="http://schemas.microsoft.com/office/drawing/2014/main" id="{E8D2386B-C411-4A3B-A232-4829B87637BA}"/>
                  </a:ext>
                </a:extLst>
              </p:cNvPr>
              <p:cNvSpPr>
                <a:spLocks noChangeArrowheads="1"/>
              </p:cNvSpPr>
              <p:nvPr/>
            </p:nvSpPr>
            <p:spPr bwMode="auto">
              <a:xfrm>
                <a:off x="2661"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85" name="Freeform 141">
                <a:extLst>
                  <a:ext uri="{FF2B5EF4-FFF2-40B4-BE49-F238E27FC236}">
                    <a16:creationId xmlns:a16="http://schemas.microsoft.com/office/drawing/2014/main" id="{5A6043B6-48E5-420D-A5CB-D60FEF98BB85}"/>
                  </a:ext>
                </a:extLst>
              </p:cNvPr>
              <p:cNvSpPr>
                <a:spLocks/>
              </p:cNvSpPr>
              <p:nvPr/>
            </p:nvSpPr>
            <p:spPr bwMode="auto">
              <a:xfrm>
                <a:off x="2451" y="382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86" name="Rectangle 142">
                <a:extLst>
                  <a:ext uri="{FF2B5EF4-FFF2-40B4-BE49-F238E27FC236}">
                    <a16:creationId xmlns:a16="http://schemas.microsoft.com/office/drawing/2014/main" id="{FE07A17A-DE41-4A9A-BA52-EB3DDE8BA255}"/>
                  </a:ext>
                </a:extLst>
              </p:cNvPr>
              <p:cNvSpPr>
                <a:spLocks noChangeArrowheads="1"/>
              </p:cNvSpPr>
              <p:nvPr/>
            </p:nvSpPr>
            <p:spPr bwMode="auto">
              <a:xfrm>
                <a:off x="2505" y="3829"/>
                <a:ext cx="10"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87" name="Freeform 143">
                <a:extLst>
                  <a:ext uri="{FF2B5EF4-FFF2-40B4-BE49-F238E27FC236}">
                    <a16:creationId xmlns:a16="http://schemas.microsoft.com/office/drawing/2014/main" id="{79B90395-CBA0-4F72-8A3C-A4F80E9CC67A}"/>
                  </a:ext>
                </a:extLst>
              </p:cNvPr>
              <p:cNvSpPr>
                <a:spLocks/>
              </p:cNvSpPr>
              <p:nvPr/>
            </p:nvSpPr>
            <p:spPr bwMode="auto">
              <a:xfrm>
                <a:off x="2467" y="3856"/>
                <a:ext cx="16" cy="32"/>
              </a:xfrm>
              <a:custGeom>
                <a:avLst/>
                <a:gdLst>
                  <a:gd name="T0" fmla="*/ 16 w 16"/>
                  <a:gd name="T1" fmla="*/ 0 h 32"/>
                  <a:gd name="T2" fmla="*/ 11 w 16"/>
                  <a:gd name="T3" fmla="*/ 32 h 32"/>
                  <a:gd name="T4" fmla="*/ 0 w 16"/>
                  <a:gd name="T5" fmla="*/ 32 h 32"/>
                  <a:gd name="T6" fmla="*/ 5 w 16"/>
                  <a:gd name="T7" fmla="*/ 0 h 32"/>
                  <a:gd name="T8" fmla="*/ 16 w 16"/>
                  <a:gd name="T9" fmla="*/ 0 h 32"/>
                  <a:gd name="T10" fmla="*/ 0 60000 65536"/>
                  <a:gd name="T11" fmla="*/ 0 60000 65536"/>
                  <a:gd name="T12" fmla="*/ 0 60000 65536"/>
                  <a:gd name="T13" fmla="*/ 0 60000 65536"/>
                  <a:gd name="T14" fmla="*/ 0 60000 65536"/>
                  <a:gd name="T15" fmla="*/ 0 w 16"/>
                  <a:gd name="T16" fmla="*/ 0 h 32"/>
                  <a:gd name="T17" fmla="*/ 16 w 16"/>
                  <a:gd name="T18" fmla="*/ 32 h 32"/>
                </a:gdLst>
                <a:ahLst/>
                <a:cxnLst>
                  <a:cxn ang="T10">
                    <a:pos x="T0" y="T1"/>
                  </a:cxn>
                  <a:cxn ang="T11">
                    <a:pos x="T2" y="T3"/>
                  </a:cxn>
                  <a:cxn ang="T12">
                    <a:pos x="T4" y="T5"/>
                  </a:cxn>
                  <a:cxn ang="T13">
                    <a:pos x="T6" y="T7"/>
                  </a:cxn>
                  <a:cxn ang="T14">
                    <a:pos x="T8" y="T9"/>
                  </a:cxn>
                </a:cxnLst>
                <a:rect l="T15" t="T16" r="T17" b="T18"/>
                <a:pathLst>
                  <a:path w="16" h="32">
                    <a:moveTo>
                      <a:pt x="16" y="0"/>
                    </a:moveTo>
                    <a:lnTo>
                      <a:pt x="11" y="32"/>
                    </a:lnTo>
                    <a:lnTo>
                      <a:pt x="0" y="32"/>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88" name="Rectangle 144">
                <a:extLst>
                  <a:ext uri="{FF2B5EF4-FFF2-40B4-BE49-F238E27FC236}">
                    <a16:creationId xmlns:a16="http://schemas.microsoft.com/office/drawing/2014/main" id="{7C4D0706-B984-4DD5-A757-81D819E31697}"/>
                  </a:ext>
                </a:extLst>
              </p:cNvPr>
              <p:cNvSpPr>
                <a:spLocks noChangeArrowheads="1"/>
              </p:cNvSpPr>
              <p:nvPr/>
            </p:nvSpPr>
            <p:spPr bwMode="auto">
              <a:xfrm>
                <a:off x="2553"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89" name="Rectangle 145">
                <a:extLst>
                  <a:ext uri="{FF2B5EF4-FFF2-40B4-BE49-F238E27FC236}">
                    <a16:creationId xmlns:a16="http://schemas.microsoft.com/office/drawing/2014/main" id="{1581D3B9-AB18-44C5-8D3A-14EAA25A47BA}"/>
                  </a:ext>
                </a:extLst>
              </p:cNvPr>
              <p:cNvSpPr>
                <a:spLocks noChangeArrowheads="1"/>
              </p:cNvSpPr>
              <p:nvPr/>
            </p:nvSpPr>
            <p:spPr bwMode="auto">
              <a:xfrm>
                <a:off x="2715"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90" name="Rectangle 146">
                <a:extLst>
                  <a:ext uri="{FF2B5EF4-FFF2-40B4-BE49-F238E27FC236}">
                    <a16:creationId xmlns:a16="http://schemas.microsoft.com/office/drawing/2014/main" id="{98715CD6-0F78-404C-9C8C-38D03C162BD3}"/>
                  </a:ext>
                </a:extLst>
              </p:cNvPr>
              <p:cNvSpPr>
                <a:spLocks noChangeArrowheads="1"/>
              </p:cNvSpPr>
              <p:nvPr/>
            </p:nvSpPr>
            <p:spPr bwMode="auto">
              <a:xfrm>
                <a:off x="2607"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91" name="Rectangle 147">
                <a:extLst>
                  <a:ext uri="{FF2B5EF4-FFF2-40B4-BE49-F238E27FC236}">
                    <a16:creationId xmlns:a16="http://schemas.microsoft.com/office/drawing/2014/main" id="{ECB13F41-8BFD-427C-947A-BCBDC84F8778}"/>
                  </a:ext>
                </a:extLst>
              </p:cNvPr>
              <p:cNvSpPr>
                <a:spLocks noChangeArrowheads="1"/>
              </p:cNvSpPr>
              <p:nvPr/>
            </p:nvSpPr>
            <p:spPr bwMode="auto">
              <a:xfrm>
                <a:off x="2683" y="3856"/>
                <a:ext cx="11" cy="2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92" name="Freeform 148">
                <a:extLst>
                  <a:ext uri="{FF2B5EF4-FFF2-40B4-BE49-F238E27FC236}">
                    <a16:creationId xmlns:a16="http://schemas.microsoft.com/office/drawing/2014/main" id="{18B1A99E-3EA1-4AB0-ACBA-67F0E0D34FC9}"/>
                  </a:ext>
                </a:extLst>
              </p:cNvPr>
              <p:cNvSpPr>
                <a:spLocks/>
              </p:cNvSpPr>
              <p:nvPr/>
            </p:nvSpPr>
            <p:spPr bwMode="auto">
              <a:xfrm>
                <a:off x="2823" y="382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93" name="Rectangle 149">
                <a:extLst>
                  <a:ext uri="{FF2B5EF4-FFF2-40B4-BE49-F238E27FC236}">
                    <a16:creationId xmlns:a16="http://schemas.microsoft.com/office/drawing/2014/main" id="{AA316912-8778-4FB1-8D93-DA237D6AC756}"/>
                  </a:ext>
                </a:extLst>
              </p:cNvPr>
              <p:cNvSpPr>
                <a:spLocks noChangeArrowheads="1"/>
              </p:cNvSpPr>
              <p:nvPr/>
            </p:nvSpPr>
            <p:spPr bwMode="auto">
              <a:xfrm>
                <a:off x="2796" y="3856"/>
                <a:ext cx="11" cy="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94" name="Rectangle 150">
                <a:extLst>
                  <a:ext uri="{FF2B5EF4-FFF2-40B4-BE49-F238E27FC236}">
                    <a16:creationId xmlns:a16="http://schemas.microsoft.com/office/drawing/2014/main" id="{394CDF07-B4F0-410E-A1C1-6E8795B22AFF}"/>
                  </a:ext>
                </a:extLst>
              </p:cNvPr>
              <p:cNvSpPr>
                <a:spLocks noChangeArrowheads="1"/>
              </p:cNvSpPr>
              <p:nvPr/>
            </p:nvSpPr>
            <p:spPr bwMode="auto">
              <a:xfrm>
                <a:off x="2861" y="3856"/>
                <a:ext cx="11" cy="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95" name="Rectangle 151">
                <a:extLst>
                  <a:ext uri="{FF2B5EF4-FFF2-40B4-BE49-F238E27FC236}">
                    <a16:creationId xmlns:a16="http://schemas.microsoft.com/office/drawing/2014/main" id="{DF350EA4-8375-4166-A064-BD413A5331D3}"/>
                  </a:ext>
                </a:extLst>
              </p:cNvPr>
              <p:cNvSpPr>
                <a:spLocks noChangeArrowheads="1"/>
              </p:cNvSpPr>
              <p:nvPr/>
            </p:nvSpPr>
            <p:spPr bwMode="auto">
              <a:xfrm>
                <a:off x="2893"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196" name="Freeform 152">
                <a:extLst>
                  <a:ext uri="{FF2B5EF4-FFF2-40B4-BE49-F238E27FC236}">
                    <a16:creationId xmlns:a16="http://schemas.microsoft.com/office/drawing/2014/main" id="{19C2122C-ED77-4315-93A6-1F9C44C2A6B6}"/>
                  </a:ext>
                </a:extLst>
              </p:cNvPr>
              <p:cNvSpPr>
                <a:spLocks/>
              </p:cNvSpPr>
              <p:nvPr/>
            </p:nvSpPr>
            <p:spPr bwMode="auto">
              <a:xfrm>
                <a:off x="2958" y="382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97" name="Freeform 153">
                <a:extLst>
                  <a:ext uri="{FF2B5EF4-FFF2-40B4-BE49-F238E27FC236}">
                    <a16:creationId xmlns:a16="http://schemas.microsoft.com/office/drawing/2014/main" id="{AD75C9CA-19D7-47AE-9B63-BB8C38499D6A}"/>
                  </a:ext>
                </a:extLst>
              </p:cNvPr>
              <p:cNvSpPr>
                <a:spLocks/>
              </p:cNvSpPr>
              <p:nvPr/>
            </p:nvSpPr>
            <p:spPr bwMode="auto">
              <a:xfrm>
                <a:off x="3012" y="382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98" name="Freeform 154">
                <a:extLst>
                  <a:ext uri="{FF2B5EF4-FFF2-40B4-BE49-F238E27FC236}">
                    <a16:creationId xmlns:a16="http://schemas.microsoft.com/office/drawing/2014/main" id="{6C2FD6D7-45B4-42E4-A7D9-E8E556A23C12}"/>
                  </a:ext>
                </a:extLst>
              </p:cNvPr>
              <p:cNvSpPr>
                <a:spLocks/>
              </p:cNvSpPr>
              <p:nvPr/>
            </p:nvSpPr>
            <p:spPr bwMode="auto">
              <a:xfrm>
                <a:off x="3066" y="3829"/>
                <a:ext cx="22" cy="27"/>
              </a:xfrm>
              <a:custGeom>
                <a:avLst/>
                <a:gdLst>
                  <a:gd name="T0" fmla="*/ 11 w 22"/>
                  <a:gd name="T1" fmla="*/ 0 h 27"/>
                  <a:gd name="T2" fmla="*/ 22 w 22"/>
                  <a:gd name="T3" fmla="*/ 27 h 27"/>
                  <a:gd name="T4" fmla="*/ 11 w 22"/>
                  <a:gd name="T5" fmla="*/ 27 h 27"/>
                  <a:gd name="T6" fmla="*/ 0 w 22"/>
                  <a:gd name="T7" fmla="*/ 0 h 27"/>
                  <a:gd name="T8" fmla="*/ 11 w 22"/>
                  <a:gd name="T9" fmla="*/ 0 h 27"/>
                  <a:gd name="T10" fmla="*/ 0 60000 65536"/>
                  <a:gd name="T11" fmla="*/ 0 60000 65536"/>
                  <a:gd name="T12" fmla="*/ 0 60000 65536"/>
                  <a:gd name="T13" fmla="*/ 0 60000 65536"/>
                  <a:gd name="T14" fmla="*/ 0 60000 65536"/>
                  <a:gd name="T15" fmla="*/ 0 w 22"/>
                  <a:gd name="T16" fmla="*/ 0 h 27"/>
                  <a:gd name="T17" fmla="*/ 22 w 22"/>
                  <a:gd name="T18" fmla="*/ 27 h 27"/>
                </a:gdLst>
                <a:ahLst/>
                <a:cxnLst>
                  <a:cxn ang="T10">
                    <a:pos x="T0" y="T1"/>
                  </a:cxn>
                  <a:cxn ang="T11">
                    <a:pos x="T2" y="T3"/>
                  </a:cxn>
                  <a:cxn ang="T12">
                    <a:pos x="T4" y="T5"/>
                  </a:cxn>
                  <a:cxn ang="T13">
                    <a:pos x="T6" y="T7"/>
                  </a:cxn>
                  <a:cxn ang="T14">
                    <a:pos x="T8" y="T9"/>
                  </a:cxn>
                </a:cxnLst>
                <a:rect l="T15" t="T16" r="T17" b="T18"/>
                <a:pathLst>
                  <a:path w="22" h="27">
                    <a:moveTo>
                      <a:pt x="11" y="0"/>
                    </a:moveTo>
                    <a:lnTo>
                      <a:pt x="22" y="27"/>
                    </a:lnTo>
                    <a:lnTo>
                      <a:pt x="11"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99" name="Freeform 155">
                <a:extLst>
                  <a:ext uri="{FF2B5EF4-FFF2-40B4-BE49-F238E27FC236}">
                    <a16:creationId xmlns:a16="http://schemas.microsoft.com/office/drawing/2014/main" id="{8405DE21-32DC-418A-A898-96576A200A95}"/>
                  </a:ext>
                </a:extLst>
              </p:cNvPr>
              <p:cNvSpPr>
                <a:spLocks/>
              </p:cNvSpPr>
              <p:nvPr/>
            </p:nvSpPr>
            <p:spPr bwMode="auto">
              <a:xfrm>
                <a:off x="2996" y="3856"/>
                <a:ext cx="16" cy="32"/>
              </a:xfrm>
              <a:custGeom>
                <a:avLst/>
                <a:gdLst>
                  <a:gd name="T0" fmla="*/ 11 w 16"/>
                  <a:gd name="T1" fmla="*/ 0 h 32"/>
                  <a:gd name="T2" fmla="*/ 16 w 16"/>
                  <a:gd name="T3" fmla="*/ 32 h 32"/>
                  <a:gd name="T4" fmla="*/ 5 w 16"/>
                  <a:gd name="T5" fmla="*/ 32 h 32"/>
                  <a:gd name="T6" fmla="*/ 0 w 16"/>
                  <a:gd name="T7" fmla="*/ 0 h 32"/>
                  <a:gd name="T8" fmla="*/ 11 w 16"/>
                  <a:gd name="T9" fmla="*/ 0 h 32"/>
                  <a:gd name="T10" fmla="*/ 0 60000 65536"/>
                  <a:gd name="T11" fmla="*/ 0 60000 65536"/>
                  <a:gd name="T12" fmla="*/ 0 60000 65536"/>
                  <a:gd name="T13" fmla="*/ 0 60000 65536"/>
                  <a:gd name="T14" fmla="*/ 0 60000 65536"/>
                  <a:gd name="T15" fmla="*/ 0 w 16"/>
                  <a:gd name="T16" fmla="*/ 0 h 32"/>
                  <a:gd name="T17" fmla="*/ 16 w 16"/>
                  <a:gd name="T18" fmla="*/ 32 h 32"/>
                </a:gdLst>
                <a:ahLst/>
                <a:cxnLst>
                  <a:cxn ang="T10">
                    <a:pos x="T0" y="T1"/>
                  </a:cxn>
                  <a:cxn ang="T11">
                    <a:pos x="T2" y="T3"/>
                  </a:cxn>
                  <a:cxn ang="T12">
                    <a:pos x="T4" y="T5"/>
                  </a:cxn>
                  <a:cxn ang="T13">
                    <a:pos x="T6" y="T7"/>
                  </a:cxn>
                  <a:cxn ang="T14">
                    <a:pos x="T8" y="T9"/>
                  </a:cxn>
                </a:cxnLst>
                <a:rect l="T15" t="T16" r="T17" b="T18"/>
                <a:pathLst>
                  <a:path w="16" h="32">
                    <a:moveTo>
                      <a:pt x="11" y="0"/>
                    </a:moveTo>
                    <a:lnTo>
                      <a:pt x="16" y="32"/>
                    </a:lnTo>
                    <a:lnTo>
                      <a:pt x="5" y="32"/>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0" name="Freeform 156">
                <a:extLst>
                  <a:ext uri="{FF2B5EF4-FFF2-40B4-BE49-F238E27FC236}">
                    <a16:creationId xmlns:a16="http://schemas.microsoft.com/office/drawing/2014/main" id="{477DF263-F7F5-46CA-83B8-0E92FB2AA99D}"/>
                  </a:ext>
                </a:extLst>
              </p:cNvPr>
              <p:cNvSpPr>
                <a:spLocks/>
              </p:cNvSpPr>
              <p:nvPr/>
            </p:nvSpPr>
            <p:spPr bwMode="auto">
              <a:xfrm>
                <a:off x="3125" y="3829"/>
                <a:ext cx="16" cy="27"/>
              </a:xfrm>
              <a:custGeom>
                <a:avLst/>
                <a:gdLst>
                  <a:gd name="T0" fmla="*/ 11 w 16"/>
                  <a:gd name="T1" fmla="*/ 0 h 27"/>
                  <a:gd name="T2" fmla="*/ 16 w 16"/>
                  <a:gd name="T3" fmla="*/ 27 h 27"/>
                  <a:gd name="T4" fmla="*/ 6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6"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1" name="Freeform 157">
                <a:extLst>
                  <a:ext uri="{FF2B5EF4-FFF2-40B4-BE49-F238E27FC236}">
                    <a16:creationId xmlns:a16="http://schemas.microsoft.com/office/drawing/2014/main" id="{A2EDBEE5-1CD1-46F7-A396-E3918B01E75A}"/>
                  </a:ext>
                </a:extLst>
              </p:cNvPr>
              <p:cNvSpPr>
                <a:spLocks/>
              </p:cNvSpPr>
              <p:nvPr/>
            </p:nvSpPr>
            <p:spPr bwMode="auto">
              <a:xfrm>
                <a:off x="3174" y="3829"/>
                <a:ext cx="21" cy="27"/>
              </a:xfrm>
              <a:custGeom>
                <a:avLst/>
                <a:gdLst>
                  <a:gd name="T0" fmla="*/ 11 w 21"/>
                  <a:gd name="T1" fmla="*/ 0 h 27"/>
                  <a:gd name="T2" fmla="*/ 21 w 21"/>
                  <a:gd name="T3" fmla="*/ 27 h 27"/>
                  <a:gd name="T4" fmla="*/ 11 w 21"/>
                  <a:gd name="T5" fmla="*/ 27 h 27"/>
                  <a:gd name="T6" fmla="*/ 0 w 21"/>
                  <a:gd name="T7" fmla="*/ 0 h 27"/>
                  <a:gd name="T8" fmla="*/ 11 w 21"/>
                  <a:gd name="T9" fmla="*/ 0 h 27"/>
                  <a:gd name="T10" fmla="*/ 0 60000 65536"/>
                  <a:gd name="T11" fmla="*/ 0 60000 65536"/>
                  <a:gd name="T12" fmla="*/ 0 60000 65536"/>
                  <a:gd name="T13" fmla="*/ 0 60000 65536"/>
                  <a:gd name="T14" fmla="*/ 0 60000 65536"/>
                  <a:gd name="T15" fmla="*/ 0 w 21"/>
                  <a:gd name="T16" fmla="*/ 0 h 27"/>
                  <a:gd name="T17" fmla="*/ 21 w 21"/>
                  <a:gd name="T18" fmla="*/ 27 h 27"/>
                </a:gdLst>
                <a:ahLst/>
                <a:cxnLst>
                  <a:cxn ang="T10">
                    <a:pos x="T0" y="T1"/>
                  </a:cxn>
                  <a:cxn ang="T11">
                    <a:pos x="T2" y="T3"/>
                  </a:cxn>
                  <a:cxn ang="T12">
                    <a:pos x="T4" y="T5"/>
                  </a:cxn>
                  <a:cxn ang="T13">
                    <a:pos x="T6" y="T7"/>
                  </a:cxn>
                  <a:cxn ang="T14">
                    <a:pos x="T8" y="T9"/>
                  </a:cxn>
                </a:cxnLst>
                <a:rect l="T15" t="T16" r="T17" b="T18"/>
                <a:pathLst>
                  <a:path w="21" h="27">
                    <a:moveTo>
                      <a:pt x="11" y="0"/>
                    </a:moveTo>
                    <a:lnTo>
                      <a:pt x="21" y="27"/>
                    </a:lnTo>
                    <a:lnTo>
                      <a:pt x="11"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2" name="Freeform 158">
                <a:extLst>
                  <a:ext uri="{FF2B5EF4-FFF2-40B4-BE49-F238E27FC236}">
                    <a16:creationId xmlns:a16="http://schemas.microsoft.com/office/drawing/2014/main" id="{0229A895-3449-494B-AB26-61CDCAC386DB}"/>
                  </a:ext>
                </a:extLst>
              </p:cNvPr>
              <p:cNvSpPr>
                <a:spLocks/>
              </p:cNvSpPr>
              <p:nvPr/>
            </p:nvSpPr>
            <p:spPr bwMode="auto">
              <a:xfrm>
                <a:off x="2192" y="3888"/>
                <a:ext cx="172" cy="54"/>
              </a:xfrm>
              <a:custGeom>
                <a:avLst/>
                <a:gdLst>
                  <a:gd name="T0" fmla="*/ 0 w 172"/>
                  <a:gd name="T1" fmla="*/ 21 h 54"/>
                  <a:gd name="T2" fmla="*/ 0 w 172"/>
                  <a:gd name="T3" fmla="*/ 54 h 54"/>
                  <a:gd name="T4" fmla="*/ 54 w 172"/>
                  <a:gd name="T5" fmla="*/ 54 h 54"/>
                  <a:gd name="T6" fmla="*/ 64 w 172"/>
                  <a:gd name="T7" fmla="*/ 32 h 54"/>
                  <a:gd name="T8" fmla="*/ 162 w 172"/>
                  <a:gd name="T9" fmla="*/ 32 h 54"/>
                  <a:gd name="T10" fmla="*/ 162 w 172"/>
                  <a:gd name="T11" fmla="*/ 21 h 54"/>
                  <a:gd name="T12" fmla="*/ 172 w 172"/>
                  <a:gd name="T13" fmla="*/ 0 h 54"/>
                  <a:gd name="T14" fmla="*/ 64 w 172"/>
                  <a:gd name="T15" fmla="*/ 0 h 54"/>
                  <a:gd name="T16" fmla="*/ 54 w 172"/>
                  <a:gd name="T17" fmla="*/ 16 h 54"/>
                  <a:gd name="T18" fmla="*/ 0 w 172"/>
                  <a:gd name="T19" fmla="*/ 21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2"/>
                  <a:gd name="T31" fmla="*/ 0 h 54"/>
                  <a:gd name="T32" fmla="*/ 172 w 172"/>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2" h="54">
                    <a:moveTo>
                      <a:pt x="0" y="21"/>
                    </a:moveTo>
                    <a:lnTo>
                      <a:pt x="0" y="54"/>
                    </a:lnTo>
                    <a:lnTo>
                      <a:pt x="54" y="54"/>
                    </a:lnTo>
                    <a:lnTo>
                      <a:pt x="64" y="32"/>
                    </a:lnTo>
                    <a:lnTo>
                      <a:pt x="162" y="32"/>
                    </a:lnTo>
                    <a:lnTo>
                      <a:pt x="162" y="21"/>
                    </a:lnTo>
                    <a:lnTo>
                      <a:pt x="172" y="0"/>
                    </a:lnTo>
                    <a:lnTo>
                      <a:pt x="64" y="0"/>
                    </a:lnTo>
                    <a:lnTo>
                      <a:pt x="54" y="16"/>
                    </a:lnTo>
                    <a:lnTo>
                      <a:pt x="0"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3" name="Freeform 159">
                <a:extLst>
                  <a:ext uri="{FF2B5EF4-FFF2-40B4-BE49-F238E27FC236}">
                    <a16:creationId xmlns:a16="http://schemas.microsoft.com/office/drawing/2014/main" id="{6A63FB53-C592-47BA-8631-3B6D91245356}"/>
                  </a:ext>
                </a:extLst>
              </p:cNvPr>
              <p:cNvSpPr>
                <a:spLocks/>
              </p:cNvSpPr>
              <p:nvPr/>
            </p:nvSpPr>
            <p:spPr bwMode="auto">
              <a:xfrm>
                <a:off x="2186" y="3882"/>
                <a:ext cx="184" cy="65"/>
              </a:xfrm>
              <a:custGeom>
                <a:avLst/>
                <a:gdLst>
                  <a:gd name="T0" fmla="*/ 6 w 184"/>
                  <a:gd name="T1" fmla="*/ 54 h 65"/>
                  <a:gd name="T2" fmla="*/ 60 w 184"/>
                  <a:gd name="T3" fmla="*/ 54 h 65"/>
                  <a:gd name="T4" fmla="*/ 65 w 184"/>
                  <a:gd name="T5" fmla="*/ 38 h 65"/>
                  <a:gd name="T6" fmla="*/ 70 w 184"/>
                  <a:gd name="T7" fmla="*/ 33 h 65"/>
                  <a:gd name="T8" fmla="*/ 162 w 184"/>
                  <a:gd name="T9" fmla="*/ 33 h 65"/>
                  <a:gd name="T10" fmla="*/ 162 w 184"/>
                  <a:gd name="T11" fmla="*/ 27 h 65"/>
                  <a:gd name="T12" fmla="*/ 173 w 184"/>
                  <a:gd name="T13" fmla="*/ 11 h 65"/>
                  <a:gd name="T14" fmla="*/ 70 w 184"/>
                  <a:gd name="T15" fmla="*/ 11 h 65"/>
                  <a:gd name="T16" fmla="*/ 65 w 184"/>
                  <a:gd name="T17" fmla="*/ 22 h 65"/>
                  <a:gd name="T18" fmla="*/ 60 w 184"/>
                  <a:gd name="T19" fmla="*/ 27 h 65"/>
                  <a:gd name="T20" fmla="*/ 6 w 184"/>
                  <a:gd name="T21" fmla="*/ 33 h 65"/>
                  <a:gd name="T22" fmla="*/ 6 w 184"/>
                  <a:gd name="T23" fmla="*/ 22 h 65"/>
                  <a:gd name="T24" fmla="*/ 60 w 184"/>
                  <a:gd name="T25" fmla="*/ 17 h 65"/>
                  <a:gd name="T26" fmla="*/ 65 w 184"/>
                  <a:gd name="T27" fmla="*/ 6 h 65"/>
                  <a:gd name="T28" fmla="*/ 70 w 184"/>
                  <a:gd name="T29" fmla="*/ 0 h 65"/>
                  <a:gd name="T30" fmla="*/ 178 w 184"/>
                  <a:gd name="T31" fmla="*/ 0 h 65"/>
                  <a:gd name="T32" fmla="*/ 184 w 184"/>
                  <a:gd name="T33" fmla="*/ 6 h 65"/>
                  <a:gd name="T34" fmla="*/ 173 w 184"/>
                  <a:gd name="T35" fmla="*/ 27 h 65"/>
                  <a:gd name="T36" fmla="*/ 173 w 184"/>
                  <a:gd name="T37" fmla="*/ 38 h 65"/>
                  <a:gd name="T38" fmla="*/ 168 w 184"/>
                  <a:gd name="T39" fmla="*/ 44 h 65"/>
                  <a:gd name="T40" fmla="*/ 76 w 184"/>
                  <a:gd name="T41" fmla="*/ 44 h 65"/>
                  <a:gd name="T42" fmla="*/ 65 w 184"/>
                  <a:gd name="T43" fmla="*/ 60 h 65"/>
                  <a:gd name="T44" fmla="*/ 60 w 184"/>
                  <a:gd name="T45" fmla="*/ 65 h 65"/>
                  <a:gd name="T46" fmla="*/ 6 w 184"/>
                  <a:gd name="T47" fmla="*/ 65 h 65"/>
                  <a:gd name="T48" fmla="*/ 0 w 184"/>
                  <a:gd name="T49" fmla="*/ 60 h 65"/>
                  <a:gd name="T50" fmla="*/ 6 w 184"/>
                  <a:gd name="T51" fmla="*/ 54 h 6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4"/>
                  <a:gd name="T79" fmla="*/ 0 h 65"/>
                  <a:gd name="T80" fmla="*/ 184 w 184"/>
                  <a:gd name="T81" fmla="*/ 65 h 6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4" h="65">
                    <a:moveTo>
                      <a:pt x="6" y="54"/>
                    </a:moveTo>
                    <a:lnTo>
                      <a:pt x="60" y="54"/>
                    </a:lnTo>
                    <a:lnTo>
                      <a:pt x="65" y="38"/>
                    </a:lnTo>
                    <a:lnTo>
                      <a:pt x="70" y="33"/>
                    </a:lnTo>
                    <a:lnTo>
                      <a:pt x="162" y="33"/>
                    </a:lnTo>
                    <a:lnTo>
                      <a:pt x="162" y="27"/>
                    </a:lnTo>
                    <a:lnTo>
                      <a:pt x="173" y="11"/>
                    </a:lnTo>
                    <a:lnTo>
                      <a:pt x="70" y="11"/>
                    </a:lnTo>
                    <a:lnTo>
                      <a:pt x="65" y="22"/>
                    </a:lnTo>
                    <a:lnTo>
                      <a:pt x="60" y="27"/>
                    </a:lnTo>
                    <a:lnTo>
                      <a:pt x="6" y="33"/>
                    </a:lnTo>
                    <a:lnTo>
                      <a:pt x="6" y="22"/>
                    </a:lnTo>
                    <a:lnTo>
                      <a:pt x="60" y="17"/>
                    </a:lnTo>
                    <a:lnTo>
                      <a:pt x="65" y="6"/>
                    </a:lnTo>
                    <a:lnTo>
                      <a:pt x="70" y="0"/>
                    </a:lnTo>
                    <a:lnTo>
                      <a:pt x="178" y="0"/>
                    </a:lnTo>
                    <a:lnTo>
                      <a:pt x="184" y="6"/>
                    </a:lnTo>
                    <a:lnTo>
                      <a:pt x="173" y="27"/>
                    </a:lnTo>
                    <a:lnTo>
                      <a:pt x="173" y="38"/>
                    </a:lnTo>
                    <a:lnTo>
                      <a:pt x="168" y="44"/>
                    </a:lnTo>
                    <a:lnTo>
                      <a:pt x="76" y="44"/>
                    </a:lnTo>
                    <a:lnTo>
                      <a:pt x="65" y="60"/>
                    </a:lnTo>
                    <a:lnTo>
                      <a:pt x="60" y="65"/>
                    </a:lnTo>
                    <a:lnTo>
                      <a:pt x="6" y="65"/>
                    </a:lnTo>
                    <a:lnTo>
                      <a:pt x="0" y="60"/>
                    </a:lnTo>
                    <a:lnTo>
                      <a:pt x="6" y="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4" name="Freeform 160">
                <a:extLst>
                  <a:ext uri="{FF2B5EF4-FFF2-40B4-BE49-F238E27FC236}">
                    <a16:creationId xmlns:a16="http://schemas.microsoft.com/office/drawing/2014/main" id="{A2F7D726-C35A-4FDC-88DB-783829E3062D}"/>
                  </a:ext>
                </a:extLst>
              </p:cNvPr>
              <p:cNvSpPr>
                <a:spLocks/>
              </p:cNvSpPr>
              <p:nvPr/>
            </p:nvSpPr>
            <p:spPr bwMode="auto">
              <a:xfrm>
                <a:off x="2186" y="3904"/>
                <a:ext cx="11" cy="38"/>
              </a:xfrm>
              <a:custGeom>
                <a:avLst/>
                <a:gdLst>
                  <a:gd name="T0" fmla="*/ 11 w 11"/>
                  <a:gd name="T1" fmla="*/ 5 h 38"/>
                  <a:gd name="T2" fmla="*/ 11 w 11"/>
                  <a:gd name="T3" fmla="*/ 38 h 38"/>
                  <a:gd name="T4" fmla="*/ 0 w 11"/>
                  <a:gd name="T5" fmla="*/ 38 h 38"/>
                  <a:gd name="T6" fmla="*/ 0 w 11"/>
                  <a:gd name="T7" fmla="*/ 5 h 38"/>
                  <a:gd name="T8" fmla="*/ 6 w 11"/>
                  <a:gd name="T9" fmla="*/ 0 h 38"/>
                  <a:gd name="T10" fmla="*/ 11 w 11"/>
                  <a:gd name="T11" fmla="*/ 5 h 38"/>
                  <a:gd name="T12" fmla="*/ 0 60000 65536"/>
                  <a:gd name="T13" fmla="*/ 0 60000 65536"/>
                  <a:gd name="T14" fmla="*/ 0 60000 65536"/>
                  <a:gd name="T15" fmla="*/ 0 60000 65536"/>
                  <a:gd name="T16" fmla="*/ 0 60000 65536"/>
                  <a:gd name="T17" fmla="*/ 0 60000 65536"/>
                  <a:gd name="T18" fmla="*/ 0 w 11"/>
                  <a:gd name="T19" fmla="*/ 0 h 38"/>
                  <a:gd name="T20" fmla="*/ 11 w 11"/>
                  <a:gd name="T21" fmla="*/ 38 h 38"/>
                </a:gdLst>
                <a:ahLst/>
                <a:cxnLst>
                  <a:cxn ang="T12">
                    <a:pos x="T0" y="T1"/>
                  </a:cxn>
                  <a:cxn ang="T13">
                    <a:pos x="T2" y="T3"/>
                  </a:cxn>
                  <a:cxn ang="T14">
                    <a:pos x="T4" y="T5"/>
                  </a:cxn>
                  <a:cxn ang="T15">
                    <a:pos x="T6" y="T7"/>
                  </a:cxn>
                  <a:cxn ang="T16">
                    <a:pos x="T8" y="T9"/>
                  </a:cxn>
                  <a:cxn ang="T17">
                    <a:pos x="T10" y="T11"/>
                  </a:cxn>
                </a:cxnLst>
                <a:rect l="T18" t="T19" r="T20" b="T21"/>
                <a:pathLst>
                  <a:path w="11" h="38">
                    <a:moveTo>
                      <a:pt x="11" y="5"/>
                    </a:moveTo>
                    <a:lnTo>
                      <a:pt x="11" y="38"/>
                    </a:lnTo>
                    <a:lnTo>
                      <a:pt x="0" y="38"/>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5" name="Rectangle 161">
                <a:extLst>
                  <a:ext uri="{FF2B5EF4-FFF2-40B4-BE49-F238E27FC236}">
                    <a16:creationId xmlns:a16="http://schemas.microsoft.com/office/drawing/2014/main" id="{C3F612B4-C5B3-478E-AA2D-29D993DFD8B5}"/>
                  </a:ext>
                </a:extLst>
              </p:cNvPr>
              <p:cNvSpPr>
                <a:spLocks noChangeArrowheads="1"/>
              </p:cNvSpPr>
              <p:nvPr/>
            </p:nvSpPr>
            <p:spPr bwMode="auto">
              <a:xfrm>
                <a:off x="2354" y="3909"/>
                <a:ext cx="744" cy="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06" name="Freeform 162">
                <a:extLst>
                  <a:ext uri="{FF2B5EF4-FFF2-40B4-BE49-F238E27FC236}">
                    <a16:creationId xmlns:a16="http://schemas.microsoft.com/office/drawing/2014/main" id="{32E4C41C-DC60-467E-9D82-065B439C65A8}"/>
                  </a:ext>
                </a:extLst>
              </p:cNvPr>
              <p:cNvSpPr>
                <a:spLocks/>
              </p:cNvSpPr>
              <p:nvPr/>
            </p:nvSpPr>
            <p:spPr bwMode="auto">
              <a:xfrm>
                <a:off x="2348" y="3904"/>
                <a:ext cx="750" cy="43"/>
              </a:xfrm>
              <a:custGeom>
                <a:avLst/>
                <a:gdLst>
                  <a:gd name="T0" fmla="*/ 6 w 750"/>
                  <a:gd name="T1" fmla="*/ 32 h 43"/>
                  <a:gd name="T2" fmla="*/ 740 w 750"/>
                  <a:gd name="T3" fmla="*/ 32 h 43"/>
                  <a:gd name="T4" fmla="*/ 740 w 750"/>
                  <a:gd name="T5" fmla="*/ 11 h 43"/>
                  <a:gd name="T6" fmla="*/ 6 w 750"/>
                  <a:gd name="T7" fmla="*/ 11 h 43"/>
                  <a:gd name="T8" fmla="*/ 6 w 750"/>
                  <a:gd name="T9" fmla="*/ 0 h 43"/>
                  <a:gd name="T10" fmla="*/ 745 w 750"/>
                  <a:gd name="T11" fmla="*/ 0 h 43"/>
                  <a:gd name="T12" fmla="*/ 750 w 750"/>
                  <a:gd name="T13" fmla="*/ 5 h 43"/>
                  <a:gd name="T14" fmla="*/ 750 w 750"/>
                  <a:gd name="T15" fmla="*/ 38 h 43"/>
                  <a:gd name="T16" fmla="*/ 745 w 750"/>
                  <a:gd name="T17" fmla="*/ 43 h 43"/>
                  <a:gd name="T18" fmla="*/ 6 w 750"/>
                  <a:gd name="T19" fmla="*/ 43 h 43"/>
                  <a:gd name="T20" fmla="*/ 0 w 750"/>
                  <a:gd name="T21" fmla="*/ 38 h 43"/>
                  <a:gd name="T22" fmla="*/ 6 w 750"/>
                  <a:gd name="T23" fmla="*/ 32 h 4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50"/>
                  <a:gd name="T37" fmla="*/ 0 h 43"/>
                  <a:gd name="T38" fmla="*/ 750 w 750"/>
                  <a:gd name="T39" fmla="*/ 43 h 4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50" h="43">
                    <a:moveTo>
                      <a:pt x="6" y="32"/>
                    </a:moveTo>
                    <a:lnTo>
                      <a:pt x="740" y="32"/>
                    </a:lnTo>
                    <a:lnTo>
                      <a:pt x="740" y="11"/>
                    </a:lnTo>
                    <a:lnTo>
                      <a:pt x="6" y="11"/>
                    </a:lnTo>
                    <a:lnTo>
                      <a:pt x="6" y="0"/>
                    </a:lnTo>
                    <a:lnTo>
                      <a:pt x="745" y="0"/>
                    </a:lnTo>
                    <a:lnTo>
                      <a:pt x="750" y="5"/>
                    </a:lnTo>
                    <a:lnTo>
                      <a:pt x="750" y="38"/>
                    </a:lnTo>
                    <a:lnTo>
                      <a:pt x="745" y="43"/>
                    </a:lnTo>
                    <a:lnTo>
                      <a:pt x="6" y="43"/>
                    </a:lnTo>
                    <a:lnTo>
                      <a:pt x="0" y="38"/>
                    </a:lnTo>
                    <a:lnTo>
                      <a:pt x="6"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7" name="Freeform 163">
                <a:extLst>
                  <a:ext uri="{FF2B5EF4-FFF2-40B4-BE49-F238E27FC236}">
                    <a16:creationId xmlns:a16="http://schemas.microsoft.com/office/drawing/2014/main" id="{0800E060-664B-4FDF-A6EF-8DDC6C83BE86}"/>
                  </a:ext>
                </a:extLst>
              </p:cNvPr>
              <p:cNvSpPr>
                <a:spLocks/>
              </p:cNvSpPr>
              <p:nvPr/>
            </p:nvSpPr>
            <p:spPr bwMode="auto">
              <a:xfrm>
                <a:off x="2348" y="3904"/>
                <a:ext cx="11" cy="38"/>
              </a:xfrm>
              <a:custGeom>
                <a:avLst/>
                <a:gdLst>
                  <a:gd name="T0" fmla="*/ 11 w 11"/>
                  <a:gd name="T1" fmla="*/ 5 h 38"/>
                  <a:gd name="T2" fmla="*/ 11 w 11"/>
                  <a:gd name="T3" fmla="*/ 38 h 38"/>
                  <a:gd name="T4" fmla="*/ 0 w 11"/>
                  <a:gd name="T5" fmla="*/ 38 h 38"/>
                  <a:gd name="T6" fmla="*/ 0 w 11"/>
                  <a:gd name="T7" fmla="*/ 5 h 38"/>
                  <a:gd name="T8" fmla="*/ 6 w 11"/>
                  <a:gd name="T9" fmla="*/ 0 h 38"/>
                  <a:gd name="T10" fmla="*/ 11 w 11"/>
                  <a:gd name="T11" fmla="*/ 5 h 38"/>
                  <a:gd name="T12" fmla="*/ 0 60000 65536"/>
                  <a:gd name="T13" fmla="*/ 0 60000 65536"/>
                  <a:gd name="T14" fmla="*/ 0 60000 65536"/>
                  <a:gd name="T15" fmla="*/ 0 60000 65536"/>
                  <a:gd name="T16" fmla="*/ 0 60000 65536"/>
                  <a:gd name="T17" fmla="*/ 0 60000 65536"/>
                  <a:gd name="T18" fmla="*/ 0 w 11"/>
                  <a:gd name="T19" fmla="*/ 0 h 38"/>
                  <a:gd name="T20" fmla="*/ 11 w 11"/>
                  <a:gd name="T21" fmla="*/ 38 h 38"/>
                </a:gdLst>
                <a:ahLst/>
                <a:cxnLst>
                  <a:cxn ang="T12">
                    <a:pos x="T0" y="T1"/>
                  </a:cxn>
                  <a:cxn ang="T13">
                    <a:pos x="T2" y="T3"/>
                  </a:cxn>
                  <a:cxn ang="T14">
                    <a:pos x="T4" y="T5"/>
                  </a:cxn>
                  <a:cxn ang="T15">
                    <a:pos x="T6" y="T7"/>
                  </a:cxn>
                  <a:cxn ang="T16">
                    <a:pos x="T8" y="T9"/>
                  </a:cxn>
                  <a:cxn ang="T17">
                    <a:pos x="T10" y="T11"/>
                  </a:cxn>
                </a:cxnLst>
                <a:rect l="T18" t="T19" r="T20" b="T21"/>
                <a:pathLst>
                  <a:path w="11" h="38">
                    <a:moveTo>
                      <a:pt x="11" y="5"/>
                    </a:moveTo>
                    <a:lnTo>
                      <a:pt x="11" y="38"/>
                    </a:lnTo>
                    <a:lnTo>
                      <a:pt x="0" y="38"/>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8" name="Freeform 164">
                <a:extLst>
                  <a:ext uri="{FF2B5EF4-FFF2-40B4-BE49-F238E27FC236}">
                    <a16:creationId xmlns:a16="http://schemas.microsoft.com/office/drawing/2014/main" id="{2E72B16F-CE6A-4886-838B-363D6718AABB}"/>
                  </a:ext>
                </a:extLst>
              </p:cNvPr>
              <p:cNvSpPr>
                <a:spLocks/>
              </p:cNvSpPr>
              <p:nvPr/>
            </p:nvSpPr>
            <p:spPr bwMode="auto">
              <a:xfrm>
                <a:off x="3082" y="3888"/>
                <a:ext cx="211" cy="54"/>
              </a:xfrm>
              <a:custGeom>
                <a:avLst/>
                <a:gdLst>
                  <a:gd name="T0" fmla="*/ 11 w 211"/>
                  <a:gd name="T1" fmla="*/ 21 h 54"/>
                  <a:gd name="T2" fmla="*/ 0 w 211"/>
                  <a:gd name="T3" fmla="*/ 0 h 54"/>
                  <a:gd name="T4" fmla="*/ 92 w 211"/>
                  <a:gd name="T5" fmla="*/ 0 h 54"/>
                  <a:gd name="T6" fmla="*/ 97 w 211"/>
                  <a:gd name="T7" fmla="*/ 21 h 54"/>
                  <a:gd name="T8" fmla="*/ 211 w 211"/>
                  <a:gd name="T9" fmla="*/ 21 h 54"/>
                  <a:gd name="T10" fmla="*/ 211 w 211"/>
                  <a:gd name="T11" fmla="*/ 54 h 54"/>
                  <a:gd name="T12" fmla="*/ 97 w 211"/>
                  <a:gd name="T13" fmla="*/ 54 h 54"/>
                  <a:gd name="T14" fmla="*/ 92 w 211"/>
                  <a:gd name="T15" fmla="*/ 32 h 54"/>
                  <a:gd name="T16" fmla="*/ 11 w 211"/>
                  <a:gd name="T17" fmla="*/ 32 h 54"/>
                  <a:gd name="T18" fmla="*/ 11 w 211"/>
                  <a:gd name="T19" fmla="*/ 21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11"/>
                  <a:gd name="T31" fmla="*/ 0 h 54"/>
                  <a:gd name="T32" fmla="*/ 211 w 211"/>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1" h="54">
                    <a:moveTo>
                      <a:pt x="11" y="21"/>
                    </a:moveTo>
                    <a:lnTo>
                      <a:pt x="0" y="0"/>
                    </a:lnTo>
                    <a:lnTo>
                      <a:pt x="92" y="0"/>
                    </a:lnTo>
                    <a:lnTo>
                      <a:pt x="97" y="21"/>
                    </a:lnTo>
                    <a:lnTo>
                      <a:pt x="211" y="21"/>
                    </a:lnTo>
                    <a:lnTo>
                      <a:pt x="211" y="54"/>
                    </a:lnTo>
                    <a:lnTo>
                      <a:pt x="97" y="54"/>
                    </a:lnTo>
                    <a:lnTo>
                      <a:pt x="92" y="32"/>
                    </a:lnTo>
                    <a:lnTo>
                      <a:pt x="11" y="32"/>
                    </a:lnTo>
                    <a:lnTo>
                      <a:pt x="11"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9" name="Freeform 165">
                <a:extLst>
                  <a:ext uri="{FF2B5EF4-FFF2-40B4-BE49-F238E27FC236}">
                    <a16:creationId xmlns:a16="http://schemas.microsoft.com/office/drawing/2014/main" id="{43FA32B1-4625-4CAF-AFD7-546AE19375AA}"/>
                  </a:ext>
                </a:extLst>
              </p:cNvPr>
              <p:cNvSpPr>
                <a:spLocks/>
              </p:cNvSpPr>
              <p:nvPr/>
            </p:nvSpPr>
            <p:spPr bwMode="auto">
              <a:xfrm>
                <a:off x="3077" y="3882"/>
                <a:ext cx="221" cy="65"/>
              </a:xfrm>
              <a:custGeom>
                <a:avLst/>
                <a:gdLst>
                  <a:gd name="T0" fmla="*/ 0 w 221"/>
                  <a:gd name="T1" fmla="*/ 6 h 65"/>
                  <a:gd name="T2" fmla="*/ 5 w 221"/>
                  <a:gd name="T3" fmla="*/ 0 h 65"/>
                  <a:gd name="T4" fmla="*/ 97 w 221"/>
                  <a:gd name="T5" fmla="*/ 0 h 65"/>
                  <a:gd name="T6" fmla="*/ 102 w 221"/>
                  <a:gd name="T7" fmla="*/ 6 h 65"/>
                  <a:gd name="T8" fmla="*/ 108 w 221"/>
                  <a:gd name="T9" fmla="*/ 22 h 65"/>
                  <a:gd name="T10" fmla="*/ 216 w 221"/>
                  <a:gd name="T11" fmla="*/ 22 h 65"/>
                  <a:gd name="T12" fmla="*/ 221 w 221"/>
                  <a:gd name="T13" fmla="*/ 27 h 65"/>
                  <a:gd name="T14" fmla="*/ 221 w 221"/>
                  <a:gd name="T15" fmla="*/ 60 h 65"/>
                  <a:gd name="T16" fmla="*/ 216 w 221"/>
                  <a:gd name="T17" fmla="*/ 65 h 65"/>
                  <a:gd name="T18" fmla="*/ 102 w 221"/>
                  <a:gd name="T19" fmla="*/ 65 h 65"/>
                  <a:gd name="T20" fmla="*/ 97 w 221"/>
                  <a:gd name="T21" fmla="*/ 60 h 65"/>
                  <a:gd name="T22" fmla="*/ 91 w 221"/>
                  <a:gd name="T23" fmla="*/ 44 h 65"/>
                  <a:gd name="T24" fmla="*/ 16 w 221"/>
                  <a:gd name="T25" fmla="*/ 44 h 65"/>
                  <a:gd name="T26" fmla="*/ 11 w 221"/>
                  <a:gd name="T27" fmla="*/ 38 h 65"/>
                  <a:gd name="T28" fmla="*/ 11 w 221"/>
                  <a:gd name="T29" fmla="*/ 27 h 65"/>
                  <a:gd name="T30" fmla="*/ 21 w 221"/>
                  <a:gd name="T31" fmla="*/ 27 h 65"/>
                  <a:gd name="T32" fmla="*/ 21 w 221"/>
                  <a:gd name="T33" fmla="*/ 33 h 65"/>
                  <a:gd name="T34" fmla="*/ 97 w 221"/>
                  <a:gd name="T35" fmla="*/ 33 h 65"/>
                  <a:gd name="T36" fmla="*/ 102 w 221"/>
                  <a:gd name="T37" fmla="*/ 38 h 65"/>
                  <a:gd name="T38" fmla="*/ 108 w 221"/>
                  <a:gd name="T39" fmla="*/ 54 h 65"/>
                  <a:gd name="T40" fmla="*/ 210 w 221"/>
                  <a:gd name="T41" fmla="*/ 54 h 65"/>
                  <a:gd name="T42" fmla="*/ 210 w 221"/>
                  <a:gd name="T43" fmla="*/ 33 h 65"/>
                  <a:gd name="T44" fmla="*/ 102 w 221"/>
                  <a:gd name="T45" fmla="*/ 33 h 65"/>
                  <a:gd name="T46" fmla="*/ 97 w 221"/>
                  <a:gd name="T47" fmla="*/ 27 h 65"/>
                  <a:gd name="T48" fmla="*/ 91 w 221"/>
                  <a:gd name="T49" fmla="*/ 11 h 65"/>
                  <a:gd name="T50" fmla="*/ 5 w 221"/>
                  <a:gd name="T51" fmla="*/ 11 h 65"/>
                  <a:gd name="T52" fmla="*/ 0 w 221"/>
                  <a:gd name="T53" fmla="*/ 6 h 6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21"/>
                  <a:gd name="T82" fmla="*/ 0 h 65"/>
                  <a:gd name="T83" fmla="*/ 221 w 221"/>
                  <a:gd name="T84" fmla="*/ 65 h 6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21" h="65">
                    <a:moveTo>
                      <a:pt x="0" y="6"/>
                    </a:moveTo>
                    <a:lnTo>
                      <a:pt x="5" y="0"/>
                    </a:lnTo>
                    <a:lnTo>
                      <a:pt x="97" y="0"/>
                    </a:lnTo>
                    <a:lnTo>
                      <a:pt x="102" y="6"/>
                    </a:lnTo>
                    <a:lnTo>
                      <a:pt x="108" y="22"/>
                    </a:lnTo>
                    <a:lnTo>
                      <a:pt x="216" y="22"/>
                    </a:lnTo>
                    <a:lnTo>
                      <a:pt x="221" y="27"/>
                    </a:lnTo>
                    <a:lnTo>
                      <a:pt x="221" y="60"/>
                    </a:lnTo>
                    <a:lnTo>
                      <a:pt x="216" y="65"/>
                    </a:lnTo>
                    <a:lnTo>
                      <a:pt x="102" y="65"/>
                    </a:lnTo>
                    <a:lnTo>
                      <a:pt x="97" y="60"/>
                    </a:lnTo>
                    <a:lnTo>
                      <a:pt x="91" y="44"/>
                    </a:lnTo>
                    <a:lnTo>
                      <a:pt x="16" y="44"/>
                    </a:lnTo>
                    <a:lnTo>
                      <a:pt x="11" y="38"/>
                    </a:lnTo>
                    <a:lnTo>
                      <a:pt x="11" y="27"/>
                    </a:lnTo>
                    <a:lnTo>
                      <a:pt x="21" y="27"/>
                    </a:lnTo>
                    <a:lnTo>
                      <a:pt x="21" y="33"/>
                    </a:lnTo>
                    <a:lnTo>
                      <a:pt x="97" y="33"/>
                    </a:lnTo>
                    <a:lnTo>
                      <a:pt x="102" y="38"/>
                    </a:lnTo>
                    <a:lnTo>
                      <a:pt x="108" y="54"/>
                    </a:lnTo>
                    <a:lnTo>
                      <a:pt x="210" y="54"/>
                    </a:lnTo>
                    <a:lnTo>
                      <a:pt x="210" y="33"/>
                    </a:lnTo>
                    <a:lnTo>
                      <a:pt x="102" y="33"/>
                    </a:lnTo>
                    <a:lnTo>
                      <a:pt x="97" y="27"/>
                    </a:lnTo>
                    <a:lnTo>
                      <a:pt x="91" y="11"/>
                    </a:lnTo>
                    <a:lnTo>
                      <a:pt x="5" y="11"/>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0" name="Freeform 166">
                <a:extLst>
                  <a:ext uri="{FF2B5EF4-FFF2-40B4-BE49-F238E27FC236}">
                    <a16:creationId xmlns:a16="http://schemas.microsoft.com/office/drawing/2014/main" id="{A84AA856-268F-4A99-9A7B-20B3523E0E3A}"/>
                  </a:ext>
                </a:extLst>
              </p:cNvPr>
              <p:cNvSpPr>
                <a:spLocks/>
              </p:cNvSpPr>
              <p:nvPr/>
            </p:nvSpPr>
            <p:spPr bwMode="auto">
              <a:xfrm>
                <a:off x="3077" y="3888"/>
                <a:ext cx="21" cy="21"/>
              </a:xfrm>
              <a:custGeom>
                <a:avLst/>
                <a:gdLst>
                  <a:gd name="T0" fmla="*/ 11 w 21"/>
                  <a:gd name="T1" fmla="*/ 21 h 21"/>
                  <a:gd name="T2" fmla="*/ 0 w 21"/>
                  <a:gd name="T3" fmla="*/ 0 h 21"/>
                  <a:gd name="T4" fmla="*/ 11 w 21"/>
                  <a:gd name="T5" fmla="*/ 0 h 21"/>
                  <a:gd name="T6" fmla="*/ 21 w 21"/>
                  <a:gd name="T7" fmla="*/ 21 h 21"/>
                  <a:gd name="T8" fmla="*/ 11 w 21"/>
                  <a:gd name="T9" fmla="*/ 21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1" y="21"/>
                    </a:moveTo>
                    <a:lnTo>
                      <a:pt x="0" y="0"/>
                    </a:lnTo>
                    <a:lnTo>
                      <a:pt x="11" y="0"/>
                    </a:lnTo>
                    <a:lnTo>
                      <a:pt x="21" y="21"/>
                    </a:lnTo>
                    <a:lnTo>
                      <a:pt x="11"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1" name="Freeform 167">
                <a:extLst>
                  <a:ext uri="{FF2B5EF4-FFF2-40B4-BE49-F238E27FC236}">
                    <a16:creationId xmlns:a16="http://schemas.microsoft.com/office/drawing/2014/main" id="{B1B432F3-CD23-46D9-8270-6DEE97A8B59A}"/>
                  </a:ext>
                </a:extLst>
              </p:cNvPr>
              <p:cNvSpPr>
                <a:spLocks/>
              </p:cNvSpPr>
              <p:nvPr/>
            </p:nvSpPr>
            <p:spPr bwMode="auto">
              <a:xfrm>
                <a:off x="3007" y="3748"/>
                <a:ext cx="5" cy="21"/>
              </a:xfrm>
              <a:custGeom>
                <a:avLst/>
                <a:gdLst>
                  <a:gd name="T0" fmla="*/ 0 w 5"/>
                  <a:gd name="T1" fmla="*/ 0 h 21"/>
                  <a:gd name="T2" fmla="*/ 0 w 5"/>
                  <a:gd name="T3" fmla="*/ 21 h 21"/>
                  <a:gd name="T4" fmla="*/ 5 w 5"/>
                  <a:gd name="T5" fmla="*/ 21 h 21"/>
                  <a:gd name="T6" fmla="*/ 0 w 5"/>
                  <a:gd name="T7" fmla="*/ 0 h 21"/>
                  <a:gd name="T8" fmla="*/ 0 60000 65536"/>
                  <a:gd name="T9" fmla="*/ 0 60000 65536"/>
                  <a:gd name="T10" fmla="*/ 0 60000 65536"/>
                  <a:gd name="T11" fmla="*/ 0 60000 65536"/>
                  <a:gd name="T12" fmla="*/ 0 w 5"/>
                  <a:gd name="T13" fmla="*/ 0 h 21"/>
                  <a:gd name="T14" fmla="*/ 5 w 5"/>
                  <a:gd name="T15" fmla="*/ 21 h 21"/>
                </a:gdLst>
                <a:ahLst/>
                <a:cxnLst>
                  <a:cxn ang="T8">
                    <a:pos x="T0" y="T1"/>
                  </a:cxn>
                  <a:cxn ang="T9">
                    <a:pos x="T2" y="T3"/>
                  </a:cxn>
                  <a:cxn ang="T10">
                    <a:pos x="T4" y="T5"/>
                  </a:cxn>
                  <a:cxn ang="T11">
                    <a:pos x="T6" y="T7"/>
                  </a:cxn>
                </a:cxnLst>
                <a:rect l="T12" t="T13" r="T14" b="T15"/>
                <a:pathLst>
                  <a:path w="5" h="21">
                    <a:moveTo>
                      <a:pt x="0" y="0"/>
                    </a:moveTo>
                    <a:lnTo>
                      <a:pt x="0" y="21"/>
                    </a:lnTo>
                    <a:lnTo>
                      <a:pt x="5"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2" name="Freeform 168">
                <a:extLst>
                  <a:ext uri="{FF2B5EF4-FFF2-40B4-BE49-F238E27FC236}">
                    <a16:creationId xmlns:a16="http://schemas.microsoft.com/office/drawing/2014/main" id="{5DA472B2-64C4-47BB-804E-E5537469CBB4}"/>
                  </a:ext>
                </a:extLst>
              </p:cNvPr>
              <p:cNvSpPr>
                <a:spLocks/>
              </p:cNvSpPr>
              <p:nvPr/>
            </p:nvSpPr>
            <p:spPr bwMode="auto">
              <a:xfrm>
                <a:off x="3001" y="3764"/>
                <a:ext cx="11" cy="11"/>
              </a:xfrm>
              <a:custGeom>
                <a:avLst/>
                <a:gdLst>
                  <a:gd name="T0" fmla="*/ 6 w 11"/>
                  <a:gd name="T1" fmla="*/ 0 h 11"/>
                  <a:gd name="T2" fmla="*/ 11 w 11"/>
                  <a:gd name="T3" fmla="*/ 0 h 11"/>
                  <a:gd name="T4" fmla="*/ 11 w 11"/>
                  <a:gd name="T5" fmla="*/ 11 h 11"/>
                  <a:gd name="T6" fmla="*/ 6 w 11"/>
                  <a:gd name="T7" fmla="*/ 11 h 11"/>
                  <a:gd name="T8" fmla="*/ 0 w 11"/>
                  <a:gd name="T9" fmla="*/ 5 h 11"/>
                  <a:gd name="T10" fmla="*/ 6 w 11"/>
                  <a:gd name="T11" fmla="*/ 0 h 11"/>
                  <a:gd name="T12" fmla="*/ 0 60000 65536"/>
                  <a:gd name="T13" fmla="*/ 0 60000 65536"/>
                  <a:gd name="T14" fmla="*/ 0 60000 65536"/>
                  <a:gd name="T15" fmla="*/ 0 60000 65536"/>
                  <a:gd name="T16" fmla="*/ 0 60000 65536"/>
                  <a:gd name="T17" fmla="*/ 0 60000 65536"/>
                  <a:gd name="T18" fmla="*/ 0 w 11"/>
                  <a:gd name="T19" fmla="*/ 0 h 11"/>
                  <a:gd name="T20" fmla="*/ 11 w 11"/>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1" h="11">
                    <a:moveTo>
                      <a:pt x="6" y="0"/>
                    </a:moveTo>
                    <a:lnTo>
                      <a:pt x="11" y="0"/>
                    </a:lnTo>
                    <a:lnTo>
                      <a:pt x="11" y="11"/>
                    </a:lnTo>
                    <a:lnTo>
                      <a:pt x="6" y="11"/>
                    </a:lnTo>
                    <a:lnTo>
                      <a:pt x="0" y="5"/>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3" name="Freeform 169">
                <a:extLst>
                  <a:ext uri="{FF2B5EF4-FFF2-40B4-BE49-F238E27FC236}">
                    <a16:creationId xmlns:a16="http://schemas.microsoft.com/office/drawing/2014/main" id="{8272A74E-7EC4-4B6E-863B-F58D4040FE2C}"/>
                  </a:ext>
                </a:extLst>
              </p:cNvPr>
              <p:cNvSpPr>
                <a:spLocks/>
              </p:cNvSpPr>
              <p:nvPr/>
            </p:nvSpPr>
            <p:spPr bwMode="auto">
              <a:xfrm>
                <a:off x="3001" y="3748"/>
                <a:ext cx="16" cy="27"/>
              </a:xfrm>
              <a:custGeom>
                <a:avLst/>
                <a:gdLst>
                  <a:gd name="T0" fmla="*/ 6 w 16"/>
                  <a:gd name="T1" fmla="*/ 21 h 27"/>
                  <a:gd name="T2" fmla="*/ 0 w 16"/>
                  <a:gd name="T3" fmla="*/ 0 h 27"/>
                  <a:gd name="T4" fmla="*/ 11 w 16"/>
                  <a:gd name="T5" fmla="*/ 0 h 27"/>
                  <a:gd name="T6" fmla="*/ 16 w 16"/>
                  <a:gd name="T7" fmla="*/ 21 h 27"/>
                  <a:gd name="T8" fmla="*/ 11 w 16"/>
                  <a:gd name="T9" fmla="*/ 27 h 27"/>
                  <a:gd name="T10" fmla="*/ 6 w 16"/>
                  <a:gd name="T11" fmla="*/ 21 h 27"/>
                  <a:gd name="T12" fmla="*/ 0 60000 65536"/>
                  <a:gd name="T13" fmla="*/ 0 60000 65536"/>
                  <a:gd name="T14" fmla="*/ 0 60000 65536"/>
                  <a:gd name="T15" fmla="*/ 0 60000 65536"/>
                  <a:gd name="T16" fmla="*/ 0 60000 65536"/>
                  <a:gd name="T17" fmla="*/ 0 60000 65536"/>
                  <a:gd name="T18" fmla="*/ 0 w 16"/>
                  <a:gd name="T19" fmla="*/ 0 h 27"/>
                  <a:gd name="T20" fmla="*/ 16 w 1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16" h="27">
                    <a:moveTo>
                      <a:pt x="6" y="21"/>
                    </a:moveTo>
                    <a:lnTo>
                      <a:pt x="0" y="0"/>
                    </a:lnTo>
                    <a:lnTo>
                      <a:pt x="11" y="0"/>
                    </a:lnTo>
                    <a:lnTo>
                      <a:pt x="16" y="21"/>
                    </a:lnTo>
                    <a:lnTo>
                      <a:pt x="11" y="27"/>
                    </a:lnTo>
                    <a:lnTo>
                      <a:pt x="6"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4" name="Freeform 170">
                <a:extLst>
                  <a:ext uri="{FF2B5EF4-FFF2-40B4-BE49-F238E27FC236}">
                    <a16:creationId xmlns:a16="http://schemas.microsoft.com/office/drawing/2014/main" id="{E6C76CD8-07DD-48EC-B438-29EF06CFFDA3}"/>
                  </a:ext>
                </a:extLst>
              </p:cNvPr>
              <p:cNvSpPr>
                <a:spLocks/>
              </p:cNvSpPr>
              <p:nvPr/>
            </p:nvSpPr>
            <p:spPr bwMode="auto">
              <a:xfrm>
                <a:off x="3001" y="3748"/>
                <a:ext cx="11" cy="21"/>
              </a:xfrm>
              <a:custGeom>
                <a:avLst/>
                <a:gdLst>
                  <a:gd name="T0" fmla="*/ 11 w 11"/>
                  <a:gd name="T1" fmla="*/ 0 h 21"/>
                  <a:gd name="T2" fmla="*/ 11 w 11"/>
                  <a:gd name="T3" fmla="*/ 21 h 21"/>
                  <a:gd name="T4" fmla="*/ 0 w 11"/>
                  <a:gd name="T5" fmla="*/ 21 h 21"/>
                  <a:gd name="T6" fmla="*/ 0 w 11"/>
                  <a:gd name="T7" fmla="*/ 0 h 21"/>
                  <a:gd name="T8" fmla="*/ 11 w 11"/>
                  <a:gd name="T9" fmla="*/ 0 h 21"/>
                  <a:gd name="T10" fmla="*/ 11 w 11"/>
                  <a:gd name="T11" fmla="*/ 0 h 21"/>
                  <a:gd name="T12" fmla="*/ 0 60000 65536"/>
                  <a:gd name="T13" fmla="*/ 0 60000 65536"/>
                  <a:gd name="T14" fmla="*/ 0 60000 65536"/>
                  <a:gd name="T15" fmla="*/ 0 60000 65536"/>
                  <a:gd name="T16" fmla="*/ 0 60000 65536"/>
                  <a:gd name="T17" fmla="*/ 0 60000 65536"/>
                  <a:gd name="T18" fmla="*/ 0 w 11"/>
                  <a:gd name="T19" fmla="*/ 0 h 21"/>
                  <a:gd name="T20" fmla="*/ 11 w 11"/>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11" h="21">
                    <a:moveTo>
                      <a:pt x="11" y="0"/>
                    </a:moveTo>
                    <a:lnTo>
                      <a:pt x="11" y="21"/>
                    </a:lnTo>
                    <a:lnTo>
                      <a:pt x="0"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5" name="Freeform 171">
                <a:extLst>
                  <a:ext uri="{FF2B5EF4-FFF2-40B4-BE49-F238E27FC236}">
                    <a16:creationId xmlns:a16="http://schemas.microsoft.com/office/drawing/2014/main" id="{12FFEFDC-453F-47E6-8496-46476E84D730}"/>
                  </a:ext>
                </a:extLst>
              </p:cNvPr>
              <p:cNvSpPr>
                <a:spLocks/>
              </p:cNvSpPr>
              <p:nvPr/>
            </p:nvSpPr>
            <p:spPr bwMode="auto">
              <a:xfrm>
                <a:off x="2645" y="3748"/>
                <a:ext cx="5" cy="21"/>
              </a:xfrm>
              <a:custGeom>
                <a:avLst/>
                <a:gdLst>
                  <a:gd name="T0" fmla="*/ 5 w 5"/>
                  <a:gd name="T1" fmla="*/ 0 h 21"/>
                  <a:gd name="T2" fmla="*/ 5 w 5"/>
                  <a:gd name="T3" fmla="*/ 21 h 21"/>
                  <a:gd name="T4" fmla="*/ 0 w 5"/>
                  <a:gd name="T5" fmla="*/ 21 h 21"/>
                  <a:gd name="T6" fmla="*/ 5 w 5"/>
                  <a:gd name="T7" fmla="*/ 0 h 21"/>
                  <a:gd name="T8" fmla="*/ 0 60000 65536"/>
                  <a:gd name="T9" fmla="*/ 0 60000 65536"/>
                  <a:gd name="T10" fmla="*/ 0 60000 65536"/>
                  <a:gd name="T11" fmla="*/ 0 60000 65536"/>
                  <a:gd name="T12" fmla="*/ 0 w 5"/>
                  <a:gd name="T13" fmla="*/ 0 h 21"/>
                  <a:gd name="T14" fmla="*/ 5 w 5"/>
                  <a:gd name="T15" fmla="*/ 21 h 21"/>
                </a:gdLst>
                <a:ahLst/>
                <a:cxnLst>
                  <a:cxn ang="T8">
                    <a:pos x="T0" y="T1"/>
                  </a:cxn>
                  <a:cxn ang="T9">
                    <a:pos x="T2" y="T3"/>
                  </a:cxn>
                  <a:cxn ang="T10">
                    <a:pos x="T4" y="T5"/>
                  </a:cxn>
                  <a:cxn ang="T11">
                    <a:pos x="T6" y="T7"/>
                  </a:cxn>
                </a:cxnLst>
                <a:rect l="T12" t="T13" r="T14" b="T15"/>
                <a:pathLst>
                  <a:path w="5" h="21">
                    <a:moveTo>
                      <a:pt x="5" y="0"/>
                    </a:moveTo>
                    <a:lnTo>
                      <a:pt x="5" y="21"/>
                    </a:lnTo>
                    <a:lnTo>
                      <a:pt x="0" y="21"/>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6" name="Freeform 172">
                <a:extLst>
                  <a:ext uri="{FF2B5EF4-FFF2-40B4-BE49-F238E27FC236}">
                    <a16:creationId xmlns:a16="http://schemas.microsoft.com/office/drawing/2014/main" id="{FF3E2A8D-3714-40A2-8F24-83E5B6D56449}"/>
                  </a:ext>
                </a:extLst>
              </p:cNvPr>
              <p:cNvSpPr>
                <a:spLocks/>
              </p:cNvSpPr>
              <p:nvPr/>
            </p:nvSpPr>
            <p:spPr bwMode="auto">
              <a:xfrm>
                <a:off x="2645" y="3764"/>
                <a:ext cx="11" cy="11"/>
              </a:xfrm>
              <a:custGeom>
                <a:avLst/>
                <a:gdLst>
                  <a:gd name="T0" fmla="*/ 11 w 11"/>
                  <a:gd name="T1" fmla="*/ 5 h 11"/>
                  <a:gd name="T2" fmla="*/ 5 w 11"/>
                  <a:gd name="T3" fmla="*/ 11 h 11"/>
                  <a:gd name="T4" fmla="*/ 0 w 11"/>
                  <a:gd name="T5" fmla="*/ 11 h 11"/>
                  <a:gd name="T6" fmla="*/ 0 w 11"/>
                  <a:gd name="T7" fmla="*/ 0 h 11"/>
                  <a:gd name="T8" fmla="*/ 5 w 11"/>
                  <a:gd name="T9" fmla="*/ 0 h 11"/>
                  <a:gd name="T10" fmla="*/ 11 w 11"/>
                  <a:gd name="T11" fmla="*/ 5 h 11"/>
                  <a:gd name="T12" fmla="*/ 0 60000 65536"/>
                  <a:gd name="T13" fmla="*/ 0 60000 65536"/>
                  <a:gd name="T14" fmla="*/ 0 60000 65536"/>
                  <a:gd name="T15" fmla="*/ 0 60000 65536"/>
                  <a:gd name="T16" fmla="*/ 0 60000 65536"/>
                  <a:gd name="T17" fmla="*/ 0 60000 65536"/>
                  <a:gd name="T18" fmla="*/ 0 w 11"/>
                  <a:gd name="T19" fmla="*/ 0 h 11"/>
                  <a:gd name="T20" fmla="*/ 11 w 11"/>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1" h="11">
                    <a:moveTo>
                      <a:pt x="11" y="5"/>
                    </a:moveTo>
                    <a:lnTo>
                      <a:pt x="5" y="11"/>
                    </a:lnTo>
                    <a:lnTo>
                      <a:pt x="0" y="11"/>
                    </a:lnTo>
                    <a:lnTo>
                      <a:pt x="0" y="0"/>
                    </a:lnTo>
                    <a:lnTo>
                      <a:pt x="5"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7" name="Freeform 173">
                <a:extLst>
                  <a:ext uri="{FF2B5EF4-FFF2-40B4-BE49-F238E27FC236}">
                    <a16:creationId xmlns:a16="http://schemas.microsoft.com/office/drawing/2014/main" id="{5F682094-FAAE-4899-A9F0-F29BB5AA9675}"/>
                  </a:ext>
                </a:extLst>
              </p:cNvPr>
              <p:cNvSpPr>
                <a:spLocks/>
              </p:cNvSpPr>
              <p:nvPr/>
            </p:nvSpPr>
            <p:spPr bwMode="auto">
              <a:xfrm>
                <a:off x="2640" y="3748"/>
                <a:ext cx="16" cy="27"/>
              </a:xfrm>
              <a:custGeom>
                <a:avLst/>
                <a:gdLst>
                  <a:gd name="T0" fmla="*/ 5 w 16"/>
                  <a:gd name="T1" fmla="*/ 27 h 27"/>
                  <a:gd name="T2" fmla="*/ 0 w 16"/>
                  <a:gd name="T3" fmla="*/ 21 h 27"/>
                  <a:gd name="T4" fmla="*/ 5 w 16"/>
                  <a:gd name="T5" fmla="*/ 0 h 27"/>
                  <a:gd name="T6" fmla="*/ 16 w 16"/>
                  <a:gd name="T7" fmla="*/ 0 h 27"/>
                  <a:gd name="T8" fmla="*/ 10 w 16"/>
                  <a:gd name="T9" fmla="*/ 21 h 27"/>
                  <a:gd name="T10" fmla="*/ 5 w 16"/>
                  <a:gd name="T11" fmla="*/ 27 h 27"/>
                  <a:gd name="T12" fmla="*/ 0 60000 65536"/>
                  <a:gd name="T13" fmla="*/ 0 60000 65536"/>
                  <a:gd name="T14" fmla="*/ 0 60000 65536"/>
                  <a:gd name="T15" fmla="*/ 0 60000 65536"/>
                  <a:gd name="T16" fmla="*/ 0 60000 65536"/>
                  <a:gd name="T17" fmla="*/ 0 60000 65536"/>
                  <a:gd name="T18" fmla="*/ 0 w 16"/>
                  <a:gd name="T19" fmla="*/ 0 h 27"/>
                  <a:gd name="T20" fmla="*/ 16 w 1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16" h="27">
                    <a:moveTo>
                      <a:pt x="5" y="27"/>
                    </a:moveTo>
                    <a:lnTo>
                      <a:pt x="0" y="21"/>
                    </a:lnTo>
                    <a:lnTo>
                      <a:pt x="5" y="0"/>
                    </a:lnTo>
                    <a:lnTo>
                      <a:pt x="16" y="0"/>
                    </a:lnTo>
                    <a:lnTo>
                      <a:pt x="10" y="21"/>
                    </a:lnTo>
                    <a:lnTo>
                      <a:pt x="5"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8" name="Freeform 174">
                <a:extLst>
                  <a:ext uri="{FF2B5EF4-FFF2-40B4-BE49-F238E27FC236}">
                    <a16:creationId xmlns:a16="http://schemas.microsoft.com/office/drawing/2014/main" id="{0728AB4F-ED25-4E4E-902A-6CF4DC092137}"/>
                  </a:ext>
                </a:extLst>
              </p:cNvPr>
              <p:cNvSpPr>
                <a:spLocks/>
              </p:cNvSpPr>
              <p:nvPr/>
            </p:nvSpPr>
            <p:spPr bwMode="auto">
              <a:xfrm>
                <a:off x="2645" y="3748"/>
                <a:ext cx="11" cy="21"/>
              </a:xfrm>
              <a:custGeom>
                <a:avLst/>
                <a:gdLst>
                  <a:gd name="T0" fmla="*/ 0 w 11"/>
                  <a:gd name="T1" fmla="*/ 0 h 21"/>
                  <a:gd name="T2" fmla="*/ 11 w 11"/>
                  <a:gd name="T3" fmla="*/ 0 h 21"/>
                  <a:gd name="T4" fmla="*/ 11 w 11"/>
                  <a:gd name="T5" fmla="*/ 21 h 21"/>
                  <a:gd name="T6" fmla="*/ 0 w 11"/>
                  <a:gd name="T7" fmla="*/ 21 h 21"/>
                  <a:gd name="T8" fmla="*/ 0 w 11"/>
                  <a:gd name="T9" fmla="*/ 0 h 21"/>
                  <a:gd name="T10" fmla="*/ 0 w 11"/>
                  <a:gd name="T11" fmla="*/ 0 h 21"/>
                  <a:gd name="T12" fmla="*/ 0 60000 65536"/>
                  <a:gd name="T13" fmla="*/ 0 60000 65536"/>
                  <a:gd name="T14" fmla="*/ 0 60000 65536"/>
                  <a:gd name="T15" fmla="*/ 0 60000 65536"/>
                  <a:gd name="T16" fmla="*/ 0 60000 65536"/>
                  <a:gd name="T17" fmla="*/ 0 60000 65536"/>
                  <a:gd name="T18" fmla="*/ 0 w 11"/>
                  <a:gd name="T19" fmla="*/ 0 h 21"/>
                  <a:gd name="T20" fmla="*/ 11 w 11"/>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11" h="21">
                    <a:moveTo>
                      <a:pt x="0" y="0"/>
                    </a:moveTo>
                    <a:lnTo>
                      <a:pt x="11" y="0"/>
                    </a:lnTo>
                    <a:lnTo>
                      <a:pt x="11" y="21"/>
                    </a:lnTo>
                    <a:lnTo>
                      <a:pt x="0"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19" name="Freeform 175">
                <a:extLst>
                  <a:ext uri="{FF2B5EF4-FFF2-40B4-BE49-F238E27FC236}">
                    <a16:creationId xmlns:a16="http://schemas.microsoft.com/office/drawing/2014/main" id="{7B572859-5FB5-42CB-809F-92C3EF81C56C}"/>
                  </a:ext>
                </a:extLst>
              </p:cNvPr>
              <p:cNvSpPr>
                <a:spLocks/>
              </p:cNvSpPr>
              <p:nvPr/>
            </p:nvSpPr>
            <p:spPr bwMode="auto">
              <a:xfrm>
                <a:off x="2289" y="3748"/>
                <a:ext cx="11" cy="21"/>
              </a:xfrm>
              <a:custGeom>
                <a:avLst/>
                <a:gdLst>
                  <a:gd name="T0" fmla="*/ 11 w 11"/>
                  <a:gd name="T1" fmla="*/ 0 h 21"/>
                  <a:gd name="T2" fmla="*/ 11 w 11"/>
                  <a:gd name="T3" fmla="*/ 21 h 21"/>
                  <a:gd name="T4" fmla="*/ 0 w 11"/>
                  <a:gd name="T5" fmla="*/ 21 h 21"/>
                  <a:gd name="T6" fmla="*/ 11 w 11"/>
                  <a:gd name="T7" fmla="*/ 0 h 21"/>
                  <a:gd name="T8" fmla="*/ 0 60000 65536"/>
                  <a:gd name="T9" fmla="*/ 0 60000 65536"/>
                  <a:gd name="T10" fmla="*/ 0 60000 65536"/>
                  <a:gd name="T11" fmla="*/ 0 60000 65536"/>
                  <a:gd name="T12" fmla="*/ 0 w 11"/>
                  <a:gd name="T13" fmla="*/ 0 h 21"/>
                  <a:gd name="T14" fmla="*/ 11 w 11"/>
                  <a:gd name="T15" fmla="*/ 21 h 21"/>
                </a:gdLst>
                <a:ahLst/>
                <a:cxnLst>
                  <a:cxn ang="T8">
                    <a:pos x="T0" y="T1"/>
                  </a:cxn>
                  <a:cxn ang="T9">
                    <a:pos x="T2" y="T3"/>
                  </a:cxn>
                  <a:cxn ang="T10">
                    <a:pos x="T4" y="T5"/>
                  </a:cxn>
                  <a:cxn ang="T11">
                    <a:pos x="T6" y="T7"/>
                  </a:cxn>
                </a:cxnLst>
                <a:rect l="T12" t="T13" r="T14" b="T15"/>
                <a:pathLst>
                  <a:path w="11" h="21">
                    <a:moveTo>
                      <a:pt x="11" y="0"/>
                    </a:moveTo>
                    <a:lnTo>
                      <a:pt x="11" y="21"/>
                    </a:lnTo>
                    <a:lnTo>
                      <a:pt x="0" y="21"/>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20" name="Freeform 176">
                <a:extLst>
                  <a:ext uri="{FF2B5EF4-FFF2-40B4-BE49-F238E27FC236}">
                    <a16:creationId xmlns:a16="http://schemas.microsoft.com/office/drawing/2014/main" id="{1AF181B4-0EFC-4C19-9016-CB33248D520A}"/>
                  </a:ext>
                </a:extLst>
              </p:cNvPr>
              <p:cNvSpPr>
                <a:spLocks/>
              </p:cNvSpPr>
              <p:nvPr/>
            </p:nvSpPr>
            <p:spPr bwMode="auto">
              <a:xfrm>
                <a:off x="2289" y="3764"/>
                <a:ext cx="16" cy="11"/>
              </a:xfrm>
              <a:custGeom>
                <a:avLst/>
                <a:gdLst>
                  <a:gd name="T0" fmla="*/ 16 w 16"/>
                  <a:gd name="T1" fmla="*/ 5 h 11"/>
                  <a:gd name="T2" fmla="*/ 11 w 16"/>
                  <a:gd name="T3" fmla="*/ 11 h 11"/>
                  <a:gd name="T4" fmla="*/ 0 w 16"/>
                  <a:gd name="T5" fmla="*/ 11 h 11"/>
                  <a:gd name="T6" fmla="*/ 0 w 16"/>
                  <a:gd name="T7" fmla="*/ 0 h 11"/>
                  <a:gd name="T8" fmla="*/ 11 w 16"/>
                  <a:gd name="T9" fmla="*/ 0 h 11"/>
                  <a:gd name="T10" fmla="*/ 16 w 16"/>
                  <a:gd name="T11" fmla="*/ 5 h 11"/>
                  <a:gd name="T12" fmla="*/ 0 60000 65536"/>
                  <a:gd name="T13" fmla="*/ 0 60000 65536"/>
                  <a:gd name="T14" fmla="*/ 0 60000 65536"/>
                  <a:gd name="T15" fmla="*/ 0 60000 65536"/>
                  <a:gd name="T16" fmla="*/ 0 60000 65536"/>
                  <a:gd name="T17" fmla="*/ 0 60000 65536"/>
                  <a:gd name="T18" fmla="*/ 0 w 16"/>
                  <a:gd name="T19" fmla="*/ 0 h 11"/>
                  <a:gd name="T20" fmla="*/ 16 w 16"/>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6" h="11">
                    <a:moveTo>
                      <a:pt x="16" y="5"/>
                    </a:moveTo>
                    <a:lnTo>
                      <a:pt x="11" y="11"/>
                    </a:lnTo>
                    <a:lnTo>
                      <a:pt x="0" y="11"/>
                    </a:lnTo>
                    <a:lnTo>
                      <a:pt x="0" y="0"/>
                    </a:lnTo>
                    <a:lnTo>
                      <a:pt x="11" y="0"/>
                    </a:lnTo>
                    <a:lnTo>
                      <a:pt x="1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21" name="Freeform 177">
                <a:extLst>
                  <a:ext uri="{FF2B5EF4-FFF2-40B4-BE49-F238E27FC236}">
                    <a16:creationId xmlns:a16="http://schemas.microsoft.com/office/drawing/2014/main" id="{9C92EA6F-C1A1-4D2F-AC5D-15A203EAAA59}"/>
                  </a:ext>
                </a:extLst>
              </p:cNvPr>
              <p:cNvSpPr>
                <a:spLocks/>
              </p:cNvSpPr>
              <p:nvPr/>
            </p:nvSpPr>
            <p:spPr bwMode="auto">
              <a:xfrm>
                <a:off x="2283" y="3748"/>
                <a:ext cx="22" cy="27"/>
              </a:xfrm>
              <a:custGeom>
                <a:avLst/>
                <a:gdLst>
                  <a:gd name="T0" fmla="*/ 6 w 22"/>
                  <a:gd name="T1" fmla="*/ 27 h 27"/>
                  <a:gd name="T2" fmla="*/ 0 w 22"/>
                  <a:gd name="T3" fmla="*/ 21 h 27"/>
                  <a:gd name="T4" fmla="*/ 11 w 22"/>
                  <a:gd name="T5" fmla="*/ 0 h 27"/>
                  <a:gd name="T6" fmla="*/ 22 w 22"/>
                  <a:gd name="T7" fmla="*/ 0 h 27"/>
                  <a:gd name="T8" fmla="*/ 11 w 22"/>
                  <a:gd name="T9" fmla="*/ 21 h 27"/>
                  <a:gd name="T10" fmla="*/ 6 w 22"/>
                  <a:gd name="T11" fmla="*/ 27 h 27"/>
                  <a:gd name="T12" fmla="*/ 0 60000 65536"/>
                  <a:gd name="T13" fmla="*/ 0 60000 65536"/>
                  <a:gd name="T14" fmla="*/ 0 60000 65536"/>
                  <a:gd name="T15" fmla="*/ 0 60000 65536"/>
                  <a:gd name="T16" fmla="*/ 0 60000 65536"/>
                  <a:gd name="T17" fmla="*/ 0 60000 65536"/>
                  <a:gd name="T18" fmla="*/ 0 w 22"/>
                  <a:gd name="T19" fmla="*/ 0 h 27"/>
                  <a:gd name="T20" fmla="*/ 22 w 22"/>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2" h="27">
                    <a:moveTo>
                      <a:pt x="6" y="27"/>
                    </a:moveTo>
                    <a:lnTo>
                      <a:pt x="0" y="21"/>
                    </a:lnTo>
                    <a:lnTo>
                      <a:pt x="11" y="0"/>
                    </a:lnTo>
                    <a:lnTo>
                      <a:pt x="22" y="0"/>
                    </a:lnTo>
                    <a:lnTo>
                      <a:pt x="11" y="21"/>
                    </a:lnTo>
                    <a:lnTo>
                      <a:pt x="6"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22" name="Freeform 178">
                <a:extLst>
                  <a:ext uri="{FF2B5EF4-FFF2-40B4-BE49-F238E27FC236}">
                    <a16:creationId xmlns:a16="http://schemas.microsoft.com/office/drawing/2014/main" id="{2FC65953-EC18-4307-9A56-76AA073249F6}"/>
                  </a:ext>
                </a:extLst>
              </p:cNvPr>
              <p:cNvSpPr>
                <a:spLocks/>
              </p:cNvSpPr>
              <p:nvPr/>
            </p:nvSpPr>
            <p:spPr bwMode="auto">
              <a:xfrm>
                <a:off x="2294" y="3748"/>
                <a:ext cx="11" cy="21"/>
              </a:xfrm>
              <a:custGeom>
                <a:avLst/>
                <a:gdLst>
                  <a:gd name="T0" fmla="*/ 0 w 11"/>
                  <a:gd name="T1" fmla="*/ 0 h 21"/>
                  <a:gd name="T2" fmla="*/ 11 w 11"/>
                  <a:gd name="T3" fmla="*/ 0 h 21"/>
                  <a:gd name="T4" fmla="*/ 11 w 11"/>
                  <a:gd name="T5" fmla="*/ 21 h 21"/>
                  <a:gd name="T6" fmla="*/ 0 w 11"/>
                  <a:gd name="T7" fmla="*/ 21 h 21"/>
                  <a:gd name="T8" fmla="*/ 0 w 11"/>
                  <a:gd name="T9" fmla="*/ 0 h 21"/>
                  <a:gd name="T10" fmla="*/ 0 w 11"/>
                  <a:gd name="T11" fmla="*/ 0 h 21"/>
                  <a:gd name="T12" fmla="*/ 0 60000 65536"/>
                  <a:gd name="T13" fmla="*/ 0 60000 65536"/>
                  <a:gd name="T14" fmla="*/ 0 60000 65536"/>
                  <a:gd name="T15" fmla="*/ 0 60000 65536"/>
                  <a:gd name="T16" fmla="*/ 0 60000 65536"/>
                  <a:gd name="T17" fmla="*/ 0 60000 65536"/>
                  <a:gd name="T18" fmla="*/ 0 w 11"/>
                  <a:gd name="T19" fmla="*/ 0 h 21"/>
                  <a:gd name="T20" fmla="*/ 11 w 11"/>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11" h="21">
                    <a:moveTo>
                      <a:pt x="0" y="0"/>
                    </a:moveTo>
                    <a:lnTo>
                      <a:pt x="11" y="0"/>
                    </a:lnTo>
                    <a:lnTo>
                      <a:pt x="11" y="21"/>
                    </a:lnTo>
                    <a:lnTo>
                      <a:pt x="0"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23" name="Rectangle 179">
                <a:extLst>
                  <a:ext uri="{FF2B5EF4-FFF2-40B4-BE49-F238E27FC236}">
                    <a16:creationId xmlns:a16="http://schemas.microsoft.com/office/drawing/2014/main" id="{8B11590F-2811-4D06-AD96-6A1C73766BFE}"/>
                  </a:ext>
                </a:extLst>
              </p:cNvPr>
              <p:cNvSpPr>
                <a:spLocks noChangeArrowheads="1"/>
              </p:cNvSpPr>
              <p:nvPr/>
            </p:nvSpPr>
            <p:spPr bwMode="auto">
              <a:xfrm>
                <a:off x="2386" y="3764"/>
                <a:ext cx="25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4" name="Rectangle 180">
                <a:extLst>
                  <a:ext uri="{FF2B5EF4-FFF2-40B4-BE49-F238E27FC236}">
                    <a16:creationId xmlns:a16="http://schemas.microsoft.com/office/drawing/2014/main" id="{B997679B-BF44-4A8D-8BA2-053CCDC37A4E}"/>
                  </a:ext>
                </a:extLst>
              </p:cNvPr>
              <p:cNvSpPr>
                <a:spLocks noChangeArrowheads="1"/>
              </p:cNvSpPr>
              <p:nvPr/>
            </p:nvSpPr>
            <p:spPr bwMode="auto">
              <a:xfrm>
                <a:off x="2699" y="3764"/>
                <a:ext cx="25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5" name="Rectangle 181">
                <a:extLst>
                  <a:ext uri="{FF2B5EF4-FFF2-40B4-BE49-F238E27FC236}">
                    <a16:creationId xmlns:a16="http://schemas.microsoft.com/office/drawing/2014/main" id="{A263CE3E-6403-4A13-86C3-E4F140DB0E7E}"/>
                  </a:ext>
                </a:extLst>
              </p:cNvPr>
              <p:cNvSpPr>
                <a:spLocks noChangeArrowheads="1"/>
              </p:cNvSpPr>
              <p:nvPr/>
            </p:nvSpPr>
            <p:spPr bwMode="auto">
              <a:xfrm>
                <a:off x="3012" y="3764"/>
                <a:ext cx="243"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6" name="Rectangle 182">
                <a:extLst>
                  <a:ext uri="{FF2B5EF4-FFF2-40B4-BE49-F238E27FC236}">
                    <a16:creationId xmlns:a16="http://schemas.microsoft.com/office/drawing/2014/main" id="{F6D03940-41A4-46EC-ABDB-47305573B4E9}"/>
                  </a:ext>
                </a:extLst>
              </p:cNvPr>
              <p:cNvSpPr>
                <a:spLocks noChangeArrowheads="1"/>
              </p:cNvSpPr>
              <p:nvPr/>
            </p:nvSpPr>
            <p:spPr bwMode="auto">
              <a:xfrm>
                <a:off x="2246" y="3764"/>
                <a:ext cx="48"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7" name="Rectangle 183">
                <a:extLst>
                  <a:ext uri="{FF2B5EF4-FFF2-40B4-BE49-F238E27FC236}">
                    <a16:creationId xmlns:a16="http://schemas.microsoft.com/office/drawing/2014/main" id="{97C27625-B763-42BD-9714-22721CA40C63}"/>
                  </a:ext>
                </a:extLst>
              </p:cNvPr>
              <p:cNvSpPr>
                <a:spLocks noChangeArrowheads="1"/>
              </p:cNvSpPr>
              <p:nvPr/>
            </p:nvSpPr>
            <p:spPr bwMode="auto">
              <a:xfrm>
                <a:off x="2197" y="3882"/>
                <a:ext cx="108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8" name="Freeform 184">
                <a:extLst>
                  <a:ext uri="{FF2B5EF4-FFF2-40B4-BE49-F238E27FC236}">
                    <a16:creationId xmlns:a16="http://schemas.microsoft.com/office/drawing/2014/main" id="{1C0180E9-4A0C-4809-853C-BD082AF7AA38}"/>
                  </a:ext>
                </a:extLst>
              </p:cNvPr>
              <p:cNvSpPr>
                <a:spLocks/>
              </p:cNvSpPr>
              <p:nvPr/>
            </p:nvSpPr>
            <p:spPr bwMode="auto">
              <a:xfrm>
                <a:off x="3309" y="3742"/>
                <a:ext cx="205" cy="87"/>
              </a:xfrm>
              <a:custGeom>
                <a:avLst/>
                <a:gdLst>
                  <a:gd name="T0" fmla="*/ 0 w 205"/>
                  <a:gd name="T1" fmla="*/ 0 h 87"/>
                  <a:gd name="T2" fmla="*/ 16 w 205"/>
                  <a:gd name="T3" fmla="*/ 87 h 87"/>
                  <a:gd name="T4" fmla="*/ 205 w 205"/>
                  <a:gd name="T5" fmla="*/ 87 h 87"/>
                  <a:gd name="T6" fmla="*/ 183 w 205"/>
                  <a:gd name="T7" fmla="*/ 0 h 87"/>
                  <a:gd name="T8" fmla="*/ 0 w 205"/>
                  <a:gd name="T9" fmla="*/ 0 h 87"/>
                  <a:gd name="T10" fmla="*/ 0 60000 65536"/>
                  <a:gd name="T11" fmla="*/ 0 60000 65536"/>
                  <a:gd name="T12" fmla="*/ 0 60000 65536"/>
                  <a:gd name="T13" fmla="*/ 0 60000 65536"/>
                  <a:gd name="T14" fmla="*/ 0 60000 65536"/>
                  <a:gd name="T15" fmla="*/ 0 w 205"/>
                  <a:gd name="T16" fmla="*/ 0 h 87"/>
                  <a:gd name="T17" fmla="*/ 205 w 205"/>
                  <a:gd name="T18" fmla="*/ 87 h 87"/>
                </a:gdLst>
                <a:ahLst/>
                <a:cxnLst>
                  <a:cxn ang="T10">
                    <a:pos x="T0" y="T1"/>
                  </a:cxn>
                  <a:cxn ang="T11">
                    <a:pos x="T2" y="T3"/>
                  </a:cxn>
                  <a:cxn ang="T12">
                    <a:pos x="T4" y="T5"/>
                  </a:cxn>
                  <a:cxn ang="T13">
                    <a:pos x="T6" y="T7"/>
                  </a:cxn>
                  <a:cxn ang="T14">
                    <a:pos x="T8" y="T9"/>
                  </a:cxn>
                </a:cxnLst>
                <a:rect l="T15" t="T16" r="T17" b="T18"/>
                <a:pathLst>
                  <a:path w="205" h="87">
                    <a:moveTo>
                      <a:pt x="0" y="0"/>
                    </a:moveTo>
                    <a:lnTo>
                      <a:pt x="16" y="87"/>
                    </a:lnTo>
                    <a:lnTo>
                      <a:pt x="205" y="87"/>
                    </a:lnTo>
                    <a:lnTo>
                      <a:pt x="18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29" name="Freeform 185">
                <a:extLst>
                  <a:ext uri="{FF2B5EF4-FFF2-40B4-BE49-F238E27FC236}">
                    <a16:creationId xmlns:a16="http://schemas.microsoft.com/office/drawing/2014/main" id="{13412480-2546-44F2-B4D3-E1118E68B841}"/>
                  </a:ext>
                </a:extLst>
              </p:cNvPr>
              <p:cNvSpPr>
                <a:spLocks/>
              </p:cNvSpPr>
              <p:nvPr/>
            </p:nvSpPr>
            <p:spPr bwMode="auto">
              <a:xfrm>
                <a:off x="3309" y="3737"/>
                <a:ext cx="210" cy="97"/>
              </a:xfrm>
              <a:custGeom>
                <a:avLst/>
                <a:gdLst>
                  <a:gd name="T0" fmla="*/ 16 w 210"/>
                  <a:gd name="T1" fmla="*/ 86 h 97"/>
                  <a:gd name="T2" fmla="*/ 199 w 210"/>
                  <a:gd name="T3" fmla="*/ 86 h 97"/>
                  <a:gd name="T4" fmla="*/ 178 w 210"/>
                  <a:gd name="T5" fmla="*/ 11 h 97"/>
                  <a:gd name="T6" fmla="*/ 0 w 210"/>
                  <a:gd name="T7" fmla="*/ 11 h 97"/>
                  <a:gd name="T8" fmla="*/ 0 w 210"/>
                  <a:gd name="T9" fmla="*/ 0 h 97"/>
                  <a:gd name="T10" fmla="*/ 183 w 210"/>
                  <a:gd name="T11" fmla="*/ 0 h 97"/>
                  <a:gd name="T12" fmla="*/ 189 w 210"/>
                  <a:gd name="T13" fmla="*/ 5 h 97"/>
                  <a:gd name="T14" fmla="*/ 210 w 210"/>
                  <a:gd name="T15" fmla="*/ 92 h 97"/>
                  <a:gd name="T16" fmla="*/ 205 w 210"/>
                  <a:gd name="T17" fmla="*/ 97 h 97"/>
                  <a:gd name="T18" fmla="*/ 16 w 210"/>
                  <a:gd name="T19" fmla="*/ 97 h 97"/>
                  <a:gd name="T20" fmla="*/ 11 w 210"/>
                  <a:gd name="T21" fmla="*/ 92 h 97"/>
                  <a:gd name="T22" fmla="*/ 16 w 210"/>
                  <a:gd name="T23" fmla="*/ 86 h 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0"/>
                  <a:gd name="T37" fmla="*/ 0 h 97"/>
                  <a:gd name="T38" fmla="*/ 210 w 210"/>
                  <a:gd name="T39" fmla="*/ 97 h 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0" h="97">
                    <a:moveTo>
                      <a:pt x="16" y="86"/>
                    </a:moveTo>
                    <a:lnTo>
                      <a:pt x="199" y="86"/>
                    </a:lnTo>
                    <a:lnTo>
                      <a:pt x="178" y="11"/>
                    </a:lnTo>
                    <a:lnTo>
                      <a:pt x="0" y="11"/>
                    </a:lnTo>
                    <a:lnTo>
                      <a:pt x="0" y="0"/>
                    </a:lnTo>
                    <a:lnTo>
                      <a:pt x="183" y="0"/>
                    </a:lnTo>
                    <a:lnTo>
                      <a:pt x="189" y="5"/>
                    </a:lnTo>
                    <a:lnTo>
                      <a:pt x="210" y="92"/>
                    </a:lnTo>
                    <a:lnTo>
                      <a:pt x="205" y="97"/>
                    </a:lnTo>
                    <a:lnTo>
                      <a:pt x="16" y="97"/>
                    </a:lnTo>
                    <a:lnTo>
                      <a:pt x="11" y="92"/>
                    </a:lnTo>
                    <a:lnTo>
                      <a:pt x="16" y="8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0" name="Freeform 186">
                <a:extLst>
                  <a:ext uri="{FF2B5EF4-FFF2-40B4-BE49-F238E27FC236}">
                    <a16:creationId xmlns:a16="http://schemas.microsoft.com/office/drawing/2014/main" id="{A91B073C-EC55-425F-89E5-EF372D42873C}"/>
                  </a:ext>
                </a:extLst>
              </p:cNvPr>
              <p:cNvSpPr>
                <a:spLocks/>
              </p:cNvSpPr>
              <p:nvPr/>
            </p:nvSpPr>
            <p:spPr bwMode="auto">
              <a:xfrm>
                <a:off x="3303" y="3737"/>
                <a:ext cx="27" cy="92"/>
              </a:xfrm>
              <a:custGeom>
                <a:avLst/>
                <a:gdLst>
                  <a:gd name="T0" fmla="*/ 11 w 27"/>
                  <a:gd name="T1" fmla="*/ 5 h 92"/>
                  <a:gd name="T2" fmla="*/ 27 w 27"/>
                  <a:gd name="T3" fmla="*/ 92 h 92"/>
                  <a:gd name="T4" fmla="*/ 17 w 27"/>
                  <a:gd name="T5" fmla="*/ 92 h 92"/>
                  <a:gd name="T6" fmla="*/ 0 w 27"/>
                  <a:gd name="T7" fmla="*/ 5 h 92"/>
                  <a:gd name="T8" fmla="*/ 6 w 27"/>
                  <a:gd name="T9" fmla="*/ 0 h 92"/>
                  <a:gd name="T10" fmla="*/ 11 w 27"/>
                  <a:gd name="T11" fmla="*/ 5 h 92"/>
                  <a:gd name="T12" fmla="*/ 0 60000 65536"/>
                  <a:gd name="T13" fmla="*/ 0 60000 65536"/>
                  <a:gd name="T14" fmla="*/ 0 60000 65536"/>
                  <a:gd name="T15" fmla="*/ 0 60000 65536"/>
                  <a:gd name="T16" fmla="*/ 0 60000 65536"/>
                  <a:gd name="T17" fmla="*/ 0 60000 65536"/>
                  <a:gd name="T18" fmla="*/ 0 w 27"/>
                  <a:gd name="T19" fmla="*/ 0 h 92"/>
                  <a:gd name="T20" fmla="*/ 27 w 27"/>
                  <a:gd name="T21" fmla="*/ 92 h 92"/>
                </a:gdLst>
                <a:ahLst/>
                <a:cxnLst>
                  <a:cxn ang="T12">
                    <a:pos x="T0" y="T1"/>
                  </a:cxn>
                  <a:cxn ang="T13">
                    <a:pos x="T2" y="T3"/>
                  </a:cxn>
                  <a:cxn ang="T14">
                    <a:pos x="T4" y="T5"/>
                  </a:cxn>
                  <a:cxn ang="T15">
                    <a:pos x="T6" y="T7"/>
                  </a:cxn>
                  <a:cxn ang="T16">
                    <a:pos x="T8" y="T9"/>
                  </a:cxn>
                  <a:cxn ang="T17">
                    <a:pos x="T10" y="T11"/>
                  </a:cxn>
                </a:cxnLst>
                <a:rect l="T18" t="T19" r="T20" b="T21"/>
                <a:pathLst>
                  <a:path w="27" h="92">
                    <a:moveTo>
                      <a:pt x="11" y="5"/>
                    </a:moveTo>
                    <a:lnTo>
                      <a:pt x="27" y="92"/>
                    </a:lnTo>
                    <a:lnTo>
                      <a:pt x="17" y="92"/>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1" name="Rectangle 187">
                <a:extLst>
                  <a:ext uri="{FF2B5EF4-FFF2-40B4-BE49-F238E27FC236}">
                    <a16:creationId xmlns:a16="http://schemas.microsoft.com/office/drawing/2014/main" id="{D4152F4E-830C-4836-A5A8-B5830BFC45CB}"/>
                  </a:ext>
                </a:extLst>
              </p:cNvPr>
              <p:cNvSpPr>
                <a:spLocks noChangeArrowheads="1"/>
              </p:cNvSpPr>
              <p:nvPr/>
            </p:nvSpPr>
            <p:spPr bwMode="auto">
              <a:xfrm>
                <a:off x="3314" y="3764"/>
                <a:ext cx="18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32" name="Rectangle 188">
                <a:extLst>
                  <a:ext uri="{FF2B5EF4-FFF2-40B4-BE49-F238E27FC236}">
                    <a16:creationId xmlns:a16="http://schemas.microsoft.com/office/drawing/2014/main" id="{22C4AC9C-40B9-4AC9-86B3-9F8818DD5297}"/>
                  </a:ext>
                </a:extLst>
              </p:cNvPr>
              <p:cNvSpPr>
                <a:spLocks noChangeArrowheads="1"/>
              </p:cNvSpPr>
              <p:nvPr/>
            </p:nvSpPr>
            <p:spPr bwMode="auto">
              <a:xfrm>
                <a:off x="3320" y="3791"/>
                <a:ext cx="188"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33" name="Freeform 189">
                <a:extLst>
                  <a:ext uri="{FF2B5EF4-FFF2-40B4-BE49-F238E27FC236}">
                    <a16:creationId xmlns:a16="http://schemas.microsoft.com/office/drawing/2014/main" id="{B99347C0-BD96-4E61-9CC2-75E4824534C3}"/>
                  </a:ext>
                </a:extLst>
              </p:cNvPr>
              <p:cNvSpPr>
                <a:spLocks/>
              </p:cNvSpPr>
              <p:nvPr/>
            </p:nvSpPr>
            <p:spPr bwMode="auto">
              <a:xfrm>
                <a:off x="3363" y="3742"/>
                <a:ext cx="38" cy="87"/>
              </a:xfrm>
              <a:custGeom>
                <a:avLst/>
                <a:gdLst>
                  <a:gd name="T0" fmla="*/ 11 w 38"/>
                  <a:gd name="T1" fmla="*/ 0 h 87"/>
                  <a:gd name="T2" fmla="*/ 38 w 38"/>
                  <a:gd name="T3" fmla="*/ 87 h 87"/>
                  <a:gd name="T4" fmla="*/ 27 w 38"/>
                  <a:gd name="T5" fmla="*/ 87 h 87"/>
                  <a:gd name="T6" fmla="*/ 0 w 38"/>
                  <a:gd name="T7" fmla="*/ 0 h 87"/>
                  <a:gd name="T8" fmla="*/ 11 w 38"/>
                  <a:gd name="T9" fmla="*/ 0 h 87"/>
                  <a:gd name="T10" fmla="*/ 0 60000 65536"/>
                  <a:gd name="T11" fmla="*/ 0 60000 65536"/>
                  <a:gd name="T12" fmla="*/ 0 60000 65536"/>
                  <a:gd name="T13" fmla="*/ 0 60000 65536"/>
                  <a:gd name="T14" fmla="*/ 0 60000 65536"/>
                  <a:gd name="T15" fmla="*/ 0 w 38"/>
                  <a:gd name="T16" fmla="*/ 0 h 87"/>
                  <a:gd name="T17" fmla="*/ 38 w 38"/>
                  <a:gd name="T18" fmla="*/ 87 h 87"/>
                </a:gdLst>
                <a:ahLst/>
                <a:cxnLst>
                  <a:cxn ang="T10">
                    <a:pos x="T0" y="T1"/>
                  </a:cxn>
                  <a:cxn ang="T11">
                    <a:pos x="T2" y="T3"/>
                  </a:cxn>
                  <a:cxn ang="T12">
                    <a:pos x="T4" y="T5"/>
                  </a:cxn>
                  <a:cxn ang="T13">
                    <a:pos x="T6" y="T7"/>
                  </a:cxn>
                  <a:cxn ang="T14">
                    <a:pos x="T8" y="T9"/>
                  </a:cxn>
                </a:cxnLst>
                <a:rect l="T15" t="T16" r="T17" b="T18"/>
                <a:pathLst>
                  <a:path w="38" h="87">
                    <a:moveTo>
                      <a:pt x="11" y="0"/>
                    </a:moveTo>
                    <a:lnTo>
                      <a:pt x="38" y="87"/>
                    </a:lnTo>
                    <a:lnTo>
                      <a:pt x="27" y="8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4" name="Freeform 190">
                <a:extLst>
                  <a:ext uri="{FF2B5EF4-FFF2-40B4-BE49-F238E27FC236}">
                    <a16:creationId xmlns:a16="http://schemas.microsoft.com/office/drawing/2014/main" id="{D7274AFE-3A08-42F9-93F7-E6C7B00E0F26}"/>
                  </a:ext>
                </a:extLst>
              </p:cNvPr>
              <p:cNvSpPr>
                <a:spLocks/>
              </p:cNvSpPr>
              <p:nvPr/>
            </p:nvSpPr>
            <p:spPr bwMode="auto">
              <a:xfrm>
                <a:off x="3417" y="3742"/>
                <a:ext cx="37" cy="87"/>
              </a:xfrm>
              <a:custGeom>
                <a:avLst/>
                <a:gdLst>
                  <a:gd name="T0" fmla="*/ 10 w 37"/>
                  <a:gd name="T1" fmla="*/ 0 h 87"/>
                  <a:gd name="T2" fmla="*/ 37 w 37"/>
                  <a:gd name="T3" fmla="*/ 87 h 87"/>
                  <a:gd name="T4" fmla="*/ 27 w 37"/>
                  <a:gd name="T5" fmla="*/ 87 h 87"/>
                  <a:gd name="T6" fmla="*/ 0 w 37"/>
                  <a:gd name="T7" fmla="*/ 0 h 87"/>
                  <a:gd name="T8" fmla="*/ 10 w 37"/>
                  <a:gd name="T9" fmla="*/ 0 h 87"/>
                  <a:gd name="T10" fmla="*/ 0 60000 65536"/>
                  <a:gd name="T11" fmla="*/ 0 60000 65536"/>
                  <a:gd name="T12" fmla="*/ 0 60000 65536"/>
                  <a:gd name="T13" fmla="*/ 0 60000 65536"/>
                  <a:gd name="T14" fmla="*/ 0 60000 65536"/>
                  <a:gd name="T15" fmla="*/ 0 w 37"/>
                  <a:gd name="T16" fmla="*/ 0 h 87"/>
                  <a:gd name="T17" fmla="*/ 37 w 37"/>
                  <a:gd name="T18" fmla="*/ 87 h 87"/>
                </a:gdLst>
                <a:ahLst/>
                <a:cxnLst>
                  <a:cxn ang="T10">
                    <a:pos x="T0" y="T1"/>
                  </a:cxn>
                  <a:cxn ang="T11">
                    <a:pos x="T2" y="T3"/>
                  </a:cxn>
                  <a:cxn ang="T12">
                    <a:pos x="T4" y="T5"/>
                  </a:cxn>
                  <a:cxn ang="T13">
                    <a:pos x="T6" y="T7"/>
                  </a:cxn>
                  <a:cxn ang="T14">
                    <a:pos x="T8" y="T9"/>
                  </a:cxn>
                </a:cxnLst>
                <a:rect l="T15" t="T16" r="T17" b="T18"/>
                <a:pathLst>
                  <a:path w="37" h="87">
                    <a:moveTo>
                      <a:pt x="10" y="0"/>
                    </a:moveTo>
                    <a:lnTo>
                      <a:pt x="37" y="87"/>
                    </a:lnTo>
                    <a:lnTo>
                      <a:pt x="27" y="87"/>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5" name="Freeform 191">
                <a:extLst>
                  <a:ext uri="{FF2B5EF4-FFF2-40B4-BE49-F238E27FC236}">
                    <a16:creationId xmlns:a16="http://schemas.microsoft.com/office/drawing/2014/main" id="{D7023395-37A2-4DA5-8BD9-9CE543216829}"/>
                  </a:ext>
                </a:extLst>
              </p:cNvPr>
              <p:cNvSpPr>
                <a:spLocks/>
              </p:cNvSpPr>
              <p:nvPr/>
            </p:nvSpPr>
            <p:spPr bwMode="auto">
              <a:xfrm>
                <a:off x="3303" y="3742"/>
                <a:ext cx="211" cy="119"/>
              </a:xfrm>
              <a:custGeom>
                <a:avLst/>
                <a:gdLst>
                  <a:gd name="T0" fmla="*/ 0 w 211"/>
                  <a:gd name="T1" fmla="*/ 0 h 119"/>
                  <a:gd name="T2" fmla="*/ 27 w 211"/>
                  <a:gd name="T3" fmla="*/ 87 h 119"/>
                  <a:gd name="T4" fmla="*/ 211 w 211"/>
                  <a:gd name="T5" fmla="*/ 87 h 119"/>
                  <a:gd name="T6" fmla="*/ 211 w 211"/>
                  <a:gd name="T7" fmla="*/ 119 h 119"/>
                  <a:gd name="T8" fmla="*/ 22 w 211"/>
                  <a:gd name="T9" fmla="*/ 119 h 119"/>
                  <a:gd name="T10" fmla="*/ 0 w 211"/>
                  <a:gd name="T11" fmla="*/ 33 h 119"/>
                  <a:gd name="T12" fmla="*/ 0 w 211"/>
                  <a:gd name="T13" fmla="*/ 0 h 119"/>
                  <a:gd name="T14" fmla="*/ 0 60000 65536"/>
                  <a:gd name="T15" fmla="*/ 0 60000 65536"/>
                  <a:gd name="T16" fmla="*/ 0 60000 65536"/>
                  <a:gd name="T17" fmla="*/ 0 60000 65536"/>
                  <a:gd name="T18" fmla="*/ 0 60000 65536"/>
                  <a:gd name="T19" fmla="*/ 0 60000 65536"/>
                  <a:gd name="T20" fmla="*/ 0 60000 65536"/>
                  <a:gd name="T21" fmla="*/ 0 w 211"/>
                  <a:gd name="T22" fmla="*/ 0 h 119"/>
                  <a:gd name="T23" fmla="*/ 211 w 211"/>
                  <a:gd name="T24" fmla="*/ 119 h 1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119">
                    <a:moveTo>
                      <a:pt x="0" y="0"/>
                    </a:moveTo>
                    <a:lnTo>
                      <a:pt x="27" y="87"/>
                    </a:lnTo>
                    <a:lnTo>
                      <a:pt x="211" y="87"/>
                    </a:lnTo>
                    <a:lnTo>
                      <a:pt x="211" y="119"/>
                    </a:lnTo>
                    <a:lnTo>
                      <a:pt x="22" y="119"/>
                    </a:lnTo>
                    <a:lnTo>
                      <a:pt x="0" y="3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6" name="Freeform 192">
                <a:extLst>
                  <a:ext uri="{FF2B5EF4-FFF2-40B4-BE49-F238E27FC236}">
                    <a16:creationId xmlns:a16="http://schemas.microsoft.com/office/drawing/2014/main" id="{C986FD0C-73B7-45E3-AFE6-E69B5E6AE186}"/>
                  </a:ext>
                </a:extLst>
              </p:cNvPr>
              <p:cNvSpPr>
                <a:spLocks/>
              </p:cNvSpPr>
              <p:nvPr/>
            </p:nvSpPr>
            <p:spPr bwMode="auto">
              <a:xfrm>
                <a:off x="3298" y="3742"/>
                <a:ext cx="221" cy="124"/>
              </a:xfrm>
              <a:custGeom>
                <a:avLst/>
                <a:gdLst>
                  <a:gd name="T0" fmla="*/ 32 w 221"/>
                  <a:gd name="T1" fmla="*/ 81 h 124"/>
                  <a:gd name="T2" fmla="*/ 216 w 221"/>
                  <a:gd name="T3" fmla="*/ 81 h 124"/>
                  <a:gd name="T4" fmla="*/ 221 w 221"/>
                  <a:gd name="T5" fmla="*/ 87 h 124"/>
                  <a:gd name="T6" fmla="*/ 221 w 221"/>
                  <a:gd name="T7" fmla="*/ 119 h 124"/>
                  <a:gd name="T8" fmla="*/ 216 w 221"/>
                  <a:gd name="T9" fmla="*/ 124 h 124"/>
                  <a:gd name="T10" fmla="*/ 27 w 221"/>
                  <a:gd name="T11" fmla="*/ 124 h 124"/>
                  <a:gd name="T12" fmla="*/ 22 w 221"/>
                  <a:gd name="T13" fmla="*/ 119 h 124"/>
                  <a:gd name="T14" fmla="*/ 0 w 221"/>
                  <a:gd name="T15" fmla="*/ 33 h 124"/>
                  <a:gd name="T16" fmla="*/ 0 w 221"/>
                  <a:gd name="T17" fmla="*/ 0 h 124"/>
                  <a:gd name="T18" fmla="*/ 11 w 221"/>
                  <a:gd name="T19" fmla="*/ 0 h 124"/>
                  <a:gd name="T20" fmla="*/ 11 w 221"/>
                  <a:gd name="T21" fmla="*/ 33 h 124"/>
                  <a:gd name="T22" fmla="*/ 32 w 221"/>
                  <a:gd name="T23" fmla="*/ 114 h 124"/>
                  <a:gd name="T24" fmla="*/ 210 w 221"/>
                  <a:gd name="T25" fmla="*/ 114 h 124"/>
                  <a:gd name="T26" fmla="*/ 210 w 221"/>
                  <a:gd name="T27" fmla="*/ 92 h 124"/>
                  <a:gd name="T28" fmla="*/ 32 w 221"/>
                  <a:gd name="T29" fmla="*/ 92 h 124"/>
                  <a:gd name="T30" fmla="*/ 27 w 221"/>
                  <a:gd name="T31" fmla="*/ 87 h 124"/>
                  <a:gd name="T32" fmla="*/ 32 w 221"/>
                  <a:gd name="T33" fmla="*/ 81 h 1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21"/>
                  <a:gd name="T52" fmla="*/ 0 h 124"/>
                  <a:gd name="T53" fmla="*/ 221 w 221"/>
                  <a:gd name="T54" fmla="*/ 124 h 1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21" h="124">
                    <a:moveTo>
                      <a:pt x="32" y="81"/>
                    </a:moveTo>
                    <a:lnTo>
                      <a:pt x="216" y="81"/>
                    </a:lnTo>
                    <a:lnTo>
                      <a:pt x="221" y="87"/>
                    </a:lnTo>
                    <a:lnTo>
                      <a:pt x="221" y="119"/>
                    </a:lnTo>
                    <a:lnTo>
                      <a:pt x="216" y="124"/>
                    </a:lnTo>
                    <a:lnTo>
                      <a:pt x="27" y="124"/>
                    </a:lnTo>
                    <a:lnTo>
                      <a:pt x="22" y="119"/>
                    </a:lnTo>
                    <a:lnTo>
                      <a:pt x="0" y="33"/>
                    </a:lnTo>
                    <a:lnTo>
                      <a:pt x="0" y="0"/>
                    </a:lnTo>
                    <a:lnTo>
                      <a:pt x="11" y="0"/>
                    </a:lnTo>
                    <a:lnTo>
                      <a:pt x="11" y="33"/>
                    </a:lnTo>
                    <a:lnTo>
                      <a:pt x="32" y="114"/>
                    </a:lnTo>
                    <a:lnTo>
                      <a:pt x="210" y="114"/>
                    </a:lnTo>
                    <a:lnTo>
                      <a:pt x="210" y="92"/>
                    </a:lnTo>
                    <a:lnTo>
                      <a:pt x="32" y="92"/>
                    </a:lnTo>
                    <a:lnTo>
                      <a:pt x="27" y="87"/>
                    </a:lnTo>
                    <a:lnTo>
                      <a:pt x="32"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7" name="Freeform 193">
                <a:extLst>
                  <a:ext uri="{FF2B5EF4-FFF2-40B4-BE49-F238E27FC236}">
                    <a16:creationId xmlns:a16="http://schemas.microsoft.com/office/drawing/2014/main" id="{B2F1DDC5-0B37-488E-9FEF-8D0F06BA9E60}"/>
                  </a:ext>
                </a:extLst>
              </p:cNvPr>
              <p:cNvSpPr>
                <a:spLocks/>
              </p:cNvSpPr>
              <p:nvPr/>
            </p:nvSpPr>
            <p:spPr bwMode="auto">
              <a:xfrm>
                <a:off x="3298" y="3742"/>
                <a:ext cx="38" cy="87"/>
              </a:xfrm>
              <a:custGeom>
                <a:avLst/>
                <a:gdLst>
                  <a:gd name="T0" fmla="*/ 0 w 38"/>
                  <a:gd name="T1" fmla="*/ 0 h 87"/>
                  <a:gd name="T2" fmla="*/ 11 w 38"/>
                  <a:gd name="T3" fmla="*/ 0 h 87"/>
                  <a:gd name="T4" fmla="*/ 38 w 38"/>
                  <a:gd name="T5" fmla="*/ 87 h 87"/>
                  <a:gd name="T6" fmla="*/ 27 w 38"/>
                  <a:gd name="T7" fmla="*/ 87 h 87"/>
                  <a:gd name="T8" fmla="*/ 0 w 38"/>
                  <a:gd name="T9" fmla="*/ 0 h 87"/>
                  <a:gd name="T10" fmla="*/ 0 w 38"/>
                  <a:gd name="T11" fmla="*/ 0 h 87"/>
                  <a:gd name="T12" fmla="*/ 0 60000 65536"/>
                  <a:gd name="T13" fmla="*/ 0 60000 65536"/>
                  <a:gd name="T14" fmla="*/ 0 60000 65536"/>
                  <a:gd name="T15" fmla="*/ 0 60000 65536"/>
                  <a:gd name="T16" fmla="*/ 0 60000 65536"/>
                  <a:gd name="T17" fmla="*/ 0 60000 65536"/>
                  <a:gd name="T18" fmla="*/ 0 w 38"/>
                  <a:gd name="T19" fmla="*/ 0 h 87"/>
                  <a:gd name="T20" fmla="*/ 38 w 38"/>
                  <a:gd name="T21" fmla="*/ 87 h 87"/>
                </a:gdLst>
                <a:ahLst/>
                <a:cxnLst>
                  <a:cxn ang="T12">
                    <a:pos x="T0" y="T1"/>
                  </a:cxn>
                  <a:cxn ang="T13">
                    <a:pos x="T2" y="T3"/>
                  </a:cxn>
                  <a:cxn ang="T14">
                    <a:pos x="T4" y="T5"/>
                  </a:cxn>
                  <a:cxn ang="T15">
                    <a:pos x="T6" y="T7"/>
                  </a:cxn>
                  <a:cxn ang="T16">
                    <a:pos x="T8" y="T9"/>
                  </a:cxn>
                  <a:cxn ang="T17">
                    <a:pos x="T10" y="T11"/>
                  </a:cxn>
                </a:cxnLst>
                <a:rect l="T18" t="T19" r="T20" b="T21"/>
                <a:pathLst>
                  <a:path w="38" h="87">
                    <a:moveTo>
                      <a:pt x="0" y="0"/>
                    </a:moveTo>
                    <a:lnTo>
                      <a:pt x="11" y="0"/>
                    </a:lnTo>
                    <a:lnTo>
                      <a:pt x="38" y="87"/>
                    </a:lnTo>
                    <a:lnTo>
                      <a:pt x="27" y="8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8" name="Freeform 194">
                <a:extLst>
                  <a:ext uri="{FF2B5EF4-FFF2-40B4-BE49-F238E27FC236}">
                    <a16:creationId xmlns:a16="http://schemas.microsoft.com/office/drawing/2014/main" id="{C6A1FDE8-8BE0-4285-AE60-5ACDBFA2E308}"/>
                  </a:ext>
                </a:extLst>
              </p:cNvPr>
              <p:cNvSpPr>
                <a:spLocks/>
              </p:cNvSpPr>
              <p:nvPr/>
            </p:nvSpPr>
            <p:spPr bwMode="auto">
              <a:xfrm>
                <a:off x="3341" y="3861"/>
                <a:ext cx="200" cy="54"/>
              </a:xfrm>
              <a:custGeom>
                <a:avLst/>
                <a:gdLst>
                  <a:gd name="T0" fmla="*/ 60 w 200"/>
                  <a:gd name="T1" fmla="*/ 0 h 54"/>
                  <a:gd name="T2" fmla="*/ 70 w 200"/>
                  <a:gd name="T3" fmla="*/ 27 h 54"/>
                  <a:gd name="T4" fmla="*/ 0 w 200"/>
                  <a:gd name="T5" fmla="*/ 27 h 54"/>
                  <a:gd name="T6" fmla="*/ 11 w 200"/>
                  <a:gd name="T7" fmla="*/ 54 h 54"/>
                  <a:gd name="T8" fmla="*/ 200 w 200"/>
                  <a:gd name="T9" fmla="*/ 54 h 54"/>
                  <a:gd name="T10" fmla="*/ 189 w 200"/>
                  <a:gd name="T11" fmla="*/ 27 h 54"/>
                  <a:gd name="T12" fmla="*/ 124 w 200"/>
                  <a:gd name="T13" fmla="*/ 27 h 54"/>
                  <a:gd name="T14" fmla="*/ 119 w 200"/>
                  <a:gd name="T15" fmla="*/ 0 h 54"/>
                  <a:gd name="T16" fmla="*/ 60 w 200"/>
                  <a:gd name="T17" fmla="*/ 0 h 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0"/>
                  <a:gd name="T28" fmla="*/ 0 h 54"/>
                  <a:gd name="T29" fmla="*/ 200 w 200"/>
                  <a:gd name="T30" fmla="*/ 54 h 5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0" h="54">
                    <a:moveTo>
                      <a:pt x="60" y="0"/>
                    </a:moveTo>
                    <a:lnTo>
                      <a:pt x="70" y="27"/>
                    </a:lnTo>
                    <a:lnTo>
                      <a:pt x="0" y="27"/>
                    </a:lnTo>
                    <a:lnTo>
                      <a:pt x="11" y="54"/>
                    </a:lnTo>
                    <a:lnTo>
                      <a:pt x="200" y="54"/>
                    </a:lnTo>
                    <a:lnTo>
                      <a:pt x="189" y="27"/>
                    </a:lnTo>
                    <a:lnTo>
                      <a:pt x="124" y="27"/>
                    </a:lnTo>
                    <a:lnTo>
                      <a:pt x="119" y="0"/>
                    </a:lnTo>
                    <a:lnTo>
                      <a:pt x="6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9" name="Freeform 195">
                <a:extLst>
                  <a:ext uri="{FF2B5EF4-FFF2-40B4-BE49-F238E27FC236}">
                    <a16:creationId xmlns:a16="http://schemas.microsoft.com/office/drawing/2014/main" id="{BFAE21DB-E305-4166-92CD-321F44A366E1}"/>
                  </a:ext>
                </a:extLst>
              </p:cNvPr>
              <p:cNvSpPr>
                <a:spLocks/>
              </p:cNvSpPr>
              <p:nvPr/>
            </p:nvSpPr>
            <p:spPr bwMode="auto">
              <a:xfrm>
                <a:off x="3336" y="3856"/>
                <a:ext cx="210" cy="64"/>
              </a:xfrm>
              <a:custGeom>
                <a:avLst/>
                <a:gdLst>
                  <a:gd name="T0" fmla="*/ 81 w 210"/>
                  <a:gd name="T1" fmla="*/ 32 h 64"/>
                  <a:gd name="T2" fmla="*/ 75 w 210"/>
                  <a:gd name="T3" fmla="*/ 37 h 64"/>
                  <a:gd name="T4" fmla="*/ 11 w 210"/>
                  <a:gd name="T5" fmla="*/ 37 h 64"/>
                  <a:gd name="T6" fmla="*/ 21 w 210"/>
                  <a:gd name="T7" fmla="*/ 53 h 64"/>
                  <a:gd name="T8" fmla="*/ 199 w 210"/>
                  <a:gd name="T9" fmla="*/ 53 h 64"/>
                  <a:gd name="T10" fmla="*/ 189 w 210"/>
                  <a:gd name="T11" fmla="*/ 37 h 64"/>
                  <a:gd name="T12" fmla="*/ 129 w 210"/>
                  <a:gd name="T13" fmla="*/ 37 h 64"/>
                  <a:gd name="T14" fmla="*/ 124 w 210"/>
                  <a:gd name="T15" fmla="*/ 32 h 64"/>
                  <a:gd name="T16" fmla="*/ 118 w 210"/>
                  <a:gd name="T17" fmla="*/ 10 h 64"/>
                  <a:gd name="T18" fmla="*/ 65 w 210"/>
                  <a:gd name="T19" fmla="*/ 10 h 64"/>
                  <a:gd name="T20" fmla="*/ 65 w 210"/>
                  <a:gd name="T21" fmla="*/ 0 h 64"/>
                  <a:gd name="T22" fmla="*/ 124 w 210"/>
                  <a:gd name="T23" fmla="*/ 0 h 64"/>
                  <a:gd name="T24" fmla="*/ 129 w 210"/>
                  <a:gd name="T25" fmla="*/ 5 h 64"/>
                  <a:gd name="T26" fmla="*/ 135 w 210"/>
                  <a:gd name="T27" fmla="*/ 26 h 64"/>
                  <a:gd name="T28" fmla="*/ 194 w 210"/>
                  <a:gd name="T29" fmla="*/ 26 h 64"/>
                  <a:gd name="T30" fmla="*/ 199 w 210"/>
                  <a:gd name="T31" fmla="*/ 32 h 64"/>
                  <a:gd name="T32" fmla="*/ 210 w 210"/>
                  <a:gd name="T33" fmla="*/ 59 h 64"/>
                  <a:gd name="T34" fmla="*/ 205 w 210"/>
                  <a:gd name="T35" fmla="*/ 64 h 64"/>
                  <a:gd name="T36" fmla="*/ 16 w 210"/>
                  <a:gd name="T37" fmla="*/ 64 h 64"/>
                  <a:gd name="T38" fmla="*/ 11 w 210"/>
                  <a:gd name="T39" fmla="*/ 59 h 64"/>
                  <a:gd name="T40" fmla="*/ 0 w 210"/>
                  <a:gd name="T41" fmla="*/ 32 h 64"/>
                  <a:gd name="T42" fmla="*/ 5 w 210"/>
                  <a:gd name="T43" fmla="*/ 26 h 64"/>
                  <a:gd name="T44" fmla="*/ 75 w 210"/>
                  <a:gd name="T45" fmla="*/ 26 h 64"/>
                  <a:gd name="T46" fmla="*/ 81 w 210"/>
                  <a:gd name="T47" fmla="*/ 32 h 6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10"/>
                  <a:gd name="T73" fmla="*/ 0 h 64"/>
                  <a:gd name="T74" fmla="*/ 210 w 210"/>
                  <a:gd name="T75" fmla="*/ 64 h 64"/>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10" h="64">
                    <a:moveTo>
                      <a:pt x="81" y="32"/>
                    </a:moveTo>
                    <a:lnTo>
                      <a:pt x="75" y="37"/>
                    </a:lnTo>
                    <a:lnTo>
                      <a:pt x="11" y="37"/>
                    </a:lnTo>
                    <a:lnTo>
                      <a:pt x="21" y="53"/>
                    </a:lnTo>
                    <a:lnTo>
                      <a:pt x="199" y="53"/>
                    </a:lnTo>
                    <a:lnTo>
                      <a:pt x="189" y="37"/>
                    </a:lnTo>
                    <a:lnTo>
                      <a:pt x="129" y="37"/>
                    </a:lnTo>
                    <a:lnTo>
                      <a:pt x="124" y="32"/>
                    </a:lnTo>
                    <a:lnTo>
                      <a:pt x="118" y="10"/>
                    </a:lnTo>
                    <a:lnTo>
                      <a:pt x="65" y="10"/>
                    </a:lnTo>
                    <a:lnTo>
                      <a:pt x="65" y="0"/>
                    </a:lnTo>
                    <a:lnTo>
                      <a:pt x="124" y="0"/>
                    </a:lnTo>
                    <a:lnTo>
                      <a:pt x="129" y="5"/>
                    </a:lnTo>
                    <a:lnTo>
                      <a:pt x="135" y="26"/>
                    </a:lnTo>
                    <a:lnTo>
                      <a:pt x="194" y="26"/>
                    </a:lnTo>
                    <a:lnTo>
                      <a:pt x="199" y="32"/>
                    </a:lnTo>
                    <a:lnTo>
                      <a:pt x="210" y="59"/>
                    </a:lnTo>
                    <a:lnTo>
                      <a:pt x="205" y="64"/>
                    </a:lnTo>
                    <a:lnTo>
                      <a:pt x="16" y="64"/>
                    </a:lnTo>
                    <a:lnTo>
                      <a:pt x="11" y="59"/>
                    </a:lnTo>
                    <a:lnTo>
                      <a:pt x="0" y="32"/>
                    </a:lnTo>
                    <a:lnTo>
                      <a:pt x="5" y="26"/>
                    </a:lnTo>
                    <a:lnTo>
                      <a:pt x="75" y="26"/>
                    </a:lnTo>
                    <a:lnTo>
                      <a:pt x="81"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0" name="Freeform 196">
                <a:extLst>
                  <a:ext uri="{FF2B5EF4-FFF2-40B4-BE49-F238E27FC236}">
                    <a16:creationId xmlns:a16="http://schemas.microsoft.com/office/drawing/2014/main" id="{EFFF73A3-E591-412B-AB8C-98946E401B6D}"/>
                  </a:ext>
                </a:extLst>
              </p:cNvPr>
              <p:cNvSpPr>
                <a:spLocks/>
              </p:cNvSpPr>
              <p:nvPr/>
            </p:nvSpPr>
            <p:spPr bwMode="auto">
              <a:xfrm>
                <a:off x="3395" y="3856"/>
                <a:ext cx="22" cy="32"/>
              </a:xfrm>
              <a:custGeom>
                <a:avLst/>
                <a:gdLst>
                  <a:gd name="T0" fmla="*/ 11 w 22"/>
                  <a:gd name="T1" fmla="*/ 5 h 32"/>
                  <a:gd name="T2" fmla="*/ 22 w 22"/>
                  <a:gd name="T3" fmla="*/ 32 h 32"/>
                  <a:gd name="T4" fmla="*/ 11 w 22"/>
                  <a:gd name="T5" fmla="*/ 32 h 32"/>
                  <a:gd name="T6" fmla="*/ 0 w 22"/>
                  <a:gd name="T7" fmla="*/ 5 h 32"/>
                  <a:gd name="T8" fmla="*/ 6 w 22"/>
                  <a:gd name="T9" fmla="*/ 0 h 32"/>
                  <a:gd name="T10" fmla="*/ 11 w 22"/>
                  <a:gd name="T11" fmla="*/ 5 h 32"/>
                  <a:gd name="T12" fmla="*/ 0 60000 65536"/>
                  <a:gd name="T13" fmla="*/ 0 60000 65536"/>
                  <a:gd name="T14" fmla="*/ 0 60000 65536"/>
                  <a:gd name="T15" fmla="*/ 0 60000 65536"/>
                  <a:gd name="T16" fmla="*/ 0 60000 65536"/>
                  <a:gd name="T17" fmla="*/ 0 60000 65536"/>
                  <a:gd name="T18" fmla="*/ 0 w 22"/>
                  <a:gd name="T19" fmla="*/ 0 h 32"/>
                  <a:gd name="T20" fmla="*/ 22 w 22"/>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22" h="32">
                    <a:moveTo>
                      <a:pt x="11" y="5"/>
                    </a:moveTo>
                    <a:lnTo>
                      <a:pt x="22" y="32"/>
                    </a:lnTo>
                    <a:lnTo>
                      <a:pt x="11" y="32"/>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1" name="Freeform 197">
                <a:extLst>
                  <a:ext uri="{FF2B5EF4-FFF2-40B4-BE49-F238E27FC236}">
                    <a16:creationId xmlns:a16="http://schemas.microsoft.com/office/drawing/2014/main" id="{2145A6AB-8609-4F44-BDFC-1E0932979667}"/>
                  </a:ext>
                </a:extLst>
              </p:cNvPr>
              <p:cNvSpPr>
                <a:spLocks/>
              </p:cNvSpPr>
              <p:nvPr/>
            </p:nvSpPr>
            <p:spPr bwMode="auto">
              <a:xfrm>
                <a:off x="3341" y="3888"/>
                <a:ext cx="200" cy="54"/>
              </a:xfrm>
              <a:custGeom>
                <a:avLst/>
                <a:gdLst>
                  <a:gd name="T0" fmla="*/ 0 w 200"/>
                  <a:gd name="T1" fmla="*/ 0 h 54"/>
                  <a:gd name="T2" fmla="*/ 11 w 200"/>
                  <a:gd name="T3" fmla="*/ 27 h 54"/>
                  <a:gd name="T4" fmla="*/ 200 w 200"/>
                  <a:gd name="T5" fmla="*/ 27 h 54"/>
                  <a:gd name="T6" fmla="*/ 200 w 200"/>
                  <a:gd name="T7" fmla="*/ 54 h 54"/>
                  <a:gd name="T8" fmla="*/ 6 w 200"/>
                  <a:gd name="T9" fmla="*/ 48 h 54"/>
                  <a:gd name="T10" fmla="*/ 0 w 200"/>
                  <a:gd name="T11" fmla="*/ 27 h 54"/>
                  <a:gd name="T12" fmla="*/ 0 w 200"/>
                  <a:gd name="T13" fmla="*/ 0 h 54"/>
                  <a:gd name="T14" fmla="*/ 0 60000 65536"/>
                  <a:gd name="T15" fmla="*/ 0 60000 65536"/>
                  <a:gd name="T16" fmla="*/ 0 60000 65536"/>
                  <a:gd name="T17" fmla="*/ 0 60000 65536"/>
                  <a:gd name="T18" fmla="*/ 0 60000 65536"/>
                  <a:gd name="T19" fmla="*/ 0 60000 65536"/>
                  <a:gd name="T20" fmla="*/ 0 60000 65536"/>
                  <a:gd name="T21" fmla="*/ 0 w 200"/>
                  <a:gd name="T22" fmla="*/ 0 h 54"/>
                  <a:gd name="T23" fmla="*/ 200 w 200"/>
                  <a:gd name="T24" fmla="*/ 54 h 5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0" h="54">
                    <a:moveTo>
                      <a:pt x="0" y="0"/>
                    </a:moveTo>
                    <a:lnTo>
                      <a:pt x="11" y="27"/>
                    </a:lnTo>
                    <a:lnTo>
                      <a:pt x="200" y="27"/>
                    </a:lnTo>
                    <a:lnTo>
                      <a:pt x="200" y="54"/>
                    </a:lnTo>
                    <a:lnTo>
                      <a:pt x="6" y="48"/>
                    </a:lnTo>
                    <a:lnTo>
                      <a:pt x="0"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2" name="Freeform 198">
                <a:extLst>
                  <a:ext uri="{FF2B5EF4-FFF2-40B4-BE49-F238E27FC236}">
                    <a16:creationId xmlns:a16="http://schemas.microsoft.com/office/drawing/2014/main" id="{F93F97A7-B9A7-470E-B0F6-ACE2F31673C0}"/>
                  </a:ext>
                </a:extLst>
              </p:cNvPr>
              <p:cNvSpPr>
                <a:spLocks/>
              </p:cNvSpPr>
              <p:nvPr/>
            </p:nvSpPr>
            <p:spPr bwMode="auto">
              <a:xfrm>
                <a:off x="3336" y="3888"/>
                <a:ext cx="210" cy="59"/>
              </a:xfrm>
              <a:custGeom>
                <a:avLst/>
                <a:gdLst>
                  <a:gd name="T0" fmla="*/ 16 w 210"/>
                  <a:gd name="T1" fmla="*/ 21 h 59"/>
                  <a:gd name="T2" fmla="*/ 205 w 210"/>
                  <a:gd name="T3" fmla="*/ 21 h 59"/>
                  <a:gd name="T4" fmla="*/ 210 w 210"/>
                  <a:gd name="T5" fmla="*/ 27 h 59"/>
                  <a:gd name="T6" fmla="*/ 210 w 210"/>
                  <a:gd name="T7" fmla="*/ 54 h 59"/>
                  <a:gd name="T8" fmla="*/ 205 w 210"/>
                  <a:gd name="T9" fmla="*/ 59 h 59"/>
                  <a:gd name="T10" fmla="*/ 11 w 210"/>
                  <a:gd name="T11" fmla="*/ 54 h 59"/>
                  <a:gd name="T12" fmla="*/ 5 w 210"/>
                  <a:gd name="T13" fmla="*/ 48 h 59"/>
                  <a:gd name="T14" fmla="*/ 0 w 210"/>
                  <a:gd name="T15" fmla="*/ 27 h 59"/>
                  <a:gd name="T16" fmla="*/ 0 w 210"/>
                  <a:gd name="T17" fmla="*/ 0 h 59"/>
                  <a:gd name="T18" fmla="*/ 11 w 210"/>
                  <a:gd name="T19" fmla="*/ 0 h 59"/>
                  <a:gd name="T20" fmla="*/ 11 w 210"/>
                  <a:gd name="T21" fmla="*/ 27 h 59"/>
                  <a:gd name="T22" fmla="*/ 16 w 210"/>
                  <a:gd name="T23" fmla="*/ 43 h 59"/>
                  <a:gd name="T24" fmla="*/ 199 w 210"/>
                  <a:gd name="T25" fmla="*/ 48 h 59"/>
                  <a:gd name="T26" fmla="*/ 199 w 210"/>
                  <a:gd name="T27" fmla="*/ 32 h 59"/>
                  <a:gd name="T28" fmla="*/ 16 w 210"/>
                  <a:gd name="T29" fmla="*/ 32 h 59"/>
                  <a:gd name="T30" fmla="*/ 11 w 210"/>
                  <a:gd name="T31" fmla="*/ 27 h 59"/>
                  <a:gd name="T32" fmla="*/ 16 w 210"/>
                  <a:gd name="T33" fmla="*/ 21 h 5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10"/>
                  <a:gd name="T52" fmla="*/ 0 h 59"/>
                  <a:gd name="T53" fmla="*/ 210 w 210"/>
                  <a:gd name="T54" fmla="*/ 59 h 5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10" h="59">
                    <a:moveTo>
                      <a:pt x="16" y="21"/>
                    </a:moveTo>
                    <a:lnTo>
                      <a:pt x="205" y="21"/>
                    </a:lnTo>
                    <a:lnTo>
                      <a:pt x="210" y="27"/>
                    </a:lnTo>
                    <a:lnTo>
                      <a:pt x="210" y="54"/>
                    </a:lnTo>
                    <a:lnTo>
                      <a:pt x="205" y="59"/>
                    </a:lnTo>
                    <a:lnTo>
                      <a:pt x="11" y="54"/>
                    </a:lnTo>
                    <a:lnTo>
                      <a:pt x="5" y="48"/>
                    </a:lnTo>
                    <a:lnTo>
                      <a:pt x="0" y="27"/>
                    </a:lnTo>
                    <a:lnTo>
                      <a:pt x="0" y="0"/>
                    </a:lnTo>
                    <a:lnTo>
                      <a:pt x="11" y="0"/>
                    </a:lnTo>
                    <a:lnTo>
                      <a:pt x="11" y="27"/>
                    </a:lnTo>
                    <a:lnTo>
                      <a:pt x="16" y="43"/>
                    </a:lnTo>
                    <a:lnTo>
                      <a:pt x="199" y="48"/>
                    </a:lnTo>
                    <a:lnTo>
                      <a:pt x="199" y="32"/>
                    </a:lnTo>
                    <a:lnTo>
                      <a:pt x="16" y="32"/>
                    </a:lnTo>
                    <a:lnTo>
                      <a:pt x="11" y="27"/>
                    </a:lnTo>
                    <a:lnTo>
                      <a:pt x="16"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3" name="Freeform 199">
                <a:extLst>
                  <a:ext uri="{FF2B5EF4-FFF2-40B4-BE49-F238E27FC236}">
                    <a16:creationId xmlns:a16="http://schemas.microsoft.com/office/drawing/2014/main" id="{9B92109A-DFB5-4BF2-8850-616963F17496}"/>
                  </a:ext>
                </a:extLst>
              </p:cNvPr>
              <p:cNvSpPr>
                <a:spLocks/>
              </p:cNvSpPr>
              <p:nvPr/>
            </p:nvSpPr>
            <p:spPr bwMode="auto">
              <a:xfrm>
                <a:off x="3336" y="3888"/>
                <a:ext cx="21" cy="27"/>
              </a:xfrm>
              <a:custGeom>
                <a:avLst/>
                <a:gdLst>
                  <a:gd name="T0" fmla="*/ 0 w 21"/>
                  <a:gd name="T1" fmla="*/ 0 h 27"/>
                  <a:gd name="T2" fmla="*/ 11 w 21"/>
                  <a:gd name="T3" fmla="*/ 0 h 27"/>
                  <a:gd name="T4" fmla="*/ 21 w 21"/>
                  <a:gd name="T5" fmla="*/ 27 h 27"/>
                  <a:gd name="T6" fmla="*/ 11 w 21"/>
                  <a:gd name="T7" fmla="*/ 27 h 27"/>
                  <a:gd name="T8" fmla="*/ 0 w 21"/>
                  <a:gd name="T9" fmla="*/ 0 h 27"/>
                  <a:gd name="T10" fmla="*/ 0 w 21"/>
                  <a:gd name="T11" fmla="*/ 0 h 27"/>
                  <a:gd name="T12" fmla="*/ 0 60000 65536"/>
                  <a:gd name="T13" fmla="*/ 0 60000 65536"/>
                  <a:gd name="T14" fmla="*/ 0 60000 65536"/>
                  <a:gd name="T15" fmla="*/ 0 60000 65536"/>
                  <a:gd name="T16" fmla="*/ 0 60000 65536"/>
                  <a:gd name="T17" fmla="*/ 0 60000 65536"/>
                  <a:gd name="T18" fmla="*/ 0 w 21"/>
                  <a:gd name="T19" fmla="*/ 0 h 27"/>
                  <a:gd name="T20" fmla="*/ 21 w 21"/>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1" h="27">
                    <a:moveTo>
                      <a:pt x="0" y="0"/>
                    </a:moveTo>
                    <a:lnTo>
                      <a:pt x="11" y="0"/>
                    </a:lnTo>
                    <a:lnTo>
                      <a:pt x="21" y="27"/>
                    </a:lnTo>
                    <a:lnTo>
                      <a:pt x="11"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4" name="Freeform 200">
                <a:extLst>
                  <a:ext uri="{FF2B5EF4-FFF2-40B4-BE49-F238E27FC236}">
                    <a16:creationId xmlns:a16="http://schemas.microsoft.com/office/drawing/2014/main" id="{ED132F61-511F-46A7-809C-A93ED2734EF7}"/>
                  </a:ext>
                </a:extLst>
              </p:cNvPr>
              <p:cNvSpPr>
                <a:spLocks/>
              </p:cNvSpPr>
              <p:nvPr/>
            </p:nvSpPr>
            <p:spPr bwMode="auto">
              <a:xfrm>
                <a:off x="3401" y="3861"/>
                <a:ext cx="10" cy="27"/>
              </a:xfrm>
              <a:custGeom>
                <a:avLst/>
                <a:gdLst>
                  <a:gd name="T0" fmla="*/ 0 w 10"/>
                  <a:gd name="T1" fmla="*/ 0 h 27"/>
                  <a:gd name="T2" fmla="*/ 10 w 10"/>
                  <a:gd name="T3" fmla="*/ 27 h 27"/>
                  <a:gd name="T4" fmla="*/ 0 w 10"/>
                  <a:gd name="T5" fmla="*/ 27 h 27"/>
                  <a:gd name="T6" fmla="*/ 0 w 10"/>
                  <a:gd name="T7" fmla="*/ 0 h 27"/>
                  <a:gd name="T8" fmla="*/ 0 60000 65536"/>
                  <a:gd name="T9" fmla="*/ 0 60000 65536"/>
                  <a:gd name="T10" fmla="*/ 0 60000 65536"/>
                  <a:gd name="T11" fmla="*/ 0 60000 65536"/>
                  <a:gd name="T12" fmla="*/ 0 w 10"/>
                  <a:gd name="T13" fmla="*/ 0 h 27"/>
                  <a:gd name="T14" fmla="*/ 10 w 10"/>
                  <a:gd name="T15" fmla="*/ 27 h 27"/>
                </a:gdLst>
                <a:ahLst/>
                <a:cxnLst>
                  <a:cxn ang="T8">
                    <a:pos x="T0" y="T1"/>
                  </a:cxn>
                  <a:cxn ang="T9">
                    <a:pos x="T2" y="T3"/>
                  </a:cxn>
                  <a:cxn ang="T10">
                    <a:pos x="T4" y="T5"/>
                  </a:cxn>
                  <a:cxn ang="T11">
                    <a:pos x="T6" y="T7"/>
                  </a:cxn>
                </a:cxnLst>
                <a:rect l="T12" t="T13" r="T14" b="T15"/>
                <a:pathLst>
                  <a:path w="10" h="27">
                    <a:moveTo>
                      <a:pt x="0" y="0"/>
                    </a:moveTo>
                    <a:lnTo>
                      <a:pt x="10" y="27"/>
                    </a:lnTo>
                    <a:lnTo>
                      <a:pt x="0"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5" name="Freeform 201">
                <a:extLst>
                  <a:ext uri="{FF2B5EF4-FFF2-40B4-BE49-F238E27FC236}">
                    <a16:creationId xmlns:a16="http://schemas.microsoft.com/office/drawing/2014/main" id="{D8B08CDE-A83B-407F-B7FC-556A6D8EAFB3}"/>
                  </a:ext>
                </a:extLst>
              </p:cNvPr>
              <p:cNvSpPr>
                <a:spLocks/>
              </p:cNvSpPr>
              <p:nvPr/>
            </p:nvSpPr>
            <p:spPr bwMode="auto">
              <a:xfrm>
                <a:off x="3395" y="3861"/>
                <a:ext cx="22" cy="32"/>
              </a:xfrm>
              <a:custGeom>
                <a:avLst/>
                <a:gdLst>
                  <a:gd name="T0" fmla="*/ 22 w 22"/>
                  <a:gd name="T1" fmla="*/ 27 h 32"/>
                  <a:gd name="T2" fmla="*/ 16 w 22"/>
                  <a:gd name="T3" fmla="*/ 32 h 32"/>
                  <a:gd name="T4" fmla="*/ 6 w 22"/>
                  <a:gd name="T5" fmla="*/ 32 h 32"/>
                  <a:gd name="T6" fmla="*/ 0 w 22"/>
                  <a:gd name="T7" fmla="*/ 27 h 32"/>
                  <a:gd name="T8" fmla="*/ 0 w 22"/>
                  <a:gd name="T9" fmla="*/ 0 h 32"/>
                  <a:gd name="T10" fmla="*/ 11 w 22"/>
                  <a:gd name="T11" fmla="*/ 0 h 32"/>
                  <a:gd name="T12" fmla="*/ 11 w 22"/>
                  <a:gd name="T13" fmla="*/ 21 h 32"/>
                  <a:gd name="T14" fmla="*/ 16 w 22"/>
                  <a:gd name="T15" fmla="*/ 21 h 32"/>
                  <a:gd name="T16" fmla="*/ 22 w 22"/>
                  <a:gd name="T17" fmla="*/ 27 h 3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
                  <a:gd name="T28" fmla="*/ 0 h 32"/>
                  <a:gd name="T29" fmla="*/ 22 w 22"/>
                  <a:gd name="T30" fmla="*/ 32 h 3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 h="32">
                    <a:moveTo>
                      <a:pt x="22" y="27"/>
                    </a:moveTo>
                    <a:lnTo>
                      <a:pt x="16" y="32"/>
                    </a:lnTo>
                    <a:lnTo>
                      <a:pt x="6" y="32"/>
                    </a:lnTo>
                    <a:lnTo>
                      <a:pt x="0" y="27"/>
                    </a:lnTo>
                    <a:lnTo>
                      <a:pt x="0" y="0"/>
                    </a:lnTo>
                    <a:lnTo>
                      <a:pt x="11" y="0"/>
                    </a:lnTo>
                    <a:lnTo>
                      <a:pt x="11" y="21"/>
                    </a:lnTo>
                    <a:lnTo>
                      <a:pt x="16" y="21"/>
                    </a:lnTo>
                    <a:lnTo>
                      <a:pt x="22"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6" name="Freeform 202">
                <a:extLst>
                  <a:ext uri="{FF2B5EF4-FFF2-40B4-BE49-F238E27FC236}">
                    <a16:creationId xmlns:a16="http://schemas.microsoft.com/office/drawing/2014/main" id="{821D0ACE-644B-4BE3-AD3D-9F3B47F64FC7}"/>
                  </a:ext>
                </a:extLst>
              </p:cNvPr>
              <p:cNvSpPr>
                <a:spLocks/>
              </p:cNvSpPr>
              <p:nvPr/>
            </p:nvSpPr>
            <p:spPr bwMode="auto">
              <a:xfrm>
                <a:off x="3395" y="3861"/>
                <a:ext cx="22" cy="27"/>
              </a:xfrm>
              <a:custGeom>
                <a:avLst/>
                <a:gdLst>
                  <a:gd name="T0" fmla="*/ 0 w 22"/>
                  <a:gd name="T1" fmla="*/ 0 h 27"/>
                  <a:gd name="T2" fmla="*/ 11 w 22"/>
                  <a:gd name="T3" fmla="*/ 0 h 27"/>
                  <a:gd name="T4" fmla="*/ 22 w 22"/>
                  <a:gd name="T5" fmla="*/ 27 h 27"/>
                  <a:gd name="T6" fmla="*/ 11 w 22"/>
                  <a:gd name="T7" fmla="*/ 27 h 27"/>
                  <a:gd name="T8" fmla="*/ 0 w 22"/>
                  <a:gd name="T9" fmla="*/ 0 h 27"/>
                  <a:gd name="T10" fmla="*/ 0 w 22"/>
                  <a:gd name="T11" fmla="*/ 0 h 27"/>
                  <a:gd name="T12" fmla="*/ 0 60000 65536"/>
                  <a:gd name="T13" fmla="*/ 0 60000 65536"/>
                  <a:gd name="T14" fmla="*/ 0 60000 65536"/>
                  <a:gd name="T15" fmla="*/ 0 60000 65536"/>
                  <a:gd name="T16" fmla="*/ 0 60000 65536"/>
                  <a:gd name="T17" fmla="*/ 0 60000 65536"/>
                  <a:gd name="T18" fmla="*/ 0 w 22"/>
                  <a:gd name="T19" fmla="*/ 0 h 27"/>
                  <a:gd name="T20" fmla="*/ 22 w 22"/>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2" h="27">
                    <a:moveTo>
                      <a:pt x="0" y="0"/>
                    </a:moveTo>
                    <a:lnTo>
                      <a:pt x="11" y="0"/>
                    </a:lnTo>
                    <a:lnTo>
                      <a:pt x="22" y="27"/>
                    </a:lnTo>
                    <a:lnTo>
                      <a:pt x="11"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7" name="Freeform 203">
                <a:extLst>
                  <a:ext uri="{FF2B5EF4-FFF2-40B4-BE49-F238E27FC236}">
                    <a16:creationId xmlns:a16="http://schemas.microsoft.com/office/drawing/2014/main" id="{A9793871-060D-4DA3-8BA8-5DA86906D73F}"/>
                  </a:ext>
                </a:extLst>
              </p:cNvPr>
              <p:cNvSpPr>
                <a:spLocks/>
              </p:cNvSpPr>
              <p:nvPr/>
            </p:nvSpPr>
            <p:spPr bwMode="auto">
              <a:xfrm>
                <a:off x="3406" y="3888"/>
                <a:ext cx="21" cy="21"/>
              </a:xfrm>
              <a:custGeom>
                <a:avLst/>
                <a:gdLst>
                  <a:gd name="T0" fmla="*/ 11 w 21"/>
                  <a:gd name="T1" fmla="*/ 0 h 21"/>
                  <a:gd name="T2" fmla="*/ 21 w 21"/>
                  <a:gd name="T3" fmla="*/ 21 h 21"/>
                  <a:gd name="T4" fmla="*/ 11 w 21"/>
                  <a:gd name="T5" fmla="*/ 21 h 21"/>
                  <a:gd name="T6" fmla="*/ 0 w 21"/>
                  <a:gd name="T7" fmla="*/ 0 h 21"/>
                  <a:gd name="T8" fmla="*/ 11 w 21"/>
                  <a:gd name="T9" fmla="*/ 0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1" y="0"/>
                    </a:moveTo>
                    <a:lnTo>
                      <a:pt x="21" y="21"/>
                    </a:lnTo>
                    <a:lnTo>
                      <a:pt x="11"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8" name="Freeform 204">
                <a:extLst>
                  <a:ext uri="{FF2B5EF4-FFF2-40B4-BE49-F238E27FC236}">
                    <a16:creationId xmlns:a16="http://schemas.microsoft.com/office/drawing/2014/main" id="{C2FDD251-7FE6-44F2-B74D-3E56056AFE12}"/>
                  </a:ext>
                </a:extLst>
              </p:cNvPr>
              <p:cNvSpPr>
                <a:spLocks/>
              </p:cNvSpPr>
              <p:nvPr/>
            </p:nvSpPr>
            <p:spPr bwMode="auto">
              <a:xfrm>
                <a:off x="3460" y="3888"/>
                <a:ext cx="21" cy="21"/>
              </a:xfrm>
              <a:custGeom>
                <a:avLst/>
                <a:gdLst>
                  <a:gd name="T0" fmla="*/ 11 w 21"/>
                  <a:gd name="T1" fmla="*/ 0 h 21"/>
                  <a:gd name="T2" fmla="*/ 21 w 21"/>
                  <a:gd name="T3" fmla="*/ 21 h 21"/>
                  <a:gd name="T4" fmla="*/ 11 w 21"/>
                  <a:gd name="T5" fmla="*/ 21 h 21"/>
                  <a:gd name="T6" fmla="*/ 0 w 21"/>
                  <a:gd name="T7" fmla="*/ 0 h 21"/>
                  <a:gd name="T8" fmla="*/ 11 w 21"/>
                  <a:gd name="T9" fmla="*/ 0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1" y="0"/>
                    </a:moveTo>
                    <a:lnTo>
                      <a:pt x="21" y="21"/>
                    </a:lnTo>
                    <a:lnTo>
                      <a:pt x="11"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9" name="Rectangle 205">
                <a:extLst>
                  <a:ext uri="{FF2B5EF4-FFF2-40B4-BE49-F238E27FC236}">
                    <a16:creationId xmlns:a16="http://schemas.microsoft.com/office/drawing/2014/main" id="{52CF8803-B657-43D9-8AFD-A6F56DC71B1E}"/>
                  </a:ext>
                </a:extLst>
              </p:cNvPr>
              <p:cNvSpPr>
                <a:spLocks noChangeArrowheads="1"/>
              </p:cNvSpPr>
              <p:nvPr/>
            </p:nvSpPr>
            <p:spPr bwMode="auto">
              <a:xfrm>
                <a:off x="3411" y="3882"/>
                <a:ext cx="5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50" name="Freeform 206">
                <a:extLst>
                  <a:ext uri="{FF2B5EF4-FFF2-40B4-BE49-F238E27FC236}">
                    <a16:creationId xmlns:a16="http://schemas.microsoft.com/office/drawing/2014/main" id="{3BFB617D-6D3B-4C9E-82AA-67EBA1255C68}"/>
                  </a:ext>
                </a:extLst>
              </p:cNvPr>
              <p:cNvSpPr>
                <a:spLocks/>
              </p:cNvSpPr>
              <p:nvPr/>
            </p:nvSpPr>
            <p:spPr bwMode="auto">
              <a:xfrm>
                <a:off x="3557" y="3791"/>
                <a:ext cx="302" cy="118"/>
              </a:xfrm>
              <a:custGeom>
                <a:avLst/>
                <a:gdLst>
                  <a:gd name="T0" fmla="*/ 0 w 302"/>
                  <a:gd name="T1" fmla="*/ 0 h 118"/>
                  <a:gd name="T2" fmla="*/ 32 w 302"/>
                  <a:gd name="T3" fmla="*/ 118 h 118"/>
                  <a:gd name="T4" fmla="*/ 302 w 302"/>
                  <a:gd name="T5" fmla="*/ 118 h 118"/>
                  <a:gd name="T6" fmla="*/ 264 w 302"/>
                  <a:gd name="T7" fmla="*/ 0 h 118"/>
                  <a:gd name="T8" fmla="*/ 0 w 302"/>
                  <a:gd name="T9" fmla="*/ 0 h 118"/>
                  <a:gd name="T10" fmla="*/ 0 60000 65536"/>
                  <a:gd name="T11" fmla="*/ 0 60000 65536"/>
                  <a:gd name="T12" fmla="*/ 0 60000 65536"/>
                  <a:gd name="T13" fmla="*/ 0 60000 65536"/>
                  <a:gd name="T14" fmla="*/ 0 60000 65536"/>
                  <a:gd name="T15" fmla="*/ 0 w 302"/>
                  <a:gd name="T16" fmla="*/ 0 h 118"/>
                  <a:gd name="T17" fmla="*/ 302 w 302"/>
                  <a:gd name="T18" fmla="*/ 118 h 118"/>
                </a:gdLst>
                <a:ahLst/>
                <a:cxnLst>
                  <a:cxn ang="T10">
                    <a:pos x="T0" y="T1"/>
                  </a:cxn>
                  <a:cxn ang="T11">
                    <a:pos x="T2" y="T3"/>
                  </a:cxn>
                  <a:cxn ang="T12">
                    <a:pos x="T4" y="T5"/>
                  </a:cxn>
                  <a:cxn ang="T13">
                    <a:pos x="T6" y="T7"/>
                  </a:cxn>
                  <a:cxn ang="T14">
                    <a:pos x="T8" y="T9"/>
                  </a:cxn>
                </a:cxnLst>
                <a:rect l="T15" t="T16" r="T17" b="T18"/>
                <a:pathLst>
                  <a:path w="302" h="118">
                    <a:moveTo>
                      <a:pt x="0" y="0"/>
                    </a:moveTo>
                    <a:lnTo>
                      <a:pt x="32" y="118"/>
                    </a:lnTo>
                    <a:lnTo>
                      <a:pt x="302" y="118"/>
                    </a:lnTo>
                    <a:lnTo>
                      <a:pt x="264"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51" name="Freeform 207">
                <a:extLst>
                  <a:ext uri="{FF2B5EF4-FFF2-40B4-BE49-F238E27FC236}">
                    <a16:creationId xmlns:a16="http://schemas.microsoft.com/office/drawing/2014/main" id="{C2496FF9-F8E5-4AAD-A897-8F56C86282BB}"/>
                  </a:ext>
                </a:extLst>
              </p:cNvPr>
              <p:cNvSpPr>
                <a:spLocks/>
              </p:cNvSpPr>
              <p:nvPr/>
            </p:nvSpPr>
            <p:spPr bwMode="auto">
              <a:xfrm>
                <a:off x="3557" y="3785"/>
                <a:ext cx="308" cy="130"/>
              </a:xfrm>
              <a:custGeom>
                <a:avLst/>
                <a:gdLst>
                  <a:gd name="T0" fmla="*/ 32 w 308"/>
                  <a:gd name="T1" fmla="*/ 119 h 130"/>
                  <a:gd name="T2" fmla="*/ 297 w 308"/>
                  <a:gd name="T3" fmla="*/ 119 h 130"/>
                  <a:gd name="T4" fmla="*/ 259 w 308"/>
                  <a:gd name="T5" fmla="*/ 11 h 130"/>
                  <a:gd name="T6" fmla="*/ 0 w 308"/>
                  <a:gd name="T7" fmla="*/ 11 h 130"/>
                  <a:gd name="T8" fmla="*/ 0 w 308"/>
                  <a:gd name="T9" fmla="*/ 0 h 130"/>
                  <a:gd name="T10" fmla="*/ 264 w 308"/>
                  <a:gd name="T11" fmla="*/ 0 h 130"/>
                  <a:gd name="T12" fmla="*/ 270 w 308"/>
                  <a:gd name="T13" fmla="*/ 6 h 130"/>
                  <a:gd name="T14" fmla="*/ 308 w 308"/>
                  <a:gd name="T15" fmla="*/ 124 h 130"/>
                  <a:gd name="T16" fmla="*/ 302 w 308"/>
                  <a:gd name="T17" fmla="*/ 130 h 130"/>
                  <a:gd name="T18" fmla="*/ 32 w 308"/>
                  <a:gd name="T19" fmla="*/ 130 h 130"/>
                  <a:gd name="T20" fmla="*/ 27 w 308"/>
                  <a:gd name="T21" fmla="*/ 124 h 130"/>
                  <a:gd name="T22" fmla="*/ 32 w 308"/>
                  <a:gd name="T23" fmla="*/ 119 h 13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8"/>
                  <a:gd name="T37" fmla="*/ 0 h 130"/>
                  <a:gd name="T38" fmla="*/ 308 w 308"/>
                  <a:gd name="T39" fmla="*/ 130 h 13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8" h="130">
                    <a:moveTo>
                      <a:pt x="32" y="119"/>
                    </a:moveTo>
                    <a:lnTo>
                      <a:pt x="297" y="119"/>
                    </a:lnTo>
                    <a:lnTo>
                      <a:pt x="259" y="11"/>
                    </a:lnTo>
                    <a:lnTo>
                      <a:pt x="0" y="11"/>
                    </a:lnTo>
                    <a:lnTo>
                      <a:pt x="0" y="0"/>
                    </a:lnTo>
                    <a:lnTo>
                      <a:pt x="264" y="0"/>
                    </a:lnTo>
                    <a:lnTo>
                      <a:pt x="270" y="6"/>
                    </a:lnTo>
                    <a:lnTo>
                      <a:pt x="308" y="124"/>
                    </a:lnTo>
                    <a:lnTo>
                      <a:pt x="302" y="130"/>
                    </a:lnTo>
                    <a:lnTo>
                      <a:pt x="32" y="130"/>
                    </a:lnTo>
                    <a:lnTo>
                      <a:pt x="27" y="124"/>
                    </a:lnTo>
                    <a:lnTo>
                      <a:pt x="32" y="1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52" name="Freeform 208">
                <a:extLst>
                  <a:ext uri="{FF2B5EF4-FFF2-40B4-BE49-F238E27FC236}">
                    <a16:creationId xmlns:a16="http://schemas.microsoft.com/office/drawing/2014/main" id="{0A3341E2-1F5C-4D52-9710-B579BD3EC4A6}"/>
                  </a:ext>
                </a:extLst>
              </p:cNvPr>
              <p:cNvSpPr>
                <a:spLocks/>
              </p:cNvSpPr>
              <p:nvPr/>
            </p:nvSpPr>
            <p:spPr bwMode="auto">
              <a:xfrm>
                <a:off x="3552" y="3785"/>
                <a:ext cx="43" cy="124"/>
              </a:xfrm>
              <a:custGeom>
                <a:avLst/>
                <a:gdLst>
                  <a:gd name="T0" fmla="*/ 10 w 43"/>
                  <a:gd name="T1" fmla="*/ 6 h 124"/>
                  <a:gd name="T2" fmla="*/ 43 w 43"/>
                  <a:gd name="T3" fmla="*/ 124 h 124"/>
                  <a:gd name="T4" fmla="*/ 32 w 43"/>
                  <a:gd name="T5" fmla="*/ 124 h 124"/>
                  <a:gd name="T6" fmla="*/ 0 w 43"/>
                  <a:gd name="T7" fmla="*/ 6 h 124"/>
                  <a:gd name="T8" fmla="*/ 5 w 43"/>
                  <a:gd name="T9" fmla="*/ 0 h 124"/>
                  <a:gd name="T10" fmla="*/ 10 w 43"/>
                  <a:gd name="T11" fmla="*/ 6 h 124"/>
                  <a:gd name="T12" fmla="*/ 0 60000 65536"/>
                  <a:gd name="T13" fmla="*/ 0 60000 65536"/>
                  <a:gd name="T14" fmla="*/ 0 60000 65536"/>
                  <a:gd name="T15" fmla="*/ 0 60000 65536"/>
                  <a:gd name="T16" fmla="*/ 0 60000 65536"/>
                  <a:gd name="T17" fmla="*/ 0 60000 65536"/>
                  <a:gd name="T18" fmla="*/ 0 w 43"/>
                  <a:gd name="T19" fmla="*/ 0 h 124"/>
                  <a:gd name="T20" fmla="*/ 43 w 43"/>
                  <a:gd name="T21" fmla="*/ 124 h 124"/>
                </a:gdLst>
                <a:ahLst/>
                <a:cxnLst>
                  <a:cxn ang="T12">
                    <a:pos x="T0" y="T1"/>
                  </a:cxn>
                  <a:cxn ang="T13">
                    <a:pos x="T2" y="T3"/>
                  </a:cxn>
                  <a:cxn ang="T14">
                    <a:pos x="T4" y="T5"/>
                  </a:cxn>
                  <a:cxn ang="T15">
                    <a:pos x="T6" y="T7"/>
                  </a:cxn>
                  <a:cxn ang="T16">
                    <a:pos x="T8" y="T9"/>
                  </a:cxn>
                  <a:cxn ang="T17">
                    <a:pos x="T10" y="T11"/>
                  </a:cxn>
                </a:cxnLst>
                <a:rect l="T18" t="T19" r="T20" b="T21"/>
                <a:pathLst>
                  <a:path w="43" h="124">
                    <a:moveTo>
                      <a:pt x="10" y="6"/>
                    </a:moveTo>
                    <a:lnTo>
                      <a:pt x="43" y="124"/>
                    </a:lnTo>
                    <a:lnTo>
                      <a:pt x="32" y="124"/>
                    </a:lnTo>
                    <a:lnTo>
                      <a:pt x="0" y="6"/>
                    </a:lnTo>
                    <a:lnTo>
                      <a:pt x="5" y="0"/>
                    </a:lnTo>
                    <a:lnTo>
                      <a:pt x="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53" name="Rectangle 209">
                <a:extLst>
                  <a:ext uri="{FF2B5EF4-FFF2-40B4-BE49-F238E27FC236}">
                    <a16:creationId xmlns:a16="http://schemas.microsoft.com/office/drawing/2014/main" id="{037FA3EF-E002-4345-BAEF-F9CE25F64257}"/>
                  </a:ext>
                </a:extLst>
              </p:cNvPr>
              <p:cNvSpPr>
                <a:spLocks noChangeArrowheads="1"/>
              </p:cNvSpPr>
              <p:nvPr/>
            </p:nvSpPr>
            <p:spPr bwMode="auto">
              <a:xfrm>
                <a:off x="3568" y="3823"/>
                <a:ext cx="25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54" name="Rectangle 210">
                <a:extLst>
                  <a:ext uri="{FF2B5EF4-FFF2-40B4-BE49-F238E27FC236}">
                    <a16:creationId xmlns:a16="http://schemas.microsoft.com/office/drawing/2014/main" id="{9E01CC0F-F67F-41EA-9CE4-DB2EAB8745F8}"/>
                  </a:ext>
                </a:extLst>
              </p:cNvPr>
              <p:cNvSpPr>
                <a:spLocks noChangeArrowheads="1"/>
              </p:cNvSpPr>
              <p:nvPr/>
            </p:nvSpPr>
            <p:spPr bwMode="auto">
              <a:xfrm>
                <a:off x="3573" y="3850"/>
                <a:ext cx="216"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55" name="Rectangle 211">
                <a:extLst>
                  <a:ext uri="{FF2B5EF4-FFF2-40B4-BE49-F238E27FC236}">
                    <a16:creationId xmlns:a16="http://schemas.microsoft.com/office/drawing/2014/main" id="{AE3D3460-58C2-4145-AF73-EAA5636ED599}"/>
                  </a:ext>
                </a:extLst>
              </p:cNvPr>
              <p:cNvSpPr>
                <a:spLocks noChangeArrowheads="1"/>
              </p:cNvSpPr>
              <p:nvPr/>
            </p:nvSpPr>
            <p:spPr bwMode="auto">
              <a:xfrm>
                <a:off x="3584" y="3877"/>
                <a:ext cx="21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56" name="Freeform 212">
                <a:extLst>
                  <a:ext uri="{FF2B5EF4-FFF2-40B4-BE49-F238E27FC236}">
                    <a16:creationId xmlns:a16="http://schemas.microsoft.com/office/drawing/2014/main" id="{74AB1E50-8BF7-493D-BC78-32B2904254FA}"/>
                  </a:ext>
                </a:extLst>
              </p:cNvPr>
              <p:cNvSpPr>
                <a:spLocks/>
              </p:cNvSpPr>
              <p:nvPr/>
            </p:nvSpPr>
            <p:spPr bwMode="auto">
              <a:xfrm>
                <a:off x="3627" y="3796"/>
                <a:ext cx="33" cy="86"/>
              </a:xfrm>
              <a:custGeom>
                <a:avLst/>
                <a:gdLst>
                  <a:gd name="T0" fmla="*/ 11 w 33"/>
                  <a:gd name="T1" fmla="*/ 0 h 86"/>
                  <a:gd name="T2" fmla="*/ 33 w 33"/>
                  <a:gd name="T3" fmla="*/ 86 h 86"/>
                  <a:gd name="T4" fmla="*/ 22 w 33"/>
                  <a:gd name="T5" fmla="*/ 86 h 86"/>
                  <a:gd name="T6" fmla="*/ 0 w 33"/>
                  <a:gd name="T7" fmla="*/ 0 h 86"/>
                  <a:gd name="T8" fmla="*/ 11 w 33"/>
                  <a:gd name="T9" fmla="*/ 0 h 86"/>
                  <a:gd name="T10" fmla="*/ 0 60000 65536"/>
                  <a:gd name="T11" fmla="*/ 0 60000 65536"/>
                  <a:gd name="T12" fmla="*/ 0 60000 65536"/>
                  <a:gd name="T13" fmla="*/ 0 60000 65536"/>
                  <a:gd name="T14" fmla="*/ 0 60000 65536"/>
                  <a:gd name="T15" fmla="*/ 0 w 33"/>
                  <a:gd name="T16" fmla="*/ 0 h 86"/>
                  <a:gd name="T17" fmla="*/ 33 w 33"/>
                  <a:gd name="T18" fmla="*/ 86 h 86"/>
                </a:gdLst>
                <a:ahLst/>
                <a:cxnLst>
                  <a:cxn ang="T10">
                    <a:pos x="T0" y="T1"/>
                  </a:cxn>
                  <a:cxn ang="T11">
                    <a:pos x="T2" y="T3"/>
                  </a:cxn>
                  <a:cxn ang="T12">
                    <a:pos x="T4" y="T5"/>
                  </a:cxn>
                  <a:cxn ang="T13">
                    <a:pos x="T6" y="T7"/>
                  </a:cxn>
                  <a:cxn ang="T14">
                    <a:pos x="T8" y="T9"/>
                  </a:cxn>
                </a:cxnLst>
                <a:rect l="T15" t="T16" r="T17" b="T18"/>
                <a:pathLst>
                  <a:path w="33" h="86">
                    <a:moveTo>
                      <a:pt x="11" y="0"/>
                    </a:moveTo>
                    <a:lnTo>
                      <a:pt x="33" y="86"/>
                    </a:lnTo>
                    <a:lnTo>
                      <a:pt x="22" y="86"/>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57" name="Freeform 213">
                <a:extLst>
                  <a:ext uri="{FF2B5EF4-FFF2-40B4-BE49-F238E27FC236}">
                    <a16:creationId xmlns:a16="http://schemas.microsoft.com/office/drawing/2014/main" id="{F3011992-C6B5-488E-81D6-73D730C4C864}"/>
                  </a:ext>
                </a:extLst>
              </p:cNvPr>
              <p:cNvSpPr>
                <a:spLocks/>
              </p:cNvSpPr>
              <p:nvPr/>
            </p:nvSpPr>
            <p:spPr bwMode="auto">
              <a:xfrm>
                <a:off x="3762" y="3796"/>
                <a:ext cx="49" cy="113"/>
              </a:xfrm>
              <a:custGeom>
                <a:avLst/>
                <a:gdLst>
                  <a:gd name="T0" fmla="*/ 11 w 49"/>
                  <a:gd name="T1" fmla="*/ 0 h 113"/>
                  <a:gd name="T2" fmla="*/ 49 w 49"/>
                  <a:gd name="T3" fmla="*/ 113 h 113"/>
                  <a:gd name="T4" fmla="*/ 38 w 49"/>
                  <a:gd name="T5" fmla="*/ 113 h 113"/>
                  <a:gd name="T6" fmla="*/ 0 w 49"/>
                  <a:gd name="T7" fmla="*/ 0 h 113"/>
                  <a:gd name="T8" fmla="*/ 11 w 49"/>
                  <a:gd name="T9" fmla="*/ 0 h 113"/>
                  <a:gd name="T10" fmla="*/ 0 60000 65536"/>
                  <a:gd name="T11" fmla="*/ 0 60000 65536"/>
                  <a:gd name="T12" fmla="*/ 0 60000 65536"/>
                  <a:gd name="T13" fmla="*/ 0 60000 65536"/>
                  <a:gd name="T14" fmla="*/ 0 60000 65536"/>
                  <a:gd name="T15" fmla="*/ 0 w 49"/>
                  <a:gd name="T16" fmla="*/ 0 h 113"/>
                  <a:gd name="T17" fmla="*/ 49 w 49"/>
                  <a:gd name="T18" fmla="*/ 113 h 113"/>
                </a:gdLst>
                <a:ahLst/>
                <a:cxnLst>
                  <a:cxn ang="T10">
                    <a:pos x="T0" y="T1"/>
                  </a:cxn>
                  <a:cxn ang="T11">
                    <a:pos x="T2" y="T3"/>
                  </a:cxn>
                  <a:cxn ang="T12">
                    <a:pos x="T4" y="T5"/>
                  </a:cxn>
                  <a:cxn ang="T13">
                    <a:pos x="T6" y="T7"/>
                  </a:cxn>
                  <a:cxn ang="T14">
                    <a:pos x="T8" y="T9"/>
                  </a:cxn>
                </a:cxnLst>
                <a:rect l="T15" t="T16" r="T17" b="T18"/>
                <a:pathLst>
                  <a:path w="49" h="113">
                    <a:moveTo>
                      <a:pt x="11" y="0"/>
                    </a:moveTo>
                    <a:lnTo>
                      <a:pt x="49" y="113"/>
                    </a:lnTo>
                    <a:lnTo>
                      <a:pt x="38" y="11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58" name="Freeform 214">
                <a:extLst>
                  <a:ext uri="{FF2B5EF4-FFF2-40B4-BE49-F238E27FC236}">
                    <a16:creationId xmlns:a16="http://schemas.microsoft.com/office/drawing/2014/main" id="{F1CC2468-4664-4311-9374-FB1BC4FB16C1}"/>
                  </a:ext>
                </a:extLst>
              </p:cNvPr>
              <p:cNvSpPr>
                <a:spLocks/>
              </p:cNvSpPr>
              <p:nvPr/>
            </p:nvSpPr>
            <p:spPr bwMode="auto">
              <a:xfrm>
                <a:off x="3697" y="3796"/>
                <a:ext cx="43" cy="113"/>
              </a:xfrm>
              <a:custGeom>
                <a:avLst/>
                <a:gdLst>
                  <a:gd name="T0" fmla="*/ 11 w 43"/>
                  <a:gd name="T1" fmla="*/ 0 h 113"/>
                  <a:gd name="T2" fmla="*/ 43 w 43"/>
                  <a:gd name="T3" fmla="*/ 113 h 113"/>
                  <a:gd name="T4" fmla="*/ 33 w 43"/>
                  <a:gd name="T5" fmla="*/ 113 h 113"/>
                  <a:gd name="T6" fmla="*/ 0 w 43"/>
                  <a:gd name="T7" fmla="*/ 0 h 113"/>
                  <a:gd name="T8" fmla="*/ 11 w 43"/>
                  <a:gd name="T9" fmla="*/ 0 h 113"/>
                  <a:gd name="T10" fmla="*/ 0 60000 65536"/>
                  <a:gd name="T11" fmla="*/ 0 60000 65536"/>
                  <a:gd name="T12" fmla="*/ 0 60000 65536"/>
                  <a:gd name="T13" fmla="*/ 0 60000 65536"/>
                  <a:gd name="T14" fmla="*/ 0 60000 65536"/>
                  <a:gd name="T15" fmla="*/ 0 w 43"/>
                  <a:gd name="T16" fmla="*/ 0 h 113"/>
                  <a:gd name="T17" fmla="*/ 43 w 43"/>
                  <a:gd name="T18" fmla="*/ 113 h 113"/>
                </a:gdLst>
                <a:ahLst/>
                <a:cxnLst>
                  <a:cxn ang="T10">
                    <a:pos x="T0" y="T1"/>
                  </a:cxn>
                  <a:cxn ang="T11">
                    <a:pos x="T2" y="T3"/>
                  </a:cxn>
                  <a:cxn ang="T12">
                    <a:pos x="T4" y="T5"/>
                  </a:cxn>
                  <a:cxn ang="T13">
                    <a:pos x="T6" y="T7"/>
                  </a:cxn>
                  <a:cxn ang="T14">
                    <a:pos x="T8" y="T9"/>
                  </a:cxn>
                </a:cxnLst>
                <a:rect l="T15" t="T16" r="T17" b="T18"/>
                <a:pathLst>
                  <a:path w="43" h="113">
                    <a:moveTo>
                      <a:pt x="11" y="0"/>
                    </a:moveTo>
                    <a:lnTo>
                      <a:pt x="43" y="113"/>
                    </a:lnTo>
                    <a:lnTo>
                      <a:pt x="33" y="11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59" name="Freeform 215">
                <a:extLst>
                  <a:ext uri="{FF2B5EF4-FFF2-40B4-BE49-F238E27FC236}">
                    <a16:creationId xmlns:a16="http://schemas.microsoft.com/office/drawing/2014/main" id="{8056B692-8533-448B-A125-27DF05E34476}"/>
                  </a:ext>
                </a:extLst>
              </p:cNvPr>
              <p:cNvSpPr>
                <a:spLocks/>
              </p:cNvSpPr>
              <p:nvPr/>
            </p:nvSpPr>
            <p:spPr bwMode="auto">
              <a:xfrm>
                <a:off x="3557" y="3791"/>
                <a:ext cx="302" cy="145"/>
              </a:xfrm>
              <a:custGeom>
                <a:avLst/>
                <a:gdLst>
                  <a:gd name="T0" fmla="*/ 0 w 302"/>
                  <a:gd name="T1" fmla="*/ 0 h 145"/>
                  <a:gd name="T2" fmla="*/ 32 w 302"/>
                  <a:gd name="T3" fmla="*/ 118 h 145"/>
                  <a:gd name="T4" fmla="*/ 302 w 302"/>
                  <a:gd name="T5" fmla="*/ 118 h 145"/>
                  <a:gd name="T6" fmla="*/ 302 w 302"/>
                  <a:gd name="T7" fmla="*/ 145 h 145"/>
                  <a:gd name="T8" fmla="*/ 27 w 302"/>
                  <a:gd name="T9" fmla="*/ 145 h 145"/>
                  <a:gd name="T10" fmla="*/ 0 w 302"/>
                  <a:gd name="T11" fmla="*/ 32 h 145"/>
                  <a:gd name="T12" fmla="*/ 0 w 302"/>
                  <a:gd name="T13" fmla="*/ 0 h 145"/>
                  <a:gd name="T14" fmla="*/ 0 60000 65536"/>
                  <a:gd name="T15" fmla="*/ 0 60000 65536"/>
                  <a:gd name="T16" fmla="*/ 0 60000 65536"/>
                  <a:gd name="T17" fmla="*/ 0 60000 65536"/>
                  <a:gd name="T18" fmla="*/ 0 60000 65536"/>
                  <a:gd name="T19" fmla="*/ 0 60000 65536"/>
                  <a:gd name="T20" fmla="*/ 0 60000 65536"/>
                  <a:gd name="T21" fmla="*/ 0 w 302"/>
                  <a:gd name="T22" fmla="*/ 0 h 145"/>
                  <a:gd name="T23" fmla="*/ 302 w 302"/>
                  <a:gd name="T24" fmla="*/ 145 h 1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2" h="145">
                    <a:moveTo>
                      <a:pt x="0" y="0"/>
                    </a:moveTo>
                    <a:lnTo>
                      <a:pt x="32" y="118"/>
                    </a:lnTo>
                    <a:lnTo>
                      <a:pt x="302" y="118"/>
                    </a:lnTo>
                    <a:lnTo>
                      <a:pt x="302" y="145"/>
                    </a:lnTo>
                    <a:lnTo>
                      <a:pt x="27" y="145"/>
                    </a:lnTo>
                    <a:lnTo>
                      <a:pt x="0" y="32"/>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13" name="Freeform 216">
              <a:extLst>
                <a:ext uri="{FF2B5EF4-FFF2-40B4-BE49-F238E27FC236}">
                  <a16:creationId xmlns:a16="http://schemas.microsoft.com/office/drawing/2014/main" id="{461C420D-0991-419B-96D6-21EB97697367}"/>
                </a:ext>
              </a:extLst>
            </p:cNvPr>
            <p:cNvSpPr>
              <a:spLocks/>
            </p:cNvSpPr>
            <p:nvPr/>
          </p:nvSpPr>
          <p:spPr bwMode="auto">
            <a:xfrm>
              <a:off x="3552" y="3791"/>
              <a:ext cx="313" cy="151"/>
            </a:xfrm>
            <a:custGeom>
              <a:avLst/>
              <a:gdLst>
                <a:gd name="T0" fmla="*/ 37 w 313"/>
                <a:gd name="T1" fmla="*/ 113 h 151"/>
                <a:gd name="T2" fmla="*/ 307 w 313"/>
                <a:gd name="T3" fmla="*/ 113 h 151"/>
                <a:gd name="T4" fmla="*/ 313 w 313"/>
                <a:gd name="T5" fmla="*/ 118 h 151"/>
                <a:gd name="T6" fmla="*/ 313 w 313"/>
                <a:gd name="T7" fmla="*/ 145 h 151"/>
                <a:gd name="T8" fmla="*/ 307 w 313"/>
                <a:gd name="T9" fmla="*/ 151 h 151"/>
                <a:gd name="T10" fmla="*/ 32 w 313"/>
                <a:gd name="T11" fmla="*/ 151 h 151"/>
                <a:gd name="T12" fmla="*/ 27 w 313"/>
                <a:gd name="T13" fmla="*/ 145 h 151"/>
                <a:gd name="T14" fmla="*/ 0 w 313"/>
                <a:gd name="T15" fmla="*/ 32 h 151"/>
                <a:gd name="T16" fmla="*/ 0 w 313"/>
                <a:gd name="T17" fmla="*/ 0 h 151"/>
                <a:gd name="T18" fmla="*/ 10 w 313"/>
                <a:gd name="T19" fmla="*/ 0 h 151"/>
                <a:gd name="T20" fmla="*/ 10 w 313"/>
                <a:gd name="T21" fmla="*/ 32 h 151"/>
                <a:gd name="T22" fmla="*/ 37 w 313"/>
                <a:gd name="T23" fmla="*/ 140 h 151"/>
                <a:gd name="T24" fmla="*/ 302 w 313"/>
                <a:gd name="T25" fmla="*/ 140 h 151"/>
                <a:gd name="T26" fmla="*/ 302 w 313"/>
                <a:gd name="T27" fmla="*/ 124 h 151"/>
                <a:gd name="T28" fmla="*/ 37 w 313"/>
                <a:gd name="T29" fmla="*/ 124 h 151"/>
                <a:gd name="T30" fmla="*/ 32 w 313"/>
                <a:gd name="T31" fmla="*/ 118 h 151"/>
                <a:gd name="T32" fmla="*/ 37 w 313"/>
                <a:gd name="T33" fmla="*/ 113 h 1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3"/>
                <a:gd name="T52" fmla="*/ 0 h 151"/>
                <a:gd name="T53" fmla="*/ 313 w 313"/>
                <a:gd name="T54" fmla="*/ 151 h 1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3" h="151">
                  <a:moveTo>
                    <a:pt x="37" y="113"/>
                  </a:moveTo>
                  <a:lnTo>
                    <a:pt x="307" y="113"/>
                  </a:lnTo>
                  <a:lnTo>
                    <a:pt x="313" y="118"/>
                  </a:lnTo>
                  <a:lnTo>
                    <a:pt x="313" y="145"/>
                  </a:lnTo>
                  <a:lnTo>
                    <a:pt x="307" y="151"/>
                  </a:lnTo>
                  <a:lnTo>
                    <a:pt x="32" y="151"/>
                  </a:lnTo>
                  <a:lnTo>
                    <a:pt x="27" y="145"/>
                  </a:lnTo>
                  <a:lnTo>
                    <a:pt x="0" y="32"/>
                  </a:lnTo>
                  <a:lnTo>
                    <a:pt x="0" y="0"/>
                  </a:lnTo>
                  <a:lnTo>
                    <a:pt x="10" y="0"/>
                  </a:lnTo>
                  <a:lnTo>
                    <a:pt x="10" y="32"/>
                  </a:lnTo>
                  <a:lnTo>
                    <a:pt x="37" y="140"/>
                  </a:lnTo>
                  <a:lnTo>
                    <a:pt x="302" y="140"/>
                  </a:lnTo>
                  <a:lnTo>
                    <a:pt x="302" y="124"/>
                  </a:lnTo>
                  <a:lnTo>
                    <a:pt x="37" y="124"/>
                  </a:lnTo>
                  <a:lnTo>
                    <a:pt x="32" y="118"/>
                  </a:lnTo>
                  <a:lnTo>
                    <a:pt x="37"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4" name="Freeform 217">
              <a:extLst>
                <a:ext uri="{FF2B5EF4-FFF2-40B4-BE49-F238E27FC236}">
                  <a16:creationId xmlns:a16="http://schemas.microsoft.com/office/drawing/2014/main" id="{68C2B610-A408-486E-B6AE-F1C8A868FACB}"/>
                </a:ext>
              </a:extLst>
            </p:cNvPr>
            <p:cNvSpPr>
              <a:spLocks/>
            </p:cNvSpPr>
            <p:nvPr/>
          </p:nvSpPr>
          <p:spPr bwMode="auto">
            <a:xfrm>
              <a:off x="3552" y="3791"/>
              <a:ext cx="43" cy="118"/>
            </a:xfrm>
            <a:custGeom>
              <a:avLst/>
              <a:gdLst>
                <a:gd name="T0" fmla="*/ 0 w 43"/>
                <a:gd name="T1" fmla="*/ 0 h 118"/>
                <a:gd name="T2" fmla="*/ 10 w 43"/>
                <a:gd name="T3" fmla="*/ 0 h 118"/>
                <a:gd name="T4" fmla="*/ 43 w 43"/>
                <a:gd name="T5" fmla="*/ 118 h 118"/>
                <a:gd name="T6" fmla="*/ 32 w 43"/>
                <a:gd name="T7" fmla="*/ 118 h 118"/>
                <a:gd name="T8" fmla="*/ 0 w 43"/>
                <a:gd name="T9" fmla="*/ 0 h 118"/>
                <a:gd name="T10" fmla="*/ 0 w 43"/>
                <a:gd name="T11" fmla="*/ 0 h 118"/>
                <a:gd name="T12" fmla="*/ 0 60000 65536"/>
                <a:gd name="T13" fmla="*/ 0 60000 65536"/>
                <a:gd name="T14" fmla="*/ 0 60000 65536"/>
                <a:gd name="T15" fmla="*/ 0 60000 65536"/>
                <a:gd name="T16" fmla="*/ 0 60000 65536"/>
                <a:gd name="T17" fmla="*/ 0 60000 65536"/>
                <a:gd name="T18" fmla="*/ 0 w 43"/>
                <a:gd name="T19" fmla="*/ 0 h 118"/>
                <a:gd name="T20" fmla="*/ 43 w 43"/>
                <a:gd name="T21" fmla="*/ 118 h 118"/>
              </a:gdLst>
              <a:ahLst/>
              <a:cxnLst>
                <a:cxn ang="T12">
                  <a:pos x="T0" y="T1"/>
                </a:cxn>
                <a:cxn ang="T13">
                  <a:pos x="T2" y="T3"/>
                </a:cxn>
                <a:cxn ang="T14">
                  <a:pos x="T4" y="T5"/>
                </a:cxn>
                <a:cxn ang="T15">
                  <a:pos x="T6" y="T7"/>
                </a:cxn>
                <a:cxn ang="T16">
                  <a:pos x="T8" y="T9"/>
                </a:cxn>
                <a:cxn ang="T17">
                  <a:pos x="T10" y="T11"/>
                </a:cxn>
              </a:cxnLst>
              <a:rect l="T18" t="T19" r="T20" b="T21"/>
              <a:pathLst>
                <a:path w="43" h="118">
                  <a:moveTo>
                    <a:pt x="0" y="0"/>
                  </a:moveTo>
                  <a:lnTo>
                    <a:pt x="10" y="0"/>
                  </a:lnTo>
                  <a:lnTo>
                    <a:pt x="43" y="118"/>
                  </a:lnTo>
                  <a:lnTo>
                    <a:pt x="32" y="11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5" name="Freeform 218">
              <a:extLst>
                <a:ext uri="{FF2B5EF4-FFF2-40B4-BE49-F238E27FC236}">
                  <a16:creationId xmlns:a16="http://schemas.microsoft.com/office/drawing/2014/main" id="{5A44A505-1B27-4B7B-838B-D50EA4E8E350}"/>
                </a:ext>
              </a:extLst>
            </p:cNvPr>
            <p:cNvSpPr>
              <a:spLocks/>
            </p:cNvSpPr>
            <p:nvPr/>
          </p:nvSpPr>
          <p:spPr bwMode="auto">
            <a:xfrm>
              <a:off x="3832" y="3753"/>
              <a:ext cx="81" cy="189"/>
            </a:xfrm>
            <a:custGeom>
              <a:avLst/>
              <a:gdLst>
                <a:gd name="T0" fmla="*/ 0 w 81"/>
                <a:gd name="T1" fmla="*/ 0 h 189"/>
                <a:gd name="T2" fmla="*/ 81 w 81"/>
                <a:gd name="T3" fmla="*/ 189 h 189"/>
                <a:gd name="T4" fmla="*/ 49 w 81"/>
                <a:gd name="T5" fmla="*/ 140 h 189"/>
                <a:gd name="T6" fmla="*/ 22 w 81"/>
                <a:gd name="T7" fmla="*/ 76 h 189"/>
                <a:gd name="T8" fmla="*/ 6 w 81"/>
                <a:gd name="T9" fmla="*/ 27 h 189"/>
                <a:gd name="T10" fmla="*/ 0 w 81"/>
                <a:gd name="T11" fmla="*/ 16 h 189"/>
                <a:gd name="T12" fmla="*/ 0 w 81"/>
                <a:gd name="T13" fmla="*/ 0 h 189"/>
                <a:gd name="T14" fmla="*/ 0 60000 65536"/>
                <a:gd name="T15" fmla="*/ 0 60000 65536"/>
                <a:gd name="T16" fmla="*/ 0 60000 65536"/>
                <a:gd name="T17" fmla="*/ 0 60000 65536"/>
                <a:gd name="T18" fmla="*/ 0 60000 65536"/>
                <a:gd name="T19" fmla="*/ 0 60000 65536"/>
                <a:gd name="T20" fmla="*/ 0 60000 65536"/>
                <a:gd name="T21" fmla="*/ 0 w 81"/>
                <a:gd name="T22" fmla="*/ 0 h 189"/>
                <a:gd name="T23" fmla="*/ 81 w 81"/>
                <a:gd name="T24" fmla="*/ 189 h 1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 h="189">
                  <a:moveTo>
                    <a:pt x="0" y="0"/>
                  </a:moveTo>
                  <a:lnTo>
                    <a:pt x="81" y="189"/>
                  </a:lnTo>
                  <a:lnTo>
                    <a:pt x="49" y="140"/>
                  </a:lnTo>
                  <a:lnTo>
                    <a:pt x="22" y="76"/>
                  </a:lnTo>
                  <a:lnTo>
                    <a:pt x="6" y="27"/>
                  </a:lnTo>
                  <a:lnTo>
                    <a:pt x="0" y="16"/>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6" name="Freeform 219">
              <a:extLst>
                <a:ext uri="{FF2B5EF4-FFF2-40B4-BE49-F238E27FC236}">
                  <a16:creationId xmlns:a16="http://schemas.microsoft.com/office/drawing/2014/main" id="{02CFCA71-4F55-48E2-A425-E1BD0CA9B5CF}"/>
                </a:ext>
              </a:extLst>
            </p:cNvPr>
            <p:cNvSpPr>
              <a:spLocks/>
            </p:cNvSpPr>
            <p:nvPr/>
          </p:nvSpPr>
          <p:spPr bwMode="auto">
            <a:xfrm>
              <a:off x="3827" y="3753"/>
              <a:ext cx="92" cy="189"/>
            </a:xfrm>
            <a:custGeom>
              <a:avLst/>
              <a:gdLst>
                <a:gd name="T0" fmla="*/ 92 w 92"/>
                <a:gd name="T1" fmla="*/ 189 h 189"/>
                <a:gd name="T2" fmla="*/ 81 w 92"/>
                <a:gd name="T3" fmla="*/ 189 h 189"/>
                <a:gd name="T4" fmla="*/ 48 w 92"/>
                <a:gd name="T5" fmla="*/ 140 h 189"/>
                <a:gd name="T6" fmla="*/ 21 w 92"/>
                <a:gd name="T7" fmla="*/ 76 h 189"/>
                <a:gd name="T8" fmla="*/ 5 w 92"/>
                <a:gd name="T9" fmla="*/ 27 h 189"/>
                <a:gd name="T10" fmla="*/ 0 w 92"/>
                <a:gd name="T11" fmla="*/ 16 h 189"/>
                <a:gd name="T12" fmla="*/ 0 w 92"/>
                <a:gd name="T13" fmla="*/ 0 h 189"/>
                <a:gd name="T14" fmla="*/ 11 w 92"/>
                <a:gd name="T15" fmla="*/ 0 h 189"/>
                <a:gd name="T16" fmla="*/ 11 w 92"/>
                <a:gd name="T17" fmla="*/ 16 h 189"/>
                <a:gd name="T18" fmla="*/ 16 w 92"/>
                <a:gd name="T19" fmla="*/ 27 h 189"/>
                <a:gd name="T20" fmla="*/ 32 w 92"/>
                <a:gd name="T21" fmla="*/ 76 h 189"/>
                <a:gd name="T22" fmla="*/ 59 w 92"/>
                <a:gd name="T23" fmla="*/ 140 h 189"/>
                <a:gd name="T24" fmla="*/ 92 w 92"/>
                <a:gd name="T25" fmla="*/ 189 h 189"/>
                <a:gd name="T26" fmla="*/ 92 w 92"/>
                <a:gd name="T27" fmla="*/ 189 h 1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2"/>
                <a:gd name="T43" fmla="*/ 0 h 189"/>
                <a:gd name="T44" fmla="*/ 92 w 92"/>
                <a:gd name="T45" fmla="*/ 189 h 18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2" h="189">
                  <a:moveTo>
                    <a:pt x="92" y="189"/>
                  </a:moveTo>
                  <a:lnTo>
                    <a:pt x="81" y="189"/>
                  </a:lnTo>
                  <a:lnTo>
                    <a:pt x="48" y="140"/>
                  </a:lnTo>
                  <a:lnTo>
                    <a:pt x="21" y="76"/>
                  </a:lnTo>
                  <a:lnTo>
                    <a:pt x="5" y="27"/>
                  </a:lnTo>
                  <a:lnTo>
                    <a:pt x="0" y="16"/>
                  </a:lnTo>
                  <a:lnTo>
                    <a:pt x="0" y="0"/>
                  </a:lnTo>
                  <a:lnTo>
                    <a:pt x="11" y="0"/>
                  </a:lnTo>
                  <a:lnTo>
                    <a:pt x="11" y="16"/>
                  </a:lnTo>
                  <a:lnTo>
                    <a:pt x="16" y="27"/>
                  </a:lnTo>
                  <a:lnTo>
                    <a:pt x="32" y="76"/>
                  </a:lnTo>
                  <a:lnTo>
                    <a:pt x="59" y="140"/>
                  </a:lnTo>
                  <a:lnTo>
                    <a:pt x="92" y="1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7" name="Freeform 220">
              <a:extLst>
                <a:ext uri="{FF2B5EF4-FFF2-40B4-BE49-F238E27FC236}">
                  <a16:creationId xmlns:a16="http://schemas.microsoft.com/office/drawing/2014/main" id="{798389E2-AFE2-4B02-9A7B-D36BF79E2EEB}"/>
                </a:ext>
              </a:extLst>
            </p:cNvPr>
            <p:cNvSpPr>
              <a:spLocks/>
            </p:cNvSpPr>
            <p:nvPr/>
          </p:nvSpPr>
          <p:spPr bwMode="auto">
            <a:xfrm>
              <a:off x="3827" y="3753"/>
              <a:ext cx="92" cy="189"/>
            </a:xfrm>
            <a:custGeom>
              <a:avLst/>
              <a:gdLst>
                <a:gd name="T0" fmla="*/ 0 w 92"/>
                <a:gd name="T1" fmla="*/ 0 h 189"/>
                <a:gd name="T2" fmla="*/ 11 w 92"/>
                <a:gd name="T3" fmla="*/ 0 h 189"/>
                <a:gd name="T4" fmla="*/ 92 w 92"/>
                <a:gd name="T5" fmla="*/ 189 h 189"/>
                <a:gd name="T6" fmla="*/ 81 w 92"/>
                <a:gd name="T7" fmla="*/ 189 h 189"/>
                <a:gd name="T8" fmla="*/ 0 w 92"/>
                <a:gd name="T9" fmla="*/ 0 h 189"/>
                <a:gd name="T10" fmla="*/ 0 w 92"/>
                <a:gd name="T11" fmla="*/ 0 h 189"/>
                <a:gd name="T12" fmla="*/ 0 60000 65536"/>
                <a:gd name="T13" fmla="*/ 0 60000 65536"/>
                <a:gd name="T14" fmla="*/ 0 60000 65536"/>
                <a:gd name="T15" fmla="*/ 0 60000 65536"/>
                <a:gd name="T16" fmla="*/ 0 60000 65536"/>
                <a:gd name="T17" fmla="*/ 0 60000 65536"/>
                <a:gd name="T18" fmla="*/ 0 w 92"/>
                <a:gd name="T19" fmla="*/ 0 h 189"/>
                <a:gd name="T20" fmla="*/ 92 w 92"/>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92" h="189">
                  <a:moveTo>
                    <a:pt x="0" y="0"/>
                  </a:moveTo>
                  <a:lnTo>
                    <a:pt x="11" y="0"/>
                  </a:lnTo>
                  <a:lnTo>
                    <a:pt x="92" y="189"/>
                  </a:lnTo>
                  <a:lnTo>
                    <a:pt x="81" y="18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8" name="Freeform 222">
              <a:extLst>
                <a:ext uri="{FF2B5EF4-FFF2-40B4-BE49-F238E27FC236}">
                  <a16:creationId xmlns:a16="http://schemas.microsoft.com/office/drawing/2014/main" id="{64C344D7-252E-47E5-AB4A-58C68138F887}"/>
                </a:ext>
              </a:extLst>
            </p:cNvPr>
            <p:cNvSpPr>
              <a:spLocks/>
            </p:cNvSpPr>
            <p:nvPr/>
          </p:nvSpPr>
          <p:spPr bwMode="auto">
            <a:xfrm>
              <a:off x="2872" y="547"/>
              <a:ext cx="1155" cy="831"/>
            </a:xfrm>
            <a:custGeom>
              <a:avLst/>
              <a:gdLst>
                <a:gd name="T0" fmla="*/ 1084 w 1155"/>
                <a:gd name="T1" fmla="*/ 831 h 831"/>
                <a:gd name="T2" fmla="*/ 1111 w 1155"/>
                <a:gd name="T3" fmla="*/ 831 h 831"/>
                <a:gd name="T4" fmla="*/ 1133 w 1155"/>
                <a:gd name="T5" fmla="*/ 821 h 831"/>
                <a:gd name="T6" fmla="*/ 1138 w 1155"/>
                <a:gd name="T7" fmla="*/ 810 h 831"/>
                <a:gd name="T8" fmla="*/ 1144 w 1155"/>
                <a:gd name="T9" fmla="*/ 804 h 831"/>
                <a:gd name="T10" fmla="*/ 1155 w 1155"/>
                <a:gd name="T11" fmla="*/ 783 h 831"/>
                <a:gd name="T12" fmla="*/ 1155 w 1155"/>
                <a:gd name="T13" fmla="*/ 54 h 831"/>
                <a:gd name="T14" fmla="*/ 1138 w 1155"/>
                <a:gd name="T15" fmla="*/ 22 h 831"/>
                <a:gd name="T16" fmla="*/ 1133 w 1155"/>
                <a:gd name="T17" fmla="*/ 17 h 831"/>
                <a:gd name="T18" fmla="*/ 1111 w 1155"/>
                <a:gd name="T19" fmla="*/ 6 h 831"/>
                <a:gd name="T20" fmla="*/ 1101 w 1155"/>
                <a:gd name="T21" fmla="*/ 6 h 831"/>
                <a:gd name="T22" fmla="*/ 1084 w 1155"/>
                <a:gd name="T23" fmla="*/ 0 h 831"/>
                <a:gd name="T24" fmla="*/ 64 w 1155"/>
                <a:gd name="T25" fmla="*/ 0 h 831"/>
                <a:gd name="T26" fmla="*/ 54 w 1155"/>
                <a:gd name="T27" fmla="*/ 6 h 831"/>
                <a:gd name="T28" fmla="*/ 43 w 1155"/>
                <a:gd name="T29" fmla="*/ 6 h 831"/>
                <a:gd name="T30" fmla="*/ 21 w 1155"/>
                <a:gd name="T31" fmla="*/ 17 h 831"/>
                <a:gd name="T32" fmla="*/ 5 w 1155"/>
                <a:gd name="T33" fmla="*/ 33 h 831"/>
                <a:gd name="T34" fmla="*/ 0 w 1155"/>
                <a:gd name="T35" fmla="*/ 44 h 831"/>
                <a:gd name="T36" fmla="*/ 0 w 1155"/>
                <a:gd name="T37" fmla="*/ 794 h 831"/>
                <a:gd name="T38" fmla="*/ 5 w 1155"/>
                <a:gd name="T39" fmla="*/ 804 h 831"/>
                <a:gd name="T40" fmla="*/ 16 w 1155"/>
                <a:gd name="T41" fmla="*/ 810 h 831"/>
                <a:gd name="T42" fmla="*/ 21 w 1155"/>
                <a:gd name="T43" fmla="*/ 821 h 831"/>
                <a:gd name="T44" fmla="*/ 43 w 1155"/>
                <a:gd name="T45" fmla="*/ 831 h 831"/>
                <a:gd name="T46" fmla="*/ 64 w 1155"/>
                <a:gd name="T47" fmla="*/ 831 h 831"/>
                <a:gd name="T48" fmla="*/ 1084 w 1155"/>
                <a:gd name="T49" fmla="*/ 831 h 83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55"/>
                <a:gd name="T76" fmla="*/ 0 h 831"/>
                <a:gd name="T77" fmla="*/ 1155 w 1155"/>
                <a:gd name="T78" fmla="*/ 831 h 83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55" h="831">
                  <a:moveTo>
                    <a:pt x="1084" y="831"/>
                  </a:moveTo>
                  <a:lnTo>
                    <a:pt x="1111" y="831"/>
                  </a:lnTo>
                  <a:lnTo>
                    <a:pt x="1133" y="821"/>
                  </a:lnTo>
                  <a:lnTo>
                    <a:pt x="1138" y="810"/>
                  </a:lnTo>
                  <a:lnTo>
                    <a:pt x="1144" y="804"/>
                  </a:lnTo>
                  <a:lnTo>
                    <a:pt x="1155" y="783"/>
                  </a:lnTo>
                  <a:lnTo>
                    <a:pt x="1155" y="54"/>
                  </a:lnTo>
                  <a:lnTo>
                    <a:pt x="1138" y="22"/>
                  </a:lnTo>
                  <a:lnTo>
                    <a:pt x="1133" y="17"/>
                  </a:lnTo>
                  <a:lnTo>
                    <a:pt x="1111" y="6"/>
                  </a:lnTo>
                  <a:lnTo>
                    <a:pt x="1101" y="6"/>
                  </a:lnTo>
                  <a:lnTo>
                    <a:pt x="1084" y="0"/>
                  </a:lnTo>
                  <a:lnTo>
                    <a:pt x="64" y="0"/>
                  </a:lnTo>
                  <a:lnTo>
                    <a:pt x="54" y="6"/>
                  </a:lnTo>
                  <a:lnTo>
                    <a:pt x="43" y="6"/>
                  </a:lnTo>
                  <a:lnTo>
                    <a:pt x="21" y="17"/>
                  </a:lnTo>
                  <a:lnTo>
                    <a:pt x="5" y="33"/>
                  </a:lnTo>
                  <a:lnTo>
                    <a:pt x="0" y="44"/>
                  </a:lnTo>
                  <a:lnTo>
                    <a:pt x="0" y="794"/>
                  </a:lnTo>
                  <a:lnTo>
                    <a:pt x="5" y="804"/>
                  </a:lnTo>
                  <a:lnTo>
                    <a:pt x="16" y="810"/>
                  </a:lnTo>
                  <a:lnTo>
                    <a:pt x="21" y="821"/>
                  </a:lnTo>
                  <a:lnTo>
                    <a:pt x="43" y="831"/>
                  </a:lnTo>
                  <a:lnTo>
                    <a:pt x="64" y="831"/>
                  </a:lnTo>
                  <a:lnTo>
                    <a:pt x="1084" y="831"/>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9" name="Freeform 223">
              <a:extLst>
                <a:ext uri="{FF2B5EF4-FFF2-40B4-BE49-F238E27FC236}">
                  <a16:creationId xmlns:a16="http://schemas.microsoft.com/office/drawing/2014/main" id="{C6BFEC1E-04BC-4A6F-BB38-0035601765F1}"/>
                </a:ext>
              </a:extLst>
            </p:cNvPr>
            <p:cNvSpPr>
              <a:spLocks/>
            </p:cNvSpPr>
            <p:nvPr/>
          </p:nvSpPr>
          <p:spPr bwMode="auto">
            <a:xfrm>
              <a:off x="2861" y="537"/>
              <a:ext cx="1176" cy="852"/>
            </a:xfrm>
            <a:custGeom>
              <a:avLst/>
              <a:gdLst>
                <a:gd name="T0" fmla="*/ 1122 w 1176"/>
                <a:gd name="T1" fmla="*/ 836 h 852"/>
                <a:gd name="T2" fmla="*/ 1139 w 1176"/>
                <a:gd name="T3" fmla="*/ 825 h 852"/>
                <a:gd name="T4" fmla="*/ 1144 w 1176"/>
                <a:gd name="T5" fmla="*/ 820 h 852"/>
                <a:gd name="T6" fmla="*/ 1144 w 1176"/>
                <a:gd name="T7" fmla="*/ 814 h 852"/>
                <a:gd name="T8" fmla="*/ 1155 w 1176"/>
                <a:gd name="T9" fmla="*/ 804 h 852"/>
                <a:gd name="T10" fmla="*/ 1160 w 1176"/>
                <a:gd name="T11" fmla="*/ 793 h 852"/>
                <a:gd name="T12" fmla="*/ 1160 w 1176"/>
                <a:gd name="T13" fmla="*/ 64 h 852"/>
                <a:gd name="T14" fmla="*/ 1149 w 1176"/>
                <a:gd name="T15" fmla="*/ 43 h 852"/>
                <a:gd name="T16" fmla="*/ 1133 w 1176"/>
                <a:gd name="T17" fmla="*/ 27 h 852"/>
                <a:gd name="T18" fmla="*/ 1122 w 1176"/>
                <a:gd name="T19" fmla="*/ 21 h 852"/>
                <a:gd name="T20" fmla="*/ 1112 w 1176"/>
                <a:gd name="T21" fmla="*/ 21 h 852"/>
                <a:gd name="T22" fmla="*/ 1095 w 1176"/>
                <a:gd name="T23" fmla="*/ 16 h 852"/>
                <a:gd name="T24" fmla="*/ 75 w 1176"/>
                <a:gd name="T25" fmla="*/ 16 h 852"/>
                <a:gd name="T26" fmla="*/ 65 w 1176"/>
                <a:gd name="T27" fmla="*/ 21 h 852"/>
                <a:gd name="T28" fmla="*/ 54 w 1176"/>
                <a:gd name="T29" fmla="*/ 21 h 852"/>
                <a:gd name="T30" fmla="*/ 43 w 1176"/>
                <a:gd name="T31" fmla="*/ 27 h 852"/>
                <a:gd name="T32" fmla="*/ 16 w 1176"/>
                <a:gd name="T33" fmla="*/ 54 h 852"/>
                <a:gd name="T34" fmla="*/ 16 w 1176"/>
                <a:gd name="T35" fmla="*/ 54 h 852"/>
                <a:gd name="T36" fmla="*/ 16 w 1176"/>
                <a:gd name="T37" fmla="*/ 804 h 852"/>
                <a:gd name="T38" fmla="*/ 21 w 1176"/>
                <a:gd name="T39" fmla="*/ 809 h 852"/>
                <a:gd name="T40" fmla="*/ 27 w 1176"/>
                <a:gd name="T41" fmla="*/ 814 h 852"/>
                <a:gd name="T42" fmla="*/ 32 w 1176"/>
                <a:gd name="T43" fmla="*/ 820 h 852"/>
                <a:gd name="T44" fmla="*/ 38 w 1176"/>
                <a:gd name="T45" fmla="*/ 825 h 852"/>
                <a:gd name="T46" fmla="*/ 54 w 1176"/>
                <a:gd name="T47" fmla="*/ 836 h 852"/>
                <a:gd name="T48" fmla="*/ 75 w 1176"/>
                <a:gd name="T49" fmla="*/ 836 h 852"/>
                <a:gd name="T50" fmla="*/ 1095 w 1176"/>
                <a:gd name="T51" fmla="*/ 836 h 852"/>
                <a:gd name="T52" fmla="*/ 1095 w 1176"/>
                <a:gd name="T53" fmla="*/ 852 h 852"/>
                <a:gd name="T54" fmla="*/ 75 w 1176"/>
                <a:gd name="T55" fmla="*/ 852 h 852"/>
                <a:gd name="T56" fmla="*/ 54 w 1176"/>
                <a:gd name="T57" fmla="*/ 852 h 852"/>
                <a:gd name="T58" fmla="*/ 32 w 1176"/>
                <a:gd name="T59" fmla="*/ 841 h 852"/>
                <a:gd name="T60" fmla="*/ 21 w 1176"/>
                <a:gd name="T61" fmla="*/ 831 h 852"/>
                <a:gd name="T62" fmla="*/ 21 w 1176"/>
                <a:gd name="T63" fmla="*/ 825 h 852"/>
                <a:gd name="T64" fmla="*/ 16 w 1176"/>
                <a:gd name="T65" fmla="*/ 825 h 852"/>
                <a:gd name="T66" fmla="*/ 5 w 1176"/>
                <a:gd name="T67" fmla="*/ 814 h 852"/>
                <a:gd name="T68" fmla="*/ 0 w 1176"/>
                <a:gd name="T69" fmla="*/ 804 h 852"/>
                <a:gd name="T70" fmla="*/ 0 w 1176"/>
                <a:gd name="T71" fmla="*/ 54 h 852"/>
                <a:gd name="T72" fmla="*/ 5 w 1176"/>
                <a:gd name="T73" fmla="*/ 43 h 852"/>
                <a:gd name="T74" fmla="*/ 11 w 1176"/>
                <a:gd name="T75" fmla="*/ 37 h 852"/>
                <a:gd name="T76" fmla="*/ 27 w 1176"/>
                <a:gd name="T77" fmla="*/ 21 h 852"/>
                <a:gd name="T78" fmla="*/ 32 w 1176"/>
                <a:gd name="T79" fmla="*/ 16 h 852"/>
                <a:gd name="T80" fmla="*/ 54 w 1176"/>
                <a:gd name="T81" fmla="*/ 5 h 852"/>
                <a:gd name="T82" fmla="*/ 65 w 1176"/>
                <a:gd name="T83" fmla="*/ 5 h 852"/>
                <a:gd name="T84" fmla="*/ 75 w 1176"/>
                <a:gd name="T85" fmla="*/ 0 h 852"/>
                <a:gd name="T86" fmla="*/ 1095 w 1176"/>
                <a:gd name="T87" fmla="*/ 0 h 852"/>
                <a:gd name="T88" fmla="*/ 1112 w 1176"/>
                <a:gd name="T89" fmla="*/ 5 h 852"/>
                <a:gd name="T90" fmla="*/ 1122 w 1176"/>
                <a:gd name="T91" fmla="*/ 5 h 852"/>
                <a:gd name="T92" fmla="*/ 1144 w 1176"/>
                <a:gd name="T93" fmla="*/ 16 h 852"/>
                <a:gd name="T94" fmla="*/ 1149 w 1176"/>
                <a:gd name="T95" fmla="*/ 21 h 852"/>
                <a:gd name="T96" fmla="*/ 1155 w 1176"/>
                <a:gd name="T97" fmla="*/ 27 h 852"/>
                <a:gd name="T98" fmla="*/ 1160 w 1176"/>
                <a:gd name="T99" fmla="*/ 32 h 852"/>
                <a:gd name="T100" fmla="*/ 1176 w 1176"/>
                <a:gd name="T101" fmla="*/ 64 h 852"/>
                <a:gd name="T102" fmla="*/ 1176 w 1176"/>
                <a:gd name="T103" fmla="*/ 793 h 852"/>
                <a:gd name="T104" fmla="*/ 1166 w 1176"/>
                <a:gd name="T105" fmla="*/ 814 h 852"/>
                <a:gd name="T106" fmla="*/ 1160 w 1176"/>
                <a:gd name="T107" fmla="*/ 820 h 852"/>
                <a:gd name="T108" fmla="*/ 1160 w 1176"/>
                <a:gd name="T109" fmla="*/ 820 h 852"/>
                <a:gd name="T110" fmla="*/ 1155 w 1176"/>
                <a:gd name="T111" fmla="*/ 831 h 852"/>
                <a:gd name="T112" fmla="*/ 1144 w 1176"/>
                <a:gd name="T113" fmla="*/ 841 h 852"/>
                <a:gd name="T114" fmla="*/ 1122 w 1176"/>
                <a:gd name="T115" fmla="*/ 852 h 852"/>
                <a:gd name="T116" fmla="*/ 1122 w 1176"/>
                <a:gd name="T117" fmla="*/ 836 h 85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76"/>
                <a:gd name="T178" fmla="*/ 0 h 852"/>
                <a:gd name="T179" fmla="*/ 1176 w 1176"/>
                <a:gd name="T180" fmla="*/ 852 h 85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76" h="852">
                  <a:moveTo>
                    <a:pt x="1122" y="836"/>
                  </a:moveTo>
                  <a:lnTo>
                    <a:pt x="1139" y="825"/>
                  </a:lnTo>
                  <a:lnTo>
                    <a:pt x="1144" y="820"/>
                  </a:lnTo>
                  <a:lnTo>
                    <a:pt x="1144" y="814"/>
                  </a:lnTo>
                  <a:lnTo>
                    <a:pt x="1155" y="804"/>
                  </a:lnTo>
                  <a:lnTo>
                    <a:pt x="1160" y="793"/>
                  </a:lnTo>
                  <a:lnTo>
                    <a:pt x="1160" y="64"/>
                  </a:lnTo>
                  <a:lnTo>
                    <a:pt x="1149" y="43"/>
                  </a:lnTo>
                  <a:lnTo>
                    <a:pt x="1133" y="27"/>
                  </a:lnTo>
                  <a:lnTo>
                    <a:pt x="1122" y="21"/>
                  </a:lnTo>
                  <a:lnTo>
                    <a:pt x="1112" y="21"/>
                  </a:lnTo>
                  <a:lnTo>
                    <a:pt x="1095" y="16"/>
                  </a:lnTo>
                  <a:lnTo>
                    <a:pt x="75" y="16"/>
                  </a:lnTo>
                  <a:lnTo>
                    <a:pt x="65" y="21"/>
                  </a:lnTo>
                  <a:lnTo>
                    <a:pt x="54" y="21"/>
                  </a:lnTo>
                  <a:lnTo>
                    <a:pt x="43" y="27"/>
                  </a:lnTo>
                  <a:lnTo>
                    <a:pt x="16" y="54"/>
                  </a:lnTo>
                  <a:lnTo>
                    <a:pt x="16" y="804"/>
                  </a:lnTo>
                  <a:lnTo>
                    <a:pt x="21" y="809"/>
                  </a:lnTo>
                  <a:lnTo>
                    <a:pt x="27" y="814"/>
                  </a:lnTo>
                  <a:lnTo>
                    <a:pt x="32" y="820"/>
                  </a:lnTo>
                  <a:lnTo>
                    <a:pt x="38" y="825"/>
                  </a:lnTo>
                  <a:lnTo>
                    <a:pt x="54" y="836"/>
                  </a:lnTo>
                  <a:lnTo>
                    <a:pt x="75" y="836"/>
                  </a:lnTo>
                  <a:lnTo>
                    <a:pt x="1095" y="836"/>
                  </a:lnTo>
                  <a:lnTo>
                    <a:pt x="1095" y="852"/>
                  </a:lnTo>
                  <a:lnTo>
                    <a:pt x="75" y="852"/>
                  </a:lnTo>
                  <a:lnTo>
                    <a:pt x="54" y="852"/>
                  </a:lnTo>
                  <a:lnTo>
                    <a:pt x="32" y="841"/>
                  </a:lnTo>
                  <a:lnTo>
                    <a:pt x="21" y="831"/>
                  </a:lnTo>
                  <a:lnTo>
                    <a:pt x="21" y="825"/>
                  </a:lnTo>
                  <a:lnTo>
                    <a:pt x="16" y="825"/>
                  </a:lnTo>
                  <a:lnTo>
                    <a:pt x="5" y="814"/>
                  </a:lnTo>
                  <a:lnTo>
                    <a:pt x="0" y="804"/>
                  </a:lnTo>
                  <a:lnTo>
                    <a:pt x="0" y="54"/>
                  </a:lnTo>
                  <a:lnTo>
                    <a:pt x="5" y="43"/>
                  </a:lnTo>
                  <a:lnTo>
                    <a:pt x="11" y="37"/>
                  </a:lnTo>
                  <a:lnTo>
                    <a:pt x="27" y="21"/>
                  </a:lnTo>
                  <a:lnTo>
                    <a:pt x="32" y="16"/>
                  </a:lnTo>
                  <a:lnTo>
                    <a:pt x="54" y="5"/>
                  </a:lnTo>
                  <a:lnTo>
                    <a:pt x="65" y="5"/>
                  </a:lnTo>
                  <a:lnTo>
                    <a:pt x="75" y="0"/>
                  </a:lnTo>
                  <a:lnTo>
                    <a:pt x="1095" y="0"/>
                  </a:lnTo>
                  <a:lnTo>
                    <a:pt x="1112" y="5"/>
                  </a:lnTo>
                  <a:lnTo>
                    <a:pt x="1122" y="5"/>
                  </a:lnTo>
                  <a:lnTo>
                    <a:pt x="1144" y="16"/>
                  </a:lnTo>
                  <a:lnTo>
                    <a:pt x="1149" y="21"/>
                  </a:lnTo>
                  <a:lnTo>
                    <a:pt x="1155" y="27"/>
                  </a:lnTo>
                  <a:lnTo>
                    <a:pt x="1160" y="32"/>
                  </a:lnTo>
                  <a:lnTo>
                    <a:pt x="1176" y="64"/>
                  </a:lnTo>
                  <a:lnTo>
                    <a:pt x="1176" y="793"/>
                  </a:lnTo>
                  <a:lnTo>
                    <a:pt x="1166" y="814"/>
                  </a:lnTo>
                  <a:lnTo>
                    <a:pt x="1160" y="820"/>
                  </a:lnTo>
                  <a:lnTo>
                    <a:pt x="1155" y="831"/>
                  </a:lnTo>
                  <a:lnTo>
                    <a:pt x="1144" y="841"/>
                  </a:lnTo>
                  <a:lnTo>
                    <a:pt x="1122" y="852"/>
                  </a:lnTo>
                  <a:lnTo>
                    <a:pt x="1122" y="8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0" name="Rectangle 224">
              <a:extLst>
                <a:ext uri="{FF2B5EF4-FFF2-40B4-BE49-F238E27FC236}">
                  <a16:creationId xmlns:a16="http://schemas.microsoft.com/office/drawing/2014/main" id="{9A379BE0-E9D6-459B-8FD7-7755B3D8DE6C}"/>
                </a:ext>
              </a:extLst>
            </p:cNvPr>
            <p:cNvSpPr>
              <a:spLocks noChangeArrowheads="1"/>
            </p:cNvSpPr>
            <p:nvPr/>
          </p:nvSpPr>
          <p:spPr bwMode="auto">
            <a:xfrm>
              <a:off x="3956" y="1373"/>
              <a:ext cx="27"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1" name="Rectangle 225">
              <a:extLst>
                <a:ext uri="{FF2B5EF4-FFF2-40B4-BE49-F238E27FC236}">
                  <a16:creationId xmlns:a16="http://schemas.microsoft.com/office/drawing/2014/main" id="{2B63E156-F2BD-44BE-A780-E0975BF386DE}"/>
                </a:ext>
              </a:extLst>
            </p:cNvPr>
            <p:cNvSpPr>
              <a:spLocks noChangeArrowheads="1"/>
            </p:cNvSpPr>
            <p:nvPr/>
          </p:nvSpPr>
          <p:spPr bwMode="auto">
            <a:xfrm>
              <a:off x="3606" y="725"/>
              <a:ext cx="340" cy="3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2" name="Freeform 226">
              <a:extLst>
                <a:ext uri="{FF2B5EF4-FFF2-40B4-BE49-F238E27FC236}">
                  <a16:creationId xmlns:a16="http://schemas.microsoft.com/office/drawing/2014/main" id="{A53A54D9-EB70-482A-8AB2-2341BA6AF26F}"/>
                </a:ext>
              </a:extLst>
            </p:cNvPr>
            <p:cNvSpPr>
              <a:spLocks/>
            </p:cNvSpPr>
            <p:nvPr/>
          </p:nvSpPr>
          <p:spPr bwMode="auto">
            <a:xfrm>
              <a:off x="3595" y="715"/>
              <a:ext cx="356" cy="383"/>
            </a:xfrm>
            <a:custGeom>
              <a:avLst/>
              <a:gdLst>
                <a:gd name="T0" fmla="*/ 11 w 356"/>
                <a:gd name="T1" fmla="*/ 367 h 383"/>
                <a:gd name="T2" fmla="*/ 340 w 356"/>
                <a:gd name="T3" fmla="*/ 367 h 383"/>
                <a:gd name="T4" fmla="*/ 340 w 356"/>
                <a:gd name="T5" fmla="*/ 16 h 383"/>
                <a:gd name="T6" fmla="*/ 11 w 356"/>
                <a:gd name="T7" fmla="*/ 16 h 383"/>
                <a:gd name="T8" fmla="*/ 11 w 356"/>
                <a:gd name="T9" fmla="*/ 0 h 383"/>
                <a:gd name="T10" fmla="*/ 345 w 356"/>
                <a:gd name="T11" fmla="*/ 0 h 383"/>
                <a:gd name="T12" fmla="*/ 356 w 356"/>
                <a:gd name="T13" fmla="*/ 10 h 383"/>
                <a:gd name="T14" fmla="*/ 356 w 356"/>
                <a:gd name="T15" fmla="*/ 372 h 383"/>
                <a:gd name="T16" fmla="*/ 345 w 356"/>
                <a:gd name="T17" fmla="*/ 383 h 383"/>
                <a:gd name="T18" fmla="*/ 11 w 356"/>
                <a:gd name="T19" fmla="*/ 383 h 383"/>
                <a:gd name="T20" fmla="*/ 0 w 356"/>
                <a:gd name="T21" fmla="*/ 372 h 383"/>
                <a:gd name="T22" fmla="*/ 11 w 356"/>
                <a:gd name="T23" fmla="*/ 367 h 3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6"/>
                <a:gd name="T37" fmla="*/ 0 h 383"/>
                <a:gd name="T38" fmla="*/ 356 w 356"/>
                <a:gd name="T39" fmla="*/ 383 h 38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6" h="383">
                  <a:moveTo>
                    <a:pt x="11" y="367"/>
                  </a:moveTo>
                  <a:lnTo>
                    <a:pt x="340" y="367"/>
                  </a:lnTo>
                  <a:lnTo>
                    <a:pt x="340" y="16"/>
                  </a:lnTo>
                  <a:lnTo>
                    <a:pt x="11" y="16"/>
                  </a:lnTo>
                  <a:lnTo>
                    <a:pt x="11" y="0"/>
                  </a:lnTo>
                  <a:lnTo>
                    <a:pt x="345" y="0"/>
                  </a:lnTo>
                  <a:lnTo>
                    <a:pt x="356" y="10"/>
                  </a:lnTo>
                  <a:lnTo>
                    <a:pt x="356" y="372"/>
                  </a:lnTo>
                  <a:lnTo>
                    <a:pt x="345" y="383"/>
                  </a:lnTo>
                  <a:lnTo>
                    <a:pt x="11" y="383"/>
                  </a:lnTo>
                  <a:lnTo>
                    <a:pt x="0" y="372"/>
                  </a:lnTo>
                  <a:lnTo>
                    <a:pt x="11" y="3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 name="Freeform 227">
              <a:extLst>
                <a:ext uri="{FF2B5EF4-FFF2-40B4-BE49-F238E27FC236}">
                  <a16:creationId xmlns:a16="http://schemas.microsoft.com/office/drawing/2014/main" id="{B75045E6-B82B-4343-A636-DCB77854911D}"/>
                </a:ext>
              </a:extLst>
            </p:cNvPr>
            <p:cNvSpPr>
              <a:spLocks/>
            </p:cNvSpPr>
            <p:nvPr/>
          </p:nvSpPr>
          <p:spPr bwMode="auto">
            <a:xfrm>
              <a:off x="3595" y="715"/>
              <a:ext cx="16" cy="372"/>
            </a:xfrm>
            <a:custGeom>
              <a:avLst/>
              <a:gdLst>
                <a:gd name="T0" fmla="*/ 16 w 16"/>
                <a:gd name="T1" fmla="*/ 10 h 372"/>
                <a:gd name="T2" fmla="*/ 16 w 16"/>
                <a:gd name="T3" fmla="*/ 372 h 372"/>
                <a:gd name="T4" fmla="*/ 0 w 16"/>
                <a:gd name="T5" fmla="*/ 372 h 372"/>
                <a:gd name="T6" fmla="*/ 0 w 16"/>
                <a:gd name="T7" fmla="*/ 10 h 372"/>
                <a:gd name="T8" fmla="*/ 11 w 16"/>
                <a:gd name="T9" fmla="*/ 0 h 372"/>
                <a:gd name="T10" fmla="*/ 16 w 16"/>
                <a:gd name="T11" fmla="*/ 10 h 372"/>
                <a:gd name="T12" fmla="*/ 0 60000 65536"/>
                <a:gd name="T13" fmla="*/ 0 60000 65536"/>
                <a:gd name="T14" fmla="*/ 0 60000 65536"/>
                <a:gd name="T15" fmla="*/ 0 60000 65536"/>
                <a:gd name="T16" fmla="*/ 0 60000 65536"/>
                <a:gd name="T17" fmla="*/ 0 60000 65536"/>
                <a:gd name="T18" fmla="*/ 0 w 16"/>
                <a:gd name="T19" fmla="*/ 0 h 372"/>
                <a:gd name="T20" fmla="*/ 16 w 16"/>
                <a:gd name="T21" fmla="*/ 372 h 372"/>
              </a:gdLst>
              <a:ahLst/>
              <a:cxnLst>
                <a:cxn ang="T12">
                  <a:pos x="T0" y="T1"/>
                </a:cxn>
                <a:cxn ang="T13">
                  <a:pos x="T2" y="T3"/>
                </a:cxn>
                <a:cxn ang="T14">
                  <a:pos x="T4" y="T5"/>
                </a:cxn>
                <a:cxn ang="T15">
                  <a:pos x="T6" y="T7"/>
                </a:cxn>
                <a:cxn ang="T16">
                  <a:pos x="T8" y="T9"/>
                </a:cxn>
                <a:cxn ang="T17">
                  <a:pos x="T10" y="T11"/>
                </a:cxn>
              </a:cxnLst>
              <a:rect l="T18" t="T19" r="T20" b="T21"/>
              <a:pathLst>
                <a:path w="16" h="372">
                  <a:moveTo>
                    <a:pt x="16" y="10"/>
                  </a:moveTo>
                  <a:lnTo>
                    <a:pt x="16" y="372"/>
                  </a:lnTo>
                  <a:lnTo>
                    <a:pt x="0" y="372"/>
                  </a:lnTo>
                  <a:lnTo>
                    <a:pt x="0" y="10"/>
                  </a:lnTo>
                  <a:lnTo>
                    <a:pt x="11"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 name="Rectangle 228">
              <a:extLst>
                <a:ext uri="{FF2B5EF4-FFF2-40B4-BE49-F238E27FC236}">
                  <a16:creationId xmlns:a16="http://schemas.microsoft.com/office/drawing/2014/main" id="{BBC3A611-B226-4832-A984-B01772958BD9}"/>
                </a:ext>
              </a:extLst>
            </p:cNvPr>
            <p:cNvSpPr>
              <a:spLocks noChangeArrowheads="1"/>
            </p:cNvSpPr>
            <p:nvPr/>
          </p:nvSpPr>
          <p:spPr bwMode="auto">
            <a:xfrm>
              <a:off x="3557" y="785"/>
              <a:ext cx="340" cy="3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5" name="Freeform 229">
              <a:extLst>
                <a:ext uri="{FF2B5EF4-FFF2-40B4-BE49-F238E27FC236}">
                  <a16:creationId xmlns:a16="http://schemas.microsoft.com/office/drawing/2014/main" id="{6824333C-F4F7-4EB8-9E65-E9BD7A60EA7D}"/>
                </a:ext>
              </a:extLst>
            </p:cNvPr>
            <p:cNvSpPr>
              <a:spLocks/>
            </p:cNvSpPr>
            <p:nvPr/>
          </p:nvSpPr>
          <p:spPr bwMode="auto">
            <a:xfrm>
              <a:off x="3546" y="774"/>
              <a:ext cx="356" cy="383"/>
            </a:xfrm>
            <a:custGeom>
              <a:avLst/>
              <a:gdLst>
                <a:gd name="T0" fmla="*/ 11 w 356"/>
                <a:gd name="T1" fmla="*/ 367 h 383"/>
                <a:gd name="T2" fmla="*/ 340 w 356"/>
                <a:gd name="T3" fmla="*/ 367 h 383"/>
                <a:gd name="T4" fmla="*/ 340 w 356"/>
                <a:gd name="T5" fmla="*/ 16 h 383"/>
                <a:gd name="T6" fmla="*/ 11 w 356"/>
                <a:gd name="T7" fmla="*/ 16 h 383"/>
                <a:gd name="T8" fmla="*/ 11 w 356"/>
                <a:gd name="T9" fmla="*/ 0 h 383"/>
                <a:gd name="T10" fmla="*/ 346 w 356"/>
                <a:gd name="T11" fmla="*/ 0 h 383"/>
                <a:gd name="T12" fmla="*/ 356 w 356"/>
                <a:gd name="T13" fmla="*/ 11 h 383"/>
                <a:gd name="T14" fmla="*/ 356 w 356"/>
                <a:gd name="T15" fmla="*/ 372 h 383"/>
                <a:gd name="T16" fmla="*/ 346 w 356"/>
                <a:gd name="T17" fmla="*/ 383 h 383"/>
                <a:gd name="T18" fmla="*/ 11 w 356"/>
                <a:gd name="T19" fmla="*/ 383 h 383"/>
                <a:gd name="T20" fmla="*/ 0 w 356"/>
                <a:gd name="T21" fmla="*/ 372 h 383"/>
                <a:gd name="T22" fmla="*/ 11 w 356"/>
                <a:gd name="T23" fmla="*/ 367 h 3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6"/>
                <a:gd name="T37" fmla="*/ 0 h 383"/>
                <a:gd name="T38" fmla="*/ 356 w 356"/>
                <a:gd name="T39" fmla="*/ 383 h 38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6" h="383">
                  <a:moveTo>
                    <a:pt x="11" y="367"/>
                  </a:moveTo>
                  <a:lnTo>
                    <a:pt x="340" y="367"/>
                  </a:lnTo>
                  <a:lnTo>
                    <a:pt x="340" y="16"/>
                  </a:lnTo>
                  <a:lnTo>
                    <a:pt x="11" y="16"/>
                  </a:lnTo>
                  <a:lnTo>
                    <a:pt x="11" y="0"/>
                  </a:lnTo>
                  <a:lnTo>
                    <a:pt x="346" y="0"/>
                  </a:lnTo>
                  <a:lnTo>
                    <a:pt x="356" y="11"/>
                  </a:lnTo>
                  <a:lnTo>
                    <a:pt x="356" y="372"/>
                  </a:lnTo>
                  <a:lnTo>
                    <a:pt x="346" y="383"/>
                  </a:lnTo>
                  <a:lnTo>
                    <a:pt x="11" y="383"/>
                  </a:lnTo>
                  <a:lnTo>
                    <a:pt x="0" y="372"/>
                  </a:lnTo>
                  <a:lnTo>
                    <a:pt x="11" y="3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6" name="Freeform 230">
              <a:extLst>
                <a:ext uri="{FF2B5EF4-FFF2-40B4-BE49-F238E27FC236}">
                  <a16:creationId xmlns:a16="http://schemas.microsoft.com/office/drawing/2014/main" id="{74AD3BA4-D3FB-4A0B-980F-3EF428AA92B7}"/>
                </a:ext>
              </a:extLst>
            </p:cNvPr>
            <p:cNvSpPr>
              <a:spLocks/>
            </p:cNvSpPr>
            <p:nvPr/>
          </p:nvSpPr>
          <p:spPr bwMode="auto">
            <a:xfrm>
              <a:off x="3546" y="774"/>
              <a:ext cx="16" cy="372"/>
            </a:xfrm>
            <a:custGeom>
              <a:avLst/>
              <a:gdLst>
                <a:gd name="T0" fmla="*/ 16 w 16"/>
                <a:gd name="T1" fmla="*/ 11 h 372"/>
                <a:gd name="T2" fmla="*/ 16 w 16"/>
                <a:gd name="T3" fmla="*/ 372 h 372"/>
                <a:gd name="T4" fmla="*/ 0 w 16"/>
                <a:gd name="T5" fmla="*/ 372 h 372"/>
                <a:gd name="T6" fmla="*/ 0 w 16"/>
                <a:gd name="T7" fmla="*/ 11 h 372"/>
                <a:gd name="T8" fmla="*/ 11 w 16"/>
                <a:gd name="T9" fmla="*/ 0 h 372"/>
                <a:gd name="T10" fmla="*/ 16 w 16"/>
                <a:gd name="T11" fmla="*/ 11 h 372"/>
                <a:gd name="T12" fmla="*/ 0 60000 65536"/>
                <a:gd name="T13" fmla="*/ 0 60000 65536"/>
                <a:gd name="T14" fmla="*/ 0 60000 65536"/>
                <a:gd name="T15" fmla="*/ 0 60000 65536"/>
                <a:gd name="T16" fmla="*/ 0 60000 65536"/>
                <a:gd name="T17" fmla="*/ 0 60000 65536"/>
                <a:gd name="T18" fmla="*/ 0 w 16"/>
                <a:gd name="T19" fmla="*/ 0 h 372"/>
                <a:gd name="T20" fmla="*/ 16 w 16"/>
                <a:gd name="T21" fmla="*/ 372 h 372"/>
              </a:gdLst>
              <a:ahLst/>
              <a:cxnLst>
                <a:cxn ang="T12">
                  <a:pos x="T0" y="T1"/>
                </a:cxn>
                <a:cxn ang="T13">
                  <a:pos x="T2" y="T3"/>
                </a:cxn>
                <a:cxn ang="T14">
                  <a:pos x="T4" y="T5"/>
                </a:cxn>
                <a:cxn ang="T15">
                  <a:pos x="T6" y="T7"/>
                </a:cxn>
                <a:cxn ang="T16">
                  <a:pos x="T8" y="T9"/>
                </a:cxn>
                <a:cxn ang="T17">
                  <a:pos x="T10" y="T11"/>
                </a:cxn>
              </a:cxnLst>
              <a:rect l="T18" t="T19" r="T20" b="T21"/>
              <a:pathLst>
                <a:path w="16" h="372">
                  <a:moveTo>
                    <a:pt x="16" y="11"/>
                  </a:moveTo>
                  <a:lnTo>
                    <a:pt x="16" y="372"/>
                  </a:lnTo>
                  <a:lnTo>
                    <a:pt x="0" y="372"/>
                  </a:lnTo>
                  <a:lnTo>
                    <a:pt x="0" y="11"/>
                  </a:lnTo>
                  <a:lnTo>
                    <a:pt x="11"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 name="Rectangle 231">
              <a:extLst>
                <a:ext uri="{FF2B5EF4-FFF2-40B4-BE49-F238E27FC236}">
                  <a16:creationId xmlns:a16="http://schemas.microsoft.com/office/drawing/2014/main" id="{FC987BBC-4D2A-4422-A883-40F18314FDFD}"/>
                </a:ext>
              </a:extLst>
            </p:cNvPr>
            <p:cNvSpPr>
              <a:spLocks noChangeArrowheads="1"/>
            </p:cNvSpPr>
            <p:nvPr/>
          </p:nvSpPr>
          <p:spPr bwMode="auto">
            <a:xfrm>
              <a:off x="3498" y="850"/>
              <a:ext cx="340" cy="36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8" name="Freeform 232">
              <a:extLst>
                <a:ext uri="{FF2B5EF4-FFF2-40B4-BE49-F238E27FC236}">
                  <a16:creationId xmlns:a16="http://schemas.microsoft.com/office/drawing/2014/main" id="{6B4986B9-66F1-453D-8216-745DAC4E7BE0}"/>
                </a:ext>
              </a:extLst>
            </p:cNvPr>
            <p:cNvSpPr>
              <a:spLocks/>
            </p:cNvSpPr>
            <p:nvPr/>
          </p:nvSpPr>
          <p:spPr bwMode="auto">
            <a:xfrm>
              <a:off x="3487" y="839"/>
              <a:ext cx="356" cy="378"/>
            </a:xfrm>
            <a:custGeom>
              <a:avLst/>
              <a:gdLst>
                <a:gd name="T0" fmla="*/ 11 w 356"/>
                <a:gd name="T1" fmla="*/ 361 h 378"/>
                <a:gd name="T2" fmla="*/ 340 w 356"/>
                <a:gd name="T3" fmla="*/ 361 h 378"/>
                <a:gd name="T4" fmla="*/ 340 w 356"/>
                <a:gd name="T5" fmla="*/ 16 h 378"/>
                <a:gd name="T6" fmla="*/ 11 w 356"/>
                <a:gd name="T7" fmla="*/ 16 h 378"/>
                <a:gd name="T8" fmla="*/ 11 w 356"/>
                <a:gd name="T9" fmla="*/ 0 h 378"/>
                <a:gd name="T10" fmla="*/ 345 w 356"/>
                <a:gd name="T11" fmla="*/ 0 h 378"/>
                <a:gd name="T12" fmla="*/ 356 w 356"/>
                <a:gd name="T13" fmla="*/ 11 h 378"/>
                <a:gd name="T14" fmla="*/ 356 w 356"/>
                <a:gd name="T15" fmla="*/ 367 h 378"/>
                <a:gd name="T16" fmla="*/ 345 w 356"/>
                <a:gd name="T17" fmla="*/ 378 h 378"/>
                <a:gd name="T18" fmla="*/ 11 w 356"/>
                <a:gd name="T19" fmla="*/ 378 h 378"/>
                <a:gd name="T20" fmla="*/ 0 w 356"/>
                <a:gd name="T21" fmla="*/ 367 h 378"/>
                <a:gd name="T22" fmla="*/ 11 w 356"/>
                <a:gd name="T23" fmla="*/ 361 h 3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6"/>
                <a:gd name="T37" fmla="*/ 0 h 378"/>
                <a:gd name="T38" fmla="*/ 356 w 356"/>
                <a:gd name="T39" fmla="*/ 378 h 37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6" h="378">
                  <a:moveTo>
                    <a:pt x="11" y="361"/>
                  </a:moveTo>
                  <a:lnTo>
                    <a:pt x="340" y="361"/>
                  </a:lnTo>
                  <a:lnTo>
                    <a:pt x="340" y="16"/>
                  </a:lnTo>
                  <a:lnTo>
                    <a:pt x="11" y="16"/>
                  </a:lnTo>
                  <a:lnTo>
                    <a:pt x="11" y="0"/>
                  </a:lnTo>
                  <a:lnTo>
                    <a:pt x="345" y="0"/>
                  </a:lnTo>
                  <a:lnTo>
                    <a:pt x="356" y="11"/>
                  </a:lnTo>
                  <a:lnTo>
                    <a:pt x="356" y="367"/>
                  </a:lnTo>
                  <a:lnTo>
                    <a:pt x="345" y="378"/>
                  </a:lnTo>
                  <a:lnTo>
                    <a:pt x="11" y="378"/>
                  </a:lnTo>
                  <a:lnTo>
                    <a:pt x="0" y="367"/>
                  </a:lnTo>
                  <a:lnTo>
                    <a:pt x="11" y="3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9" name="Freeform 233">
              <a:extLst>
                <a:ext uri="{FF2B5EF4-FFF2-40B4-BE49-F238E27FC236}">
                  <a16:creationId xmlns:a16="http://schemas.microsoft.com/office/drawing/2014/main" id="{9A1D6BF4-333A-4E95-8019-70F1E0460E1A}"/>
                </a:ext>
              </a:extLst>
            </p:cNvPr>
            <p:cNvSpPr>
              <a:spLocks/>
            </p:cNvSpPr>
            <p:nvPr/>
          </p:nvSpPr>
          <p:spPr bwMode="auto">
            <a:xfrm>
              <a:off x="3487" y="839"/>
              <a:ext cx="16" cy="367"/>
            </a:xfrm>
            <a:custGeom>
              <a:avLst/>
              <a:gdLst>
                <a:gd name="T0" fmla="*/ 16 w 16"/>
                <a:gd name="T1" fmla="*/ 11 h 367"/>
                <a:gd name="T2" fmla="*/ 16 w 16"/>
                <a:gd name="T3" fmla="*/ 367 h 367"/>
                <a:gd name="T4" fmla="*/ 0 w 16"/>
                <a:gd name="T5" fmla="*/ 367 h 367"/>
                <a:gd name="T6" fmla="*/ 0 w 16"/>
                <a:gd name="T7" fmla="*/ 11 h 367"/>
                <a:gd name="T8" fmla="*/ 11 w 16"/>
                <a:gd name="T9" fmla="*/ 0 h 367"/>
                <a:gd name="T10" fmla="*/ 16 w 16"/>
                <a:gd name="T11" fmla="*/ 11 h 367"/>
                <a:gd name="T12" fmla="*/ 0 60000 65536"/>
                <a:gd name="T13" fmla="*/ 0 60000 65536"/>
                <a:gd name="T14" fmla="*/ 0 60000 65536"/>
                <a:gd name="T15" fmla="*/ 0 60000 65536"/>
                <a:gd name="T16" fmla="*/ 0 60000 65536"/>
                <a:gd name="T17" fmla="*/ 0 60000 65536"/>
                <a:gd name="T18" fmla="*/ 0 w 16"/>
                <a:gd name="T19" fmla="*/ 0 h 367"/>
                <a:gd name="T20" fmla="*/ 16 w 16"/>
                <a:gd name="T21" fmla="*/ 367 h 367"/>
              </a:gdLst>
              <a:ahLst/>
              <a:cxnLst>
                <a:cxn ang="T12">
                  <a:pos x="T0" y="T1"/>
                </a:cxn>
                <a:cxn ang="T13">
                  <a:pos x="T2" y="T3"/>
                </a:cxn>
                <a:cxn ang="T14">
                  <a:pos x="T4" y="T5"/>
                </a:cxn>
                <a:cxn ang="T15">
                  <a:pos x="T6" y="T7"/>
                </a:cxn>
                <a:cxn ang="T16">
                  <a:pos x="T8" y="T9"/>
                </a:cxn>
                <a:cxn ang="T17">
                  <a:pos x="T10" y="T11"/>
                </a:cxn>
              </a:cxnLst>
              <a:rect l="T18" t="T19" r="T20" b="T21"/>
              <a:pathLst>
                <a:path w="16" h="367">
                  <a:moveTo>
                    <a:pt x="16" y="11"/>
                  </a:moveTo>
                  <a:lnTo>
                    <a:pt x="16" y="367"/>
                  </a:lnTo>
                  <a:lnTo>
                    <a:pt x="0" y="367"/>
                  </a:lnTo>
                  <a:lnTo>
                    <a:pt x="0" y="11"/>
                  </a:lnTo>
                  <a:lnTo>
                    <a:pt x="11"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 name="Rectangle 234">
              <a:extLst>
                <a:ext uri="{FF2B5EF4-FFF2-40B4-BE49-F238E27FC236}">
                  <a16:creationId xmlns:a16="http://schemas.microsoft.com/office/drawing/2014/main" id="{9564AC90-E10A-436F-A0D1-F5EEB3484E17}"/>
                </a:ext>
              </a:extLst>
            </p:cNvPr>
            <p:cNvSpPr>
              <a:spLocks noChangeArrowheads="1"/>
            </p:cNvSpPr>
            <p:nvPr/>
          </p:nvSpPr>
          <p:spPr bwMode="auto">
            <a:xfrm>
              <a:off x="2963" y="736"/>
              <a:ext cx="405" cy="3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 name="Freeform 235">
              <a:extLst>
                <a:ext uri="{FF2B5EF4-FFF2-40B4-BE49-F238E27FC236}">
                  <a16:creationId xmlns:a16="http://schemas.microsoft.com/office/drawing/2014/main" id="{E7BBFD78-1DAB-4288-92D7-7EBB7CDAFB87}"/>
                </a:ext>
              </a:extLst>
            </p:cNvPr>
            <p:cNvSpPr>
              <a:spLocks/>
            </p:cNvSpPr>
            <p:nvPr/>
          </p:nvSpPr>
          <p:spPr bwMode="auto">
            <a:xfrm>
              <a:off x="2953" y="725"/>
              <a:ext cx="421" cy="324"/>
            </a:xfrm>
            <a:custGeom>
              <a:avLst/>
              <a:gdLst>
                <a:gd name="T0" fmla="*/ 10 w 421"/>
                <a:gd name="T1" fmla="*/ 308 h 324"/>
                <a:gd name="T2" fmla="*/ 404 w 421"/>
                <a:gd name="T3" fmla="*/ 308 h 324"/>
                <a:gd name="T4" fmla="*/ 404 w 421"/>
                <a:gd name="T5" fmla="*/ 17 h 324"/>
                <a:gd name="T6" fmla="*/ 10 w 421"/>
                <a:gd name="T7" fmla="*/ 17 h 324"/>
                <a:gd name="T8" fmla="*/ 10 w 421"/>
                <a:gd name="T9" fmla="*/ 0 h 324"/>
                <a:gd name="T10" fmla="*/ 410 w 421"/>
                <a:gd name="T11" fmla="*/ 0 h 324"/>
                <a:gd name="T12" fmla="*/ 421 w 421"/>
                <a:gd name="T13" fmla="*/ 11 h 324"/>
                <a:gd name="T14" fmla="*/ 421 w 421"/>
                <a:gd name="T15" fmla="*/ 313 h 324"/>
                <a:gd name="T16" fmla="*/ 410 w 421"/>
                <a:gd name="T17" fmla="*/ 324 h 324"/>
                <a:gd name="T18" fmla="*/ 10 w 421"/>
                <a:gd name="T19" fmla="*/ 324 h 324"/>
                <a:gd name="T20" fmla="*/ 0 w 421"/>
                <a:gd name="T21" fmla="*/ 313 h 324"/>
                <a:gd name="T22" fmla="*/ 10 w 421"/>
                <a:gd name="T23" fmla="*/ 308 h 3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21"/>
                <a:gd name="T37" fmla="*/ 0 h 324"/>
                <a:gd name="T38" fmla="*/ 421 w 421"/>
                <a:gd name="T39" fmla="*/ 324 h 32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21" h="324">
                  <a:moveTo>
                    <a:pt x="10" y="308"/>
                  </a:moveTo>
                  <a:lnTo>
                    <a:pt x="404" y="308"/>
                  </a:lnTo>
                  <a:lnTo>
                    <a:pt x="404" y="17"/>
                  </a:lnTo>
                  <a:lnTo>
                    <a:pt x="10" y="17"/>
                  </a:lnTo>
                  <a:lnTo>
                    <a:pt x="10" y="0"/>
                  </a:lnTo>
                  <a:lnTo>
                    <a:pt x="410" y="0"/>
                  </a:lnTo>
                  <a:lnTo>
                    <a:pt x="421" y="11"/>
                  </a:lnTo>
                  <a:lnTo>
                    <a:pt x="421" y="313"/>
                  </a:lnTo>
                  <a:lnTo>
                    <a:pt x="410" y="324"/>
                  </a:lnTo>
                  <a:lnTo>
                    <a:pt x="10" y="324"/>
                  </a:lnTo>
                  <a:lnTo>
                    <a:pt x="0" y="313"/>
                  </a:lnTo>
                  <a:lnTo>
                    <a:pt x="10" y="30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2" name="Freeform 236">
              <a:extLst>
                <a:ext uri="{FF2B5EF4-FFF2-40B4-BE49-F238E27FC236}">
                  <a16:creationId xmlns:a16="http://schemas.microsoft.com/office/drawing/2014/main" id="{5032B011-F3E3-427F-848E-2A8A1A8C4F7F}"/>
                </a:ext>
              </a:extLst>
            </p:cNvPr>
            <p:cNvSpPr>
              <a:spLocks/>
            </p:cNvSpPr>
            <p:nvPr/>
          </p:nvSpPr>
          <p:spPr bwMode="auto">
            <a:xfrm>
              <a:off x="2953" y="725"/>
              <a:ext cx="16" cy="313"/>
            </a:xfrm>
            <a:custGeom>
              <a:avLst/>
              <a:gdLst>
                <a:gd name="T0" fmla="*/ 16 w 16"/>
                <a:gd name="T1" fmla="*/ 11 h 313"/>
                <a:gd name="T2" fmla="*/ 16 w 16"/>
                <a:gd name="T3" fmla="*/ 313 h 313"/>
                <a:gd name="T4" fmla="*/ 0 w 16"/>
                <a:gd name="T5" fmla="*/ 313 h 313"/>
                <a:gd name="T6" fmla="*/ 0 w 16"/>
                <a:gd name="T7" fmla="*/ 11 h 313"/>
                <a:gd name="T8" fmla="*/ 10 w 16"/>
                <a:gd name="T9" fmla="*/ 0 h 313"/>
                <a:gd name="T10" fmla="*/ 16 w 16"/>
                <a:gd name="T11" fmla="*/ 11 h 313"/>
                <a:gd name="T12" fmla="*/ 0 60000 65536"/>
                <a:gd name="T13" fmla="*/ 0 60000 65536"/>
                <a:gd name="T14" fmla="*/ 0 60000 65536"/>
                <a:gd name="T15" fmla="*/ 0 60000 65536"/>
                <a:gd name="T16" fmla="*/ 0 60000 65536"/>
                <a:gd name="T17" fmla="*/ 0 60000 65536"/>
                <a:gd name="T18" fmla="*/ 0 w 16"/>
                <a:gd name="T19" fmla="*/ 0 h 313"/>
                <a:gd name="T20" fmla="*/ 16 w 16"/>
                <a:gd name="T21" fmla="*/ 313 h 313"/>
              </a:gdLst>
              <a:ahLst/>
              <a:cxnLst>
                <a:cxn ang="T12">
                  <a:pos x="T0" y="T1"/>
                </a:cxn>
                <a:cxn ang="T13">
                  <a:pos x="T2" y="T3"/>
                </a:cxn>
                <a:cxn ang="T14">
                  <a:pos x="T4" y="T5"/>
                </a:cxn>
                <a:cxn ang="T15">
                  <a:pos x="T6" y="T7"/>
                </a:cxn>
                <a:cxn ang="T16">
                  <a:pos x="T8" y="T9"/>
                </a:cxn>
                <a:cxn ang="T17">
                  <a:pos x="T10" y="T11"/>
                </a:cxn>
              </a:cxnLst>
              <a:rect l="T18" t="T19" r="T20" b="T21"/>
              <a:pathLst>
                <a:path w="16" h="313">
                  <a:moveTo>
                    <a:pt x="16" y="11"/>
                  </a:moveTo>
                  <a:lnTo>
                    <a:pt x="16" y="313"/>
                  </a:lnTo>
                  <a:lnTo>
                    <a:pt x="0" y="313"/>
                  </a:lnTo>
                  <a:lnTo>
                    <a:pt x="0" y="11"/>
                  </a:lnTo>
                  <a:lnTo>
                    <a:pt x="10"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3" name="Rectangle 237">
              <a:extLst>
                <a:ext uri="{FF2B5EF4-FFF2-40B4-BE49-F238E27FC236}">
                  <a16:creationId xmlns:a16="http://schemas.microsoft.com/office/drawing/2014/main" id="{50327102-6829-4588-A4E1-A5A2A3BE92F4}"/>
                </a:ext>
              </a:extLst>
            </p:cNvPr>
            <p:cNvSpPr>
              <a:spLocks noChangeArrowheads="1"/>
            </p:cNvSpPr>
            <p:nvPr/>
          </p:nvSpPr>
          <p:spPr bwMode="auto">
            <a:xfrm>
              <a:off x="2920" y="812"/>
              <a:ext cx="405" cy="30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 name="Freeform 238">
              <a:extLst>
                <a:ext uri="{FF2B5EF4-FFF2-40B4-BE49-F238E27FC236}">
                  <a16:creationId xmlns:a16="http://schemas.microsoft.com/office/drawing/2014/main" id="{15DA6F40-0011-4F70-A5BA-ADDEC096FFA4}"/>
                </a:ext>
              </a:extLst>
            </p:cNvPr>
            <p:cNvSpPr>
              <a:spLocks/>
            </p:cNvSpPr>
            <p:nvPr/>
          </p:nvSpPr>
          <p:spPr bwMode="auto">
            <a:xfrm>
              <a:off x="2909" y="801"/>
              <a:ext cx="421" cy="324"/>
            </a:xfrm>
            <a:custGeom>
              <a:avLst/>
              <a:gdLst>
                <a:gd name="T0" fmla="*/ 11 w 421"/>
                <a:gd name="T1" fmla="*/ 308 h 324"/>
                <a:gd name="T2" fmla="*/ 405 w 421"/>
                <a:gd name="T3" fmla="*/ 308 h 324"/>
                <a:gd name="T4" fmla="*/ 405 w 421"/>
                <a:gd name="T5" fmla="*/ 16 h 324"/>
                <a:gd name="T6" fmla="*/ 11 w 421"/>
                <a:gd name="T7" fmla="*/ 16 h 324"/>
                <a:gd name="T8" fmla="*/ 11 w 421"/>
                <a:gd name="T9" fmla="*/ 0 h 324"/>
                <a:gd name="T10" fmla="*/ 411 w 421"/>
                <a:gd name="T11" fmla="*/ 0 h 324"/>
                <a:gd name="T12" fmla="*/ 421 w 421"/>
                <a:gd name="T13" fmla="*/ 11 h 324"/>
                <a:gd name="T14" fmla="*/ 421 w 421"/>
                <a:gd name="T15" fmla="*/ 313 h 324"/>
                <a:gd name="T16" fmla="*/ 411 w 421"/>
                <a:gd name="T17" fmla="*/ 324 h 324"/>
                <a:gd name="T18" fmla="*/ 11 w 421"/>
                <a:gd name="T19" fmla="*/ 324 h 324"/>
                <a:gd name="T20" fmla="*/ 0 w 421"/>
                <a:gd name="T21" fmla="*/ 313 h 324"/>
                <a:gd name="T22" fmla="*/ 11 w 421"/>
                <a:gd name="T23" fmla="*/ 308 h 3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21"/>
                <a:gd name="T37" fmla="*/ 0 h 324"/>
                <a:gd name="T38" fmla="*/ 421 w 421"/>
                <a:gd name="T39" fmla="*/ 324 h 32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21" h="324">
                  <a:moveTo>
                    <a:pt x="11" y="308"/>
                  </a:moveTo>
                  <a:lnTo>
                    <a:pt x="405" y="308"/>
                  </a:lnTo>
                  <a:lnTo>
                    <a:pt x="405" y="16"/>
                  </a:lnTo>
                  <a:lnTo>
                    <a:pt x="11" y="16"/>
                  </a:lnTo>
                  <a:lnTo>
                    <a:pt x="11" y="0"/>
                  </a:lnTo>
                  <a:lnTo>
                    <a:pt x="411" y="0"/>
                  </a:lnTo>
                  <a:lnTo>
                    <a:pt x="421" y="11"/>
                  </a:lnTo>
                  <a:lnTo>
                    <a:pt x="421" y="313"/>
                  </a:lnTo>
                  <a:lnTo>
                    <a:pt x="411" y="324"/>
                  </a:lnTo>
                  <a:lnTo>
                    <a:pt x="11" y="324"/>
                  </a:lnTo>
                  <a:lnTo>
                    <a:pt x="0" y="313"/>
                  </a:lnTo>
                  <a:lnTo>
                    <a:pt x="11" y="30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5" name="Freeform 239">
              <a:extLst>
                <a:ext uri="{FF2B5EF4-FFF2-40B4-BE49-F238E27FC236}">
                  <a16:creationId xmlns:a16="http://schemas.microsoft.com/office/drawing/2014/main" id="{38EE1581-684F-4326-837F-30EBDBD47DCA}"/>
                </a:ext>
              </a:extLst>
            </p:cNvPr>
            <p:cNvSpPr>
              <a:spLocks/>
            </p:cNvSpPr>
            <p:nvPr/>
          </p:nvSpPr>
          <p:spPr bwMode="auto">
            <a:xfrm>
              <a:off x="2909" y="801"/>
              <a:ext cx="17" cy="313"/>
            </a:xfrm>
            <a:custGeom>
              <a:avLst/>
              <a:gdLst>
                <a:gd name="T0" fmla="*/ 17 w 17"/>
                <a:gd name="T1" fmla="*/ 11 h 313"/>
                <a:gd name="T2" fmla="*/ 17 w 17"/>
                <a:gd name="T3" fmla="*/ 313 h 313"/>
                <a:gd name="T4" fmla="*/ 0 w 17"/>
                <a:gd name="T5" fmla="*/ 313 h 313"/>
                <a:gd name="T6" fmla="*/ 0 w 17"/>
                <a:gd name="T7" fmla="*/ 11 h 313"/>
                <a:gd name="T8" fmla="*/ 11 w 17"/>
                <a:gd name="T9" fmla="*/ 0 h 313"/>
                <a:gd name="T10" fmla="*/ 17 w 17"/>
                <a:gd name="T11" fmla="*/ 11 h 313"/>
                <a:gd name="T12" fmla="*/ 0 60000 65536"/>
                <a:gd name="T13" fmla="*/ 0 60000 65536"/>
                <a:gd name="T14" fmla="*/ 0 60000 65536"/>
                <a:gd name="T15" fmla="*/ 0 60000 65536"/>
                <a:gd name="T16" fmla="*/ 0 60000 65536"/>
                <a:gd name="T17" fmla="*/ 0 60000 65536"/>
                <a:gd name="T18" fmla="*/ 0 w 17"/>
                <a:gd name="T19" fmla="*/ 0 h 313"/>
                <a:gd name="T20" fmla="*/ 17 w 17"/>
                <a:gd name="T21" fmla="*/ 313 h 313"/>
              </a:gdLst>
              <a:ahLst/>
              <a:cxnLst>
                <a:cxn ang="T12">
                  <a:pos x="T0" y="T1"/>
                </a:cxn>
                <a:cxn ang="T13">
                  <a:pos x="T2" y="T3"/>
                </a:cxn>
                <a:cxn ang="T14">
                  <a:pos x="T4" y="T5"/>
                </a:cxn>
                <a:cxn ang="T15">
                  <a:pos x="T6" y="T7"/>
                </a:cxn>
                <a:cxn ang="T16">
                  <a:pos x="T8" y="T9"/>
                </a:cxn>
                <a:cxn ang="T17">
                  <a:pos x="T10" y="T11"/>
                </a:cxn>
              </a:cxnLst>
              <a:rect l="T18" t="T19" r="T20" b="T21"/>
              <a:pathLst>
                <a:path w="17" h="313">
                  <a:moveTo>
                    <a:pt x="17" y="11"/>
                  </a:moveTo>
                  <a:lnTo>
                    <a:pt x="17" y="313"/>
                  </a:lnTo>
                  <a:lnTo>
                    <a:pt x="0" y="313"/>
                  </a:lnTo>
                  <a:lnTo>
                    <a:pt x="0" y="11"/>
                  </a:lnTo>
                  <a:lnTo>
                    <a:pt x="11" y="0"/>
                  </a:lnTo>
                  <a:lnTo>
                    <a:pt x="17"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6" name="Freeform 240">
              <a:extLst>
                <a:ext uri="{FF2B5EF4-FFF2-40B4-BE49-F238E27FC236}">
                  <a16:creationId xmlns:a16="http://schemas.microsoft.com/office/drawing/2014/main" id="{77281762-0C3F-40FC-A25E-C3A854CA0262}"/>
                </a:ext>
              </a:extLst>
            </p:cNvPr>
            <p:cNvSpPr>
              <a:spLocks/>
            </p:cNvSpPr>
            <p:nvPr/>
          </p:nvSpPr>
          <p:spPr bwMode="auto">
            <a:xfrm>
              <a:off x="3535" y="984"/>
              <a:ext cx="254" cy="195"/>
            </a:xfrm>
            <a:custGeom>
              <a:avLst/>
              <a:gdLst>
                <a:gd name="T0" fmla="*/ 6 w 254"/>
                <a:gd name="T1" fmla="*/ 184 h 195"/>
                <a:gd name="T2" fmla="*/ 243 w 254"/>
                <a:gd name="T3" fmla="*/ 184 h 195"/>
                <a:gd name="T4" fmla="*/ 243 w 254"/>
                <a:gd name="T5" fmla="*/ 11 h 195"/>
                <a:gd name="T6" fmla="*/ 6 w 254"/>
                <a:gd name="T7" fmla="*/ 11 h 195"/>
                <a:gd name="T8" fmla="*/ 6 w 254"/>
                <a:gd name="T9" fmla="*/ 0 h 195"/>
                <a:gd name="T10" fmla="*/ 249 w 254"/>
                <a:gd name="T11" fmla="*/ 0 h 195"/>
                <a:gd name="T12" fmla="*/ 254 w 254"/>
                <a:gd name="T13" fmla="*/ 6 h 195"/>
                <a:gd name="T14" fmla="*/ 254 w 254"/>
                <a:gd name="T15" fmla="*/ 189 h 195"/>
                <a:gd name="T16" fmla="*/ 249 w 254"/>
                <a:gd name="T17" fmla="*/ 195 h 195"/>
                <a:gd name="T18" fmla="*/ 6 w 254"/>
                <a:gd name="T19" fmla="*/ 195 h 195"/>
                <a:gd name="T20" fmla="*/ 0 w 254"/>
                <a:gd name="T21" fmla="*/ 189 h 195"/>
                <a:gd name="T22" fmla="*/ 6 w 254"/>
                <a:gd name="T23" fmla="*/ 184 h 19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4"/>
                <a:gd name="T37" fmla="*/ 0 h 195"/>
                <a:gd name="T38" fmla="*/ 254 w 254"/>
                <a:gd name="T39" fmla="*/ 195 h 19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4" h="195">
                  <a:moveTo>
                    <a:pt x="6" y="184"/>
                  </a:moveTo>
                  <a:lnTo>
                    <a:pt x="243" y="184"/>
                  </a:lnTo>
                  <a:lnTo>
                    <a:pt x="243" y="11"/>
                  </a:lnTo>
                  <a:lnTo>
                    <a:pt x="6" y="11"/>
                  </a:lnTo>
                  <a:lnTo>
                    <a:pt x="6" y="0"/>
                  </a:lnTo>
                  <a:lnTo>
                    <a:pt x="249" y="0"/>
                  </a:lnTo>
                  <a:lnTo>
                    <a:pt x="254" y="6"/>
                  </a:lnTo>
                  <a:lnTo>
                    <a:pt x="254" y="189"/>
                  </a:lnTo>
                  <a:lnTo>
                    <a:pt x="249" y="195"/>
                  </a:lnTo>
                  <a:lnTo>
                    <a:pt x="6" y="195"/>
                  </a:lnTo>
                  <a:lnTo>
                    <a:pt x="0" y="189"/>
                  </a:lnTo>
                  <a:lnTo>
                    <a:pt x="6" y="18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7" name="Freeform 241">
              <a:extLst>
                <a:ext uri="{FF2B5EF4-FFF2-40B4-BE49-F238E27FC236}">
                  <a16:creationId xmlns:a16="http://schemas.microsoft.com/office/drawing/2014/main" id="{A12EE65A-28A8-448F-92FC-17F047743ACB}"/>
                </a:ext>
              </a:extLst>
            </p:cNvPr>
            <p:cNvSpPr>
              <a:spLocks/>
            </p:cNvSpPr>
            <p:nvPr/>
          </p:nvSpPr>
          <p:spPr bwMode="auto">
            <a:xfrm>
              <a:off x="3535" y="984"/>
              <a:ext cx="11" cy="189"/>
            </a:xfrm>
            <a:custGeom>
              <a:avLst/>
              <a:gdLst>
                <a:gd name="T0" fmla="*/ 11 w 11"/>
                <a:gd name="T1" fmla="*/ 6 h 189"/>
                <a:gd name="T2" fmla="*/ 11 w 11"/>
                <a:gd name="T3" fmla="*/ 189 h 189"/>
                <a:gd name="T4" fmla="*/ 0 w 11"/>
                <a:gd name="T5" fmla="*/ 189 h 189"/>
                <a:gd name="T6" fmla="*/ 0 w 11"/>
                <a:gd name="T7" fmla="*/ 6 h 189"/>
                <a:gd name="T8" fmla="*/ 6 w 11"/>
                <a:gd name="T9" fmla="*/ 0 h 189"/>
                <a:gd name="T10" fmla="*/ 11 w 11"/>
                <a:gd name="T11" fmla="*/ 6 h 189"/>
                <a:gd name="T12" fmla="*/ 0 60000 65536"/>
                <a:gd name="T13" fmla="*/ 0 60000 65536"/>
                <a:gd name="T14" fmla="*/ 0 60000 65536"/>
                <a:gd name="T15" fmla="*/ 0 60000 65536"/>
                <a:gd name="T16" fmla="*/ 0 60000 65536"/>
                <a:gd name="T17" fmla="*/ 0 60000 65536"/>
                <a:gd name="T18" fmla="*/ 0 w 11"/>
                <a:gd name="T19" fmla="*/ 0 h 189"/>
                <a:gd name="T20" fmla="*/ 11 w 11"/>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11" h="189">
                  <a:moveTo>
                    <a:pt x="11" y="6"/>
                  </a:moveTo>
                  <a:lnTo>
                    <a:pt x="11" y="189"/>
                  </a:lnTo>
                  <a:lnTo>
                    <a:pt x="0" y="189"/>
                  </a:lnTo>
                  <a:lnTo>
                    <a:pt x="0" y="6"/>
                  </a:lnTo>
                  <a:lnTo>
                    <a:pt x="6" y="0"/>
                  </a:lnTo>
                  <a:lnTo>
                    <a:pt x="1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8" name="Rectangle 242">
              <a:extLst>
                <a:ext uri="{FF2B5EF4-FFF2-40B4-BE49-F238E27FC236}">
                  <a16:creationId xmlns:a16="http://schemas.microsoft.com/office/drawing/2014/main" id="{B4D24E19-6EE0-452B-9B29-62D39D869884}"/>
                </a:ext>
              </a:extLst>
            </p:cNvPr>
            <p:cNvSpPr>
              <a:spLocks noChangeArrowheads="1"/>
            </p:cNvSpPr>
            <p:nvPr/>
          </p:nvSpPr>
          <p:spPr bwMode="auto">
            <a:xfrm>
              <a:off x="3541" y="1076"/>
              <a:ext cx="243"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 name="Rectangle 243">
              <a:extLst>
                <a:ext uri="{FF2B5EF4-FFF2-40B4-BE49-F238E27FC236}">
                  <a16:creationId xmlns:a16="http://schemas.microsoft.com/office/drawing/2014/main" id="{50C9D9FD-7F37-49E2-A16A-DA20D0E3EA23}"/>
                </a:ext>
              </a:extLst>
            </p:cNvPr>
            <p:cNvSpPr>
              <a:spLocks noChangeArrowheads="1"/>
            </p:cNvSpPr>
            <p:nvPr/>
          </p:nvSpPr>
          <p:spPr bwMode="auto">
            <a:xfrm>
              <a:off x="3541" y="1033"/>
              <a:ext cx="243"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0" name="Rectangle 244">
              <a:extLst>
                <a:ext uri="{FF2B5EF4-FFF2-40B4-BE49-F238E27FC236}">
                  <a16:creationId xmlns:a16="http://schemas.microsoft.com/office/drawing/2014/main" id="{7B0382E0-2520-4A37-BB39-C076714CC262}"/>
                </a:ext>
              </a:extLst>
            </p:cNvPr>
            <p:cNvSpPr>
              <a:spLocks noChangeArrowheads="1"/>
            </p:cNvSpPr>
            <p:nvPr/>
          </p:nvSpPr>
          <p:spPr bwMode="auto">
            <a:xfrm>
              <a:off x="3719" y="990"/>
              <a:ext cx="11" cy="18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 name="Rectangle 245">
              <a:extLst>
                <a:ext uri="{FF2B5EF4-FFF2-40B4-BE49-F238E27FC236}">
                  <a16:creationId xmlns:a16="http://schemas.microsoft.com/office/drawing/2014/main" id="{C06F3497-7DBC-4E83-8137-C4DBCC4E360F}"/>
                </a:ext>
              </a:extLst>
            </p:cNvPr>
            <p:cNvSpPr>
              <a:spLocks noChangeArrowheads="1"/>
            </p:cNvSpPr>
            <p:nvPr/>
          </p:nvSpPr>
          <p:spPr bwMode="auto">
            <a:xfrm>
              <a:off x="3541" y="1125"/>
              <a:ext cx="23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2" name="Rectangle 246">
              <a:extLst>
                <a:ext uri="{FF2B5EF4-FFF2-40B4-BE49-F238E27FC236}">
                  <a16:creationId xmlns:a16="http://schemas.microsoft.com/office/drawing/2014/main" id="{912858F0-9F43-4F3C-8503-ACD7F129F71E}"/>
                </a:ext>
              </a:extLst>
            </p:cNvPr>
            <p:cNvSpPr>
              <a:spLocks noChangeArrowheads="1"/>
            </p:cNvSpPr>
            <p:nvPr/>
          </p:nvSpPr>
          <p:spPr bwMode="auto">
            <a:xfrm>
              <a:off x="3676" y="995"/>
              <a:ext cx="11" cy="1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 name="Rectangle 247">
              <a:extLst>
                <a:ext uri="{FF2B5EF4-FFF2-40B4-BE49-F238E27FC236}">
                  <a16:creationId xmlns:a16="http://schemas.microsoft.com/office/drawing/2014/main" id="{042EA8C4-E605-4F21-AA95-C91AA5AB6A88}"/>
                </a:ext>
              </a:extLst>
            </p:cNvPr>
            <p:cNvSpPr>
              <a:spLocks noChangeArrowheads="1"/>
            </p:cNvSpPr>
            <p:nvPr/>
          </p:nvSpPr>
          <p:spPr bwMode="auto">
            <a:xfrm>
              <a:off x="3552" y="860"/>
              <a:ext cx="23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100" noProof="1">
                  <a:solidFill>
                    <a:srgbClr val="000000"/>
                  </a:solidFill>
                  <a:latin typeface="Arial" panose="020B0604020202020204" pitchFamily="34" charset="0"/>
                </a:rPr>
                <a:t>Заказ</a:t>
              </a:r>
              <a:endParaRPr lang="en-US" altLang="en-US" sz="1800" noProof="1">
                <a:latin typeface="Arial" panose="020B0604020202020204" pitchFamily="34" charset="0"/>
              </a:endParaRPr>
            </a:p>
          </p:txBody>
        </p:sp>
        <p:sp>
          <p:nvSpPr>
            <p:cNvPr id="44" name="Rectangle 248">
              <a:extLst>
                <a:ext uri="{FF2B5EF4-FFF2-40B4-BE49-F238E27FC236}">
                  <a16:creationId xmlns:a16="http://schemas.microsoft.com/office/drawing/2014/main" id="{9B46E30B-264B-4FAC-AA99-00A6E04E8A54}"/>
                </a:ext>
              </a:extLst>
            </p:cNvPr>
            <p:cNvSpPr>
              <a:spLocks noChangeArrowheads="1"/>
            </p:cNvSpPr>
            <p:nvPr/>
          </p:nvSpPr>
          <p:spPr bwMode="auto">
            <a:xfrm>
              <a:off x="2931" y="822"/>
              <a:ext cx="36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100" noProof="1">
                  <a:solidFill>
                    <a:srgbClr val="000000"/>
                  </a:solidFill>
                  <a:latin typeface="Arial" panose="020B0604020202020204" pitchFamily="34" charset="0"/>
                </a:rPr>
                <a:t>Заказчик</a:t>
              </a:r>
              <a:endParaRPr lang="en-US" altLang="en-US" sz="1800" noProof="1">
                <a:latin typeface="Arial" panose="020B0604020202020204" pitchFamily="34" charset="0"/>
              </a:endParaRPr>
            </a:p>
          </p:txBody>
        </p:sp>
        <p:sp>
          <p:nvSpPr>
            <p:cNvPr id="45" name="Rectangle 249">
              <a:extLst>
                <a:ext uri="{FF2B5EF4-FFF2-40B4-BE49-F238E27FC236}">
                  <a16:creationId xmlns:a16="http://schemas.microsoft.com/office/drawing/2014/main" id="{AEC4F97B-50C2-4C93-BFA5-A09CB83A3194}"/>
                </a:ext>
              </a:extLst>
            </p:cNvPr>
            <p:cNvSpPr>
              <a:spLocks noChangeArrowheads="1"/>
            </p:cNvSpPr>
            <p:nvPr/>
          </p:nvSpPr>
          <p:spPr bwMode="auto">
            <a:xfrm>
              <a:off x="2936" y="920"/>
              <a:ext cx="22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900" noProof="1">
                  <a:solidFill>
                    <a:srgbClr val="000000"/>
                  </a:solidFill>
                  <a:latin typeface="Arial" panose="020B0604020202020204" pitchFamily="34" charset="0"/>
                </a:rPr>
                <a:t>Name</a:t>
              </a:r>
              <a:endParaRPr lang="en-US" altLang="en-US" sz="1800" noProof="1">
                <a:latin typeface="Arial" panose="020B0604020202020204" pitchFamily="34" charset="0"/>
              </a:endParaRPr>
            </a:p>
          </p:txBody>
        </p:sp>
        <p:sp>
          <p:nvSpPr>
            <p:cNvPr id="46" name="Rectangle 250">
              <a:extLst>
                <a:ext uri="{FF2B5EF4-FFF2-40B4-BE49-F238E27FC236}">
                  <a16:creationId xmlns:a16="http://schemas.microsoft.com/office/drawing/2014/main" id="{C1A039DD-E9C6-47C5-8F1F-C09683120CBD}"/>
                </a:ext>
              </a:extLst>
            </p:cNvPr>
            <p:cNvSpPr>
              <a:spLocks noChangeArrowheads="1"/>
            </p:cNvSpPr>
            <p:nvPr/>
          </p:nvSpPr>
          <p:spPr bwMode="auto">
            <a:xfrm>
              <a:off x="2936" y="996"/>
              <a:ext cx="29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900" noProof="1">
                  <a:solidFill>
                    <a:srgbClr val="000000"/>
                  </a:solidFill>
                  <a:latin typeface="Arial" panose="020B0604020202020204" pitchFamily="34" charset="0"/>
                </a:rPr>
                <a:t>Address</a:t>
              </a:r>
              <a:endParaRPr lang="en-US" altLang="en-US" sz="1800" noProof="1">
                <a:latin typeface="Arial" panose="020B0604020202020204" pitchFamily="34" charset="0"/>
              </a:endParaRPr>
            </a:p>
          </p:txBody>
        </p:sp>
        <p:sp>
          <p:nvSpPr>
            <p:cNvPr id="47" name="Freeform 251">
              <a:extLst>
                <a:ext uri="{FF2B5EF4-FFF2-40B4-BE49-F238E27FC236}">
                  <a16:creationId xmlns:a16="http://schemas.microsoft.com/office/drawing/2014/main" id="{E4C724C9-E0A0-4AE8-8FFA-B347A4876503}"/>
                </a:ext>
              </a:extLst>
            </p:cNvPr>
            <p:cNvSpPr>
              <a:spLocks/>
            </p:cNvSpPr>
            <p:nvPr/>
          </p:nvSpPr>
          <p:spPr bwMode="auto">
            <a:xfrm>
              <a:off x="3255" y="1114"/>
              <a:ext cx="243" cy="76"/>
            </a:xfrm>
            <a:custGeom>
              <a:avLst/>
              <a:gdLst>
                <a:gd name="T0" fmla="*/ 243 w 243"/>
                <a:gd name="T1" fmla="*/ 76 h 76"/>
                <a:gd name="T2" fmla="*/ 194 w 243"/>
                <a:gd name="T3" fmla="*/ 76 h 76"/>
                <a:gd name="T4" fmla="*/ 151 w 243"/>
                <a:gd name="T5" fmla="*/ 70 h 76"/>
                <a:gd name="T6" fmla="*/ 113 w 243"/>
                <a:gd name="T7" fmla="*/ 65 h 76"/>
                <a:gd name="T8" fmla="*/ 75 w 243"/>
                <a:gd name="T9" fmla="*/ 54 h 76"/>
                <a:gd name="T10" fmla="*/ 48 w 243"/>
                <a:gd name="T11" fmla="*/ 43 h 76"/>
                <a:gd name="T12" fmla="*/ 27 w 243"/>
                <a:gd name="T13" fmla="*/ 32 h 76"/>
                <a:gd name="T14" fmla="*/ 21 w 243"/>
                <a:gd name="T15" fmla="*/ 32 h 76"/>
                <a:gd name="T16" fmla="*/ 5 w 243"/>
                <a:gd name="T17" fmla="*/ 22 h 76"/>
                <a:gd name="T18" fmla="*/ 5 w 243"/>
                <a:gd name="T19" fmla="*/ 16 h 76"/>
                <a:gd name="T20" fmla="*/ 0 w 243"/>
                <a:gd name="T21" fmla="*/ 0 h 76"/>
                <a:gd name="T22" fmla="*/ 16 w 243"/>
                <a:gd name="T23" fmla="*/ 0 h 76"/>
                <a:gd name="T24" fmla="*/ 21 w 243"/>
                <a:gd name="T25" fmla="*/ 16 h 76"/>
                <a:gd name="T26" fmla="*/ 16 w 243"/>
                <a:gd name="T27" fmla="*/ 11 h 76"/>
                <a:gd name="T28" fmla="*/ 48 w 243"/>
                <a:gd name="T29" fmla="*/ 27 h 76"/>
                <a:gd name="T30" fmla="*/ 75 w 243"/>
                <a:gd name="T31" fmla="*/ 38 h 76"/>
                <a:gd name="T32" fmla="*/ 113 w 243"/>
                <a:gd name="T33" fmla="*/ 49 h 76"/>
                <a:gd name="T34" fmla="*/ 151 w 243"/>
                <a:gd name="T35" fmla="*/ 54 h 76"/>
                <a:gd name="T36" fmla="*/ 194 w 243"/>
                <a:gd name="T37" fmla="*/ 59 h 76"/>
                <a:gd name="T38" fmla="*/ 243 w 243"/>
                <a:gd name="T39" fmla="*/ 59 h 76"/>
                <a:gd name="T40" fmla="*/ 243 w 243"/>
                <a:gd name="T41" fmla="*/ 76 h 7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76"/>
                <a:gd name="T65" fmla="*/ 243 w 243"/>
                <a:gd name="T66" fmla="*/ 76 h 7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76">
                  <a:moveTo>
                    <a:pt x="243" y="76"/>
                  </a:moveTo>
                  <a:lnTo>
                    <a:pt x="194" y="76"/>
                  </a:lnTo>
                  <a:lnTo>
                    <a:pt x="151" y="70"/>
                  </a:lnTo>
                  <a:lnTo>
                    <a:pt x="113" y="65"/>
                  </a:lnTo>
                  <a:lnTo>
                    <a:pt x="75" y="54"/>
                  </a:lnTo>
                  <a:lnTo>
                    <a:pt x="48" y="43"/>
                  </a:lnTo>
                  <a:lnTo>
                    <a:pt x="27" y="32"/>
                  </a:lnTo>
                  <a:lnTo>
                    <a:pt x="21" y="32"/>
                  </a:lnTo>
                  <a:lnTo>
                    <a:pt x="5" y="22"/>
                  </a:lnTo>
                  <a:lnTo>
                    <a:pt x="5" y="16"/>
                  </a:lnTo>
                  <a:lnTo>
                    <a:pt x="0" y="0"/>
                  </a:lnTo>
                  <a:lnTo>
                    <a:pt x="16" y="0"/>
                  </a:lnTo>
                  <a:lnTo>
                    <a:pt x="21" y="16"/>
                  </a:lnTo>
                  <a:lnTo>
                    <a:pt x="16" y="11"/>
                  </a:lnTo>
                  <a:lnTo>
                    <a:pt x="48" y="27"/>
                  </a:lnTo>
                  <a:lnTo>
                    <a:pt x="75" y="38"/>
                  </a:lnTo>
                  <a:lnTo>
                    <a:pt x="113" y="49"/>
                  </a:lnTo>
                  <a:lnTo>
                    <a:pt x="151" y="54"/>
                  </a:lnTo>
                  <a:lnTo>
                    <a:pt x="194" y="59"/>
                  </a:lnTo>
                  <a:lnTo>
                    <a:pt x="243" y="59"/>
                  </a:lnTo>
                  <a:lnTo>
                    <a:pt x="243" y="7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8" name="Freeform 252">
              <a:extLst>
                <a:ext uri="{FF2B5EF4-FFF2-40B4-BE49-F238E27FC236}">
                  <a16:creationId xmlns:a16="http://schemas.microsoft.com/office/drawing/2014/main" id="{DBA45C01-F928-4881-B7DF-EECE2852F954}"/>
                </a:ext>
              </a:extLst>
            </p:cNvPr>
            <p:cNvSpPr>
              <a:spLocks/>
            </p:cNvSpPr>
            <p:nvPr/>
          </p:nvSpPr>
          <p:spPr bwMode="auto">
            <a:xfrm>
              <a:off x="3422" y="1141"/>
              <a:ext cx="76" cy="49"/>
            </a:xfrm>
            <a:custGeom>
              <a:avLst/>
              <a:gdLst>
                <a:gd name="T0" fmla="*/ 0 w 76"/>
                <a:gd name="T1" fmla="*/ 32 h 49"/>
                <a:gd name="T2" fmla="*/ 76 w 76"/>
                <a:gd name="T3" fmla="*/ 0 h 49"/>
                <a:gd name="T4" fmla="*/ 76 w 76"/>
                <a:gd name="T5" fmla="*/ 16 h 49"/>
                <a:gd name="T6" fmla="*/ 0 w 76"/>
                <a:gd name="T7" fmla="*/ 49 h 49"/>
                <a:gd name="T8" fmla="*/ 0 w 76"/>
                <a:gd name="T9" fmla="*/ 32 h 49"/>
                <a:gd name="T10" fmla="*/ 0 60000 65536"/>
                <a:gd name="T11" fmla="*/ 0 60000 65536"/>
                <a:gd name="T12" fmla="*/ 0 60000 65536"/>
                <a:gd name="T13" fmla="*/ 0 60000 65536"/>
                <a:gd name="T14" fmla="*/ 0 60000 65536"/>
                <a:gd name="T15" fmla="*/ 0 w 76"/>
                <a:gd name="T16" fmla="*/ 0 h 49"/>
                <a:gd name="T17" fmla="*/ 76 w 76"/>
                <a:gd name="T18" fmla="*/ 49 h 49"/>
              </a:gdLst>
              <a:ahLst/>
              <a:cxnLst>
                <a:cxn ang="T10">
                  <a:pos x="T0" y="T1"/>
                </a:cxn>
                <a:cxn ang="T11">
                  <a:pos x="T2" y="T3"/>
                </a:cxn>
                <a:cxn ang="T12">
                  <a:pos x="T4" y="T5"/>
                </a:cxn>
                <a:cxn ang="T13">
                  <a:pos x="T6" y="T7"/>
                </a:cxn>
                <a:cxn ang="T14">
                  <a:pos x="T8" y="T9"/>
                </a:cxn>
              </a:cxnLst>
              <a:rect l="T15" t="T16" r="T17" b="T18"/>
              <a:pathLst>
                <a:path w="76" h="49">
                  <a:moveTo>
                    <a:pt x="0" y="32"/>
                  </a:moveTo>
                  <a:lnTo>
                    <a:pt x="76" y="0"/>
                  </a:lnTo>
                  <a:lnTo>
                    <a:pt x="76" y="16"/>
                  </a:lnTo>
                  <a:lnTo>
                    <a:pt x="0" y="49"/>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 name="Freeform 253">
              <a:extLst>
                <a:ext uri="{FF2B5EF4-FFF2-40B4-BE49-F238E27FC236}">
                  <a16:creationId xmlns:a16="http://schemas.microsoft.com/office/drawing/2014/main" id="{5AEB92C7-06B8-459C-98AE-D85764DE5220}"/>
                </a:ext>
              </a:extLst>
            </p:cNvPr>
            <p:cNvSpPr>
              <a:spLocks/>
            </p:cNvSpPr>
            <p:nvPr/>
          </p:nvSpPr>
          <p:spPr bwMode="auto">
            <a:xfrm>
              <a:off x="3384" y="1103"/>
              <a:ext cx="114" cy="81"/>
            </a:xfrm>
            <a:custGeom>
              <a:avLst/>
              <a:gdLst>
                <a:gd name="T0" fmla="*/ 0 w 114"/>
                <a:gd name="T1" fmla="*/ 65 h 81"/>
                <a:gd name="T2" fmla="*/ 114 w 114"/>
                <a:gd name="T3" fmla="*/ 0 h 81"/>
                <a:gd name="T4" fmla="*/ 114 w 114"/>
                <a:gd name="T5" fmla="*/ 16 h 81"/>
                <a:gd name="T6" fmla="*/ 0 w 114"/>
                <a:gd name="T7" fmla="*/ 81 h 81"/>
                <a:gd name="T8" fmla="*/ 0 w 114"/>
                <a:gd name="T9" fmla="*/ 65 h 81"/>
                <a:gd name="T10" fmla="*/ 0 60000 65536"/>
                <a:gd name="T11" fmla="*/ 0 60000 65536"/>
                <a:gd name="T12" fmla="*/ 0 60000 65536"/>
                <a:gd name="T13" fmla="*/ 0 60000 65536"/>
                <a:gd name="T14" fmla="*/ 0 60000 65536"/>
                <a:gd name="T15" fmla="*/ 0 w 114"/>
                <a:gd name="T16" fmla="*/ 0 h 81"/>
                <a:gd name="T17" fmla="*/ 114 w 114"/>
                <a:gd name="T18" fmla="*/ 81 h 81"/>
              </a:gdLst>
              <a:ahLst/>
              <a:cxnLst>
                <a:cxn ang="T10">
                  <a:pos x="T0" y="T1"/>
                </a:cxn>
                <a:cxn ang="T11">
                  <a:pos x="T2" y="T3"/>
                </a:cxn>
                <a:cxn ang="T12">
                  <a:pos x="T4" y="T5"/>
                </a:cxn>
                <a:cxn ang="T13">
                  <a:pos x="T6" y="T7"/>
                </a:cxn>
                <a:cxn ang="T14">
                  <a:pos x="T8" y="T9"/>
                </a:cxn>
              </a:cxnLst>
              <a:rect l="T15" t="T16" r="T17" b="T18"/>
              <a:pathLst>
                <a:path w="114" h="81">
                  <a:moveTo>
                    <a:pt x="0" y="65"/>
                  </a:moveTo>
                  <a:lnTo>
                    <a:pt x="114" y="0"/>
                  </a:lnTo>
                  <a:lnTo>
                    <a:pt x="114" y="16"/>
                  </a:lnTo>
                  <a:lnTo>
                    <a:pt x="0" y="81"/>
                  </a:lnTo>
                  <a:lnTo>
                    <a:pt x="0"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 name="Freeform 272">
              <a:extLst>
                <a:ext uri="{FF2B5EF4-FFF2-40B4-BE49-F238E27FC236}">
                  <a16:creationId xmlns:a16="http://schemas.microsoft.com/office/drawing/2014/main" id="{586329D6-E4AB-41E1-BBAE-EF338BD8094F}"/>
                </a:ext>
              </a:extLst>
            </p:cNvPr>
            <p:cNvSpPr>
              <a:spLocks/>
            </p:cNvSpPr>
            <p:nvPr/>
          </p:nvSpPr>
          <p:spPr bwMode="auto">
            <a:xfrm>
              <a:off x="2181" y="591"/>
              <a:ext cx="696" cy="1705"/>
            </a:xfrm>
            <a:custGeom>
              <a:avLst/>
              <a:gdLst>
                <a:gd name="T0" fmla="*/ 696 w 696"/>
                <a:gd name="T1" fmla="*/ 0 h 1705"/>
                <a:gd name="T2" fmla="*/ 16 w 696"/>
                <a:gd name="T3" fmla="*/ 1705 h 1705"/>
                <a:gd name="T4" fmla="*/ 0 w 696"/>
                <a:gd name="T5" fmla="*/ 1705 h 1705"/>
                <a:gd name="T6" fmla="*/ 680 w 696"/>
                <a:gd name="T7" fmla="*/ 0 h 1705"/>
                <a:gd name="T8" fmla="*/ 696 w 696"/>
                <a:gd name="T9" fmla="*/ 0 h 1705"/>
                <a:gd name="T10" fmla="*/ 0 60000 65536"/>
                <a:gd name="T11" fmla="*/ 0 60000 65536"/>
                <a:gd name="T12" fmla="*/ 0 60000 65536"/>
                <a:gd name="T13" fmla="*/ 0 60000 65536"/>
                <a:gd name="T14" fmla="*/ 0 60000 65536"/>
                <a:gd name="T15" fmla="*/ 0 w 696"/>
                <a:gd name="T16" fmla="*/ 0 h 1705"/>
                <a:gd name="T17" fmla="*/ 696 w 696"/>
                <a:gd name="T18" fmla="*/ 1705 h 1705"/>
              </a:gdLst>
              <a:ahLst/>
              <a:cxnLst>
                <a:cxn ang="T10">
                  <a:pos x="T0" y="T1"/>
                </a:cxn>
                <a:cxn ang="T11">
                  <a:pos x="T2" y="T3"/>
                </a:cxn>
                <a:cxn ang="T12">
                  <a:pos x="T4" y="T5"/>
                </a:cxn>
                <a:cxn ang="T13">
                  <a:pos x="T6" y="T7"/>
                </a:cxn>
                <a:cxn ang="T14">
                  <a:pos x="T8" y="T9"/>
                </a:cxn>
              </a:cxnLst>
              <a:rect l="T15" t="T16" r="T17" b="T18"/>
              <a:pathLst>
                <a:path w="696" h="1705">
                  <a:moveTo>
                    <a:pt x="696" y="0"/>
                  </a:moveTo>
                  <a:lnTo>
                    <a:pt x="16" y="1705"/>
                  </a:lnTo>
                  <a:lnTo>
                    <a:pt x="0" y="1705"/>
                  </a:lnTo>
                  <a:lnTo>
                    <a:pt x="680" y="0"/>
                  </a:lnTo>
                  <a:lnTo>
                    <a:pt x="69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 name="Freeform 273">
              <a:extLst>
                <a:ext uri="{FF2B5EF4-FFF2-40B4-BE49-F238E27FC236}">
                  <a16:creationId xmlns:a16="http://schemas.microsoft.com/office/drawing/2014/main" id="{0E3989A6-E3F8-4124-ABB4-EE3B6880DF25}"/>
                </a:ext>
              </a:extLst>
            </p:cNvPr>
            <p:cNvSpPr>
              <a:spLocks/>
            </p:cNvSpPr>
            <p:nvPr/>
          </p:nvSpPr>
          <p:spPr bwMode="auto">
            <a:xfrm>
              <a:off x="3865" y="1330"/>
              <a:ext cx="167" cy="2067"/>
            </a:xfrm>
            <a:custGeom>
              <a:avLst/>
              <a:gdLst>
                <a:gd name="T0" fmla="*/ 167 w 167"/>
                <a:gd name="T1" fmla="*/ 0 h 2067"/>
                <a:gd name="T2" fmla="*/ 16 w 167"/>
                <a:gd name="T3" fmla="*/ 2067 h 2067"/>
                <a:gd name="T4" fmla="*/ 0 w 167"/>
                <a:gd name="T5" fmla="*/ 2067 h 2067"/>
                <a:gd name="T6" fmla="*/ 151 w 167"/>
                <a:gd name="T7" fmla="*/ 0 h 2067"/>
                <a:gd name="T8" fmla="*/ 167 w 167"/>
                <a:gd name="T9" fmla="*/ 0 h 2067"/>
                <a:gd name="T10" fmla="*/ 0 60000 65536"/>
                <a:gd name="T11" fmla="*/ 0 60000 65536"/>
                <a:gd name="T12" fmla="*/ 0 60000 65536"/>
                <a:gd name="T13" fmla="*/ 0 60000 65536"/>
                <a:gd name="T14" fmla="*/ 0 60000 65536"/>
                <a:gd name="T15" fmla="*/ 0 w 167"/>
                <a:gd name="T16" fmla="*/ 0 h 2067"/>
                <a:gd name="T17" fmla="*/ 167 w 167"/>
                <a:gd name="T18" fmla="*/ 2067 h 2067"/>
              </a:gdLst>
              <a:ahLst/>
              <a:cxnLst>
                <a:cxn ang="T10">
                  <a:pos x="T0" y="T1"/>
                </a:cxn>
                <a:cxn ang="T11">
                  <a:pos x="T2" y="T3"/>
                </a:cxn>
                <a:cxn ang="T12">
                  <a:pos x="T4" y="T5"/>
                </a:cxn>
                <a:cxn ang="T13">
                  <a:pos x="T6" y="T7"/>
                </a:cxn>
                <a:cxn ang="T14">
                  <a:pos x="T8" y="T9"/>
                </a:cxn>
              </a:cxnLst>
              <a:rect l="T15" t="T16" r="T17" b="T18"/>
              <a:pathLst>
                <a:path w="167" h="2067">
                  <a:moveTo>
                    <a:pt x="167" y="0"/>
                  </a:moveTo>
                  <a:lnTo>
                    <a:pt x="16" y="2067"/>
                  </a:lnTo>
                  <a:lnTo>
                    <a:pt x="0" y="2067"/>
                  </a:lnTo>
                  <a:lnTo>
                    <a:pt x="151" y="0"/>
                  </a:lnTo>
                  <a:lnTo>
                    <a:pt x="16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2" name="Rectangle 274">
              <a:extLst>
                <a:ext uri="{FF2B5EF4-FFF2-40B4-BE49-F238E27FC236}">
                  <a16:creationId xmlns:a16="http://schemas.microsoft.com/office/drawing/2014/main" id="{41AA083E-8208-4759-8499-CE6A34A4E509}"/>
                </a:ext>
              </a:extLst>
            </p:cNvPr>
            <p:cNvSpPr>
              <a:spLocks noChangeArrowheads="1"/>
            </p:cNvSpPr>
            <p:nvPr/>
          </p:nvSpPr>
          <p:spPr bwMode="auto">
            <a:xfrm>
              <a:off x="2316" y="2339"/>
              <a:ext cx="1435" cy="1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3" name="Freeform 275">
              <a:extLst>
                <a:ext uri="{FF2B5EF4-FFF2-40B4-BE49-F238E27FC236}">
                  <a16:creationId xmlns:a16="http://schemas.microsoft.com/office/drawing/2014/main" id="{1654ADAC-8ED9-498B-91F2-7EAF902922B1}"/>
                </a:ext>
              </a:extLst>
            </p:cNvPr>
            <p:cNvSpPr>
              <a:spLocks/>
            </p:cNvSpPr>
            <p:nvPr/>
          </p:nvSpPr>
          <p:spPr bwMode="auto">
            <a:xfrm>
              <a:off x="2310" y="2334"/>
              <a:ext cx="1441" cy="113"/>
            </a:xfrm>
            <a:custGeom>
              <a:avLst/>
              <a:gdLst>
                <a:gd name="T0" fmla="*/ 6 w 1441"/>
                <a:gd name="T1" fmla="*/ 102 h 113"/>
                <a:gd name="T2" fmla="*/ 1430 w 1441"/>
                <a:gd name="T3" fmla="*/ 102 h 113"/>
                <a:gd name="T4" fmla="*/ 1430 w 1441"/>
                <a:gd name="T5" fmla="*/ 10 h 113"/>
                <a:gd name="T6" fmla="*/ 6 w 1441"/>
                <a:gd name="T7" fmla="*/ 10 h 113"/>
                <a:gd name="T8" fmla="*/ 6 w 1441"/>
                <a:gd name="T9" fmla="*/ 0 h 113"/>
                <a:gd name="T10" fmla="*/ 1436 w 1441"/>
                <a:gd name="T11" fmla="*/ 0 h 113"/>
                <a:gd name="T12" fmla="*/ 1441 w 1441"/>
                <a:gd name="T13" fmla="*/ 5 h 113"/>
                <a:gd name="T14" fmla="*/ 1441 w 1441"/>
                <a:gd name="T15" fmla="*/ 108 h 113"/>
                <a:gd name="T16" fmla="*/ 1436 w 1441"/>
                <a:gd name="T17" fmla="*/ 113 h 113"/>
                <a:gd name="T18" fmla="*/ 6 w 1441"/>
                <a:gd name="T19" fmla="*/ 113 h 113"/>
                <a:gd name="T20" fmla="*/ 0 w 1441"/>
                <a:gd name="T21" fmla="*/ 108 h 113"/>
                <a:gd name="T22" fmla="*/ 6 w 1441"/>
                <a:gd name="T23" fmla="*/ 102 h 1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41"/>
                <a:gd name="T37" fmla="*/ 0 h 113"/>
                <a:gd name="T38" fmla="*/ 1441 w 1441"/>
                <a:gd name="T39" fmla="*/ 113 h 1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41" h="113">
                  <a:moveTo>
                    <a:pt x="6" y="102"/>
                  </a:moveTo>
                  <a:lnTo>
                    <a:pt x="1430" y="102"/>
                  </a:lnTo>
                  <a:lnTo>
                    <a:pt x="1430" y="10"/>
                  </a:lnTo>
                  <a:lnTo>
                    <a:pt x="6" y="10"/>
                  </a:lnTo>
                  <a:lnTo>
                    <a:pt x="6" y="0"/>
                  </a:lnTo>
                  <a:lnTo>
                    <a:pt x="1436" y="0"/>
                  </a:lnTo>
                  <a:lnTo>
                    <a:pt x="1441" y="5"/>
                  </a:lnTo>
                  <a:lnTo>
                    <a:pt x="1441" y="108"/>
                  </a:lnTo>
                  <a:lnTo>
                    <a:pt x="1436" y="113"/>
                  </a:lnTo>
                  <a:lnTo>
                    <a:pt x="6" y="113"/>
                  </a:lnTo>
                  <a:lnTo>
                    <a:pt x="0" y="108"/>
                  </a:lnTo>
                  <a:lnTo>
                    <a:pt x="6"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4" name="Freeform 276">
              <a:extLst>
                <a:ext uri="{FF2B5EF4-FFF2-40B4-BE49-F238E27FC236}">
                  <a16:creationId xmlns:a16="http://schemas.microsoft.com/office/drawing/2014/main" id="{6A1557D2-2194-48D9-A4CC-D6CA35237116}"/>
                </a:ext>
              </a:extLst>
            </p:cNvPr>
            <p:cNvSpPr>
              <a:spLocks/>
            </p:cNvSpPr>
            <p:nvPr/>
          </p:nvSpPr>
          <p:spPr bwMode="auto">
            <a:xfrm>
              <a:off x="2310" y="2334"/>
              <a:ext cx="11" cy="108"/>
            </a:xfrm>
            <a:custGeom>
              <a:avLst/>
              <a:gdLst>
                <a:gd name="T0" fmla="*/ 11 w 11"/>
                <a:gd name="T1" fmla="*/ 5 h 108"/>
                <a:gd name="T2" fmla="*/ 11 w 11"/>
                <a:gd name="T3" fmla="*/ 108 h 108"/>
                <a:gd name="T4" fmla="*/ 0 w 11"/>
                <a:gd name="T5" fmla="*/ 108 h 108"/>
                <a:gd name="T6" fmla="*/ 0 w 11"/>
                <a:gd name="T7" fmla="*/ 5 h 108"/>
                <a:gd name="T8" fmla="*/ 6 w 11"/>
                <a:gd name="T9" fmla="*/ 0 h 108"/>
                <a:gd name="T10" fmla="*/ 11 w 11"/>
                <a:gd name="T11" fmla="*/ 5 h 108"/>
                <a:gd name="T12" fmla="*/ 0 60000 65536"/>
                <a:gd name="T13" fmla="*/ 0 60000 65536"/>
                <a:gd name="T14" fmla="*/ 0 60000 65536"/>
                <a:gd name="T15" fmla="*/ 0 60000 65536"/>
                <a:gd name="T16" fmla="*/ 0 60000 65536"/>
                <a:gd name="T17" fmla="*/ 0 60000 65536"/>
                <a:gd name="T18" fmla="*/ 0 w 11"/>
                <a:gd name="T19" fmla="*/ 0 h 108"/>
                <a:gd name="T20" fmla="*/ 11 w 11"/>
                <a:gd name="T21" fmla="*/ 108 h 108"/>
              </a:gdLst>
              <a:ahLst/>
              <a:cxnLst>
                <a:cxn ang="T12">
                  <a:pos x="T0" y="T1"/>
                </a:cxn>
                <a:cxn ang="T13">
                  <a:pos x="T2" y="T3"/>
                </a:cxn>
                <a:cxn ang="T14">
                  <a:pos x="T4" y="T5"/>
                </a:cxn>
                <a:cxn ang="T15">
                  <a:pos x="T6" y="T7"/>
                </a:cxn>
                <a:cxn ang="T16">
                  <a:pos x="T8" y="T9"/>
                </a:cxn>
                <a:cxn ang="T17">
                  <a:pos x="T10" y="T11"/>
                </a:cxn>
              </a:cxnLst>
              <a:rect l="T18" t="T19" r="T20" b="T21"/>
              <a:pathLst>
                <a:path w="11" h="108">
                  <a:moveTo>
                    <a:pt x="11" y="5"/>
                  </a:moveTo>
                  <a:lnTo>
                    <a:pt x="11" y="108"/>
                  </a:lnTo>
                  <a:lnTo>
                    <a:pt x="0" y="108"/>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5" name="Rectangle 277">
              <a:extLst>
                <a:ext uri="{FF2B5EF4-FFF2-40B4-BE49-F238E27FC236}">
                  <a16:creationId xmlns:a16="http://schemas.microsoft.com/office/drawing/2014/main" id="{2844962E-B6DB-4588-8952-C2B604EAF766}"/>
                </a:ext>
              </a:extLst>
            </p:cNvPr>
            <p:cNvSpPr>
              <a:spLocks noChangeArrowheads="1"/>
            </p:cNvSpPr>
            <p:nvPr/>
          </p:nvSpPr>
          <p:spPr bwMode="auto">
            <a:xfrm>
              <a:off x="2316" y="2442"/>
              <a:ext cx="345" cy="32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6" name="Freeform 278">
              <a:extLst>
                <a:ext uri="{FF2B5EF4-FFF2-40B4-BE49-F238E27FC236}">
                  <a16:creationId xmlns:a16="http://schemas.microsoft.com/office/drawing/2014/main" id="{DE8F8EA8-3814-4316-9D08-8BDD2CC2596E}"/>
                </a:ext>
              </a:extLst>
            </p:cNvPr>
            <p:cNvSpPr>
              <a:spLocks/>
            </p:cNvSpPr>
            <p:nvPr/>
          </p:nvSpPr>
          <p:spPr bwMode="auto">
            <a:xfrm>
              <a:off x="2310" y="2436"/>
              <a:ext cx="351" cy="335"/>
            </a:xfrm>
            <a:custGeom>
              <a:avLst/>
              <a:gdLst>
                <a:gd name="T0" fmla="*/ 6 w 351"/>
                <a:gd name="T1" fmla="*/ 324 h 335"/>
                <a:gd name="T2" fmla="*/ 340 w 351"/>
                <a:gd name="T3" fmla="*/ 324 h 335"/>
                <a:gd name="T4" fmla="*/ 340 w 351"/>
                <a:gd name="T5" fmla="*/ 11 h 335"/>
                <a:gd name="T6" fmla="*/ 6 w 351"/>
                <a:gd name="T7" fmla="*/ 11 h 335"/>
                <a:gd name="T8" fmla="*/ 6 w 351"/>
                <a:gd name="T9" fmla="*/ 0 h 335"/>
                <a:gd name="T10" fmla="*/ 346 w 351"/>
                <a:gd name="T11" fmla="*/ 0 h 335"/>
                <a:gd name="T12" fmla="*/ 351 w 351"/>
                <a:gd name="T13" fmla="*/ 6 h 335"/>
                <a:gd name="T14" fmla="*/ 351 w 351"/>
                <a:gd name="T15" fmla="*/ 329 h 335"/>
                <a:gd name="T16" fmla="*/ 346 w 351"/>
                <a:gd name="T17" fmla="*/ 335 h 335"/>
                <a:gd name="T18" fmla="*/ 6 w 351"/>
                <a:gd name="T19" fmla="*/ 335 h 335"/>
                <a:gd name="T20" fmla="*/ 0 w 351"/>
                <a:gd name="T21" fmla="*/ 329 h 335"/>
                <a:gd name="T22" fmla="*/ 6 w 351"/>
                <a:gd name="T23" fmla="*/ 324 h 33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1"/>
                <a:gd name="T37" fmla="*/ 0 h 335"/>
                <a:gd name="T38" fmla="*/ 351 w 351"/>
                <a:gd name="T39" fmla="*/ 335 h 33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1" h="335">
                  <a:moveTo>
                    <a:pt x="6" y="324"/>
                  </a:moveTo>
                  <a:lnTo>
                    <a:pt x="340" y="324"/>
                  </a:lnTo>
                  <a:lnTo>
                    <a:pt x="340" y="11"/>
                  </a:lnTo>
                  <a:lnTo>
                    <a:pt x="6" y="11"/>
                  </a:lnTo>
                  <a:lnTo>
                    <a:pt x="6" y="0"/>
                  </a:lnTo>
                  <a:lnTo>
                    <a:pt x="346" y="0"/>
                  </a:lnTo>
                  <a:lnTo>
                    <a:pt x="351" y="6"/>
                  </a:lnTo>
                  <a:lnTo>
                    <a:pt x="351" y="329"/>
                  </a:lnTo>
                  <a:lnTo>
                    <a:pt x="346" y="335"/>
                  </a:lnTo>
                  <a:lnTo>
                    <a:pt x="6" y="335"/>
                  </a:lnTo>
                  <a:lnTo>
                    <a:pt x="0" y="329"/>
                  </a:lnTo>
                  <a:lnTo>
                    <a:pt x="6" y="3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7" name="Freeform 279">
              <a:extLst>
                <a:ext uri="{FF2B5EF4-FFF2-40B4-BE49-F238E27FC236}">
                  <a16:creationId xmlns:a16="http://schemas.microsoft.com/office/drawing/2014/main" id="{74420EB4-D0DE-459E-A7A7-44184D435F4E}"/>
                </a:ext>
              </a:extLst>
            </p:cNvPr>
            <p:cNvSpPr>
              <a:spLocks/>
            </p:cNvSpPr>
            <p:nvPr/>
          </p:nvSpPr>
          <p:spPr bwMode="auto">
            <a:xfrm>
              <a:off x="2310" y="2436"/>
              <a:ext cx="11" cy="329"/>
            </a:xfrm>
            <a:custGeom>
              <a:avLst/>
              <a:gdLst>
                <a:gd name="T0" fmla="*/ 11 w 11"/>
                <a:gd name="T1" fmla="*/ 6 h 329"/>
                <a:gd name="T2" fmla="*/ 11 w 11"/>
                <a:gd name="T3" fmla="*/ 329 h 329"/>
                <a:gd name="T4" fmla="*/ 0 w 11"/>
                <a:gd name="T5" fmla="*/ 329 h 329"/>
                <a:gd name="T6" fmla="*/ 0 w 11"/>
                <a:gd name="T7" fmla="*/ 6 h 329"/>
                <a:gd name="T8" fmla="*/ 6 w 11"/>
                <a:gd name="T9" fmla="*/ 0 h 329"/>
                <a:gd name="T10" fmla="*/ 11 w 11"/>
                <a:gd name="T11" fmla="*/ 6 h 329"/>
                <a:gd name="T12" fmla="*/ 0 60000 65536"/>
                <a:gd name="T13" fmla="*/ 0 60000 65536"/>
                <a:gd name="T14" fmla="*/ 0 60000 65536"/>
                <a:gd name="T15" fmla="*/ 0 60000 65536"/>
                <a:gd name="T16" fmla="*/ 0 60000 65536"/>
                <a:gd name="T17" fmla="*/ 0 60000 65536"/>
                <a:gd name="T18" fmla="*/ 0 w 11"/>
                <a:gd name="T19" fmla="*/ 0 h 329"/>
                <a:gd name="T20" fmla="*/ 11 w 11"/>
                <a:gd name="T21" fmla="*/ 329 h 329"/>
              </a:gdLst>
              <a:ahLst/>
              <a:cxnLst>
                <a:cxn ang="T12">
                  <a:pos x="T0" y="T1"/>
                </a:cxn>
                <a:cxn ang="T13">
                  <a:pos x="T2" y="T3"/>
                </a:cxn>
                <a:cxn ang="T14">
                  <a:pos x="T4" y="T5"/>
                </a:cxn>
                <a:cxn ang="T15">
                  <a:pos x="T6" y="T7"/>
                </a:cxn>
                <a:cxn ang="T16">
                  <a:pos x="T8" y="T9"/>
                </a:cxn>
                <a:cxn ang="T17">
                  <a:pos x="T10" y="T11"/>
                </a:cxn>
              </a:cxnLst>
              <a:rect l="T18" t="T19" r="T20" b="T21"/>
              <a:pathLst>
                <a:path w="11" h="329">
                  <a:moveTo>
                    <a:pt x="11" y="6"/>
                  </a:moveTo>
                  <a:lnTo>
                    <a:pt x="11" y="329"/>
                  </a:lnTo>
                  <a:lnTo>
                    <a:pt x="0" y="329"/>
                  </a:lnTo>
                  <a:lnTo>
                    <a:pt x="0" y="6"/>
                  </a:lnTo>
                  <a:lnTo>
                    <a:pt x="6" y="0"/>
                  </a:lnTo>
                  <a:lnTo>
                    <a:pt x="1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8" name="Rectangle 280">
              <a:extLst>
                <a:ext uri="{FF2B5EF4-FFF2-40B4-BE49-F238E27FC236}">
                  <a16:creationId xmlns:a16="http://schemas.microsoft.com/office/drawing/2014/main" id="{200A323E-6386-42D4-BDF4-6DC4B47F0C9A}"/>
                </a:ext>
              </a:extLst>
            </p:cNvPr>
            <p:cNvSpPr>
              <a:spLocks noChangeArrowheads="1"/>
            </p:cNvSpPr>
            <p:nvPr/>
          </p:nvSpPr>
          <p:spPr bwMode="auto">
            <a:xfrm>
              <a:off x="2245" y="2431"/>
              <a:ext cx="462"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Получить</a:t>
              </a:r>
              <a:endParaRPr lang="en-US" altLang="en-US" sz="1800" noProof="1">
                <a:latin typeface="Arial" panose="020B0604020202020204" pitchFamily="34" charset="0"/>
              </a:endParaRPr>
            </a:p>
          </p:txBody>
        </p:sp>
        <p:sp>
          <p:nvSpPr>
            <p:cNvPr id="59" name="Rectangle 281">
              <a:extLst>
                <a:ext uri="{FF2B5EF4-FFF2-40B4-BE49-F238E27FC236}">
                  <a16:creationId xmlns:a16="http://schemas.microsoft.com/office/drawing/2014/main" id="{236EBAC5-7E4A-4121-9603-DF3DFC32D402}"/>
                </a:ext>
              </a:extLst>
            </p:cNvPr>
            <p:cNvSpPr>
              <a:spLocks noChangeArrowheads="1"/>
            </p:cNvSpPr>
            <p:nvPr/>
          </p:nvSpPr>
          <p:spPr bwMode="auto">
            <a:xfrm>
              <a:off x="2327" y="2538"/>
              <a:ext cx="300"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Найти</a:t>
              </a:r>
              <a:endParaRPr lang="en-US" altLang="en-US" sz="1800" noProof="1">
                <a:latin typeface="Arial" panose="020B0604020202020204" pitchFamily="34" charset="0"/>
              </a:endParaRPr>
            </a:p>
          </p:txBody>
        </p:sp>
        <p:sp>
          <p:nvSpPr>
            <p:cNvPr id="60" name="Rectangle 282">
              <a:extLst>
                <a:ext uri="{FF2B5EF4-FFF2-40B4-BE49-F238E27FC236}">
                  <a16:creationId xmlns:a16="http://schemas.microsoft.com/office/drawing/2014/main" id="{0CB9A2AF-55AF-4D10-A1F8-3676CDAAB612}"/>
                </a:ext>
              </a:extLst>
            </p:cNvPr>
            <p:cNvSpPr>
              <a:spLocks noChangeArrowheads="1"/>
            </p:cNvSpPr>
            <p:nvPr/>
          </p:nvSpPr>
          <p:spPr bwMode="auto">
            <a:xfrm>
              <a:off x="2245" y="2646"/>
              <a:ext cx="517"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Отменить</a:t>
              </a:r>
              <a:r>
                <a:rPr lang="en-US" altLang="en-US" sz="1300" noProof="1">
                  <a:solidFill>
                    <a:srgbClr val="000000"/>
                  </a:solidFill>
                  <a:latin typeface="Arial" panose="020B0604020202020204" pitchFamily="34" charset="0"/>
                </a:rPr>
                <a:t>l</a:t>
              </a:r>
              <a:endParaRPr lang="en-US" altLang="en-US" sz="1800" noProof="1">
                <a:latin typeface="Arial" panose="020B0604020202020204" pitchFamily="34" charset="0"/>
              </a:endParaRPr>
            </a:p>
          </p:txBody>
        </p:sp>
        <p:sp>
          <p:nvSpPr>
            <p:cNvPr id="61" name="Rectangle 283">
              <a:extLst>
                <a:ext uri="{FF2B5EF4-FFF2-40B4-BE49-F238E27FC236}">
                  <a16:creationId xmlns:a16="http://schemas.microsoft.com/office/drawing/2014/main" id="{117003C0-56E6-4438-A8E6-13A4B852BFF7}"/>
                </a:ext>
              </a:extLst>
            </p:cNvPr>
            <p:cNvSpPr>
              <a:spLocks noChangeArrowheads="1"/>
            </p:cNvSpPr>
            <p:nvPr/>
          </p:nvSpPr>
          <p:spPr bwMode="auto">
            <a:xfrm>
              <a:off x="2316" y="2544"/>
              <a:ext cx="34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2" name="Rectangle 284">
              <a:extLst>
                <a:ext uri="{FF2B5EF4-FFF2-40B4-BE49-F238E27FC236}">
                  <a16:creationId xmlns:a16="http://schemas.microsoft.com/office/drawing/2014/main" id="{58969F03-4FBE-400B-A854-0671CF1DD69A}"/>
                </a:ext>
              </a:extLst>
            </p:cNvPr>
            <p:cNvSpPr>
              <a:spLocks noChangeArrowheads="1"/>
            </p:cNvSpPr>
            <p:nvPr/>
          </p:nvSpPr>
          <p:spPr bwMode="auto">
            <a:xfrm>
              <a:off x="2316" y="2652"/>
              <a:ext cx="34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3" name="Rectangle 285">
              <a:extLst>
                <a:ext uri="{FF2B5EF4-FFF2-40B4-BE49-F238E27FC236}">
                  <a16:creationId xmlns:a16="http://schemas.microsoft.com/office/drawing/2014/main" id="{25570AC7-5643-4107-B5F3-003C4DB966E5}"/>
                </a:ext>
              </a:extLst>
            </p:cNvPr>
            <p:cNvSpPr>
              <a:spLocks noChangeArrowheads="1"/>
            </p:cNvSpPr>
            <p:nvPr/>
          </p:nvSpPr>
          <p:spPr bwMode="auto">
            <a:xfrm>
              <a:off x="2564"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4" name="Rectangle 286">
              <a:extLst>
                <a:ext uri="{FF2B5EF4-FFF2-40B4-BE49-F238E27FC236}">
                  <a16:creationId xmlns:a16="http://schemas.microsoft.com/office/drawing/2014/main" id="{BFCBACD7-97A2-4B8E-ACB0-A64EF5F44913}"/>
                </a:ext>
              </a:extLst>
            </p:cNvPr>
            <p:cNvSpPr>
              <a:spLocks noChangeArrowheads="1"/>
            </p:cNvSpPr>
            <p:nvPr/>
          </p:nvSpPr>
          <p:spPr bwMode="auto">
            <a:xfrm>
              <a:off x="2823"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5" name="Rectangle 287">
              <a:extLst>
                <a:ext uri="{FF2B5EF4-FFF2-40B4-BE49-F238E27FC236}">
                  <a16:creationId xmlns:a16="http://schemas.microsoft.com/office/drawing/2014/main" id="{9E737A39-68E8-4219-9510-9973B18DDA82}"/>
                </a:ext>
              </a:extLst>
            </p:cNvPr>
            <p:cNvSpPr>
              <a:spLocks noChangeArrowheads="1"/>
            </p:cNvSpPr>
            <p:nvPr/>
          </p:nvSpPr>
          <p:spPr bwMode="auto">
            <a:xfrm>
              <a:off x="3071"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6" name="Rectangle 288">
              <a:extLst>
                <a:ext uri="{FF2B5EF4-FFF2-40B4-BE49-F238E27FC236}">
                  <a16:creationId xmlns:a16="http://schemas.microsoft.com/office/drawing/2014/main" id="{4632C0BC-C7DD-4612-B06C-0CAB61A3702B}"/>
                </a:ext>
              </a:extLst>
            </p:cNvPr>
            <p:cNvSpPr>
              <a:spLocks noChangeArrowheads="1"/>
            </p:cNvSpPr>
            <p:nvPr/>
          </p:nvSpPr>
          <p:spPr bwMode="auto">
            <a:xfrm>
              <a:off x="3395"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7" name="Rectangle 289">
              <a:extLst>
                <a:ext uri="{FF2B5EF4-FFF2-40B4-BE49-F238E27FC236}">
                  <a16:creationId xmlns:a16="http://schemas.microsoft.com/office/drawing/2014/main" id="{3F5058D9-7694-489F-81D0-F4A94BAB22B1}"/>
                </a:ext>
              </a:extLst>
            </p:cNvPr>
            <p:cNvSpPr>
              <a:spLocks noChangeArrowheads="1"/>
            </p:cNvSpPr>
            <p:nvPr/>
          </p:nvSpPr>
          <p:spPr bwMode="auto">
            <a:xfrm>
              <a:off x="2726" y="2523"/>
              <a:ext cx="1020" cy="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8" name="Freeform 290">
              <a:extLst>
                <a:ext uri="{FF2B5EF4-FFF2-40B4-BE49-F238E27FC236}">
                  <a16:creationId xmlns:a16="http://schemas.microsoft.com/office/drawing/2014/main" id="{37890CE6-4672-46CD-A4EA-1F2D6040D5F1}"/>
                </a:ext>
              </a:extLst>
            </p:cNvPr>
            <p:cNvSpPr>
              <a:spLocks/>
            </p:cNvSpPr>
            <p:nvPr/>
          </p:nvSpPr>
          <p:spPr bwMode="auto">
            <a:xfrm>
              <a:off x="2715" y="2512"/>
              <a:ext cx="1036" cy="842"/>
            </a:xfrm>
            <a:custGeom>
              <a:avLst/>
              <a:gdLst>
                <a:gd name="T0" fmla="*/ 11 w 1036"/>
                <a:gd name="T1" fmla="*/ 825 h 842"/>
                <a:gd name="T2" fmla="*/ 1020 w 1036"/>
                <a:gd name="T3" fmla="*/ 825 h 842"/>
                <a:gd name="T4" fmla="*/ 1020 w 1036"/>
                <a:gd name="T5" fmla="*/ 16 h 842"/>
                <a:gd name="T6" fmla="*/ 11 w 1036"/>
                <a:gd name="T7" fmla="*/ 16 h 842"/>
                <a:gd name="T8" fmla="*/ 11 w 1036"/>
                <a:gd name="T9" fmla="*/ 0 h 842"/>
                <a:gd name="T10" fmla="*/ 1025 w 1036"/>
                <a:gd name="T11" fmla="*/ 0 h 842"/>
                <a:gd name="T12" fmla="*/ 1036 w 1036"/>
                <a:gd name="T13" fmla="*/ 11 h 842"/>
                <a:gd name="T14" fmla="*/ 1036 w 1036"/>
                <a:gd name="T15" fmla="*/ 831 h 842"/>
                <a:gd name="T16" fmla="*/ 1025 w 1036"/>
                <a:gd name="T17" fmla="*/ 842 h 842"/>
                <a:gd name="T18" fmla="*/ 11 w 1036"/>
                <a:gd name="T19" fmla="*/ 842 h 842"/>
                <a:gd name="T20" fmla="*/ 0 w 1036"/>
                <a:gd name="T21" fmla="*/ 831 h 842"/>
                <a:gd name="T22" fmla="*/ 11 w 1036"/>
                <a:gd name="T23" fmla="*/ 825 h 8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36"/>
                <a:gd name="T37" fmla="*/ 0 h 842"/>
                <a:gd name="T38" fmla="*/ 1036 w 1036"/>
                <a:gd name="T39" fmla="*/ 842 h 84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36" h="842">
                  <a:moveTo>
                    <a:pt x="11" y="825"/>
                  </a:moveTo>
                  <a:lnTo>
                    <a:pt x="1020" y="825"/>
                  </a:lnTo>
                  <a:lnTo>
                    <a:pt x="1020" y="16"/>
                  </a:lnTo>
                  <a:lnTo>
                    <a:pt x="11" y="16"/>
                  </a:lnTo>
                  <a:lnTo>
                    <a:pt x="11" y="0"/>
                  </a:lnTo>
                  <a:lnTo>
                    <a:pt x="1025" y="0"/>
                  </a:lnTo>
                  <a:lnTo>
                    <a:pt x="1036" y="11"/>
                  </a:lnTo>
                  <a:lnTo>
                    <a:pt x="1036" y="831"/>
                  </a:lnTo>
                  <a:lnTo>
                    <a:pt x="1025" y="842"/>
                  </a:lnTo>
                  <a:lnTo>
                    <a:pt x="11" y="842"/>
                  </a:lnTo>
                  <a:lnTo>
                    <a:pt x="0" y="831"/>
                  </a:lnTo>
                  <a:lnTo>
                    <a:pt x="11" y="8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69" name="Freeform 291">
              <a:extLst>
                <a:ext uri="{FF2B5EF4-FFF2-40B4-BE49-F238E27FC236}">
                  <a16:creationId xmlns:a16="http://schemas.microsoft.com/office/drawing/2014/main" id="{7FE57014-1D52-4C65-A376-DCE8060C7C46}"/>
                </a:ext>
              </a:extLst>
            </p:cNvPr>
            <p:cNvSpPr>
              <a:spLocks/>
            </p:cNvSpPr>
            <p:nvPr/>
          </p:nvSpPr>
          <p:spPr bwMode="auto">
            <a:xfrm>
              <a:off x="2715" y="2512"/>
              <a:ext cx="16" cy="831"/>
            </a:xfrm>
            <a:custGeom>
              <a:avLst/>
              <a:gdLst>
                <a:gd name="T0" fmla="*/ 16 w 16"/>
                <a:gd name="T1" fmla="*/ 11 h 831"/>
                <a:gd name="T2" fmla="*/ 16 w 16"/>
                <a:gd name="T3" fmla="*/ 831 h 831"/>
                <a:gd name="T4" fmla="*/ 0 w 16"/>
                <a:gd name="T5" fmla="*/ 831 h 831"/>
                <a:gd name="T6" fmla="*/ 0 w 16"/>
                <a:gd name="T7" fmla="*/ 11 h 831"/>
                <a:gd name="T8" fmla="*/ 11 w 16"/>
                <a:gd name="T9" fmla="*/ 0 h 831"/>
                <a:gd name="T10" fmla="*/ 16 w 16"/>
                <a:gd name="T11" fmla="*/ 11 h 831"/>
                <a:gd name="T12" fmla="*/ 0 60000 65536"/>
                <a:gd name="T13" fmla="*/ 0 60000 65536"/>
                <a:gd name="T14" fmla="*/ 0 60000 65536"/>
                <a:gd name="T15" fmla="*/ 0 60000 65536"/>
                <a:gd name="T16" fmla="*/ 0 60000 65536"/>
                <a:gd name="T17" fmla="*/ 0 60000 65536"/>
                <a:gd name="T18" fmla="*/ 0 w 16"/>
                <a:gd name="T19" fmla="*/ 0 h 831"/>
                <a:gd name="T20" fmla="*/ 16 w 16"/>
                <a:gd name="T21" fmla="*/ 831 h 831"/>
              </a:gdLst>
              <a:ahLst/>
              <a:cxnLst>
                <a:cxn ang="T12">
                  <a:pos x="T0" y="T1"/>
                </a:cxn>
                <a:cxn ang="T13">
                  <a:pos x="T2" y="T3"/>
                </a:cxn>
                <a:cxn ang="T14">
                  <a:pos x="T4" y="T5"/>
                </a:cxn>
                <a:cxn ang="T15">
                  <a:pos x="T6" y="T7"/>
                </a:cxn>
                <a:cxn ang="T16">
                  <a:pos x="T8" y="T9"/>
                </a:cxn>
                <a:cxn ang="T17">
                  <a:pos x="T10" y="T11"/>
                </a:cxn>
              </a:cxnLst>
              <a:rect l="T18" t="T19" r="T20" b="T21"/>
              <a:pathLst>
                <a:path w="16" h="831">
                  <a:moveTo>
                    <a:pt x="16" y="11"/>
                  </a:moveTo>
                  <a:lnTo>
                    <a:pt x="16" y="831"/>
                  </a:lnTo>
                  <a:lnTo>
                    <a:pt x="0" y="831"/>
                  </a:lnTo>
                  <a:lnTo>
                    <a:pt x="0" y="11"/>
                  </a:lnTo>
                  <a:lnTo>
                    <a:pt x="11"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70" name="Rectangle 292">
              <a:extLst>
                <a:ext uri="{FF2B5EF4-FFF2-40B4-BE49-F238E27FC236}">
                  <a16:creationId xmlns:a16="http://schemas.microsoft.com/office/drawing/2014/main" id="{0D5FB445-AD10-47D4-BCEA-09820F085899}"/>
                </a:ext>
              </a:extLst>
            </p:cNvPr>
            <p:cNvSpPr>
              <a:spLocks noChangeArrowheads="1"/>
            </p:cNvSpPr>
            <p:nvPr/>
          </p:nvSpPr>
          <p:spPr bwMode="auto">
            <a:xfrm>
              <a:off x="2731" y="2533"/>
              <a:ext cx="1009" cy="141"/>
            </a:xfrm>
            <a:prstGeom prst="rect">
              <a:avLst/>
            </a:prstGeom>
            <a:solidFill>
              <a:srgbClr val="007F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1" name="Rectangle 293">
              <a:extLst>
                <a:ext uri="{FF2B5EF4-FFF2-40B4-BE49-F238E27FC236}">
                  <a16:creationId xmlns:a16="http://schemas.microsoft.com/office/drawing/2014/main" id="{EC71F520-B797-440C-B789-8E8406FE3229}"/>
                </a:ext>
              </a:extLst>
            </p:cNvPr>
            <p:cNvSpPr>
              <a:spLocks noChangeArrowheads="1"/>
            </p:cNvSpPr>
            <p:nvPr/>
          </p:nvSpPr>
          <p:spPr bwMode="auto">
            <a:xfrm>
              <a:off x="3039" y="2517"/>
              <a:ext cx="33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600" noProof="1">
                  <a:solidFill>
                    <a:srgbClr val="000000"/>
                  </a:solidFill>
                  <a:latin typeface="Arial" panose="020B0604020202020204" pitchFamily="34" charset="0"/>
                </a:rPr>
                <a:t>Заказ</a:t>
              </a:r>
              <a:endParaRPr lang="en-US" altLang="en-US" sz="1800" noProof="1">
                <a:latin typeface="Arial" panose="020B0604020202020204" pitchFamily="34" charset="0"/>
              </a:endParaRPr>
            </a:p>
          </p:txBody>
        </p:sp>
        <p:sp>
          <p:nvSpPr>
            <p:cNvPr id="72" name="Rectangle 294">
              <a:extLst>
                <a:ext uri="{FF2B5EF4-FFF2-40B4-BE49-F238E27FC236}">
                  <a16:creationId xmlns:a16="http://schemas.microsoft.com/office/drawing/2014/main" id="{22C8E45F-883C-4952-A215-EAA02FDCCE96}"/>
                </a:ext>
              </a:extLst>
            </p:cNvPr>
            <p:cNvSpPr>
              <a:spLocks noChangeArrowheads="1"/>
            </p:cNvSpPr>
            <p:nvPr/>
          </p:nvSpPr>
          <p:spPr bwMode="auto">
            <a:xfrm>
              <a:off x="2834" y="2663"/>
              <a:ext cx="542"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Джон Смит</a:t>
              </a:r>
              <a:endParaRPr lang="en-US" altLang="en-US" sz="1800" noProof="1">
                <a:latin typeface="Arial" panose="020B0604020202020204" pitchFamily="34" charset="0"/>
              </a:endParaRPr>
            </a:p>
          </p:txBody>
        </p:sp>
        <p:sp>
          <p:nvSpPr>
            <p:cNvPr id="73" name="Rectangle 295">
              <a:extLst>
                <a:ext uri="{FF2B5EF4-FFF2-40B4-BE49-F238E27FC236}">
                  <a16:creationId xmlns:a16="http://schemas.microsoft.com/office/drawing/2014/main" id="{F0DE2F42-ACD7-447D-BC02-F46C19C2E49A}"/>
                </a:ext>
              </a:extLst>
            </p:cNvPr>
            <p:cNvSpPr>
              <a:spLocks noChangeArrowheads="1"/>
            </p:cNvSpPr>
            <p:nvPr/>
          </p:nvSpPr>
          <p:spPr bwMode="auto">
            <a:xfrm>
              <a:off x="2758" y="2803"/>
              <a:ext cx="950" cy="52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4" name="Freeform 296">
              <a:extLst>
                <a:ext uri="{FF2B5EF4-FFF2-40B4-BE49-F238E27FC236}">
                  <a16:creationId xmlns:a16="http://schemas.microsoft.com/office/drawing/2014/main" id="{82B69E39-7724-433B-A7E6-16BCBB3EB0E4}"/>
                </a:ext>
              </a:extLst>
            </p:cNvPr>
            <p:cNvSpPr>
              <a:spLocks/>
            </p:cNvSpPr>
            <p:nvPr/>
          </p:nvSpPr>
          <p:spPr bwMode="auto">
            <a:xfrm>
              <a:off x="2753" y="2798"/>
              <a:ext cx="955" cy="529"/>
            </a:xfrm>
            <a:custGeom>
              <a:avLst/>
              <a:gdLst>
                <a:gd name="T0" fmla="*/ 5 w 955"/>
                <a:gd name="T1" fmla="*/ 518 h 529"/>
                <a:gd name="T2" fmla="*/ 944 w 955"/>
                <a:gd name="T3" fmla="*/ 518 h 529"/>
                <a:gd name="T4" fmla="*/ 944 w 955"/>
                <a:gd name="T5" fmla="*/ 11 h 529"/>
                <a:gd name="T6" fmla="*/ 5 w 955"/>
                <a:gd name="T7" fmla="*/ 11 h 529"/>
                <a:gd name="T8" fmla="*/ 5 w 955"/>
                <a:gd name="T9" fmla="*/ 0 h 529"/>
                <a:gd name="T10" fmla="*/ 950 w 955"/>
                <a:gd name="T11" fmla="*/ 0 h 529"/>
                <a:gd name="T12" fmla="*/ 955 w 955"/>
                <a:gd name="T13" fmla="*/ 5 h 529"/>
                <a:gd name="T14" fmla="*/ 955 w 955"/>
                <a:gd name="T15" fmla="*/ 523 h 529"/>
                <a:gd name="T16" fmla="*/ 950 w 955"/>
                <a:gd name="T17" fmla="*/ 529 h 529"/>
                <a:gd name="T18" fmla="*/ 5 w 955"/>
                <a:gd name="T19" fmla="*/ 529 h 529"/>
                <a:gd name="T20" fmla="*/ 0 w 955"/>
                <a:gd name="T21" fmla="*/ 523 h 529"/>
                <a:gd name="T22" fmla="*/ 5 w 955"/>
                <a:gd name="T23" fmla="*/ 518 h 5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55"/>
                <a:gd name="T37" fmla="*/ 0 h 529"/>
                <a:gd name="T38" fmla="*/ 955 w 955"/>
                <a:gd name="T39" fmla="*/ 529 h 52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55" h="529">
                  <a:moveTo>
                    <a:pt x="5" y="518"/>
                  </a:moveTo>
                  <a:lnTo>
                    <a:pt x="944" y="518"/>
                  </a:lnTo>
                  <a:lnTo>
                    <a:pt x="944" y="11"/>
                  </a:lnTo>
                  <a:lnTo>
                    <a:pt x="5" y="11"/>
                  </a:lnTo>
                  <a:lnTo>
                    <a:pt x="5" y="0"/>
                  </a:lnTo>
                  <a:lnTo>
                    <a:pt x="950" y="0"/>
                  </a:lnTo>
                  <a:lnTo>
                    <a:pt x="955" y="5"/>
                  </a:lnTo>
                  <a:lnTo>
                    <a:pt x="955" y="523"/>
                  </a:lnTo>
                  <a:lnTo>
                    <a:pt x="950" y="529"/>
                  </a:lnTo>
                  <a:lnTo>
                    <a:pt x="5" y="529"/>
                  </a:lnTo>
                  <a:lnTo>
                    <a:pt x="0" y="523"/>
                  </a:lnTo>
                  <a:lnTo>
                    <a:pt x="5" y="5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75" name="Freeform 297">
              <a:extLst>
                <a:ext uri="{FF2B5EF4-FFF2-40B4-BE49-F238E27FC236}">
                  <a16:creationId xmlns:a16="http://schemas.microsoft.com/office/drawing/2014/main" id="{FAB1D3E2-A911-4344-8FD6-676A05620B5A}"/>
                </a:ext>
              </a:extLst>
            </p:cNvPr>
            <p:cNvSpPr>
              <a:spLocks/>
            </p:cNvSpPr>
            <p:nvPr/>
          </p:nvSpPr>
          <p:spPr bwMode="auto">
            <a:xfrm>
              <a:off x="2753" y="2798"/>
              <a:ext cx="11" cy="523"/>
            </a:xfrm>
            <a:custGeom>
              <a:avLst/>
              <a:gdLst>
                <a:gd name="T0" fmla="*/ 11 w 11"/>
                <a:gd name="T1" fmla="*/ 5 h 523"/>
                <a:gd name="T2" fmla="*/ 11 w 11"/>
                <a:gd name="T3" fmla="*/ 523 h 523"/>
                <a:gd name="T4" fmla="*/ 0 w 11"/>
                <a:gd name="T5" fmla="*/ 523 h 523"/>
                <a:gd name="T6" fmla="*/ 0 w 11"/>
                <a:gd name="T7" fmla="*/ 5 h 523"/>
                <a:gd name="T8" fmla="*/ 5 w 11"/>
                <a:gd name="T9" fmla="*/ 0 h 523"/>
                <a:gd name="T10" fmla="*/ 11 w 11"/>
                <a:gd name="T11" fmla="*/ 5 h 523"/>
                <a:gd name="T12" fmla="*/ 0 60000 65536"/>
                <a:gd name="T13" fmla="*/ 0 60000 65536"/>
                <a:gd name="T14" fmla="*/ 0 60000 65536"/>
                <a:gd name="T15" fmla="*/ 0 60000 65536"/>
                <a:gd name="T16" fmla="*/ 0 60000 65536"/>
                <a:gd name="T17" fmla="*/ 0 60000 65536"/>
                <a:gd name="T18" fmla="*/ 0 w 11"/>
                <a:gd name="T19" fmla="*/ 0 h 523"/>
                <a:gd name="T20" fmla="*/ 11 w 11"/>
                <a:gd name="T21" fmla="*/ 523 h 523"/>
              </a:gdLst>
              <a:ahLst/>
              <a:cxnLst>
                <a:cxn ang="T12">
                  <a:pos x="T0" y="T1"/>
                </a:cxn>
                <a:cxn ang="T13">
                  <a:pos x="T2" y="T3"/>
                </a:cxn>
                <a:cxn ang="T14">
                  <a:pos x="T4" y="T5"/>
                </a:cxn>
                <a:cxn ang="T15">
                  <a:pos x="T6" y="T7"/>
                </a:cxn>
                <a:cxn ang="T16">
                  <a:pos x="T8" y="T9"/>
                </a:cxn>
                <a:cxn ang="T17">
                  <a:pos x="T10" y="T11"/>
                </a:cxn>
              </a:cxnLst>
              <a:rect l="T18" t="T19" r="T20" b="T21"/>
              <a:pathLst>
                <a:path w="11" h="523">
                  <a:moveTo>
                    <a:pt x="11" y="5"/>
                  </a:moveTo>
                  <a:lnTo>
                    <a:pt x="11" y="523"/>
                  </a:lnTo>
                  <a:lnTo>
                    <a:pt x="0" y="523"/>
                  </a:lnTo>
                  <a:lnTo>
                    <a:pt x="0" y="5"/>
                  </a:lnTo>
                  <a:lnTo>
                    <a:pt x="5"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76" name="Rectangle 298">
              <a:extLst>
                <a:ext uri="{FF2B5EF4-FFF2-40B4-BE49-F238E27FC236}">
                  <a16:creationId xmlns:a16="http://schemas.microsoft.com/office/drawing/2014/main" id="{69A2FFC0-C650-4E2D-A5C4-209A8A65285E}"/>
                </a:ext>
              </a:extLst>
            </p:cNvPr>
            <p:cNvSpPr>
              <a:spLocks noChangeArrowheads="1"/>
            </p:cNvSpPr>
            <p:nvPr/>
          </p:nvSpPr>
          <p:spPr bwMode="auto">
            <a:xfrm>
              <a:off x="2758" y="2927"/>
              <a:ext cx="9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7" name="Rectangle 299">
              <a:extLst>
                <a:ext uri="{FF2B5EF4-FFF2-40B4-BE49-F238E27FC236}">
                  <a16:creationId xmlns:a16="http://schemas.microsoft.com/office/drawing/2014/main" id="{DBCEBCFE-E0DB-48BE-944B-60904530C739}"/>
                </a:ext>
              </a:extLst>
            </p:cNvPr>
            <p:cNvSpPr>
              <a:spLocks noChangeArrowheads="1"/>
            </p:cNvSpPr>
            <p:nvPr/>
          </p:nvSpPr>
          <p:spPr bwMode="auto">
            <a:xfrm>
              <a:off x="2758" y="3062"/>
              <a:ext cx="9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8" name="Rectangle 300">
              <a:extLst>
                <a:ext uri="{FF2B5EF4-FFF2-40B4-BE49-F238E27FC236}">
                  <a16:creationId xmlns:a16="http://schemas.microsoft.com/office/drawing/2014/main" id="{2911651A-B2C3-407A-A59E-71515A1FC713}"/>
                </a:ext>
              </a:extLst>
            </p:cNvPr>
            <p:cNvSpPr>
              <a:spLocks noChangeArrowheads="1"/>
            </p:cNvSpPr>
            <p:nvPr/>
          </p:nvSpPr>
          <p:spPr bwMode="auto">
            <a:xfrm>
              <a:off x="2758" y="3186"/>
              <a:ext cx="9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79" name="Rectangle 301">
              <a:extLst>
                <a:ext uri="{FF2B5EF4-FFF2-40B4-BE49-F238E27FC236}">
                  <a16:creationId xmlns:a16="http://schemas.microsoft.com/office/drawing/2014/main" id="{FF753B1C-F752-4337-9C9B-77C44DEC08AF}"/>
                </a:ext>
              </a:extLst>
            </p:cNvPr>
            <p:cNvSpPr>
              <a:spLocks noChangeArrowheads="1"/>
            </p:cNvSpPr>
            <p:nvPr/>
          </p:nvSpPr>
          <p:spPr bwMode="auto">
            <a:xfrm>
              <a:off x="3465" y="2803"/>
              <a:ext cx="11" cy="5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80" name="Rectangle 302">
              <a:extLst>
                <a:ext uri="{FF2B5EF4-FFF2-40B4-BE49-F238E27FC236}">
                  <a16:creationId xmlns:a16="http://schemas.microsoft.com/office/drawing/2014/main" id="{C09E6DFB-CDA7-4618-B704-BCD4C3DE738A}"/>
                </a:ext>
              </a:extLst>
            </p:cNvPr>
            <p:cNvSpPr>
              <a:spLocks noChangeArrowheads="1"/>
            </p:cNvSpPr>
            <p:nvPr/>
          </p:nvSpPr>
          <p:spPr bwMode="auto">
            <a:xfrm>
              <a:off x="3309" y="2803"/>
              <a:ext cx="11" cy="51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grpSp>
        <p:nvGrpSpPr>
          <p:cNvPr id="260" name="Group 318">
            <a:extLst>
              <a:ext uri="{FF2B5EF4-FFF2-40B4-BE49-F238E27FC236}">
                <a16:creationId xmlns:a16="http://schemas.microsoft.com/office/drawing/2014/main" id="{457EF7F4-B08E-465E-833E-7B5EBF00C4AC}"/>
              </a:ext>
            </a:extLst>
          </p:cNvPr>
          <p:cNvGrpSpPr>
            <a:grpSpLocks/>
          </p:cNvGrpSpPr>
          <p:nvPr/>
        </p:nvGrpSpPr>
        <p:grpSpPr bwMode="auto">
          <a:xfrm>
            <a:off x="3992563" y="2331417"/>
            <a:ext cx="5151438" cy="1722437"/>
            <a:chOff x="2515" y="1125"/>
            <a:chExt cx="3245" cy="1085"/>
          </a:xfrm>
        </p:grpSpPr>
        <p:sp>
          <p:nvSpPr>
            <p:cNvPr id="261" name="Text Box 28">
              <a:extLst>
                <a:ext uri="{FF2B5EF4-FFF2-40B4-BE49-F238E27FC236}">
                  <a16:creationId xmlns:a16="http://schemas.microsoft.com/office/drawing/2014/main" id="{CD85F39A-BF26-496D-958E-18ACC02BCE7C}"/>
                </a:ext>
              </a:extLst>
            </p:cNvPr>
            <p:cNvSpPr txBox="1">
              <a:spLocks noChangeArrowheads="1"/>
            </p:cNvSpPr>
            <p:nvPr/>
          </p:nvSpPr>
          <p:spPr bwMode="auto">
            <a:xfrm>
              <a:off x="4191" y="1399"/>
              <a:ext cx="1569" cy="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Arial" panose="020B0604020202020204" pitchFamily="34" charset="0"/>
                </a:rPr>
                <a:t>Жүйелік</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функциялар</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моделі</a:t>
              </a:r>
              <a:r>
                <a:rPr lang="ru-RU" sz="1800" dirty="0">
                  <a:solidFill>
                    <a:srgbClr val="0E176C"/>
                  </a:solidFill>
                  <a:latin typeface="Arial" panose="020B0604020202020204" pitchFamily="34" charset="0"/>
                </a:rPr>
                <a:t>:</a:t>
              </a:r>
              <a:br>
                <a:rPr lang="ru-RU" sz="1800" dirty="0">
                  <a:solidFill>
                    <a:srgbClr val="0E176C"/>
                  </a:solidFill>
                  <a:latin typeface="Arial" panose="020B0604020202020204" pitchFamily="34" charset="0"/>
                </a:rPr>
              </a:br>
              <a:r>
                <a:rPr lang="ru-RU" sz="1800" dirty="0" err="1">
                  <a:solidFill>
                    <a:srgbClr val="0E176C"/>
                  </a:solidFill>
                  <a:latin typeface="Arial" panose="020B0604020202020204" pitchFamily="34" charset="0"/>
                </a:rPr>
                <a:t>Командалар</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қалай</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жұмыс</a:t>
              </a:r>
              <a:r>
                <a:rPr lang="ru-RU" sz="1800" dirty="0">
                  <a:solidFill>
                    <a:srgbClr val="0E176C"/>
                  </a:solidFill>
                  <a:latin typeface="Arial" panose="020B0604020202020204" pitchFamily="34" charset="0"/>
                </a:rPr>
                <a:t> </a:t>
              </a:r>
              <a:r>
                <a:rPr lang="ru-RU" sz="1800" dirty="0" err="1">
                  <a:solidFill>
                    <a:srgbClr val="0E176C"/>
                  </a:solidFill>
                  <a:latin typeface="Arial" panose="020B0604020202020204" pitchFamily="34" charset="0"/>
                </a:rPr>
                <a:t>істейді</a:t>
              </a:r>
              <a:r>
                <a:rPr lang="ru-RU" sz="1800" dirty="0">
                  <a:solidFill>
                    <a:srgbClr val="0E176C"/>
                  </a:solidFill>
                  <a:latin typeface="Arial" panose="020B0604020202020204" pitchFamily="34" charset="0"/>
                </a:rPr>
                <a:t>?</a:t>
              </a:r>
              <a:endParaRPr lang="en-US" altLang="en-US" sz="1800" noProof="1">
                <a:solidFill>
                  <a:srgbClr val="0E176C"/>
                </a:solidFill>
                <a:latin typeface="Arial" panose="020B0604020202020204" pitchFamily="34" charset="0"/>
              </a:endParaRPr>
            </a:p>
          </p:txBody>
        </p:sp>
        <p:grpSp>
          <p:nvGrpSpPr>
            <p:cNvPr id="262" name="Group 317">
              <a:extLst>
                <a:ext uri="{FF2B5EF4-FFF2-40B4-BE49-F238E27FC236}">
                  <a16:creationId xmlns:a16="http://schemas.microsoft.com/office/drawing/2014/main" id="{2B0FE6D3-8FA0-4735-A8B5-7277BA941373}"/>
                </a:ext>
              </a:extLst>
            </p:cNvPr>
            <p:cNvGrpSpPr>
              <a:grpSpLocks/>
            </p:cNvGrpSpPr>
            <p:nvPr/>
          </p:nvGrpSpPr>
          <p:grpSpPr bwMode="auto">
            <a:xfrm>
              <a:off x="2515" y="1125"/>
              <a:ext cx="1452" cy="1085"/>
              <a:chOff x="2515" y="1125"/>
              <a:chExt cx="1452" cy="1085"/>
            </a:xfrm>
          </p:grpSpPr>
          <p:sp>
            <p:nvSpPr>
              <p:cNvPr id="263" name="Rectangle 221">
                <a:extLst>
                  <a:ext uri="{FF2B5EF4-FFF2-40B4-BE49-F238E27FC236}">
                    <a16:creationId xmlns:a16="http://schemas.microsoft.com/office/drawing/2014/main" id="{D00B916A-B0D2-49AE-9CF0-FB235C55D466}"/>
                  </a:ext>
                </a:extLst>
              </p:cNvPr>
              <p:cNvSpPr>
                <a:spLocks noChangeArrowheads="1"/>
              </p:cNvSpPr>
              <p:nvPr/>
            </p:nvSpPr>
            <p:spPr bwMode="auto">
              <a:xfrm>
                <a:off x="3260" y="1389"/>
                <a:ext cx="378" cy="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64" name="Rectangle 254">
                <a:extLst>
                  <a:ext uri="{FF2B5EF4-FFF2-40B4-BE49-F238E27FC236}">
                    <a16:creationId xmlns:a16="http://schemas.microsoft.com/office/drawing/2014/main" id="{9B5D70EC-3DA9-4204-8081-A7E826EA75DF}"/>
                  </a:ext>
                </a:extLst>
              </p:cNvPr>
              <p:cNvSpPr>
                <a:spLocks noChangeArrowheads="1"/>
              </p:cNvSpPr>
              <p:nvPr/>
            </p:nvSpPr>
            <p:spPr bwMode="auto">
              <a:xfrm>
                <a:off x="2596" y="1605"/>
                <a:ext cx="301"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Получ</a:t>
                </a:r>
                <a:endParaRPr lang="en-US" altLang="en-US" sz="1800" noProof="1">
                  <a:latin typeface="Arial" panose="020B0604020202020204" pitchFamily="34" charset="0"/>
                </a:endParaRPr>
              </a:p>
            </p:txBody>
          </p:sp>
          <p:sp>
            <p:nvSpPr>
              <p:cNvPr id="265" name="Rectangle 255">
                <a:extLst>
                  <a:ext uri="{FF2B5EF4-FFF2-40B4-BE49-F238E27FC236}">
                    <a16:creationId xmlns:a16="http://schemas.microsoft.com/office/drawing/2014/main" id="{7F2E32FC-DFED-451A-AD9F-FE34859824D5}"/>
                  </a:ext>
                </a:extLst>
              </p:cNvPr>
              <p:cNvSpPr>
                <a:spLocks noChangeArrowheads="1"/>
              </p:cNvSpPr>
              <p:nvPr/>
            </p:nvSpPr>
            <p:spPr bwMode="auto">
              <a:xfrm>
                <a:off x="2596" y="1713"/>
                <a:ext cx="364"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Клиент</a:t>
                </a:r>
                <a:r>
                  <a:rPr lang="en-US" altLang="en-US" sz="1300" noProof="1">
                    <a:solidFill>
                      <a:srgbClr val="000000"/>
                    </a:solidFill>
                    <a:latin typeface="Arial" panose="020B0604020202020204" pitchFamily="34" charset="0"/>
                  </a:rPr>
                  <a:t>.</a:t>
                </a:r>
                <a:endParaRPr lang="en-US" altLang="en-US" sz="1800" noProof="1">
                  <a:latin typeface="Arial" panose="020B0604020202020204" pitchFamily="34" charset="0"/>
                </a:endParaRPr>
              </a:p>
            </p:txBody>
          </p:sp>
          <p:sp>
            <p:nvSpPr>
              <p:cNvPr id="266" name="Rectangle 256">
                <a:extLst>
                  <a:ext uri="{FF2B5EF4-FFF2-40B4-BE49-F238E27FC236}">
                    <a16:creationId xmlns:a16="http://schemas.microsoft.com/office/drawing/2014/main" id="{82CC6C80-78A2-45D7-AD26-CA8CE7A2F340}"/>
                  </a:ext>
                </a:extLst>
              </p:cNvPr>
              <p:cNvSpPr>
                <a:spLocks noChangeArrowheads="1"/>
              </p:cNvSpPr>
              <p:nvPr/>
            </p:nvSpPr>
            <p:spPr bwMode="auto">
              <a:xfrm>
                <a:off x="3088" y="1605"/>
                <a:ext cx="300"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Найти</a:t>
                </a:r>
                <a:endParaRPr lang="en-US" altLang="en-US" sz="1800" noProof="1">
                  <a:latin typeface="Arial" panose="020B0604020202020204" pitchFamily="34" charset="0"/>
                </a:endParaRPr>
              </a:p>
            </p:txBody>
          </p:sp>
          <p:sp>
            <p:nvSpPr>
              <p:cNvPr id="267" name="Rectangle 257">
                <a:extLst>
                  <a:ext uri="{FF2B5EF4-FFF2-40B4-BE49-F238E27FC236}">
                    <a16:creationId xmlns:a16="http://schemas.microsoft.com/office/drawing/2014/main" id="{4B326C8E-40F8-49F2-BCB1-6962791FB028}"/>
                  </a:ext>
                </a:extLst>
              </p:cNvPr>
              <p:cNvSpPr>
                <a:spLocks noChangeArrowheads="1"/>
              </p:cNvSpPr>
              <p:nvPr/>
            </p:nvSpPr>
            <p:spPr bwMode="auto">
              <a:xfrm>
                <a:off x="3088" y="1713"/>
                <a:ext cx="277"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Заказ</a:t>
                </a:r>
                <a:endParaRPr lang="en-US" altLang="en-US" sz="1800" noProof="1">
                  <a:latin typeface="Arial" panose="020B0604020202020204" pitchFamily="34" charset="0"/>
                </a:endParaRPr>
              </a:p>
            </p:txBody>
          </p:sp>
          <p:sp>
            <p:nvSpPr>
              <p:cNvPr id="268" name="Rectangle 258">
                <a:extLst>
                  <a:ext uri="{FF2B5EF4-FFF2-40B4-BE49-F238E27FC236}">
                    <a16:creationId xmlns:a16="http://schemas.microsoft.com/office/drawing/2014/main" id="{0DD8436C-3230-48D4-8BEF-08636C168146}"/>
                  </a:ext>
                </a:extLst>
              </p:cNvPr>
              <p:cNvSpPr>
                <a:spLocks noChangeArrowheads="1"/>
              </p:cNvSpPr>
              <p:nvPr/>
            </p:nvSpPr>
            <p:spPr bwMode="auto">
              <a:xfrm>
                <a:off x="3589" y="1616"/>
                <a:ext cx="378"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Отмена</a:t>
                </a:r>
                <a:endParaRPr lang="en-US" altLang="en-US" sz="1800" noProof="1">
                  <a:latin typeface="Arial" panose="020B0604020202020204" pitchFamily="34" charset="0"/>
                </a:endParaRPr>
              </a:p>
            </p:txBody>
          </p:sp>
          <p:sp>
            <p:nvSpPr>
              <p:cNvPr id="269" name="Rectangle 259">
                <a:extLst>
                  <a:ext uri="{FF2B5EF4-FFF2-40B4-BE49-F238E27FC236}">
                    <a16:creationId xmlns:a16="http://schemas.microsoft.com/office/drawing/2014/main" id="{71188682-313B-44DA-BE06-CAB74DDD08C8}"/>
                  </a:ext>
                </a:extLst>
              </p:cNvPr>
              <p:cNvSpPr>
                <a:spLocks noChangeArrowheads="1"/>
              </p:cNvSpPr>
              <p:nvPr/>
            </p:nvSpPr>
            <p:spPr bwMode="auto">
              <a:xfrm>
                <a:off x="3589" y="1724"/>
                <a:ext cx="335"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Заказа</a:t>
                </a:r>
                <a:endParaRPr lang="en-US" altLang="en-US" sz="1800" noProof="1">
                  <a:latin typeface="Arial" panose="020B0604020202020204" pitchFamily="34" charset="0"/>
                </a:endParaRPr>
              </a:p>
            </p:txBody>
          </p:sp>
          <p:sp>
            <p:nvSpPr>
              <p:cNvPr id="270" name="Freeform 260">
                <a:extLst>
                  <a:ext uri="{FF2B5EF4-FFF2-40B4-BE49-F238E27FC236}">
                    <a16:creationId xmlns:a16="http://schemas.microsoft.com/office/drawing/2014/main" id="{F285ED12-6DD8-40BD-A993-4374F5777D37}"/>
                  </a:ext>
                </a:extLst>
              </p:cNvPr>
              <p:cNvSpPr>
                <a:spLocks/>
              </p:cNvSpPr>
              <p:nvPr/>
            </p:nvSpPr>
            <p:spPr bwMode="auto">
              <a:xfrm>
                <a:off x="2515" y="1573"/>
                <a:ext cx="389" cy="313"/>
              </a:xfrm>
              <a:custGeom>
                <a:avLst/>
                <a:gdLst>
                  <a:gd name="T0" fmla="*/ 17 w 389"/>
                  <a:gd name="T1" fmla="*/ 97 h 313"/>
                  <a:gd name="T2" fmla="*/ 38 w 389"/>
                  <a:gd name="T3" fmla="*/ 70 h 313"/>
                  <a:gd name="T4" fmla="*/ 87 w 389"/>
                  <a:gd name="T5" fmla="*/ 32 h 313"/>
                  <a:gd name="T6" fmla="*/ 119 w 389"/>
                  <a:gd name="T7" fmla="*/ 11 h 313"/>
                  <a:gd name="T8" fmla="*/ 157 w 389"/>
                  <a:gd name="T9" fmla="*/ 5 h 313"/>
                  <a:gd name="T10" fmla="*/ 233 w 389"/>
                  <a:gd name="T11" fmla="*/ 5 h 313"/>
                  <a:gd name="T12" fmla="*/ 270 w 389"/>
                  <a:gd name="T13" fmla="*/ 11 h 313"/>
                  <a:gd name="T14" fmla="*/ 303 w 389"/>
                  <a:gd name="T15" fmla="*/ 32 h 313"/>
                  <a:gd name="T16" fmla="*/ 351 w 389"/>
                  <a:gd name="T17" fmla="*/ 70 h 313"/>
                  <a:gd name="T18" fmla="*/ 373 w 389"/>
                  <a:gd name="T19" fmla="*/ 97 h 313"/>
                  <a:gd name="T20" fmla="*/ 389 w 389"/>
                  <a:gd name="T21" fmla="*/ 156 h 313"/>
                  <a:gd name="T22" fmla="*/ 373 w 389"/>
                  <a:gd name="T23" fmla="*/ 216 h 313"/>
                  <a:gd name="T24" fmla="*/ 351 w 389"/>
                  <a:gd name="T25" fmla="*/ 243 h 313"/>
                  <a:gd name="T26" fmla="*/ 303 w 389"/>
                  <a:gd name="T27" fmla="*/ 280 h 313"/>
                  <a:gd name="T28" fmla="*/ 270 w 389"/>
                  <a:gd name="T29" fmla="*/ 302 h 313"/>
                  <a:gd name="T30" fmla="*/ 233 w 389"/>
                  <a:gd name="T31" fmla="*/ 307 h 313"/>
                  <a:gd name="T32" fmla="*/ 157 w 389"/>
                  <a:gd name="T33" fmla="*/ 307 h 313"/>
                  <a:gd name="T34" fmla="*/ 119 w 389"/>
                  <a:gd name="T35" fmla="*/ 302 h 313"/>
                  <a:gd name="T36" fmla="*/ 87 w 389"/>
                  <a:gd name="T37" fmla="*/ 280 h 313"/>
                  <a:gd name="T38" fmla="*/ 38 w 389"/>
                  <a:gd name="T39" fmla="*/ 243 h 313"/>
                  <a:gd name="T40" fmla="*/ 17 w 389"/>
                  <a:gd name="T41" fmla="*/ 216 h 313"/>
                  <a:gd name="T42" fmla="*/ 0 w 389"/>
                  <a:gd name="T43" fmla="*/ 156 h 313"/>
                  <a:gd name="T44" fmla="*/ 27 w 389"/>
                  <a:gd name="T45" fmla="*/ 183 h 313"/>
                  <a:gd name="T46" fmla="*/ 38 w 389"/>
                  <a:gd name="T47" fmla="*/ 210 h 313"/>
                  <a:gd name="T48" fmla="*/ 98 w 389"/>
                  <a:gd name="T49" fmla="*/ 264 h 313"/>
                  <a:gd name="T50" fmla="*/ 157 w 389"/>
                  <a:gd name="T51" fmla="*/ 286 h 313"/>
                  <a:gd name="T52" fmla="*/ 233 w 389"/>
                  <a:gd name="T53" fmla="*/ 286 h 313"/>
                  <a:gd name="T54" fmla="*/ 292 w 389"/>
                  <a:gd name="T55" fmla="*/ 264 h 313"/>
                  <a:gd name="T56" fmla="*/ 351 w 389"/>
                  <a:gd name="T57" fmla="*/ 210 h 313"/>
                  <a:gd name="T58" fmla="*/ 362 w 389"/>
                  <a:gd name="T59" fmla="*/ 183 h 313"/>
                  <a:gd name="T60" fmla="*/ 362 w 389"/>
                  <a:gd name="T61" fmla="*/ 129 h 313"/>
                  <a:gd name="T62" fmla="*/ 351 w 389"/>
                  <a:gd name="T63" fmla="*/ 102 h 313"/>
                  <a:gd name="T64" fmla="*/ 292 w 389"/>
                  <a:gd name="T65" fmla="*/ 48 h 313"/>
                  <a:gd name="T66" fmla="*/ 233 w 389"/>
                  <a:gd name="T67" fmla="*/ 27 h 313"/>
                  <a:gd name="T68" fmla="*/ 157 w 389"/>
                  <a:gd name="T69" fmla="*/ 27 h 313"/>
                  <a:gd name="T70" fmla="*/ 98 w 389"/>
                  <a:gd name="T71" fmla="*/ 48 h 313"/>
                  <a:gd name="T72" fmla="*/ 38 w 389"/>
                  <a:gd name="T73" fmla="*/ 102 h 313"/>
                  <a:gd name="T74" fmla="*/ 27 w 389"/>
                  <a:gd name="T75" fmla="*/ 129 h 31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89"/>
                  <a:gd name="T115" fmla="*/ 0 h 313"/>
                  <a:gd name="T116" fmla="*/ 389 w 389"/>
                  <a:gd name="T117" fmla="*/ 313 h 31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89" h="313">
                    <a:moveTo>
                      <a:pt x="6" y="129"/>
                    </a:moveTo>
                    <a:lnTo>
                      <a:pt x="17" y="97"/>
                    </a:lnTo>
                    <a:lnTo>
                      <a:pt x="22" y="91"/>
                    </a:lnTo>
                    <a:lnTo>
                      <a:pt x="38" y="70"/>
                    </a:lnTo>
                    <a:lnTo>
                      <a:pt x="60" y="48"/>
                    </a:lnTo>
                    <a:lnTo>
                      <a:pt x="87" y="32"/>
                    </a:lnTo>
                    <a:lnTo>
                      <a:pt x="87" y="27"/>
                    </a:lnTo>
                    <a:lnTo>
                      <a:pt x="119" y="11"/>
                    </a:lnTo>
                    <a:lnTo>
                      <a:pt x="125" y="11"/>
                    </a:lnTo>
                    <a:lnTo>
                      <a:pt x="157" y="5"/>
                    </a:lnTo>
                    <a:lnTo>
                      <a:pt x="195" y="0"/>
                    </a:lnTo>
                    <a:lnTo>
                      <a:pt x="233" y="5"/>
                    </a:lnTo>
                    <a:lnTo>
                      <a:pt x="265" y="11"/>
                    </a:lnTo>
                    <a:lnTo>
                      <a:pt x="270" y="11"/>
                    </a:lnTo>
                    <a:lnTo>
                      <a:pt x="303" y="27"/>
                    </a:lnTo>
                    <a:lnTo>
                      <a:pt x="303" y="32"/>
                    </a:lnTo>
                    <a:lnTo>
                      <a:pt x="330" y="48"/>
                    </a:lnTo>
                    <a:lnTo>
                      <a:pt x="351" y="70"/>
                    </a:lnTo>
                    <a:lnTo>
                      <a:pt x="367" y="91"/>
                    </a:lnTo>
                    <a:lnTo>
                      <a:pt x="373" y="97"/>
                    </a:lnTo>
                    <a:lnTo>
                      <a:pt x="384" y="129"/>
                    </a:lnTo>
                    <a:lnTo>
                      <a:pt x="389" y="156"/>
                    </a:lnTo>
                    <a:lnTo>
                      <a:pt x="384" y="183"/>
                    </a:lnTo>
                    <a:lnTo>
                      <a:pt x="373" y="216"/>
                    </a:lnTo>
                    <a:lnTo>
                      <a:pt x="367" y="221"/>
                    </a:lnTo>
                    <a:lnTo>
                      <a:pt x="351" y="243"/>
                    </a:lnTo>
                    <a:lnTo>
                      <a:pt x="330" y="264"/>
                    </a:lnTo>
                    <a:lnTo>
                      <a:pt x="303" y="280"/>
                    </a:lnTo>
                    <a:lnTo>
                      <a:pt x="303" y="286"/>
                    </a:lnTo>
                    <a:lnTo>
                      <a:pt x="270" y="302"/>
                    </a:lnTo>
                    <a:lnTo>
                      <a:pt x="265" y="302"/>
                    </a:lnTo>
                    <a:lnTo>
                      <a:pt x="233" y="307"/>
                    </a:lnTo>
                    <a:lnTo>
                      <a:pt x="195" y="313"/>
                    </a:lnTo>
                    <a:lnTo>
                      <a:pt x="157" y="307"/>
                    </a:lnTo>
                    <a:lnTo>
                      <a:pt x="125" y="302"/>
                    </a:lnTo>
                    <a:lnTo>
                      <a:pt x="119" y="302"/>
                    </a:lnTo>
                    <a:lnTo>
                      <a:pt x="87" y="286"/>
                    </a:lnTo>
                    <a:lnTo>
                      <a:pt x="87" y="280"/>
                    </a:lnTo>
                    <a:lnTo>
                      <a:pt x="60" y="264"/>
                    </a:lnTo>
                    <a:lnTo>
                      <a:pt x="38" y="243"/>
                    </a:lnTo>
                    <a:lnTo>
                      <a:pt x="22" y="221"/>
                    </a:lnTo>
                    <a:lnTo>
                      <a:pt x="17" y="216"/>
                    </a:lnTo>
                    <a:lnTo>
                      <a:pt x="6" y="183"/>
                    </a:lnTo>
                    <a:lnTo>
                      <a:pt x="0" y="156"/>
                    </a:lnTo>
                    <a:lnTo>
                      <a:pt x="22" y="156"/>
                    </a:lnTo>
                    <a:lnTo>
                      <a:pt x="27" y="183"/>
                    </a:lnTo>
                    <a:lnTo>
                      <a:pt x="33" y="205"/>
                    </a:lnTo>
                    <a:lnTo>
                      <a:pt x="38" y="210"/>
                    </a:lnTo>
                    <a:lnTo>
                      <a:pt x="87" y="259"/>
                    </a:lnTo>
                    <a:lnTo>
                      <a:pt x="98" y="264"/>
                    </a:lnTo>
                    <a:lnTo>
                      <a:pt x="135" y="280"/>
                    </a:lnTo>
                    <a:lnTo>
                      <a:pt x="157" y="286"/>
                    </a:lnTo>
                    <a:lnTo>
                      <a:pt x="195" y="291"/>
                    </a:lnTo>
                    <a:lnTo>
                      <a:pt x="233" y="286"/>
                    </a:lnTo>
                    <a:lnTo>
                      <a:pt x="260" y="280"/>
                    </a:lnTo>
                    <a:lnTo>
                      <a:pt x="292" y="264"/>
                    </a:lnTo>
                    <a:lnTo>
                      <a:pt x="308" y="253"/>
                    </a:lnTo>
                    <a:lnTo>
                      <a:pt x="351" y="210"/>
                    </a:lnTo>
                    <a:lnTo>
                      <a:pt x="357" y="205"/>
                    </a:lnTo>
                    <a:lnTo>
                      <a:pt x="362" y="183"/>
                    </a:lnTo>
                    <a:lnTo>
                      <a:pt x="367" y="156"/>
                    </a:lnTo>
                    <a:lnTo>
                      <a:pt x="362" y="129"/>
                    </a:lnTo>
                    <a:lnTo>
                      <a:pt x="357" y="108"/>
                    </a:lnTo>
                    <a:lnTo>
                      <a:pt x="351" y="102"/>
                    </a:lnTo>
                    <a:lnTo>
                      <a:pt x="303" y="54"/>
                    </a:lnTo>
                    <a:lnTo>
                      <a:pt x="292" y="48"/>
                    </a:lnTo>
                    <a:lnTo>
                      <a:pt x="254" y="32"/>
                    </a:lnTo>
                    <a:lnTo>
                      <a:pt x="233" y="27"/>
                    </a:lnTo>
                    <a:lnTo>
                      <a:pt x="195" y="21"/>
                    </a:lnTo>
                    <a:lnTo>
                      <a:pt x="157" y="27"/>
                    </a:lnTo>
                    <a:lnTo>
                      <a:pt x="130" y="32"/>
                    </a:lnTo>
                    <a:lnTo>
                      <a:pt x="98" y="48"/>
                    </a:lnTo>
                    <a:lnTo>
                      <a:pt x="81" y="59"/>
                    </a:lnTo>
                    <a:lnTo>
                      <a:pt x="38" y="102"/>
                    </a:lnTo>
                    <a:lnTo>
                      <a:pt x="33" y="108"/>
                    </a:lnTo>
                    <a:lnTo>
                      <a:pt x="27" y="129"/>
                    </a:lnTo>
                    <a:lnTo>
                      <a:pt x="6" y="12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1" name="Freeform 261">
                <a:extLst>
                  <a:ext uri="{FF2B5EF4-FFF2-40B4-BE49-F238E27FC236}">
                    <a16:creationId xmlns:a16="http://schemas.microsoft.com/office/drawing/2014/main" id="{9E41C789-BD11-4009-923D-FE1FF1796387}"/>
                  </a:ext>
                </a:extLst>
              </p:cNvPr>
              <p:cNvSpPr>
                <a:spLocks/>
              </p:cNvSpPr>
              <p:nvPr/>
            </p:nvSpPr>
            <p:spPr bwMode="auto">
              <a:xfrm>
                <a:off x="2515" y="1702"/>
                <a:ext cx="27" cy="27"/>
              </a:xfrm>
              <a:custGeom>
                <a:avLst/>
                <a:gdLst>
                  <a:gd name="T0" fmla="*/ 0 w 27"/>
                  <a:gd name="T1" fmla="*/ 27 h 27"/>
                  <a:gd name="T2" fmla="*/ 6 w 27"/>
                  <a:gd name="T3" fmla="*/ 0 h 27"/>
                  <a:gd name="T4" fmla="*/ 27 w 27"/>
                  <a:gd name="T5" fmla="*/ 0 h 27"/>
                  <a:gd name="T6" fmla="*/ 22 w 27"/>
                  <a:gd name="T7" fmla="*/ 27 h 27"/>
                  <a:gd name="T8" fmla="*/ 0 w 27"/>
                  <a:gd name="T9" fmla="*/ 27 h 27"/>
                  <a:gd name="T10" fmla="*/ 0 60000 65536"/>
                  <a:gd name="T11" fmla="*/ 0 60000 65536"/>
                  <a:gd name="T12" fmla="*/ 0 60000 65536"/>
                  <a:gd name="T13" fmla="*/ 0 60000 65536"/>
                  <a:gd name="T14" fmla="*/ 0 60000 65536"/>
                  <a:gd name="T15" fmla="*/ 0 w 27"/>
                  <a:gd name="T16" fmla="*/ 0 h 27"/>
                  <a:gd name="T17" fmla="*/ 27 w 27"/>
                  <a:gd name="T18" fmla="*/ 27 h 27"/>
                </a:gdLst>
                <a:ahLst/>
                <a:cxnLst>
                  <a:cxn ang="T10">
                    <a:pos x="T0" y="T1"/>
                  </a:cxn>
                  <a:cxn ang="T11">
                    <a:pos x="T2" y="T3"/>
                  </a:cxn>
                  <a:cxn ang="T12">
                    <a:pos x="T4" y="T5"/>
                  </a:cxn>
                  <a:cxn ang="T13">
                    <a:pos x="T6" y="T7"/>
                  </a:cxn>
                  <a:cxn ang="T14">
                    <a:pos x="T8" y="T9"/>
                  </a:cxn>
                </a:cxnLst>
                <a:rect l="T15" t="T16" r="T17" b="T18"/>
                <a:pathLst>
                  <a:path w="27" h="27">
                    <a:moveTo>
                      <a:pt x="0" y="27"/>
                    </a:moveTo>
                    <a:lnTo>
                      <a:pt x="6" y="0"/>
                    </a:lnTo>
                    <a:lnTo>
                      <a:pt x="27" y="0"/>
                    </a:lnTo>
                    <a:lnTo>
                      <a:pt x="22" y="27"/>
                    </a:lnTo>
                    <a:lnTo>
                      <a:pt x="0" y="2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2" name="Freeform 262">
                <a:extLst>
                  <a:ext uri="{FF2B5EF4-FFF2-40B4-BE49-F238E27FC236}">
                    <a16:creationId xmlns:a16="http://schemas.microsoft.com/office/drawing/2014/main" id="{D3B9BDDB-A2F3-4784-94B3-D0A29B9C02CF}"/>
                  </a:ext>
                </a:extLst>
              </p:cNvPr>
              <p:cNvSpPr>
                <a:spLocks/>
              </p:cNvSpPr>
              <p:nvPr/>
            </p:nvSpPr>
            <p:spPr bwMode="auto">
              <a:xfrm>
                <a:off x="3001" y="1567"/>
                <a:ext cx="459" cy="324"/>
              </a:xfrm>
              <a:custGeom>
                <a:avLst/>
                <a:gdLst>
                  <a:gd name="T0" fmla="*/ 6 w 459"/>
                  <a:gd name="T1" fmla="*/ 130 h 324"/>
                  <a:gd name="T2" fmla="*/ 22 w 459"/>
                  <a:gd name="T3" fmla="*/ 92 h 324"/>
                  <a:gd name="T4" fmla="*/ 70 w 459"/>
                  <a:gd name="T5" fmla="*/ 49 h 324"/>
                  <a:gd name="T6" fmla="*/ 103 w 459"/>
                  <a:gd name="T7" fmla="*/ 33 h 324"/>
                  <a:gd name="T8" fmla="*/ 140 w 459"/>
                  <a:gd name="T9" fmla="*/ 11 h 324"/>
                  <a:gd name="T10" fmla="*/ 184 w 459"/>
                  <a:gd name="T11" fmla="*/ 6 h 324"/>
                  <a:gd name="T12" fmla="*/ 313 w 459"/>
                  <a:gd name="T13" fmla="*/ 11 h 324"/>
                  <a:gd name="T14" fmla="*/ 383 w 459"/>
                  <a:gd name="T15" fmla="*/ 49 h 324"/>
                  <a:gd name="T16" fmla="*/ 416 w 459"/>
                  <a:gd name="T17" fmla="*/ 70 h 324"/>
                  <a:gd name="T18" fmla="*/ 443 w 459"/>
                  <a:gd name="T19" fmla="*/ 97 h 324"/>
                  <a:gd name="T20" fmla="*/ 453 w 459"/>
                  <a:gd name="T21" fmla="*/ 135 h 324"/>
                  <a:gd name="T22" fmla="*/ 453 w 459"/>
                  <a:gd name="T23" fmla="*/ 189 h 324"/>
                  <a:gd name="T24" fmla="*/ 443 w 459"/>
                  <a:gd name="T25" fmla="*/ 222 h 324"/>
                  <a:gd name="T26" fmla="*/ 416 w 459"/>
                  <a:gd name="T27" fmla="*/ 254 h 324"/>
                  <a:gd name="T28" fmla="*/ 383 w 459"/>
                  <a:gd name="T29" fmla="*/ 276 h 324"/>
                  <a:gd name="T30" fmla="*/ 313 w 459"/>
                  <a:gd name="T31" fmla="*/ 313 h 324"/>
                  <a:gd name="T32" fmla="*/ 184 w 459"/>
                  <a:gd name="T33" fmla="*/ 319 h 324"/>
                  <a:gd name="T34" fmla="*/ 140 w 459"/>
                  <a:gd name="T35" fmla="*/ 313 h 324"/>
                  <a:gd name="T36" fmla="*/ 103 w 459"/>
                  <a:gd name="T37" fmla="*/ 292 h 324"/>
                  <a:gd name="T38" fmla="*/ 70 w 459"/>
                  <a:gd name="T39" fmla="*/ 276 h 324"/>
                  <a:gd name="T40" fmla="*/ 22 w 459"/>
                  <a:gd name="T41" fmla="*/ 227 h 324"/>
                  <a:gd name="T42" fmla="*/ 6 w 459"/>
                  <a:gd name="T43" fmla="*/ 195 h 324"/>
                  <a:gd name="T44" fmla="*/ 0 w 459"/>
                  <a:gd name="T45" fmla="*/ 162 h 324"/>
                  <a:gd name="T46" fmla="*/ 38 w 459"/>
                  <a:gd name="T47" fmla="*/ 178 h 324"/>
                  <a:gd name="T48" fmla="*/ 70 w 459"/>
                  <a:gd name="T49" fmla="*/ 227 h 324"/>
                  <a:gd name="T50" fmla="*/ 135 w 459"/>
                  <a:gd name="T51" fmla="*/ 276 h 324"/>
                  <a:gd name="T52" fmla="*/ 184 w 459"/>
                  <a:gd name="T53" fmla="*/ 286 h 324"/>
                  <a:gd name="T54" fmla="*/ 297 w 459"/>
                  <a:gd name="T55" fmla="*/ 281 h 324"/>
                  <a:gd name="T56" fmla="*/ 389 w 459"/>
                  <a:gd name="T57" fmla="*/ 227 h 324"/>
                  <a:gd name="T58" fmla="*/ 421 w 459"/>
                  <a:gd name="T59" fmla="*/ 178 h 324"/>
                  <a:gd name="T60" fmla="*/ 426 w 459"/>
                  <a:gd name="T61" fmla="*/ 151 h 324"/>
                  <a:gd name="T62" fmla="*/ 421 w 459"/>
                  <a:gd name="T63" fmla="*/ 119 h 324"/>
                  <a:gd name="T64" fmla="*/ 297 w 459"/>
                  <a:gd name="T65" fmla="*/ 44 h 324"/>
                  <a:gd name="T66" fmla="*/ 184 w 459"/>
                  <a:gd name="T67" fmla="*/ 38 h 324"/>
                  <a:gd name="T68" fmla="*/ 135 w 459"/>
                  <a:gd name="T69" fmla="*/ 49 h 324"/>
                  <a:gd name="T70" fmla="*/ 38 w 459"/>
                  <a:gd name="T71" fmla="*/ 119 h 324"/>
                  <a:gd name="T72" fmla="*/ 38 w 459"/>
                  <a:gd name="T73" fmla="*/ 141 h 3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59"/>
                  <a:gd name="T112" fmla="*/ 0 h 324"/>
                  <a:gd name="T113" fmla="*/ 459 w 459"/>
                  <a:gd name="T114" fmla="*/ 324 h 3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59" h="324">
                    <a:moveTo>
                      <a:pt x="6" y="135"/>
                    </a:moveTo>
                    <a:lnTo>
                      <a:pt x="6" y="130"/>
                    </a:lnTo>
                    <a:lnTo>
                      <a:pt x="16" y="97"/>
                    </a:lnTo>
                    <a:lnTo>
                      <a:pt x="22" y="92"/>
                    </a:lnTo>
                    <a:lnTo>
                      <a:pt x="43" y="70"/>
                    </a:lnTo>
                    <a:lnTo>
                      <a:pt x="70" y="49"/>
                    </a:lnTo>
                    <a:lnTo>
                      <a:pt x="76" y="49"/>
                    </a:lnTo>
                    <a:lnTo>
                      <a:pt x="103" y="33"/>
                    </a:lnTo>
                    <a:lnTo>
                      <a:pt x="103" y="27"/>
                    </a:lnTo>
                    <a:lnTo>
                      <a:pt x="140" y="11"/>
                    </a:lnTo>
                    <a:lnTo>
                      <a:pt x="146" y="11"/>
                    </a:lnTo>
                    <a:lnTo>
                      <a:pt x="184" y="6"/>
                    </a:lnTo>
                    <a:lnTo>
                      <a:pt x="227" y="0"/>
                    </a:lnTo>
                    <a:lnTo>
                      <a:pt x="313" y="11"/>
                    </a:lnTo>
                    <a:lnTo>
                      <a:pt x="319" y="17"/>
                    </a:lnTo>
                    <a:lnTo>
                      <a:pt x="383" y="49"/>
                    </a:lnTo>
                    <a:lnTo>
                      <a:pt x="389" y="49"/>
                    </a:lnTo>
                    <a:lnTo>
                      <a:pt x="416" y="70"/>
                    </a:lnTo>
                    <a:lnTo>
                      <a:pt x="437" y="92"/>
                    </a:lnTo>
                    <a:lnTo>
                      <a:pt x="443" y="97"/>
                    </a:lnTo>
                    <a:lnTo>
                      <a:pt x="453" y="130"/>
                    </a:lnTo>
                    <a:lnTo>
                      <a:pt x="453" y="135"/>
                    </a:lnTo>
                    <a:lnTo>
                      <a:pt x="459" y="162"/>
                    </a:lnTo>
                    <a:lnTo>
                      <a:pt x="453" y="189"/>
                    </a:lnTo>
                    <a:lnTo>
                      <a:pt x="453" y="195"/>
                    </a:lnTo>
                    <a:lnTo>
                      <a:pt x="443" y="222"/>
                    </a:lnTo>
                    <a:lnTo>
                      <a:pt x="437" y="227"/>
                    </a:lnTo>
                    <a:lnTo>
                      <a:pt x="416" y="254"/>
                    </a:lnTo>
                    <a:lnTo>
                      <a:pt x="389" y="276"/>
                    </a:lnTo>
                    <a:lnTo>
                      <a:pt x="383" y="276"/>
                    </a:lnTo>
                    <a:lnTo>
                      <a:pt x="319" y="308"/>
                    </a:lnTo>
                    <a:lnTo>
                      <a:pt x="313" y="313"/>
                    </a:lnTo>
                    <a:lnTo>
                      <a:pt x="227" y="324"/>
                    </a:lnTo>
                    <a:lnTo>
                      <a:pt x="184" y="319"/>
                    </a:lnTo>
                    <a:lnTo>
                      <a:pt x="146" y="313"/>
                    </a:lnTo>
                    <a:lnTo>
                      <a:pt x="140" y="313"/>
                    </a:lnTo>
                    <a:lnTo>
                      <a:pt x="103" y="297"/>
                    </a:lnTo>
                    <a:lnTo>
                      <a:pt x="103" y="292"/>
                    </a:lnTo>
                    <a:lnTo>
                      <a:pt x="76" y="276"/>
                    </a:lnTo>
                    <a:lnTo>
                      <a:pt x="70" y="276"/>
                    </a:lnTo>
                    <a:lnTo>
                      <a:pt x="43" y="254"/>
                    </a:lnTo>
                    <a:lnTo>
                      <a:pt x="22" y="227"/>
                    </a:lnTo>
                    <a:lnTo>
                      <a:pt x="16" y="222"/>
                    </a:lnTo>
                    <a:lnTo>
                      <a:pt x="6" y="195"/>
                    </a:lnTo>
                    <a:lnTo>
                      <a:pt x="6" y="189"/>
                    </a:lnTo>
                    <a:lnTo>
                      <a:pt x="0" y="162"/>
                    </a:lnTo>
                    <a:lnTo>
                      <a:pt x="33" y="162"/>
                    </a:lnTo>
                    <a:lnTo>
                      <a:pt x="38" y="178"/>
                    </a:lnTo>
                    <a:lnTo>
                      <a:pt x="43" y="200"/>
                    </a:lnTo>
                    <a:lnTo>
                      <a:pt x="70" y="227"/>
                    </a:lnTo>
                    <a:lnTo>
                      <a:pt x="92" y="249"/>
                    </a:lnTo>
                    <a:lnTo>
                      <a:pt x="135" y="276"/>
                    </a:lnTo>
                    <a:lnTo>
                      <a:pt x="157" y="281"/>
                    </a:lnTo>
                    <a:lnTo>
                      <a:pt x="184" y="286"/>
                    </a:lnTo>
                    <a:lnTo>
                      <a:pt x="227" y="292"/>
                    </a:lnTo>
                    <a:lnTo>
                      <a:pt x="297" y="281"/>
                    </a:lnTo>
                    <a:lnTo>
                      <a:pt x="367" y="249"/>
                    </a:lnTo>
                    <a:lnTo>
                      <a:pt x="389" y="227"/>
                    </a:lnTo>
                    <a:lnTo>
                      <a:pt x="416" y="200"/>
                    </a:lnTo>
                    <a:lnTo>
                      <a:pt x="421" y="178"/>
                    </a:lnTo>
                    <a:lnTo>
                      <a:pt x="426" y="162"/>
                    </a:lnTo>
                    <a:lnTo>
                      <a:pt x="426" y="151"/>
                    </a:lnTo>
                    <a:lnTo>
                      <a:pt x="410" y="108"/>
                    </a:lnTo>
                    <a:lnTo>
                      <a:pt x="421" y="119"/>
                    </a:lnTo>
                    <a:lnTo>
                      <a:pt x="367" y="76"/>
                    </a:lnTo>
                    <a:lnTo>
                      <a:pt x="297" y="44"/>
                    </a:lnTo>
                    <a:lnTo>
                      <a:pt x="227" y="33"/>
                    </a:lnTo>
                    <a:lnTo>
                      <a:pt x="184" y="38"/>
                    </a:lnTo>
                    <a:lnTo>
                      <a:pt x="157" y="44"/>
                    </a:lnTo>
                    <a:lnTo>
                      <a:pt x="135" y="49"/>
                    </a:lnTo>
                    <a:lnTo>
                      <a:pt x="92" y="76"/>
                    </a:lnTo>
                    <a:lnTo>
                      <a:pt x="38" y="119"/>
                    </a:lnTo>
                    <a:lnTo>
                      <a:pt x="49" y="108"/>
                    </a:lnTo>
                    <a:lnTo>
                      <a:pt x="38" y="141"/>
                    </a:lnTo>
                    <a:lnTo>
                      <a:pt x="6" y="1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3" name="Freeform 263">
                <a:extLst>
                  <a:ext uri="{FF2B5EF4-FFF2-40B4-BE49-F238E27FC236}">
                    <a16:creationId xmlns:a16="http://schemas.microsoft.com/office/drawing/2014/main" id="{C2BAF437-ACE8-4B4D-A953-90244F6CDB05}"/>
                  </a:ext>
                </a:extLst>
              </p:cNvPr>
              <p:cNvSpPr>
                <a:spLocks/>
              </p:cNvSpPr>
              <p:nvPr/>
            </p:nvSpPr>
            <p:spPr bwMode="auto">
              <a:xfrm>
                <a:off x="3001" y="1702"/>
                <a:ext cx="38" cy="27"/>
              </a:xfrm>
              <a:custGeom>
                <a:avLst/>
                <a:gdLst>
                  <a:gd name="T0" fmla="*/ 0 w 38"/>
                  <a:gd name="T1" fmla="*/ 27 h 27"/>
                  <a:gd name="T2" fmla="*/ 6 w 38"/>
                  <a:gd name="T3" fmla="*/ 0 h 27"/>
                  <a:gd name="T4" fmla="*/ 38 w 38"/>
                  <a:gd name="T5" fmla="*/ 0 h 27"/>
                  <a:gd name="T6" fmla="*/ 33 w 38"/>
                  <a:gd name="T7" fmla="*/ 27 h 27"/>
                  <a:gd name="T8" fmla="*/ 0 w 38"/>
                  <a:gd name="T9" fmla="*/ 27 h 27"/>
                  <a:gd name="T10" fmla="*/ 0 60000 65536"/>
                  <a:gd name="T11" fmla="*/ 0 60000 65536"/>
                  <a:gd name="T12" fmla="*/ 0 60000 65536"/>
                  <a:gd name="T13" fmla="*/ 0 60000 65536"/>
                  <a:gd name="T14" fmla="*/ 0 60000 65536"/>
                  <a:gd name="T15" fmla="*/ 0 w 38"/>
                  <a:gd name="T16" fmla="*/ 0 h 27"/>
                  <a:gd name="T17" fmla="*/ 38 w 38"/>
                  <a:gd name="T18" fmla="*/ 27 h 27"/>
                </a:gdLst>
                <a:ahLst/>
                <a:cxnLst>
                  <a:cxn ang="T10">
                    <a:pos x="T0" y="T1"/>
                  </a:cxn>
                  <a:cxn ang="T11">
                    <a:pos x="T2" y="T3"/>
                  </a:cxn>
                  <a:cxn ang="T12">
                    <a:pos x="T4" y="T5"/>
                  </a:cxn>
                  <a:cxn ang="T13">
                    <a:pos x="T6" y="T7"/>
                  </a:cxn>
                  <a:cxn ang="T14">
                    <a:pos x="T8" y="T9"/>
                  </a:cxn>
                </a:cxnLst>
                <a:rect l="T15" t="T16" r="T17" b="T18"/>
                <a:pathLst>
                  <a:path w="38" h="27">
                    <a:moveTo>
                      <a:pt x="0" y="27"/>
                    </a:moveTo>
                    <a:lnTo>
                      <a:pt x="6" y="0"/>
                    </a:lnTo>
                    <a:lnTo>
                      <a:pt x="38" y="0"/>
                    </a:lnTo>
                    <a:lnTo>
                      <a:pt x="33" y="27"/>
                    </a:lnTo>
                    <a:lnTo>
                      <a:pt x="0" y="2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4" name="Freeform 264">
                <a:extLst>
                  <a:ext uri="{FF2B5EF4-FFF2-40B4-BE49-F238E27FC236}">
                    <a16:creationId xmlns:a16="http://schemas.microsoft.com/office/drawing/2014/main" id="{6DB659B4-1F1D-4451-ABF2-377E5C9D6805}"/>
                  </a:ext>
                </a:extLst>
              </p:cNvPr>
              <p:cNvSpPr>
                <a:spLocks/>
              </p:cNvSpPr>
              <p:nvPr/>
            </p:nvSpPr>
            <p:spPr bwMode="auto">
              <a:xfrm>
                <a:off x="3519" y="1562"/>
                <a:ext cx="443" cy="324"/>
              </a:xfrm>
              <a:custGeom>
                <a:avLst/>
                <a:gdLst>
                  <a:gd name="T0" fmla="*/ 6 w 443"/>
                  <a:gd name="T1" fmla="*/ 129 h 324"/>
                  <a:gd name="T2" fmla="*/ 22 w 443"/>
                  <a:gd name="T3" fmla="*/ 97 h 324"/>
                  <a:gd name="T4" fmla="*/ 70 w 443"/>
                  <a:gd name="T5" fmla="*/ 49 h 324"/>
                  <a:gd name="T6" fmla="*/ 103 w 443"/>
                  <a:gd name="T7" fmla="*/ 32 h 324"/>
                  <a:gd name="T8" fmla="*/ 141 w 443"/>
                  <a:gd name="T9" fmla="*/ 11 h 324"/>
                  <a:gd name="T10" fmla="*/ 221 w 443"/>
                  <a:gd name="T11" fmla="*/ 0 h 324"/>
                  <a:gd name="T12" fmla="*/ 302 w 443"/>
                  <a:gd name="T13" fmla="*/ 11 h 324"/>
                  <a:gd name="T14" fmla="*/ 373 w 443"/>
                  <a:gd name="T15" fmla="*/ 49 h 324"/>
                  <a:gd name="T16" fmla="*/ 405 w 443"/>
                  <a:gd name="T17" fmla="*/ 70 h 324"/>
                  <a:gd name="T18" fmla="*/ 421 w 443"/>
                  <a:gd name="T19" fmla="*/ 102 h 324"/>
                  <a:gd name="T20" fmla="*/ 437 w 443"/>
                  <a:gd name="T21" fmla="*/ 129 h 324"/>
                  <a:gd name="T22" fmla="*/ 443 w 443"/>
                  <a:gd name="T23" fmla="*/ 162 h 324"/>
                  <a:gd name="T24" fmla="*/ 437 w 443"/>
                  <a:gd name="T25" fmla="*/ 194 h 324"/>
                  <a:gd name="T26" fmla="*/ 421 w 443"/>
                  <a:gd name="T27" fmla="*/ 232 h 324"/>
                  <a:gd name="T28" fmla="*/ 378 w 443"/>
                  <a:gd name="T29" fmla="*/ 275 h 324"/>
                  <a:gd name="T30" fmla="*/ 308 w 443"/>
                  <a:gd name="T31" fmla="*/ 308 h 324"/>
                  <a:gd name="T32" fmla="*/ 265 w 443"/>
                  <a:gd name="T33" fmla="*/ 318 h 324"/>
                  <a:gd name="T34" fmla="*/ 146 w 443"/>
                  <a:gd name="T35" fmla="*/ 313 h 324"/>
                  <a:gd name="T36" fmla="*/ 103 w 443"/>
                  <a:gd name="T37" fmla="*/ 297 h 324"/>
                  <a:gd name="T38" fmla="*/ 76 w 443"/>
                  <a:gd name="T39" fmla="*/ 275 h 324"/>
                  <a:gd name="T40" fmla="*/ 43 w 443"/>
                  <a:gd name="T41" fmla="*/ 254 h 324"/>
                  <a:gd name="T42" fmla="*/ 16 w 443"/>
                  <a:gd name="T43" fmla="*/ 227 h 324"/>
                  <a:gd name="T44" fmla="*/ 6 w 443"/>
                  <a:gd name="T45" fmla="*/ 189 h 324"/>
                  <a:gd name="T46" fmla="*/ 33 w 443"/>
                  <a:gd name="T47" fmla="*/ 162 h 324"/>
                  <a:gd name="T48" fmla="*/ 49 w 443"/>
                  <a:gd name="T49" fmla="*/ 216 h 324"/>
                  <a:gd name="T50" fmla="*/ 92 w 443"/>
                  <a:gd name="T51" fmla="*/ 248 h 324"/>
                  <a:gd name="T52" fmla="*/ 157 w 443"/>
                  <a:gd name="T53" fmla="*/ 281 h 324"/>
                  <a:gd name="T54" fmla="*/ 265 w 443"/>
                  <a:gd name="T55" fmla="*/ 286 h 324"/>
                  <a:gd name="T56" fmla="*/ 356 w 443"/>
                  <a:gd name="T57" fmla="*/ 248 h 324"/>
                  <a:gd name="T58" fmla="*/ 400 w 443"/>
                  <a:gd name="T59" fmla="*/ 205 h 324"/>
                  <a:gd name="T60" fmla="*/ 410 w 443"/>
                  <a:gd name="T61" fmla="*/ 162 h 324"/>
                  <a:gd name="T62" fmla="*/ 400 w 443"/>
                  <a:gd name="T63" fmla="*/ 129 h 324"/>
                  <a:gd name="T64" fmla="*/ 356 w 443"/>
                  <a:gd name="T65" fmla="*/ 75 h 324"/>
                  <a:gd name="T66" fmla="*/ 265 w 443"/>
                  <a:gd name="T67" fmla="*/ 38 h 324"/>
                  <a:gd name="T68" fmla="*/ 157 w 443"/>
                  <a:gd name="T69" fmla="*/ 43 h 324"/>
                  <a:gd name="T70" fmla="*/ 92 w 443"/>
                  <a:gd name="T71" fmla="*/ 75 h 324"/>
                  <a:gd name="T72" fmla="*/ 43 w 443"/>
                  <a:gd name="T73" fmla="*/ 124 h 324"/>
                  <a:gd name="T74" fmla="*/ 6 w 443"/>
                  <a:gd name="T75" fmla="*/ 135 h 32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43"/>
                  <a:gd name="T115" fmla="*/ 0 h 324"/>
                  <a:gd name="T116" fmla="*/ 443 w 443"/>
                  <a:gd name="T117" fmla="*/ 324 h 32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43" h="324">
                    <a:moveTo>
                      <a:pt x="6" y="135"/>
                    </a:moveTo>
                    <a:lnTo>
                      <a:pt x="6" y="129"/>
                    </a:lnTo>
                    <a:lnTo>
                      <a:pt x="16" y="102"/>
                    </a:lnTo>
                    <a:lnTo>
                      <a:pt x="22" y="97"/>
                    </a:lnTo>
                    <a:lnTo>
                      <a:pt x="43" y="70"/>
                    </a:lnTo>
                    <a:lnTo>
                      <a:pt x="70" y="49"/>
                    </a:lnTo>
                    <a:lnTo>
                      <a:pt x="76" y="49"/>
                    </a:lnTo>
                    <a:lnTo>
                      <a:pt x="103" y="32"/>
                    </a:lnTo>
                    <a:lnTo>
                      <a:pt x="103" y="27"/>
                    </a:lnTo>
                    <a:lnTo>
                      <a:pt x="141" y="11"/>
                    </a:lnTo>
                    <a:lnTo>
                      <a:pt x="146" y="11"/>
                    </a:lnTo>
                    <a:lnTo>
                      <a:pt x="221" y="0"/>
                    </a:lnTo>
                    <a:lnTo>
                      <a:pt x="265" y="5"/>
                    </a:lnTo>
                    <a:lnTo>
                      <a:pt x="302" y="11"/>
                    </a:lnTo>
                    <a:lnTo>
                      <a:pt x="308" y="16"/>
                    </a:lnTo>
                    <a:lnTo>
                      <a:pt x="373" y="49"/>
                    </a:lnTo>
                    <a:lnTo>
                      <a:pt x="378" y="49"/>
                    </a:lnTo>
                    <a:lnTo>
                      <a:pt x="405" y="70"/>
                    </a:lnTo>
                    <a:lnTo>
                      <a:pt x="405" y="75"/>
                    </a:lnTo>
                    <a:lnTo>
                      <a:pt x="421" y="102"/>
                    </a:lnTo>
                    <a:lnTo>
                      <a:pt x="427" y="102"/>
                    </a:lnTo>
                    <a:lnTo>
                      <a:pt x="437" y="129"/>
                    </a:lnTo>
                    <a:lnTo>
                      <a:pt x="437" y="135"/>
                    </a:lnTo>
                    <a:lnTo>
                      <a:pt x="443" y="162"/>
                    </a:lnTo>
                    <a:lnTo>
                      <a:pt x="437" y="189"/>
                    </a:lnTo>
                    <a:lnTo>
                      <a:pt x="437" y="194"/>
                    </a:lnTo>
                    <a:lnTo>
                      <a:pt x="427" y="227"/>
                    </a:lnTo>
                    <a:lnTo>
                      <a:pt x="421" y="232"/>
                    </a:lnTo>
                    <a:lnTo>
                      <a:pt x="405" y="254"/>
                    </a:lnTo>
                    <a:lnTo>
                      <a:pt x="378" y="275"/>
                    </a:lnTo>
                    <a:lnTo>
                      <a:pt x="373" y="275"/>
                    </a:lnTo>
                    <a:lnTo>
                      <a:pt x="308" y="308"/>
                    </a:lnTo>
                    <a:lnTo>
                      <a:pt x="302" y="313"/>
                    </a:lnTo>
                    <a:lnTo>
                      <a:pt x="265" y="318"/>
                    </a:lnTo>
                    <a:lnTo>
                      <a:pt x="221" y="324"/>
                    </a:lnTo>
                    <a:lnTo>
                      <a:pt x="146" y="313"/>
                    </a:lnTo>
                    <a:lnTo>
                      <a:pt x="141" y="313"/>
                    </a:lnTo>
                    <a:lnTo>
                      <a:pt x="103" y="297"/>
                    </a:lnTo>
                    <a:lnTo>
                      <a:pt x="103" y="291"/>
                    </a:lnTo>
                    <a:lnTo>
                      <a:pt x="76" y="275"/>
                    </a:lnTo>
                    <a:lnTo>
                      <a:pt x="70" y="275"/>
                    </a:lnTo>
                    <a:lnTo>
                      <a:pt x="43" y="254"/>
                    </a:lnTo>
                    <a:lnTo>
                      <a:pt x="22" y="232"/>
                    </a:lnTo>
                    <a:lnTo>
                      <a:pt x="16" y="227"/>
                    </a:lnTo>
                    <a:lnTo>
                      <a:pt x="6" y="194"/>
                    </a:lnTo>
                    <a:lnTo>
                      <a:pt x="6" y="189"/>
                    </a:lnTo>
                    <a:lnTo>
                      <a:pt x="0" y="162"/>
                    </a:lnTo>
                    <a:lnTo>
                      <a:pt x="33" y="162"/>
                    </a:lnTo>
                    <a:lnTo>
                      <a:pt x="38" y="178"/>
                    </a:lnTo>
                    <a:lnTo>
                      <a:pt x="49" y="216"/>
                    </a:lnTo>
                    <a:lnTo>
                      <a:pt x="38" y="205"/>
                    </a:lnTo>
                    <a:lnTo>
                      <a:pt x="92" y="248"/>
                    </a:lnTo>
                    <a:lnTo>
                      <a:pt x="135" y="275"/>
                    </a:lnTo>
                    <a:lnTo>
                      <a:pt x="157" y="281"/>
                    </a:lnTo>
                    <a:lnTo>
                      <a:pt x="221" y="291"/>
                    </a:lnTo>
                    <a:lnTo>
                      <a:pt x="265" y="286"/>
                    </a:lnTo>
                    <a:lnTo>
                      <a:pt x="286" y="281"/>
                    </a:lnTo>
                    <a:lnTo>
                      <a:pt x="356" y="248"/>
                    </a:lnTo>
                    <a:lnTo>
                      <a:pt x="378" y="232"/>
                    </a:lnTo>
                    <a:lnTo>
                      <a:pt x="400" y="205"/>
                    </a:lnTo>
                    <a:lnTo>
                      <a:pt x="410" y="178"/>
                    </a:lnTo>
                    <a:lnTo>
                      <a:pt x="410" y="162"/>
                    </a:lnTo>
                    <a:lnTo>
                      <a:pt x="405" y="146"/>
                    </a:lnTo>
                    <a:lnTo>
                      <a:pt x="400" y="129"/>
                    </a:lnTo>
                    <a:lnTo>
                      <a:pt x="378" y="92"/>
                    </a:lnTo>
                    <a:lnTo>
                      <a:pt x="356" y="75"/>
                    </a:lnTo>
                    <a:lnTo>
                      <a:pt x="286" y="43"/>
                    </a:lnTo>
                    <a:lnTo>
                      <a:pt x="265" y="38"/>
                    </a:lnTo>
                    <a:lnTo>
                      <a:pt x="221" y="32"/>
                    </a:lnTo>
                    <a:lnTo>
                      <a:pt x="157" y="43"/>
                    </a:lnTo>
                    <a:lnTo>
                      <a:pt x="135" y="49"/>
                    </a:lnTo>
                    <a:lnTo>
                      <a:pt x="92" y="75"/>
                    </a:lnTo>
                    <a:lnTo>
                      <a:pt x="70" y="97"/>
                    </a:lnTo>
                    <a:lnTo>
                      <a:pt x="43" y="124"/>
                    </a:lnTo>
                    <a:lnTo>
                      <a:pt x="38" y="140"/>
                    </a:lnTo>
                    <a:lnTo>
                      <a:pt x="6" y="1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5" name="Freeform 265">
                <a:extLst>
                  <a:ext uri="{FF2B5EF4-FFF2-40B4-BE49-F238E27FC236}">
                    <a16:creationId xmlns:a16="http://schemas.microsoft.com/office/drawing/2014/main" id="{21F3AC3D-003A-4977-B87F-95C9E43A46D8}"/>
                  </a:ext>
                </a:extLst>
              </p:cNvPr>
              <p:cNvSpPr>
                <a:spLocks/>
              </p:cNvSpPr>
              <p:nvPr/>
            </p:nvSpPr>
            <p:spPr bwMode="auto">
              <a:xfrm>
                <a:off x="3519" y="1697"/>
                <a:ext cx="38" cy="27"/>
              </a:xfrm>
              <a:custGeom>
                <a:avLst/>
                <a:gdLst>
                  <a:gd name="T0" fmla="*/ 0 w 38"/>
                  <a:gd name="T1" fmla="*/ 27 h 27"/>
                  <a:gd name="T2" fmla="*/ 6 w 38"/>
                  <a:gd name="T3" fmla="*/ 0 h 27"/>
                  <a:gd name="T4" fmla="*/ 38 w 38"/>
                  <a:gd name="T5" fmla="*/ 0 h 27"/>
                  <a:gd name="T6" fmla="*/ 33 w 38"/>
                  <a:gd name="T7" fmla="*/ 27 h 27"/>
                  <a:gd name="T8" fmla="*/ 0 w 38"/>
                  <a:gd name="T9" fmla="*/ 27 h 27"/>
                  <a:gd name="T10" fmla="*/ 0 60000 65536"/>
                  <a:gd name="T11" fmla="*/ 0 60000 65536"/>
                  <a:gd name="T12" fmla="*/ 0 60000 65536"/>
                  <a:gd name="T13" fmla="*/ 0 60000 65536"/>
                  <a:gd name="T14" fmla="*/ 0 60000 65536"/>
                  <a:gd name="T15" fmla="*/ 0 w 38"/>
                  <a:gd name="T16" fmla="*/ 0 h 27"/>
                  <a:gd name="T17" fmla="*/ 38 w 38"/>
                  <a:gd name="T18" fmla="*/ 27 h 27"/>
                </a:gdLst>
                <a:ahLst/>
                <a:cxnLst>
                  <a:cxn ang="T10">
                    <a:pos x="T0" y="T1"/>
                  </a:cxn>
                  <a:cxn ang="T11">
                    <a:pos x="T2" y="T3"/>
                  </a:cxn>
                  <a:cxn ang="T12">
                    <a:pos x="T4" y="T5"/>
                  </a:cxn>
                  <a:cxn ang="T13">
                    <a:pos x="T6" y="T7"/>
                  </a:cxn>
                  <a:cxn ang="T14">
                    <a:pos x="T8" y="T9"/>
                  </a:cxn>
                </a:cxnLst>
                <a:rect l="T15" t="T16" r="T17" b="T18"/>
                <a:pathLst>
                  <a:path w="38" h="27">
                    <a:moveTo>
                      <a:pt x="0" y="27"/>
                    </a:moveTo>
                    <a:lnTo>
                      <a:pt x="6" y="0"/>
                    </a:lnTo>
                    <a:lnTo>
                      <a:pt x="38" y="0"/>
                    </a:lnTo>
                    <a:lnTo>
                      <a:pt x="33" y="27"/>
                    </a:lnTo>
                    <a:lnTo>
                      <a:pt x="0" y="2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6" name="Freeform 266">
                <a:extLst>
                  <a:ext uri="{FF2B5EF4-FFF2-40B4-BE49-F238E27FC236}">
                    <a16:creationId xmlns:a16="http://schemas.microsoft.com/office/drawing/2014/main" id="{3162F87B-4B5E-4460-8AB9-989B82E385BA}"/>
                  </a:ext>
                </a:extLst>
              </p:cNvPr>
              <p:cNvSpPr>
                <a:spLocks/>
              </p:cNvSpPr>
              <p:nvPr/>
            </p:nvSpPr>
            <p:spPr bwMode="auto">
              <a:xfrm>
                <a:off x="3676" y="1950"/>
                <a:ext cx="221" cy="119"/>
              </a:xfrm>
              <a:custGeom>
                <a:avLst/>
                <a:gdLst>
                  <a:gd name="T0" fmla="*/ 11 w 221"/>
                  <a:gd name="T1" fmla="*/ 38 h 119"/>
                  <a:gd name="T2" fmla="*/ 11 w 221"/>
                  <a:gd name="T3" fmla="*/ 33 h 119"/>
                  <a:gd name="T4" fmla="*/ 32 w 221"/>
                  <a:gd name="T5" fmla="*/ 17 h 119"/>
                  <a:gd name="T6" fmla="*/ 38 w 221"/>
                  <a:gd name="T7" fmla="*/ 17 h 119"/>
                  <a:gd name="T8" fmla="*/ 70 w 221"/>
                  <a:gd name="T9" fmla="*/ 6 h 119"/>
                  <a:gd name="T10" fmla="*/ 113 w 221"/>
                  <a:gd name="T11" fmla="*/ 0 h 119"/>
                  <a:gd name="T12" fmla="*/ 151 w 221"/>
                  <a:gd name="T13" fmla="*/ 6 h 119"/>
                  <a:gd name="T14" fmla="*/ 183 w 221"/>
                  <a:gd name="T15" fmla="*/ 17 h 119"/>
                  <a:gd name="T16" fmla="*/ 189 w 221"/>
                  <a:gd name="T17" fmla="*/ 17 h 119"/>
                  <a:gd name="T18" fmla="*/ 210 w 221"/>
                  <a:gd name="T19" fmla="*/ 33 h 119"/>
                  <a:gd name="T20" fmla="*/ 210 w 221"/>
                  <a:gd name="T21" fmla="*/ 38 h 119"/>
                  <a:gd name="T22" fmla="*/ 221 w 221"/>
                  <a:gd name="T23" fmla="*/ 60 h 119"/>
                  <a:gd name="T24" fmla="*/ 210 w 221"/>
                  <a:gd name="T25" fmla="*/ 81 h 119"/>
                  <a:gd name="T26" fmla="*/ 210 w 221"/>
                  <a:gd name="T27" fmla="*/ 87 h 119"/>
                  <a:gd name="T28" fmla="*/ 189 w 221"/>
                  <a:gd name="T29" fmla="*/ 103 h 119"/>
                  <a:gd name="T30" fmla="*/ 183 w 221"/>
                  <a:gd name="T31" fmla="*/ 103 h 119"/>
                  <a:gd name="T32" fmla="*/ 151 w 221"/>
                  <a:gd name="T33" fmla="*/ 114 h 119"/>
                  <a:gd name="T34" fmla="*/ 113 w 221"/>
                  <a:gd name="T35" fmla="*/ 119 h 119"/>
                  <a:gd name="T36" fmla="*/ 70 w 221"/>
                  <a:gd name="T37" fmla="*/ 114 h 119"/>
                  <a:gd name="T38" fmla="*/ 38 w 221"/>
                  <a:gd name="T39" fmla="*/ 103 h 119"/>
                  <a:gd name="T40" fmla="*/ 32 w 221"/>
                  <a:gd name="T41" fmla="*/ 103 h 119"/>
                  <a:gd name="T42" fmla="*/ 11 w 221"/>
                  <a:gd name="T43" fmla="*/ 87 h 119"/>
                  <a:gd name="T44" fmla="*/ 11 w 221"/>
                  <a:gd name="T45" fmla="*/ 81 h 119"/>
                  <a:gd name="T46" fmla="*/ 0 w 221"/>
                  <a:gd name="T47" fmla="*/ 60 h 119"/>
                  <a:gd name="T48" fmla="*/ 16 w 221"/>
                  <a:gd name="T49" fmla="*/ 60 h 119"/>
                  <a:gd name="T50" fmla="*/ 27 w 221"/>
                  <a:gd name="T51" fmla="*/ 81 h 119"/>
                  <a:gd name="T52" fmla="*/ 32 w 221"/>
                  <a:gd name="T53" fmla="*/ 87 h 119"/>
                  <a:gd name="T54" fmla="*/ 70 w 221"/>
                  <a:gd name="T55" fmla="*/ 98 h 119"/>
                  <a:gd name="T56" fmla="*/ 113 w 221"/>
                  <a:gd name="T57" fmla="*/ 103 h 119"/>
                  <a:gd name="T58" fmla="*/ 151 w 221"/>
                  <a:gd name="T59" fmla="*/ 98 h 119"/>
                  <a:gd name="T60" fmla="*/ 189 w 221"/>
                  <a:gd name="T61" fmla="*/ 87 h 119"/>
                  <a:gd name="T62" fmla="*/ 194 w 221"/>
                  <a:gd name="T63" fmla="*/ 81 h 119"/>
                  <a:gd name="T64" fmla="*/ 205 w 221"/>
                  <a:gd name="T65" fmla="*/ 60 h 119"/>
                  <a:gd name="T66" fmla="*/ 194 w 221"/>
                  <a:gd name="T67" fmla="*/ 38 h 119"/>
                  <a:gd name="T68" fmla="*/ 189 w 221"/>
                  <a:gd name="T69" fmla="*/ 33 h 119"/>
                  <a:gd name="T70" fmla="*/ 151 w 221"/>
                  <a:gd name="T71" fmla="*/ 22 h 119"/>
                  <a:gd name="T72" fmla="*/ 113 w 221"/>
                  <a:gd name="T73" fmla="*/ 17 h 119"/>
                  <a:gd name="T74" fmla="*/ 70 w 221"/>
                  <a:gd name="T75" fmla="*/ 22 h 119"/>
                  <a:gd name="T76" fmla="*/ 32 w 221"/>
                  <a:gd name="T77" fmla="*/ 33 h 119"/>
                  <a:gd name="T78" fmla="*/ 21 w 221"/>
                  <a:gd name="T79" fmla="*/ 44 h 119"/>
                  <a:gd name="T80" fmla="*/ 11 w 221"/>
                  <a:gd name="T81" fmla="*/ 38 h 11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1"/>
                  <a:gd name="T124" fmla="*/ 0 h 119"/>
                  <a:gd name="T125" fmla="*/ 221 w 221"/>
                  <a:gd name="T126" fmla="*/ 119 h 11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1" h="119">
                    <a:moveTo>
                      <a:pt x="11" y="38"/>
                    </a:moveTo>
                    <a:lnTo>
                      <a:pt x="11" y="33"/>
                    </a:lnTo>
                    <a:lnTo>
                      <a:pt x="32" y="17"/>
                    </a:lnTo>
                    <a:lnTo>
                      <a:pt x="38" y="17"/>
                    </a:lnTo>
                    <a:lnTo>
                      <a:pt x="70" y="6"/>
                    </a:lnTo>
                    <a:lnTo>
                      <a:pt x="113" y="0"/>
                    </a:lnTo>
                    <a:lnTo>
                      <a:pt x="151" y="6"/>
                    </a:lnTo>
                    <a:lnTo>
                      <a:pt x="183" y="17"/>
                    </a:lnTo>
                    <a:lnTo>
                      <a:pt x="189" y="17"/>
                    </a:lnTo>
                    <a:lnTo>
                      <a:pt x="210" y="33"/>
                    </a:lnTo>
                    <a:lnTo>
                      <a:pt x="210" y="38"/>
                    </a:lnTo>
                    <a:lnTo>
                      <a:pt x="221" y="60"/>
                    </a:lnTo>
                    <a:lnTo>
                      <a:pt x="210" y="81"/>
                    </a:lnTo>
                    <a:lnTo>
                      <a:pt x="210" y="87"/>
                    </a:lnTo>
                    <a:lnTo>
                      <a:pt x="189" y="103"/>
                    </a:lnTo>
                    <a:lnTo>
                      <a:pt x="183" y="103"/>
                    </a:lnTo>
                    <a:lnTo>
                      <a:pt x="151" y="114"/>
                    </a:lnTo>
                    <a:lnTo>
                      <a:pt x="113" y="119"/>
                    </a:lnTo>
                    <a:lnTo>
                      <a:pt x="70" y="114"/>
                    </a:lnTo>
                    <a:lnTo>
                      <a:pt x="38" y="103"/>
                    </a:lnTo>
                    <a:lnTo>
                      <a:pt x="32" y="103"/>
                    </a:lnTo>
                    <a:lnTo>
                      <a:pt x="11" y="87"/>
                    </a:lnTo>
                    <a:lnTo>
                      <a:pt x="11" y="81"/>
                    </a:lnTo>
                    <a:lnTo>
                      <a:pt x="0" y="60"/>
                    </a:lnTo>
                    <a:lnTo>
                      <a:pt x="16" y="60"/>
                    </a:lnTo>
                    <a:lnTo>
                      <a:pt x="27" y="81"/>
                    </a:lnTo>
                    <a:lnTo>
                      <a:pt x="32" y="87"/>
                    </a:lnTo>
                    <a:lnTo>
                      <a:pt x="70" y="98"/>
                    </a:lnTo>
                    <a:lnTo>
                      <a:pt x="113" y="103"/>
                    </a:lnTo>
                    <a:lnTo>
                      <a:pt x="151" y="98"/>
                    </a:lnTo>
                    <a:lnTo>
                      <a:pt x="189" y="87"/>
                    </a:lnTo>
                    <a:lnTo>
                      <a:pt x="194" y="81"/>
                    </a:lnTo>
                    <a:lnTo>
                      <a:pt x="205" y="60"/>
                    </a:lnTo>
                    <a:lnTo>
                      <a:pt x="194" y="38"/>
                    </a:lnTo>
                    <a:lnTo>
                      <a:pt x="189" y="33"/>
                    </a:lnTo>
                    <a:lnTo>
                      <a:pt x="151" y="22"/>
                    </a:lnTo>
                    <a:lnTo>
                      <a:pt x="113" y="17"/>
                    </a:lnTo>
                    <a:lnTo>
                      <a:pt x="70" y="22"/>
                    </a:lnTo>
                    <a:lnTo>
                      <a:pt x="32" y="33"/>
                    </a:lnTo>
                    <a:lnTo>
                      <a:pt x="21" y="44"/>
                    </a:lnTo>
                    <a:lnTo>
                      <a:pt x="11" y="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7" name="Freeform 267">
                <a:extLst>
                  <a:ext uri="{FF2B5EF4-FFF2-40B4-BE49-F238E27FC236}">
                    <a16:creationId xmlns:a16="http://schemas.microsoft.com/office/drawing/2014/main" id="{86042214-EE67-4BC1-A06F-04F9B55517AE}"/>
                  </a:ext>
                </a:extLst>
              </p:cNvPr>
              <p:cNvSpPr>
                <a:spLocks/>
              </p:cNvSpPr>
              <p:nvPr/>
            </p:nvSpPr>
            <p:spPr bwMode="auto">
              <a:xfrm>
                <a:off x="3676" y="1988"/>
                <a:ext cx="27" cy="22"/>
              </a:xfrm>
              <a:custGeom>
                <a:avLst/>
                <a:gdLst>
                  <a:gd name="T0" fmla="*/ 0 w 27"/>
                  <a:gd name="T1" fmla="*/ 22 h 22"/>
                  <a:gd name="T2" fmla="*/ 11 w 27"/>
                  <a:gd name="T3" fmla="*/ 0 h 22"/>
                  <a:gd name="T4" fmla="*/ 27 w 27"/>
                  <a:gd name="T5" fmla="*/ 0 h 22"/>
                  <a:gd name="T6" fmla="*/ 16 w 27"/>
                  <a:gd name="T7" fmla="*/ 22 h 22"/>
                  <a:gd name="T8" fmla="*/ 0 w 27"/>
                  <a:gd name="T9" fmla="*/ 22 h 22"/>
                  <a:gd name="T10" fmla="*/ 0 60000 65536"/>
                  <a:gd name="T11" fmla="*/ 0 60000 65536"/>
                  <a:gd name="T12" fmla="*/ 0 60000 65536"/>
                  <a:gd name="T13" fmla="*/ 0 60000 65536"/>
                  <a:gd name="T14" fmla="*/ 0 60000 65536"/>
                  <a:gd name="T15" fmla="*/ 0 w 27"/>
                  <a:gd name="T16" fmla="*/ 0 h 22"/>
                  <a:gd name="T17" fmla="*/ 27 w 27"/>
                  <a:gd name="T18" fmla="*/ 22 h 22"/>
                </a:gdLst>
                <a:ahLst/>
                <a:cxnLst>
                  <a:cxn ang="T10">
                    <a:pos x="T0" y="T1"/>
                  </a:cxn>
                  <a:cxn ang="T11">
                    <a:pos x="T2" y="T3"/>
                  </a:cxn>
                  <a:cxn ang="T12">
                    <a:pos x="T4" y="T5"/>
                  </a:cxn>
                  <a:cxn ang="T13">
                    <a:pos x="T6" y="T7"/>
                  </a:cxn>
                  <a:cxn ang="T14">
                    <a:pos x="T8" y="T9"/>
                  </a:cxn>
                </a:cxnLst>
                <a:rect l="T15" t="T16" r="T17" b="T18"/>
                <a:pathLst>
                  <a:path w="27" h="22">
                    <a:moveTo>
                      <a:pt x="0" y="22"/>
                    </a:moveTo>
                    <a:lnTo>
                      <a:pt x="11" y="0"/>
                    </a:lnTo>
                    <a:lnTo>
                      <a:pt x="27" y="0"/>
                    </a:lnTo>
                    <a:lnTo>
                      <a:pt x="16" y="22"/>
                    </a:lnTo>
                    <a:lnTo>
                      <a:pt x="0"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8" name="Freeform 268">
                <a:extLst>
                  <a:ext uri="{FF2B5EF4-FFF2-40B4-BE49-F238E27FC236}">
                    <a16:creationId xmlns:a16="http://schemas.microsoft.com/office/drawing/2014/main" id="{E8C061DE-A921-4D8C-9680-81A67CA8C56A}"/>
                  </a:ext>
                </a:extLst>
              </p:cNvPr>
              <p:cNvSpPr>
                <a:spLocks/>
              </p:cNvSpPr>
              <p:nvPr/>
            </p:nvSpPr>
            <p:spPr bwMode="auto">
              <a:xfrm>
                <a:off x="3665" y="2026"/>
                <a:ext cx="59" cy="151"/>
              </a:xfrm>
              <a:custGeom>
                <a:avLst/>
                <a:gdLst>
                  <a:gd name="T0" fmla="*/ 16 w 59"/>
                  <a:gd name="T1" fmla="*/ 0 h 151"/>
                  <a:gd name="T2" fmla="*/ 59 w 59"/>
                  <a:gd name="T3" fmla="*/ 151 h 151"/>
                  <a:gd name="T4" fmla="*/ 43 w 59"/>
                  <a:gd name="T5" fmla="*/ 151 h 151"/>
                  <a:gd name="T6" fmla="*/ 0 w 59"/>
                  <a:gd name="T7" fmla="*/ 0 h 151"/>
                  <a:gd name="T8" fmla="*/ 16 w 59"/>
                  <a:gd name="T9" fmla="*/ 0 h 151"/>
                  <a:gd name="T10" fmla="*/ 0 60000 65536"/>
                  <a:gd name="T11" fmla="*/ 0 60000 65536"/>
                  <a:gd name="T12" fmla="*/ 0 60000 65536"/>
                  <a:gd name="T13" fmla="*/ 0 60000 65536"/>
                  <a:gd name="T14" fmla="*/ 0 60000 65536"/>
                  <a:gd name="T15" fmla="*/ 0 w 59"/>
                  <a:gd name="T16" fmla="*/ 0 h 151"/>
                  <a:gd name="T17" fmla="*/ 59 w 59"/>
                  <a:gd name="T18" fmla="*/ 151 h 151"/>
                </a:gdLst>
                <a:ahLst/>
                <a:cxnLst>
                  <a:cxn ang="T10">
                    <a:pos x="T0" y="T1"/>
                  </a:cxn>
                  <a:cxn ang="T11">
                    <a:pos x="T2" y="T3"/>
                  </a:cxn>
                  <a:cxn ang="T12">
                    <a:pos x="T4" y="T5"/>
                  </a:cxn>
                  <a:cxn ang="T13">
                    <a:pos x="T6" y="T7"/>
                  </a:cxn>
                  <a:cxn ang="T14">
                    <a:pos x="T8" y="T9"/>
                  </a:cxn>
                </a:cxnLst>
                <a:rect l="T15" t="T16" r="T17" b="T18"/>
                <a:pathLst>
                  <a:path w="59" h="151">
                    <a:moveTo>
                      <a:pt x="16" y="0"/>
                    </a:moveTo>
                    <a:lnTo>
                      <a:pt x="59" y="151"/>
                    </a:lnTo>
                    <a:lnTo>
                      <a:pt x="43" y="151"/>
                    </a:lnTo>
                    <a:lnTo>
                      <a:pt x="0"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79" name="Freeform 269">
                <a:extLst>
                  <a:ext uri="{FF2B5EF4-FFF2-40B4-BE49-F238E27FC236}">
                    <a16:creationId xmlns:a16="http://schemas.microsoft.com/office/drawing/2014/main" id="{92CA7C78-8A33-402E-B78A-845460B22821}"/>
                  </a:ext>
                </a:extLst>
              </p:cNvPr>
              <p:cNvSpPr>
                <a:spLocks/>
              </p:cNvSpPr>
              <p:nvPr/>
            </p:nvSpPr>
            <p:spPr bwMode="auto">
              <a:xfrm>
                <a:off x="3838" y="2026"/>
                <a:ext cx="59" cy="151"/>
              </a:xfrm>
              <a:custGeom>
                <a:avLst/>
                <a:gdLst>
                  <a:gd name="T0" fmla="*/ 59 w 59"/>
                  <a:gd name="T1" fmla="*/ 0 h 151"/>
                  <a:gd name="T2" fmla="*/ 16 w 59"/>
                  <a:gd name="T3" fmla="*/ 151 h 151"/>
                  <a:gd name="T4" fmla="*/ 0 w 59"/>
                  <a:gd name="T5" fmla="*/ 151 h 151"/>
                  <a:gd name="T6" fmla="*/ 43 w 59"/>
                  <a:gd name="T7" fmla="*/ 0 h 151"/>
                  <a:gd name="T8" fmla="*/ 59 w 59"/>
                  <a:gd name="T9" fmla="*/ 0 h 151"/>
                  <a:gd name="T10" fmla="*/ 0 60000 65536"/>
                  <a:gd name="T11" fmla="*/ 0 60000 65536"/>
                  <a:gd name="T12" fmla="*/ 0 60000 65536"/>
                  <a:gd name="T13" fmla="*/ 0 60000 65536"/>
                  <a:gd name="T14" fmla="*/ 0 60000 65536"/>
                  <a:gd name="T15" fmla="*/ 0 w 59"/>
                  <a:gd name="T16" fmla="*/ 0 h 151"/>
                  <a:gd name="T17" fmla="*/ 59 w 59"/>
                  <a:gd name="T18" fmla="*/ 151 h 151"/>
                </a:gdLst>
                <a:ahLst/>
                <a:cxnLst>
                  <a:cxn ang="T10">
                    <a:pos x="T0" y="T1"/>
                  </a:cxn>
                  <a:cxn ang="T11">
                    <a:pos x="T2" y="T3"/>
                  </a:cxn>
                  <a:cxn ang="T12">
                    <a:pos x="T4" y="T5"/>
                  </a:cxn>
                  <a:cxn ang="T13">
                    <a:pos x="T6" y="T7"/>
                  </a:cxn>
                  <a:cxn ang="T14">
                    <a:pos x="T8" y="T9"/>
                  </a:cxn>
                </a:cxnLst>
                <a:rect l="T15" t="T16" r="T17" b="T18"/>
                <a:pathLst>
                  <a:path w="59" h="151">
                    <a:moveTo>
                      <a:pt x="59" y="0"/>
                    </a:moveTo>
                    <a:lnTo>
                      <a:pt x="16" y="151"/>
                    </a:lnTo>
                    <a:lnTo>
                      <a:pt x="0" y="151"/>
                    </a:lnTo>
                    <a:lnTo>
                      <a:pt x="43" y="0"/>
                    </a:lnTo>
                    <a:lnTo>
                      <a:pt x="5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0" name="Freeform 270">
                <a:extLst>
                  <a:ext uri="{FF2B5EF4-FFF2-40B4-BE49-F238E27FC236}">
                    <a16:creationId xmlns:a16="http://schemas.microsoft.com/office/drawing/2014/main" id="{BD2D9BE2-AC11-47B1-9F22-E463B228831D}"/>
                  </a:ext>
                </a:extLst>
              </p:cNvPr>
              <p:cNvSpPr>
                <a:spLocks/>
              </p:cNvSpPr>
              <p:nvPr/>
            </p:nvSpPr>
            <p:spPr bwMode="auto">
              <a:xfrm>
                <a:off x="3719" y="2161"/>
                <a:ext cx="135" cy="38"/>
              </a:xfrm>
              <a:custGeom>
                <a:avLst/>
                <a:gdLst>
                  <a:gd name="T0" fmla="*/ 135 w 135"/>
                  <a:gd name="T1" fmla="*/ 16 h 38"/>
                  <a:gd name="T2" fmla="*/ 108 w 135"/>
                  <a:gd name="T3" fmla="*/ 32 h 38"/>
                  <a:gd name="T4" fmla="*/ 102 w 135"/>
                  <a:gd name="T5" fmla="*/ 32 h 38"/>
                  <a:gd name="T6" fmla="*/ 65 w 135"/>
                  <a:gd name="T7" fmla="*/ 38 h 38"/>
                  <a:gd name="T8" fmla="*/ 32 w 135"/>
                  <a:gd name="T9" fmla="*/ 32 h 38"/>
                  <a:gd name="T10" fmla="*/ 27 w 135"/>
                  <a:gd name="T11" fmla="*/ 32 h 38"/>
                  <a:gd name="T12" fmla="*/ 0 w 135"/>
                  <a:gd name="T13" fmla="*/ 16 h 38"/>
                  <a:gd name="T14" fmla="*/ 11 w 135"/>
                  <a:gd name="T15" fmla="*/ 0 h 38"/>
                  <a:gd name="T16" fmla="*/ 38 w 135"/>
                  <a:gd name="T17" fmla="*/ 16 h 38"/>
                  <a:gd name="T18" fmla="*/ 65 w 135"/>
                  <a:gd name="T19" fmla="*/ 22 h 38"/>
                  <a:gd name="T20" fmla="*/ 97 w 135"/>
                  <a:gd name="T21" fmla="*/ 16 h 38"/>
                  <a:gd name="T22" fmla="*/ 124 w 135"/>
                  <a:gd name="T23" fmla="*/ 0 h 38"/>
                  <a:gd name="T24" fmla="*/ 135 w 135"/>
                  <a:gd name="T25" fmla="*/ 16 h 3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5"/>
                  <a:gd name="T40" fmla="*/ 0 h 38"/>
                  <a:gd name="T41" fmla="*/ 135 w 135"/>
                  <a:gd name="T42" fmla="*/ 38 h 3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5" h="38">
                    <a:moveTo>
                      <a:pt x="135" y="16"/>
                    </a:moveTo>
                    <a:lnTo>
                      <a:pt x="108" y="32"/>
                    </a:lnTo>
                    <a:lnTo>
                      <a:pt x="102" y="32"/>
                    </a:lnTo>
                    <a:lnTo>
                      <a:pt x="65" y="38"/>
                    </a:lnTo>
                    <a:lnTo>
                      <a:pt x="32" y="32"/>
                    </a:lnTo>
                    <a:lnTo>
                      <a:pt x="27" y="32"/>
                    </a:lnTo>
                    <a:lnTo>
                      <a:pt x="0" y="16"/>
                    </a:lnTo>
                    <a:lnTo>
                      <a:pt x="11" y="0"/>
                    </a:lnTo>
                    <a:lnTo>
                      <a:pt x="38" y="16"/>
                    </a:lnTo>
                    <a:lnTo>
                      <a:pt x="65" y="22"/>
                    </a:lnTo>
                    <a:lnTo>
                      <a:pt x="97" y="16"/>
                    </a:lnTo>
                    <a:lnTo>
                      <a:pt x="124" y="0"/>
                    </a:lnTo>
                    <a:lnTo>
                      <a:pt x="135"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1" name="Freeform 271">
                <a:extLst>
                  <a:ext uri="{FF2B5EF4-FFF2-40B4-BE49-F238E27FC236}">
                    <a16:creationId xmlns:a16="http://schemas.microsoft.com/office/drawing/2014/main" id="{872DB79D-5C21-42AF-9A90-FB49D00ADEFC}"/>
                  </a:ext>
                </a:extLst>
              </p:cNvPr>
              <p:cNvSpPr>
                <a:spLocks/>
              </p:cNvSpPr>
              <p:nvPr/>
            </p:nvSpPr>
            <p:spPr bwMode="auto">
              <a:xfrm>
                <a:off x="3767" y="1988"/>
                <a:ext cx="54" cy="49"/>
              </a:xfrm>
              <a:custGeom>
                <a:avLst/>
                <a:gdLst>
                  <a:gd name="T0" fmla="*/ 17 w 54"/>
                  <a:gd name="T1" fmla="*/ 0 h 49"/>
                  <a:gd name="T2" fmla="*/ 22 w 54"/>
                  <a:gd name="T3" fmla="*/ 27 h 49"/>
                  <a:gd name="T4" fmla="*/ 44 w 54"/>
                  <a:gd name="T5" fmla="*/ 6 h 49"/>
                  <a:gd name="T6" fmla="*/ 54 w 54"/>
                  <a:gd name="T7" fmla="*/ 16 h 49"/>
                  <a:gd name="T8" fmla="*/ 22 w 54"/>
                  <a:gd name="T9" fmla="*/ 49 h 49"/>
                  <a:gd name="T10" fmla="*/ 6 w 54"/>
                  <a:gd name="T11" fmla="*/ 43 h 49"/>
                  <a:gd name="T12" fmla="*/ 0 w 54"/>
                  <a:gd name="T13" fmla="*/ 0 h 49"/>
                  <a:gd name="T14" fmla="*/ 17 w 54"/>
                  <a:gd name="T15" fmla="*/ 0 h 49"/>
                  <a:gd name="T16" fmla="*/ 0 60000 65536"/>
                  <a:gd name="T17" fmla="*/ 0 60000 65536"/>
                  <a:gd name="T18" fmla="*/ 0 60000 65536"/>
                  <a:gd name="T19" fmla="*/ 0 60000 65536"/>
                  <a:gd name="T20" fmla="*/ 0 60000 65536"/>
                  <a:gd name="T21" fmla="*/ 0 60000 65536"/>
                  <a:gd name="T22" fmla="*/ 0 60000 65536"/>
                  <a:gd name="T23" fmla="*/ 0 60000 65536"/>
                  <a:gd name="T24" fmla="*/ 0 w 54"/>
                  <a:gd name="T25" fmla="*/ 0 h 49"/>
                  <a:gd name="T26" fmla="*/ 54 w 54"/>
                  <a:gd name="T27" fmla="*/ 49 h 4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4" h="49">
                    <a:moveTo>
                      <a:pt x="17" y="0"/>
                    </a:moveTo>
                    <a:lnTo>
                      <a:pt x="22" y="27"/>
                    </a:lnTo>
                    <a:lnTo>
                      <a:pt x="44" y="6"/>
                    </a:lnTo>
                    <a:lnTo>
                      <a:pt x="54" y="16"/>
                    </a:lnTo>
                    <a:lnTo>
                      <a:pt x="22" y="49"/>
                    </a:lnTo>
                    <a:lnTo>
                      <a:pt x="6" y="43"/>
                    </a:lnTo>
                    <a:lnTo>
                      <a:pt x="0" y="0"/>
                    </a:lnTo>
                    <a:lnTo>
                      <a:pt x="17"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2" name="Freeform 303">
                <a:extLst>
                  <a:ext uri="{FF2B5EF4-FFF2-40B4-BE49-F238E27FC236}">
                    <a16:creationId xmlns:a16="http://schemas.microsoft.com/office/drawing/2014/main" id="{A9477941-F636-4046-968E-7411292AB673}"/>
                  </a:ext>
                </a:extLst>
              </p:cNvPr>
              <p:cNvSpPr>
                <a:spLocks/>
              </p:cNvSpPr>
              <p:nvPr/>
            </p:nvSpPr>
            <p:spPr bwMode="auto">
              <a:xfrm>
                <a:off x="2694" y="1519"/>
                <a:ext cx="75" cy="54"/>
              </a:xfrm>
              <a:custGeom>
                <a:avLst/>
                <a:gdLst>
                  <a:gd name="T0" fmla="*/ 16 w 75"/>
                  <a:gd name="T1" fmla="*/ 0 h 54"/>
                  <a:gd name="T2" fmla="*/ 32 w 75"/>
                  <a:gd name="T3" fmla="*/ 38 h 54"/>
                  <a:gd name="T4" fmla="*/ 64 w 75"/>
                  <a:gd name="T5" fmla="*/ 5 h 54"/>
                  <a:gd name="T6" fmla="*/ 75 w 75"/>
                  <a:gd name="T7" fmla="*/ 16 h 54"/>
                  <a:gd name="T8" fmla="*/ 37 w 75"/>
                  <a:gd name="T9" fmla="*/ 54 h 54"/>
                  <a:gd name="T10" fmla="*/ 21 w 75"/>
                  <a:gd name="T11" fmla="*/ 48 h 54"/>
                  <a:gd name="T12" fmla="*/ 0 w 75"/>
                  <a:gd name="T13" fmla="*/ 0 h 54"/>
                  <a:gd name="T14" fmla="*/ 16 w 75"/>
                  <a:gd name="T15" fmla="*/ 0 h 54"/>
                  <a:gd name="T16" fmla="*/ 0 60000 65536"/>
                  <a:gd name="T17" fmla="*/ 0 60000 65536"/>
                  <a:gd name="T18" fmla="*/ 0 60000 65536"/>
                  <a:gd name="T19" fmla="*/ 0 60000 65536"/>
                  <a:gd name="T20" fmla="*/ 0 60000 65536"/>
                  <a:gd name="T21" fmla="*/ 0 60000 65536"/>
                  <a:gd name="T22" fmla="*/ 0 60000 65536"/>
                  <a:gd name="T23" fmla="*/ 0 60000 65536"/>
                  <a:gd name="T24" fmla="*/ 0 w 75"/>
                  <a:gd name="T25" fmla="*/ 0 h 54"/>
                  <a:gd name="T26" fmla="*/ 75 w 75"/>
                  <a:gd name="T27" fmla="*/ 54 h 5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5" h="54">
                    <a:moveTo>
                      <a:pt x="16" y="0"/>
                    </a:moveTo>
                    <a:lnTo>
                      <a:pt x="32" y="38"/>
                    </a:lnTo>
                    <a:lnTo>
                      <a:pt x="64" y="5"/>
                    </a:lnTo>
                    <a:lnTo>
                      <a:pt x="75" y="16"/>
                    </a:lnTo>
                    <a:lnTo>
                      <a:pt x="37" y="54"/>
                    </a:lnTo>
                    <a:lnTo>
                      <a:pt x="21" y="48"/>
                    </a:lnTo>
                    <a:lnTo>
                      <a:pt x="0" y="0"/>
                    </a:lnTo>
                    <a:lnTo>
                      <a:pt x="1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3" name="Freeform 304">
                <a:extLst>
                  <a:ext uri="{FF2B5EF4-FFF2-40B4-BE49-F238E27FC236}">
                    <a16:creationId xmlns:a16="http://schemas.microsoft.com/office/drawing/2014/main" id="{95E34720-E09C-4748-8BA0-A67AFD5D366F}"/>
                  </a:ext>
                </a:extLst>
              </p:cNvPr>
              <p:cNvSpPr>
                <a:spLocks/>
              </p:cNvSpPr>
              <p:nvPr/>
            </p:nvSpPr>
            <p:spPr bwMode="auto">
              <a:xfrm>
                <a:off x="3131" y="1519"/>
                <a:ext cx="59" cy="54"/>
              </a:xfrm>
              <a:custGeom>
                <a:avLst/>
                <a:gdLst>
                  <a:gd name="T0" fmla="*/ 0 w 59"/>
                  <a:gd name="T1" fmla="*/ 21 h 54"/>
                  <a:gd name="T2" fmla="*/ 43 w 59"/>
                  <a:gd name="T3" fmla="*/ 38 h 54"/>
                  <a:gd name="T4" fmla="*/ 43 w 59"/>
                  <a:gd name="T5" fmla="*/ 0 h 54"/>
                  <a:gd name="T6" fmla="*/ 59 w 59"/>
                  <a:gd name="T7" fmla="*/ 0 h 54"/>
                  <a:gd name="T8" fmla="*/ 59 w 59"/>
                  <a:gd name="T9" fmla="*/ 43 h 54"/>
                  <a:gd name="T10" fmla="*/ 48 w 59"/>
                  <a:gd name="T11" fmla="*/ 54 h 54"/>
                  <a:gd name="T12" fmla="*/ 0 w 59"/>
                  <a:gd name="T13" fmla="*/ 38 h 54"/>
                  <a:gd name="T14" fmla="*/ 0 w 59"/>
                  <a:gd name="T15" fmla="*/ 21 h 54"/>
                  <a:gd name="T16" fmla="*/ 0 60000 65536"/>
                  <a:gd name="T17" fmla="*/ 0 60000 65536"/>
                  <a:gd name="T18" fmla="*/ 0 60000 65536"/>
                  <a:gd name="T19" fmla="*/ 0 60000 65536"/>
                  <a:gd name="T20" fmla="*/ 0 60000 65536"/>
                  <a:gd name="T21" fmla="*/ 0 60000 65536"/>
                  <a:gd name="T22" fmla="*/ 0 60000 65536"/>
                  <a:gd name="T23" fmla="*/ 0 60000 65536"/>
                  <a:gd name="T24" fmla="*/ 0 w 59"/>
                  <a:gd name="T25" fmla="*/ 0 h 54"/>
                  <a:gd name="T26" fmla="*/ 59 w 59"/>
                  <a:gd name="T27" fmla="*/ 54 h 5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9" h="54">
                    <a:moveTo>
                      <a:pt x="0" y="21"/>
                    </a:moveTo>
                    <a:lnTo>
                      <a:pt x="43" y="38"/>
                    </a:lnTo>
                    <a:lnTo>
                      <a:pt x="43" y="0"/>
                    </a:lnTo>
                    <a:lnTo>
                      <a:pt x="59" y="0"/>
                    </a:lnTo>
                    <a:lnTo>
                      <a:pt x="59" y="43"/>
                    </a:lnTo>
                    <a:lnTo>
                      <a:pt x="48" y="54"/>
                    </a:lnTo>
                    <a:lnTo>
                      <a:pt x="0" y="38"/>
                    </a:lnTo>
                    <a:lnTo>
                      <a:pt x="0" y="2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4" name="Freeform 305">
                <a:extLst>
                  <a:ext uri="{FF2B5EF4-FFF2-40B4-BE49-F238E27FC236}">
                    <a16:creationId xmlns:a16="http://schemas.microsoft.com/office/drawing/2014/main" id="{82B85650-D48E-4A42-A355-2194FDAF234D}"/>
                  </a:ext>
                </a:extLst>
              </p:cNvPr>
              <p:cNvSpPr>
                <a:spLocks/>
              </p:cNvSpPr>
              <p:nvPr/>
            </p:nvSpPr>
            <p:spPr bwMode="auto">
              <a:xfrm>
                <a:off x="3303" y="1524"/>
                <a:ext cx="54" cy="54"/>
              </a:xfrm>
              <a:custGeom>
                <a:avLst/>
                <a:gdLst>
                  <a:gd name="T0" fmla="*/ 27 w 54"/>
                  <a:gd name="T1" fmla="*/ 0 h 54"/>
                  <a:gd name="T2" fmla="*/ 17 w 54"/>
                  <a:gd name="T3" fmla="*/ 38 h 54"/>
                  <a:gd name="T4" fmla="*/ 54 w 54"/>
                  <a:gd name="T5" fmla="*/ 33 h 54"/>
                  <a:gd name="T6" fmla="*/ 54 w 54"/>
                  <a:gd name="T7" fmla="*/ 49 h 54"/>
                  <a:gd name="T8" fmla="*/ 11 w 54"/>
                  <a:gd name="T9" fmla="*/ 54 h 54"/>
                  <a:gd name="T10" fmla="*/ 0 w 54"/>
                  <a:gd name="T11" fmla="*/ 43 h 54"/>
                  <a:gd name="T12" fmla="*/ 11 w 54"/>
                  <a:gd name="T13" fmla="*/ 0 h 54"/>
                  <a:gd name="T14" fmla="*/ 27 w 54"/>
                  <a:gd name="T15" fmla="*/ 0 h 54"/>
                  <a:gd name="T16" fmla="*/ 0 60000 65536"/>
                  <a:gd name="T17" fmla="*/ 0 60000 65536"/>
                  <a:gd name="T18" fmla="*/ 0 60000 65536"/>
                  <a:gd name="T19" fmla="*/ 0 60000 65536"/>
                  <a:gd name="T20" fmla="*/ 0 60000 65536"/>
                  <a:gd name="T21" fmla="*/ 0 60000 65536"/>
                  <a:gd name="T22" fmla="*/ 0 60000 65536"/>
                  <a:gd name="T23" fmla="*/ 0 60000 65536"/>
                  <a:gd name="T24" fmla="*/ 0 w 54"/>
                  <a:gd name="T25" fmla="*/ 0 h 54"/>
                  <a:gd name="T26" fmla="*/ 54 w 54"/>
                  <a:gd name="T27" fmla="*/ 54 h 5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4" h="54">
                    <a:moveTo>
                      <a:pt x="27" y="0"/>
                    </a:moveTo>
                    <a:lnTo>
                      <a:pt x="17" y="38"/>
                    </a:lnTo>
                    <a:lnTo>
                      <a:pt x="54" y="33"/>
                    </a:lnTo>
                    <a:lnTo>
                      <a:pt x="54" y="49"/>
                    </a:lnTo>
                    <a:lnTo>
                      <a:pt x="11" y="54"/>
                    </a:lnTo>
                    <a:lnTo>
                      <a:pt x="0" y="43"/>
                    </a:lnTo>
                    <a:lnTo>
                      <a:pt x="11" y="0"/>
                    </a:lnTo>
                    <a:lnTo>
                      <a:pt x="27"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5" name="Freeform 306">
                <a:extLst>
                  <a:ext uri="{FF2B5EF4-FFF2-40B4-BE49-F238E27FC236}">
                    <a16:creationId xmlns:a16="http://schemas.microsoft.com/office/drawing/2014/main" id="{26AE0AC3-A911-4A6A-AB67-83CB480852D7}"/>
                  </a:ext>
                </a:extLst>
              </p:cNvPr>
              <p:cNvSpPr>
                <a:spLocks/>
              </p:cNvSpPr>
              <p:nvPr/>
            </p:nvSpPr>
            <p:spPr bwMode="auto">
              <a:xfrm>
                <a:off x="3665" y="1513"/>
                <a:ext cx="65" cy="60"/>
              </a:xfrm>
              <a:custGeom>
                <a:avLst/>
                <a:gdLst>
                  <a:gd name="T0" fmla="*/ 0 w 65"/>
                  <a:gd name="T1" fmla="*/ 17 h 60"/>
                  <a:gd name="T2" fmla="*/ 43 w 65"/>
                  <a:gd name="T3" fmla="*/ 44 h 60"/>
                  <a:gd name="T4" fmla="*/ 49 w 65"/>
                  <a:gd name="T5" fmla="*/ 0 h 60"/>
                  <a:gd name="T6" fmla="*/ 65 w 65"/>
                  <a:gd name="T7" fmla="*/ 0 h 60"/>
                  <a:gd name="T8" fmla="*/ 59 w 65"/>
                  <a:gd name="T9" fmla="*/ 49 h 60"/>
                  <a:gd name="T10" fmla="*/ 49 w 65"/>
                  <a:gd name="T11" fmla="*/ 60 h 60"/>
                  <a:gd name="T12" fmla="*/ 0 w 65"/>
                  <a:gd name="T13" fmla="*/ 33 h 60"/>
                  <a:gd name="T14" fmla="*/ 0 w 65"/>
                  <a:gd name="T15" fmla="*/ 17 h 60"/>
                  <a:gd name="T16" fmla="*/ 0 60000 65536"/>
                  <a:gd name="T17" fmla="*/ 0 60000 65536"/>
                  <a:gd name="T18" fmla="*/ 0 60000 65536"/>
                  <a:gd name="T19" fmla="*/ 0 60000 65536"/>
                  <a:gd name="T20" fmla="*/ 0 60000 65536"/>
                  <a:gd name="T21" fmla="*/ 0 60000 65536"/>
                  <a:gd name="T22" fmla="*/ 0 60000 65536"/>
                  <a:gd name="T23" fmla="*/ 0 60000 65536"/>
                  <a:gd name="T24" fmla="*/ 0 w 65"/>
                  <a:gd name="T25" fmla="*/ 0 h 60"/>
                  <a:gd name="T26" fmla="*/ 65 w 65"/>
                  <a:gd name="T27" fmla="*/ 60 h 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5" h="60">
                    <a:moveTo>
                      <a:pt x="0" y="17"/>
                    </a:moveTo>
                    <a:lnTo>
                      <a:pt x="43" y="44"/>
                    </a:lnTo>
                    <a:lnTo>
                      <a:pt x="49" y="0"/>
                    </a:lnTo>
                    <a:lnTo>
                      <a:pt x="65" y="0"/>
                    </a:lnTo>
                    <a:lnTo>
                      <a:pt x="59" y="49"/>
                    </a:lnTo>
                    <a:lnTo>
                      <a:pt x="49" y="60"/>
                    </a:lnTo>
                    <a:lnTo>
                      <a:pt x="0" y="33"/>
                    </a:lnTo>
                    <a:lnTo>
                      <a:pt x="0" y="1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6" name="Freeform 307">
                <a:extLst>
                  <a:ext uri="{FF2B5EF4-FFF2-40B4-BE49-F238E27FC236}">
                    <a16:creationId xmlns:a16="http://schemas.microsoft.com/office/drawing/2014/main" id="{A03AB3BF-717A-49A6-ACFB-004C1270884D}"/>
                  </a:ext>
                </a:extLst>
              </p:cNvPr>
              <p:cNvSpPr>
                <a:spLocks/>
              </p:cNvSpPr>
              <p:nvPr/>
            </p:nvSpPr>
            <p:spPr bwMode="auto">
              <a:xfrm>
                <a:off x="3125" y="2145"/>
                <a:ext cx="81" cy="54"/>
              </a:xfrm>
              <a:custGeom>
                <a:avLst/>
                <a:gdLst>
                  <a:gd name="T0" fmla="*/ 11 w 81"/>
                  <a:gd name="T1" fmla="*/ 0 h 54"/>
                  <a:gd name="T2" fmla="*/ 43 w 81"/>
                  <a:gd name="T3" fmla="*/ 38 h 54"/>
                  <a:gd name="T4" fmla="*/ 65 w 81"/>
                  <a:gd name="T5" fmla="*/ 0 h 54"/>
                  <a:gd name="T6" fmla="*/ 81 w 81"/>
                  <a:gd name="T7" fmla="*/ 11 h 54"/>
                  <a:gd name="T8" fmla="*/ 54 w 81"/>
                  <a:gd name="T9" fmla="*/ 54 h 54"/>
                  <a:gd name="T10" fmla="*/ 38 w 81"/>
                  <a:gd name="T11" fmla="*/ 54 h 54"/>
                  <a:gd name="T12" fmla="*/ 0 w 81"/>
                  <a:gd name="T13" fmla="*/ 11 h 54"/>
                  <a:gd name="T14" fmla="*/ 11 w 81"/>
                  <a:gd name="T15" fmla="*/ 0 h 54"/>
                  <a:gd name="T16" fmla="*/ 0 60000 65536"/>
                  <a:gd name="T17" fmla="*/ 0 60000 65536"/>
                  <a:gd name="T18" fmla="*/ 0 60000 65536"/>
                  <a:gd name="T19" fmla="*/ 0 60000 65536"/>
                  <a:gd name="T20" fmla="*/ 0 60000 65536"/>
                  <a:gd name="T21" fmla="*/ 0 60000 65536"/>
                  <a:gd name="T22" fmla="*/ 0 60000 65536"/>
                  <a:gd name="T23" fmla="*/ 0 60000 65536"/>
                  <a:gd name="T24" fmla="*/ 0 w 81"/>
                  <a:gd name="T25" fmla="*/ 0 h 54"/>
                  <a:gd name="T26" fmla="*/ 81 w 81"/>
                  <a:gd name="T27" fmla="*/ 54 h 5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1" h="54">
                    <a:moveTo>
                      <a:pt x="11" y="0"/>
                    </a:moveTo>
                    <a:lnTo>
                      <a:pt x="43" y="38"/>
                    </a:lnTo>
                    <a:lnTo>
                      <a:pt x="65" y="0"/>
                    </a:lnTo>
                    <a:lnTo>
                      <a:pt x="81" y="11"/>
                    </a:lnTo>
                    <a:lnTo>
                      <a:pt x="54" y="54"/>
                    </a:lnTo>
                    <a:lnTo>
                      <a:pt x="38" y="54"/>
                    </a:lnTo>
                    <a:lnTo>
                      <a:pt x="0" y="11"/>
                    </a:lnTo>
                    <a:lnTo>
                      <a:pt x="11"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7" name="Freeform 308">
                <a:extLst>
                  <a:ext uri="{FF2B5EF4-FFF2-40B4-BE49-F238E27FC236}">
                    <a16:creationId xmlns:a16="http://schemas.microsoft.com/office/drawing/2014/main" id="{083AA160-9508-4F17-870F-0C040C91B2EF}"/>
                  </a:ext>
                </a:extLst>
              </p:cNvPr>
              <p:cNvSpPr>
                <a:spLocks/>
              </p:cNvSpPr>
              <p:nvPr/>
            </p:nvSpPr>
            <p:spPr bwMode="auto">
              <a:xfrm>
                <a:off x="2688" y="2150"/>
                <a:ext cx="76" cy="60"/>
              </a:xfrm>
              <a:custGeom>
                <a:avLst/>
                <a:gdLst>
                  <a:gd name="T0" fmla="*/ 11 w 76"/>
                  <a:gd name="T1" fmla="*/ 11 h 60"/>
                  <a:gd name="T2" fmla="*/ 49 w 76"/>
                  <a:gd name="T3" fmla="*/ 43 h 60"/>
                  <a:gd name="T4" fmla="*/ 60 w 76"/>
                  <a:gd name="T5" fmla="*/ 0 h 60"/>
                  <a:gd name="T6" fmla="*/ 76 w 76"/>
                  <a:gd name="T7" fmla="*/ 0 h 60"/>
                  <a:gd name="T8" fmla="*/ 60 w 76"/>
                  <a:gd name="T9" fmla="*/ 54 h 60"/>
                  <a:gd name="T10" fmla="*/ 43 w 76"/>
                  <a:gd name="T11" fmla="*/ 60 h 60"/>
                  <a:gd name="T12" fmla="*/ 0 w 76"/>
                  <a:gd name="T13" fmla="*/ 22 h 60"/>
                  <a:gd name="T14" fmla="*/ 11 w 76"/>
                  <a:gd name="T15" fmla="*/ 11 h 60"/>
                  <a:gd name="T16" fmla="*/ 0 60000 65536"/>
                  <a:gd name="T17" fmla="*/ 0 60000 65536"/>
                  <a:gd name="T18" fmla="*/ 0 60000 65536"/>
                  <a:gd name="T19" fmla="*/ 0 60000 65536"/>
                  <a:gd name="T20" fmla="*/ 0 60000 65536"/>
                  <a:gd name="T21" fmla="*/ 0 60000 65536"/>
                  <a:gd name="T22" fmla="*/ 0 60000 65536"/>
                  <a:gd name="T23" fmla="*/ 0 60000 65536"/>
                  <a:gd name="T24" fmla="*/ 0 w 76"/>
                  <a:gd name="T25" fmla="*/ 0 h 60"/>
                  <a:gd name="T26" fmla="*/ 76 w 76"/>
                  <a:gd name="T27" fmla="*/ 60 h 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 h="60">
                    <a:moveTo>
                      <a:pt x="11" y="11"/>
                    </a:moveTo>
                    <a:lnTo>
                      <a:pt x="49" y="43"/>
                    </a:lnTo>
                    <a:lnTo>
                      <a:pt x="60" y="0"/>
                    </a:lnTo>
                    <a:lnTo>
                      <a:pt x="76" y="0"/>
                    </a:lnTo>
                    <a:lnTo>
                      <a:pt x="60" y="54"/>
                    </a:lnTo>
                    <a:lnTo>
                      <a:pt x="43" y="60"/>
                    </a:lnTo>
                    <a:lnTo>
                      <a:pt x="0" y="22"/>
                    </a:lnTo>
                    <a:lnTo>
                      <a:pt x="11" y="1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8" name="Freeform 309">
                <a:extLst>
                  <a:ext uri="{FF2B5EF4-FFF2-40B4-BE49-F238E27FC236}">
                    <a16:creationId xmlns:a16="http://schemas.microsoft.com/office/drawing/2014/main" id="{6D1AC508-2883-4930-BAED-DA8B72FF4B30}"/>
                  </a:ext>
                </a:extLst>
              </p:cNvPr>
              <p:cNvSpPr>
                <a:spLocks/>
              </p:cNvSpPr>
              <p:nvPr/>
            </p:nvSpPr>
            <p:spPr bwMode="auto">
              <a:xfrm>
                <a:off x="2721" y="1125"/>
                <a:ext cx="205" cy="432"/>
              </a:xfrm>
              <a:custGeom>
                <a:avLst/>
                <a:gdLst>
                  <a:gd name="T0" fmla="*/ 0 w 205"/>
                  <a:gd name="T1" fmla="*/ 432 h 432"/>
                  <a:gd name="T2" fmla="*/ 21 w 205"/>
                  <a:gd name="T3" fmla="*/ 313 h 432"/>
                  <a:gd name="T4" fmla="*/ 37 w 205"/>
                  <a:gd name="T5" fmla="*/ 253 h 432"/>
                  <a:gd name="T6" fmla="*/ 59 w 205"/>
                  <a:gd name="T7" fmla="*/ 199 h 432"/>
                  <a:gd name="T8" fmla="*/ 86 w 205"/>
                  <a:gd name="T9" fmla="*/ 146 h 432"/>
                  <a:gd name="T10" fmla="*/ 86 w 205"/>
                  <a:gd name="T11" fmla="*/ 140 h 432"/>
                  <a:gd name="T12" fmla="*/ 118 w 205"/>
                  <a:gd name="T13" fmla="*/ 92 h 432"/>
                  <a:gd name="T14" fmla="*/ 156 w 205"/>
                  <a:gd name="T15" fmla="*/ 43 h 432"/>
                  <a:gd name="T16" fmla="*/ 194 w 205"/>
                  <a:gd name="T17" fmla="*/ 0 h 432"/>
                  <a:gd name="T18" fmla="*/ 205 w 205"/>
                  <a:gd name="T19" fmla="*/ 11 h 432"/>
                  <a:gd name="T20" fmla="*/ 167 w 205"/>
                  <a:gd name="T21" fmla="*/ 54 h 432"/>
                  <a:gd name="T22" fmla="*/ 129 w 205"/>
                  <a:gd name="T23" fmla="*/ 102 h 432"/>
                  <a:gd name="T24" fmla="*/ 107 w 205"/>
                  <a:gd name="T25" fmla="*/ 135 h 432"/>
                  <a:gd name="T26" fmla="*/ 75 w 205"/>
                  <a:gd name="T27" fmla="*/ 199 h 432"/>
                  <a:gd name="T28" fmla="*/ 54 w 205"/>
                  <a:gd name="T29" fmla="*/ 253 h 432"/>
                  <a:gd name="T30" fmla="*/ 37 w 205"/>
                  <a:gd name="T31" fmla="*/ 313 h 432"/>
                  <a:gd name="T32" fmla="*/ 16 w 205"/>
                  <a:gd name="T33" fmla="*/ 432 h 432"/>
                  <a:gd name="T34" fmla="*/ 0 w 205"/>
                  <a:gd name="T35" fmla="*/ 432 h 4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05"/>
                  <a:gd name="T55" fmla="*/ 0 h 432"/>
                  <a:gd name="T56" fmla="*/ 205 w 205"/>
                  <a:gd name="T57" fmla="*/ 432 h 4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05" h="432">
                    <a:moveTo>
                      <a:pt x="0" y="432"/>
                    </a:moveTo>
                    <a:lnTo>
                      <a:pt x="21" y="313"/>
                    </a:lnTo>
                    <a:lnTo>
                      <a:pt x="37" y="253"/>
                    </a:lnTo>
                    <a:lnTo>
                      <a:pt x="59" y="199"/>
                    </a:lnTo>
                    <a:lnTo>
                      <a:pt x="86" y="146"/>
                    </a:lnTo>
                    <a:lnTo>
                      <a:pt x="86" y="140"/>
                    </a:lnTo>
                    <a:lnTo>
                      <a:pt x="118" y="92"/>
                    </a:lnTo>
                    <a:lnTo>
                      <a:pt x="156" y="43"/>
                    </a:lnTo>
                    <a:lnTo>
                      <a:pt x="194" y="0"/>
                    </a:lnTo>
                    <a:lnTo>
                      <a:pt x="205" y="11"/>
                    </a:lnTo>
                    <a:lnTo>
                      <a:pt x="167" y="54"/>
                    </a:lnTo>
                    <a:lnTo>
                      <a:pt x="129" y="102"/>
                    </a:lnTo>
                    <a:lnTo>
                      <a:pt x="107" y="135"/>
                    </a:lnTo>
                    <a:lnTo>
                      <a:pt x="75" y="199"/>
                    </a:lnTo>
                    <a:lnTo>
                      <a:pt x="54" y="253"/>
                    </a:lnTo>
                    <a:lnTo>
                      <a:pt x="37" y="313"/>
                    </a:lnTo>
                    <a:lnTo>
                      <a:pt x="16" y="432"/>
                    </a:lnTo>
                    <a:lnTo>
                      <a:pt x="0" y="43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89" name="Freeform 310">
                <a:extLst>
                  <a:ext uri="{FF2B5EF4-FFF2-40B4-BE49-F238E27FC236}">
                    <a16:creationId xmlns:a16="http://schemas.microsoft.com/office/drawing/2014/main" id="{4FCD8B54-F5E8-43C0-A0F2-5B031B0BE074}"/>
                  </a:ext>
                </a:extLst>
              </p:cNvPr>
              <p:cNvSpPr>
                <a:spLocks/>
              </p:cNvSpPr>
              <p:nvPr/>
            </p:nvSpPr>
            <p:spPr bwMode="auto">
              <a:xfrm>
                <a:off x="3044" y="1141"/>
                <a:ext cx="141" cy="426"/>
              </a:xfrm>
              <a:custGeom>
                <a:avLst/>
                <a:gdLst>
                  <a:gd name="T0" fmla="*/ 124 w 141"/>
                  <a:gd name="T1" fmla="*/ 426 h 426"/>
                  <a:gd name="T2" fmla="*/ 71 w 141"/>
                  <a:gd name="T3" fmla="*/ 340 h 426"/>
                  <a:gd name="T4" fmla="*/ 71 w 141"/>
                  <a:gd name="T5" fmla="*/ 335 h 426"/>
                  <a:gd name="T6" fmla="*/ 33 w 141"/>
                  <a:gd name="T7" fmla="*/ 243 h 426"/>
                  <a:gd name="T8" fmla="*/ 6 w 141"/>
                  <a:gd name="T9" fmla="*/ 146 h 426"/>
                  <a:gd name="T10" fmla="*/ 0 w 141"/>
                  <a:gd name="T11" fmla="*/ 97 h 426"/>
                  <a:gd name="T12" fmla="*/ 0 w 141"/>
                  <a:gd name="T13" fmla="*/ 0 h 426"/>
                  <a:gd name="T14" fmla="*/ 17 w 141"/>
                  <a:gd name="T15" fmla="*/ 0 h 426"/>
                  <a:gd name="T16" fmla="*/ 17 w 141"/>
                  <a:gd name="T17" fmla="*/ 97 h 426"/>
                  <a:gd name="T18" fmla="*/ 22 w 141"/>
                  <a:gd name="T19" fmla="*/ 146 h 426"/>
                  <a:gd name="T20" fmla="*/ 49 w 141"/>
                  <a:gd name="T21" fmla="*/ 243 h 426"/>
                  <a:gd name="T22" fmla="*/ 81 w 141"/>
                  <a:gd name="T23" fmla="*/ 318 h 426"/>
                  <a:gd name="T24" fmla="*/ 141 w 141"/>
                  <a:gd name="T25" fmla="*/ 416 h 426"/>
                  <a:gd name="T26" fmla="*/ 124 w 141"/>
                  <a:gd name="T27" fmla="*/ 426 h 42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41"/>
                  <a:gd name="T43" fmla="*/ 0 h 426"/>
                  <a:gd name="T44" fmla="*/ 141 w 141"/>
                  <a:gd name="T45" fmla="*/ 426 h 42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41" h="426">
                    <a:moveTo>
                      <a:pt x="124" y="426"/>
                    </a:moveTo>
                    <a:lnTo>
                      <a:pt x="71" y="340"/>
                    </a:lnTo>
                    <a:lnTo>
                      <a:pt x="71" y="335"/>
                    </a:lnTo>
                    <a:lnTo>
                      <a:pt x="33" y="243"/>
                    </a:lnTo>
                    <a:lnTo>
                      <a:pt x="6" y="146"/>
                    </a:lnTo>
                    <a:lnTo>
                      <a:pt x="0" y="97"/>
                    </a:lnTo>
                    <a:lnTo>
                      <a:pt x="0" y="0"/>
                    </a:lnTo>
                    <a:lnTo>
                      <a:pt x="17" y="0"/>
                    </a:lnTo>
                    <a:lnTo>
                      <a:pt x="17" y="97"/>
                    </a:lnTo>
                    <a:lnTo>
                      <a:pt x="22" y="146"/>
                    </a:lnTo>
                    <a:lnTo>
                      <a:pt x="49" y="243"/>
                    </a:lnTo>
                    <a:lnTo>
                      <a:pt x="81" y="318"/>
                    </a:lnTo>
                    <a:lnTo>
                      <a:pt x="141" y="416"/>
                    </a:lnTo>
                    <a:lnTo>
                      <a:pt x="124" y="42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90" name="Freeform 311">
                <a:extLst>
                  <a:ext uri="{FF2B5EF4-FFF2-40B4-BE49-F238E27FC236}">
                    <a16:creationId xmlns:a16="http://schemas.microsoft.com/office/drawing/2014/main" id="{03B06189-53FC-46EB-956B-448E3571DD97}"/>
                  </a:ext>
                </a:extLst>
              </p:cNvPr>
              <p:cNvSpPr>
                <a:spLocks/>
              </p:cNvSpPr>
              <p:nvPr/>
            </p:nvSpPr>
            <p:spPr bwMode="auto">
              <a:xfrm>
                <a:off x="3320" y="1222"/>
                <a:ext cx="242" cy="345"/>
              </a:xfrm>
              <a:custGeom>
                <a:avLst/>
                <a:gdLst>
                  <a:gd name="T0" fmla="*/ 242 w 242"/>
                  <a:gd name="T1" fmla="*/ 0 h 345"/>
                  <a:gd name="T2" fmla="*/ 226 w 242"/>
                  <a:gd name="T3" fmla="*/ 54 h 345"/>
                  <a:gd name="T4" fmla="*/ 205 w 242"/>
                  <a:gd name="T5" fmla="*/ 102 h 345"/>
                  <a:gd name="T6" fmla="*/ 205 w 242"/>
                  <a:gd name="T7" fmla="*/ 108 h 345"/>
                  <a:gd name="T8" fmla="*/ 124 w 242"/>
                  <a:gd name="T9" fmla="*/ 237 h 345"/>
                  <a:gd name="T10" fmla="*/ 86 w 242"/>
                  <a:gd name="T11" fmla="*/ 275 h 345"/>
                  <a:gd name="T12" fmla="*/ 54 w 242"/>
                  <a:gd name="T13" fmla="*/ 313 h 345"/>
                  <a:gd name="T14" fmla="*/ 10 w 242"/>
                  <a:gd name="T15" fmla="*/ 345 h 345"/>
                  <a:gd name="T16" fmla="*/ 0 w 242"/>
                  <a:gd name="T17" fmla="*/ 335 h 345"/>
                  <a:gd name="T18" fmla="*/ 43 w 242"/>
                  <a:gd name="T19" fmla="*/ 302 h 345"/>
                  <a:gd name="T20" fmla="*/ 75 w 242"/>
                  <a:gd name="T21" fmla="*/ 264 h 345"/>
                  <a:gd name="T22" fmla="*/ 97 w 242"/>
                  <a:gd name="T23" fmla="*/ 243 h 345"/>
                  <a:gd name="T24" fmla="*/ 199 w 242"/>
                  <a:gd name="T25" fmla="*/ 86 h 345"/>
                  <a:gd name="T26" fmla="*/ 210 w 242"/>
                  <a:gd name="T27" fmla="*/ 54 h 345"/>
                  <a:gd name="T28" fmla="*/ 226 w 242"/>
                  <a:gd name="T29" fmla="*/ 0 h 345"/>
                  <a:gd name="T30" fmla="*/ 242 w 242"/>
                  <a:gd name="T31" fmla="*/ 0 h 34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42"/>
                  <a:gd name="T49" fmla="*/ 0 h 345"/>
                  <a:gd name="T50" fmla="*/ 242 w 242"/>
                  <a:gd name="T51" fmla="*/ 345 h 34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42" h="345">
                    <a:moveTo>
                      <a:pt x="242" y="0"/>
                    </a:moveTo>
                    <a:lnTo>
                      <a:pt x="226" y="54"/>
                    </a:lnTo>
                    <a:lnTo>
                      <a:pt x="205" y="102"/>
                    </a:lnTo>
                    <a:lnTo>
                      <a:pt x="205" y="108"/>
                    </a:lnTo>
                    <a:lnTo>
                      <a:pt x="124" y="237"/>
                    </a:lnTo>
                    <a:lnTo>
                      <a:pt x="86" y="275"/>
                    </a:lnTo>
                    <a:lnTo>
                      <a:pt x="54" y="313"/>
                    </a:lnTo>
                    <a:lnTo>
                      <a:pt x="10" y="345"/>
                    </a:lnTo>
                    <a:lnTo>
                      <a:pt x="0" y="335"/>
                    </a:lnTo>
                    <a:lnTo>
                      <a:pt x="43" y="302"/>
                    </a:lnTo>
                    <a:lnTo>
                      <a:pt x="75" y="264"/>
                    </a:lnTo>
                    <a:lnTo>
                      <a:pt x="97" y="243"/>
                    </a:lnTo>
                    <a:lnTo>
                      <a:pt x="199" y="86"/>
                    </a:lnTo>
                    <a:lnTo>
                      <a:pt x="210" y="54"/>
                    </a:lnTo>
                    <a:lnTo>
                      <a:pt x="226" y="0"/>
                    </a:lnTo>
                    <a:lnTo>
                      <a:pt x="242"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91" name="Freeform 312">
                <a:extLst>
                  <a:ext uri="{FF2B5EF4-FFF2-40B4-BE49-F238E27FC236}">
                    <a16:creationId xmlns:a16="http://schemas.microsoft.com/office/drawing/2014/main" id="{F180A262-F1F4-43EF-BA91-A265A4C27C43}"/>
                  </a:ext>
                </a:extLst>
              </p:cNvPr>
              <p:cNvSpPr>
                <a:spLocks/>
              </p:cNvSpPr>
              <p:nvPr/>
            </p:nvSpPr>
            <p:spPr bwMode="auto">
              <a:xfrm>
                <a:off x="3638" y="1233"/>
                <a:ext cx="86" cy="324"/>
              </a:xfrm>
              <a:custGeom>
                <a:avLst/>
                <a:gdLst>
                  <a:gd name="T0" fmla="*/ 70 w 86"/>
                  <a:gd name="T1" fmla="*/ 324 h 324"/>
                  <a:gd name="T2" fmla="*/ 38 w 86"/>
                  <a:gd name="T3" fmla="*/ 259 h 324"/>
                  <a:gd name="T4" fmla="*/ 16 w 86"/>
                  <a:gd name="T5" fmla="*/ 194 h 324"/>
                  <a:gd name="T6" fmla="*/ 5 w 86"/>
                  <a:gd name="T7" fmla="*/ 129 h 324"/>
                  <a:gd name="T8" fmla="*/ 0 w 86"/>
                  <a:gd name="T9" fmla="*/ 59 h 324"/>
                  <a:gd name="T10" fmla="*/ 0 w 86"/>
                  <a:gd name="T11" fmla="*/ 0 h 324"/>
                  <a:gd name="T12" fmla="*/ 16 w 86"/>
                  <a:gd name="T13" fmla="*/ 0 h 324"/>
                  <a:gd name="T14" fmla="*/ 16 w 86"/>
                  <a:gd name="T15" fmla="*/ 59 h 324"/>
                  <a:gd name="T16" fmla="*/ 22 w 86"/>
                  <a:gd name="T17" fmla="*/ 129 h 324"/>
                  <a:gd name="T18" fmla="*/ 32 w 86"/>
                  <a:gd name="T19" fmla="*/ 194 h 324"/>
                  <a:gd name="T20" fmla="*/ 54 w 86"/>
                  <a:gd name="T21" fmla="*/ 259 h 324"/>
                  <a:gd name="T22" fmla="*/ 86 w 86"/>
                  <a:gd name="T23" fmla="*/ 324 h 324"/>
                  <a:gd name="T24" fmla="*/ 70 w 86"/>
                  <a:gd name="T25" fmla="*/ 324 h 3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6"/>
                  <a:gd name="T40" fmla="*/ 0 h 324"/>
                  <a:gd name="T41" fmla="*/ 86 w 86"/>
                  <a:gd name="T42" fmla="*/ 324 h 32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6" h="324">
                    <a:moveTo>
                      <a:pt x="70" y="324"/>
                    </a:moveTo>
                    <a:lnTo>
                      <a:pt x="38" y="259"/>
                    </a:lnTo>
                    <a:lnTo>
                      <a:pt x="16" y="194"/>
                    </a:lnTo>
                    <a:lnTo>
                      <a:pt x="5" y="129"/>
                    </a:lnTo>
                    <a:lnTo>
                      <a:pt x="0" y="59"/>
                    </a:lnTo>
                    <a:lnTo>
                      <a:pt x="0" y="0"/>
                    </a:lnTo>
                    <a:lnTo>
                      <a:pt x="16" y="0"/>
                    </a:lnTo>
                    <a:lnTo>
                      <a:pt x="16" y="59"/>
                    </a:lnTo>
                    <a:lnTo>
                      <a:pt x="22" y="129"/>
                    </a:lnTo>
                    <a:lnTo>
                      <a:pt x="32" y="194"/>
                    </a:lnTo>
                    <a:lnTo>
                      <a:pt x="54" y="259"/>
                    </a:lnTo>
                    <a:lnTo>
                      <a:pt x="86" y="324"/>
                    </a:lnTo>
                    <a:lnTo>
                      <a:pt x="70" y="324"/>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92" name="Freeform 313">
                <a:extLst>
                  <a:ext uri="{FF2B5EF4-FFF2-40B4-BE49-F238E27FC236}">
                    <a16:creationId xmlns:a16="http://schemas.microsoft.com/office/drawing/2014/main" id="{3FD972FC-19A3-4215-AC7B-EBFD5AD4BA3E}"/>
                  </a:ext>
                </a:extLst>
              </p:cNvPr>
              <p:cNvSpPr>
                <a:spLocks/>
              </p:cNvSpPr>
              <p:nvPr/>
            </p:nvSpPr>
            <p:spPr bwMode="auto">
              <a:xfrm>
                <a:off x="3767" y="1891"/>
                <a:ext cx="38" cy="130"/>
              </a:xfrm>
              <a:custGeom>
                <a:avLst/>
                <a:gdLst>
                  <a:gd name="T0" fmla="*/ 17 w 38"/>
                  <a:gd name="T1" fmla="*/ 0 h 130"/>
                  <a:gd name="T2" fmla="*/ 33 w 38"/>
                  <a:gd name="T3" fmla="*/ 38 h 130"/>
                  <a:gd name="T4" fmla="*/ 38 w 38"/>
                  <a:gd name="T5" fmla="*/ 76 h 130"/>
                  <a:gd name="T6" fmla="*/ 27 w 38"/>
                  <a:gd name="T7" fmla="*/ 130 h 130"/>
                  <a:gd name="T8" fmla="*/ 11 w 38"/>
                  <a:gd name="T9" fmla="*/ 130 h 130"/>
                  <a:gd name="T10" fmla="*/ 22 w 38"/>
                  <a:gd name="T11" fmla="*/ 76 h 130"/>
                  <a:gd name="T12" fmla="*/ 17 w 38"/>
                  <a:gd name="T13" fmla="*/ 38 h 130"/>
                  <a:gd name="T14" fmla="*/ 0 w 38"/>
                  <a:gd name="T15" fmla="*/ 0 h 130"/>
                  <a:gd name="T16" fmla="*/ 17 w 38"/>
                  <a:gd name="T17" fmla="*/ 0 h 1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
                  <a:gd name="T28" fmla="*/ 0 h 130"/>
                  <a:gd name="T29" fmla="*/ 38 w 38"/>
                  <a:gd name="T30" fmla="*/ 130 h 13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 h="130">
                    <a:moveTo>
                      <a:pt x="17" y="0"/>
                    </a:moveTo>
                    <a:lnTo>
                      <a:pt x="33" y="38"/>
                    </a:lnTo>
                    <a:lnTo>
                      <a:pt x="38" y="76"/>
                    </a:lnTo>
                    <a:lnTo>
                      <a:pt x="27" y="130"/>
                    </a:lnTo>
                    <a:lnTo>
                      <a:pt x="11" y="130"/>
                    </a:lnTo>
                    <a:lnTo>
                      <a:pt x="22" y="76"/>
                    </a:lnTo>
                    <a:lnTo>
                      <a:pt x="17" y="38"/>
                    </a:lnTo>
                    <a:lnTo>
                      <a:pt x="0" y="0"/>
                    </a:lnTo>
                    <a:lnTo>
                      <a:pt x="17"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93" name="Freeform 314">
                <a:extLst>
                  <a:ext uri="{FF2B5EF4-FFF2-40B4-BE49-F238E27FC236}">
                    <a16:creationId xmlns:a16="http://schemas.microsoft.com/office/drawing/2014/main" id="{B0A08EBE-4C77-4F0A-B02D-8B7DF45C081F}"/>
                  </a:ext>
                </a:extLst>
              </p:cNvPr>
              <p:cNvSpPr>
                <a:spLocks/>
              </p:cNvSpPr>
              <p:nvPr/>
            </p:nvSpPr>
            <p:spPr bwMode="auto">
              <a:xfrm>
                <a:off x="3158" y="1897"/>
                <a:ext cx="59" cy="291"/>
              </a:xfrm>
              <a:custGeom>
                <a:avLst/>
                <a:gdLst>
                  <a:gd name="T0" fmla="*/ 0 w 59"/>
                  <a:gd name="T1" fmla="*/ 291 h 291"/>
                  <a:gd name="T2" fmla="*/ 0 w 59"/>
                  <a:gd name="T3" fmla="*/ 242 h 291"/>
                  <a:gd name="T4" fmla="*/ 5 w 59"/>
                  <a:gd name="T5" fmla="*/ 178 h 291"/>
                  <a:gd name="T6" fmla="*/ 10 w 59"/>
                  <a:gd name="T7" fmla="*/ 118 h 291"/>
                  <a:gd name="T8" fmla="*/ 43 w 59"/>
                  <a:gd name="T9" fmla="*/ 0 h 291"/>
                  <a:gd name="T10" fmla="*/ 59 w 59"/>
                  <a:gd name="T11" fmla="*/ 0 h 291"/>
                  <a:gd name="T12" fmla="*/ 27 w 59"/>
                  <a:gd name="T13" fmla="*/ 118 h 291"/>
                  <a:gd name="T14" fmla="*/ 21 w 59"/>
                  <a:gd name="T15" fmla="*/ 178 h 291"/>
                  <a:gd name="T16" fmla="*/ 16 w 59"/>
                  <a:gd name="T17" fmla="*/ 242 h 291"/>
                  <a:gd name="T18" fmla="*/ 16 w 59"/>
                  <a:gd name="T19" fmla="*/ 291 h 291"/>
                  <a:gd name="T20" fmla="*/ 0 w 59"/>
                  <a:gd name="T21" fmla="*/ 291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9"/>
                  <a:gd name="T34" fmla="*/ 0 h 291"/>
                  <a:gd name="T35" fmla="*/ 59 w 59"/>
                  <a:gd name="T36" fmla="*/ 291 h 29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9" h="291">
                    <a:moveTo>
                      <a:pt x="0" y="291"/>
                    </a:moveTo>
                    <a:lnTo>
                      <a:pt x="0" y="242"/>
                    </a:lnTo>
                    <a:lnTo>
                      <a:pt x="5" y="178"/>
                    </a:lnTo>
                    <a:lnTo>
                      <a:pt x="10" y="118"/>
                    </a:lnTo>
                    <a:lnTo>
                      <a:pt x="43" y="0"/>
                    </a:lnTo>
                    <a:lnTo>
                      <a:pt x="59" y="0"/>
                    </a:lnTo>
                    <a:lnTo>
                      <a:pt x="27" y="118"/>
                    </a:lnTo>
                    <a:lnTo>
                      <a:pt x="21" y="178"/>
                    </a:lnTo>
                    <a:lnTo>
                      <a:pt x="16" y="242"/>
                    </a:lnTo>
                    <a:lnTo>
                      <a:pt x="16" y="291"/>
                    </a:lnTo>
                    <a:lnTo>
                      <a:pt x="0" y="29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94" name="Freeform 315">
                <a:extLst>
                  <a:ext uri="{FF2B5EF4-FFF2-40B4-BE49-F238E27FC236}">
                    <a16:creationId xmlns:a16="http://schemas.microsoft.com/office/drawing/2014/main" id="{8B6D35C6-3646-44E0-9F3B-CD174172F28B}"/>
                  </a:ext>
                </a:extLst>
              </p:cNvPr>
              <p:cNvSpPr>
                <a:spLocks/>
              </p:cNvSpPr>
              <p:nvPr/>
            </p:nvSpPr>
            <p:spPr bwMode="auto">
              <a:xfrm>
                <a:off x="2699" y="1897"/>
                <a:ext cx="43" cy="291"/>
              </a:xfrm>
              <a:custGeom>
                <a:avLst/>
                <a:gdLst>
                  <a:gd name="T0" fmla="*/ 27 w 43"/>
                  <a:gd name="T1" fmla="*/ 291 h 291"/>
                  <a:gd name="T2" fmla="*/ 16 w 43"/>
                  <a:gd name="T3" fmla="*/ 237 h 291"/>
                  <a:gd name="T4" fmla="*/ 5 w 43"/>
                  <a:gd name="T5" fmla="*/ 188 h 291"/>
                  <a:gd name="T6" fmla="*/ 0 w 43"/>
                  <a:gd name="T7" fmla="*/ 134 h 291"/>
                  <a:gd name="T8" fmla="*/ 0 w 43"/>
                  <a:gd name="T9" fmla="*/ 0 h 291"/>
                  <a:gd name="T10" fmla="*/ 16 w 43"/>
                  <a:gd name="T11" fmla="*/ 0 h 291"/>
                  <a:gd name="T12" fmla="*/ 16 w 43"/>
                  <a:gd name="T13" fmla="*/ 134 h 291"/>
                  <a:gd name="T14" fmla="*/ 22 w 43"/>
                  <a:gd name="T15" fmla="*/ 188 h 291"/>
                  <a:gd name="T16" fmla="*/ 32 w 43"/>
                  <a:gd name="T17" fmla="*/ 237 h 291"/>
                  <a:gd name="T18" fmla="*/ 43 w 43"/>
                  <a:gd name="T19" fmla="*/ 291 h 291"/>
                  <a:gd name="T20" fmla="*/ 27 w 43"/>
                  <a:gd name="T21" fmla="*/ 291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3"/>
                  <a:gd name="T34" fmla="*/ 0 h 291"/>
                  <a:gd name="T35" fmla="*/ 43 w 43"/>
                  <a:gd name="T36" fmla="*/ 291 h 29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3" h="291">
                    <a:moveTo>
                      <a:pt x="27" y="291"/>
                    </a:moveTo>
                    <a:lnTo>
                      <a:pt x="16" y="237"/>
                    </a:lnTo>
                    <a:lnTo>
                      <a:pt x="5" y="188"/>
                    </a:lnTo>
                    <a:lnTo>
                      <a:pt x="0" y="134"/>
                    </a:lnTo>
                    <a:lnTo>
                      <a:pt x="0" y="0"/>
                    </a:lnTo>
                    <a:lnTo>
                      <a:pt x="16" y="0"/>
                    </a:lnTo>
                    <a:lnTo>
                      <a:pt x="16" y="134"/>
                    </a:lnTo>
                    <a:lnTo>
                      <a:pt x="22" y="188"/>
                    </a:lnTo>
                    <a:lnTo>
                      <a:pt x="32" y="237"/>
                    </a:lnTo>
                    <a:lnTo>
                      <a:pt x="43" y="291"/>
                    </a:lnTo>
                    <a:lnTo>
                      <a:pt x="27" y="29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sp>
        <p:nvSpPr>
          <p:cNvPr id="295" name="Text Box 2">
            <a:extLst>
              <a:ext uri="{FF2B5EF4-FFF2-40B4-BE49-F238E27FC236}">
                <a16:creationId xmlns:a16="http://schemas.microsoft.com/office/drawing/2014/main" id="{918D60B0-166A-4E2D-A301-7984BD5BF1AF}"/>
              </a:ext>
            </a:extLst>
          </p:cNvPr>
          <p:cNvSpPr txBox="1">
            <a:spLocks noChangeArrowheads="1"/>
          </p:cNvSpPr>
          <p:nvPr/>
        </p:nvSpPr>
        <p:spPr bwMode="auto">
          <a:xfrm>
            <a:off x="107504" y="674278"/>
            <a:ext cx="9036496" cy="257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tabLst>
                <a:tab pos="5715000" algn="r"/>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5715000" algn="r"/>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5715000" algn="r"/>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9pPr>
          </a:lstStyle>
          <a:p>
            <a:pPr>
              <a:spcBef>
                <a:spcPct val="0"/>
              </a:spcBef>
              <a:buNone/>
            </a:pPr>
            <a:r>
              <a:rPr lang="ru-RU" sz="2400" u="sng" dirty="0" err="1">
                <a:solidFill>
                  <a:srgbClr val="960000"/>
                </a:solidFill>
                <a:latin typeface="+mn-lt"/>
              </a:rPr>
              <a:t>Менталдық</a:t>
            </a:r>
            <a:r>
              <a:rPr lang="ru-RU" sz="2400" u="sng" dirty="0">
                <a:solidFill>
                  <a:srgbClr val="960000"/>
                </a:solidFill>
                <a:latin typeface="+mn-lt"/>
              </a:rPr>
              <a:t> </a:t>
            </a:r>
            <a:r>
              <a:rPr lang="ru-RU" sz="2400" u="sng" dirty="0" err="1">
                <a:solidFill>
                  <a:srgbClr val="960000"/>
                </a:solidFill>
                <a:latin typeface="+mn-lt"/>
              </a:rPr>
              <a:t>модельдер</a:t>
            </a:r>
            <a:r>
              <a:rPr lang="ru-RU" sz="2400" u="sng" dirty="0">
                <a:solidFill>
                  <a:srgbClr val="960000"/>
                </a:solidFill>
                <a:latin typeface="+mn-lt"/>
              </a:rPr>
              <a:t>: </a:t>
            </a:r>
            <a:r>
              <a:rPr lang="ru-RU" sz="2400" u="sng" dirty="0" err="1">
                <a:solidFill>
                  <a:srgbClr val="960000"/>
                </a:solidFill>
                <a:latin typeface="+mn-lt"/>
              </a:rPr>
              <a:t>деректерге</a:t>
            </a:r>
            <a:r>
              <a:rPr lang="ru-RU" sz="2400" u="sng" dirty="0">
                <a:solidFill>
                  <a:srgbClr val="960000"/>
                </a:solidFill>
                <a:latin typeface="+mn-lt"/>
              </a:rPr>
              <a:t>, </a:t>
            </a:r>
            <a:r>
              <a:rPr lang="ru-RU" sz="2400" u="sng" dirty="0" err="1">
                <a:solidFill>
                  <a:srgbClr val="960000"/>
                </a:solidFill>
                <a:latin typeface="+mn-lt"/>
              </a:rPr>
              <a:t>функцияларға</a:t>
            </a:r>
            <a:r>
              <a:rPr lang="ru-RU" sz="2400" u="sng" dirty="0">
                <a:solidFill>
                  <a:srgbClr val="960000"/>
                </a:solidFill>
                <a:latin typeface="+mn-lt"/>
              </a:rPr>
              <a:t> </a:t>
            </a:r>
            <a:r>
              <a:rPr lang="ru-RU" sz="2400" u="sng" dirty="0" err="1">
                <a:solidFill>
                  <a:srgbClr val="960000"/>
                </a:solidFill>
                <a:latin typeface="+mn-lt"/>
              </a:rPr>
              <a:t>және</a:t>
            </a:r>
            <a:r>
              <a:rPr lang="ru-RU" sz="2400" u="sng" dirty="0">
                <a:solidFill>
                  <a:srgbClr val="960000"/>
                </a:solidFill>
                <a:latin typeface="+mn-lt"/>
              </a:rPr>
              <a:t> </a:t>
            </a:r>
            <a:r>
              <a:rPr lang="ru-RU" sz="2400" u="sng" dirty="0" err="1">
                <a:solidFill>
                  <a:srgbClr val="960000"/>
                </a:solidFill>
                <a:latin typeface="+mn-lt"/>
              </a:rPr>
              <a:t>пәндік</a:t>
            </a:r>
            <a:r>
              <a:rPr lang="ru-RU" sz="2400" u="sng" dirty="0">
                <a:solidFill>
                  <a:srgbClr val="960000"/>
                </a:solidFill>
                <a:latin typeface="+mn-lt"/>
              </a:rPr>
              <a:t> </a:t>
            </a:r>
            <a:r>
              <a:rPr lang="ru-RU" sz="2400" u="sng" dirty="0" err="1">
                <a:solidFill>
                  <a:srgbClr val="960000"/>
                </a:solidFill>
                <a:latin typeface="+mn-lt"/>
              </a:rPr>
              <a:t>салаға</a:t>
            </a:r>
            <a:r>
              <a:rPr lang="ru-RU" sz="2400" u="sng" dirty="0">
                <a:solidFill>
                  <a:srgbClr val="960000"/>
                </a:solidFill>
                <a:latin typeface="+mn-lt"/>
              </a:rPr>
              <a:t> </a:t>
            </a:r>
            <a:r>
              <a:rPr lang="ru-RU" sz="2400" u="sng" dirty="0" err="1">
                <a:solidFill>
                  <a:srgbClr val="960000"/>
                </a:solidFill>
                <a:latin typeface="+mn-lt"/>
              </a:rPr>
              <a:t>арналған</a:t>
            </a:r>
            <a:endParaRPr lang="en-US" altLang="en-US" sz="2400" u="sng" dirty="0">
              <a:solidFill>
                <a:srgbClr val="960000"/>
              </a:solidFill>
              <a:latin typeface="+mn-lt"/>
            </a:endParaRPr>
          </a:p>
        </p:txBody>
      </p:sp>
    </p:spTree>
    <p:extLst>
      <p:ext uri="{BB962C8B-B14F-4D97-AF65-F5344CB8AC3E}">
        <p14:creationId xmlns:p14="http://schemas.microsoft.com/office/powerpoint/2010/main" val="929108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2">
            <a:extLst>
              <a:ext uri="{FF2B5EF4-FFF2-40B4-BE49-F238E27FC236}">
                <a16:creationId xmlns:a16="http://schemas.microsoft.com/office/drawing/2014/main" id="{5A6FE5C3-E69C-4145-9F05-274BAECCD650}"/>
              </a:ext>
            </a:extLst>
          </p:cNvPr>
          <p:cNvSpPr txBox="1">
            <a:spLocks/>
          </p:cNvSpPr>
          <p:nvPr/>
        </p:nvSpPr>
        <p:spPr>
          <a:xfrm>
            <a:off x="124240" y="1196565"/>
            <a:ext cx="8229600" cy="63371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Font typeface="Arial" pitchFamily="34" charset="0"/>
              <a:buNone/>
            </a:pPr>
            <a:endParaRPr lang="en-US" sz="2400" dirty="0">
              <a:cs typeface="Times New Roman" panose="02020603050405020304" pitchFamily="18" charset="0"/>
            </a:endParaRPr>
          </a:p>
        </p:txBody>
      </p:sp>
      <p:pic>
        <p:nvPicPr>
          <p:cNvPr id="4" name="Picture 4">
            <a:extLst>
              <a:ext uri="{FF2B5EF4-FFF2-40B4-BE49-F238E27FC236}">
                <a16:creationId xmlns:a16="http://schemas.microsoft.com/office/drawing/2014/main" id="{09E039C4-C0F8-4F5C-8142-6D3F3B6349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9328" t="-1077" r="39854" b="80858"/>
          <a:stretch>
            <a:fillRect/>
          </a:stretch>
        </p:blipFill>
        <p:spPr bwMode="auto">
          <a:xfrm>
            <a:off x="323850" y="1052736"/>
            <a:ext cx="30099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sp>
        <p:nvSpPr>
          <p:cNvPr id="6" name="Text Box 5">
            <a:extLst>
              <a:ext uri="{FF2B5EF4-FFF2-40B4-BE49-F238E27FC236}">
                <a16:creationId xmlns:a16="http://schemas.microsoft.com/office/drawing/2014/main" id="{B895AFDC-E58B-4CA8-AA87-05AB79A46F29}"/>
              </a:ext>
            </a:extLst>
          </p:cNvPr>
          <p:cNvSpPr txBox="1">
            <a:spLocks noChangeArrowheads="1"/>
          </p:cNvSpPr>
          <p:nvPr/>
        </p:nvSpPr>
        <p:spPr bwMode="auto">
          <a:xfrm>
            <a:off x="124241" y="2483075"/>
            <a:ext cx="3457160" cy="925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mn-lt"/>
              </a:rPr>
              <a:t>Пәндік</a:t>
            </a:r>
            <a:r>
              <a:rPr lang="ru-RU" sz="1800" dirty="0">
                <a:solidFill>
                  <a:srgbClr val="0E176C"/>
                </a:solidFill>
                <a:latin typeface="+mn-lt"/>
              </a:rPr>
              <a:t> сала </a:t>
            </a:r>
            <a:r>
              <a:rPr lang="ru-RU" sz="1800" dirty="0" err="1">
                <a:solidFill>
                  <a:srgbClr val="0E176C"/>
                </a:solidFill>
                <a:latin typeface="+mn-lt"/>
              </a:rPr>
              <a:t>деңгейі</a:t>
            </a:r>
            <a:r>
              <a:rPr lang="ru-RU" sz="1800" dirty="0">
                <a:solidFill>
                  <a:srgbClr val="0E176C"/>
                </a:solidFill>
                <a:latin typeface="+mn-lt"/>
              </a:rPr>
              <a:t>:</a:t>
            </a:r>
            <a:br>
              <a:rPr lang="ru-RU" sz="1800" dirty="0">
                <a:solidFill>
                  <a:srgbClr val="0E176C"/>
                </a:solidFill>
                <a:latin typeface="+mn-lt"/>
              </a:rPr>
            </a:br>
            <a:r>
              <a:rPr lang="ru-RU" sz="1800" dirty="0" err="1">
                <a:solidFill>
                  <a:srgbClr val="0E176C"/>
                </a:solidFill>
                <a:latin typeface="+mn-lt"/>
              </a:rPr>
              <a:t>Тапсырмаларды</a:t>
            </a:r>
            <a:r>
              <a:rPr lang="ru-RU" sz="1800" dirty="0">
                <a:solidFill>
                  <a:srgbClr val="0E176C"/>
                </a:solidFill>
                <a:latin typeface="+mn-lt"/>
              </a:rPr>
              <a:t> </a:t>
            </a:r>
            <a:r>
              <a:rPr lang="ru-RU" sz="1800" dirty="0" err="1">
                <a:solidFill>
                  <a:srgbClr val="0E176C"/>
                </a:solidFill>
                <a:latin typeface="+mn-lt"/>
              </a:rPr>
              <a:t>сипаттау</a:t>
            </a:r>
            <a:r>
              <a:rPr lang="ru-RU" sz="1800" dirty="0">
                <a:solidFill>
                  <a:srgbClr val="0E176C"/>
                </a:solidFill>
                <a:latin typeface="+mn-lt"/>
              </a:rPr>
              <a:t> </a:t>
            </a:r>
            <a:r>
              <a:rPr lang="ru-RU" sz="1800" dirty="0" err="1">
                <a:solidFill>
                  <a:srgbClr val="0E176C"/>
                </a:solidFill>
                <a:latin typeface="+mn-lt"/>
              </a:rPr>
              <a:t>және</a:t>
            </a:r>
            <a:r>
              <a:rPr lang="ru-RU" sz="1800" dirty="0">
                <a:solidFill>
                  <a:srgbClr val="0E176C"/>
                </a:solidFill>
                <a:latin typeface="+mn-lt"/>
              </a:rPr>
              <a:t> </a:t>
            </a:r>
            <a:r>
              <a:rPr lang="ru-RU" sz="1800" dirty="0" err="1">
                <a:solidFill>
                  <a:srgbClr val="0E176C"/>
                </a:solidFill>
                <a:latin typeface="+mn-lt"/>
              </a:rPr>
              <a:t>деректерді</a:t>
            </a:r>
            <a:r>
              <a:rPr lang="ru-RU" sz="1800" dirty="0">
                <a:solidFill>
                  <a:srgbClr val="0E176C"/>
                </a:solidFill>
                <a:latin typeface="+mn-lt"/>
              </a:rPr>
              <a:t> </a:t>
            </a:r>
            <a:r>
              <a:rPr lang="ru-RU" sz="1800" dirty="0" err="1">
                <a:solidFill>
                  <a:srgbClr val="0E176C"/>
                </a:solidFill>
                <a:latin typeface="+mn-lt"/>
              </a:rPr>
              <a:t>модельдеу</a:t>
            </a:r>
            <a:endParaRPr lang="en-US" altLang="en-US" sz="1800" noProof="1">
              <a:solidFill>
                <a:srgbClr val="0E176C"/>
              </a:solidFill>
              <a:latin typeface="+mn-lt"/>
            </a:endParaRPr>
          </a:p>
        </p:txBody>
      </p:sp>
      <p:sp>
        <p:nvSpPr>
          <p:cNvPr id="7" name="Text Box 6">
            <a:extLst>
              <a:ext uri="{FF2B5EF4-FFF2-40B4-BE49-F238E27FC236}">
                <a16:creationId xmlns:a16="http://schemas.microsoft.com/office/drawing/2014/main" id="{4E83E78F-16F0-4E88-8F28-777154F8E97C}"/>
              </a:ext>
            </a:extLst>
          </p:cNvPr>
          <p:cNvSpPr txBox="1">
            <a:spLocks noChangeArrowheads="1"/>
          </p:cNvSpPr>
          <p:nvPr/>
        </p:nvSpPr>
        <p:spPr bwMode="auto">
          <a:xfrm>
            <a:off x="6634163" y="1282182"/>
            <a:ext cx="2320926" cy="1079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solidFill>
                  <a:srgbClr val="0E176C"/>
                </a:solidFill>
                <a:latin typeface="+mn-lt"/>
              </a:rPr>
              <a:t>Деректер</a:t>
            </a:r>
            <a:r>
              <a:rPr lang="ru-RU" sz="1600" dirty="0">
                <a:solidFill>
                  <a:srgbClr val="0E176C"/>
                </a:solidFill>
                <a:latin typeface="+mn-lt"/>
              </a:rPr>
              <a:t> </a:t>
            </a:r>
            <a:r>
              <a:rPr lang="ru-RU" sz="1600" dirty="0" err="1">
                <a:solidFill>
                  <a:srgbClr val="0E176C"/>
                </a:solidFill>
                <a:latin typeface="+mn-lt"/>
              </a:rPr>
              <a:t>деңгейі</a:t>
            </a:r>
            <a:r>
              <a:rPr lang="ru-RU" sz="1600" dirty="0">
                <a:solidFill>
                  <a:srgbClr val="0E176C"/>
                </a:solidFill>
                <a:latin typeface="+mn-lt"/>
              </a:rPr>
              <a:t>:</a:t>
            </a:r>
            <a:br>
              <a:rPr lang="ru-RU" sz="1600" dirty="0">
                <a:solidFill>
                  <a:srgbClr val="0E176C"/>
                </a:solidFill>
                <a:latin typeface="+mn-lt"/>
              </a:rPr>
            </a:br>
            <a:r>
              <a:rPr lang="ru-RU" sz="1600" dirty="0" err="1">
                <a:solidFill>
                  <a:srgbClr val="0E176C"/>
                </a:solidFill>
                <a:latin typeface="+mn-lt"/>
              </a:rPr>
              <a:t>Виртуалды</a:t>
            </a:r>
            <a:r>
              <a:rPr lang="ru-RU" sz="1600" dirty="0">
                <a:solidFill>
                  <a:srgbClr val="0E176C"/>
                </a:solidFill>
                <a:latin typeface="+mn-lt"/>
              </a:rPr>
              <a:t> </a:t>
            </a:r>
            <a:r>
              <a:rPr lang="ru-RU" sz="1600" dirty="0" err="1">
                <a:solidFill>
                  <a:srgbClr val="0E176C"/>
                </a:solidFill>
                <a:latin typeface="+mn-lt"/>
              </a:rPr>
              <a:t>терезелерді</a:t>
            </a:r>
            <a:r>
              <a:rPr lang="ru-RU" sz="1600" dirty="0">
                <a:solidFill>
                  <a:srgbClr val="0E176C"/>
                </a:solidFill>
                <a:latin typeface="+mn-lt"/>
              </a:rPr>
              <a:t> </a:t>
            </a:r>
            <a:r>
              <a:rPr lang="ru-RU" sz="1600" dirty="0" err="1">
                <a:solidFill>
                  <a:srgbClr val="0E176C"/>
                </a:solidFill>
                <a:latin typeface="+mn-lt"/>
              </a:rPr>
              <a:t>жоспарлау</a:t>
            </a:r>
            <a:r>
              <a:rPr lang="ru-RU" sz="1600" dirty="0">
                <a:solidFill>
                  <a:srgbClr val="0E176C"/>
                </a:solidFill>
                <a:latin typeface="+mn-lt"/>
              </a:rPr>
              <a:t> </a:t>
            </a:r>
            <a:r>
              <a:rPr lang="ru-RU" sz="1600" dirty="0" err="1">
                <a:solidFill>
                  <a:srgbClr val="0E176C"/>
                </a:solidFill>
                <a:latin typeface="+mn-lt"/>
              </a:rPr>
              <a:t>және</a:t>
            </a:r>
            <a:r>
              <a:rPr lang="ru-RU" sz="1600" dirty="0">
                <a:solidFill>
                  <a:srgbClr val="0E176C"/>
                </a:solidFill>
                <a:latin typeface="+mn-lt"/>
              </a:rPr>
              <a:t> </a:t>
            </a:r>
            <a:r>
              <a:rPr lang="ru-RU" sz="1600" dirty="0" err="1">
                <a:solidFill>
                  <a:srgbClr val="0E176C"/>
                </a:solidFill>
                <a:latin typeface="+mn-lt"/>
              </a:rPr>
              <a:t>жобалау</a:t>
            </a:r>
            <a:endParaRPr lang="en-US" altLang="en-US" sz="1600" noProof="1">
              <a:solidFill>
                <a:srgbClr val="0E176C"/>
              </a:solidFill>
              <a:latin typeface="+mn-lt"/>
            </a:endParaRPr>
          </a:p>
        </p:txBody>
      </p:sp>
      <p:sp>
        <p:nvSpPr>
          <p:cNvPr id="8" name="Text Box 9">
            <a:extLst>
              <a:ext uri="{FF2B5EF4-FFF2-40B4-BE49-F238E27FC236}">
                <a16:creationId xmlns:a16="http://schemas.microsoft.com/office/drawing/2014/main" id="{5084DA1A-B748-4D22-A23E-323F8AC0F70D}"/>
              </a:ext>
            </a:extLst>
          </p:cNvPr>
          <p:cNvSpPr txBox="1">
            <a:spLocks noChangeArrowheads="1"/>
          </p:cNvSpPr>
          <p:nvPr/>
        </p:nvSpPr>
        <p:spPr bwMode="auto">
          <a:xfrm>
            <a:off x="6659563" y="5363486"/>
            <a:ext cx="2376933" cy="1571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solidFill>
                  <a:srgbClr val="0E176C"/>
                </a:solidFill>
                <a:latin typeface="+mn-lt"/>
              </a:rPr>
              <a:t>Физикалық</a:t>
            </a:r>
            <a:r>
              <a:rPr lang="ru-RU" sz="1600" dirty="0">
                <a:solidFill>
                  <a:srgbClr val="0E176C"/>
                </a:solidFill>
                <a:latin typeface="+mn-lt"/>
              </a:rPr>
              <a:t> </a:t>
            </a:r>
            <a:r>
              <a:rPr lang="ru-RU" sz="1600" dirty="0" err="1">
                <a:solidFill>
                  <a:srgbClr val="0E176C"/>
                </a:solidFill>
                <a:latin typeface="+mn-lt"/>
              </a:rPr>
              <a:t>деңгей</a:t>
            </a:r>
            <a:r>
              <a:rPr lang="ru-RU" sz="1600" dirty="0">
                <a:solidFill>
                  <a:srgbClr val="0E176C"/>
                </a:solidFill>
                <a:latin typeface="+mn-lt"/>
              </a:rPr>
              <a:t> </a:t>
            </a:r>
            <a:r>
              <a:rPr lang="ru-RU" sz="1600" dirty="0" err="1">
                <a:solidFill>
                  <a:srgbClr val="0E176C"/>
                </a:solidFill>
                <a:latin typeface="+mn-lt"/>
              </a:rPr>
              <a:t>және</a:t>
            </a:r>
            <a:r>
              <a:rPr lang="ru-RU" sz="1600" dirty="0">
                <a:solidFill>
                  <a:srgbClr val="0E176C"/>
                </a:solidFill>
                <a:latin typeface="+mn-lt"/>
              </a:rPr>
              <a:t> </a:t>
            </a:r>
            <a:r>
              <a:rPr lang="ru-RU" sz="1600" dirty="0" err="1">
                <a:solidFill>
                  <a:srgbClr val="0E176C"/>
                </a:solidFill>
                <a:latin typeface="+mn-lt"/>
              </a:rPr>
              <a:t>бағдарламалық</a:t>
            </a:r>
            <a:r>
              <a:rPr lang="ru-RU" sz="1600" dirty="0">
                <a:solidFill>
                  <a:srgbClr val="0E176C"/>
                </a:solidFill>
                <a:latin typeface="+mn-lt"/>
              </a:rPr>
              <a:t> платформа:</a:t>
            </a:r>
            <a:br>
              <a:rPr lang="ru-RU" sz="1600" dirty="0">
                <a:solidFill>
                  <a:srgbClr val="0E176C"/>
                </a:solidFill>
                <a:latin typeface="+mn-lt"/>
              </a:rPr>
            </a:br>
            <a:r>
              <a:rPr lang="ru-RU" sz="1600" dirty="0" err="1">
                <a:solidFill>
                  <a:srgbClr val="0E176C"/>
                </a:solidFill>
                <a:latin typeface="+mn-lt"/>
              </a:rPr>
              <a:t>Түсті</a:t>
            </a:r>
            <a:r>
              <a:rPr lang="ru-RU" sz="1600" dirty="0">
                <a:solidFill>
                  <a:srgbClr val="0E176C"/>
                </a:solidFill>
                <a:latin typeface="+mn-lt"/>
              </a:rPr>
              <a:t> экран ба? Микрофон ба? Веб </a:t>
            </a:r>
            <a:r>
              <a:rPr lang="ru-RU" sz="1600" dirty="0" err="1">
                <a:solidFill>
                  <a:srgbClr val="0E176C"/>
                </a:solidFill>
                <a:latin typeface="+mn-lt"/>
              </a:rPr>
              <a:t>пе</a:t>
            </a:r>
            <a:r>
              <a:rPr lang="ru-RU" sz="1600" dirty="0">
                <a:solidFill>
                  <a:srgbClr val="0E176C"/>
                </a:solidFill>
                <a:latin typeface="+mn-lt"/>
              </a:rPr>
              <a:t>, </a:t>
            </a:r>
            <a:r>
              <a:rPr lang="ru-RU" sz="1600" dirty="0" err="1">
                <a:solidFill>
                  <a:srgbClr val="0E176C"/>
                </a:solidFill>
                <a:latin typeface="+mn-lt"/>
              </a:rPr>
              <a:t>әлде</a:t>
            </a:r>
            <a:r>
              <a:rPr lang="ru-RU" sz="1600" dirty="0">
                <a:solidFill>
                  <a:srgbClr val="0E176C"/>
                </a:solidFill>
                <a:latin typeface="+mn-lt"/>
              </a:rPr>
              <a:t> </a:t>
            </a:r>
            <a:r>
              <a:rPr lang="ru-RU" sz="1600" dirty="0" err="1">
                <a:solidFill>
                  <a:srgbClr val="0E176C"/>
                </a:solidFill>
                <a:latin typeface="+mn-lt"/>
              </a:rPr>
              <a:t>мобильді</a:t>
            </a:r>
            <a:r>
              <a:rPr lang="ru-RU" sz="1600" dirty="0">
                <a:solidFill>
                  <a:srgbClr val="0E176C"/>
                </a:solidFill>
                <a:latin typeface="+mn-lt"/>
              </a:rPr>
              <a:t> </a:t>
            </a:r>
            <a:r>
              <a:rPr lang="ru-RU" sz="1600" dirty="0" err="1">
                <a:solidFill>
                  <a:srgbClr val="0E176C"/>
                </a:solidFill>
                <a:latin typeface="+mn-lt"/>
              </a:rPr>
              <a:t>ме</a:t>
            </a:r>
            <a:r>
              <a:rPr lang="ru-RU" sz="1600" dirty="0">
                <a:solidFill>
                  <a:srgbClr val="0E176C"/>
                </a:solidFill>
                <a:latin typeface="+mn-lt"/>
              </a:rPr>
              <a:t>?</a:t>
            </a:r>
            <a:endParaRPr lang="en-US" altLang="en-US" sz="1600" noProof="1">
              <a:solidFill>
                <a:srgbClr val="0E176C"/>
              </a:solidFill>
              <a:latin typeface="+mn-lt"/>
            </a:endParaRPr>
          </a:p>
        </p:txBody>
      </p:sp>
      <p:grpSp>
        <p:nvGrpSpPr>
          <p:cNvPr id="9" name="Group 295">
            <a:extLst>
              <a:ext uri="{FF2B5EF4-FFF2-40B4-BE49-F238E27FC236}">
                <a16:creationId xmlns:a16="http://schemas.microsoft.com/office/drawing/2014/main" id="{E7FDED24-5AB2-4F9F-B5D7-44762B2E4608}"/>
              </a:ext>
            </a:extLst>
          </p:cNvPr>
          <p:cNvGrpSpPr>
            <a:grpSpLocks/>
          </p:cNvGrpSpPr>
          <p:nvPr/>
        </p:nvGrpSpPr>
        <p:grpSpPr bwMode="auto">
          <a:xfrm>
            <a:off x="685800" y="3318103"/>
            <a:ext cx="2768600" cy="2632078"/>
            <a:chOff x="432" y="1877"/>
            <a:chExt cx="1744" cy="1658"/>
          </a:xfrm>
        </p:grpSpPr>
        <p:sp>
          <p:nvSpPr>
            <p:cNvPr id="10" name="Text Box 10">
              <a:extLst>
                <a:ext uri="{FF2B5EF4-FFF2-40B4-BE49-F238E27FC236}">
                  <a16:creationId xmlns:a16="http://schemas.microsoft.com/office/drawing/2014/main" id="{9A5A664A-5839-49C6-A4D1-43D66DDADD17}"/>
                </a:ext>
              </a:extLst>
            </p:cNvPr>
            <p:cNvSpPr txBox="1">
              <a:spLocks noChangeArrowheads="1"/>
            </p:cNvSpPr>
            <p:nvPr/>
          </p:nvSpPr>
          <p:spPr bwMode="auto">
            <a:xfrm>
              <a:off x="432" y="2952"/>
              <a:ext cx="1744" cy="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mn-lt"/>
                </a:rPr>
                <a:t>Бейнелеу</a:t>
              </a:r>
              <a:r>
                <a:rPr lang="ru-RU" sz="1800" dirty="0">
                  <a:solidFill>
                    <a:srgbClr val="0E176C"/>
                  </a:solidFill>
                  <a:latin typeface="+mn-lt"/>
                </a:rPr>
                <a:t> </a:t>
              </a:r>
              <a:r>
                <a:rPr lang="ru-RU" sz="1800" dirty="0" err="1">
                  <a:solidFill>
                    <a:srgbClr val="0E176C"/>
                  </a:solidFill>
                  <a:latin typeface="+mn-lt"/>
                </a:rPr>
                <a:t>деңгейі</a:t>
              </a:r>
              <a:r>
                <a:rPr lang="ru-RU" sz="1800" dirty="0">
                  <a:solidFill>
                    <a:srgbClr val="0E176C"/>
                  </a:solidFill>
                  <a:latin typeface="+mn-lt"/>
                </a:rPr>
                <a:t>:</a:t>
              </a:r>
              <a:br>
                <a:rPr lang="ru-RU" sz="1800" dirty="0">
                  <a:solidFill>
                    <a:srgbClr val="0E176C"/>
                  </a:solidFill>
                  <a:latin typeface="+mn-lt"/>
                </a:rPr>
              </a:br>
              <a:r>
                <a:rPr lang="ru-RU" sz="1800" dirty="0" err="1">
                  <a:solidFill>
                    <a:srgbClr val="0E176C"/>
                  </a:solidFill>
                  <a:latin typeface="+mn-lt"/>
                </a:rPr>
                <a:t>Функцияларды</a:t>
              </a:r>
              <a:r>
                <a:rPr lang="ru-RU" sz="1800" dirty="0">
                  <a:solidFill>
                    <a:srgbClr val="0E176C"/>
                  </a:solidFill>
                  <a:latin typeface="+mn-lt"/>
                </a:rPr>
                <a:t> </a:t>
              </a:r>
              <a:r>
                <a:rPr lang="ru-RU" sz="1800" dirty="0" err="1" smtClean="0">
                  <a:solidFill>
                    <a:srgbClr val="0E176C"/>
                  </a:solidFill>
                  <a:latin typeface="+mn-lt"/>
                </a:rPr>
                <a:t>жоспарлау</a:t>
              </a:r>
              <a:endParaRPr lang="ru-RU" sz="1800" dirty="0" smtClean="0">
                <a:solidFill>
                  <a:srgbClr val="0E176C"/>
                </a:solidFill>
                <a:latin typeface="+mn-lt"/>
              </a:endParaRPr>
            </a:p>
            <a:p>
              <a:pPr>
                <a:spcBef>
                  <a:spcPct val="0"/>
                </a:spcBef>
                <a:buNone/>
              </a:pPr>
              <a:r>
                <a:rPr lang="ru-RU" sz="1800" dirty="0">
                  <a:solidFill>
                    <a:srgbClr val="0E176C"/>
                  </a:solidFill>
                  <a:latin typeface="+mn-lt"/>
                </a:rPr>
                <a:t>(</a:t>
              </a:r>
              <a:r>
                <a:rPr lang="ru-RU" sz="1800" dirty="0" err="1">
                  <a:solidFill>
                    <a:srgbClr val="0E176C"/>
                  </a:solidFill>
                  <a:latin typeface="+mn-lt"/>
                </a:rPr>
                <a:t>когнитивтік</a:t>
              </a:r>
              <a:r>
                <a:rPr lang="ru-RU" sz="1800" dirty="0">
                  <a:solidFill>
                    <a:srgbClr val="0E176C"/>
                  </a:solidFill>
                  <a:latin typeface="+mn-lt"/>
                </a:rPr>
                <a:t> </a:t>
              </a:r>
              <a:r>
                <a:rPr lang="ru-RU" sz="1800" dirty="0" err="1">
                  <a:solidFill>
                    <a:srgbClr val="0E176C"/>
                  </a:solidFill>
                  <a:latin typeface="+mn-lt"/>
                </a:rPr>
                <a:t>өту</a:t>
              </a:r>
              <a:r>
                <a:rPr lang="ru-RU" sz="1800" dirty="0">
                  <a:solidFill>
                    <a:srgbClr val="0E176C"/>
                  </a:solidFill>
                  <a:latin typeface="+mn-lt"/>
                </a:rPr>
                <a:t>)</a:t>
              </a:r>
              <a:endParaRPr lang="en-US" altLang="en-US" sz="1800" noProof="1">
                <a:solidFill>
                  <a:srgbClr val="0E176C"/>
                </a:solidFill>
                <a:latin typeface="+mn-lt"/>
              </a:endParaRPr>
            </a:p>
          </p:txBody>
        </p:sp>
        <p:sp>
          <p:nvSpPr>
            <p:cNvPr id="11" name="AutoShape 11">
              <a:extLst>
                <a:ext uri="{FF2B5EF4-FFF2-40B4-BE49-F238E27FC236}">
                  <a16:creationId xmlns:a16="http://schemas.microsoft.com/office/drawing/2014/main" id="{E5654F8C-2747-42AE-B325-95CECA411DA9}"/>
                </a:ext>
              </a:extLst>
            </p:cNvPr>
            <p:cNvSpPr>
              <a:spLocks noChangeArrowheads="1"/>
            </p:cNvSpPr>
            <p:nvPr/>
          </p:nvSpPr>
          <p:spPr bwMode="auto">
            <a:xfrm flipV="1">
              <a:off x="948" y="1877"/>
              <a:ext cx="852" cy="1166"/>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3 w 21600"/>
                <a:gd name="T13" fmla="*/ 3933 h 21600"/>
                <a:gd name="T14" fmla="*/ 19293 w 21600"/>
                <a:gd name="T15" fmla="*/ 8226 h 21600"/>
              </a:gdLst>
              <a:ahLst/>
              <a:cxnLst>
                <a:cxn ang="T8">
                  <a:pos x="T0" y="T1"/>
                </a:cxn>
                <a:cxn ang="T9">
                  <a:pos x="T2" y="T3"/>
                </a:cxn>
                <a:cxn ang="T10">
                  <a:pos x="T4" y="T5"/>
                </a:cxn>
                <a:cxn ang="T11">
                  <a:pos x="T6" y="T7"/>
                </a:cxn>
              </a:cxnLst>
              <a:rect l="T12" t="T13" r="T14" b="T15"/>
              <a:pathLst>
                <a:path w="21600" h="21600">
                  <a:moveTo>
                    <a:pt x="21600" y="6079"/>
                  </a:moveTo>
                  <a:lnTo>
                    <a:pt x="15063" y="0"/>
                  </a:lnTo>
                  <a:lnTo>
                    <a:pt x="15063" y="3934"/>
                  </a:lnTo>
                  <a:lnTo>
                    <a:pt x="12427" y="3934"/>
                  </a:lnTo>
                  <a:cubicBezTo>
                    <a:pt x="5564" y="3934"/>
                    <a:pt x="0" y="7616"/>
                    <a:pt x="0" y="12158"/>
                  </a:cubicBezTo>
                  <a:lnTo>
                    <a:pt x="0" y="21600"/>
                  </a:lnTo>
                  <a:lnTo>
                    <a:pt x="4385" y="21600"/>
                  </a:lnTo>
                  <a:lnTo>
                    <a:pt x="4385" y="12158"/>
                  </a:lnTo>
                  <a:cubicBezTo>
                    <a:pt x="4385" y="9985"/>
                    <a:pt x="7986" y="8224"/>
                    <a:pt x="12427" y="8224"/>
                  </a:cubicBezTo>
                  <a:lnTo>
                    <a:pt x="15063" y="8224"/>
                  </a:lnTo>
                  <a:lnTo>
                    <a:pt x="15063" y="12158"/>
                  </a:lnTo>
                  <a:lnTo>
                    <a:pt x="21600" y="6079"/>
                  </a:lnTo>
                  <a:close/>
                </a:path>
              </a:pathLst>
            </a:custGeom>
            <a:solidFill>
              <a:srgbClr val="969696"/>
            </a:solidFill>
            <a:ln>
              <a:noFill/>
            </a:ln>
            <a:extLst>
              <a:ext uri="{91240B29-F687-4F45-9708-019B960494DF}">
                <a14:hiddenLine xmlns:a14="http://schemas.microsoft.com/office/drawing/2010/main" w="38100">
                  <a:solidFill>
                    <a:srgbClr val="000000"/>
                  </a:solidFill>
                  <a:miter lim="800000"/>
                  <a:headEnd/>
                  <a:tailEnd/>
                </a14:hiddenLine>
              </a:ext>
            </a:extLst>
          </p:spPr>
          <p:txBody>
            <a:bodyPr lIns="90000" tIns="46800" rIns="90000" bIns="46800" anchor="ctr">
              <a:spAutoFit/>
            </a:bodyPr>
            <a:lstStyle/>
            <a:p>
              <a:endParaRPr lang="ru-RU">
                <a:solidFill>
                  <a:srgbClr val="0E176C"/>
                </a:solidFill>
              </a:endParaRPr>
            </a:p>
          </p:txBody>
        </p:sp>
      </p:grpSp>
      <p:grpSp>
        <p:nvGrpSpPr>
          <p:cNvPr id="12" name="Group 298">
            <a:extLst>
              <a:ext uri="{FF2B5EF4-FFF2-40B4-BE49-F238E27FC236}">
                <a16:creationId xmlns:a16="http://schemas.microsoft.com/office/drawing/2014/main" id="{D6FF3E27-B885-4A21-B56E-95788F039B2E}"/>
              </a:ext>
            </a:extLst>
          </p:cNvPr>
          <p:cNvGrpSpPr>
            <a:grpSpLocks/>
          </p:cNvGrpSpPr>
          <p:nvPr/>
        </p:nvGrpSpPr>
        <p:grpSpPr bwMode="auto">
          <a:xfrm>
            <a:off x="3240088" y="1190849"/>
            <a:ext cx="3168650" cy="5559425"/>
            <a:chOff x="2041" y="537"/>
            <a:chExt cx="1996" cy="3502"/>
          </a:xfrm>
        </p:grpSpPr>
        <p:grpSp>
          <p:nvGrpSpPr>
            <p:cNvPr id="13" name="Group 13">
              <a:extLst>
                <a:ext uri="{FF2B5EF4-FFF2-40B4-BE49-F238E27FC236}">
                  <a16:creationId xmlns:a16="http://schemas.microsoft.com/office/drawing/2014/main" id="{289FA82E-F14F-4ADE-BB2B-EA80F267BF63}"/>
                </a:ext>
              </a:extLst>
            </p:cNvPr>
            <p:cNvGrpSpPr>
              <a:grpSpLocks/>
            </p:cNvGrpSpPr>
            <p:nvPr/>
          </p:nvGrpSpPr>
          <p:grpSpPr bwMode="auto">
            <a:xfrm>
              <a:off x="2041" y="2210"/>
              <a:ext cx="1959" cy="1829"/>
              <a:chOff x="2041" y="2210"/>
              <a:chExt cx="1959" cy="1829"/>
            </a:xfrm>
          </p:grpSpPr>
          <p:sp>
            <p:nvSpPr>
              <p:cNvPr id="52" name="Freeform 14">
                <a:extLst>
                  <a:ext uri="{FF2B5EF4-FFF2-40B4-BE49-F238E27FC236}">
                    <a16:creationId xmlns:a16="http://schemas.microsoft.com/office/drawing/2014/main" id="{2556A7D2-9989-4FA3-8F67-40B454C78F62}"/>
                  </a:ext>
                </a:extLst>
              </p:cNvPr>
              <p:cNvSpPr>
                <a:spLocks/>
              </p:cNvSpPr>
              <p:nvPr/>
            </p:nvSpPr>
            <p:spPr bwMode="auto">
              <a:xfrm>
                <a:off x="2451" y="3537"/>
                <a:ext cx="1198" cy="178"/>
              </a:xfrm>
              <a:custGeom>
                <a:avLst/>
                <a:gdLst>
                  <a:gd name="T0" fmla="*/ 1198 w 1198"/>
                  <a:gd name="T1" fmla="*/ 178 h 178"/>
                  <a:gd name="T2" fmla="*/ 0 w 1198"/>
                  <a:gd name="T3" fmla="*/ 178 h 178"/>
                  <a:gd name="T4" fmla="*/ 27 w 1198"/>
                  <a:gd name="T5" fmla="*/ 113 h 178"/>
                  <a:gd name="T6" fmla="*/ 108 w 1198"/>
                  <a:gd name="T7" fmla="*/ 0 h 178"/>
                  <a:gd name="T8" fmla="*/ 1106 w 1198"/>
                  <a:gd name="T9" fmla="*/ 0 h 178"/>
                  <a:gd name="T10" fmla="*/ 1182 w 1198"/>
                  <a:gd name="T11" fmla="*/ 113 h 178"/>
                  <a:gd name="T12" fmla="*/ 1198 w 1198"/>
                  <a:gd name="T13" fmla="*/ 178 h 178"/>
                  <a:gd name="T14" fmla="*/ 0 60000 65536"/>
                  <a:gd name="T15" fmla="*/ 0 60000 65536"/>
                  <a:gd name="T16" fmla="*/ 0 60000 65536"/>
                  <a:gd name="T17" fmla="*/ 0 60000 65536"/>
                  <a:gd name="T18" fmla="*/ 0 60000 65536"/>
                  <a:gd name="T19" fmla="*/ 0 60000 65536"/>
                  <a:gd name="T20" fmla="*/ 0 60000 65536"/>
                  <a:gd name="T21" fmla="*/ 0 w 1198"/>
                  <a:gd name="T22" fmla="*/ 0 h 178"/>
                  <a:gd name="T23" fmla="*/ 1198 w 1198"/>
                  <a:gd name="T24" fmla="*/ 178 h 1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8" h="178">
                    <a:moveTo>
                      <a:pt x="1198" y="178"/>
                    </a:moveTo>
                    <a:lnTo>
                      <a:pt x="0" y="178"/>
                    </a:lnTo>
                    <a:lnTo>
                      <a:pt x="27" y="113"/>
                    </a:lnTo>
                    <a:lnTo>
                      <a:pt x="108" y="0"/>
                    </a:lnTo>
                    <a:lnTo>
                      <a:pt x="1106" y="0"/>
                    </a:lnTo>
                    <a:lnTo>
                      <a:pt x="1182" y="113"/>
                    </a:lnTo>
                    <a:lnTo>
                      <a:pt x="1198" y="178"/>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53" name="Freeform 15">
                <a:extLst>
                  <a:ext uri="{FF2B5EF4-FFF2-40B4-BE49-F238E27FC236}">
                    <a16:creationId xmlns:a16="http://schemas.microsoft.com/office/drawing/2014/main" id="{86D241F3-08A9-482D-A3DD-F672C0147B19}"/>
                  </a:ext>
                </a:extLst>
              </p:cNvPr>
              <p:cNvSpPr>
                <a:spLocks/>
              </p:cNvSpPr>
              <p:nvPr/>
            </p:nvSpPr>
            <p:spPr bwMode="auto">
              <a:xfrm>
                <a:off x="2445" y="3532"/>
                <a:ext cx="1209" cy="189"/>
              </a:xfrm>
              <a:custGeom>
                <a:avLst/>
                <a:gdLst>
                  <a:gd name="T0" fmla="*/ 6 w 1209"/>
                  <a:gd name="T1" fmla="*/ 189 h 189"/>
                  <a:gd name="T2" fmla="*/ 0 w 1209"/>
                  <a:gd name="T3" fmla="*/ 183 h 189"/>
                  <a:gd name="T4" fmla="*/ 27 w 1209"/>
                  <a:gd name="T5" fmla="*/ 118 h 189"/>
                  <a:gd name="T6" fmla="*/ 108 w 1209"/>
                  <a:gd name="T7" fmla="*/ 5 h 189"/>
                  <a:gd name="T8" fmla="*/ 114 w 1209"/>
                  <a:gd name="T9" fmla="*/ 0 h 189"/>
                  <a:gd name="T10" fmla="*/ 1112 w 1209"/>
                  <a:gd name="T11" fmla="*/ 0 h 189"/>
                  <a:gd name="T12" fmla="*/ 1117 w 1209"/>
                  <a:gd name="T13" fmla="*/ 5 h 189"/>
                  <a:gd name="T14" fmla="*/ 1193 w 1209"/>
                  <a:gd name="T15" fmla="*/ 118 h 189"/>
                  <a:gd name="T16" fmla="*/ 1209 w 1209"/>
                  <a:gd name="T17" fmla="*/ 183 h 189"/>
                  <a:gd name="T18" fmla="*/ 1198 w 1209"/>
                  <a:gd name="T19" fmla="*/ 183 h 189"/>
                  <a:gd name="T20" fmla="*/ 1182 w 1209"/>
                  <a:gd name="T21" fmla="*/ 118 h 189"/>
                  <a:gd name="T22" fmla="*/ 1112 w 1209"/>
                  <a:gd name="T23" fmla="*/ 11 h 189"/>
                  <a:gd name="T24" fmla="*/ 114 w 1209"/>
                  <a:gd name="T25" fmla="*/ 11 h 189"/>
                  <a:gd name="T26" fmla="*/ 38 w 1209"/>
                  <a:gd name="T27" fmla="*/ 118 h 189"/>
                  <a:gd name="T28" fmla="*/ 11 w 1209"/>
                  <a:gd name="T29" fmla="*/ 183 h 189"/>
                  <a:gd name="T30" fmla="*/ 6 w 1209"/>
                  <a:gd name="T31" fmla="*/ 189 h 1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09"/>
                  <a:gd name="T49" fmla="*/ 0 h 189"/>
                  <a:gd name="T50" fmla="*/ 1209 w 1209"/>
                  <a:gd name="T51" fmla="*/ 189 h 18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09" h="189">
                    <a:moveTo>
                      <a:pt x="6" y="189"/>
                    </a:moveTo>
                    <a:lnTo>
                      <a:pt x="0" y="183"/>
                    </a:lnTo>
                    <a:lnTo>
                      <a:pt x="27" y="118"/>
                    </a:lnTo>
                    <a:lnTo>
                      <a:pt x="108" y="5"/>
                    </a:lnTo>
                    <a:lnTo>
                      <a:pt x="114" y="0"/>
                    </a:lnTo>
                    <a:lnTo>
                      <a:pt x="1112" y="0"/>
                    </a:lnTo>
                    <a:lnTo>
                      <a:pt x="1117" y="5"/>
                    </a:lnTo>
                    <a:lnTo>
                      <a:pt x="1193" y="118"/>
                    </a:lnTo>
                    <a:lnTo>
                      <a:pt x="1209" y="183"/>
                    </a:lnTo>
                    <a:lnTo>
                      <a:pt x="1198" y="183"/>
                    </a:lnTo>
                    <a:lnTo>
                      <a:pt x="1182" y="118"/>
                    </a:lnTo>
                    <a:lnTo>
                      <a:pt x="1112" y="11"/>
                    </a:lnTo>
                    <a:lnTo>
                      <a:pt x="114" y="11"/>
                    </a:lnTo>
                    <a:lnTo>
                      <a:pt x="38" y="118"/>
                    </a:lnTo>
                    <a:lnTo>
                      <a:pt x="11" y="183"/>
                    </a:lnTo>
                    <a:lnTo>
                      <a:pt x="6" y="1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54" name="Freeform 16">
                <a:extLst>
                  <a:ext uri="{FF2B5EF4-FFF2-40B4-BE49-F238E27FC236}">
                    <a16:creationId xmlns:a16="http://schemas.microsoft.com/office/drawing/2014/main" id="{19AB624D-B414-401B-BEEC-E9F8215A539C}"/>
                  </a:ext>
                </a:extLst>
              </p:cNvPr>
              <p:cNvSpPr>
                <a:spLocks/>
              </p:cNvSpPr>
              <p:nvPr/>
            </p:nvSpPr>
            <p:spPr bwMode="auto">
              <a:xfrm>
                <a:off x="2451" y="3710"/>
                <a:ext cx="1203" cy="11"/>
              </a:xfrm>
              <a:custGeom>
                <a:avLst/>
                <a:gdLst>
                  <a:gd name="T0" fmla="*/ 1203 w 1203"/>
                  <a:gd name="T1" fmla="*/ 5 h 11"/>
                  <a:gd name="T2" fmla="*/ 1198 w 1203"/>
                  <a:gd name="T3" fmla="*/ 11 h 11"/>
                  <a:gd name="T4" fmla="*/ 0 w 1203"/>
                  <a:gd name="T5" fmla="*/ 11 h 11"/>
                  <a:gd name="T6" fmla="*/ 0 w 1203"/>
                  <a:gd name="T7" fmla="*/ 0 h 11"/>
                  <a:gd name="T8" fmla="*/ 1198 w 1203"/>
                  <a:gd name="T9" fmla="*/ 0 h 11"/>
                  <a:gd name="T10" fmla="*/ 1203 w 1203"/>
                  <a:gd name="T11" fmla="*/ 5 h 11"/>
                  <a:gd name="T12" fmla="*/ 0 60000 65536"/>
                  <a:gd name="T13" fmla="*/ 0 60000 65536"/>
                  <a:gd name="T14" fmla="*/ 0 60000 65536"/>
                  <a:gd name="T15" fmla="*/ 0 60000 65536"/>
                  <a:gd name="T16" fmla="*/ 0 60000 65536"/>
                  <a:gd name="T17" fmla="*/ 0 60000 65536"/>
                  <a:gd name="T18" fmla="*/ 0 w 1203"/>
                  <a:gd name="T19" fmla="*/ 0 h 11"/>
                  <a:gd name="T20" fmla="*/ 1203 w 1203"/>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203" h="11">
                    <a:moveTo>
                      <a:pt x="1203" y="5"/>
                    </a:moveTo>
                    <a:lnTo>
                      <a:pt x="1198" y="11"/>
                    </a:lnTo>
                    <a:lnTo>
                      <a:pt x="0" y="11"/>
                    </a:lnTo>
                    <a:lnTo>
                      <a:pt x="0" y="0"/>
                    </a:lnTo>
                    <a:lnTo>
                      <a:pt x="1198" y="0"/>
                    </a:lnTo>
                    <a:lnTo>
                      <a:pt x="1203"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55" name="Rectangle 17">
                <a:extLst>
                  <a:ext uri="{FF2B5EF4-FFF2-40B4-BE49-F238E27FC236}">
                    <a16:creationId xmlns:a16="http://schemas.microsoft.com/office/drawing/2014/main" id="{69EB5DD8-AC92-4B78-B793-3760C99B3C39}"/>
                  </a:ext>
                </a:extLst>
              </p:cNvPr>
              <p:cNvSpPr>
                <a:spLocks noChangeArrowheads="1"/>
              </p:cNvSpPr>
              <p:nvPr/>
            </p:nvSpPr>
            <p:spPr bwMode="auto">
              <a:xfrm>
                <a:off x="2515" y="3629"/>
                <a:ext cx="13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56" name="Freeform 18">
                <a:extLst>
                  <a:ext uri="{FF2B5EF4-FFF2-40B4-BE49-F238E27FC236}">
                    <a16:creationId xmlns:a16="http://schemas.microsoft.com/office/drawing/2014/main" id="{E68A6517-8A6D-4755-A496-ED61115D357F}"/>
                  </a:ext>
                </a:extLst>
              </p:cNvPr>
              <p:cNvSpPr>
                <a:spLocks/>
              </p:cNvSpPr>
              <p:nvPr/>
            </p:nvSpPr>
            <p:spPr bwMode="auto">
              <a:xfrm>
                <a:off x="2672" y="3548"/>
                <a:ext cx="755" cy="75"/>
              </a:xfrm>
              <a:custGeom>
                <a:avLst/>
                <a:gdLst>
                  <a:gd name="T0" fmla="*/ 0 w 755"/>
                  <a:gd name="T1" fmla="*/ 38 h 75"/>
                  <a:gd name="T2" fmla="*/ 5 w 755"/>
                  <a:gd name="T3" fmla="*/ 32 h 75"/>
                  <a:gd name="T4" fmla="*/ 32 w 755"/>
                  <a:gd name="T5" fmla="*/ 21 h 75"/>
                  <a:gd name="T6" fmla="*/ 65 w 755"/>
                  <a:gd name="T7" fmla="*/ 16 h 75"/>
                  <a:gd name="T8" fmla="*/ 113 w 755"/>
                  <a:gd name="T9" fmla="*/ 11 h 75"/>
                  <a:gd name="T10" fmla="*/ 167 w 755"/>
                  <a:gd name="T11" fmla="*/ 5 h 75"/>
                  <a:gd name="T12" fmla="*/ 232 w 755"/>
                  <a:gd name="T13" fmla="*/ 5 h 75"/>
                  <a:gd name="T14" fmla="*/ 302 w 755"/>
                  <a:gd name="T15" fmla="*/ 0 h 75"/>
                  <a:gd name="T16" fmla="*/ 453 w 755"/>
                  <a:gd name="T17" fmla="*/ 0 h 75"/>
                  <a:gd name="T18" fmla="*/ 523 w 755"/>
                  <a:gd name="T19" fmla="*/ 5 h 75"/>
                  <a:gd name="T20" fmla="*/ 588 w 755"/>
                  <a:gd name="T21" fmla="*/ 5 h 75"/>
                  <a:gd name="T22" fmla="*/ 642 w 755"/>
                  <a:gd name="T23" fmla="*/ 11 h 75"/>
                  <a:gd name="T24" fmla="*/ 691 w 755"/>
                  <a:gd name="T25" fmla="*/ 16 h 75"/>
                  <a:gd name="T26" fmla="*/ 723 w 755"/>
                  <a:gd name="T27" fmla="*/ 21 h 75"/>
                  <a:gd name="T28" fmla="*/ 750 w 755"/>
                  <a:gd name="T29" fmla="*/ 32 h 75"/>
                  <a:gd name="T30" fmla="*/ 755 w 755"/>
                  <a:gd name="T31" fmla="*/ 38 h 75"/>
                  <a:gd name="T32" fmla="*/ 750 w 755"/>
                  <a:gd name="T33" fmla="*/ 43 h 75"/>
                  <a:gd name="T34" fmla="*/ 723 w 755"/>
                  <a:gd name="T35" fmla="*/ 54 h 75"/>
                  <a:gd name="T36" fmla="*/ 691 w 755"/>
                  <a:gd name="T37" fmla="*/ 59 h 75"/>
                  <a:gd name="T38" fmla="*/ 642 w 755"/>
                  <a:gd name="T39" fmla="*/ 65 h 75"/>
                  <a:gd name="T40" fmla="*/ 588 w 755"/>
                  <a:gd name="T41" fmla="*/ 70 h 75"/>
                  <a:gd name="T42" fmla="*/ 523 w 755"/>
                  <a:gd name="T43" fmla="*/ 70 h 75"/>
                  <a:gd name="T44" fmla="*/ 453 w 755"/>
                  <a:gd name="T45" fmla="*/ 75 h 75"/>
                  <a:gd name="T46" fmla="*/ 302 w 755"/>
                  <a:gd name="T47" fmla="*/ 75 h 75"/>
                  <a:gd name="T48" fmla="*/ 232 w 755"/>
                  <a:gd name="T49" fmla="*/ 70 h 75"/>
                  <a:gd name="T50" fmla="*/ 167 w 755"/>
                  <a:gd name="T51" fmla="*/ 70 h 75"/>
                  <a:gd name="T52" fmla="*/ 113 w 755"/>
                  <a:gd name="T53" fmla="*/ 65 h 75"/>
                  <a:gd name="T54" fmla="*/ 65 w 755"/>
                  <a:gd name="T55" fmla="*/ 59 h 75"/>
                  <a:gd name="T56" fmla="*/ 32 w 755"/>
                  <a:gd name="T57" fmla="*/ 54 h 75"/>
                  <a:gd name="T58" fmla="*/ 5 w 755"/>
                  <a:gd name="T59" fmla="*/ 43 h 75"/>
                  <a:gd name="T60" fmla="*/ 0 w 755"/>
                  <a:gd name="T61" fmla="*/ 38 h 7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55"/>
                  <a:gd name="T94" fmla="*/ 0 h 75"/>
                  <a:gd name="T95" fmla="*/ 755 w 755"/>
                  <a:gd name="T96" fmla="*/ 75 h 7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55" h="75">
                    <a:moveTo>
                      <a:pt x="0" y="38"/>
                    </a:moveTo>
                    <a:lnTo>
                      <a:pt x="5" y="32"/>
                    </a:lnTo>
                    <a:lnTo>
                      <a:pt x="32" y="21"/>
                    </a:lnTo>
                    <a:lnTo>
                      <a:pt x="65" y="16"/>
                    </a:lnTo>
                    <a:lnTo>
                      <a:pt x="113" y="11"/>
                    </a:lnTo>
                    <a:lnTo>
                      <a:pt x="167" y="5"/>
                    </a:lnTo>
                    <a:lnTo>
                      <a:pt x="232" y="5"/>
                    </a:lnTo>
                    <a:lnTo>
                      <a:pt x="302" y="0"/>
                    </a:lnTo>
                    <a:lnTo>
                      <a:pt x="453" y="0"/>
                    </a:lnTo>
                    <a:lnTo>
                      <a:pt x="523" y="5"/>
                    </a:lnTo>
                    <a:lnTo>
                      <a:pt x="588" y="5"/>
                    </a:lnTo>
                    <a:lnTo>
                      <a:pt x="642" y="11"/>
                    </a:lnTo>
                    <a:lnTo>
                      <a:pt x="691" y="16"/>
                    </a:lnTo>
                    <a:lnTo>
                      <a:pt x="723" y="21"/>
                    </a:lnTo>
                    <a:lnTo>
                      <a:pt x="750" y="32"/>
                    </a:lnTo>
                    <a:lnTo>
                      <a:pt x="755" y="38"/>
                    </a:lnTo>
                    <a:lnTo>
                      <a:pt x="750" y="43"/>
                    </a:lnTo>
                    <a:lnTo>
                      <a:pt x="723" y="54"/>
                    </a:lnTo>
                    <a:lnTo>
                      <a:pt x="691" y="59"/>
                    </a:lnTo>
                    <a:lnTo>
                      <a:pt x="642" y="65"/>
                    </a:lnTo>
                    <a:lnTo>
                      <a:pt x="588" y="70"/>
                    </a:lnTo>
                    <a:lnTo>
                      <a:pt x="523" y="70"/>
                    </a:lnTo>
                    <a:lnTo>
                      <a:pt x="453" y="75"/>
                    </a:lnTo>
                    <a:lnTo>
                      <a:pt x="302" y="75"/>
                    </a:lnTo>
                    <a:lnTo>
                      <a:pt x="232" y="70"/>
                    </a:lnTo>
                    <a:lnTo>
                      <a:pt x="167" y="70"/>
                    </a:lnTo>
                    <a:lnTo>
                      <a:pt x="113" y="65"/>
                    </a:lnTo>
                    <a:lnTo>
                      <a:pt x="65" y="59"/>
                    </a:lnTo>
                    <a:lnTo>
                      <a:pt x="32" y="54"/>
                    </a:lnTo>
                    <a:lnTo>
                      <a:pt x="5" y="43"/>
                    </a:lnTo>
                    <a:lnTo>
                      <a:pt x="0" y="38"/>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57" name="Freeform 19">
                <a:extLst>
                  <a:ext uri="{FF2B5EF4-FFF2-40B4-BE49-F238E27FC236}">
                    <a16:creationId xmlns:a16="http://schemas.microsoft.com/office/drawing/2014/main" id="{ED1ED11F-F767-41FA-901A-7F2C2F7463D1}"/>
                  </a:ext>
                </a:extLst>
              </p:cNvPr>
              <p:cNvSpPr>
                <a:spLocks/>
              </p:cNvSpPr>
              <p:nvPr/>
            </p:nvSpPr>
            <p:spPr bwMode="auto">
              <a:xfrm>
                <a:off x="2667" y="3543"/>
                <a:ext cx="766" cy="86"/>
              </a:xfrm>
              <a:custGeom>
                <a:avLst/>
                <a:gdLst>
                  <a:gd name="T0" fmla="*/ 10 w 766"/>
                  <a:gd name="T1" fmla="*/ 32 h 86"/>
                  <a:gd name="T2" fmla="*/ 70 w 766"/>
                  <a:gd name="T3" fmla="*/ 16 h 86"/>
                  <a:gd name="T4" fmla="*/ 172 w 766"/>
                  <a:gd name="T5" fmla="*/ 5 h 86"/>
                  <a:gd name="T6" fmla="*/ 307 w 766"/>
                  <a:gd name="T7" fmla="*/ 0 h 86"/>
                  <a:gd name="T8" fmla="*/ 528 w 766"/>
                  <a:gd name="T9" fmla="*/ 5 h 86"/>
                  <a:gd name="T10" fmla="*/ 647 w 766"/>
                  <a:gd name="T11" fmla="*/ 10 h 86"/>
                  <a:gd name="T12" fmla="*/ 728 w 766"/>
                  <a:gd name="T13" fmla="*/ 21 h 86"/>
                  <a:gd name="T14" fmla="*/ 760 w 766"/>
                  <a:gd name="T15" fmla="*/ 37 h 86"/>
                  <a:gd name="T16" fmla="*/ 760 w 766"/>
                  <a:gd name="T17" fmla="*/ 48 h 86"/>
                  <a:gd name="T18" fmla="*/ 728 w 766"/>
                  <a:gd name="T19" fmla="*/ 64 h 86"/>
                  <a:gd name="T20" fmla="*/ 647 w 766"/>
                  <a:gd name="T21" fmla="*/ 75 h 86"/>
                  <a:gd name="T22" fmla="*/ 528 w 766"/>
                  <a:gd name="T23" fmla="*/ 80 h 86"/>
                  <a:gd name="T24" fmla="*/ 307 w 766"/>
                  <a:gd name="T25" fmla="*/ 86 h 86"/>
                  <a:gd name="T26" fmla="*/ 172 w 766"/>
                  <a:gd name="T27" fmla="*/ 80 h 86"/>
                  <a:gd name="T28" fmla="*/ 70 w 766"/>
                  <a:gd name="T29" fmla="*/ 70 h 86"/>
                  <a:gd name="T30" fmla="*/ 10 w 766"/>
                  <a:gd name="T31" fmla="*/ 53 h 86"/>
                  <a:gd name="T32" fmla="*/ 0 w 766"/>
                  <a:gd name="T33" fmla="*/ 43 h 86"/>
                  <a:gd name="T34" fmla="*/ 10 w 766"/>
                  <a:gd name="T35" fmla="*/ 43 h 86"/>
                  <a:gd name="T36" fmla="*/ 70 w 766"/>
                  <a:gd name="T37" fmla="*/ 59 h 86"/>
                  <a:gd name="T38" fmla="*/ 172 w 766"/>
                  <a:gd name="T39" fmla="*/ 70 h 86"/>
                  <a:gd name="T40" fmla="*/ 307 w 766"/>
                  <a:gd name="T41" fmla="*/ 75 h 86"/>
                  <a:gd name="T42" fmla="*/ 528 w 766"/>
                  <a:gd name="T43" fmla="*/ 70 h 86"/>
                  <a:gd name="T44" fmla="*/ 647 w 766"/>
                  <a:gd name="T45" fmla="*/ 64 h 86"/>
                  <a:gd name="T46" fmla="*/ 728 w 766"/>
                  <a:gd name="T47" fmla="*/ 53 h 86"/>
                  <a:gd name="T48" fmla="*/ 755 w 766"/>
                  <a:gd name="T49" fmla="*/ 43 h 86"/>
                  <a:gd name="T50" fmla="*/ 728 w 766"/>
                  <a:gd name="T51" fmla="*/ 32 h 86"/>
                  <a:gd name="T52" fmla="*/ 647 w 766"/>
                  <a:gd name="T53" fmla="*/ 21 h 86"/>
                  <a:gd name="T54" fmla="*/ 528 w 766"/>
                  <a:gd name="T55" fmla="*/ 16 h 86"/>
                  <a:gd name="T56" fmla="*/ 307 w 766"/>
                  <a:gd name="T57" fmla="*/ 10 h 86"/>
                  <a:gd name="T58" fmla="*/ 172 w 766"/>
                  <a:gd name="T59" fmla="*/ 16 h 86"/>
                  <a:gd name="T60" fmla="*/ 70 w 766"/>
                  <a:gd name="T61" fmla="*/ 26 h 86"/>
                  <a:gd name="T62" fmla="*/ 10 w 766"/>
                  <a:gd name="T63" fmla="*/ 43 h 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66"/>
                  <a:gd name="T97" fmla="*/ 0 h 86"/>
                  <a:gd name="T98" fmla="*/ 766 w 766"/>
                  <a:gd name="T99" fmla="*/ 86 h 8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66" h="86">
                    <a:moveTo>
                      <a:pt x="5" y="37"/>
                    </a:moveTo>
                    <a:lnTo>
                      <a:pt x="10" y="32"/>
                    </a:lnTo>
                    <a:lnTo>
                      <a:pt x="37" y="21"/>
                    </a:lnTo>
                    <a:lnTo>
                      <a:pt x="70" y="16"/>
                    </a:lnTo>
                    <a:lnTo>
                      <a:pt x="118" y="10"/>
                    </a:lnTo>
                    <a:lnTo>
                      <a:pt x="172" y="5"/>
                    </a:lnTo>
                    <a:lnTo>
                      <a:pt x="237" y="5"/>
                    </a:lnTo>
                    <a:lnTo>
                      <a:pt x="307" y="0"/>
                    </a:lnTo>
                    <a:lnTo>
                      <a:pt x="458" y="0"/>
                    </a:lnTo>
                    <a:lnTo>
                      <a:pt x="528" y="5"/>
                    </a:lnTo>
                    <a:lnTo>
                      <a:pt x="593" y="5"/>
                    </a:lnTo>
                    <a:lnTo>
                      <a:pt x="647" y="10"/>
                    </a:lnTo>
                    <a:lnTo>
                      <a:pt x="696" y="16"/>
                    </a:lnTo>
                    <a:lnTo>
                      <a:pt x="728" y="21"/>
                    </a:lnTo>
                    <a:lnTo>
                      <a:pt x="755" y="32"/>
                    </a:lnTo>
                    <a:lnTo>
                      <a:pt x="760" y="37"/>
                    </a:lnTo>
                    <a:lnTo>
                      <a:pt x="766" y="43"/>
                    </a:lnTo>
                    <a:lnTo>
                      <a:pt x="760" y="48"/>
                    </a:lnTo>
                    <a:lnTo>
                      <a:pt x="755" y="53"/>
                    </a:lnTo>
                    <a:lnTo>
                      <a:pt x="728" y="64"/>
                    </a:lnTo>
                    <a:lnTo>
                      <a:pt x="696" y="70"/>
                    </a:lnTo>
                    <a:lnTo>
                      <a:pt x="647" y="75"/>
                    </a:lnTo>
                    <a:lnTo>
                      <a:pt x="593" y="80"/>
                    </a:lnTo>
                    <a:lnTo>
                      <a:pt x="528" y="80"/>
                    </a:lnTo>
                    <a:lnTo>
                      <a:pt x="458" y="86"/>
                    </a:lnTo>
                    <a:lnTo>
                      <a:pt x="307" y="86"/>
                    </a:lnTo>
                    <a:lnTo>
                      <a:pt x="237" y="80"/>
                    </a:lnTo>
                    <a:lnTo>
                      <a:pt x="172" y="80"/>
                    </a:lnTo>
                    <a:lnTo>
                      <a:pt x="118" y="75"/>
                    </a:lnTo>
                    <a:lnTo>
                      <a:pt x="70" y="70"/>
                    </a:lnTo>
                    <a:lnTo>
                      <a:pt x="37" y="64"/>
                    </a:lnTo>
                    <a:lnTo>
                      <a:pt x="10" y="53"/>
                    </a:lnTo>
                    <a:lnTo>
                      <a:pt x="5" y="48"/>
                    </a:lnTo>
                    <a:lnTo>
                      <a:pt x="0" y="43"/>
                    </a:lnTo>
                    <a:lnTo>
                      <a:pt x="10" y="43"/>
                    </a:lnTo>
                    <a:lnTo>
                      <a:pt x="37" y="53"/>
                    </a:lnTo>
                    <a:lnTo>
                      <a:pt x="70" y="59"/>
                    </a:lnTo>
                    <a:lnTo>
                      <a:pt x="118" y="64"/>
                    </a:lnTo>
                    <a:lnTo>
                      <a:pt x="172" y="70"/>
                    </a:lnTo>
                    <a:lnTo>
                      <a:pt x="237" y="70"/>
                    </a:lnTo>
                    <a:lnTo>
                      <a:pt x="307" y="75"/>
                    </a:lnTo>
                    <a:lnTo>
                      <a:pt x="458" y="75"/>
                    </a:lnTo>
                    <a:lnTo>
                      <a:pt x="528" y="70"/>
                    </a:lnTo>
                    <a:lnTo>
                      <a:pt x="593" y="70"/>
                    </a:lnTo>
                    <a:lnTo>
                      <a:pt x="647" y="64"/>
                    </a:lnTo>
                    <a:lnTo>
                      <a:pt x="696" y="59"/>
                    </a:lnTo>
                    <a:lnTo>
                      <a:pt x="728" y="53"/>
                    </a:lnTo>
                    <a:lnTo>
                      <a:pt x="755" y="43"/>
                    </a:lnTo>
                    <a:lnTo>
                      <a:pt x="728" y="32"/>
                    </a:lnTo>
                    <a:lnTo>
                      <a:pt x="696" y="26"/>
                    </a:lnTo>
                    <a:lnTo>
                      <a:pt x="647" y="21"/>
                    </a:lnTo>
                    <a:lnTo>
                      <a:pt x="593" y="16"/>
                    </a:lnTo>
                    <a:lnTo>
                      <a:pt x="528" y="16"/>
                    </a:lnTo>
                    <a:lnTo>
                      <a:pt x="458" y="10"/>
                    </a:lnTo>
                    <a:lnTo>
                      <a:pt x="307" y="10"/>
                    </a:lnTo>
                    <a:lnTo>
                      <a:pt x="237" y="16"/>
                    </a:lnTo>
                    <a:lnTo>
                      <a:pt x="172" y="16"/>
                    </a:lnTo>
                    <a:lnTo>
                      <a:pt x="118" y="21"/>
                    </a:lnTo>
                    <a:lnTo>
                      <a:pt x="70" y="26"/>
                    </a:lnTo>
                    <a:lnTo>
                      <a:pt x="37" y="32"/>
                    </a:lnTo>
                    <a:lnTo>
                      <a:pt x="10" y="43"/>
                    </a:lnTo>
                    <a:lnTo>
                      <a:pt x="5"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58" name="Freeform 20">
                <a:extLst>
                  <a:ext uri="{FF2B5EF4-FFF2-40B4-BE49-F238E27FC236}">
                    <a16:creationId xmlns:a16="http://schemas.microsoft.com/office/drawing/2014/main" id="{0D35A806-74F0-40C4-93E6-7ECC4D546F1B}"/>
                  </a:ext>
                </a:extLst>
              </p:cNvPr>
              <p:cNvSpPr>
                <a:spLocks/>
              </p:cNvSpPr>
              <p:nvPr/>
            </p:nvSpPr>
            <p:spPr bwMode="auto">
              <a:xfrm>
                <a:off x="2667" y="3580"/>
                <a:ext cx="16" cy="6"/>
              </a:xfrm>
              <a:custGeom>
                <a:avLst/>
                <a:gdLst>
                  <a:gd name="T0" fmla="*/ 0 w 16"/>
                  <a:gd name="T1" fmla="*/ 6 h 6"/>
                  <a:gd name="T2" fmla="*/ 5 w 16"/>
                  <a:gd name="T3" fmla="*/ 0 h 6"/>
                  <a:gd name="T4" fmla="*/ 16 w 16"/>
                  <a:gd name="T5" fmla="*/ 0 h 6"/>
                  <a:gd name="T6" fmla="*/ 10 w 16"/>
                  <a:gd name="T7" fmla="*/ 6 h 6"/>
                  <a:gd name="T8" fmla="*/ 0 w 16"/>
                  <a:gd name="T9" fmla="*/ 6 h 6"/>
                  <a:gd name="T10" fmla="*/ 0 60000 65536"/>
                  <a:gd name="T11" fmla="*/ 0 60000 65536"/>
                  <a:gd name="T12" fmla="*/ 0 60000 65536"/>
                  <a:gd name="T13" fmla="*/ 0 60000 65536"/>
                  <a:gd name="T14" fmla="*/ 0 60000 65536"/>
                  <a:gd name="T15" fmla="*/ 0 w 16"/>
                  <a:gd name="T16" fmla="*/ 0 h 6"/>
                  <a:gd name="T17" fmla="*/ 16 w 16"/>
                  <a:gd name="T18" fmla="*/ 6 h 6"/>
                </a:gdLst>
                <a:ahLst/>
                <a:cxnLst>
                  <a:cxn ang="T10">
                    <a:pos x="T0" y="T1"/>
                  </a:cxn>
                  <a:cxn ang="T11">
                    <a:pos x="T2" y="T3"/>
                  </a:cxn>
                  <a:cxn ang="T12">
                    <a:pos x="T4" y="T5"/>
                  </a:cxn>
                  <a:cxn ang="T13">
                    <a:pos x="T6" y="T7"/>
                  </a:cxn>
                  <a:cxn ang="T14">
                    <a:pos x="T8" y="T9"/>
                  </a:cxn>
                </a:cxnLst>
                <a:rect l="T15" t="T16" r="T17" b="T18"/>
                <a:pathLst>
                  <a:path w="16" h="6">
                    <a:moveTo>
                      <a:pt x="0" y="6"/>
                    </a:moveTo>
                    <a:lnTo>
                      <a:pt x="5" y="0"/>
                    </a:lnTo>
                    <a:lnTo>
                      <a:pt x="16" y="0"/>
                    </a:lnTo>
                    <a:lnTo>
                      <a:pt x="10" y="6"/>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59" name="Freeform 21">
                <a:extLst>
                  <a:ext uri="{FF2B5EF4-FFF2-40B4-BE49-F238E27FC236}">
                    <a16:creationId xmlns:a16="http://schemas.microsoft.com/office/drawing/2014/main" id="{3CBB948D-3DAD-4FBD-A0C9-D3D2570BD3EC}"/>
                  </a:ext>
                </a:extLst>
              </p:cNvPr>
              <p:cNvSpPr>
                <a:spLocks/>
              </p:cNvSpPr>
              <p:nvPr/>
            </p:nvSpPr>
            <p:spPr bwMode="auto">
              <a:xfrm>
                <a:off x="2672" y="3559"/>
                <a:ext cx="130" cy="54"/>
              </a:xfrm>
              <a:custGeom>
                <a:avLst/>
                <a:gdLst>
                  <a:gd name="T0" fmla="*/ 124 w 130"/>
                  <a:gd name="T1" fmla="*/ 0 h 54"/>
                  <a:gd name="T2" fmla="*/ 81 w 130"/>
                  <a:gd name="T3" fmla="*/ 0 h 54"/>
                  <a:gd name="T4" fmla="*/ 43 w 130"/>
                  <a:gd name="T5" fmla="*/ 10 h 54"/>
                  <a:gd name="T6" fmla="*/ 11 w 130"/>
                  <a:gd name="T7" fmla="*/ 16 h 54"/>
                  <a:gd name="T8" fmla="*/ 0 w 130"/>
                  <a:gd name="T9" fmla="*/ 21 h 54"/>
                  <a:gd name="T10" fmla="*/ 0 w 130"/>
                  <a:gd name="T11" fmla="*/ 27 h 54"/>
                  <a:gd name="T12" fmla="*/ 5 w 130"/>
                  <a:gd name="T13" fmla="*/ 32 h 54"/>
                  <a:gd name="T14" fmla="*/ 16 w 130"/>
                  <a:gd name="T15" fmla="*/ 37 h 54"/>
                  <a:gd name="T16" fmla="*/ 43 w 130"/>
                  <a:gd name="T17" fmla="*/ 43 h 54"/>
                  <a:gd name="T18" fmla="*/ 81 w 130"/>
                  <a:gd name="T19" fmla="*/ 48 h 54"/>
                  <a:gd name="T20" fmla="*/ 130 w 130"/>
                  <a:gd name="T21" fmla="*/ 54 h 54"/>
                  <a:gd name="T22" fmla="*/ 124 w 130"/>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0"/>
                  <a:gd name="T37" fmla="*/ 0 h 54"/>
                  <a:gd name="T38" fmla="*/ 130 w 130"/>
                  <a:gd name="T39" fmla="*/ 54 h 5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0" h="54">
                    <a:moveTo>
                      <a:pt x="124" y="0"/>
                    </a:moveTo>
                    <a:lnTo>
                      <a:pt x="81" y="0"/>
                    </a:lnTo>
                    <a:lnTo>
                      <a:pt x="43" y="10"/>
                    </a:lnTo>
                    <a:lnTo>
                      <a:pt x="11" y="16"/>
                    </a:lnTo>
                    <a:lnTo>
                      <a:pt x="0" y="21"/>
                    </a:lnTo>
                    <a:lnTo>
                      <a:pt x="0" y="27"/>
                    </a:lnTo>
                    <a:lnTo>
                      <a:pt x="5" y="32"/>
                    </a:lnTo>
                    <a:lnTo>
                      <a:pt x="16" y="37"/>
                    </a:lnTo>
                    <a:lnTo>
                      <a:pt x="43" y="43"/>
                    </a:lnTo>
                    <a:lnTo>
                      <a:pt x="81" y="48"/>
                    </a:lnTo>
                    <a:lnTo>
                      <a:pt x="130" y="54"/>
                    </a:lnTo>
                    <a:lnTo>
                      <a:pt x="124" y="0"/>
                    </a:lnTo>
                    <a:close/>
                  </a:path>
                </a:pathLst>
              </a:custGeom>
              <a:solidFill>
                <a:srgbClr val="000000"/>
              </a:solidFill>
              <a:ln w="0">
                <a:solidFill>
                  <a:srgbClr val="000000"/>
                </a:solidFill>
                <a:round/>
                <a:headEnd/>
                <a:tailEnd/>
              </a:ln>
            </p:spPr>
            <p:txBody>
              <a:bodyPr/>
              <a:lstStyle/>
              <a:p>
                <a:endParaRPr lang="ru-RU">
                  <a:solidFill>
                    <a:srgbClr val="0E176C"/>
                  </a:solidFill>
                </a:endParaRPr>
              </a:p>
            </p:txBody>
          </p:sp>
          <p:sp>
            <p:nvSpPr>
              <p:cNvPr id="60" name="Freeform 22">
                <a:extLst>
                  <a:ext uri="{FF2B5EF4-FFF2-40B4-BE49-F238E27FC236}">
                    <a16:creationId xmlns:a16="http://schemas.microsoft.com/office/drawing/2014/main" id="{F25EBC47-28B1-4A85-ACB8-9ABB07D3B8C9}"/>
                  </a:ext>
                </a:extLst>
              </p:cNvPr>
              <p:cNvSpPr>
                <a:spLocks/>
              </p:cNvSpPr>
              <p:nvPr/>
            </p:nvSpPr>
            <p:spPr bwMode="auto">
              <a:xfrm>
                <a:off x="3320" y="3559"/>
                <a:ext cx="107" cy="54"/>
              </a:xfrm>
              <a:custGeom>
                <a:avLst/>
                <a:gdLst>
                  <a:gd name="T0" fmla="*/ 0 w 107"/>
                  <a:gd name="T1" fmla="*/ 0 h 54"/>
                  <a:gd name="T2" fmla="*/ 16 w 107"/>
                  <a:gd name="T3" fmla="*/ 0 h 54"/>
                  <a:gd name="T4" fmla="*/ 59 w 107"/>
                  <a:gd name="T5" fmla="*/ 5 h 54"/>
                  <a:gd name="T6" fmla="*/ 91 w 107"/>
                  <a:gd name="T7" fmla="*/ 16 h 54"/>
                  <a:gd name="T8" fmla="*/ 102 w 107"/>
                  <a:gd name="T9" fmla="*/ 21 h 54"/>
                  <a:gd name="T10" fmla="*/ 107 w 107"/>
                  <a:gd name="T11" fmla="*/ 27 h 54"/>
                  <a:gd name="T12" fmla="*/ 107 w 107"/>
                  <a:gd name="T13" fmla="*/ 32 h 54"/>
                  <a:gd name="T14" fmla="*/ 97 w 107"/>
                  <a:gd name="T15" fmla="*/ 37 h 54"/>
                  <a:gd name="T16" fmla="*/ 70 w 107"/>
                  <a:gd name="T17" fmla="*/ 43 h 54"/>
                  <a:gd name="T18" fmla="*/ 21 w 107"/>
                  <a:gd name="T19" fmla="*/ 48 h 54"/>
                  <a:gd name="T20" fmla="*/ 0 w 107"/>
                  <a:gd name="T21" fmla="*/ 54 h 54"/>
                  <a:gd name="T22" fmla="*/ 0 w 107"/>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7"/>
                  <a:gd name="T37" fmla="*/ 0 h 54"/>
                  <a:gd name="T38" fmla="*/ 107 w 107"/>
                  <a:gd name="T39" fmla="*/ 54 h 5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7" h="54">
                    <a:moveTo>
                      <a:pt x="0" y="0"/>
                    </a:moveTo>
                    <a:lnTo>
                      <a:pt x="16" y="0"/>
                    </a:lnTo>
                    <a:lnTo>
                      <a:pt x="59" y="5"/>
                    </a:lnTo>
                    <a:lnTo>
                      <a:pt x="91" y="16"/>
                    </a:lnTo>
                    <a:lnTo>
                      <a:pt x="102" y="21"/>
                    </a:lnTo>
                    <a:lnTo>
                      <a:pt x="107" y="27"/>
                    </a:lnTo>
                    <a:lnTo>
                      <a:pt x="107" y="32"/>
                    </a:lnTo>
                    <a:lnTo>
                      <a:pt x="97" y="37"/>
                    </a:lnTo>
                    <a:lnTo>
                      <a:pt x="70" y="43"/>
                    </a:lnTo>
                    <a:lnTo>
                      <a:pt x="21" y="48"/>
                    </a:lnTo>
                    <a:lnTo>
                      <a:pt x="0" y="54"/>
                    </a:lnTo>
                    <a:lnTo>
                      <a:pt x="0" y="0"/>
                    </a:lnTo>
                    <a:close/>
                  </a:path>
                </a:pathLst>
              </a:custGeom>
              <a:solidFill>
                <a:srgbClr val="000000"/>
              </a:solidFill>
              <a:ln w="0">
                <a:solidFill>
                  <a:srgbClr val="000000"/>
                </a:solidFill>
                <a:round/>
                <a:headEnd/>
                <a:tailEnd/>
              </a:ln>
            </p:spPr>
            <p:txBody>
              <a:bodyPr/>
              <a:lstStyle/>
              <a:p>
                <a:endParaRPr lang="ru-RU">
                  <a:solidFill>
                    <a:srgbClr val="0E176C"/>
                  </a:solidFill>
                </a:endParaRPr>
              </a:p>
            </p:txBody>
          </p:sp>
          <p:sp>
            <p:nvSpPr>
              <p:cNvPr id="61" name="Freeform 23">
                <a:extLst>
                  <a:ext uri="{FF2B5EF4-FFF2-40B4-BE49-F238E27FC236}">
                    <a16:creationId xmlns:a16="http://schemas.microsoft.com/office/drawing/2014/main" id="{89525B0E-4E79-4CCD-8AD0-679ECF6F507E}"/>
                  </a:ext>
                </a:extLst>
              </p:cNvPr>
              <p:cNvSpPr>
                <a:spLocks/>
              </p:cNvSpPr>
              <p:nvPr/>
            </p:nvSpPr>
            <p:spPr bwMode="auto">
              <a:xfrm>
                <a:off x="2688" y="3494"/>
                <a:ext cx="43" cy="92"/>
              </a:xfrm>
              <a:custGeom>
                <a:avLst/>
                <a:gdLst>
                  <a:gd name="T0" fmla="*/ 0 w 43"/>
                  <a:gd name="T1" fmla="*/ 5 h 92"/>
                  <a:gd name="T2" fmla="*/ 0 w 43"/>
                  <a:gd name="T3" fmla="*/ 75 h 92"/>
                  <a:gd name="T4" fmla="*/ 11 w 43"/>
                  <a:gd name="T5" fmla="*/ 86 h 92"/>
                  <a:gd name="T6" fmla="*/ 27 w 43"/>
                  <a:gd name="T7" fmla="*/ 92 h 92"/>
                  <a:gd name="T8" fmla="*/ 38 w 43"/>
                  <a:gd name="T9" fmla="*/ 86 h 92"/>
                  <a:gd name="T10" fmla="*/ 43 w 43"/>
                  <a:gd name="T11" fmla="*/ 75 h 92"/>
                  <a:gd name="T12" fmla="*/ 43 w 43"/>
                  <a:gd name="T13" fmla="*/ 0 h 92"/>
                  <a:gd name="T14" fmla="*/ 0 w 43"/>
                  <a:gd name="T15" fmla="*/ 5 h 92"/>
                  <a:gd name="T16" fmla="*/ 0 60000 65536"/>
                  <a:gd name="T17" fmla="*/ 0 60000 65536"/>
                  <a:gd name="T18" fmla="*/ 0 60000 65536"/>
                  <a:gd name="T19" fmla="*/ 0 60000 65536"/>
                  <a:gd name="T20" fmla="*/ 0 60000 65536"/>
                  <a:gd name="T21" fmla="*/ 0 60000 65536"/>
                  <a:gd name="T22" fmla="*/ 0 60000 65536"/>
                  <a:gd name="T23" fmla="*/ 0 60000 65536"/>
                  <a:gd name="T24" fmla="*/ 0 w 43"/>
                  <a:gd name="T25" fmla="*/ 0 h 92"/>
                  <a:gd name="T26" fmla="*/ 43 w 43"/>
                  <a:gd name="T27" fmla="*/ 92 h 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3" h="92">
                    <a:moveTo>
                      <a:pt x="0" y="5"/>
                    </a:moveTo>
                    <a:lnTo>
                      <a:pt x="0" y="75"/>
                    </a:lnTo>
                    <a:lnTo>
                      <a:pt x="11" y="86"/>
                    </a:lnTo>
                    <a:lnTo>
                      <a:pt x="27" y="92"/>
                    </a:lnTo>
                    <a:lnTo>
                      <a:pt x="38" y="86"/>
                    </a:lnTo>
                    <a:lnTo>
                      <a:pt x="43" y="75"/>
                    </a:lnTo>
                    <a:lnTo>
                      <a:pt x="43" y="0"/>
                    </a:lnTo>
                    <a:lnTo>
                      <a:pt x="0" y="5"/>
                    </a:lnTo>
                    <a:close/>
                  </a:path>
                </a:pathLst>
              </a:custGeom>
              <a:solidFill>
                <a:srgbClr val="FFFFFF"/>
              </a:solidFill>
              <a:ln w="0">
                <a:solidFill>
                  <a:srgbClr val="000000"/>
                </a:solidFill>
                <a:round/>
                <a:headEnd/>
                <a:tailEnd/>
              </a:ln>
            </p:spPr>
            <p:txBody>
              <a:bodyPr/>
              <a:lstStyle/>
              <a:p>
                <a:endParaRPr lang="ru-RU">
                  <a:solidFill>
                    <a:srgbClr val="0E176C"/>
                  </a:solidFill>
                </a:endParaRPr>
              </a:p>
            </p:txBody>
          </p:sp>
          <p:sp>
            <p:nvSpPr>
              <p:cNvPr id="62" name="Freeform 24">
                <a:extLst>
                  <a:ext uri="{FF2B5EF4-FFF2-40B4-BE49-F238E27FC236}">
                    <a16:creationId xmlns:a16="http://schemas.microsoft.com/office/drawing/2014/main" id="{21EBCE12-3A56-4844-B08D-80685182E026}"/>
                  </a:ext>
                </a:extLst>
              </p:cNvPr>
              <p:cNvSpPr>
                <a:spLocks/>
              </p:cNvSpPr>
              <p:nvPr/>
            </p:nvSpPr>
            <p:spPr bwMode="auto">
              <a:xfrm>
                <a:off x="3363" y="3494"/>
                <a:ext cx="43" cy="92"/>
              </a:xfrm>
              <a:custGeom>
                <a:avLst/>
                <a:gdLst>
                  <a:gd name="T0" fmla="*/ 0 w 43"/>
                  <a:gd name="T1" fmla="*/ 5 h 92"/>
                  <a:gd name="T2" fmla="*/ 0 w 43"/>
                  <a:gd name="T3" fmla="*/ 75 h 92"/>
                  <a:gd name="T4" fmla="*/ 11 w 43"/>
                  <a:gd name="T5" fmla="*/ 86 h 92"/>
                  <a:gd name="T6" fmla="*/ 21 w 43"/>
                  <a:gd name="T7" fmla="*/ 92 h 92"/>
                  <a:gd name="T8" fmla="*/ 38 w 43"/>
                  <a:gd name="T9" fmla="*/ 86 h 92"/>
                  <a:gd name="T10" fmla="*/ 43 w 43"/>
                  <a:gd name="T11" fmla="*/ 75 h 92"/>
                  <a:gd name="T12" fmla="*/ 43 w 43"/>
                  <a:gd name="T13" fmla="*/ 0 h 92"/>
                  <a:gd name="T14" fmla="*/ 0 w 43"/>
                  <a:gd name="T15" fmla="*/ 5 h 92"/>
                  <a:gd name="T16" fmla="*/ 0 60000 65536"/>
                  <a:gd name="T17" fmla="*/ 0 60000 65536"/>
                  <a:gd name="T18" fmla="*/ 0 60000 65536"/>
                  <a:gd name="T19" fmla="*/ 0 60000 65536"/>
                  <a:gd name="T20" fmla="*/ 0 60000 65536"/>
                  <a:gd name="T21" fmla="*/ 0 60000 65536"/>
                  <a:gd name="T22" fmla="*/ 0 60000 65536"/>
                  <a:gd name="T23" fmla="*/ 0 60000 65536"/>
                  <a:gd name="T24" fmla="*/ 0 w 43"/>
                  <a:gd name="T25" fmla="*/ 0 h 92"/>
                  <a:gd name="T26" fmla="*/ 43 w 43"/>
                  <a:gd name="T27" fmla="*/ 92 h 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3" h="92">
                    <a:moveTo>
                      <a:pt x="0" y="5"/>
                    </a:moveTo>
                    <a:lnTo>
                      <a:pt x="0" y="75"/>
                    </a:lnTo>
                    <a:lnTo>
                      <a:pt x="11" y="86"/>
                    </a:lnTo>
                    <a:lnTo>
                      <a:pt x="21" y="92"/>
                    </a:lnTo>
                    <a:lnTo>
                      <a:pt x="38" y="86"/>
                    </a:lnTo>
                    <a:lnTo>
                      <a:pt x="43" y="75"/>
                    </a:lnTo>
                    <a:lnTo>
                      <a:pt x="43" y="0"/>
                    </a:lnTo>
                    <a:lnTo>
                      <a:pt x="0" y="5"/>
                    </a:lnTo>
                    <a:close/>
                  </a:path>
                </a:pathLst>
              </a:custGeom>
              <a:solidFill>
                <a:srgbClr val="FFFFFF"/>
              </a:solidFill>
              <a:ln w="0">
                <a:solidFill>
                  <a:srgbClr val="000000"/>
                </a:solidFill>
                <a:round/>
                <a:headEnd/>
                <a:tailEnd/>
              </a:ln>
            </p:spPr>
            <p:txBody>
              <a:bodyPr/>
              <a:lstStyle/>
              <a:p>
                <a:endParaRPr lang="ru-RU">
                  <a:solidFill>
                    <a:srgbClr val="0E176C"/>
                  </a:solidFill>
                </a:endParaRPr>
              </a:p>
            </p:txBody>
          </p:sp>
          <p:sp>
            <p:nvSpPr>
              <p:cNvPr id="63" name="Rectangle 25">
                <a:extLst>
                  <a:ext uri="{FF2B5EF4-FFF2-40B4-BE49-F238E27FC236}">
                    <a16:creationId xmlns:a16="http://schemas.microsoft.com/office/drawing/2014/main" id="{1FEA095F-F3D0-49E0-A491-8768681CB2A0}"/>
                  </a:ext>
                </a:extLst>
              </p:cNvPr>
              <p:cNvSpPr>
                <a:spLocks noChangeArrowheads="1"/>
              </p:cNvSpPr>
              <p:nvPr/>
            </p:nvSpPr>
            <p:spPr bwMode="auto">
              <a:xfrm>
                <a:off x="2802" y="3510"/>
                <a:ext cx="518" cy="59"/>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64" name="Rectangle 26">
                <a:extLst>
                  <a:ext uri="{FF2B5EF4-FFF2-40B4-BE49-F238E27FC236}">
                    <a16:creationId xmlns:a16="http://schemas.microsoft.com/office/drawing/2014/main" id="{6F802F2B-BAFE-4493-BEAE-E26825F68A1F}"/>
                  </a:ext>
                </a:extLst>
              </p:cNvPr>
              <p:cNvSpPr>
                <a:spLocks noChangeArrowheads="1"/>
              </p:cNvSpPr>
              <p:nvPr/>
            </p:nvSpPr>
            <p:spPr bwMode="auto">
              <a:xfrm>
                <a:off x="2796" y="3418"/>
                <a:ext cx="11" cy="19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65" name="Rectangle 27">
                <a:extLst>
                  <a:ext uri="{FF2B5EF4-FFF2-40B4-BE49-F238E27FC236}">
                    <a16:creationId xmlns:a16="http://schemas.microsoft.com/office/drawing/2014/main" id="{44DBFAF2-825E-423E-A1D2-68DD524A7B29}"/>
                  </a:ext>
                </a:extLst>
              </p:cNvPr>
              <p:cNvSpPr>
                <a:spLocks noChangeArrowheads="1"/>
              </p:cNvSpPr>
              <p:nvPr/>
            </p:nvSpPr>
            <p:spPr bwMode="auto">
              <a:xfrm>
                <a:off x="3314" y="3402"/>
                <a:ext cx="11" cy="2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66" name="Rectangle 28">
                <a:extLst>
                  <a:ext uri="{FF2B5EF4-FFF2-40B4-BE49-F238E27FC236}">
                    <a16:creationId xmlns:a16="http://schemas.microsoft.com/office/drawing/2014/main" id="{4EC98B12-19F9-4AD8-BC64-711622B82FD9}"/>
                  </a:ext>
                </a:extLst>
              </p:cNvPr>
              <p:cNvSpPr>
                <a:spLocks noChangeArrowheads="1"/>
              </p:cNvSpPr>
              <p:nvPr/>
            </p:nvSpPr>
            <p:spPr bwMode="auto">
              <a:xfrm>
                <a:off x="2580" y="3370"/>
                <a:ext cx="923" cy="151"/>
              </a:xfrm>
              <a:prstGeom prst="rect">
                <a:avLst/>
              </a:prstGeom>
              <a:solidFill>
                <a:srgbClr val="000000"/>
              </a:solidFill>
              <a:ln w="0">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67" name="Freeform 29">
                <a:extLst>
                  <a:ext uri="{FF2B5EF4-FFF2-40B4-BE49-F238E27FC236}">
                    <a16:creationId xmlns:a16="http://schemas.microsoft.com/office/drawing/2014/main" id="{B13858CB-22C9-4E87-8E26-026A8D04BB0C}"/>
                  </a:ext>
                </a:extLst>
              </p:cNvPr>
              <p:cNvSpPr>
                <a:spLocks/>
              </p:cNvSpPr>
              <p:nvPr/>
            </p:nvSpPr>
            <p:spPr bwMode="auto">
              <a:xfrm>
                <a:off x="2192" y="2220"/>
                <a:ext cx="1689" cy="1247"/>
              </a:xfrm>
              <a:custGeom>
                <a:avLst/>
                <a:gdLst>
                  <a:gd name="T0" fmla="*/ 1586 w 1689"/>
                  <a:gd name="T1" fmla="*/ 1247 h 1247"/>
                  <a:gd name="T2" fmla="*/ 1602 w 1689"/>
                  <a:gd name="T3" fmla="*/ 1242 h 1247"/>
                  <a:gd name="T4" fmla="*/ 1624 w 1689"/>
                  <a:gd name="T5" fmla="*/ 1242 h 1247"/>
                  <a:gd name="T6" fmla="*/ 1640 w 1689"/>
                  <a:gd name="T7" fmla="*/ 1231 h 1247"/>
                  <a:gd name="T8" fmla="*/ 1651 w 1689"/>
                  <a:gd name="T9" fmla="*/ 1225 h 1247"/>
                  <a:gd name="T10" fmla="*/ 1667 w 1689"/>
                  <a:gd name="T11" fmla="*/ 1215 h 1247"/>
                  <a:gd name="T12" fmla="*/ 1678 w 1689"/>
                  <a:gd name="T13" fmla="*/ 1198 h 1247"/>
                  <a:gd name="T14" fmla="*/ 1683 w 1689"/>
                  <a:gd name="T15" fmla="*/ 1188 h 1247"/>
                  <a:gd name="T16" fmla="*/ 1689 w 1689"/>
                  <a:gd name="T17" fmla="*/ 1171 h 1247"/>
                  <a:gd name="T18" fmla="*/ 1689 w 1689"/>
                  <a:gd name="T19" fmla="*/ 76 h 1247"/>
                  <a:gd name="T20" fmla="*/ 1678 w 1689"/>
                  <a:gd name="T21" fmla="*/ 44 h 1247"/>
                  <a:gd name="T22" fmla="*/ 1667 w 1689"/>
                  <a:gd name="T23" fmla="*/ 33 h 1247"/>
                  <a:gd name="T24" fmla="*/ 1651 w 1689"/>
                  <a:gd name="T25" fmla="*/ 22 h 1247"/>
                  <a:gd name="T26" fmla="*/ 1640 w 1689"/>
                  <a:gd name="T27" fmla="*/ 11 h 1247"/>
                  <a:gd name="T28" fmla="*/ 1624 w 1689"/>
                  <a:gd name="T29" fmla="*/ 6 h 1247"/>
                  <a:gd name="T30" fmla="*/ 1602 w 1689"/>
                  <a:gd name="T31" fmla="*/ 0 h 1247"/>
                  <a:gd name="T32" fmla="*/ 81 w 1689"/>
                  <a:gd name="T33" fmla="*/ 0 h 1247"/>
                  <a:gd name="T34" fmla="*/ 48 w 1689"/>
                  <a:gd name="T35" fmla="*/ 11 h 1247"/>
                  <a:gd name="T36" fmla="*/ 37 w 1689"/>
                  <a:gd name="T37" fmla="*/ 22 h 1247"/>
                  <a:gd name="T38" fmla="*/ 21 w 1689"/>
                  <a:gd name="T39" fmla="*/ 33 h 1247"/>
                  <a:gd name="T40" fmla="*/ 10 w 1689"/>
                  <a:gd name="T41" fmla="*/ 44 h 1247"/>
                  <a:gd name="T42" fmla="*/ 0 w 1689"/>
                  <a:gd name="T43" fmla="*/ 76 h 1247"/>
                  <a:gd name="T44" fmla="*/ 0 w 1689"/>
                  <a:gd name="T45" fmla="*/ 1171 h 1247"/>
                  <a:gd name="T46" fmla="*/ 5 w 1689"/>
                  <a:gd name="T47" fmla="*/ 1188 h 1247"/>
                  <a:gd name="T48" fmla="*/ 10 w 1689"/>
                  <a:gd name="T49" fmla="*/ 1198 h 1247"/>
                  <a:gd name="T50" fmla="*/ 21 w 1689"/>
                  <a:gd name="T51" fmla="*/ 1215 h 1247"/>
                  <a:gd name="T52" fmla="*/ 37 w 1689"/>
                  <a:gd name="T53" fmla="*/ 1225 h 1247"/>
                  <a:gd name="T54" fmla="*/ 48 w 1689"/>
                  <a:gd name="T55" fmla="*/ 1231 h 1247"/>
                  <a:gd name="T56" fmla="*/ 64 w 1689"/>
                  <a:gd name="T57" fmla="*/ 1242 h 1247"/>
                  <a:gd name="T58" fmla="*/ 81 w 1689"/>
                  <a:gd name="T59" fmla="*/ 1242 h 1247"/>
                  <a:gd name="T60" fmla="*/ 102 w 1689"/>
                  <a:gd name="T61" fmla="*/ 1247 h 1247"/>
                  <a:gd name="T62" fmla="*/ 1586 w 1689"/>
                  <a:gd name="T63" fmla="*/ 1247 h 12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689"/>
                  <a:gd name="T97" fmla="*/ 0 h 1247"/>
                  <a:gd name="T98" fmla="*/ 1689 w 1689"/>
                  <a:gd name="T99" fmla="*/ 1247 h 124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689" h="1247">
                    <a:moveTo>
                      <a:pt x="1586" y="1247"/>
                    </a:moveTo>
                    <a:lnTo>
                      <a:pt x="1602" y="1242"/>
                    </a:lnTo>
                    <a:lnTo>
                      <a:pt x="1624" y="1242"/>
                    </a:lnTo>
                    <a:lnTo>
                      <a:pt x="1640" y="1231"/>
                    </a:lnTo>
                    <a:lnTo>
                      <a:pt x="1651" y="1225"/>
                    </a:lnTo>
                    <a:lnTo>
                      <a:pt x="1667" y="1215"/>
                    </a:lnTo>
                    <a:lnTo>
                      <a:pt x="1678" y="1198"/>
                    </a:lnTo>
                    <a:lnTo>
                      <a:pt x="1683" y="1188"/>
                    </a:lnTo>
                    <a:lnTo>
                      <a:pt x="1689" y="1171"/>
                    </a:lnTo>
                    <a:lnTo>
                      <a:pt x="1689" y="76"/>
                    </a:lnTo>
                    <a:lnTo>
                      <a:pt x="1678" y="44"/>
                    </a:lnTo>
                    <a:lnTo>
                      <a:pt x="1667" y="33"/>
                    </a:lnTo>
                    <a:lnTo>
                      <a:pt x="1651" y="22"/>
                    </a:lnTo>
                    <a:lnTo>
                      <a:pt x="1640" y="11"/>
                    </a:lnTo>
                    <a:lnTo>
                      <a:pt x="1624" y="6"/>
                    </a:lnTo>
                    <a:lnTo>
                      <a:pt x="1602" y="0"/>
                    </a:lnTo>
                    <a:lnTo>
                      <a:pt x="81" y="0"/>
                    </a:lnTo>
                    <a:lnTo>
                      <a:pt x="48" y="11"/>
                    </a:lnTo>
                    <a:lnTo>
                      <a:pt x="37" y="22"/>
                    </a:lnTo>
                    <a:lnTo>
                      <a:pt x="21" y="33"/>
                    </a:lnTo>
                    <a:lnTo>
                      <a:pt x="10" y="44"/>
                    </a:lnTo>
                    <a:lnTo>
                      <a:pt x="0" y="76"/>
                    </a:lnTo>
                    <a:lnTo>
                      <a:pt x="0" y="1171"/>
                    </a:lnTo>
                    <a:lnTo>
                      <a:pt x="5" y="1188"/>
                    </a:lnTo>
                    <a:lnTo>
                      <a:pt x="10" y="1198"/>
                    </a:lnTo>
                    <a:lnTo>
                      <a:pt x="21" y="1215"/>
                    </a:lnTo>
                    <a:lnTo>
                      <a:pt x="37" y="1225"/>
                    </a:lnTo>
                    <a:lnTo>
                      <a:pt x="48" y="1231"/>
                    </a:lnTo>
                    <a:lnTo>
                      <a:pt x="64" y="1242"/>
                    </a:lnTo>
                    <a:lnTo>
                      <a:pt x="81" y="1242"/>
                    </a:lnTo>
                    <a:lnTo>
                      <a:pt x="102" y="1247"/>
                    </a:lnTo>
                    <a:lnTo>
                      <a:pt x="1586" y="124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68" name="Freeform 30">
                <a:extLst>
                  <a:ext uri="{FF2B5EF4-FFF2-40B4-BE49-F238E27FC236}">
                    <a16:creationId xmlns:a16="http://schemas.microsoft.com/office/drawing/2014/main" id="{F0F5F885-FD85-44E6-80C0-1762FCB81FC5}"/>
                  </a:ext>
                </a:extLst>
              </p:cNvPr>
              <p:cNvSpPr>
                <a:spLocks/>
              </p:cNvSpPr>
              <p:nvPr/>
            </p:nvSpPr>
            <p:spPr bwMode="auto">
              <a:xfrm>
                <a:off x="2181" y="2210"/>
                <a:ext cx="1711" cy="1268"/>
              </a:xfrm>
              <a:custGeom>
                <a:avLst/>
                <a:gdLst>
                  <a:gd name="T0" fmla="*/ 1630 w 1711"/>
                  <a:gd name="T1" fmla="*/ 1246 h 1268"/>
                  <a:gd name="T2" fmla="*/ 1651 w 1711"/>
                  <a:gd name="T3" fmla="*/ 1235 h 1268"/>
                  <a:gd name="T4" fmla="*/ 1673 w 1711"/>
                  <a:gd name="T5" fmla="*/ 1219 h 1268"/>
                  <a:gd name="T6" fmla="*/ 1689 w 1711"/>
                  <a:gd name="T7" fmla="*/ 1198 h 1268"/>
                  <a:gd name="T8" fmla="*/ 1694 w 1711"/>
                  <a:gd name="T9" fmla="*/ 86 h 1268"/>
                  <a:gd name="T10" fmla="*/ 1673 w 1711"/>
                  <a:gd name="T11" fmla="*/ 48 h 1268"/>
                  <a:gd name="T12" fmla="*/ 1646 w 1711"/>
                  <a:gd name="T13" fmla="*/ 27 h 1268"/>
                  <a:gd name="T14" fmla="*/ 1613 w 1711"/>
                  <a:gd name="T15" fmla="*/ 16 h 1268"/>
                  <a:gd name="T16" fmla="*/ 70 w 1711"/>
                  <a:gd name="T17" fmla="*/ 21 h 1268"/>
                  <a:gd name="T18" fmla="*/ 38 w 1711"/>
                  <a:gd name="T19" fmla="*/ 48 h 1268"/>
                  <a:gd name="T20" fmla="*/ 16 w 1711"/>
                  <a:gd name="T21" fmla="*/ 86 h 1268"/>
                  <a:gd name="T22" fmla="*/ 21 w 1711"/>
                  <a:gd name="T23" fmla="*/ 1198 h 1268"/>
                  <a:gd name="T24" fmla="*/ 38 w 1711"/>
                  <a:gd name="T25" fmla="*/ 1219 h 1268"/>
                  <a:gd name="T26" fmla="*/ 59 w 1711"/>
                  <a:gd name="T27" fmla="*/ 1235 h 1268"/>
                  <a:gd name="T28" fmla="*/ 81 w 1711"/>
                  <a:gd name="T29" fmla="*/ 1246 h 1268"/>
                  <a:gd name="T30" fmla="*/ 113 w 1711"/>
                  <a:gd name="T31" fmla="*/ 1252 h 1268"/>
                  <a:gd name="T32" fmla="*/ 1597 w 1711"/>
                  <a:gd name="T33" fmla="*/ 1268 h 1268"/>
                  <a:gd name="T34" fmla="*/ 92 w 1711"/>
                  <a:gd name="T35" fmla="*/ 1262 h 1268"/>
                  <a:gd name="T36" fmla="*/ 70 w 1711"/>
                  <a:gd name="T37" fmla="*/ 1257 h 1268"/>
                  <a:gd name="T38" fmla="*/ 48 w 1711"/>
                  <a:gd name="T39" fmla="*/ 1246 h 1268"/>
                  <a:gd name="T40" fmla="*/ 27 w 1711"/>
                  <a:gd name="T41" fmla="*/ 1230 h 1268"/>
                  <a:gd name="T42" fmla="*/ 11 w 1711"/>
                  <a:gd name="T43" fmla="*/ 1208 h 1268"/>
                  <a:gd name="T44" fmla="*/ 0 w 1711"/>
                  <a:gd name="T45" fmla="*/ 1181 h 1268"/>
                  <a:gd name="T46" fmla="*/ 11 w 1711"/>
                  <a:gd name="T47" fmla="*/ 54 h 1268"/>
                  <a:gd name="T48" fmla="*/ 27 w 1711"/>
                  <a:gd name="T49" fmla="*/ 37 h 1268"/>
                  <a:gd name="T50" fmla="*/ 54 w 1711"/>
                  <a:gd name="T51" fmla="*/ 16 h 1268"/>
                  <a:gd name="T52" fmla="*/ 92 w 1711"/>
                  <a:gd name="T53" fmla="*/ 0 h 1268"/>
                  <a:gd name="T54" fmla="*/ 1635 w 1711"/>
                  <a:gd name="T55" fmla="*/ 5 h 1268"/>
                  <a:gd name="T56" fmla="*/ 1657 w 1711"/>
                  <a:gd name="T57" fmla="*/ 16 h 1268"/>
                  <a:gd name="T58" fmla="*/ 1684 w 1711"/>
                  <a:gd name="T59" fmla="*/ 37 h 1268"/>
                  <a:gd name="T60" fmla="*/ 1700 w 1711"/>
                  <a:gd name="T61" fmla="*/ 54 h 1268"/>
                  <a:gd name="T62" fmla="*/ 1711 w 1711"/>
                  <a:gd name="T63" fmla="*/ 1181 h 1268"/>
                  <a:gd name="T64" fmla="*/ 1700 w 1711"/>
                  <a:gd name="T65" fmla="*/ 1208 h 1268"/>
                  <a:gd name="T66" fmla="*/ 1684 w 1711"/>
                  <a:gd name="T67" fmla="*/ 1230 h 1268"/>
                  <a:gd name="T68" fmla="*/ 1662 w 1711"/>
                  <a:gd name="T69" fmla="*/ 1246 h 1268"/>
                  <a:gd name="T70" fmla="*/ 1640 w 1711"/>
                  <a:gd name="T71" fmla="*/ 1257 h 1268"/>
                  <a:gd name="T72" fmla="*/ 1613 w 1711"/>
                  <a:gd name="T73" fmla="*/ 1262 h 126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11"/>
                  <a:gd name="T112" fmla="*/ 0 h 1268"/>
                  <a:gd name="T113" fmla="*/ 1711 w 1711"/>
                  <a:gd name="T114" fmla="*/ 1268 h 126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11" h="1268">
                    <a:moveTo>
                      <a:pt x="1613" y="1246"/>
                    </a:moveTo>
                    <a:lnTo>
                      <a:pt x="1630" y="1246"/>
                    </a:lnTo>
                    <a:lnTo>
                      <a:pt x="1646" y="1235"/>
                    </a:lnTo>
                    <a:lnTo>
                      <a:pt x="1651" y="1235"/>
                    </a:lnTo>
                    <a:lnTo>
                      <a:pt x="1640" y="1241"/>
                    </a:lnTo>
                    <a:lnTo>
                      <a:pt x="1673" y="1219"/>
                    </a:lnTo>
                    <a:lnTo>
                      <a:pt x="1694" y="1187"/>
                    </a:lnTo>
                    <a:lnTo>
                      <a:pt x="1689" y="1198"/>
                    </a:lnTo>
                    <a:lnTo>
                      <a:pt x="1694" y="1181"/>
                    </a:lnTo>
                    <a:lnTo>
                      <a:pt x="1694" y="86"/>
                    </a:lnTo>
                    <a:lnTo>
                      <a:pt x="1689" y="64"/>
                    </a:lnTo>
                    <a:lnTo>
                      <a:pt x="1673" y="48"/>
                    </a:lnTo>
                    <a:lnTo>
                      <a:pt x="1657" y="37"/>
                    </a:lnTo>
                    <a:lnTo>
                      <a:pt x="1646" y="27"/>
                    </a:lnTo>
                    <a:lnTo>
                      <a:pt x="1635" y="21"/>
                    </a:lnTo>
                    <a:lnTo>
                      <a:pt x="1613" y="16"/>
                    </a:lnTo>
                    <a:lnTo>
                      <a:pt x="92" y="16"/>
                    </a:lnTo>
                    <a:lnTo>
                      <a:pt x="70" y="21"/>
                    </a:lnTo>
                    <a:lnTo>
                      <a:pt x="54" y="37"/>
                    </a:lnTo>
                    <a:lnTo>
                      <a:pt x="38" y="48"/>
                    </a:lnTo>
                    <a:lnTo>
                      <a:pt x="27" y="64"/>
                    </a:lnTo>
                    <a:lnTo>
                      <a:pt x="16" y="86"/>
                    </a:lnTo>
                    <a:lnTo>
                      <a:pt x="16" y="1181"/>
                    </a:lnTo>
                    <a:lnTo>
                      <a:pt x="21" y="1198"/>
                    </a:lnTo>
                    <a:lnTo>
                      <a:pt x="16" y="1187"/>
                    </a:lnTo>
                    <a:lnTo>
                      <a:pt x="38" y="1219"/>
                    </a:lnTo>
                    <a:lnTo>
                      <a:pt x="70" y="1241"/>
                    </a:lnTo>
                    <a:lnTo>
                      <a:pt x="59" y="1235"/>
                    </a:lnTo>
                    <a:lnTo>
                      <a:pt x="65" y="1235"/>
                    </a:lnTo>
                    <a:lnTo>
                      <a:pt x="81" y="1246"/>
                    </a:lnTo>
                    <a:lnTo>
                      <a:pt x="92" y="1246"/>
                    </a:lnTo>
                    <a:lnTo>
                      <a:pt x="113" y="1252"/>
                    </a:lnTo>
                    <a:lnTo>
                      <a:pt x="1597" y="1252"/>
                    </a:lnTo>
                    <a:lnTo>
                      <a:pt x="1597" y="1268"/>
                    </a:lnTo>
                    <a:lnTo>
                      <a:pt x="113" y="1268"/>
                    </a:lnTo>
                    <a:lnTo>
                      <a:pt x="92" y="1262"/>
                    </a:lnTo>
                    <a:lnTo>
                      <a:pt x="75" y="1262"/>
                    </a:lnTo>
                    <a:lnTo>
                      <a:pt x="70" y="1257"/>
                    </a:lnTo>
                    <a:lnTo>
                      <a:pt x="48" y="1246"/>
                    </a:lnTo>
                    <a:lnTo>
                      <a:pt x="43" y="1241"/>
                    </a:lnTo>
                    <a:lnTo>
                      <a:pt x="27" y="1230"/>
                    </a:lnTo>
                    <a:lnTo>
                      <a:pt x="16" y="1214"/>
                    </a:lnTo>
                    <a:lnTo>
                      <a:pt x="11" y="1208"/>
                    </a:lnTo>
                    <a:lnTo>
                      <a:pt x="5" y="1198"/>
                    </a:lnTo>
                    <a:lnTo>
                      <a:pt x="0" y="1181"/>
                    </a:lnTo>
                    <a:lnTo>
                      <a:pt x="0" y="86"/>
                    </a:lnTo>
                    <a:lnTo>
                      <a:pt x="11" y="54"/>
                    </a:lnTo>
                    <a:lnTo>
                      <a:pt x="16" y="48"/>
                    </a:lnTo>
                    <a:lnTo>
                      <a:pt x="27" y="37"/>
                    </a:lnTo>
                    <a:lnTo>
                      <a:pt x="43" y="27"/>
                    </a:lnTo>
                    <a:lnTo>
                      <a:pt x="54" y="16"/>
                    </a:lnTo>
                    <a:lnTo>
                      <a:pt x="59" y="10"/>
                    </a:lnTo>
                    <a:lnTo>
                      <a:pt x="92" y="0"/>
                    </a:lnTo>
                    <a:lnTo>
                      <a:pt x="1613" y="0"/>
                    </a:lnTo>
                    <a:lnTo>
                      <a:pt x="1635" y="5"/>
                    </a:lnTo>
                    <a:lnTo>
                      <a:pt x="1651" y="10"/>
                    </a:lnTo>
                    <a:lnTo>
                      <a:pt x="1657" y="16"/>
                    </a:lnTo>
                    <a:lnTo>
                      <a:pt x="1667" y="27"/>
                    </a:lnTo>
                    <a:lnTo>
                      <a:pt x="1684" y="37"/>
                    </a:lnTo>
                    <a:lnTo>
                      <a:pt x="1694" y="48"/>
                    </a:lnTo>
                    <a:lnTo>
                      <a:pt x="1700" y="54"/>
                    </a:lnTo>
                    <a:lnTo>
                      <a:pt x="1711" y="86"/>
                    </a:lnTo>
                    <a:lnTo>
                      <a:pt x="1711" y="1181"/>
                    </a:lnTo>
                    <a:lnTo>
                      <a:pt x="1705" y="1198"/>
                    </a:lnTo>
                    <a:lnTo>
                      <a:pt x="1700" y="1208"/>
                    </a:lnTo>
                    <a:lnTo>
                      <a:pt x="1694" y="1214"/>
                    </a:lnTo>
                    <a:lnTo>
                      <a:pt x="1684" y="1230"/>
                    </a:lnTo>
                    <a:lnTo>
                      <a:pt x="1667" y="1241"/>
                    </a:lnTo>
                    <a:lnTo>
                      <a:pt x="1662" y="1246"/>
                    </a:lnTo>
                    <a:lnTo>
                      <a:pt x="1640" y="1257"/>
                    </a:lnTo>
                    <a:lnTo>
                      <a:pt x="1635" y="1262"/>
                    </a:lnTo>
                    <a:lnTo>
                      <a:pt x="1613" y="1262"/>
                    </a:lnTo>
                    <a:lnTo>
                      <a:pt x="1613" y="124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69" name="Freeform 31">
                <a:extLst>
                  <a:ext uri="{FF2B5EF4-FFF2-40B4-BE49-F238E27FC236}">
                    <a16:creationId xmlns:a16="http://schemas.microsoft.com/office/drawing/2014/main" id="{8BEEC27C-976C-44C6-9852-98B76FCD6F6B}"/>
                  </a:ext>
                </a:extLst>
              </p:cNvPr>
              <p:cNvSpPr>
                <a:spLocks/>
              </p:cNvSpPr>
              <p:nvPr/>
            </p:nvSpPr>
            <p:spPr bwMode="auto">
              <a:xfrm>
                <a:off x="3778" y="3456"/>
                <a:ext cx="16" cy="22"/>
              </a:xfrm>
              <a:custGeom>
                <a:avLst/>
                <a:gdLst>
                  <a:gd name="T0" fmla="*/ 0 w 16"/>
                  <a:gd name="T1" fmla="*/ 6 h 22"/>
                  <a:gd name="T2" fmla="*/ 16 w 16"/>
                  <a:gd name="T3" fmla="*/ 0 h 22"/>
                  <a:gd name="T4" fmla="*/ 16 w 16"/>
                  <a:gd name="T5" fmla="*/ 16 h 22"/>
                  <a:gd name="T6" fmla="*/ 0 w 16"/>
                  <a:gd name="T7" fmla="*/ 22 h 22"/>
                  <a:gd name="T8" fmla="*/ 0 w 16"/>
                  <a:gd name="T9" fmla="*/ 6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0" y="6"/>
                    </a:moveTo>
                    <a:lnTo>
                      <a:pt x="16" y="0"/>
                    </a:lnTo>
                    <a:lnTo>
                      <a:pt x="16" y="16"/>
                    </a:lnTo>
                    <a:lnTo>
                      <a:pt x="0" y="22"/>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70" name="Freeform 32">
                <a:extLst>
                  <a:ext uri="{FF2B5EF4-FFF2-40B4-BE49-F238E27FC236}">
                    <a16:creationId xmlns:a16="http://schemas.microsoft.com/office/drawing/2014/main" id="{321936D8-DBF4-483A-A608-6DE910A5CC5A}"/>
                  </a:ext>
                </a:extLst>
              </p:cNvPr>
              <p:cNvSpPr>
                <a:spLocks/>
              </p:cNvSpPr>
              <p:nvPr/>
            </p:nvSpPr>
            <p:spPr bwMode="auto">
              <a:xfrm>
                <a:off x="2219" y="2247"/>
                <a:ext cx="1629" cy="1193"/>
              </a:xfrm>
              <a:custGeom>
                <a:avLst/>
                <a:gdLst>
                  <a:gd name="T0" fmla="*/ 1532 w 1629"/>
                  <a:gd name="T1" fmla="*/ 1193 h 1193"/>
                  <a:gd name="T2" fmla="*/ 1548 w 1629"/>
                  <a:gd name="T3" fmla="*/ 1193 h 1193"/>
                  <a:gd name="T4" fmla="*/ 1581 w 1629"/>
                  <a:gd name="T5" fmla="*/ 1182 h 1193"/>
                  <a:gd name="T6" fmla="*/ 1597 w 1629"/>
                  <a:gd name="T7" fmla="*/ 1171 h 1193"/>
                  <a:gd name="T8" fmla="*/ 1619 w 1629"/>
                  <a:gd name="T9" fmla="*/ 1150 h 1193"/>
                  <a:gd name="T10" fmla="*/ 1629 w 1629"/>
                  <a:gd name="T11" fmla="*/ 1117 h 1193"/>
                  <a:gd name="T12" fmla="*/ 1629 w 1629"/>
                  <a:gd name="T13" fmla="*/ 76 h 1193"/>
                  <a:gd name="T14" fmla="*/ 1619 w 1629"/>
                  <a:gd name="T15" fmla="*/ 43 h 1193"/>
                  <a:gd name="T16" fmla="*/ 1597 w 1629"/>
                  <a:gd name="T17" fmla="*/ 22 h 1193"/>
                  <a:gd name="T18" fmla="*/ 1581 w 1629"/>
                  <a:gd name="T19" fmla="*/ 11 h 1193"/>
                  <a:gd name="T20" fmla="*/ 1548 w 1629"/>
                  <a:gd name="T21" fmla="*/ 0 h 1193"/>
                  <a:gd name="T22" fmla="*/ 81 w 1629"/>
                  <a:gd name="T23" fmla="*/ 0 h 1193"/>
                  <a:gd name="T24" fmla="*/ 48 w 1629"/>
                  <a:gd name="T25" fmla="*/ 11 h 1193"/>
                  <a:gd name="T26" fmla="*/ 32 w 1629"/>
                  <a:gd name="T27" fmla="*/ 22 h 1193"/>
                  <a:gd name="T28" fmla="*/ 10 w 1629"/>
                  <a:gd name="T29" fmla="*/ 43 h 1193"/>
                  <a:gd name="T30" fmla="*/ 0 w 1629"/>
                  <a:gd name="T31" fmla="*/ 76 h 1193"/>
                  <a:gd name="T32" fmla="*/ 0 w 1629"/>
                  <a:gd name="T33" fmla="*/ 1117 h 1193"/>
                  <a:gd name="T34" fmla="*/ 10 w 1629"/>
                  <a:gd name="T35" fmla="*/ 1150 h 1193"/>
                  <a:gd name="T36" fmla="*/ 32 w 1629"/>
                  <a:gd name="T37" fmla="*/ 1171 h 1193"/>
                  <a:gd name="T38" fmla="*/ 48 w 1629"/>
                  <a:gd name="T39" fmla="*/ 1182 h 1193"/>
                  <a:gd name="T40" fmla="*/ 81 w 1629"/>
                  <a:gd name="T41" fmla="*/ 1193 h 1193"/>
                  <a:gd name="T42" fmla="*/ 97 w 1629"/>
                  <a:gd name="T43" fmla="*/ 1193 h 1193"/>
                  <a:gd name="T44" fmla="*/ 1532 w 1629"/>
                  <a:gd name="T45" fmla="*/ 1193 h 119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629"/>
                  <a:gd name="T70" fmla="*/ 0 h 1193"/>
                  <a:gd name="T71" fmla="*/ 1629 w 1629"/>
                  <a:gd name="T72" fmla="*/ 1193 h 119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629" h="1193">
                    <a:moveTo>
                      <a:pt x="1532" y="1193"/>
                    </a:moveTo>
                    <a:lnTo>
                      <a:pt x="1548" y="1193"/>
                    </a:lnTo>
                    <a:lnTo>
                      <a:pt x="1581" y="1182"/>
                    </a:lnTo>
                    <a:lnTo>
                      <a:pt x="1597" y="1171"/>
                    </a:lnTo>
                    <a:lnTo>
                      <a:pt x="1619" y="1150"/>
                    </a:lnTo>
                    <a:lnTo>
                      <a:pt x="1629" y="1117"/>
                    </a:lnTo>
                    <a:lnTo>
                      <a:pt x="1629" y="76"/>
                    </a:lnTo>
                    <a:lnTo>
                      <a:pt x="1619" y="43"/>
                    </a:lnTo>
                    <a:lnTo>
                      <a:pt x="1597" y="22"/>
                    </a:lnTo>
                    <a:lnTo>
                      <a:pt x="1581" y="11"/>
                    </a:lnTo>
                    <a:lnTo>
                      <a:pt x="1548" y="0"/>
                    </a:lnTo>
                    <a:lnTo>
                      <a:pt x="81" y="0"/>
                    </a:lnTo>
                    <a:lnTo>
                      <a:pt x="48" y="11"/>
                    </a:lnTo>
                    <a:lnTo>
                      <a:pt x="32" y="22"/>
                    </a:lnTo>
                    <a:lnTo>
                      <a:pt x="10" y="43"/>
                    </a:lnTo>
                    <a:lnTo>
                      <a:pt x="0" y="76"/>
                    </a:lnTo>
                    <a:lnTo>
                      <a:pt x="0" y="1117"/>
                    </a:lnTo>
                    <a:lnTo>
                      <a:pt x="10" y="1150"/>
                    </a:lnTo>
                    <a:lnTo>
                      <a:pt x="32" y="1171"/>
                    </a:lnTo>
                    <a:lnTo>
                      <a:pt x="48" y="1182"/>
                    </a:lnTo>
                    <a:lnTo>
                      <a:pt x="81" y="1193"/>
                    </a:lnTo>
                    <a:lnTo>
                      <a:pt x="97" y="1193"/>
                    </a:lnTo>
                    <a:lnTo>
                      <a:pt x="1532" y="1193"/>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71" name="Freeform 33">
                <a:extLst>
                  <a:ext uri="{FF2B5EF4-FFF2-40B4-BE49-F238E27FC236}">
                    <a16:creationId xmlns:a16="http://schemas.microsoft.com/office/drawing/2014/main" id="{9278DDD1-7917-4BCA-93A6-33C403B77631}"/>
                  </a:ext>
                </a:extLst>
              </p:cNvPr>
              <p:cNvSpPr>
                <a:spLocks/>
              </p:cNvSpPr>
              <p:nvPr/>
            </p:nvSpPr>
            <p:spPr bwMode="auto">
              <a:xfrm>
                <a:off x="2208" y="2237"/>
                <a:ext cx="1651" cy="1214"/>
              </a:xfrm>
              <a:custGeom>
                <a:avLst/>
                <a:gdLst>
                  <a:gd name="T0" fmla="*/ 1559 w 1651"/>
                  <a:gd name="T1" fmla="*/ 1198 h 1214"/>
                  <a:gd name="T2" fmla="*/ 1581 w 1651"/>
                  <a:gd name="T3" fmla="*/ 1192 h 1214"/>
                  <a:gd name="T4" fmla="*/ 1603 w 1651"/>
                  <a:gd name="T5" fmla="*/ 1176 h 1214"/>
                  <a:gd name="T6" fmla="*/ 1630 w 1651"/>
                  <a:gd name="T7" fmla="*/ 1154 h 1214"/>
                  <a:gd name="T8" fmla="*/ 1635 w 1651"/>
                  <a:gd name="T9" fmla="*/ 1127 h 1214"/>
                  <a:gd name="T10" fmla="*/ 1635 w 1651"/>
                  <a:gd name="T11" fmla="*/ 86 h 1214"/>
                  <a:gd name="T12" fmla="*/ 1630 w 1651"/>
                  <a:gd name="T13" fmla="*/ 64 h 1214"/>
                  <a:gd name="T14" fmla="*/ 1603 w 1651"/>
                  <a:gd name="T15" fmla="*/ 37 h 1214"/>
                  <a:gd name="T16" fmla="*/ 1581 w 1651"/>
                  <a:gd name="T17" fmla="*/ 21 h 1214"/>
                  <a:gd name="T18" fmla="*/ 1559 w 1651"/>
                  <a:gd name="T19" fmla="*/ 16 h 1214"/>
                  <a:gd name="T20" fmla="*/ 92 w 1651"/>
                  <a:gd name="T21" fmla="*/ 16 h 1214"/>
                  <a:gd name="T22" fmla="*/ 70 w 1651"/>
                  <a:gd name="T23" fmla="*/ 21 h 1214"/>
                  <a:gd name="T24" fmla="*/ 48 w 1651"/>
                  <a:gd name="T25" fmla="*/ 37 h 1214"/>
                  <a:gd name="T26" fmla="*/ 27 w 1651"/>
                  <a:gd name="T27" fmla="*/ 64 h 1214"/>
                  <a:gd name="T28" fmla="*/ 16 w 1651"/>
                  <a:gd name="T29" fmla="*/ 86 h 1214"/>
                  <a:gd name="T30" fmla="*/ 16 w 1651"/>
                  <a:gd name="T31" fmla="*/ 1127 h 1214"/>
                  <a:gd name="T32" fmla="*/ 27 w 1651"/>
                  <a:gd name="T33" fmla="*/ 1154 h 1214"/>
                  <a:gd name="T34" fmla="*/ 48 w 1651"/>
                  <a:gd name="T35" fmla="*/ 1176 h 1214"/>
                  <a:gd name="T36" fmla="*/ 70 w 1651"/>
                  <a:gd name="T37" fmla="*/ 1192 h 1214"/>
                  <a:gd name="T38" fmla="*/ 92 w 1651"/>
                  <a:gd name="T39" fmla="*/ 1198 h 1214"/>
                  <a:gd name="T40" fmla="*/ 108 w 1651"/>
                  <a:gd name="T41" fmla="*/ 1198 h 1214"/>
                  <a:gd name="T42" fmla="*/ 1543 w 1651"/>
                  <a:gd name="T43" fmla="*/ 1198 h 1214"/>
                  <a:gd name="T44" fmla="*/ 1543 w 1651"/>
                  <a:gd name="T45" fmla="*/ 1214 h 1214"/>
                  <a:gd name="T46" fmla="*/ 108 w 1651"/>
                  <a:gd name="T47" fmla="*/ 1214 h 1214"/>
                  <a:gd name="T48" fmla="*/ 92 w 1651"/>
                  <a:gd name="T49" fmla="*/ 1214 h 1214"/>
                  <a:gd name="T50" fmla="*/ 59 w 1651"/>
                  <a:gd name="T51" fmla="*/ 1203 h 1214"/>
                  <a:gd name="T52" fmla="*/ 54 w 1651"/>
                  <a:gd name="T53" fmla="*/ 1198 h 1214"/>
                  <a:gd name="T54" fmla="*/ 38 w 1651"/>
                  <a:gd name="T55" fmla="*/ 1187 h 1214"/>
                  <a:gd name="T56" fmla="*/ 16 w 1651"/>
                  <a:gd name="T57" fmla="*/ 1165 h 1214"/>
                  <a:gd name="T58" fmla="*/ 11 w 1651"/>
                  <a:gd name="T59" fmla="*/ 1160 h 1214"/>
                  <a:gd name="T60" fmla="*/ 0 w 1651"/>
                  <a:gd name="T61" fmla="*/ 1127 h 1214"/>
                  <a:gd name="T62" fmla="*/ 0 w 1651"/>
                  <a:gd name="T63" fmla="*/ 86 h 1214"/>
                  <a:gd name="T64" fmla="*/ 11 w 1651"/>
                  <a:gd name="T65" fmla="*/ 53 h 1214"/>
                  <a:gd name="T66" fmla="*/ 16 w 1651"/>
                  <a:gd name="T67" fmla="*/ 48 h 1214"/>
                  <a:gd name="T68" fmla="*/ 38 w 1651"/>
                  <a:gd name="T69" fmla="*/ 27 h 1214"/>
                  <a:gd name="T70" fmla="*/ 54 w 1651"/>
                  <a:gd name="T71" fmla="*/ 16 h 1214"/>
                  <a:gd name="T72" fmla="*/ 59 w 1651"/>
                  <a:gd name="T73" fmla="*/ 10 h 1214"/>
                  <a:gd name="T74" fmla="*/ 92 w 1651"/>
                  <a:gd name="T75" fmla="*/ 0 h 1214"/>
                  <a:gd name="T76" fmla="*/ 1559 w 1651"/>
                  <a:gd name="T77" fmla="*/ 0 h 1214"/>
                  <a:gd name="T78" fmla="*/ 1592 w 1651"/>
                  <a:gd name="T79" fmla="*/ 10 h 1214"/>
                  <a:gd name="T80" fmla="*/ 1597 w 1651"/>
                  <a:gd name="T81" fmla="*/ 16 h 1214"/>
                  <a:gd name="T82" fmla="*/ 1613 w 1651"/>
                  <a:gd name="T83" fmla="*/ 27 h 1214"/>
                  <a:gd name="T84" fmla="*/ 1635 w 1651"/>
                  <a:gd name="T85" fmla="*/ 48 h 1214"/>
                  <a:gd name="T86" fmla="*/ 1640 w 1651"/>
                  <a:gd name="T87" fmla="*/ 53 h 1214"/>
                  <a:gd name="T88" fmla="*/ 1651 w 1651"/>
                  <a:gd name="T89" fmla="*/ 86 h 1214"/>
                  <a:gd name="T90" fmla="*/ 1651 w 1651"/>
                  <a:gd name="T91" fmla="*/ 1127 h 1214"/>
                  <a:gd name="T92" fmla="*/ 1640 w 1651"/>
                  <a:gd name="T93" fmla="*/ 1160 h 1214"/>
                  <a:gd name="T94" fmla="*/ 1635 w 1651"/>
                  <a:gd name="T95" fmla="*/ 1165 h 1214"/>
                  <a:gd name="T96" fmla="*/ 1613 w 1651"/>
                  <a:gd name="T97" fmla="*/ 1187 h 1214"/>
                  <a:gd name="T98" fmla="*/ 1597 w 1651"/>
                  <a:gd name="T99" fmla="*/ 1198 h 1214"/>
                  <a:gd name="T100" fmla="*/ 1592 w 1651"/>
                  <a:gd name="T101" fmla="*/ 1203 h 1214"/>
                  <a:gd name="T102" fmla="*/ 1559 w 1651"/>
                  <a:gd name="T103" fmla="*/ 1214 h 1214"/>
                  <a:gd name="T104" fmla="*/ 1559 w 1651"/>
                  <a:gd name="T105" fmla="*/ 1198 h 121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651"/>
                  <a:gd name="T160" fmla="*/ 0 h 1214"/>
                  <a:gd name="T161" fmla="*/ 1651 w 1651"/>
                  <a:gd name="T162" fmla="*/ 1214 h 121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651" h="1214">
                    <a:moveTo>
                      <a:pt x="1559" y="1198"/>
                    </a:moveTo>
                    <a:lnTo>
                      <a:pt x="1581" y="1192"/>
                    </a:lnTo>
                    <a:lnTo>
                      <a:pt x="1603" y="1176"/>
                    </a:lnTo>
                    <a:lnTo>
                      <a:pt x="1630" y="1154"/>
                    </a:lnTo>
                    <a:lnTo>
                      <a:pt x="1635" y="1127"/>
                    </a:lnTo>
                    <a:lnTo>
                      <a:pt x="1635" y="86"/>
                    </a:lnTo>
                    <a:lnTo>
                      <a:pt x="1630" y="64"/>
                    </a:lnTo>
                    <a:lnTo>
                      <a:pt x="1603" y="37"/>
                    </a:lnTo>
                    <a:lnTo>
                      <a:pt x="1581" y="21"/>
                    </a:lnTo>
                    <a:lnTo>
                      <a:pt x="1559" y="16"/>
                    </a:lnTo>
                    <a:lnTo>
                      <a:pt x="92" y="16"/>
                    </a:lnTo>
                    <a:lnTo>
                      <a:pt x="70" y="21"/>
                    </a:lnTo>
                    <a:lnTo>
                      <a:pt x="48" y="37"/>
                    </a:lnTo>
                    <a:lnTo>
                      <a:pt x="27" y="64"/>
                    </a:lnTo>
                    <a:lnTo>
                      <a:pt x="16" y="86"/>
                    </a:lnTo>
                    <a:lnTo>
                      <a:pt x="16" y="1127"/>
                    </a:lnTo>
                    <a:lnTo>
                      <a:pt x="27" y="1154"/>
                    </a:lnTo>
                    <a:lnTo>
                      <a:pt x="48" y="1176"/>
                    </a:lnTo>
                    <a:lnTo>
                      <a:pt x="70" y="1192"/>
                    </a:lnTo>
                    <a:lnTo>
                      <a:pt x="92" y="1198"/>
                    </a:lnTo>
                    <a:lnTo>
                      <a:pt x="108" y="1198"/>
                    </a:lnTo>
                    <a:lnTo>
                      <a:pt x="1543" y="1198"/>
                    </a:lnTo>
                    <a:lnTo>
                      <a:pt x="1543" y="1214"/>
                    </a:lnTo>
                    <a:lnTo>
                      <a:pt x="108" y="1214"/>
                    </a:lnTo>
                    <a:lnTo>
                      <a:pt x="92" y="1214"/>
                    </a:lnTo>
                    <a:lnTo>
                      <a:pt x="59" y="1203"/>
                    </a:lnTo>
                    <a:lnTo>
                      <a:pt x="54" y="1198"/>
                    </a:lnTo>
                    <a:lnTo>
                      <a:pt x="38" y="1187"/>
                    </a:lnTo>
                    <a:lnTo>
                      <a:pt x="16" y="1165"/>
                    </a:lnTo>
                    <a:lnTo>
                      <a:pt x="11" y="1160"/>
                    </a:lnTo>
                    <a:lnTo>
                      <a:pt x="0" y="1127"/>
                    </a:lnTo>
                    <a:lnTo>
                      <a:pt x="0" y="86"/>
                    </a:lnTo>
                    <a:lnTo>
                      <a:pt x="11" y="53"/>
                    </a:lnTo>
                    <a:lnTo>
                      <a:pt x="16" y="48"/>
                    </a:lnTo>
                    <a:lnTo>
                      <a:pt x="38" y="27"/>
                    </a:lnTo>
                    <a:lnTo>
                      <a:pt x="54" y="16"/>
                    </a:lnTo>
                    <a:lnTo>
                      <a:pt x="59" y="10"/>
                    </a:lnTo>
                    <a:lnTo>
                      <a:pt x="92" y="0"/>
                    </a:lnTo>
                    <a:lnTo>
                      <a:pt x="1559" y="0"/>
                    </a:lnTo>
                    <a:lnTo>
                      <a:pt x="1592" y="10"/>
                    </a:lnTo>
                    <a:lnTo>
                      <a:pt x="1597" y="16"/>
                    </a:lnTo>
                    <a:lnTo>
                      <a:pt x="1613" y="27"/>
                    </a:lnTo>
                    <a:lnTo>
                      <a:pt x="1635" y="48"/>
                    </a:lnTo>
                    <a:lnTo>
                      <a:pt x="1640" y="53"/>
                    </a:lnTo>
                    <a:lnTo>
                      <a:pt x="1651" y="86"/>
                    </a:lnTo>
                    <a:lnTo>
                      <a:pt x="1651" y="1127"/>
                    </a:lnTo>
                    <a:lnTo>
                      <a:pt x="1640" y="1160"/>
                    </a:lnTo>
                    <a:lnTo>
                      <a:pt x="1635" y="1165"/>
                    </a:lnTo>
                    <a:lnTo>
                      <a:pt x="1613" y="1187"/>
                    </a:lnTo>
                    <a:lnTo>
                      <a:pt x="1597" y="1198"/>
                    </a:lnTo>
                    <a:lnTo>
                      <a:pt x="1592" y="1203"/>
                    </a:lnTo>
                    <a:lnTo>
                      <a:pt x="1559" y="1214"/>
                    </a:lnTo>
                    <a:lnTo>
                      <a:pt x="1559" y="1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72" name="Rectangle 34">
                <a:extLst>
                  <a:ext uri="{FF2B5EF4-FFF2-40B4-BE49-F238E27FC236}">
                    <a16:creationId xmlns:a16="http://schemas.microsoft.com/office/drawing/2014/main" id="{FD5A1716-48E9-4123-A3E0-705DBAF156E9}"/>
                  </a:ext>
                </a:extLst>
              </p:cNvPr>
              <p:cNvSpPr>
                <a:spLocks noChangeArrowheads="1"/>
              </p:cNvSpPr>
              <p:nvPr/>
            </p:nvSpPr>
            <p:spPr bwMode="auto">
              <a:xfrm>
                <a:off x="3751" y="3435"/>
                <a:ext cx="16"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73" name="Rectangle 35">
                <a:extLst>
                  <a:ext uri="{FF2B5EF4-FFF2-40B4-BE49-F238E27FC236}">
                    <a16:creationId xmlns:a16="http://schemas.microsoft.com/office/drawing/2014/main" id="{C0B939B0-656B-47E0-8306-28E4A1BB3437}"/>
                  </a:ext>
                </a:extLst>
              </p:cNvPr>
              <p:cNvSpPr>
                <a:spLocks noChangeArrowheads="1"/>
              </p:cNvSpPr>
              <p:nvPr/>
            </p:nvSpPr>
            <p:spPr bwMode="auto">
              <a:xfrm>
                <a:off x="2478" y="3645"/>
                <a:ext cx="114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74" name="Freeform 36">
                <a:extLst>
                  <a:ext uri="{FF2B5EF4-FFF2-40B4-BE49-F238E27FC236}">
                    <a16:creationId xmlns:a16="http://schemas.microsoft.com/office/drawing/2014/main" id="{9C593CA9-DE8D-49F5-93B9-099323C1DA0F}"/>
                  </a:ext>
                </a:extLst>
              </p:cNvPr>
              <p:cNvSpPr>
                <a:spLocks/>
              </p:cNvSpPr>
              <p:nvPr/>
            </p:nvSpPr>
            <p:spPr bwMode="auto">
              <a:xfrm>
                <a:off x="2046" y="3731"/>
                <a:ext cx="1948" cy="292"/>
              </a:xfrm>
              <a:custGeom>
                <a:avLst/>
                <a:gdLst>
                  <a:gd name="T0" fmla="*/ 1932 w 1948"/>
                  <a:gd name="T1" fmla="*/ 292 h 292"/>
                  <a:gd name="T2" fmla="*/ 16 w 1948"/>
                  <a:gd name="T3" fmla="*/ 292 h 292"/>
                  <a:gd name="T4" fmla="*/ 5 w 1948"/>
                  <a:gd name="T5" fmla="*/ 286 h 292"/>
                  <a:gd name="T6" fmla="*/ 5 w 1948"/>
                  <a:gd name="T7" fmla="*/ 281 h 292"/>
                  <a:gd name="T8" fmla="*/ 0 w 1948"/>
                  <a:gd name="T9" fmla="*/ 270 h 292"/>
                  <a:gd name="T10" fmla="*/ 0 w 1948"/>
                  <a:gd name="T11" fmla="*/ 265 h 292"/>
                  <a:gd name="T12" fmla="*/ 5 w 1948"/>
                  <a:gd name="T13" fmla="*/ 259 h 292"/>
                  <a:gd name="T14" fmla="*/ 119 w 1948"/>
                  <a:gd name="T15" fmla="*/ 6 h 292"/>
                  <a:gd name="T16" fmla="*/ 130 w 1948"/>
                  <a:gd name="T17" fmla="*/ 0 h 292"/>
                  <a:gd name="T18" fmla="*/ 1829 w 1948"/>
                  <a:gd name="T19" fmla="*/ 0 h 292"/>
                  <a:gd name="T20" fmla="*/ 1835 w 1948"/>
                  <a:gd name="T21" fmla="*/ 6 h 292"/>
                  <a:gd name="T22" fmla="*/ 1948 w 1948"/>
                  <a:gd name="T23" fmla="*/ 259 h 292"/>
                  <a:gd name="T24" fmla="*/ 1948 w 1948"/>
                  <a:gd name="T25" fmla="*/ 281 h 292"/>
                  <a:gd name="T26" fmla="*/ 1943 w 1948"/>
                  <a:gd name="T27" fmla="*/ 286 h 292"/>
                  <a:gd name="T28" fmla="*/ 1932 w 1948"/>
                  <a:gd name="T29" fmla="*/ 292 h 29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948"/>
                  <a:gd name="T46" fmla="*/ 0 h 292"/>
                  <a:gd name="T47" fmla="*/ 1948 w 1948"/>
                  <a:gd name="T48" fmla="*/ 292 h 29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948" h="292">
                    <a:moveTo>
                      <a:pt x="1932" y="292"/>
                    </a:moveTo>
                    <a:lnTo>
                      <a:pt x="16" y="292"/>
                    </a:lnTo>
                    <a:lnTo>
                      <a:pt x="5" y="286"/>
                    </a:lnTo>
                    <a:lnTo>
                      <a:pt x="5" y="281"/>
                    </a:lnTo>
                    <a:lnTo>
                      <a:pt x="0" y="270"/>
                    </a:lnTo>
                    <a:lnTo>
                      <a:pt x="0" y="265"/>
                    </a:lnTo>
                    <a:lnTo>
                      <a:pt x="5" y="259"/>
                    </a:lnTo>
                    <a:lnTo>
                      <a:pt x="119" y="6"/>
                    </a:lnTo>
                    <a:lnTo>
                      <a:pt x="130" y="0"/>
                    </a:lnTo>
                    <a:lnTo>
                      <a:pt x="1829" y="0"/>
                    </a:lnTo>
                    <a:lnTo>
                      <a:pt x="1835" y="6"/>
                    </a:lnTo>
                    <a:lnTo>
                      <a:pt x="1948" y="259"/>
                    </a:lnTo>
                    <a:lnTo>
                      <a:pt x="1948" y="281"/>
                    </a:lnTo>
                    <a:lnTo>
                      <a:pt x="1943" y="286"/>
                    </a:lnTo>
                    <a:lnTo>
                      <a:pt x="1932" y="292"/>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75" name="Freeform 37">
                <a:extLst>
                  <a:ext uri="{FF2B5EF4-FFF2-40B4-BE49-F238E27FC236}">
                    <a16:creationId xmlns:a16="http://schemas.microsoft.com/office/drawing/2014/main" id="{8B0CE3A3-F574-491B-BA75-77AE8CD99041}"/>
                  </a:ext>
                </a:extLst>
              </p:cNvPr>
              <p:cNvSpPr>
                <a:spLocks/>
              </p:cNvSpPr>
              <p:nvPr/>
            </p:nvSpPr>
            <p:spPr bwMode="auto">
              <a:xfrm>
                <a:off x="2041" y="3726"/>
                <a:ext cx="1959" cy="302"/>
              </a:xfrm>
              <a:custGeom>
                <a:avLst/>
                <a:gdLst>
                  <a:gd name="T0" fmla="*/ 21 w 1959"/>
                  <a:gd name="T1" fmla="*/ 302 h 302"/>
                  <a:gd name="T2" fmla="*/ 10 w 1959"/>
                  <a:gd name="T3" fmla="*/ 297 h 302"/>
                  <a:gd name="T4" fmla="*/ 5 w 1959"/>
                  <a:gd name="T5" fmla="*/ 291 h 302"/>
                  <a:gd name="T6" fmla="*/ 5 w 1959"/>
                  <a:gd name="T7" fmla="*/ 286 h 302"/>
                  <a:gd name="T8" fmla="*/ 0 w 1959"/>
                  <a:gd name="T9" fmla="*/ 275 h 302"/>
                  <a:gd name="T10" fmla="*/ 0 w 1959"/>
                  <a:gd name="T11" fmla="*/ 270 h 302"/>
                  <a:gd name="T12" fmla="*/ 5 w 1959"/>
                  <a:gd name="T13" fmla="*/ 264 h 302"/>
                  <a:gd name="T14" fmla="*/ 118 w 1959"/>
                  <a:gd name="T15" fmla="*/ 11 h 302"/>
                  <a:gd name="T16" fmla="*/ 124 w 1959"/>
                  <a:gd name="T17" fmla="*/ 5 h 302"/>
                  <a:gd name="T18" fmla="*/ 135 w 1959"/>
                  <a:gd name="T19" fmla="*/ 0 h 302"/>
                  <a:gd name="T20" fmla="*/ 1834 w 1959"/>
                  <a:gd name="T21" fmla="*/ 0 h 302"/>
                  <a:gd name="T22" fmla="*/ 1840 w 1959"/>
                  <a:gd name="T23" fmla="*/ 5 h 302"/>
                  <a:gd name="T24" fmla="*/ 1845 w 1959"/>
                  <a:gd name="T25" fmla="*/ 11 h 302"/>
                  <a:gd name="T26" fmla="*/ 1959 w 1959"/>
                  <a:gd name="T27" fmla="*/ 264 h 302"/>
                  <a:gd name="T28" fmla="*/ 1959 w 1959"/>
                  <a:gd name="T29" fmla="*/ 286 h 302"/>
                  <a:gd name="T30" fmla="*/ 1953 w 1959"/>
                  <a:gd name="T31" fmla="*/ 291 h 302"/>
                  <a:gd name="T32" fmla="*/ 1948 w 1959"/>
                  <a:gd name="T33" fmla="*/ 297 h 302"/>
                  <a:gd name="T34" fmla="*/ 1937 w 1959"/>
                  <a:gd name="T35" fmla="*/ 302 h 302"/>
                  <a:gd name="T36" fmla="*/ 1937 w 1959"/>
                  <a:gd name="T37" fmla="*/ 291 h 302"/>
                  <a:gd name="T38" fmla="*/ 1948 w 1959"/>
                  <a:gd name="T39" fmla="*/ 286 h 302"/>
                  <a:gd name="T40" fmla="*/ 1948 w 1959"/>
                  <a:gd name="T41" fmla="*/ 286 h 302"/>
                  <a:gd name="T42" fmla="*/ 1948 w 1959"/>
                  <a:gd name="T43" fmla="*/ 264 h 302"/>
                  <a:gd name="T44" fmla="*/ 1834 w 1959"/>
                  <a:gd name="T45" fmla="*/ 11 h 302"/>
                  <a:gd name="T46" fmla="*/ 1834 w 1959"/>
                  <a:gd name="T47" fmla="*/ 11 h 302"/>
                  <a:gd name="T48" fmla="*/ 135 w 1959"/>
                  <a:gd name="T49" fmla="*/ 11 h 302"/>
                  <a:gd name="T50" fmla="*/ 129 w 1959"/>
                  <a:gd name="T51" fmla="*/ 16 h 302"/>
                  <a:gd name="T52" fmla="*/ 16 w 1959"/>
                  <a:gd name="T53" fmla="*/ 264 h 302"/>
                  <a:gd name="T54" fmla="*/ 10 w 1959"/>
                  <a:gd name="T55" fmla="*/ 270 h 302"/>
                  <a:gd name="T56" fmla="*/ 10 w 1959"/>
                  <a:gd name="T57" fmla="*/ 275 h 302"/>
                  <a:gd name="T58" fmla="*/ 16 w 1959"/>
                  <a:gd name="T59" fmla="*/ 286 h 302"/>
                  <a:gd name="T60" fmla="*/ 16 w 1959"/>
                  <a:gd name="T61" fmla="*/ 291 h 302"/>
                  <a:gd name="T62" fmla="*/ 21 w 1959"/>
                  <a:gd name="T63" fmla="*/ 291 h 302"/>
                  <a:gd name="T64" fmla="*/ 21 w 1959"/>
                  <a:gd name="T65" fmla="*/ 302 h 30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59"/>
                  <a:gd name="T100" fmla="*/ 0 h 302"/>
                  <a:gd name="T101" fmla="*/ 1959 w 1959"/>
                  <a:gd name="T102" fmla="*/ 302 h 30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59" h="302">
                    <a:moveTo>
                      <a:pt x="21" y="302"/>
                    </a:moveTo>
                    <a:lnTo>
                      <a:pt x="10" y="297"/>
                    </a:lnTo>
                    <a:lnTo>
                      <a:pt x="5" y="291"/>
                    </a:lnTo>
                    <a:lnTo>
                      <a:pt x="5" y="286"/>
                    </a:lnTo>
                    <a:lnTo>
                      <a:pt x="0" y="275"/>
                    </a:lnTo>
                    <a:lnTo>
                      <a:pt x="0" y="270"/>
                    </a:lnTo>
                    <a:lnTo>
                      <a:pt x="5" y="264"/>
                    </a:lnTo>
                    <a:lnTo>
                      <a:pt x="118" y="11"/>
                    </a:lnTo>
                    <a:lnTo>
                      <a:pt x="124" y="5"/>
                    </a:lnTo>
                    <a:lnTo>
                      <a:pt x="135" y="0"/>
                    </a:lnTo>
                    <a:lnTo>
                      <a:pt x="1834" y="0"/>
                    </a:lnTo>
                    <a:lnTo>
                      <a:pt x="1840" y="5"/>
                    </a:lnTo>
                    <a:lnTo>
                      <a:pt x="1845" y="11"/>
                    </a:lnTo>
                    <a:lnTo>
                      <a:pt x="1959" y="264"/>
                    </a:lnTo>
                    <a:lnTo>
                      <a:pt x="1959" y="286"/>
                    </a:lnTo>
                    <a:lnTo>
                      <a:pt x="1953" y="291"/>
                    </a:lnTo>
                    <a:lnTo>
                      <a:pt x="1948" y="297"/>
                    </a:lnTo>
                    <a:lnTo>
                      <a:pt x="1937" y="302"/>
                    </a:lnTo>
                    <a:lnTo>
                      <a:pt x="1937" y="291"/>
                    </a:lnTo>
                    <a:lnTo>
                      <a:pt x="1948" y="286"/>
                    </a:lnTo>
                    <a:lnTo>
                      <a:pt x="1948" y="264"/>
                    </a:lnTo>
                    <a:lnTo>
                      <a:pt x="1834" y="11"/>
                    </a:lnTo>
                    <a:lnTo>
                      <a:pt x="135" y="11"/>
                    </a:lnTo>
                    <a:lnTo>
                      <a:pt x="129" y="16"/>
                    </a:lnTo>
                    <a:lnTo>
                      <a:pt x="16" y="264"/>
                    </a:lnTo>
                    <a:lnTo>
                      <a:pt x="10" y="270"/>
                    </a:lnTo>
                    <a:lnTo>
                      <a:pt x="10" y="275"/>
                    </a:lnTo>
                    <a:lnTo>
                      <a:pt x="16" y="286"/>
                    </a:lnTo>
                    <a:lnTo>
                      <a:pt x="16" y="291"/>
                    </a:lnTo>
                    <a:lnTo>
                      <a:pt x="21" y="291"/>
                    </a:lnTo>
                    <a:lnTo>
                      <a:pt x="21" y="3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76" name="Rectangle 38">
                <a:extLst>
                  <a:ext uri="{FF2B5EF4-FFF2-40B4-BE49-F238E27FC236}">
                    <a16:creationId xmlns:a16="http://schemas.microsoft.com/office/drawing/2014/main" id="{4F0BD9FE-320B-4CC5-9989-5321121B8E38}"/>
                  </a:ext>
                </a:extLst>
              </p:cNvPr>
              <p:cNvSpPr>
                <a:spLocks noChangeArrowheads="1"/>
              </p:cNvSpPr>
              <p:nvPr/>
            </p:nvSpPr>
            <p:spPr bwMode="auto">
              <a:xfrm>
                <a:off x="2062" y="4017"/>
                <a:ext cx="1916"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77" name="Freeform 39">
                <a:extLst>
                  <a:ext uri="{FF2B5EF4-FFF2-40B4-BE49-F238E27FC236}">
                    <a16:creationId xmlns:a16="http://schemas.microsoft.com/office/drawing/2014/main" id="{19EA2DAB-3230-4DB8-ABDA-D92A92F0758E}"/>
                  </a:ext>
                </a:extLst>
              </p:cNvPr>
              <p:cNvSpPr>
                <a:spLocks/>
              </p:cNvSpPr>
              <p:nvPr/>
            </p:nvSpPr>
            <p:spPr bwMode="auto">
              <a:xfrm>
                <a:off x="2073" y="3985"/>
                <a:ext cx="1900" cy="49"/>
              </a:xfrm>
              <a:custGeom>
                <a:avLst/>
                <a:gdLst>
                  <a:gd name="T0" fmla="*/ 1889 w 1900"/>
                  <a:gd name="T1" fmla="*/ 0 h 49"/>
                  <a:gd name="T2" fmla="*/ 5 w 1900"/>
                  <a:gd name="T3" fmla="*/ 0 h 49"/>
                  <a:gd name="T4" fmla="*/ 0 w 1900"/>
                  <a:gd name="T5" fmla="*/ 16 h 49"/>
                  <a:gd name="T6" fmla="*/ 0 w 1900"/>
                  <a:gd name="T7" fmla="*/ 38 h 49"/>
                  <a:gd name="T8" fmla="*/ 11 w 1900"/>
                  <a:gd name="T9" fmla="*/ 49 h 49"/>
                  <a:gd name="T10" fmla="*/ 1889 w 1900"/>
                  <a:gd name="T11" fmla="*/ 49 h 49"/>
                  <a:gd name="T12" fmla="*/ 1889 w 1900"/>
                  <a:gd name="T13" fmla="*/ 43 h 49"/>
                  <a:gd name="T14" fmla="*/ 1894 w 1900"/>
                  <a:gd name="T15" fmla="*/ 32 h 49"/>
                  <a:gd name="T16" fmla="*/ 1900 w 1900"/>
                  <a:gd name="T17" fmla="*/ 27 h 49"/>
                  <a:gd name="T18" fmla="*/ 1900 w 1900"/>
                  <a:gd name="T19" fmla="*/ 16 h 49"/>
                  <a:gd name="T20" fmla="*/ 1894 w 1900"/>
                  <a:gd name="T21" fmla="*/ 5 h 49"/>
                  <a:gd name="T22" fmla="*/ 1889 w 1900"/>
                  <a:gd name="T23" fmla="*/ 0 h 4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00"/>
                  <a:gd name="T37" fmla="*/ 0 h 49"/>
                  <a:gd name="T38" fmla="*/ 1900 w 1900"/>
                  <a:gd name="T39" fmla="*/ 49 h 4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00" h="49">
                    <a:moveTo>
                      <a:pt x="1889" y="0"/>
                    </a:moveTo>
                    <a:lnTo>
                      <a:pt x="5" y="0"/>
                    </a:lnTo>
                    <a:lnTo>
                      <a:pt x="0" y="16"/>
                    </a:lnTo>
                    <a:lnTo>
                      <a:pt x="0" y="38"/>
                    </a:lnTo>
                    <a:lnTo>
                      <a:pt x="11" y="49"/>
                    </a:lnTo>
                    <a:lnTo>
                      <a:pt x="1889" y="49"/>
                    </a:lnTo>
                    <a:lnTo>
                      <a:pt x="1889" y="43"/>
                    </a:lnTo>
                    <a:lnTo>
                      <a:pt x="1894" y="32"/>
                    </a:lnTo>
                    <a:lnTo>
                      <a:pt x="1900" y="27"/>
                    </a:lnTo>
                    <a:lnTo>
                      <a:pt x="1900" y="16"/>
                    </a:lnTo>
                    <a:lnTo>
                      <a:pt x="1894" y="5"/>
                    </a:lnTo>
                    <a:lnTo>
                      <a:pt x="1889"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78" name="Freeform 40">
                <a:extLst>
                  <a:ext uri="{FF2B5EF4-FFF2-40B4-BE49-F238E27FC236}">
                    <a16:creationId xmlns:a16="http://schemas.microsoft.com/office/drawing/2014/main" id="{3038D216-12D4-4702-9743-A4E0584B90C4}"/>
                  </a:ext>
                </a:extLst>
              </p:cNvPr>
              <p:cNvSpPr>
                <a:spLocks/>
              </p:cNvSpPr>
              <p:nvPr/>
            </p:nvSpPr>
            <p:spPr bwMode="auto">
              <a:xfrm>
                <a:off x="2068" y="3980"/>
                <a:ext cx="1910" cy="59"/>
              </a:xfrm>
              <a:custGeom>
                <a:avLst/>
                <a:gdLst>
                  <a:gd name="T0" fmla="*/ 16 w 1910"/>
                  <a:gd name="T1" fmla="*/ 5 h 59"/>
                  <a:gd name="T2" fmla="*/ 10 w 1910"/>
                  <a:gd name="T3" fmla="*/ 21 h 59"/>
                  <a:gd name="T4" fmla="*/ 10 w 1910"/>
                  <a:gd name="T5" fmla="*/ 43 h 59"/>
                  <a:gd name="T6" fmla="*/ 16 w 1910"/>
                  <a:gd name="T7" fmla="*/ 48 h 59"/>
                  <a:gd name="T8" fmla="*/ 1888 w 1910"/>
                  <a:gd name="T9" fmla="*/ 48 h 59"/>
                  <a:gd name="T10" fmla="*/ 1888 w 1910"/>
                  <a:gd name="T11" fmla="*/ 48 h 59"/>
                  <a:gd name="T12" fmla="*/ 1894 w 1910"/>
                  <a:gd name="T13" fmla="*/ 37 h 59"/>
                  <a:gd name="T14" fmla="*/ 1899 w 1910"/>
                  <a:gd name="T15" fmla="*/ 32 h 59"/>
                  <a:gd name="T16" fmla="*/ 1899 w 1910"/>
                  <a:gd name="T17" fmla="*/ 21 h 59"/>
                  <a:gd name="T18" fmla="*/ 1894 w 1910"/>
                  <a:gd name="T19" fmla="*/ 10 h 59"/>
                  <a:gd name="T20" fmla="*/ 1888 w 1910"/>
                  <a:gd name="T21" fmla="*/ 5 h 59"/>
                  <a:gd name="T22" fmla="*/ 1899 w 1910"/>
                  <a:gd name="T23" fmla="*/ 5 h 59"/>
                  <a:gd name="T24" fmla="*/ 1905 w 1910"/>
                  <a:gd name="T25" fmla="*/ 10 h 59"/>
                  <a:gd name="T26" fmla="*/ 1910 w 1910"/>
                  <a:gd name="T27" fmla="*/ 21 h 59"/>
                  <a:gd name="T28" fmla="*/ 1910 w 1910"/>
                  <a:gd name="T29" fmla="*/ 32 h 59"/>
                  <a:gd name="T30" fmla="*/ 1905 w 1910"/>
                  <a:gd name="T31" fmla="*/ 37 h 59"/>
                  <a:gd name="T32" fmla="*/ 1899 w 1910"/>
                  <a:gd name="T33" fmla="*/ 48 h 59"/>
                  <a:gd name="T34" fmla="*/ 1899 w 1910"/>
                  <a:gd name="T35" fmla="*/ 54 h 59"/>
                  <a:gd name="T36" fmla="*/ 1894 w 1910"/>
                  <a:gd name="T37" fmla="*/ 59 h 59"/>
                  <a:gd name="T38" fmla="*/ 16 w 1910"/>
                  <a:gd name="T39" fmla="*/ 59 h 59"/>
                  <a:gd name="T40" fmla="*/ 10 w 1910"/>
                  <a:gd name="T41" fmla="*/ 54 h 59"/>
                  <a:gd name="T42" fmla="*/ 0 w 1910"/>
                  <a:gd name="T43" fmla="*/ 43 h 59"/>
                  <a:gd name="T44" fmla="*/ 0 w 1910"/>
                  <a:gd name="T45" fmla="*/ 21 h 59"/>
                  <a:gd name="T46" fmla="*/ 5 w 1910"/>
                  <a:gd name="T47" fmla="*/ 5 h 59"/>
                  <a:gd name="T48" fmla="*/ 10 w 1910"/>
                  <a:gd name="T49" fmla="*/ 0 h 59"/>
                  <a:gd name="T50" fmla="*/ 16 w 1910"/>
                  <a:gd name="T51" fmla="*/ 5 h 5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910"/>
                  <a:gd name="T79" fmla="*/ 0 h 59"/>
                  <a:gd name="T80" fmla="*/ 1910 w 1910"/>
                  <a:gd name="T81" fmla="*/ 59 h 5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910" h="59">
                    <a:moveTo>
                      <a:pt x="16" y="5"/>
                    </a:moveTo>
                    <a:lnTo>
                      <a:pt x="10" y="21"/>
                    </a:lnTo>
                    <a:lnTo>
                      <a:pt x="10" y="43"/>
                    </a:lnTo>
                    <a:lnTo>
                      <a:pt x="16" y="48"/>
                    </a:lnTo>
                    <a:lnTo>
                      <a:pt x="1888" y="48"/>
                    </a:lnTo>
                    <a:lnTo>
                      <a:pt x="1894" y="37"/>
                    </a:lnTo>
                    <a:lnTo>
                      <a:pt x="1899" y="32"/>
                    </a:lnTo>
                    <a:lnTo>
                      <a:pt x="1899" y="21"/>
                    </a:lnTo>
                    <a:lnTo>
                      <a:pt x="1894" y="10"/>
                    </a:lnTo>
                    <a:lnTo>
                      <a:pt x="1888" y="5"/>
                    </a:lnTo>
                    <a:lnTo>
                      <a:pt x="1899" y="5"/>
                    </a:lnTo>
                    <a:lnTo>
                      <a:pt x="1905" y="10"/>
                    </a:lnTo>
                    <a:lnTo>
                      <a:pt x="1910" y="21"/>
                    </a:lnTo>
                    <a:lnTo>
                      <a:pt x="1910" y="32"/>
                    </a:lnTo>
                    <a:lnTo>
                      <a:pt x="1905" y="37"/>
                    </a:lnTo>
                    <a:lnTo>
                      <a:pt x="1899" y="48"/>
                    </a:lnTo>
                    <a:lnTo>
                      <a:pt x="1899" y="54"/>
                    </a:lnTo>
                    <a:lnTo>
                      <a:pt x="1894" y="59"/>
                    </a:lnTo>
                    <a:lnTo>
                      <a:pt x="16" y="59"/>
                    </a:lnTo>
                    <a:lnTo>
                      <a:pt x="10" y="54"/>
                    </a:lnTo>
                    <a:lnTo>
                      <a:pt x="0" y="43"/>
                    </a:lnTo>
                    <a:lnTo>
                      <a:pt x="0" y="21"/>
                    </a:lnTo>
                    <a:lnTo>
                      <a:pt x="5" y="5"/>
                    </a:lnTo>
                    <a:lnTo>
                      <a:pt x="10" y="0"/>
                    </a:lnTo>
                    <a:lnTo>
                      <a:pt x="1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79" name="Freeform 41">
                <a:extLst>
                  <a:ext uri="{FF2B5EF4-FFF2-40B4-BE49-F238E27FC236}">
                    <a16:creationId xmlns:a16="http://schemas.microsoft.com/office/drawing/2014/main" id="{F534FCE1-0A6A-4510-826C-D8027AF9BFA0}"/>
                  </a:ext>
                </a:extLst>
              </p:cNvPr>
              <p:cNvSpPr>
                <a:spLocks/>
              </p:cNvSpPr>
              <p:nvPr/>
            </p:nvSpPr>
            <p:spPr bwMode="auto">
              <a:xfrm>
                <a:off x="2078" y="3980"/>
                <a:ext cx="1889" cy="10"/>
              </a:xfrm>
              <a:custGeom>
                <a:avLst/>
                <a:gdLst>
                  <a:gd name="T0" fmla="*/ 1884 w 1889"/>
                  <a:gd name="T1" fmla="*/ 10 h 10"/>
                  <a:gd name="T2" fmla="*/ 0 w 1889"/>
                  <a:gd name="T3" fmla="*/ 10 h 10"/>
                  <a:gd name="T4" fmla="*/ 0 w 1889"/>
                  <a:gd name="T5" fmla="*/ 0 h 10"/>
                  <a:gd name="T6" fmla="*/ 1884 w 1889"/>
                  <a:gd name="T7" fmla="*/ 0 h 10"/>
                  <a:gd name="T8" fmla="*/ 1889 w 1889"/>
                  <a:gd name="T9" fmla="*/ 5 h 10"/>
                  <a:gd name="T10" fmla="*/ 1884 w 1889"/>
                  <a:gd name="T11" fmla="*/ 10 h 10"/>
                  <a:gd name="T12" fmla="*/ 0 60000 65536"/>
                  <a:gd name="T13" fmla="*/ 0 60000 65536"/>
                  <a:gd name="T14" fmla="*/ 0 60000 65536"/>
                  <a:gd name="T15" fmla="*/ 0 60000 65536"/>
                  <a:gd name="T16" fmla="*/ 0 60000 65536"/>
                  <a:gd name="T17" fmla="*/ 0 60000 65536"/>
                  <a:gd name="T18" fmla="*/ 0 w 1889"/>
                  <a:gd name="T19" fmla="*/ 0 h 10"/>
                  <a:gd name="T20" fmla="*/ 1889 w 1889"/>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889" h="10">
                    <a:moveTo>
                      <a:pt x="1884" y="10"/>
                    </a:moveTo>
                    <a:lnTo>
                      <a:pt x="0" y="10"/>
                    </a:lnTo>
                    <a:lnTo>
                      <a:pt x="0" y="0"/>
                    </a:lnTo>
                    <a:lnTo>
                      <a:pt x="1884" y="0"/>
                    </a:lnTo>
                    <a:lnTo>
                      <a:pt x="1889" y="5"/>
                    </a:lnTo>
                    <a:lnTo>
                      <a:pt x="188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0" name="Freeform 42">
                <a:extLst>
                  <a:ext uri="{FF2B5EF4-FFF2-40B4-BE49-F238E27FC236}">
                    <a16:creationId xmlns:a16="http://schemas.microsoft.com/office/drawing/2014/main" id="{784AFA7A-00D7-4B1E-923F-88308E5A22CA}"/>
                  </a:ext>
                </a:extLst>
              </p:cNvPr>
              <p:cNvSpPr>
                <a:spLocks/>
              </p:cNvSpPr>
              <p:nvPr/>
            </p:nvSpPr>
            <p:spPr bwMode="auto">
              <a:xfrm>
                <a:off x="3622" y="3742"/>
                <a:ext cx="21" cy="49"/>
              </a:xfrm>
              <a:custGeom>
                <a:avLst/>
                <a:gdLst>
                  <a:gd name="T0" fmla="*/ 11 w 21"/>
                  <a:gd name="T1" fmla="*/ 0 h 49"/>
                  <a:gd name="T2" fmla="*/ 21 w 21"/>
                  <a:gd name="T3" fmla="*/ 49 h 49"/>
                  <a:gd name="T4" fmla="*/ 11 w 21"/>
                  <a:gd name="T5" fmla="*/ 49 h 49"/>
                  <a:gd name="T6" fmla="*/ 0 w 21"/>
                  <a:gd name="T7" fmla="*/ 0 h 49"/>
                  <a:gd name="T8" fmla="*/ 11 w 21"/>
                  <a:gd name="T9" fmla="*/ 0 h 49"/>
                  <a:gd name="T10" fmla="*/ 0 60000 65536"/>
                  <a:gd name="T11" fmla="*/ 0 60000 65536"/>
                  <a:gd name="T12" fmla="*/ 0 60000 65536"/>
                  <a:gd name="T13" fmla="*/ 0 60000 65536"/>
                  <a:gd name="T14" fmla="*/ 0 60000 65536"/>
                  <a:gd name="T15" fmla="*/ 0 w 21"/>
                  <a:gd name="T16" fmla="*/ 0 h 49"/>
                  <a:gd name="T17" fmla="*/ 21 w 21"/>
                  <a:gd name="T18" fmla="*/ 49 h 49"/>
                </a:gdLst>
                <a:ahLst/>
                <a:cxnLst>
                  <a:cxn ang="T10">
                    <a:pos x="T0" y="T1"/>
                  </a:cxn>
                  <a:cxn ang="T11">
                    <a:pos x="T2" y="T3"/>
                  </a:cxn>
                  <a:cxn ang="T12">
                    <a:pos x="T4" y="T5"/>
                  </a:cxn>
                  <a:cxn ang="T13">
                    <a:pos x="T6" y="T7"/>
                  </a:cxn>
                  <a:cxn ang="T14">
                    <a:pos x="T8" y="T9"/>
                  </a:cxn>
                </a:cxnLst>
                <a:rect l="T15" t="T16" r="T17" b="T18"/>
                <a:pathLst>
                  <a:path w="21" h="49">
                    <a:moveTo>
                      <a:pt x="11" y="0"/>
                    </a:moveTo>
                    <a:lnTo>
                      <a:pt x="21" y="49"/>
                    </a:lnTo>
                    <a:lnTo>
                      <a:pt x="11" y="49"/>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1" name="Freeform 43">
                <a:extLst>
                  <a:ext uri="{FF2B5EF4-FFF2-40B4-BE49-F238E27FC236}">
                    <a16:creationId xmlns:a16="http://schemas.microsoft.com/office/drawing/2014/main" id="{474F8914-8AC8-4B93-89F4-3C8D2687DFA7}"/>
                  </a:ext>
                </a:extLst>
              </p:cNvPr>
              <p:cNvSpPr>
                <a:spLocks/>
              </p:cNvSpPr>
              <p:nvPr/>
            </p:nvSpPr>
            <p:spPr bwMode="auto">
              <a:xfrm>
                <a:off x="3703" y="3742"/>
                <a:ext cx="27" cy="49"/>
              </a:xfrm>
              <a:custGeom>
                <a:avLst/>
                <a:gdLst>
                  <a:gd name="T0" fmla="*/ 11 w 27"/>
                  <a:gd name="T1" fmla="*/ 0 h 49"/>
                  <a:gd name="T2" fmla="*/ 27 w 27"/>
                  <a:gd name="T3" fmla="*/ 49 h 49"/>
                  <a:gd name="T4" fmla="*/ 16 w 27"/>
                  <a:gd name="T5" fmla="*/ 49 h 49"/>
                  <a:gd name="T6" fmla="*/ 0 w 27"/>
                  <a:gd name="T7" fmla="*/ 0 h 49"/>
                  <a:gd name="T8" fmla="*/ 11 w 27"/>
                  <a:gd name="T9" fmla="*/ 0 h 49"/>
                  <a:gd name="T10" fmla="*/ 0 60000 65536"/>
                  <a:gd name="T11" fmla="*/ 0 60000 65536"/>
                  <a:gd name="T12" fmla="*/ 0 60000 65536"/>
                  <a:gd name="T13" fmla="*/ 0 60000 65536"/>
                  <a:gd name="T14" fmla="*/ 0 60000 65536"/>
                  <a:gd name="T15" fmla="*/ 0 w 27"/>
                  <a:gd name="T16" fmla="*/ 0 h 49"/>
                  <a:gd name="T17" fmla="*/ 27 w 27"/>
                  <a:gd name="T18" fmla="*/ 49 h 49"/>
                </a:gdLst>
                <a:ahLst/>
                <a:cxnLst>
                  <a:cxn ang="T10">
                    <a:pos x="T0" y="T1"/>
                  </a:cxn>
                  <a:cxn ang="T11">
                    <a:pos x="T2" y="T3"/>
                  </a:cxn>
                  <a:cxn ang="T12">
                    <a:pos x="T4" y="T5"/>
                  </a:cxn>
                  <a:cxn ang="T13">
                    <a:pos x="T6" y="T7"/>
                  </a:cxn>
                  <a:cxn ang="T14">
                    <a:pos x="T8" y="T9"/>
                  </a:cxn>
                </a:cxnLst>
                <a:rect l="T15" t="T16" r="T17" b="T18"/>
                <a:pathLst>
                  <a:path w="27" h="49">
                    <a:moveTo>
                      <a:pt x="11" y="0"/>
                    </a:moveTo>
                    <a:lnTo>
                      <a:pt x="27" y="49"/>
                    </a:lnTo>
                    <a:lnTo>
                      <a:pt x="16" y="49"/>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2" name="Freeform 44">
                <a:extLst>
                  <a:ext uri="{FF2B5EF4-FFF2-40B4-BE49-F238E27FC236}">
                    <a16:creationId xmlns:a16="http://schemas.microsoft.com/office/drawing/2014/main" id="{21ABBD7C-070B-4E48-BCC1-87D8636E9F21}"/>
                  </a:ext>
                </a:extLst>
              </p:cNvPr>
              <p:cNvSpPr>
                <a:spLocks/>
              </p:cNvSpPr>
              <p:nvPr/>
            </p:nvSpPr>
            <p:spPr bwMode="auto">
              <a:xfrm>
                <a:off x="2143" y="3753"/>
                <a:ext cx="81" cy="189"/>
              </a:xfrm>
              <a:custGeom>
                <a:avLst/>
                <a:gdLst>
                  <a:gd name="T0" fmla="*/ 81 w 81"/>
                  <a:gd name="T1" fmla="*/ 0 h 189"/>
                  <a:gd name="T2" fmla="*/ 0 w 81"/>
                  <a:gd name="T3" fmla="*/ 189 h 189"/>
                  <a:gd name="T4" fmla="*/ 33 w 81"/>
                  <a:gd name="T5" fmla="*/ 140 h 189"/>
                  <a:gd name="T6" fmla="*/ 59 w 81"/>
                  <a:gd name="T7" fmla="*/ 76 h 189"/>
                  <a:gd name="T8" fmla="*/ 76 w 81"/>
                  <a:gd name="T9" fmla="*/ 27 h 189"/>
                  <a:gd name="T10" fmla="*/ 81 w 81"/>
                  <a:gd name="T11" fmla="*/ 16 h 189"/>
                  <a:gd name="T12" fmla="*/ 81 w 81"/>
                  <a:gd name="T13" fmla="*/ 0 h 189"/>
                  <a:gd name="T14" fmla="*/ 0 60000 65536"/>
                  <a:gd name="T15" fmla="*/ 0 60000 65536"/>
                  <a:gd name="T16" fmla="*/ 0 60000 65536"/>
                  <a:gd name="T17" fmla="*/ 0 60000 65536"/>
                  <a:gd name="T18" fmla="*/ 0 60000 65536"/>
                  <a:gd name="T19" fmla="*/ 0 60000 65536"/>
                  <a:gd name="T20" fmla="*/ 0 60000 65536"/>
                  <a:gd name="T21" fmla="*/ 0 w 81"/>
                  <a:gd name="T22" fmla="*/ 0 h 189"/>
                  <a:gd name="T23" fmla="*/ 81 w 81"/>
                  <a:gd name="T24" fmla="*/ 189 h 1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 h="189">
                    <a:moveTo>
                      <a:pt x="81" y="0"/>
                    </a:moveTo>
                    <a:lnTo>
                      <a:pt x="0" y="189"/>
                    </a:lnTo>
                    <a:lnTo>
                      <a:pt x="33" y="140"/>
                    </a:lnTo>
                    <a:lnTo>
                      <a:pt x="59" y="76"/>
                    </a:lnTo>
                    <a:lnTo>
                      <a:pt x="76" y="27"/>
                    </a:lnTo>
                    <a:lnTo>
                      <a:pt x="81" y="16"/>
                    </a:lnTo>
                    <a:lnTo>
                      <a:pt x="8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3" name="Freeform 45">
                <a:extLst>
                  <a:ext uri="{FF2B5EF4-FFF2-40B4-BE49-F238E27FC236}">
                    <a16:creationId xmlns:a16="http://schemas.microsoft.com/office/drawing/2014/main" id="{6FD6EF2F-45F3-498E-AD53-269E33EC22E3}"/>
                  </a:ext>
                </a:extLst>
              </p:cNvPr>
              <p:cNvSpPr>
                <a:spLocks/>
              </p:cNvSpPr>
              <p:nvPr/>
            </p:nvSpPr>
            <p:spPr bwMode="auto">
              <a:xfrm>
                <a:off x="2138" y="3753"/>
                <a:ext cx="91" cy="189"/>
              </a:xfrm>
              <a:custGeom>
                <a:avLst/>
                <a:gdLst>
                  <a:gd name="T0" fmla="*/ 0 w 91"/>
                  <a:gd name="T1" fmla="*/ 189 h 189"/>
                  <a:gd name="T2" fmla="*/ 32 w 91"/>
                  <a:gd name="T3" fmla="*/ 140 h 189"/>
                  <a:gd name="T4" fmla="*/ 59 w 91"/>
                  <a:gd name="T5" fmla="*/ 76 h 189"/>
                  <a:gd name="T6" fmla="*/ 75 w 91"/>
                  <a:gd name="T7" fmla="*/ 27 h 189"/>
                  <a:gd name="T8" fmla="*/ 81 w 91"/>
                  <a:gd name="T9" fmla="*/ 16 h 189"/>
                  <a:gd name="T10" fmla="*/ 81 w 91"/>
                  <a:gd name="T11" fmla="*/ 0 h 189"/>
                  <a:gd name="T12" fmla="*/ 91 w 91"/>
                  <a:gd name="T13" fmla="*/ 0 h 189"/>
                  <a:gd name="T14" fmla="*/ 91 w 91"/>
                  <a:gd name="T15" fmla="*/ 16 h 189"/>
                  <a:gd name="T16" fmla="*/ 86 w 91"/>
                  <a:gd name="T17" fmla="*/ 27 h 189"/>
                  <a:gd name="T18" fmla="*/ 70 w 91"/>
                  <a:gd name="T19" fmla="*/ 76 h 189"/>
                  <a:gd name="T20" fmla="*/ 43 w 91"/>
                  <a:gd name="T21" fmla="*/ 140 h 189"/>
                  <a:gd name="T22" fmla="*/ 11 w 91"/>
                  <a:gd name="T23" fmla="*/ 189 h 189"/>
                  <a:gd name="T24" fmla="*/ 0 w 91"/>
                  <a:gd name="T25" fmla="*/ 189 h 189"/>
                  <a:gd name="T26" fmla="*/ 0 w 91"/>
                  <a:gd name="T27" fmla="*/ 189 h 1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1"/>
                  <a:gd name="T43" fmla="*/ 0 h 189"/>
                  <a:gd name="T44" fmla="*/ 91 w 91"/>
                  <a:gd name="T45" fmla="*/ 189 h 18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1" h="189">
                    <a:moveTo>
                      <a:pt x="0" y="189"/>
                    </a:moveTo>
                    <a:lnTo>
                      <a:pt x="32" y="140"/>
                    </a:lnTo>
                    <a:lnTo>
                      <a:pt x="59" y="76"/>
                    </a:lnTo>
                    <a:lnTo>
                      <a:pt x="75" y="27"/>
                    </a:lnTo>
                    <a:lnTo>
                      <a:pt x="81" y="16"/>
                    </a:lnTo>
                    <a:lnTo>
                      <a:pt x="81" y="0"/>
                    </a:lnTo>
                    <a:lnTo>
                      <a:pt x="91" y="0"/>
                    </a:lnTo>
                    <a:lnTo>
                      <a:pt x="91" y="16"/>
                    </a:lnTo>
                    <a:lnTo>
                      <a:pt x="86" y="27"/>
                    </a:lnTo>
                    <a:lnTo>
                      <a:pt x="70" y="76"/>
                    </a:lnTo>
                    <a:lnTo>
                      <a:pt x="43" y="140"/>
                    </a:lnTo>
                    <a:lnTo>
                      <a:pt x="11" y="189"/>
                    </a:lnTo>
                    <a:lnTo>
                      <a:pt x="0" y="1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4" name="Freeform 46">
                <a:extLst>
                  <a:ext uri="{FF2B5EF4-FFF2-40B4-BE49-F238E27FC236}">
                    <a16:creationId xmlns:a16="http://schemas.microsoft.com/office/drawing/2014/main" id="{001EC734-5CA8-47AF-A17F-59F2154BCC3A}"/>
                  </a:ext>
                </a:extLst>
              </p:cNvPr>
              <p:cNvSpPr>
                <a:spLocks/>
              </p:cNvSpPr>
              <p:nvPr/>
            </p:nvSpPr>
            <p:spPr bwMode="auto">
              <a:xfrm>
                <a:off x="2138" y="3753"/>
                <a:ext cx="91" cy="189"/>
              </a:xfrm>
              <a:custGeom>
                <a:avLst/>
                <a:gdLst>
                  <a:gd name="T0" fmla="*/ 91 w 91"/>
                  <a:gd name="T1" fmla="*/ 0 h 189"/>
                  <a:gd name="T2" fmla="*/ 11 w 91"/>
                  <a:gd name="T3" fmla="*/ 189 h 189"/>
                  <a:gd name="T4" fmla="*/ 0 w 91"/>
                  <a:gd name="T5" fmla="*/ 189 h 189"/>
                  <a:gd name="T6" fmla="*/ 81 w 91"/>
                  <a:gd name="T7" fmla="*/ 0 h 189"/>
                  <a:gd name="T8" fmla="*/ 91 w 91"/>
                  <a:gd name="T9" fmla="*/ 0 h 189"/>
                  <a:gd name="T10" fmla="*/ 91 w 91"/>
                  <a:gd name="T11" fmla="*/ 0 h 189"/>
                  <a:gd name="T12" fmla="*/ 0 60000 65536"/>
                  <a:gd name="T13" fmla="*/ 0 60000 65536"/>
                  <a:gd name="T14" fmla="*/ 0 60000 65536"/>
                  <a:gd name="T15" fmla="*/ 0 60000 65536"/>
                  <a:gd name="T16" fmla="*/ 0 60000 65536"/>
                  <a:gd name="T17" fmla="*/ 0 60000 65536"/>
                  <a:gd name="T18" fmla="*/ 0 w 91"/>
                  <a:gd name="T19" fmla="*/ 0 h 189"/>
                  <a:gd name="T20" fmla="*/ 91 w 91"/>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91" h="189">
                    <a:moveTo>
                      <a:pt x="91" y="0"/>
                    </a:moveTo>
                    <a:lnTo>
                      <a:pt x="11" y="189"/>
                    </a:lnTo>
                    <a:lnTo>
                      <a:pt x="0" y="189"/>
                    </a:lnTo>
                    <a:lnTo>
                      <a:pt x="81" y="0"/>
                    </a:lnTo>
                    <a:lnTo>
                      <a:pt x="9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5" name="Freeform 47">
                <a:extLst>
                  <a:ext uri="{FF2B5EF4-FFF2-40B4-BE49-F238E27FC236}">
                    <a16:creationId xmlns:a16="http://schemas.microsoft.com/office/drawing/2014/main" id="{6B10FFD9-3602-4219-A434-982E0A80342B}"/>
                  </a:ext>
                </a:extLst>
              </p:cNvPr>
              <p:cNvSpPr>
                <a:spLocks/>
              </p:cNvSpPr>
              <p:nvPr/>
            </p:nvSpPr>
            <p:spPr bwMode="auto">
              <a:xfrm>
                <a:off x="3530" y="3737"/>
                <a:ext cx="281" cy="59"/>
              </a:xfrm>
              <a:custGeom>
                <a:avLst/>
                <a:gdLst>
                  <a:gd name="T0" fmla="*/ 259 w 281"/>
                  <a:gd name="T1" fmla="*/ 11 h 59"/>
                  <a:gd name="T2" fmla="*/ 11 w 281"/>
                  <a:gd name="T3" fmla="*/ 11 h 59"/>
                  <a:gd name="T4" fmla="*/ 22 w 281"/>
                  <a:gd name="T5" fmla="*/ 48 h 59"/>
                  <a:gd name="T6" fmla="*/ 281 w 281"/>
                  <a:gd name="T7" fmla="*/ 48 h 59"/>
                  <a:gd name="T8" fmla="*/ 281 w 281"/>
                  <a:gd name="T9" fmla="*/ 59 h 59"/>
                  <a:gd name="T10" fmla="*/ 16 w 281"/>
                  <a:gd name="T11" fmla="*/ 59 h 59"/>
                  <a:gd name="T12" fmla="*/ 11 w 281"/>
                  <a:gd name="T13" fmla="*/ 54 h 59"/>
                  <a:gd name="T14" fmla="*/ 0 w 281"/>
                  <a:gd name="T15" fmla="*/ 5 h 59"/>
                  <a:gd name="T16" fmla="*/ 5 w 281"/>
                  <a:gd name="T17" fmla="*/ 0 h 59"/>
                  <a:gd name="T18" fmla="*/ 259 w 281"/>
                  <a:gd name="T19" fmla="*/ 0 h 59"/>
                  <a:gd name="T20" fmla="*/ 264 w 281"/>
                  <a:gd name="T21" fmla="*/ 5 h 59"/>
                  <a:gd name="T22" fmla="*/ 259 w 281"/>
                  <a:gd name="T23" fmla="*/ 11 h 5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81"/>
                  <a:gd name="T37" fmla="*/ 0 h 59"/>
                  <a:gd name="T38" fmla="*/ 281 w 281"/>
                  <a:gd name="T39" fmla="*/ 59 h 5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81" h="59">
                    <a:moveTo>
                      <a:pt x="259" y="11"/>
                    </a:moveTo>
                    <a:lnTo>
                      <a:pt x="11" y="11"/>
                    </a:lnTo>
                    <a:lnTo>
                      <a:pt x="22" y="48"/>
                    </a:lnTo>
                    <a:lnTo>
                      <a:pt x="281" y="48"/>
                    </a:lnTo>
                    <a:lnTo>
                      <a:pt x="281" y="59"/>
                    </a:lnTo>
                    <a:lnTo>
                      <a:pt x="16" y="59"/>
                    </a:lnTo>
                    <a:lnTo>
                      <a:pt x="11" y="54"/>
                    </a:lnTo>
                    <a:lnTo>
                      <a:pt x="0" y="5"/>
                    </a:lnTo>
                    <a:lnTo>
                      <a:pt x="5" y="0"/>
                    </a:lnTo>
                    <a:lnTo>
                      <a:pt x="259" y="0"/>
                    </a:lnTo>
                    <a:lnTo>
                      <a:pt x="264" y="5"/>
                    </a:lnTo>
                    <a:lnTo>
                      <a:pt x="259"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6" name="Freeform 48">
                <a:extLst>
                  <a:ext uri="{FF2B5EF4-FFF2-40B4-BE49-F238E27FC236}">
                    <a16:creationId xmlns:a16="http://schemas.microsoft.com/office/drawing/2014/main" id="{B9C5379F-466B-426F-8A92-F38C9C087E70}"/>
                  </a:ext>
                </a:extLst>
              </p:cNvPr>
              <p:cNvSpPr>
                <a:spLocks/>
              </p:cNvSpPr>
              <p:nvPr/>
            </p:nvSpPr>
            <p:spPr bwMode="auto">
              <a:xfrm>
                <a:off x="3784" y="3742"/>
                <a:ext cx="32" cy="54"/>
              </a:xfrm>
              <a:custGeom>
                <a:avLst/>
                <a:gdLst>
                  <a:gd name="T0" fmla="*/ 21 w 32"/>
                  <a:gd name="T1" fmla="*/ 49 h 54"/>
                  <a:gd name="T2" fmla="*/ 0 w 32"/>
                  <a:gd name="T3" fmla="*/ 0 h 54"/>
                  <a:gd name="T4" fmla="*/ 10 w 32"/>
                  <a:gd name="T5" fmla="*/ 0 h 54"/>
                  <a:gd name="T6" fmla="*/ 32 w 32"/>
                  <a:gd name="T7" fmla="*/ 49 h 54"/>
                  <a:gd name="T8" fmla="*/ 27 w 32"/>
                  <a:gd name="T9" fmla="*/ 54 h 54"/>
                  <a:gd name="T10" fmla="*/ 21 w 32"/>
                  <a:gd name="T11" fmla="*/ 49 h 54"/>
                  <a:gd name="T12" fmla="*/ 0 60000 65536"/>
                  <a:gd name="T13" fmla="*/ 0 60000 65536"/>
                  <a:gd name="T14" fmla="*/ 0 60000 65536"/>
                  <a:gd name="T15" fmla="*/ 0 60000 65536"/>
                  <a:gd name="T16" fmla="*/ 0 60000 65536"/>
                  <a:gd name="T17" fmla="*/ 0 60000 65536"/>
                  <a:gd name="T18" fmla="*/ 0 w 32"/>
                  <a:gd name="T19" fmla="*/ 0 h 54"/>
                  <a:gd name="T20" fmla="*/ 32 w 32"/>
                  <a:gd name="T21" fmla="*/ 54 h 54"/>
                </a:gdLst>
                <a:ahLst/>
                <a:cxnLst>
                  <a:cxn ang="T12">
                    <a:pos x="T0" y="T1"/>
                  </a:cxn>
                  <a:cxn ang="T13">
                    <a:pos x="T2" y="T3"/>
                  </a:cxn>
                  <a:cxn ang="T14">
                    <a:pos x="T4" y="T5"/>
                  </a:cxn>
                  <a:cxn ang="T15">
                    <a:pos x="T6" y="T7"/>
                  </a:cxn>
                  <a:cxn ang="T16">
                    <a:pos x="T8" y="T9"/>
                  </a:cxn>
                  <a:cxn ang="T17">
                    <a:pos x="T10" y="T11"/>
                  </a:cxn>
                </a:cxnLst>
                <a:rect l="T18" t="T19" r="T20" b="T21"/>
                <a:pathLst>
                  <a:path w="32" h="54">
                    <a:moveTo>
                      <a:pt x="21" y="49"/>
                    </a:moveTo>
                    <a:lnTo>
                      <a:pt x="0" y="0"/>
                    </a:lnTo>
                    <a:lnTo>
                      <a:pt x="10" y="0"/>
                    </a:lnTo>
                    <a:lnTo>
                      <a:pt x="32" y="49"/>
                    </a:lnTo>
                    <a:lnTo>
                      <a:pt x="27" y="54"/>
                    </a:lnTo>
                    <a:lnTo>
                      <a:pt x="21" y="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7" name="Freeform 49">
                <a:extLst>
                  <a:ext uri="{FF2B5EF4-FFF2-40B4-BE49-F238E27FC236}">
                    <a16:creationId xmlns:a16="http://schemas.microsoft.com/office/drawing/2014/main" id="{FA8A8689-098A-4419-8A32-E3B85DEF3AA0}"/>
                  </a:ext>
                </a:extLst>
              </p:cNvPr>
              <p:cNvSpPr>
                <a:spLocks/>
              </p:cNvSpPr>
              <p:nvPr/>
            </p:nvSpPr>
            <p:spPr bwMode="auto">
              <a:xfrm>
                <a:off x="2192" y="3748"/>
                <a:ext cx="1101" cy="161"/>
              </a:xfrm>
              <a:custGeom>
                <a:avLst/>
                <a:gdLst>
                  <a:gd name="T0" fmla="*/ 59 w 1101"/>
                  <a:gd name="T1" fmla="*/ 0 h 161"/>
                  <a:gd name="T2" fmla="*/ 43 w 1101"/>
                  <a:gd name="T3" fmla="*/ 48 h 161"/>
                  <a:gd name="T4" fmla="*/ 16 w 1101"/>
                  <a:gd name="T5" fmla="*/ 118 h 161"/>
                  <a:gd name="T6" fmla="*/ 0 w 1101"/>
                  <a:gd name="T7" fmla="*/ 156 h 161"/>
                  <a:gd name="T8" fmla="*/ 54 w 1101"/>
                  <a:gd name="T9" fmla="*/ 156 h 161"/>
                  <a:gd name="T10" fmla="*/ 64 w 1101"/>
                  <a:gd name="T11" fmla="*/ 140 h 161"/>
                  <a:gd name="T12" fmla="*/ 172 w 1101"/>
                  <a:gd name="T13" fmla="*/ 140 h 161"/>
                  <a:gd name="T14" fmla="*/ 162 w 1101"/>
                  <a:gd name="T15" fmla="*/ 161 h 161"/>
                  <a:gd name="T16" fmla="*/ 901 w 1101"/>
                  <a:gd name="T17" fmla="*/ 161 h 161"/>
                  <a:gd name="T18" fmla="*/ 890 w 1101"/>
                  <a:gd name="T19" fmla="*/ 140 h 161"/>
                  <a:gd name="T20" fmla="*/ 982 w 1101"/>
                  <a:gd name="T21" fmla="*/ 140 h 161"/>
                  <a:gd name="T22" fmla="*/ 987 w 1101"/>
                  <a:gd name="T23" fmla="*/ 161 h 161"/>
                  <a:gd name="T24" fmla="*/ 1101 w 1101"/>
                  <a:gd name="T25" fmla="*/ 161 h 161"/>
                  <a:gd name="T26" fmla="*/ 1057 w 1101"/>
                  <a:gd name="T27" fmla="*/ 0 h 161"/>
                  <a:gd name="T28" fmla="*/ 815 w 1101"/>
                  <a:gd name="T29" fmla="*/ 0 h 161"/>
                  <a:gd name="T30" fmla="*/ 820 w 1101"/>
                  <a:gd name="T31" fmla="*/ 21 h 161"/>
                  <a:gd name="T32" fmla="*/ 755 w 1101"/>
                  <a:gd name="T33" fmla="*/ 21 h 161"/>
                  <a:gd name="T34" fmla="*/ 755 w 1101"/>
                  <a:gd name="T35" fmla="*/ 0 h 161"/>
                  <a:gd name="T36" fmla="*/ 512 w 1101"/>
                  <a:gd name="T37" fmla="*/ 0 h 161"/>
                  <a:gd name="T38" fmla="*/ 507 w 1101"/>
                  <a:gd name="T39" fmla="*/ 21 h 161"/>
                  <a:gd name="T40" fmla="*/ 453 w 1101"/>
                  <a:gd name="T41" fmla="*/ 21 h 161"/>
                  <a:gd name="T42" fmla="*/ 453 w 1101"/>
                  <a:gd name="T43" fmla="*/ 0 h 161"/>
                  <a:gd name="T44" fmla="*/ 199 w 1101"/>
                  <a:gd name="T45" fmla="*/ 0 h 161"/>
                  <a:gd name="T46" fmla="*/ 194 w 1101"/>
                  <a:gd name="T47" fmla="*/ 21 h 161"/>
                  <a:gd name="T48" fmla="*/ 97 w 1101"/>
                  <a:gd name="T49" fmla="*/ 21 h 161"/>
                  <a:gd name="T50" fmla="*/ 108 w 1101"/>
                  <a:gd name="T51" fmla="*/ 0 h 161"/>
                  <a:gd name="T52" fmla="*/ 59 w 1101"/>
                  <a:gd name="T53" fmla="*/ 0 h 16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101"/>
                  <a:gd name="T82" fmla="*/ 0 h 161"/>
                  <a:gd name="T83" fmla="*/ 1101 w 1101"/>
                  <a:gd name="T84" fmla="*/ 161 h 161"/>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101" h="161">
                    <a:moveTo>
                      <a:pt x="59" y="0"/>
                    </a:moveTo>
                    <a:lnTo>
                      <a:pt x="43" y="48"/>
                    </a:lnTo>
                    <a:lnTo>
                      <a:pt x="16" y="118"/>
                    </a:lnTo>
                    <a:lnTo>
                      <a:pt x="0" y="156"/>
                    </a:lnTo>
                    <a:lnTo>
                      <a:pt x="54" y="156"/>
                    </a:lnTo>
                    <a:lnTo>
                      <a:pt x="64" y="140"/>
                    </a:lnTo>
                    <a:lnTo>
                      <a:pt x="172" y="140"/>
                    </a:lnTo>
                    <a:lnTo>
                      <a:pt x="162" y="161"/>
                    </a:lnTo>
                    <a:lnTo>
                      <a:pt x="901" y="161"/>
                    </a:lnTo>
                    <a:lnTo>
                      <a:pt x="890" y="140"/>
                    </a:lnTo>
                    <a:lnTo>
                      <a:pt x="982" y="140"/>
                    </a:lnTo>
                    <a:lnTo>
                      <a:pt x="987" y="161"/>
                    </a:lnTo>
                    <a:lnTo>
                      <a:pt x="1101" y="161"/>
                    </a:lnTo>
                    <a:lnTo>
                      <a:pt x="1057" y="0"/>
                    </a:lnTo>
                    <a:lnTo>
                      <a:pt x="815" y="0"/>
                    </a:lnTo>
                    <a:lnTo>
                      <a:pt x="820" y="21"/>
                    </a:lnTo>
                    <a:lnTo>
                      <a:pt x="755" y="21"/>
                    </a:lnTo>
                    <a:lnTo>
                      <a:pt x="755" y="0"/>
                    </a:lnTo>
                    <a:lnTo>
                      <a:pt x="512" y="0"/>
                    </a:lnTo>
                    <a:lnTo>
                      <a:pt x="507" y="21"/>
                    </a:lnTo>
                    <a:lnTo>
                      <a:pt x="453" y="21"/>
                    </a:lnTo>
                    <a:lnTo>
                      <a:pt x="453" y="0"/>
                    </a:lnTo>
                    <a:lnTo>
                      <a:pt x="199" y="0"/>
                    </a:lnTo>
                    <a:lnTo>
                      <a:pt x="194" y="21"/>
                    </a:lnTo>
                    <a:lnTo>
                      <a:pt x="97" y="21"/>
                    </a:lnTo>
                    <a:lnTo>
                      <a:pt x="108" y="0"/>
                    </a:lnTo>
                    <a:lnTo>
                      <a:pt x="5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8" name="Freeform 50">
                <a:extLst>
                  <a:ext uri="{FF2B5EF4-FFF2-40B4-BE49-F238E27FC236}">
                    <a16:creationId xmlns:a16="http://schemas.microsoft.com/office/drawing/2014/main" id="{9AFB2F3F-2AB8-4BAD-A3A9-C34409148EE1}"/>
                  </a:ext>
                </a:extLst>
              </p:cNvPr>
              <p:cNvSpPr>
                <a:spLocks/>
              </p:cNvSpPr>
              <p:nvPr/>
            </p:nvSpPr>
            <p:spPr bwMode="auto">
              <a:xfrm>
                <a:off x="2186" y="3742"/>
                <a:ext cx="1112" cy="173"/>
              </a:xfrm>
              <a:custGeom>
                <a:avLst/>
                <a:gdLst>
                  <a:gd name="T0" fmla="*/ 27 w 1112"/>
                  <a:gd name="T1" fmla="*/ 124 h 173"/>
                  <a:gd name="T2" fmla="*/ 60 w 1112"/>
                  <a:gd name="T3" fmla="*/ 157 h 173"/>
                  <a:gd name="T4" fmla="*/ 70 w 1112"/>
                  <a:gd name="T5" fmla="*/ 140 h 173"/>
                  <a:gd name="T6" fmla="*/ 184 w 1112"/>
                  <a:gd name="T7" fmla="*/ 146 h 173"/>
                  <a:gd name="T8" fmla="*/ 902 w 1112"/>
                  <a:gd name="T9" fmla="*/ 162 h 173"/>
                  <a:gd name="T10" fmla="*/ 896 w 1112"/>
                  <a:gd name="T11" fmla="*/ 140 h 173"/>
                  <a:gd name="T12" fmla="*/ 993 w 1112"/>
                  <a:gd name="T13" fmla="*/ 146 h 173"/>
                  <a:gd name="T14" fmla="*/ 1101 w 1112"/>
                  <a:gd name="T15" fmla="*/ 162 h 173"/>
                  <a:gd name="T16" fmla="*/ 826 w 1112"/>
                  <a:gd name="T17" fmla="*/ 11 h 173"/>
                  <a:gd name="T18" fmla="*/ 826 w 1112"/>
                  <a:gd name="T19" fmla="*/ 33 h 173"/>
                  <a:gd name="T20" fmla="*/ 756 w 1112"/>
                  <a:gd name="T21" fmla="*/ 27 h 173"/>
                  <a:gd name="T22" fmla="*/ 524 w 1112"/>
                  <a:gd name="T23" fmla="*/ 11 h 173"/>
                  <a:gd name="T24" fmla="*/ 513 w 1112"/>
                  <a:gd name="T25" fmla="*/ 33 h 173"/>
                  <a:gd name="T26" fmla="*/ 454 w 1112"/>
                  <a:gd name="T27" fmla="*/ 27 h 173"/>
                  <a:gd name="T28" fmla="*/ 211 w 1112"/>
                  <a:gd name="T29" fmla="*/ 11 h 173"/>
                  <a:gd name="T30" fmla="*/ 200 w 1112"/>
                  <a:gd name="T31" fmla="*/ 33 h 173"/>
                  <a:gd name="T32" fmla="*/ 97 w 1112"/>
                  <a:gd name="T33" fmla="*/ 27 h 173"/>
                  <a:gd name="T34" fmla="*/ 65 w 1112"/>
                  <a:gd name="T35" fmla="*/ 11 h 173"/>
                  <a:gd name="T36" fmla="*/ 114 w 1112"/>
                  <a:gd name="T37" fmla="*/ 0 h 173"/>
                  <a:gd name="T38" fmla="*/ 114 w 1112"/>
                  <a:gd name="T39" fmla="*/ 22 h 173"/>
                  <a:gd name="T40" fmla="*/ 200 w 1112"/>
                  <a:gd name="T41" fmla="*/ 6 h 173"/>
                  <a:gd name="T42" fmla="*/ 459 w 1112"/>
                  <a:gd name="T43" fmla="*/ 0 h 173"/>
                  <a:gd name="T44" fmla="*/ 464 w 1112"/>
                  <a:gd name="T45" fmla="*/ 22 h 173"/>
                  <a:gd name="T46" fmla="*/ 513 w 1112"/>
                  <a:gd name="T47" fmla="*/ 6 h 173"/>
                  <a:gd name="T48" fmla="*/ 761 w 1112"/>
                  <a:gd name="T49" fmla="*/ 0 h 173"/>
                  <a:gd name="T50" fmla="*/ 767 w 1112"/>
                  <a:gd name="T51" fmla="*/ 22 h 173"/>
                  <a:gd name="T52" fmla="*/ 815 w 1112"/>
                  <a:gd name="T53" fmla="*/ 6 h 173"/>
                  <a:gd name="T54" fmla="*/ 1063 w 1112"/>
                  <a:gd name="T55" fmla="*/ 0 h 173"/>
                  <a:gd name="T56" fmla="*/ 1112 w 1112"/>
                  <a:gd name="T57" fmla="*/ 167 h 173"/>
                  <a:gd name="T58" fmla="*/ 993 w 1112"/>
                  <a:gd name="T59" fmla="*/ 173 h 173"/>
                  <a:gd name="T60" fmla="*/ 982 w 1112"/>
                  <a:gd name="T61" fmla="*/ 151 h 173"/>
                  <a:gd name="T62" fmla="*/ 912 w 1112"/>
                  <a:gd name="T63" fmla="*/ 167 h 173"/>
                  <a:gd name="T64" fmla="*/ 168 w 1112"/>
                  <a:gd name="T65" fmla="*/ 173 h 173"/>
                  <a:gd name="T66" fmla="*/ 173 w 1112"/>
                  <a:gd name="T67" fmla="*/ 151 h 173"/>
                  <a:gd name="T68" fmla="*/ 65 w 1112"/>
                  <a:gd name="T69" fmla="*/ 162 h 173"/>
                  <a:gd name="T70" fmla="*/ 6 w 1112"/>
                  <a:gd name="T71" fmla="*/ 167 h 173"/>
                  <a:gd name="T72" fmla="*/ 16 w 1112"/>
                  <a:gd name="T73" fmla="*/ 124 h 173"/>
                  <a:gd name="T74" fmla="*/ 54 w 1112"/>
                  <a:gd name="T75" fmla="*/ 54 h 1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12"/>
                  <a:gd name="T115" fmla="*/ 0 h 173"/>
                  <a:gd name="T116" fmla="*/ 1112 w 1112"/>
                  <a:gd name="T117" fmla="*/ 173 h 1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12" h="173">
                    <a:moveTo>
                      <a:pt x="54" y="54"/>
                    </a:moveTo>
                    <a:lnTo>
                      <a:pt x="27" y="124"/>
                    </a:lnTo>
                    <a:lnTo>
                      <a:pt x="11" y="157"/>
                    </a:lnTo>
                    <a:lnTo>
                      <a:pt x="60" y="157"/>
                    </a:lnTo>
                    <a:lnTo>
                      <a:pt x="65" y="146"/>
                    </a:lnTo>
                    <a:lnTo>
                      <a:pt x="70" y="140"/>
                    </a:lnTo>
                    <a:lnTo>
                      <a:pt x="178" y="140"/>
                    </a:lnTo>
                    <a:lnTo>
                      <a:pt x="184" y="146"/>
                    </a:lnTo>
                    <a:lnTo>
                      <a:pt x="178" y="162"/>
                    </a:lnTo>
                    <a:lnTo>
                      <a:pt x="902" y="162"/>
                    </a:lnTo>
                    <a:lnTo>
                      <a:pt x="891" y="146"/>
                    </a:lnTo>
                    <a:lnTo>
                      <a:pt x="896" y="140"/>
                    </a:lnTo>
                    <a:lnTo>
                      <a:pt x="988" y="140"/>
                    </a:lnTo>
                    <a:lnTo>
                      <a:pt x="993" y="146"/>
                    </a:lnTo>
                    <a:lnTo>
                      <a:pt x="999" y="162"/>
                    </a:lnTo>
                    <a:lnTo>
                      <a:pt x="1101" y="162"/>
                    </a:lnTo>
                    <a:lnTo>
                      <a:pt x="1058" y="11"/>
                    </a:lnTo>
                    <a:lnTo>
                      <a:pt x="826" y="11"/>
                    </a:lnTo>
                    <a:lnTo>
                      <a:pt x="831" y="27"/>
                    </a:lnTo>
                    <a:lnTo>
                      <a:pt x="826" y="33"/>
                    </a:lnTo>
                    <a:lnTo>
                      <a:pt x="761" y="33"/>
                    </a:lnTo>
                    <a:lnTo>
                      <a:pt x="756" y="27"/>
                    </a:lnTo>
                    <a:lnTo>
                      <a:pt x="756" y="11"/>
                    </a:lnTo>
                    <a:lnTo>
                      <a:pt x="524" y="11"/>
                    </a:lnTo>
                    <a:lnTo>
                      <a:pt x="518" y="27"/>
                    </a:lnTo>
                    <a:lnTo>
                      <a:pt x="513" y="33"/>
                    </a:lnTo>
                    <a:lnTo>
                      <a:pt x="459" y="33"/>
                    </a:lnTo>
                    <a:lnTo>
                      <a:pt x="454" y="27"/>
                    </a:lnTo>
                    <a:lnTo>
                      <a:pt x="454" y="11"/>
                    </a:lnTo>
                    <a:lnTo>
                      <a:pt x="211" y="11"/>
                    </a:lnTo>
                    <a:lnTo>
                      <a:pt x="205" y="27"/>
                    </a:lnTo>
                    <a:lnTo>
                      <a:pt x="200" y="33"/>
                    </a:lnTo>
                    <a:lnTo>
                      <a:pt x="103" y="33"/>
                    </a:lnTo>
                    <a:lnTo>
                      <a:pt x="97" y="27"/>
                    </a:lnTo>
                    <a:lnTo>
                      <a:pt x="108" y="11"/>
                    </a:lnTo>
                    <a:lnTo>
                      <a:pt x="65" y="11"/>
                    </a:lnTo>
                    <a:lnTo>
                      <a:pt x="65" y="0"/>
                    </a:lnTo>
                    <a:lnTo>
                      <a:pt x="114" y="0"/>
                    </a:lnTo>
                    <a:lnTo>
                      <a:pt x="119" y="6"/>
                    </a:lnTo>
                    <a:lnTo>
                      <a:pt x="114" y="22"/>
                    </a:lnTo>
                    <a:lnTo>
                      <a:pt x="195" y="22"/>
                    </a:lnTo>
                    <a:lnTo>
                      <a:pt x="200" y="6"/>
                    </a:lnTo>
                    <a:lnTo>
                      <a:pt x="205" y="0"/>
                    </a:lnTo>
                    <a:lnTo>
                      <a:pt x="459" y="0"/>
                    </a:lnTo>
                    <a:lnTo>
                      <a:pt x="464" y="6"/>
                    </a:lnTo>
                    <a:lnTo>
                      <a:pt x="464" y="22"/>
                    </a:lnTo>
                    <a:lnTo>
                      <a:pt x="508" y="22"/>
                    </a:lnTo>
                    <a:lnTo>
                      <a:pt x="513" y="6"/>
                    </a:lnTo>
                    <a:lnTo>
                      <a:pt x="518" y="0"/>
                    </a:lnTo>
                    <a:lnTo>
                      <a:pt x="761" y="0"/>
                    </a:lnTo>
                    <a:lnTo>
                      <a:pt x="767" y="6"/>
                    </a:lnTo>
                    <a:lnTo>
                      <a:pt x="767" y="22"/>
                    </a:lnTo>
                    <a:lnTo>
                      <a:pt x="821" y="22"/>
                    </a:lnTo>
                    <a:lnTo>
                      <a:pt x="815" y="6"/>
                    </a:lnTo>
                    <a:lnTo>
                      <a:pt x="821" y="0"/>
                    </a:lnTo>
                    <a:lnTo>
                      <a:pt x="1063" y="0"/>
                    </a:lnTo>
                    <a:lnTo>
                      <a:pt x="1069" y="6"/>
                    </a:lnTo>
                    <a:lnTo>
                      <a:pt x="1112" y="167"/>
                    </a:lnTo>
                    <a:lnTo>
                      <a:pt x="1107" y="173"/>
                    </a:lnTo>
                    <a:lnTo>
                      <a:pt x="993" y="173"/>
                    </a:lnTo>
                    <a:lnTo>
                      <a:pt x="988" y="167"/>
                    </a:lnTo>
                    <a:lnTo>
                      <a:pt x="982" y="151"/>
                    </a:lnTo>
                    <a:lnTo>
                      <a:pt x="907" y="151"/>
                    </a:lnTo>
                    <a:lnTo>
                      <a:pt x="912" y="167"/>
                    </a:lnTo>
                    <a:lnTo>
                      <a:pt x="907" y="173"/>
                    </a:lnTo>
                    <a:lnTo>
                      <a:pt x="168" y="173"/>
                    </a:lnTo>
                    <a:lnTo>
                      <a:pt x="162" y="167"/>
                    </a:lnTo>
                    <a:lnTo>
                      <a:pt x="173" y="151"/>
                    </a:lnTo>
                    <a:lnTo>
                      <a:pt x="70" y="151"/>
                    </a:lnTo>
                    <a:lnTo>
                      <a:pt x="65" y="162"/>
                    </a:lnTo>
                    <a:lnTo>
                      <a:pt x="60" y="167"/>
                    </a:lnTo>
                    <a:lnTo>
                      <a:pt x="6" y="167"/>
                    </a:lnTo>
                    <a:lnTo>
                      <a:pt x="0" y="162"/>
                    </a:lnTo>
                    <a:lnTo>
                      <a:pt x="16" y="124"/>
                    </a:lnTo>
                    <a:lnTo>
                      <a:pt x="43" y="54"/>
                    </a:lnTo>
                    <a:lnTo>
                      <a:pt x="54" y="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89" name="Freeform 51">
                <a:extLst>
                  <a:ext uri="{FF2B5EF4-FFF2-40B4-BE49-F238E27FC236}">
                    <a16:creationId xmlns:a16="http://schemas.microsoft.com/office/drawing/2014/main" id="{07B3E703-95FE-4077-8281-2E0ADA4596E4}"/>
                  </a:ext>
                </a:extLst>
              </p:cNvPr>
              <p:cNvSpPr>
                <a:spLocks/>
              </p:cNvSpPr>
              <p:nvPr/>
            </p:nvSpPr>
            <p:spPr bwMode="auto">
              <a:xfrm>
                <a:off x="2229" y="3742"/>
                <a:ext cx="27" cy="54"/>
              </a:xfrm>
              <a:custGeom>
                <a:avLst/>
                <a:gdLst>
                  <a:gd name="T0" fmla="*/ 27 w 27"/>
                  <a:gd name="T1" fmla="*/ 6 h 54"/>
                  <a:gd name="T2" fmla="*/ 11 w 27"/>
                  <a:gd name="T3" fmla="*/ 54 h 54"/>
                  <a:gd name="T4" fmla="*/ 0 w 27"/>
                  <a:gd name="T5" fmla="*/ 54 h 54"/>
                  <a:gd name="T6" fmla="*/ 17 w 27"/>
                  <a:gd name="T7" fmla="*/ 6 h 54"/>
                  <a:gd name="T8" fmla="*/ 22 w 27"/>
                  <a:gd name="T9" fmla="*/ 0 h 54"/>
                  <a:gd name="T10" fmla="*/ 27 w 27"/>
                  <a:gd name="T11" fmla="*/ 6 h 54"/>
                  <a:gd name="T12" fmla="*/ 0 60000 65536"/>
                  <a:gd name="T13" fmla="*/ 0 60000 65536"/>
                  <a:gd name="T14" fmla="*/ 0 60000 65536"/>
                  <a:gd name="T15" fmla="*/ 0 60000 65536"/>
                  <a:gd name="T16" fmla="*/ 0 60000 65536"/>
                  <a:gd name="T17" fmla="*/ 0 60000 65536"/>
                  <a:gd name="T18" fmla="*/ 0 w 27"/>
                  <a:gd name="T19" fmla="*/ 0 h 54"/>
                  <a:gd name="T20" fmla="*/ 27 w 27"/>
                  <a:gd name="T21" fmla="*/ 54 h 54"/>
                </a:gdLst>
                <a:ahLst/>
                <a:cxnLst>
                  <a:cxn ang="T12">
                    <a:pos x="T0" y="T1"/>
                  </a:cxn>
                  <a:cxn ang="T13">
                    <a:pos x="T2" y="T3"/>
                  </a:cxn>
                  <a:cxn ang="T14">
                    <a:pos x="T4" y="T5"/>
                  </a:cxn>
                  <a:cxn ang="T15">
                    <a:pos x="T6" y="T7"/>
                  </a:cxn>
                  <a:cxn ang="T16">
                    <a:pos x="T8" y="T9"/>
                  </a:cxn>
                  <a:cxn ang="T17">
                    <a:pos x="T10" y="T11"/>
                  </a:cxn>
                </a:cxnLst>
                <a:rect l="T18" t="T19" r="T20" b="T21"/>
                <a:pathLst>
                  <a:path w="27" h="54">
                    <a:moveTo>
                      <a:pt x="27" y="6"/>
                    </a:moveTo>
                    <a:lnTo>
                      <a:pt x="11" y="54"/>
                    </a:lnTo>
                    <a:lnTo>
                      <a:pt x="0" y="54"/>
                    </a:lnTo>
                    <a:lnTo>
                      <a:pt x="17" y="6"/>
                    </a:lnTo>
                    <a:lnTo>
                      <a:pt x="22" y="0"/>
                    </a:lnTo>
                    <a:lnTo>
                      <a:pt x="27"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90" name="Rectangle 52">
                <a:extLst>
                  <a:ext uri="{FF2B5EF4-FFF2-40B4-BE49-F238E27FC236}">
                    <a16:creationId xmlns:a16="http://schemas.microsoft.com/office/drawing/2014/main" id="{2FE221FE-5F90-4465-9705-23B0C43C28E1}"/>
                  </a:ext>
                </a:extLst>
              </p:cNvPr>
              <p:cNvSpPr>
                <a:spLocks noChangeArrowheads="1"/>
              </p:cNvSpPr>
              <p:nvPr/>
            </p:nvSpPr>
            <p:spPr bwMode="auto">
              <a:xfrm>
                <a:off x="2235" y="3791"/>
                <a:ext cx="102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91" name="Freeform 53">
                <a:extLst>
                  <a:ext uri="{FF2B5EF4-FFF2-40B4-BE49-F238E27FC236}">
                    <a16:creationId xmlns:a16="http://schemas.microsoft.com/office/drawing/2014/main" id="{6F1D6855-E422-4AAE-9A4B-14BC4E5977E8}"/>
                  </a:ext>
                </a:extLst>
              </p:cNvPr>
              <p:cNvSpPr>
                <a:spLocks/>
              </p:cNvSpPr>
              <p:nvPr/>
            </p:nvSpPr>
            <p:spPr bwMode="auto">
              <a:xfrm>
                <a:off x="2289" y="3748"/>
                <a:ext cx="16" cy="21"/>
              </a:xfrm>
              <a:custGeom>
                <a:avLst/>
                <a:gdLst>
                  <a:gd name="T0" fmla="*/ 0 w 16"/>
                  <a:gd name="T1" fmla="*/ 21 h 21"/>
                  <a:gd name="T2" fmla="*/ 5 w 16"/>
                  <a:gd name="T3" fmla="*/ 0 h 21"/>
                  <a:gd name="T4" fmla="*/ 16 w 16"/>
                  <a:gd name="T5" fmla="*/ 0 h 21"/>
                  <a:gd name="T6" fmla="*/ 11 w 16"/>
                  <a:gd name="T7" fmla="*/ 21 h 21"/>
                  <a:gd name="T8" fmla="*/ 0 w 16"/>
                  <a:gd name="T9" fmla="*/ 21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0" y="21"/>
                    </a:moveTo>
                    <a:lnTo>
                      <a:pt x="5" y="0"/>
                    </a:lnTo>
                    <a:lnTo>
                      <a:pt x="16" y="0"/>
                    </a:lnTo>
                    <a:lnTo>
                      <a:pt x="11" y="21"/>
                    </a:lnTo>
                    <a:lnTo>
                      <a:pt x="0"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92" name="Freeform 54">
                <a:extLst>
                  <a:ext uri="{FF2B5EF4-FFF2-40B4-BE49-F238E27FC236}">
                    <a16:creationId xmlns:a16="http://schemas.microsoft.com/office/drawing/2014/main" id="{94839AA0-311F-4D28-846E-6897A56643AA}"/>
                  </a:ext>
                </a:extLst>
              </p:cNvPr>
              <p:cNvSpPr>
                <a:spLocks/>
              </p:cNvSpPr>
              <p:nvPr/>
            </p:nvSpPr>
            <p:spPr bwMode="auto">
              <a:xfrm>
                <a:off x="2435" y="3748"/>
                <a:ext cx="16" cy="21"/>
              </a:xfrm>
              <a:custGeom>
                <a:avLst/>
                <a:gdLst>
                  <a:gd name="T0" fmla="*/ 16 w 16"/>
                  <a:gd name="T1" fmla="*/ 0 h 21"/>
                  <a:gd name="T2" fmla="*/ 10 w 16"/>
                  <a:gd name="T3" fmla="*/ 21 h 21"/>
                  <a:gd name="T4" fmla="*/ 0 w 16"/>
                  <a:gd name="T5" fmla="*/ 21 h 21"/>
                  <a:gd name="T6" fmla="*/ 5 w 16"/>
                  <a:gd name="T7" fmla="*/ 0 h 21"/>
                  <a:gd name="T8" fmla="*/ 16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6" y="0"/>
                    </a:moveTo>
                    <a:lnTo>
                      <a:pt x="10" y="21"/>
                    </a:lnTo>
                    <a:lnTo>
                      <a:pt x="0" y="21"/>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93" name="Rectangle 55">
                <a:extLst>
                  <a:ext uri="{FF2B5EF4-FFF2-40B4-BE49-F238E27FC236}">
                    <a16:creationId xmlns:a16="http://schemas.microsoft.com/office/drawing/2014/main" id="{959EF010-5616-41D8-BC9C-C42B9302364D}"/>
                  </a:ext>
                </a:extLst>
              </p:cNvPr>
              <p:cNvSpPr>
                <a:spLocks noChangeArrowheads="1"/>
              </p:cNvSpPr>
              <p:nvPr/>
            </p:nvSpPr>
            <p:spPr bwMode="auto">
              <a:xfrm>
                <a:off x="2753" y="3748"/>
                <a:ext cx="11" cy="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94" name="Freeform 56">
                <a:extLst>
                  <a:ext uri="{FF2B5EF4-FFF2-40B4-BE49-F238E27FC236}">
                    <a16:creationId xmlns:a16="http://schemas.microsoft.com/office/drawing/2014/main" id="{C1B291E4-645A-42B0-BB8A-E10CFA6DF9B9}"/>
                  </a:ext>
                </a:extLst>
              </p:cNvPr>
              <p:cNvSpPr>
                <a:spLocks/>
              </p:cNvSpPr>
              <p:nvPr/>
            </p:nvSpPr>
            <p:spPr bwMode="auto">
              <a:xfrm>
                <a:off x="3061" y="3748"/>
                <a:ext cx="16" cy="21"/>
              </a:xfrm>
              <a:custGeom>
                <a:avLst/>
                <a:gdLst>
                  <a:gd name="T0" fmla="*/ 10 w 16"/>
                  <a:gd name="T1" fmla="*/ 0 h 21"/>
                  <a:gd name="T2" fmla="*/ 16 w 16"/>
                  <a:gd name="T3" fmla="*/ 21 h 21"/>
                  <a:gd name="T4" fmla="*/ 5 w 16"/>
                  <a:gd name="T5" fmla="*/ 21 h 21"/>
                  <a:gd name="T6" fmla="*/ 0 w 16"/>
                  <a:gd name="T7" fmla="*/ 0 h 21"/>
                  <a:gd name="T8" fmla="*/ 10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0" y="0"/>
                    </a:moveTo>
                    <a:lnTo>
                      <a:pt x="16" y="21"/>
                    </a:lnTo>
                    <a:lnTo>
                      <a:pt x="5"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95" name="Freeform 57">
                <a:extLst>
                  <a:ext uri="{FF2B5EF4-FFF2-40B4-BE49-F238E27FC236}">
                    <a16:creationId xmlns:a16="http://schemas.microsoft.com/office/drawing/2014/main" id="{75BBEACE-4581-43D7-B484-4AA004B98D0B}"/>
                  </a:ext>
                </a:extLst>
              </p:cNvPr>
              <p:cNvSpPr>
                <a:spLocks/>
              </p:cNvSpPr>
              <p:nvPr/>
            </p:nvSpPr>
            <p:spPr bwMode="auto">
              <a:xfrm>
                <a:off x="3120" y="3748"/>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96" name="Freeform 58">
                <a:extLst>
                  <a:ext uri="{FF2B5EF4-FFF2-40B4-BE49-F238E27FC236}">
                    <a16:creationId xmlns:a16="http://schemas.microsoft.com/office/drawing/2014/main" id="{1111A4FE-84D9-49AA-9D0A-5613E565F711}"/>
                  </a:ext>
                </a:extLst>
              </p:cNvPr>
              <p:cNvSpPr>
                <a:spLocks/>
              </p:cNvSpPr>
              <p:nvPr/>
            </p:nvSpPr>
            <p:spPr bwMode="auto">
              <a:xfrm>
                <a:off x="3185" y="3748"/>
                <a:ext cx="16" cy="21"/>
              </a:xfrm>
              <a:custGeom>
                <a:avLst/>
                <a:gdLst>
                  <a:gd name="T0" fmla="*/ 10 w 16"/>
                  <a:gd name="T1" fmla="*/ 0 h 21"/>
                  <a:gd name="T2" fmla="*/ 16 w 16"/>
                  <a:gd name="T3" fmla="*/ 21 h 21"/>
                  <a:gd name="T4" fmla="*/ 5 w 16"/>
                  <a:gd name="T5" fmla="*/ 21 h 21"/>
                  <a:gd name="T6" fmla="*/ 0 w 16"/>
                  <a:gd name="T7" fmla="*/ 0 h 21"/>
                  <a:gd name="T8" fmla="*/ 10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0" y="0"/>
                    </a:moveTo>
                    <a:lnTo>
                      <a:pt x="16" y="21"/>
                    </a:lnTo>
                    <a:lnTo>
                      <a:pt x="5"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97" name="Freeform 59">
                <a:extLst>
                  <a:ext uri="{FF2B5EF4-FFF2-40B4-BE49-F238E27FC236}">
                    <a16:creationId xmlns:a16="http://schemas.microsoft.com/office/drawing/2014/main" id="{E90462B4-4925-4A4C-A7B4-2D1CB955D0B6}"/>
                  </a:ext>
                </a:extLst>
              </p:cNvPr>
              <p:cNvSpPr>
                <a:spLocks/>
              </p:cNvSpPr>
              <p:nvPr/>
            </p:nvSpPr>
            <p:spPr bwMode="auto">
              <a:xfrm>
                <a:off x="2278"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98" name="Rectangle 60">
                <a:extLst>
                  <a:ext uri="{FF2B5EF4-FFF2-40B4-BE49-F238E27FC236}">
                    <a16:creationId xmlns:a16="http://schemas.microsoft.com/office/drawing/2014/main" id="{E8D40289-3BF3-4F6B-B63D-6E699E5E9238}"/>
                  </a:ext>
                </a:extLst>
              </p:cNvPr>
              <p:cNvSpPr>
                <a:spLocks noChangeArrowheads="1"/>
              </p:cNvSpPr>
              <p:nvPr/>
            </p:nvSpPr>
            <p:spPr bwMode="auto">
              <a:xfrm>
                <a:off x="2731" y="3775"/>
                <a:ext cx="11" cy="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99" name="Rectangle 61">
                <a:extLst>
                  <a:ext uri="{FF2B5EF4-FFF2-40B4-BE49-F238E27FC236}">
                    <a16:creationId xmlns:a16="http://schemas.microsoft.com/office/drawing/2014/main" id="{6E6D3C07-B059-4BBB-AE3A-69EC8922D259}"/>
                  </a:ext>
                </a:extLst>
              </p:cNvPr>
              <p:cNvSpPr>
                <a:spLocks noChangeArrowheads="1"/>
              </p:cNvSpPr>
              <p:nvPr/>
            </p:nvSpPr>
            <p:spPr bwMode="auto">
              <a:xfrm>
                <a:off x="2780"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00" name="Freeform 62">
                <a:extLst>
                  <a:ext uri="{FF2B5EF4-FFF2-40B4-BE49-F238E27FC236}">
                    <a16:creationId xmlns:a16="http://schemas.microsoft.com/office/drawing/2014/main" id="{ACFE5AB3-B396-4D42-B46C-EF95321370AD}"/>
                  </a:ext>
                </a:extLst>
              </p:cNvPr>
              <p:cNvSpPr>
                <a:spLocks/>
              </p:cNvSpPr>
              <p:nvPr/>
            </p:nvSpPr>
            <p:spPr bwMode="auto">
              <a:xfrm>
                <a:off x="2343" y="3796"/>
                <a:ext cx="16" cy="33"/>
              </a:xfrm>
              <a:custGeom>
                <a:avLst/>
                <a:gdLst>
                  <a:gd name="T0" fmla="*/ 16 w 16"/>
                  <a:gd name="T1" fmla="*/ 0 h 33"/>
                  <a:gd name="T2" fmla="*/ 11 w 16"/>
                  <a:gd name="T3" fmla="*/ 33 h 33"/>
                  <a:gd name="T4" fmla="*/ 0 w 16"/>
                  <a:gd name="T5" fmla="*/ 33 h 33"/>
                  <a:gd name="T6" fmla="*/ 5 w 16"/>
                  <a:gd name="T7" fmla="*/ 0 h 33"/>
                  <a:gd name="T8" fmla="*/ 16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6" y="0"/>
                    </a:moveTo>
                    <a:lnTo>
                      <a:pt x="11" y="33"/>
                    </a:lnTo>
                    <a:lnTo>
                      <a:pt x="0" y="33"/>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01" name="Freeform 63">
                <a:extLst>
                  <a:ext uri="{FF2B5EF4-FFF2-40B4-BE49-F238E27FC236}">
                    <a16:creationId xmlns:a16="http://schemas.microsoft.com/office/drawing/2014/main" id="{894D7ED3-2603-41BC-9C66-64BDD9AAD8DE}"/>
                  </a:ext>
                </a:extLst>
              </p:cNvPr>
              <p:cNvSpPr>
                <a:spLocks/>
              </p:cNvSpPr>
              <p:nvPr/>
            </p:nvSpPr>
            <p:spPr bwMode="auto">
              <a:xfrm>
                <a:off x="2386" y="3796"/>
                <a:ext cx="22" cy="33"/>
              </a:xfrm>
              <a:custGeom>
                <a:avLst/>
                <a:gdLst>
                  <a:gd name="T0" fmla="*/ 22 w 22"/>
                  <a:gd name="T1" fmla="*/ 0 h 33"/>
                  <a:gd name="T2" fmla="*/ 11 w 22"/>
                  <a:gd name="T3" fmla="*/ 33 h 33"/>
                  <a:gd name="T4" fmla="*/ 0 w 22"/>
                  <a:gd name="T5" fmla="*/ 33 h 33"/>
                  <a:gd name="T6" fmla="*/ 11 w 22"/>
                  <a:gd name="T7" fmla="*/ 0 h 33"/>
                  <a:gd name="T8" fmla="*/ 22 w 22"/>
                  <a:gd name="T9" fmla="*/ 0 h 33"/>
                  <a:gd name="T10" fmla="*/ 0 60000 65536"/>
                  <a:gd name="T11" fmla="*/ 0 60000 65536"/>
                  <a:gd name="T12" fmla="*/ 0 60000 65536"/>
                  <a:gd name="T13" fmla="*/ 0 60000 65536"/>
                  <a:gd name="T14" fmla="*/ 0 60000 65536"/>
                  <a:gd name="T15" fmla="*/ 0 w 22"/>
                  <a:gd name="T16" fmla="*/ 0 h 33"/>
                  <a:gd name="T17" fmla="*/ 22 w 22"/>
                  <a:gd name="T18" fmla="*/ 33 h 33"/>
                </a:gdLst>
                <a:ahLst/>
                <a:cxnLst>
                  <a:cxn ang="T10">
                    <a:pos x="T0" y="T1"/>
                  </a:cxn>
                  <a:cxn ang="T11">
                    <a:pos x="T2" y="T3"/>
                  </a:cxn>
                  <a:cxn ang="T12">
                    <a:pos x="T4" y="T5"/>
                  </a:cxn>
                  <a:cxn ang="T13">
                    <a:pos x="T6" y="T7"/>
                  </a:cxn>
                  <a:cxn ang="T14">
                    <a:pos x="T8" y="T9"/>
                  </a:cxn>
                </a:cxnLst>
                <a:rect l="T15" t="T16" r="T17" b="T18"/>
                <a:pathLst>
                  <a:path w="22" h="33">
                    <a:moveTo>
                      <a:pt x="22" y="0"/>
                    </a:moveTo>
                    <a:lnTo>
                      <a:pt x="11" y="33"/>
                    </a:lnTo>
                    <a:lnTo>
                      <a:pt x="0" y="33"/>
                    </a:lnTo>
                    <a:lnTo>
                      <a:pt x="1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02" name="Rectangle 64">
                <a:extLst>
                  <a:ext uri="{FF2B5EF4-FFF2-40B4-BE49-F238E27FC236}">
                    <a16:creationId xmlns:a16="http://schemas.microsoft.com/office/drawing/2014/main" id="{C295D4A5-61ED-4DFA-A5A1-6FA37A222E83}"/>
                  </a:ext>
                </a:extLst>
              </p:cNvPr>
              <p:cNvSpPr>
                <a:spLocks noChangeArrowheads="1"/>
              </p:cNvSpPr>
              <p:nvPr/>
            </p:nvSpPr>
            <p:spPr bwMode="auto">
              <a:xfrm>
                <a:off x="2494"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03" name="Freeform 65">
                <a:extLst>
                  <a:ext uri="{FF2B5EF4-FFF2-40B4-BE49-F238E27FC236}">
                    <a16:creationId xmlns:a16="http://schemas.microsoft.com/office/drawing/2014/main" id="{0CA7B6F6-349B-420A-8D44-D431F6B5F9A7}"/>
                  </a:ext>
                </a:extLst>
              </p:cNvPr>
              <p:cNvSpPr>
                <a:spLocks/>
              </p:cNvSpPr>
              <p:nvPr/>
            </p:nvSpPr>
            <p:spPr bwMode="auto">
              <a:xfrm>
                <a:off x="2942" y="3796"/>
                <a:ext cx="16" cy="33"/>
              </a:xfrm>
              <a:custGeom>
                <a:avLst/>
                <a:gdLst>
                  <a:gd name="T0" fmla="*/ 11 w 16"/>
                  <a:gd name="T1" fmla="*/ 0 h 33"/>
                  <a:gd name="T2" fmla="*/ 16 w 16"/>
                  <a:gd name="T3" fmla="*/ 33 h 33"/>
                  <a:gd name="T4" fmla="*/ 5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5"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04" name="Freeform 66">
                <a:extLst>
                  <a:ext uri="{FF2B5EF4-FFF2-40B4-BE49-F238E27FC236}">
                    <a16:creationId xmlns:a16="http://schemas.microsoft.com/office/drawing/2014/main" id="{412F75B8-C7A6-4FC0-BE06-759405D1FB12}"/>
                  </a:ext>
                </a:extLst>
              </p:cNvPr>
              <p:cNvSpPr>
                <a:spLocks/>
              </p:cNvSpPr>
              <p:nvPr/>
            </p:nvSpPr>
            <p:spPr bwMode="auto">
              <a:xfrm>
                <a:off x="2289" y="3796"/>
                <a:ext cx="21" cy="33"/>
              </a:xfrm>
              <a:custGeom>
                <a:avLst/>
                <a:gdLst>
                  <a:gd name="T0" fmla="*/ 21 w 21"/>
                  <a:gd name="T1" fmla="*/ 0 h 33"/>
                  <a:gd name="T2" fmla="*/ 11 w 21"/>
                  <a:gd name="T3" fmla="*/ 33 h 33"/>
                  <a:gd name="T4" fmla="*/ 0 w 21"/>
                  <a:gd name="T5" fmla="*/ 33 h 33"/>
                  <a:gd name="T6" fmla="*/ 11 w 21"/>
                  <a:gd name="T7" fmla="*/ 0 h 33"/>
                  <a:gd name="T8" fmla="*/ 21 w 21"/>
                  <a:gd name="T9" fmla="*/ 0 h 33"/>
                  <a:gd name="T10" fmla="*/ 0 60000 65536"/>
                  <a:gd name="T11" fmla="*/ 0 60000 65536"/>
                  <a:gd name="T12" fmla="*/ 0 60000 65536"/>
                  <a:gd name="T13" fmla="*/ 0 60000 65536"/>
                  <a:gd name="T14" fmla="*/ 0 60000 65536"/>
                  <a:gd name="T15" fmla="*/ 0 w 21"/>
                  <a:gd name="T16" fmla="*/ 0 h 33"/>
                  <a:gd name="T17" fmla="*/ 21 w 21"/>
                  <a:gd name="T18" fmla="*/ 33 h 33"/>
                </a:gdLst>
                <a:ahLst/>
                <a:cxnLst>
                  <a:cxn ang="T10">
                    <a:pos x="T0" y="T1"/>
                  </a:cxn>
                  <a:cxn ang="T11">
                    <a:pos x="T2" y="T3"/>
                  </a:cxn>
                  <a:cxn ang="T12">
                    <a:pos x="T4" y="T5"/>
                  </a:cxn>
                  <a:cxn ang="T13">
                    <a:pos x="T6" y="T7"/>
                  </a:cxn>
                  <a:cxn ang="T14">
                    <a:pos x="T8" y="T9"/>
                  </a:cxn>
                </a:cxnLst>
                <a:rect l="T15" t="T16" r="T17" b="T18"/>
                <a:pathLst>
                  <a:path w="21" h="33">
                    <a:moveTo>
                      <a:pt x="21" y="0"/>
                    </a:moveTo>
                    <a:lnTo>
                      <a:pt x="11" y="33"/>
                    </a:lnTo>
                    <a:lnTo>
                      <a:pt x="0" y="33"/>
                    </a:lnTo>
                    <a:lnTo>
                      <a:pt x="11" y="0"/>
                    </a:lnTo>
                    <a:lnTo>
                      <a:pt x="2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05" name="Freeform 67">
                <a:extLst>
                  <a:ext uri="{FF2B5EF4-FFF2-40B4-BE49-F238E27FC236}">
                    <a16:creationId xmlns:a16="http://schemas.microsoft.com/office/drawing/2014/main" id="{B2505A36-9A07-4C3F-B59A-453E71679043}"/>
                  </a:ext>
                </a:extLst>
              </p:cNvPr>
              <p:cNvSpPr>
                <a:spLocks/>
              </p:cNvSpPr>
              <p:nvPr/>
            </p:nvSpPr>
            <p:spPr bwMode="auto">
              <a:xfrm>
                <a:off x="2321" y="3769"/>
                <a:ext cx="22" cy="27"/>
              </a:xfrm>
              <a:custGeom>
                <a:avLst/>
                <a:gdLst>
                  <a:gd name="T0" fmla="*/ 22 w 22"/>
                  <a:gd name="T1" fmla="*/ 0 h 27"/>
                  <a:gd name="T2" fmla="*/ 11 w 22"/>
                  <a:gd name="T3" fmla="*/ 27 h 27"/>
                  <a:gd name="T4" fmla="*/ 0 w 22"/>
                  <a:gd name="T5" fmla="*/ 27 h 27"/>
                  <a:gd name="T6" fmla="*/ 11 w 22"/>
                  <a:gd name="T7" fmla="*/ 0 h 27"/>
                  <a:gd name="T8" fmla="*/ 22 w 22"/>
                  <a:gd name="T9" fmla="*/ 0 h 27"/>
                  <a:gd name="T10" fmla="*/ 0 60000 65536"/>
                  <a:gd name="T11" fmla="*/ 0 60000 65536"/>
                  <a:gd name="T12" fmla="*/ 0 60000 65536"/>
                  <a:gd name="T13" fmla="*/ 0 60000 65536"/>
                  <a:gd name="T14" fmla="*/ 0 60000 65536"/>
                  <a:gd name="T15" fmla="*/ 0 w 22"/>
                  <a:gd name="T16" fmla="*/ 0 h 27"/>
                  <a:gd name="T17" fmla="*/ 22 w 22"/>
                  <a:gd name="T18" fmla="*/ 27 h 27"/>
                </a:gdLst>
                <a:ahLst/>
                <a:cxnLst>
                  <a:cxn ang="T10">
                    <a:pos x="T0" y="T1"/>
                  </a:cxn>
                  <a:cxn ang="T11">
                    <a:pos x="T2" y="T3"/>
                  </a:cxn>
                  <a:cxn ang="T12">
                    <a:pos x="T4" y="T5"/>
                  </a:cxn>
                  <a:cxn ang="T13">
                    <a:pos x="T6" y="T7"/>
                  </a:cxn>
                  <a:cxn ang="T14">
                    <a:pos x="T8" y="T9"/>
                  </a:cxn>
                </a:cxnLst>
                <a:rect l="T15" t="T16" r="T17" b="T18"/>
                <a:pathLst>
                  <a:path w="22" h="27">
                    <a:moveTo>
                      <a:pt x="22" y="0"/>
                    </a:moveTo>
                    <a:lnTo>
                      <a:pt x="11" y="27"/>
                    </a:lnTo>
                    <a:lnTo>
                      <a:pt x="0" y="27"/>
                    </a:lnTo>
                    <a:lnTo>
                      <a:pt x="1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06" name="Freeform 68">
                <a:extLst>
                  <a:ext uri="{FF2B5EF4-FFF2-40B4-BE49-F238E27FC236}">
                    <a16:creationId xmlns:a16="http://schemas.microsoft.com/office/drawing/2014/main" id="{92F2F499-A9C1-42C5-85B8-939699F253B2}"/>
                  </a:ext>
                </a:extLst>
              </p:cNvPr>
              <p:cNvSpPr>
                <a:spLocks/>
              </p:cNvSpPr>
              <p:nvPr/>
            </p:nvSpPr>
            <p:spPr bwMode="auto">
              <a:xfrm>
                <a:off x="2370"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07" name="Freeform 69">
                <a:extLst>
                  <a:ext uri="{FF2B5EF4-FFF2-40B4-BE49-F238E27FC236}">
                    <a16:creationId xmlns:a16="http://schemas.microsoft.com/office/drawing/2014/main" id="{52D00924-B381-48E3-B897-92DB1CAEB704}"/>
                  </a:ext>
                </a:extLst>
              </p:cNvPr>
              <p:cNvSpPr>
                <a:spLocks/>
              </p:cNvSpPr>
              <p:nvPr/>
            </p:nvSpPr>
            <p:spPr bwMode="auto">
              <a:xfrm>
                <a:off x="2424"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08" name="Rectangle 70">
                <a:extLst>
                  <a:ext uri="{FF2B5EF4-FFF2-40B4-BE49-F238E27FC236}">
                    <a16:creationId xmlns:a16="http://schemas.microsoft.com/office/drawing/2014/main" id="{AF420716-F6E1-49D2-93E6-C6A12A07D9F8}"/>
                  </a:ext>
                </a:extLst>
              </p:cNvPr>
              <p:cNvSpPr>
                <a:spLocks noChangeArrowheads="1"/>
              </p:cNvSpPr>
              <p:nvPr/>
            </p:nvSpPr>
            <p:spPr bwMode="auto">
              <a:xfrm>
                <a:off x="2526"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09" name="Freeform 71">
                <a:extLst>
                  <a:ext uri="{FF2B5EF4-FFF2-40B4-BE49-F238E27FC236}">
                    <a16:creationId xmlns:a16="http://schemas.microsoft.com/office/drawing/2014/main" id="{F2E1553E-8865-4EA3-BDA1-EE3B83301D63}"/>
                  </a:ext>
                </a:extLst>
              </p:cNvPr>
              <p:cNvSpPr>
                <a:spLocks/>
              </p:cNvSpPr>
              <p:nvPr/>
            </p:nvSpPr>
            <p:spPr bwMode="auto">
              <a:xfrm>
                <a:off x="2467"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10" name="Rectangle 72">
                <a:extLst>
                  <a:ext uri="{FF2B5EF4-FFF2-40B4-BE49-F238E27FC236}">
                    <a16:creationId xmlns:a16="http://schemas.microsoft.com/office/drawing/2014/main" id="{7AAAE1CB-3885-4460-81F9-53EA3AF08AF0}"/>
                  </a:ext>
                </a:extLst>
              </p:cNvPr>
              <p:cNvSpPr>
                <a:spLocks noChangeArrowheads="1"/>
              </p:cNvSpPr>
              <p:nvPr/>
            </p:nvSpPr>
            <p:spPr bwMode="auto">
              <a:xfrm>
                <a:off x="2586" y="3769"/>
                <a:ext cx="10"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11" name="Rectangle 73">
                <a:extLst>
                  <a:ext uri="{FF2B5EF4-FFF2-40B4-BE49-F238E27FC236}">
                    <a16:creationId xmlns:a16="http://schemas.microsoft.com/office/drawing/2014/main" id="{B5048290-0BA6-4AD6-BDFB-7BB4D199EB21}"/>
                  </a:ext>
                </a:extLst>
              </p:cNvPr>
              <p:cNvSpPr>
                <a:spLocks noChangeArrowheads="1"/>
              </p:cNvSpPr>
              <p:nvPr/>
            </p:nvSpPr>
            <p:spPr bwMode="auto">
              <a:xfrm>
                <a:off x="2629"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12" name="Freeform 74">
                <a:extLst>
                  <a:ext uri="{FF2B5EF4-FFF2-40B4-BE49-F238E27FC236}">
                    <a16:creationId xmlns:a16="http://schemas.microsoft.com/office/drawing/2014/main" id="{D9D4B6F4-19CE-474F-9805-BA7D21C28460}"/>
                  </a:ext>
                </a:extLst>
              </p:cNvPr>
              <p:cNvSpPr>
                <a:spLocks/>
              </p:cNvSpPr>
              <p:nvPr/>
            </p:nvSpPr>
            <p:spPr bwMode="auto">
              <a:xfrm>
                <a:off x="2499" y="3748"/>
                <a:ext cx="16" cy="21"/>
              </a:xfrm>
              <a:custGeom>
                <a:avLst/>
                <a:gdLst>
                  <a:gd name="T0" fmla="*/ 16 w 16"/>
                  <a:gd name="T1" fmla="*/ 0 h 21"/>
                  <a:gd name="T2" fmla="*/ 11 w 16"/>
                  <a:gd name="T3" fmla="*/ 21 h 21"/>
                  <a:gd name="T4" fmla="*/ 0 w 16"/>
                  <a:gd name="T5" fmla="*/ 21 h 21"/>
                  <a:gd name="T6" fmla="*/ 6 w 16"/>
                  <a:gd name="T7" fmla="*/ 0 h 21"/>
                  <a:gd name="T8" fmla="*/ 16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6" y="0"/>
                    </a:moveTo>
                    <a:lnTo>
                      <a:pt x="11" y="21"/>
                    </a:lnTo>
                    <a:lnTo>
                      <a:pt x="0" y="21"/>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13" name="Rectangle 75">
                <a:extLst>
                  <a:ext uri="{FF2B5EF4-FFF2-40B4-BE49-F238E27FC236}">
                    <a16:creationId xmlns:a16="http://schemas.microsoft.com/office/drawing/2014/main" id="{A70B095D-DC45-4EE5-8DB9-E684AEE83097}"/>
                  </a:ext>
                </a:extLst>
              </p:cNvPr>
              <p:cNvSpPr>
                <a:spLocks noChangeArrowheads="1"/>
              </p:cNvSpPr>
              <p:nvPr/>
            </p:nvSpPr>
            <p:spPr bwMode="auto">
              <a:xfrm>
                <a:off x="2564" y="3748"/>
                <a:ext cx="11" cy="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14" name="Rectangle 76">
                <a:extLst>
                  <a:ext uri="{FF2B5EF4-FFF2-40B4-BE49-F238E27FC236}">
                    <a16:creationId xmlns:a16="http://schemas.microsoft.com/office/drawing/2014/main" id="{90DB4022-EF3A-4ED6-AA30-4272E0EE9E30}"/>
                  </a:ext>
                </a:extLst>
              </p:cNvPr>
              <p:cNvSpPr>
                <a:spLocks noChangeArrowheads="1"/>
              </p:cNvSpPr>
              <p:nvPr/>
            </p:nvSpPr>
            <p:spPr bwMode="auto">
              <a:xfrm>
                <a:off x="2591"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15" name="Rectangle 77">
                <a:extLst>
                  <a:ext uri="{FF2B5EF4-FFF2-40B4-BE49-F238E27FC236}">
                    <a16:creationId xmlns:a16="http://schemas.microsoft.com/office/drawing/2014/main" id="{A9783B49-AD5A-438A-8226-7680B9CE9C5B}"/>
                  </a:ext>
                </a:extLst>
              </p:cNvPr>
              <p:cNvSpPr>
                <a:spLocks noChangeArrowheads="1"/>
              </p:cNvSpPr>
              <p:nvPr/>
            </p:nvSpPr>
            <p:spPr bwMode="auto">
              <a:xfrm>
                <a:off x="2542"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16" name="Rectangle 78">
                <a:extLst>
                  <a:ext uri="{FF2B5EF4-FFF2-40B4-BE49-F238E27FC236}">
                    <a16:creationId xmlns:a16="http://schemas.microsoft.com/office/drawing/2014/main" id="{1C3D08CD-A0A2-4791-95BB-F69C55474F28}"/>
                  </a:ext>
                </a:extLst>
              </p:cNvPr>
              <p:cNvSpPr>
                <a:spLocks noChangeArrowheads="1"/>
              </p:cNvSpPr>
              <p:nvPr/>
            </p:nvSpPr>
            <p:spPr bwMode="auto">
              <a:xfrm>
                <a:off x="2645"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17" name="Rectangle 79">
                <a:extLst>
                  <a:ext uri="{FF2B5EF4-FFF2-40B4-BE49-F238E27FC236}">
                    <a16:creationId xmlns:a16="http://schemas.microsoft.com/office/drawing/2014/main" id="{38663C89-65C1-44E7-A53E-68A082455863}"/>
                  </a:ext>
                </a:extLst>
              </p:cNvPr>
              <p:cNvSpPr>
                <a:spLocks noChangeArrowheads="1"/>
              </p:cNvSpPr>
              <p:nvPr/>
            </p:nvSpPr>
            <p:spPr bwMode="auto">
              <a:xfrm>
                <a:off x="2672"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18" name="Freeform 80">
                <a:extLst>
                  <a:ext uri="{FF2B5EF4-FFF2-40B4-BE49-F238E27FC236}">
                    <a16:creationId xmlns:a16="http://schemas.microsoft.com/office/drawing/2014/main" id="{A4D2350E-4458-4CFC-90B0-1A3996EA68A4}"/>
                  </a:ext>
                </a:extLst>
              </p:cNvPr>
              <p:cNvSpPr>
                <a:spLocks/>
              </p:cNvSpPr>
              <p:nvPr/>
            </p:nvSpPr>
            <p:spPr bwMode="auto">
              <a:xfrm>
                <a:off x="2435" y="3796"/>
                <a:ext cx="16" cy="33"/>
              </a:xfrm>
              <a:custGeom>
                <a:avLst/>
                <a:gdLst>
                  <a:gd name="T0" fmla="*/ 16 w 16"/>
                  <a:gd name="T1" fmla="*/ 0 h 33"/>
                  <a:gd name="T2" fmla="*/ 10 w 16"/>
                  <a:gd name="T3" fmla="*/ 33 h 33"/>
                  <a:gd name="T4" fmla="*/ 0 w 16"/>
                  <a:gd name="T5" fmla="*/ 33 h 33"/>
                  <a:gd name="T6" fmla="*/ 5 w 16"/>
                  <a:gd name="T7" fmla="*/ 0 h 33"/>
                  <a:gd name="T8" fmla="*/ 16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6" y="0"/>
                    </a:moveTo>
                    <a:lnTo>
                      <a:pt x="10" y="33"/>
                    </a:lnTo>
                    <a:lnTo>
                      <a:pt x="0" y="33"/>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19" name="Rectangle 81">
                <a:extLst>
                  <a:ext uri="{FF2B5EF4-FFF2-40B4-BE49-F238E27FC236}">
                    <a16:creationId xmlns:a16="http://schemas.microsoft.com/office/drawing/2014/main" id="{695D2566-B891-4AA9-8B35-962C27AC3F2E}"/>
                  </a:ext>
                </a:extLst>
              </p:cNvPr>
              <p:cNvSpPr>
                <a:spLocks noChangeArrowheads="1"/>
              </p:cNvSpPr>
              <p:nvPr/>
            </p:nvSpPr>
            <p:spPr bwMode="auto">
              <a:xfrm>
                <a:off x="2699"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20" name="Rectangle 82">
                <a:extLst>
                  <a:ext uri="{FF2B5EF4-FFF2-40B4-BE49-F238E27FC236}">
                    <a16:creationId xmlns:a16="http://schemas.microsoft.com/office/drawing/2014/main" id="{F5AC2D7E-BA4F-4DB8-B23C-97D29116F0EC}"/>
                  </a:ext>
                </a:extLst>
              </p:cNvPr>
              <p:cNvSpPr>
                <a:spLocks noChangeArrowheads="1"/>
              </p:cNvSpPr>
              <p:nvPr/>
            </p:nvSpPr>
            <p:spPr bwMode="auto">
              <a:xfrm>
                <a:off x="2758"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21" name="Rectangle 83">
                <a:extLst>
                  <a:ext uri="{FF2B5EF4-FFF2-40B4-BE49-F238E27FC236}">
                    <a16:creationId xmlns:a16="http://schemas.microsoft.com/office/drawing/2014/main" id="{E7F8CE85-01CD-427B-91CE-DAC431E6FAB8}"/>
                  </a:ext>
                </a:extLst>
              </p:cNvPr>
              <p:cNvSpPr>
                <a:spLocks noChangeArrowheads="1"/>
              </p:cNvSpPr>
              <p:nvPr/>
            </p:nvSpPr>
            <p:spPr bwMode="auto">
              <a:xfrm>
                <a:off x="2812"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22" name="Freeform 84">
                <a:extLst>
                  <a:ext uri="{FF2B5EF4-FFF2-40B4-BE49-F238E27FC236}">
                    <a16:creationId xmlns:a16="http://schemas.microsoft.com/office/drawing/2014/main" id="{2662CD41-9F76-46F0-AA14-060FB47D51F3}"/>
                  </a:ext>
                </a:extLst>
              </p:cNvPr>
              <p:cNvSpPr>
                <a:spLocks/>
              </p:cNvSpPr>
              <p:nvPr/>
            </p:nvSpPr>
            <p:spPr bwMode="auto">
              <a:xfrm>
                <a:off x="2807" y="3748"/>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23" name="Rectangle 85">
                <a:extLst>
                  <a:ext uri="{FF2B5EF4-FFF2-40B4-BE49-F238E27FC236}">
                    <a16:creationId xmlns:a16="http://schemas.microsoft.com/office/drawing/2014/main" id="{F68E5A89-207E-420B-9C17-E732575AEE1C}"/>
                  </a:ext>
                </a:extLst>
              </p:cNvPr>
              <p:cNvSpPr>
                <a:spLocks noChangeArrowheads="1"/>
              </p:cNvSpPr>
              <p:nvPr/>
            </p:nvSpPr>
            <p:spPr bwMode="auto">
              <a:xfrm>
                <a:off x="2839"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24" name="Freeform 86">
                <a:extLst>
                  <a:ext uri="{FF2B5EF4-FFF2-40B4-BE49-F238E27FC236}">
                    <a16:creationId xmlns:a16="http://schemas.microsoft.com/office/drawing/2014/main" id="{1C26E2CE-DCCE-4A2B-B164-3E9756892840}"/>
                  </a:ext>
                </a:extLst>
              </p:cNvPr>
              <p:cNvSpPr>
                <a:spLocks/>
              </p:cNvSpPr>
              <p:nvPr/>
            </p:nvSpPr>
            <p:spPr bwMode="auto">
              <a:xfrm>
                <a:off x="2872" y="3748"/>
                <a:ext cx="16" cy="21"/>
              </a:xfrm>
              <a:custGeom>
                <a:avLst/>
                <a:gdLst>
                  <a:gd name="T0" fmla="*/ 10 w 16"/>
                  <a:gd name="T1" fmla="*/ 0 h 21"/>
                  <a:gd name="T2" fmla="*/ 16 w 16"/>
                  <a:gd name="T3" fmla="*/ 21 h 21"/>
                  <a:gd name="T4" fmla="*/ 5 w 16"/>
                  <a:gd name="T5" fmla="*/ 21 h 21"/>
                  <a:gd name="T6" fmla="*/ 0 w 16"/>
                  <a:gd name="T7" fmla="*/ 0 h 21"/>
                  <a:gd name="T8" fmla="*/ 10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0" y="0"/>
                    </a:moveTo>
                    <a:lnTo>
                      <a:pt x="16" y="21"/>
                    </a:lnTo>
                    <a:lnTo>
                      <a:pt x="5"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25" name="Freeform 87">
                <a:extLst>
                  <a:ext uri="{FF2B5EF4-FFF2-40B4-BE49-F238E27FC236}">
                    <a16:creationId xmlns:a16="http://schemas.microsoft.com/office/drawing/2014/main" id="{C8E9A4AB-556F-48F8-B0EB-9AD07DA2BF33}"/>
                  </a:ext>
                </a:extLst>
              </p:cNvPr>
              <p:cNvSpPr>
                <a:spLocks/>
              </p:cNvSpPr>
              <p:nvPr/>
            </p:nvSpPr>
            <p:spPr bwMode="auto">
              <a:xfrm>
                <a:off x="2877" y="3796"/>
                <a:ext cx="16" cy="33"/>
              </a:xfrm>
              <a:custGeom>
                <a:avLst/>
                <a:gdLst>
                  <a:gd name="T0" fmla="*/ 11 w 16"/>
                  <a:gd name="T1" fmla="*/ 0 h 33"/>
                  <a:gd name="T2" fmla="*/ 16 w 16"/>
                  <a:gd name="T3" fmla="*/ 33 h 33"/>
                  <a:gd name="T4" fmla="*/ 5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5"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26" name="Freeform 88">
                <a:extLst>
                  <a:ext uri="{FF2B5EF4-FFF2-40B4-BE49-F238E27FC236}">
                    <a16:creationId xmlns:a16="http://schemas.microsoft.com/office/drawing/2014/main" id="{FDAFE269-B8AC-4D88-B255-3D2177ABFBCA}"/>
                  </a:ext>
                </a:extLst>
              </p:cNvPr>
              <p:cNvSpPr>
                <a:spLocks/>
              </p:cNvSpPr>
              <p:nvPr/>
            </p:nvSpPr>
            <p:spPr bwMode="auto">
              <a:xfrm>
                <a:off x="2904" y="376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27" name="Freeform 89">
                <a:extLst>
                  <a:ext uri="{FF2B5EF4-FFF2-40B4-BE49-F238E27FC236}">
                    <a16:creationId xmlns:a16="http://schemas.microsoft.com/office/drawing/2014/main" id="{B308D769-CCEA-49DC-977E-D26738C192F6}"/>
                  </a:ext>
                </a:extLst>
              </p:cNvPr>
              <p:cNvSpPr>
                <a:spLocks/>
              </p:cNvSpPr>
              <p:nvPr/>
            </p:nvSpPr>
            <p:spPr bwMode="auto">
              <a:xfrm>
                <a:off x="2958" y="376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28" name="Freeform 90">
                <a:extLst>
                  <a:ext uri="{FF2B5EF4-FFF2-40B4-BE49-F238E27FC236}">
                    <a16:creationId xmlns:a16="http://schemas.microsoft.com/office/drawing/2014/main" id="{4BEF3C71-6B79-414E-8135-785B3952D1F4}"/>
                  </a:ext>
                </a:extLst>
              </p:cNvPr>
              <p:cNvSpPr>
                <a:spLocks/>
              </p:cNvSpPr>
              <p:nvPr/>
            </p:nvSpPr>
            <p:spPr bwMode="auto">
              <a:xfrm>
                <a:off x="3001" y="3796"/>
                <a:ext cx="16" cy="33"/>
              </a:xfrm>
              <a:custGeom>
                <a:avLst/>
                <a:gdLst>
                  <a:gd name="T0" fmla="*/ 11 w 16"/>
                  <a:gd name="T1" fmla="*/ 0 h 33"/>
                  <a:gd name="T2" fmla="*/ 16 w 16"/>
                  <a:gd name="T3" fmla="*/ 33 h 33"/>
                  <a:gd name="T4" fmla="*/ 6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6"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29" name="Rectangle 91">
                <a:extLst>
                  <a:ext uri="{FF2B5EF4-FFF2-40B4-BE49-F238E27FC236}">
                    <a16:creationId xmlns:a16="http://schemas.microsoft.com/office/drawing/2014/main" id="{27C2AA26-C227-4197-A173-500F5194CDE7}"/>
                  </a:ext>
                </a:extLst>
              </p:cNvPr>
              <p:cNvSpPr>
                <a:spLocks noChangeArrowheads="1"/>
              </p:cNvSpPr>
              <p:nvPr/>
            </p:nvSpPr>
            <p:spPr bwMode="auto">
              <a:xfrm>
                <a:off x="3023"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30" name="Freeform 92">
                <a:extLst>
                  <a:ext uri="{FF2B5EF4-FFF2-40B4-BE49-F238E27FC236}">
                    <a16:creationId xmlns:a16="http://schemas.microsoft.com/office/drawing/2014/main" id="{5E9BAD22-4D8B-43F8-A3D6-EE49AC168F8C}"/>
                  </a:ext>
                </a:extLst>
              </p:cNvPr>
              <p:cNvSpPr>
                <a:spLocks/>
              </p:cNvSpPr>
              <p:nvPr/>
            </p:nvSpPr>
            <p:spPr bwMode="auto">
              <a:xfrm>
                <a:off x="3088" y="3769"/>
                <a:ext cx="16" cy="27"/>
              </a:xfrm>
              <a:custGeom>
                <a:avLst/>
                <a:gdLst>
                  <a:gd name="T0" fmla="*/ 10 w 16"/>
                  <a:gd name="T1" fmla="*/ 0 h 27"/>
                  <a:gd name="T2" fmla="*/ 16 w 16"/>
                  <a:gd name="T3" fmla="*/ 27 h 27"/>
                  <a:gd name="T4" fmla="*/ 5 w 16"/>
                  <a:gd name="T5" fmla="*/ 27 h 27"/>
                  <a:gd name="T6" fmla="*/ 0 w 16"/>
                  <a:gd name="T7" fmla="*/ 0 h 27"/>
                  <a:gd name="T8" fmla="*/ 10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0" y="0"/>
                    </a:moveTo>
                    <a:lnTo>
                      <a:pt x="16" y="27"/>
                    </a:lnTo>
                    <a:lnTo>
                      <a:pt x="5" y="27"/>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31" name="Freeform 93">
                <a:extLst>
                  <a:ext uri="{FF2B5EF4-FFF2-40B4-BE49-F238E27FC236}">
                    <a16:creationId xmlns:a16="http://schemas.microsoft.com/office/drawing/2014/main" id="{2FB470EB-C269-457A-BD18-58DEBEE3254A}"/>
                  </a:ext>
                </a:extLst>
              </p:cNvPr>
              <p:cNvSpPr>
                <a:spLocks/>
              </p:cNvSpPr>
              <p:nvPr/>
            </p:nvSpPr>
            <p:spPr bwMode="auto">
              <a:xfrm>
                <a:off x="3066" y="3796"/>
                <a:ext cx="16" cy="33"/>
              </a:xfrm>
              <a:custGeom>
                <a:avLst/>
                <a:gdLst>
                  <a:gd name="T0" fmla="*/ 11 w 16"/>
                  <a:gd name="T1" fmla="*/ 0 h 33"/>
                  <a:gd name="T2" fmla="*/ 16 w 16"/>
                  <a:gd name="T3" fmla="*/ 33 h 33"/>
                  <a:gd name="T4" fmla="*/ 5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5"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32" name="Freeform 94">
                <a:extLst>
                  <a:ext uri="{FF2B5EF4-FFF2-40B4-BE49-F238E27FC236}">
                    <a16:creationId xmlns:a16="http://schemas.microsoft.com/office/drawing/2014/main" id="{53CF3977-3C25-49DF-855A-65C7642DFD1D}"/>
                  </a:ext>
                </a:extLst>
              </p:cNvPr>
              <p:cNvSpPr>
                <a:spLocks/>
              </p:cNvSpPr>
              <p:nvPr/>
            </p:nvSpPr>
            <p:spPr bwMode="auto">
              <a:xfrm>
                <a:off x="3131" y="3796"/>
                <a:ext cx="16" cy="33"/>
              </a:xfrm>
              <a:custGeom>
                <a:avLst/>
                <a:gdLst>
                  <a:gd name="T0" fmla="*/ 10 w 16"/>
                  <a:gd name="T1" fmla="*/ 0 h 33"/>
                  <a:gd name="T2" fmla="*/ 16 w 16"/>
                  <a:gd name="T3" fmla="*/ 33 h 33"/>
                  <a:gd name="T4" fmla="*/ 5 w 16"/>
                  <a:gd name="T5" fmla="*/ 33 h 33"/>
                  <a:gd name="T6" fmla="*/ 0 w 16"/>
                  <a:gd name="T7" fmla="*/ 0 h 33"/>
                  <a:gd name="T8" fmla="*/ 10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0" y="0"/>
                    </a:moveTo>
                    <a:lnTo>
                      <a:pt x="16" y="33"/>
                    </a:lnTo>
                    <a:lnTo>
                      <a:pt x="5" y="33"/>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33" name="Freeform 95">
                <a:extLst>
                  <a:ext uri="{FF2B5EF4-FFF2-40B4-BE49-F238E27FC236}">
                    <a16:creationId xmlns:a16="http://schemas.microsoft.com/office/drawing/2014/main" id="{B7CC4A25-9C20-4335-B697-22D5B50909D3}"/>
                  </a:ext>
                </a:extLst>
              </p:cNvPr>
              <p:cNvSpPr>
                <a:spLocks/>
              </p:cNvSpPr>
              <p:nvPr/>
            </p:nvSpPr>
            <p:spPr bwMode="auto">
              <a:xfrm>
                <a:off x="3152" y="3769"/>
                <a:ext cx="16" cy="27"/>
              </a:xfrm>
              <a:custGeom>
                <a:avLst/>
                <a:gdLst>
                  <a:gd name="T0" fmla="*/ 11 w 16"/>
                  <a:gd name="T1" fmla="*/ 0 h 27"/>
                  <a:gd name="T2" fmla="*/ 16 w 16"/>
                  <a:gd name="T3" fmla="*/ 27 h 27"/>
                  <a:gd name="T4" fmla="*/ 6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6"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34" name="Freeform 96">
                <a:extLst>
                  <a:ext uri="{FF2B5EF4-FFF2-40B4-BE49-F238E27FC236}">
                    <a16:creationId xmlns:a16="http://schemas.microsoft.com/office/drawing/2014/main" id="{60B54120-7920-4434-8744-45E079B1B16E}"/>
                  </a:ext>
                </a:extLst>
              </p:cNvPr>
              <p:cNvSpPr>
                <a:spLocks/>
              </p:cNvSpPr>
              <p:nvPr/>
            </p:nvSpPr>
            <p:spPr bwMode="auto">
              <a:xfrm>
                <a:off x="3185" y="3796"/>
                <a:ext cx="21" cy="33"/>
              </a:xfrm>
              <a:custGeom>
                <a:avLst/>
                <a:gdLst>
                  <a:gd name="T0" fmla="*/ 10 w 21"/>
                  <a:gd name="T1" fmla="*/ 0 h 33"/>
                  <a:gd name="T2" fmla="*/ 21 w 21"/>
                  <a:gd name="T3" fmla="*/ 33 h 33"/>
                  <a:gd name="T4" fmla="*/ 10 w 21"/>
                  <a:gd name="T5" fmla="*/ 33 h 33"/>
                  <a:gd name="T6" fmla="*/ 0 w 21"/>
                  <a:gd name="T7" fmla="*/ 0 h 33"/>
                  <a:gd name="T8" fmla="*/ 10 w 21"/>
                  <a:gd name="T9" fmla="*/ 0 h 33"/>
                  <a:gd name="T10" fmla="*/ 0 60000 65536"/>
                  <a:gd name="T11" fmla="*/ 0 60000 65536"/>
                  <a:gd name="T12" fmla="*/ 0 60000 65536"/>
                  <a:gd name="T13" fmla="*/ 0 60000 65536"/>
                  <a:gd name="T14" fmla="*/ 0 60000 65536"/>
                  <a:gd name="T15" fmla="*/ 0 w 21"/>
                  <a:gd name="T16" fmla="*/ 0 h 33"/>
                  <a:gd name="T17" fmla="*/ 21 w 21"/>
                  <a:gd name="T18" fmla="*/ 33 h 33"/>
                </a:gdLst>
                <a:ahLst/>
                <a:cxnLst>
                  <a:cxn ang="T10">
                    <a:pos x="T0" y="T1"/>
                  </a:cxn>
                  <a:cxn ang="T11">
                    <a:pos x="T2" y="T3"/>
                  </a:cxn>
                  <a:cxn ang="T12">
                    <a:pos x="T4" y="T5"/>
                  </a:cxn>
                  <a:cxn ang="T13">
                    <a:pos x="T6" y="T7"/>
                  </a:cxn>
                  <a:cxn ang="T14">
                    <a:pos x="T8" y="T9"/>
                  </a:cxn>
                </a:cxnLst>
                <a:rect l="T15" t="T16" r="T17" b="T18"/>
                <a:pathLst>
                  <a:path w="21" h="33">
                    <a:moveTo>
                      <a:pt x="10" y="0"/>
                    </a:moveTo>
                    <a:lnTo>
                      <a:pt x="21" y="33"/>
                    </a:lnTo>
                    <a:lnTo>
                      <a:pt x="10" y="33"/>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35" name="Freeform 97">
                <a:extLst>
                  <a:ext uri="{FF2B5EF4-FFF2-40B4-BE49-F238E27FC236}">
                    <a16:creationId xmlns:a16="http://schemas.microsoft.com/office/drawing/2014/main" id="{B11CC165-D420-4362-826D-76900DDDB8D3}"/>
                  </a:ext>
                </a:extLst>
              </p:cNvPr>
              <p:cNvSpPr>
                <a:spLocks/>
              </p:cNvSpPr>
              <p:nvPr/>
            </p:nvSpPr>
            <p:spPr bwMode="auto">
              <a:xfrm>
                <a:off x="3201" y="376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36" name="Rectangle 98">
                <a:extLst>
                  <a:ext uri="{FF2B5EF4-FFF2-40B4-BE49-F238E27FC236}">
                    <a16:creationId xmlns:a16="http://schemas.microsoft.com/office/drawing/2014/main" id="{01722BB6-AFEB-410A-913D-6B7FA9568AE8}"/>
                  </a:ext>
                </a:extLst>
              </p:cNvPr>
              <p:cNvSpPr>
                <a:spLocks noChangeArrowheads="1"/>
              </p:cNvSpPr>
              <p:nvPr/>
            </p:nvSpPr>
            <p:spPr bwMode="auto">
              <a:xfrm>
                <a:off x="2224" y="3823"/>
                <a:ext cx="104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37" name="Freeform 99">
                <a:extLst>
                  <a:ext uri="{FF2B5EF4-FFF2-40B4-BE49-F238E27FC236}">
                    <a16:creationId xmlns:a16="http://schemas.microsoft.com/office/drawing/2014/main" id="{E30A5504-C628-4002-9DB2-83CE5E71BCA8}"/>
                  </a:ext>
                </a:extLst>
              </p:cNvPr>
              <p:cNvSpPr>
                <a:spLocks/>
              </p:cNvSpPr>
              <p:nvPr/>
            </p:nvSpPr>
            <p:spPr bwMode="auto">
              <a:xfrm>
                <a:off x="2294" y="3829"/>
                <a:ext cx="16" cy="27"/>
              </a:xfrm>
              <a:custGeom>
                <a:avLst/>
                <a:gdLst>
                  <a:gd name="T0" fmla="*/ 16 w 16"/>
                  <a:gd name="T1" fmla="*/ 0 h 27"/>
                  <a:gd name="T2" fmla="*/ 11 w 16"/>
                  <a:gd name="T3" fmla="*/ 27 h 27"/>
                  <a:gd name="T4" fmla="*/ 0 w 16"/>
                  <a:gd name="T5" fmla="*/ 27 h 27"/>
                  <a:gd name="T6" fmla="*/ 6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38" name="Rectangle 100">
                <a:extLst>
                  <a:ext uri="{FF2B5EF4-FFF2-40B4-BE49-F238E27FC236}">
                    <a16:creationId xmlns:a16="http://schemas.microsoft.com/office/drawing/2014/main" id="{6E5CA333-6AAD-4E0E-9F03-F9EFAB637276}"/>
                  </a:ext>
                </a:extLst>
              </p:cNvPr>
              <p:cNvSpPr>
                <a:spLocks noChangeArrowheads="1"/>
              </p:cNvSpPr>
              <p:nvPr/>
            </p:nvSpPr>
            <p:spPr bwMode="auto">
              <a:xfrm>
                <a:off x="2213" y="3850"/>
                <a:ext cx="106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39" name="Rectangle 101">
                <a:extLst>
                  <a:ext uri="{FF2B5EF4-FFF2-40B4-BE49-F238E27FC236}">
                    <a16:creationId xmlns:a16="http://schemas.microsoft.com/office/drawing/2014/main" id="{F086C7CD-8186-4DC1-82F7-7587AD9DE88C}"/>
                  </a:ext>
                </a:extLst>
              </p:cNvPr>
              <p:cNvSpPr>
                <a:spLocks noChangeArrowheads="1"/>
              </p:cNvSpPr>
              <p:nvPr/>
            </p:nvSpPr>
            <p:spPr bwMode="auto">
              <a:xfrm>
                <a:off x="2764"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40" name="Freeform 102">
                <a:extLst>
                  <a:ext uri="{FF2B5EF4-FFF2-40B4-BE49-F238E27FC236}">
                    <a16:creationId xmlns:a16="http://schemas.microsoft.com/office/drawing/2014/main" id="{D39E69C5-1BC2-47CB-AC5B-4B1B0BEA798F}"/>
                  </a:ext>
                </a:extLst>
              </p:cNvPr>
              <p:cNvSpPr>
                <a:spLocks/>
              </p:cNvSpPr>
              <p:nvPr/>
            </p:nvSpPr>
            <p:spPr bwMode="auto">
              <a:xfrm>
                <a:off x="2310" y="3856"/>
                <a:ext cx="22" cy="32"/>
              </a:xfrm>
              <a:custGeom>
                <a:avLst/>
                <a:gdLst>
                  <a:gd name="T0" fmla="*/ 22 w 22"/>
                  <a:gd name="T1" fmla="*/ 0 h 32"/>
                  <a:gd name="T2" fmla="*/ 11 w 22"/>
                  <a:gd name="T3" fmla="*/ 32 h 32"/>
                  <a:gd name="T4" fmla="*/ 0 w 22"/>
                  <a:gd name="T5" fmla="*/ 32 h 32"/>
                  <a:gd name="T6" fmla="*/ 11 w 22"/>
                  <a:gd name="T7" fmla="*/ 0 h 32"/>
                  <a:gd name="T8" fmla="*/ 22 w 22"/>
                  <a:gd name="T9" fmla="*/ 0 h 32"/>
                  <a:gd name="T10" fmla="*/ 0 60000 65536"/>
                  <a:gd name="T11" fmla="*/ 0 60000 65536"/>
                  <a:gd name="T12" fmla="*/ 0 60000 65536"/>
                  <a:gd name="T13" fmla="*/ 0 60000 65536"/>
                  <a:gd name="T14" fmla="*/ 0 60000 65536"/>
                  <a:gd name="T15" fmla="*/ 0 w 22"/>
                  <a:gd name="T16" fmla="*/ 0 h 32"/>
                  <a:gd name="T17" fmla="*/ 22 w 22"/>
                  <a:gd name="T18" fmla="*/ 32 h 32"/>
                </a:gdLst>
                <a:ahLst/>
                <a:cxnLst>
                  <a:cxn ang="T10">
                    <a:pos x="T0" y="T1"/>
                  </a:cxn>
                  <a:cxn ang="T11">
                    <a:pos x="T2" y="T3"/>
                  </a:cxn>
                  <a:cxn ang="T12">
                    <a:pos x="T4" y="T5"/>
                  </a:cxn>
                  <a:cxn ang="T13">
                    <a:pos x="T6" y="T7"/>
                  </a:cxn>
                  <a:cxn ang="T14">
                    <a:pos x="T8" y="T9"/>
                  </a:cxn>
                </a:cxnLst>
                <a:rect l="T15" t="T16" r="T17" b="T18"/>
                <a:pathLst>
                  <a:path w="22" h="32">
                    <a:moveTo>
                      <a:pt x="22" y="0"/>
                    </a:moveTo>
                    <a:lnTo>
                      <a:pt x="11" y="32"/>
                    </a:lnTo>
                    <a:lnTo>
                      <a:pt x="0" y="32"/>
                    </a:lnTo>
                    <a:lnTo>
                      <a:pt x="1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41" name="Freeform 103">
                <a:extLst>
                  <a:ext uri="{FF2B5EF4-FFF2-40B4-BE49-F238E27FC236}">
                    <a16:creationId xmlns:a16="http://schemas.microsoft.com/office/drawing/2014/main" id="{8A1A1D2C-17D8-427C-BEA4-A4B5277705B2}"/>
                  </a:ext>
                </a:extLst>
              </p:cNvPr>
              <p:cNvSpPr>
                <a:spLocks/>
              </p:cNvSpPr>
              <p:nvPr/>
            </p:nvSpPr>
            <p:spPr bwMode="auto">
              <a:xfrm>
                <a:off x="2364" y="3856"/>
                <a:ext cx="17" cy="32"/>
              </a:xfrm>
              <a:custGeom>
                <a:avLst/>
                <a:gdLst>
                  <a:gd name="T0" fmla="*/ 17 w 17"/>
                  <a:gd name="T1" fmla="*/ 0 h 32"/>
                  <a:gd name="T2" fmla="*/ 11 w 17"/>
                  <a:gd name="T3" fmla="*/ 32 h 32"/>
                  <a:gd name="T4" fmla="*/ 0 w 17"/>
                  <a:gd name="T5" fmla="*/ 32 h 32"/>
                  <a:gd name="T6" fmla="*/ 6 w 17"/>
                  <a:gd name="T7" fmla="*/ 0 h 32"/>
                  <a:gd name="T8" fmla="*/ 17 w 17"/>
                  <a:gd name="T9" fmla="*/ 0 h 32"/>
                  <a:gd name="T10" fmla="*/ 0 60000 65536"/>
                  <a:gd name="T11" fmla="*/ 0 60000 65536"/>
                  <a:gd name="T12" fmla="*/ 0 60000 65536"/>
                  <a:gd name="T13" fmla="*/ 0 60000 65536"/>
                  <a:gd name="T14" fmla="*/ 0 60000 65536"/>
                  <a:gd name="T15" fmla="*/ 0 w 17"/>
                  <a:gd name="T16" fmla="*/ 0 h 32"/>
                  <a:gd name="T17" fmla="*/ 17 w 17"/>
                  <a:gd name="T18" fmla="*/ 32 h 32"/>
                </a:gdLst>
                <a:ahLst/>
                <a:cxnLst>
                  <a:cxn ang="T10">
                    <a:pos x="T0" y="T1"/>
                  </a:cxn>
                  <a:cxn ang="T11">
                    <a:pos x="T2" y="T3"/>
                  </a:cxn>
                  <a:cxn ang="T12">
                    <a:pos x="T4" y="T5"/>
                  </a:cxn>
                  <a:cxn ang="T13">
                    <a:pos x="T6" y="T7"/>
                  </a:cxn>
                  <a:cxn ang="T14">
                    <a:pos x="T8" y="T9"/>
                  </a:cxn>
                </a:cxnLst>
                <a:rect l="T15" t="T16" r="T17" b="T18"/>
                <a:pathLst>
                  <a:path w="17" h="32">
                    <a:moveTo>
                      <a:pt x="17" y="0"/>
                    </a:moveTo>
                    <a:lnTo>
                      <a:pt x="11" y="32"/>
                    </a:lnTo>
                    <a:lnTo>
                      <a:pt x="0" y="32"/>
                    </a:lnTo>
                    <a:lnTo>
                      <a:pt x="6" y="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42" name="Freeform 104">
                <a:extLst>
                  <a:ext uri="{FF2B5EF4-FFF2-40B4-BE49-F238E27FC236}">
                    <a16:creationId xmlns:a16="http://schemas.microsoft.com/office/drawing/2014/main" id="{BA6A74B5-C42E-4644-857A-395AC75D6C64}"/>
                  </a:ext>
                </a:extLst>
              </p:cNvPr>
              <p:cNvSpPr>
                <a:spLocks/>
              </p:cNvSpPr>
              <p:nvPr/>
            </p:nvSpPr>
            <p:spPr bwMode="auto">
              <a:xfrm>
                <a:off x="2408" y="3856"/>
                <a:ext cx="21" cy="26"/>
              </a:xfrm>
              <a:custGeom>
                <a:avLst/>
                <a:gdLst>
                  <a:gd name="T0" fmla="*/ 21 w 21"/>
                  <a:gd name="T1" fmla="*/ 0 h 26"/>
                  <a:gd name="T2" fmla="*/ 10 w 21"/>
                  <a:gd name="T3" fmla="*/ 26 h 26"/>
                  <a:gd name="T4" fmla="*/ 0 w 21"/>
                  <a:gd name="T5" fmla="*/ 26 h 26"/>
                  <a:gd name="T6" fmla="*/ 10 w 21"/>
                  <a:gd name="T7" fmla="*/ 0 h 26"/>
                  <a:gd name="T8" fmla="*/ 21 w 21"/>
                  <a:gd name="T9" fmla="*/ 0 h 26"/>
                  <a:gd name="T10" fmla="*/ 0 60000 65536"/>
                  <a:gd name="T11" fmla="*/ 0 60000 65536"/>
                  <a:gd name="T12" fmla="*/ 0 60000 65536"/>
                  <a:gd name="T13" fmla="*/ 0 60000 65536"/>
                  <a:gd name="T14" fmla="*/ 0 60000 65536"/>
                  <a:gd name="T15" fmla="*/ 0 w 21"/>
                  <a:gd name="T16" fmla="*/ 0 h 26"/>
                  <a:gd name="T17" fmla="*/ 21 w 21"/>
                  <a:gd name="T18" fmla="*/ 26 h 26"/>
                </a:gdLst>
                <a:ahLst/>
                <a:cxnLst>
                  <a:cxn ang="T10">
                    <a:pos x="T0" y="T1"/>
                  </a:cxn>
                  <a:cxn ang="T11">
                    <a:pos x="T2" y="T3"/>
                  </a:cxn>
                  <a:cxn ang="T12">
                    <a:pos x="T4" y="T5"/>
                  </a:cxn>
                  <a:cxn ang="T13">
                    <a:pos x="T6" y="T7"/>
                  </a:cxn>
                  <a:cxn ang="T14">
                    <a:pos x="T8" y="T9"/>
                  </a:cxn>
                </a:cxnLst>
                <a:rect l="T15" t="T16" r="T17" b="T18"/>
                <a:pathLst>
                  <a:path w="21" h="26">
                    <a:moveTo>
                      <a:pt x="21" y="0"/>
                    </a:moveTo>
                    <a:lnTo>
                      <a:pt x="10" y="26"/>
                    </a:lnTo>
                    <a:lnTo>
                      <a:pt x="0" y="26"/>
                    </a:lnTo>
                    <a:lnTo>
                      <a:pt x="10" y="0"/>
                    </a:lnTo>
                    <a:lnTo>
                      <a:pt x="2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43" name="Freeform 105">
                <a:extLst>
                  <a:ext uri="{FF2B5EF4-FFF2-40B4-BE49-F238E27FC236}">
                    <a16:creationId xmlns:a16="http://schemas.microsoft.com/office/drawing/2014/main" id="{FFC18B01-6599-4001-8DCB-C7399AF49847}"/>
                  </a:ext>
                </a:extLst>
              </p:cNvPr>
              <p:cNvSpPr>
                <a:spLocks/>
              </p:cNvSpPr>
              <p:nvPr/>
            </p:nvSpPr>
            <p:spPr bwMode="auto">
              <a:xfrm>
                <a:off x="2515" y="3861"/>
                <a:ext cx="17" cy="27"/>
              </a:xfrm>
              <a:custGeom>
                <a:avLst/>
                <a:gdLst>
                  <a:gd name="T0" fmla="*/ 17 w 17"/>
                  <a:gd name="T1" fmla="*/ 0 h 27"/>
                  <a:gd name="T2" fmla="*/ 11 w 17"/>
                  <a:gd name="T3" fmla="*/ 27 h 27"/>
                  <a:gd name="T4" fmla="*/ 0 w 17"/>
                  <a:gd name="T5" fmla="*/ 27 h 27"/>
                  <a:gd name="T6" fmla="*/ 6 w 17"/>
                  <a:gd name="T7" fmla="*/ 0 h 27"/>
                  <a:gd name="T8" fmla="*/ 17 w 17"/>
                  <a:gd name="T9" fmla="*/ 0 h 27"/>
                  <a:gd name="T10" fmla="*/ 0 60000 65536"/>
                  <a:gd name="T11" fmla="*/ 0 60000 65536"/>
                  <a:gd name="T12" fmla="*/ 0 60000 65536"/>
                  <a:gd name="T13" fmla="*/ 0 60000 65536"/>
                  <a:gd name="T14" fmla="*/ 0 60000 65536"/>
                  <a:gd name="T15" fmla="*/ 0 w 17"/>
                  <a:gd name="T16" fmla="*/ 0 h 27"/>
                  <a:gd name="T17" fmla="*/ 17 w 17"/>
                  <a:gd name="T18" fmla="*/ 27 h 27"/>
                </a:gdLst>
                <a:ahLst/>
                <a:cxnLst>
                  <a:cxn ang="T10">
                    <a:pos x="T0" y="T1"/>
                  </a:cxn>
                  <a:cxn ang="T11">
                    <a:pos x="T2" y="T3"/>
                  </a:cxn>
                  <a:cxn ang="T12">
                    <a:pos x="T4" y="T5"/>
                  </a:cxn>
                  <a:cxn ang="T13">
                    <a:pos x="T6" y="T7"/>
                  </a:cxn>
                  <a:cxn ang="T14">
                    <a:pos x="T8" y="T9"/>
                  </a:cxn>
                </a:cxnLst>
                <a:rect l="T15" t="T16" r="T17" b="T18"/>
                <a:pathLst>
                  <a:path w="17" h="27">
                    <a:moveTo>
                      <a:pt x="17" y="0"/>
                    </a:moveTo>
                    <a:lnTo>
                      <a:pt x="11" y="27"/>
                    </a:lnTo>
                    <a:lnTo>
                      <a:pt x="0" y="27"/>
                    </a:lnTo>
                    <a:lnTo>
                      <a:pt x="6" y="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44" name="Freeform 106">
                <a:extLst>
                  <a:ext uri="{FF2B5EF4-FFF2-40B4-BE49-F238E27FC236}">
                    <a16:creationId xmlns:a16="http://schemas.microsoft.com/office/drawing/2014/main" id="{8AFD9F0D-0BDF-4120-BB74-DCB3A0CE0FEB}"/>
                  </a:ext>
                </a:extLst>
              </p:cNvPr>
              <p:cNvSpPr>
                <a:spLocks/>
              </p:cNvSpPr>
              <p:nvPr/>
            </p:nvSpPr>
            <p:spPr bwMode="auto">
              <a:xfrm>
                <a:off x="2564" y="3856"/>
                <a:ext cx="16" cy="26"/>
              </a:xfrm>
              <a:custGeom>
                <a:avLst/>
                <a:gdLst>
                  <a:gd name="T0" fmla="*/ 16 w 16"/>
                  <a:gd name="T1" fmla="*/ 0 h 26"/>
                  <a:gd name="T2" fmla="*/ 11 w 16"/>
                  <a:gd name="T3" fmla="*/ 26 h 26"/>
                  <a:gd name="T4" fmla="*/ 0 w 16"/>
                  <a:gd name="T5" fmla="*/ 26 h 26"/>
                  <a:gd name="T6" fmla="*/ 5 w 16"/>
                  <a:gd name="T7" fmla="*/ 0 h 26"/>
                  <a:gd name="T8" fmla="*/ 16 w 16"/>
                  <a:gd name="T9" fmla="*/ 0 h 26"/>
                  <a:gd name="T10" fmla="*/ 0 60000 65536"/>
                  <a:gd name="T11" fmla="*/ 0 60000 65536"/>
                  <a:gd name="T12" fmla="*/ 0 60000 65536"/>
                  <a:gd name="T13" fmla="*/ 0 60000 65536"/>
                  <a:gd name="T14" fmla="*/ 0 60000 65536"/>
                  <a:gd name="T15" fmla="*/ 0 w 16"/>
                  <a:gd name="T16" fmla="*/ 0 h 26"/>
                  <a:gd name="T17" fmla="*/ 16 w 16"/>
                  <a:gd name="T18" fmla="*/ 26 h 26"/>
                </a:gdLst>
                <a:ahLst/>
                <a:cxnLst>
                  <a:cxn ang="T10">
                    <a:pos x="T0" y="T1"/>
                  </a:cxn>
                  <a:cxn ang="T11">
                    <a:pos x="T2" y="T3"/>
                  </a:cxn>
                  <a:cxn ang="T12">
                    <a:pos x="T4" y="T5"/>
                  </a:cxn>
                  <a:cxn ang="T13">
                    <a:pos x="T6" y="T7"/>
                  </a:cxn>
                  <a:cxn ang="T14">
                    <a:pos x="T8" y="T9"/>
                  </a:cxn>
                </a:cxnLst>
                <a:rect l="T15" t="T16" r="T17" b="T18"/>
                <a:pathLst>
                  <a:path w="16" h="26">
                    <a:moveTo>
                      <a:pt x="16" y="0"/>
                    </a:moveTo>
                    <a:lnTo>
                      <a:pt x="11" y="26"/>
                    </a:lnTo>
                    <a:lnTo>
                      <a:pt x="0" y="26"/>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45" name="Freeform 107">
                <a:extLst>
                  <a:ext uri="{FF2B5EF4-FFF2-40B4-BE49-F238E27FC236}">
                    <a16:creationId xmlns:a16="http://schemas.microsoft.com/office/drawing/2014/main" id="{306338B5-D72E-40B3-9AD3-ADC56B59F0BF}"/>
                  </a:ext>
                </a:extLst>
              </p:cNvPr>
              <p:cNvSpPr>
                <a:spLocks/>
              </p:cNvSpPr>
              <p:nvPr/>
            </p:nvSpPr>
            <p:spPr bwMode="auto">
              <a:xfrm>
                <a:off x="2623" y="3856"/>
                <a:ext cx="17" cy="32"/>
              </a:xfrm>
              <a:custGeom>
                <a:avLst/>
                <a:gdLst>
                  <a:gd name="T0" fmla="*/ 17 w 17"/>
                  <a:gd name="T1" fmla="*/ 0 h 32"/>
                  <a:gd name="T2" fmla="*/ 11 w 17"/>
                  <a:gd name="T3" fmla="*/ 32 h 32"/>
                  <a:gd name="T4" fmla="*/ 0 w 17"/>
                  <a:gd name="T5" fmla="*/ 32 h 32"/>
                  <a:gd name="T6" fmla="*/ 6 w 17"/>
                  <a:gd name="T7" fmla="*/ 0 h 32"/>
                  <a:gd name="T8" fmla="*/ 17 w 17"/>
                  <a:gd name="T9" fmla="*/ 0 h 32"/>
                  <a:gd name="T10" fmla="*/ 0 60000 65536"/>
                  <a:gd name="T11" fmla="*/ 0 60000 65536"/>
                  <a:gd name="T12" fmla="*/ 0 60000 65536"/>
                  <a:gd name="T13" fmla="*/ 0 60000 65536"/>
                  <a:gd name="T14" fmla="*/ 0 60000 65536"/>
                  <a:gd name="T15" fmla="*/ 0 w 17"/>
                  <a:gd name="T16" fmla="*/ 0 h 32"/>
                  <a:gd name="T17" fmla="*/ 17 w 17"/>
                  <a:gd name="T18" fmla="*/ 32 h 32"/>
                </a:gdLst>
                <a:ahLst/>
                <a:cxnLst>
                  <a:cxn ang="T10">
                    <a:pos x="T0" y="T1"/>
                  </a:cxn>
                  <a:cxn ang="T11">
                    <a:pos x="T2" y="T3"/>
                  </a:cxn>
                  <a:cxn ang="T12">
                    <a:pos x="T4" y="T5"/>
                  </a:cxn>
                  <a:cxn ang="T13">
                    <a:pos x="T6" y="T7"/>
                  </a:cxn>
                  <a:cxn ang="T14">
                    <a:pos x="T8" y="T9"/>
                  </a:cxn>
                </a:cxnLst>
                <a:rect l="T15" t="T16" r="T17" b="T18"/>
                <a:pathLst>
                  <a:path w="17" h="32">
                    <a:moveTo>
                      <a:pt x="17" y="0"/>
                    </a:moveTo>
                    <a:lnTo>
                      <a:pt x="11" y="32"/>
                    </a:lnTo>
                    <a:lnTo>
                      <a:pt x="0" y="32"/>
                    </a:lnTo>
                    <a:lnTo>
                      <a:pt x="6" y="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46" name="Rectangle 108">
                <a:extLst>
                  <a:ext uri="{FF2B5EF4-FFF2-40B4-BE49-F238E27FC236}">
                    <a16:creationId xmlns:a16="http://schemas.microsoft.com/office/drawing/2014/main" id="{238928F1-39EE-4B3C-9EAA-AACE9FD01B2C}"/>
                  </a:ext>
                </a:extLst>
              </p:cNvPr>
              <p:cNvSpPr>
                <a:spLocks noChangeArrowheads="1"/>
              </p:cNvSpPr>
              <p:nvPr/>
            </p:nvSpPr>
            <p:spPr bwMode="auto">
              <a:xfrm>
                <a:off x="2737" y="3856"/>
                <a:ext cx="11" cy="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47" name="Freeform 109">
                <a:extLst>
                  <a:ext uri="{FF2B5EF4-FFF2-40B4-BE49-F238E27FC236}">
                    <a16:creationId xmlns:a16="http://schemas.microsoft.com/office/drawing/2014/main" id="{2924AC95-DA7D-4FE2-8B60-A58E1068E5A3}"/>
                  </a:ext>
                </a:extLst>
              </p:cNvPr>
              <p:cNvSpPr>
                <a:spLocks/>
              </p:cNvSpPr>
              <p:nvPr/>
            </p:nvSpPr>
            <p:spPr bwMode="auto">
              <a:xfrm>
                <a:off x="2931" y="3861"/>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48" name="Freeform 110">
                <a:extLst>
                  <a:ext uri="{FF2B5EF4-FFF2-40B4-BE49-F238E27FC236}">
                    <a16:creationId xmlns:a16="http://schemas.microsoft.com/office/drawing/2014/main" id="{CF9A40C9-C696-48EA-90B5-E635BE82E087}"/>
                  </a:ext>
                </a:extLst>
              </p:cNvPr>
              <p:cNvSpPr>
                <a:spLocks/>
              </p:cNvSpPr>
              <p:nvPr/>
            </p:nvSpPr>
            <p:spPr bwMode="auto">
              <a:xfrm>
                <a:off x="3050" y="3861"/>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49" name="Freeform 111">
                <a:extLst>
                  <a:ext uri="{FF2B5EF4-FFF2-40B4-BE49-F238E27FC236}">
                    <a16:creationId xmlns:a16="http://schemas.microsoft.com/office/drawing/2014/main" id="{02F64680-1BF2-4B76-B4F7-E2BB48F3DDA0}"/>
                  </a:ext>
                </a:extLst>
              </p:cNvPr>
              <p:cNvSpPr>
                <a:spLocks/>
              </p:cNvSpPr>
              <p:nvPr/>
            </p:nvSpPr>
            <p:spPr bwMode="auto">
              <a:xfrm>
                <a:off x="3109" y="3856"/>
                <a:ext cx="16" cy="26"/>
              </a:xfrm>
              <a:custGeom>
                <a:avLst/>
                <a:gdLst>
                  <a:gd name="T0" fmla="*/ 11 w 16"/>
                  <a:gd name="T1" fmla="*/ 0 h 26"/>
                  <a:gd name="T2" fmla="*/ 16 w 16"/>
                  <a:gd name="T3" fmla="*/ 26 h 26"/>
                  <a:gd name="T4" fmla="*/ 6 w 16"/>
                  <a:gd name="T5" fmla="*/ 26 h 26"/>
                  <a:gd name="T6" fmla="*/ 0 w 16"/>
                  <a:gd name="T7" fmla="*/ 0 h 26"/>
                  <a:gd name="T8" fmla="*/ 11 w 16"/>
                  <a:gd name="T9" fmla="*/ 0 h 26"/>
                  <a:gd name="T10" fmla="*/ 0 60000 65536"/>
                  <a:gd name="T11" fmla="*/ 0 60000 65536"/>
                  <a:gd name="T12" fmla="*/ 0 60000 65536"/>
                  <a:gd name="T13" fmla="*/ 0 60000 65536"/>
                  <a:gd name="T14" fmla="*/ 0 60000 65536"/>
                  <a:gd name="T15" fmla="*/ 0 w 16"/>
                  <a:gd name="T16" fmla="*/ 0 h 26"/>
                  <a:gd name="T17" fmla="*/ 16 w 16"/>
                  <a:gd name="T18" fmla="*/ 26 h 26"/>
                </a:gdLst>
                <a:ahLst/>
                <a:cxnLst>
                  <a:cxn ang="T10">
                    <a:pos x="T0" y="T1"/>
                  </a:cxn>
                  <a:cxn ang="T11">
                    <a:pos x="T2" y="T3"/>
                  </a:cxn>
                  <a:cxn ang="T12">
                    <a:pos x="T4" y="T5"/>
                  </a:cxn>
                  <a:cxn ang="T13">
                    <a:pos x="T6" y="T7"/>
                  </a:cxn>
                  <a:cxn ang="T14">
                    <a:pos x="T8" y="T9"/>
                  </a:cxn>
                </a:cxnLst>
                <a:rect l="T15" t="T16" r="T17" b="T18"/>
                <a:pathLst>
                  <a:path w="16" h="26">
                    <a:moveTo>
                      <a:pt x="11" y="0"/>
                    </a:moveTo>
                    <a:lnTo>
                      <a:pt x="16" y="26"/>
                    </a:lnTo>
                    <a:lnTo>
                      <a:pt x="6" y="26"/>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50" name="Freeform 112">
                <a:extLst>
                  <a:ext uri="{FF2B5EF4-FFF2-40B4-BE49-F238E27FC236}">
                    <a16:creationId xmlns:a16="http://schemas.microsoft.com/office/drawing/2014/main" id="{DCA65D5E-3FA1-4F0C-876C-41C10B2DD41E}"/>
                  </a:ext>
                </a:extLst>
              </p:cNvPr>
              <p:cNvSpPr>
                <a:spLocks/>
              </p:cNvSpPr>
              <p:nvPr/>
            </p:nvSpPr>
            <p:spPr bwMode="auto">
              <a:xfrm>
                <a:off x="3158" y="3861"/>
                <a:ext cx="21" cy="21"/>
              </a:xfrm>
              <a:custGeom>
                <a:avLst/>
                <a:gdLst>
                  <a:gd name="T0" fmla="*/ 10 w 21"/>
                  <a:gd name="T1" fmla="*/ 0 h 21"/>
                  <a:gd name="T2" fmla="*/ 21 w 21"/>
                  <a:gd name="T3" fmla="*/ 21 h 21"/>
                  <a:gd name="T4" fmla="*/ 10 w 21"/>
                  <a:gd name="T5" fmla="*/ 21 h 21"/>
                  <a:gd name="T6" fmla="*/ 0 w 21"/>
                  <a:gd name="T7" fmla="*/ 0 h 21"/>
                  <a:gd name="T8" fmla="*/ 10 w 21"/>
                  <a:gd name="T9" fmla="*/ 0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0" y="0"/>
                    </a:moveTo>
                    <a:lnTo>
                      <a:pt x="21" y="21"/>
                    </a:lnTo>
                    <a:lnTo>
                      <a:pt x="10"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51" name="Freeform 113">
                <a:extLst>
                  <a:ext uri="{FF2B5EF4-FFF2-40B4-BE49-F238E27FC236}">
                    <a16:creationId xmlns:a16="http://schemas.microsoft.com/office/drawing/2014/main" id="{508D1332-3D61-489A-9F27-3D23C835C613}"/>
                  </a:ext>
                </a:extLst>
              </p:cNvPr>
              <p:cNvSpPr>
                <a:spLocks/>
              </p:cNvSpPr>
              <p:nvPr/>
            </p:nvSpPr>
            <p:spPr bwMode="auto">
              <a:xfrm>
                <a:off x="2397" y="3888"/>
                <a:ext cx="16" cy="21"/>
              </a:xfrm>
              <a:custGeom>
                <a:avLst/>
                <a:gdLst>
                  <a:gd name="T0" fmla="*/ 16 w 16"/>
                  <a:gd name="T1" fmla="*/ 0 h 21"/>
                  <a:gd name="T2" fmla="*/ 11 w 16"/>
                  <a:gd name="T3" fmla="*/ 21 h 21"/>
                  <a:gd name="T4" fmla="*/ 0 w 16"/>
                  <a:gd name="T5" fmla="*/ 21 h 21"/>
                  <a:gd name="T6" fmla="*/ 5 w 16"/>
                  <a:gd name="T7" fmla="*/ 0 h 21"/>
                  <a:gd name="T8" fmla="*/ 16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6" y="0"/>
                    </a:moveTo>
                    <a:lnTo>
                      <a:pt x="11" y="21"/>
                    </a:lnTo>
                    <a:lnTo>
                      <a:pt x="0" y="21"/>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52" name="Freeform 114">
                <a:extLst>
                  <a:ext uri="{FF2B5EF4-FFF2-40B4-BE49-F238E27FC236}">
                    <a16:creationId xmlns:a16="http://schemas.microsoft.com/office/drawing/2014/main" id="{6136A60B-9DE7-4726-861A-CA910CDF85B3}"/>
                  </a:ext>
                </a:extLst>
              </p:cNvPr>
              <p:cNvSpPr>
                <a:spLocks/>
              </p:cNvSpPr>
              <p:nvPr/>
            </p:nvSpPr>
            <p:spPr bwMode="auto">
              <a:xfrm>
                <a:off x="3028" y="3888"/>
                <a:ext cx="16" cy="21"/>
              </a:xfrm>
              <a:custGeom>
                <a:avLst/>
                <a:gdLst>
                  <a:gd name="T0" fmla="*/ 11 w 16"/>
                  <a:gd name="T1" fmla="*/ 0 h 21"/>
                  <a:gd name="T2" fmla="*/ 16 w 16"/>
                  <a:gd name="T3" fmla="*/ 21 h 21"/>
                  <a:gd name="T4" fmla="*/ 6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6"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53" name="Freeform 115">
                <a:extLst>
                  <a:ext uri="{FF2B5EF4-FFF2-40B4-BE49-F238E27FC236}">
                    <a16:creationId xmlns:a16="http://schemas.microsoft.com/office/drawing/2014/main" id="{6AE0C23E-9DA3-4109-B8B7-7A87C8BF2B6E}"/>
                  </a:ext>
                </a:extLst>
              </p:cNvPr>
              <p:cNvSpPr>
                <a:spLocks/>
              </p:cNvSpPr>
              <p:nvPr/>
            </p:nvSpPr>
            <p:spPr bwMode="auto">
              <a:xfrm>
                <a:off x="2348" y="3829"/>
                <a:ext cx="16" cy="27"/>
              </a:xfrm>
              <a:custGeom>
                <a:avLst/>
                <a:gdLst>
                  <a:gd name="T0" fmla="*/ 16 w 16"/>
                  <a:gd name="T1" fmla="*/ 0 h 27"/>
                  <a:gd name="T2" fmla="*/ 11 w 16"/>
                  <a:gd name="T3" fmla="*/ 27 h 27"/>
                  <a:gd name="T4" fmla="*/ 0 w 16"/>
                  <a:gd name="T5" fmla="*/ 27 h 27"/>
                  <a:gd name="T6" fmla="*/ 6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54" name="Freeform 116">
                <a:extLst>
                  <a:ext uri="{FF2B5EF4-FFF2-40B4-BE49-F238E27FC236}">
                    <a16:creationId xmlns:a16="http://schemas.microsoft.com/office/drawing/2014/main" id="{C1926F61-D389-48D0-9606-BAE1DF0C1339}"/>
                  </a:ext>
                </a:extLst>
              </p:cNvPr>
              <p:cNvSpPr>
                <a:spLocks/>
              </p:cNvSpPr>
              <p:nvPr/>
            </p:nvSpPr>
            <p:spPr bwMode="auto">
              <a:xfrm>
                <a:off x="2402" y="3829"/>
                <a:ext cx="16" cy="27"/>
              </a:xfrm>
              <a:custGeom>
                <a:avLst/>
                <a:gdLst>
                  <a:gd name="T0" fmla="*/ 16 w 16"/>
                  <a:gd name="T1" fmla="*/ 0 h 27"/>
                  <a:gd name="T2" fmla="*/ 11 w 16"/>
                  <a:gd name="T3" fmla="*/ 27 h 27"/>
                  <a:gd name="T4" fmla="*/ 0 w 16"/>
                  <a:gd name="T5" fmla="*/ 27 h 27"/>
                  <a:gd name="T6" fmla="*/ 6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55" name="Rectangle 117">
                <a:extLst>
                  <a:ext uri="{FF2B5EF4-FFF2-40B4-BE49-F238E27FC236}">
                    <a16:creationId xmlns:a16="http://schemas.microsoft.com/office/drawing/2014/main" id="{FE11396C-1196-4431-BEA3-1D17B0992222}"/>
                  </a:ext>
                </a:extLst>
              </p:cNvPr>
              <p:cNvSpPr>
                <a:spLocks noChangeArrowheads="1"/>
              </p:cNvSpPr>
              <p:nvPr/>
            </p:nvSpPr>
            <p:spPr bwMode="auto">
              <a:xfrm>
                <a:off x="2661"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56" name="Freeform 118">
                <a:extLst>
                  <a:ext uri="{FF2B5EF4-FFF2-40B4-BE49-F238E27FC236}">
                    <a16:creationId xmlns:a16="http://schemas.microsoft.com/office/drawing/2014/main" id="{BC5F63E1-6F28-4C5C-84D5-C444B21C6A81}"/>
                  </a:ext>
                </a:extLst>
              </p:cNvPr>
              <p:cNvSpPr>
                <a:spLocks/>
              </p:cNvSpPr>
              <p:nvPr/>
            </p:nvSpPr>
            <p:spPr bwMode="auto">
              <a:xfrm>
                <a:off x="2451" y="382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57" name="Rectangle 119">
                <a:extLst>
                  <a:ext uri="{FF2B5EF4-FFF2-40B4-BE49-F238E27FC236}">
                    <a16:creationId xmlns:a16="http://schemas.microsoft.com/office/drawing/2014/main" id="{E54B8755-E4C9-4A5F-A2D3-47982B0A1278}"/>
                  </a:ext>
                </a:extLst>
              </p:cNvPr>
              <p:cNvSpPr>
                <a:spLocks noChangeArrowheads="1"/>
              </p:cNvSpPr>
              <p:nvPr/>
            </p:nvSpPr>
            <p:spPr bwMode="auto">
              <a:xfrm>
                <a:off x="2505" y="3829"/>
                <a:ext cx="10"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58" name="Freeform 120">
                <a:extLst>
                  <a:ext uri="{FF2B5EF4-FFF2-40B4-BE49-F238E27FC236}">
                    <a16:creationId xmlns:a16="http://schemas.microsoft.com/office/drawing/2014/main" id="{AD5F5736-58A8-4A79-A0B3-6A6BCFA87C23}"/>
                  </a:ext>
                </a:extLst>
              </p:cNvPr>
              <p:cNvSpPr>
                <a:spLocks/>
              </p:cNvSpPr>
              <p:nvPr/>
            </p:nvSpPr>
            <p:spPr bwMode="auto">
              <a:xfrm>
                <a:off x="2467" y="3856"/>
                <a:ext cx="16" cy="32"/>
              </a:xfrm>
              <a:custGeom>
                <a:avLst/>
                <a:gdLst>
                  <a:gd name="T0" fmla="*/ 16 w 16"/>
                  <a:gd name="T1" fmla="*/ 0 h 32"/>
                  <a:gd name="T2" fmla="*/ 11 w 16"/>
                  <a:gd name="T3" fmla="*/ 32 h 32"/>
                  <a:gd name="T4" fmla="*/ 0 w 16"/>
                  <a:gd name="T5" fmla="*/ 32 h 32"/>
                  <a:gd name="T6" fmla="*/ 5 w 16"/>
                  <a:gd name="T7" fmla="*/ 0 h 32"/>
                  <a:gd name="T8" fmla="*/ 16 w 16"/>
                  <a:gd name="T9" fmla="*/ 0 h 32"/>
                  <a:gd name="T10" fmla="*/ 0 60000 65536"/>
                  <a:gd name="T11" fmla="*/ 0 60000 65536"/>
                  <a:gd name="T12" fmla="*/ 0 60000 65536"/>
                  <a:gd name="T13" fmla="*/ 0 60000 65536"/>
                  <a:gd name="T14" fmla="*/ 0 60000 65536"/>
                  <a:gd name="T15" fmla="*/ 0 w 16"/>
                  <a:gd name="T16" fmla="*/ 0 h 32"/>
                  <a:gd name="T17" fmla="*/ 16 w 16"/>
                  <a:gd name="T18" fmla="*/ 32 h 32"/>
                </a:gdLst>
                <a:ahLst/>
                <a:cxnLst>
                  <a:cxn ang="T10">
                    <a:pos x="T0" y="T1"/>
                  </a:cxn>
                  <a:cxn ang="T11">
                    <a:pos x="T2" y="T3"/>
                  </a:cxn>
                  <a:cxn ang="T12">
                    <a:pos x="T4" y="T5"/>
                  </a:cxn>
                  <a:cxn ang="T13">
                    <a:pos x="T6" y="T7"/>
                  </a:cxn>
                  <a:cxn ang="T14">
                    <a:pos x="T8" y="T9"/>
                  </a:cxn>
                </a:cxnLst>
                <a:rect l="T15" t="T16" r="T17" b="T18"/>
                <a:pathLst>
                  <a:path w="16" h="32">
                    <a:moveTo>
                      <a:pt x="16" y="0"/>
                    </a:moveTo>
                    <a:lnTo>
                      <a:pt x="11" y="32"/>
                    </a:lnTo>
                    <a:lnTo>
                      <a:pt x="0" y="32"/>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59" name="Rectangle 121">
                <a:extLst>
                  <a:ext uri="{FF2B5EF4-FFF2-40B4-BE49-F238E27FC236}">
                    <a16:creationId xmlns:a16="http://schemas.microsoft.com/office/drawing/2014/main" id="{013C60EA-5F49-43EE-B3D3-3A7050E8AACA}"/>
                  </a:ext>
                </a:extLst>
              </p:cNvPr>
              <p:cNvSpPr>
                <a:spLocks noChangeArrowheads="1"/>
              </p:cNvSpPr>
              <p:nvPr/>
            </p:nvSpPr>
            <p:spPr bwMode="auto">
              <a:xfrm>
                <a:off x="2553"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60" name="Rectangle 122">
                <a:extLst>
                  <a:ext uri="{FF2B5EF4-FFF2-40B4-BE49-F238E27FC236}">
                    <a16:creationId xmlns:a16="http://schemas.microsoft.com/office/drawing/2014/main" id="{4F74B2DF-AB4F-4790-9F6B-DFDE90C05FF0}"/>
                  </a:ext>
                </a:extLst>
              </p:cNvPr>
              <p:cNvSpPr>
                <a:spLocks noChangeArrowheads="1"/>
              </p:cNvSpPr>
              <p:nvPr/>
            </p:nvSpPr>
            <p:spPr bwMode="auto">
              <a:xfrm>
                <a:off x="2715"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61" name="Rectangle 123">
                <a:extLst>
                  <a:ext uri="{FF2B5EF4-FFF2-40B4-BE49-F238E27FC236}">
                    <a16:creationId xmlns:a16="http://schemas.microsoft.com/office/drawing/2014/main" id="{4EA06BD3-10C0-4C10-B9BD-CD0E0E725672}"/>
                  </a:ext>
                </a:extLst>
              </p:cNvPr>
              <p:cNvSpPr>
                <a:spLocks noChangeArrowheads="1"/>
              </p:cNvSpPr>
              <p:nvPr/>
            </p:nvSpPr>
            <p:spPr bwMode="auto">
              <a:xfrm>
                <a:off x="2607"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62" name="Rectangle 124">
                <a:extLst>
                  <a:ext uri="{FF2B5EF4-FFF2-40B4-BE49-F238E27FC236}">
                    <a16:creationId xmlns:a16="http://schemas.microsoft.com/office/drawing/2014/main" id="{8D60FCDC-C07E-4C00-AA36-E159E59B106B}"/>
                  </a:ext>
                </a:extLst>
              </p:cNvPr>
              <p:cNvSpPr>
                <a:spLocks noChangeArrowheads="1"/>
              </p:cNvSpPr>
              <p:nvPr/>
            </p:nvSpPr>
            <p:spPr bwMode="auto">
              <a:xfrm>
                <a:off x="2683" y="3856"/>
                <a:ext cx="11" cy="2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63" name="Freeform 125">
                <a:extLst>
                  <a:ext uri="{FF2B5EF4-FFF2-40B4-BE49-F238E27FC236}">
                    <a16:creationId xmlns:a16="http://schemas.microsoft.com/office/drawing/2014/main" id="{981ACD67-2D9B-4FC0-AAB3-8DC067FD90DE}"/>
                  </a:ext>
                </a:extLst>
              </p:cNvPr>
              <p:cNvSpPr>
                <a:spLocks/>
              </p:cNvSpPr>
              <p:nvPr/>
            </p:nvSpPr>
            <p:spPr bwMode="auto">
              <a:xfrm>
                <a:off x="2823" y="382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64" name="Rectangle 126">
                <a:extLst>
                  <a:ext uri="{FF2B5EF4-FFF2-40B4-BE49-F238E27FC236}">
                    <a16:creationId xmlns:a16="http://schemas.microsoft.com/office/drawing/2014/main" id="{7A1B6F3B-79D6-40B0-9242-F4C6F3A8552C}"/>
                  </a:ext>
                </a:extLst>
              </p:cNvPr>
              <p:cNvSpPr>
                <a:spLocks noChangeArrowheads="1"/>
              </p:cNvSpPr>
              <p:nvPr/>
            </p:nvSpPr>
            <p:spPr bwMode="auto">
              <a:xfrm>
                <a:off x="2796" y="3856"/>
                <a:ext cx="11" cy="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65" name="Rectangle 127">
                <a:extLst>
                  <a:ext uri="{FF2B5EF4-FFF2-40B4-BE49-F238E27FC236}">
                    <a16:creationId xmlns:a16="http://schemas.microsoft.com/office/drawing/2014/main" id="{332EAA22-5BA1-4098-9ADA-07C9662025CD}"/>
                  </a:ext>
                </a:extLst>
              </p:cNvPr>
              <p:cNvSpPr>
                <a:spLocks noChangeArrowheads="1"/>
              </p:cNvSpPr>
              <p:nvPr/>
            </p:nvSpPr>
            <p:spPr bwMode="auto">
              <a:xfrm>
                <a:off x="2861" y="3856"/>
                <a:ext cx="11" cy="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66" name="Rectangle 128">
                <a:extLst>
                  <a:ext uri="{FF2B5EF4-FFF2-40B4-BE49-F238E27FC236}">
                    <a16:creationId xmlns:a16="http://schemas.microsoft.com/office/drawing/2014/main" id="{C2621A51-945B-4AA4-AC7F-D3A219BAC619}"/>
                  </a:ext>
                </a:extLst>
              </p:cNvPr>
              <p:cNvSpPr>
                <a:spLocks noChangeArrowheads="1"/>
              </p:cNvSpPr>
              <p:nvPr/>
            </p:nvSpPr>
            <p:spPr bwMode="auto">
              <a:xfrm>
                <a:off x="2893"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67" name="Freeform 129">
                <a:extLst>
                  <a:ext uri="{FF2B5EF4-FFF2-40B4-BE49-F238E27FC236}">
                    <a16:creationId xmlns:a16="http://schemas.microsoft.com/office/drawing/2014/main" id="{1C23712C-DB56-42C9-92C9-D4E595C5ECAD}"/>
                  </a:ext>
                </a:extLst>
              </p:cNvPr>
              <p:cNvSpPr>
                <a:spLocks/>
              </p:cNvSpPr>
              <p:nvPr/>
            </p:nvSpPr>
            <p:spPr bwMode="auto">
              <a:xfrm>
                <a:off x="2958" y="382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68" name="Freeform 130">
                <a:extLst>
                  <a:ext uri="{FF2B5EF4-FFF2-40B4-BE49-F238E27FC236}">
                    <a16:creationId xmlns:a16="http://schemas.microsoft.com/office/drawing/2014/main" id="{6D8201BB-08F1-4065-9819-1B8C532566FA}"/>
                  </a:ext>
                </a:extLst>
              </p:cNvPr>
              <p:cNvSpPr>
                <a:spLocks/>
              </p:cNvSpPr>
              <p:nvPr/>
            </p:nvSpPr>
            <p:spPr bwMode="auto">
              <a:xfrm>
                <a:off x="3012" y="382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69" name="Freeform 131">
                <a:extLst>
                  <a:ext uri="{FF2B5EF4-FFF2-40B4-BE49-F238E27FC236}">
                    <a16:creationId xmlns:a16="http://schemas.microsoft.com/office/drawing/2014/main" id="{0F10A9FC-6213-40B9-94CD-51DBEAEB3185}"/>
                  </a:ext>
                </a:extLst>
              </p:cNvPr>
              <p:cNvSpPr>
                <a:spLocks/>
              </p:cNvSpPr>
              <p:nvPr/>
            </p:nvSpPr>
            <p:spPr bwMode="auto">
              <a:xfrm>
                <a:off x="3066" y="3829"/>
                <a:ext cx="22" cy="27"/>
              </a:xfrm>
              <a:custGeom>
                <a:avLst/>
                <a:gdLst>
                  <a:gd name="T0" fmla="*/ 11 w 22"/>
                  <a:gd name="T1" fmla="*/ 0 h 27"/>
                  <a:gd name="T2" fmla="*/ 22 w 22"/>
                  <a:gd name="T3" fmla="*/ 27 h 27"/>
                  <a:gd name="T4" fmla="*/ 11 w 22"/>
                  <a:gd name="T5" fmla="*/ 27 h 27"/>
                  <a:gd name="T6" fmla="*/ 0 w 22"/>
                  <a:gd name="T7" fmla="*/ 0 h 27"/>
                  <a:gd name="T8" fmla="*/ 11 w 22"/>
                  <a:gd name="T9" fmla="*/ 0 h 27"/>
                  <a:gd name="T10" fmla="*/ 0 60000 65536"/>
                  <a:gd name="T11" fmla="*/ 0 60000 65536"/>
                  <a:gd name="T12" fmla="*/ 0 60000 65536"/>
                  <a:gd name="T13" fmla="*/ 0 60000 65536"/>
                  <a:gd name="T14" fmla="*/ 0 60000 65536"/>
                  <a:gd name="T15" fmla="*/ 0 w 22"/>
                  <a:gd name="T16" fmla="*/ 0 h 27"/>
                  <a:gd name="T17" fmla="*/ 22 w 22"/>
                  <a:gd name="T18" fmla="*/ 27 h 27"/>
                </a:gdLst>
                <a:ahLst/>
                <a:cxnLst>
                  <a:cxn ang="T10">
                    <a:pos x="T0" y="T1"/>
                  </a:cxn>
                  <a:cxn ang="T11">
                    <a:pos x="T2" y="T3"/>
                  </a:cxn>
                  <a:cxn ang="T12">
                    <a:pos x="T4" y="T5"/>
                  </a:cxn>
                  <a:cxn ang="T13">
                    <a:pos x="T6" y="T7"/>
                  </a:cxn>
                  <a:cxn ang="T14">
                    <a:pos x="T8" y="T9"/>
                  </a:cxn>
                </a:cxnLst>
                <a:rect l="T15" t="T16" r="T17" b="T18"/>
                <a:pathLst>
                  <a:path w="22" h="27">
                    <a:moveTo>
                      <a:pt x="11" y="0"/>
                    </a:moveTo>
                    <a:lnTo>
                      <a:pt x="22" y="27"/>
                    </a:lnTo>
                    <a:lnTo>
                      <a:pt x="11"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0" name="Freeform 132">
                <a:extLst>
                  <a:ext uri="{FF2B5EF4-FFF2-40B4-BE49-F238E27FC236}">
                    <a16:creationId xmlns:a16="http://schemas.microsoft.com/office/drawing/2014/main" id="{4D652DB2-F07E-409A-AD89-2591C0D95B07}"/>
                  </a:ext>
                </a:extLst>
              </p:cNvPr>
              <p:cNvSpPr>
                <a:spLocks/>
              </p:cNvSpPr>
              <p:nvPr/>
            </p:nvSpPr>
            <p:spPr bwMode="auto">
              <a:xfrm>
                <a:off x="2996" y="3856"/>
                <a:ext cx="16" cy="32"/>
              </a:xfrm>
              <a:custGeom>
                <a:avLst/>
                <a:gdLst>
                  <a:gd name="T0" fmla="*/ 11 w 16"/>
                  <a:gd name="T1" fmla="*/ 0 h 32"/>
                  <a:gd name="T2" fmla="*/ 16 w 16"/>
                  <a:gd name="T3" fmla="*/ 32 h 32"/>
                  <a:gd name="T4" fmla="*/ 5 w 16"/>
                  <a:gd name="T5" fmla="*/ 32 h 32"/>
                  <a:gd name="T6" fmla="*/ 0 w 16"/>
                  <a:gd name="T7" fmla="*/ 0 h 32"/>
                  <a:gd name="T8" fmla="*/ 11 w 16"/>
                  <a:gd name="T9" fmla="*/ 0 h 32"/>
                  <a:gd name="T10" fmla="*/ 0 60000 65536"/>
                  <a:gd name="T11" fmla="*/ 0 60000 65536"/>
                  <a:gd name="T12" fmla="*/ 0 60000 65536"/>
                  <a:gd name="T13" fmla="*/ 0 60000 65536"/>
                  <a:gd name="T14" fmla="*/ 0 60000 65536"/>
                  <a:gd name="T15" fmla="*/ 0 w 16"/>
                  <a:gd name="T16" fmla="*/ 0 h 32"/>
                  <a:gd name="T17" fmla="*/ 16 w 16"/>
                  <a:gd name="T18" fmla="*/ 32 h 32"/>
                </a:gdLst>
                <a:ahLst/>
                <a:cxnLst>
                  <a:cxn ang="T10">
                    <a:pos x="T0" y="T1"/>
                  </a:cxn>
                  <a:cxn ang="T11">
                    <a:pos x="T2" y="T3"/>
                  </a:cxn>
                  <a:cxn ang="T12">
                    <a:pos x="T4" y="T5"/>
                  </a:cxn>
                  <a:cxn ang="T13">
                    <a:pos x="T6" y="T7"/>
                  </a:cxn>
                  <a:cxn ang="T14">
                    <a:pos x="T8" y="T9"/>
                  </a:cxn>
                </a:cxnLst>
                <a:rect l="T15" t="T16" r="T17" b="T18"/>
                <a:pathLst>
                  <a:path w="16" h="32">
                    <a:moveTo>
                      <a:pt x="11" y="0"/>
                    </a:moveTo>
                    <a:lnTo>
                      <a:pt x="16" y="32"/>
                    </a:lnTo>
                    <a:lnTo>
                      <a:pt x="5" y="32"/>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1" name="Freeform 133">
                <a:extLst>
                  <a:ext uri="{FF2B5EF4-FFF2-40B4-BE49-F238E27FC236}">
                    <a16:creationId xmlns:a16="http://schemas.microsoft.com/office/drawing/2014/main" id="{BB4250B2-D934-4386-AEB0-946136F6A959}"/>
                  </a:ext>
                </a:extLst>
              </p:cNvPr>
              <p:cNvSpPr>
                <a:spLocks/>
              </p:cNvSpPr>
              <p:nvPr/>
            </p:nvSpPr>
            <p:spPr bwMode="auto">
              <a:xfrm>
                <a:off x="3125" y="3829"/>
                <a:ext cx="16" cy="27"/>
              </a:xfrm>
              <a:custGeom>
                <a:avLst/>
                <a:gdLst>
                  <a:gd name="T0" fmla="*/ 11 w 16"/>
                  <a:gd name="T1" fmla="*/ 0 h 27"/>
                  <a:gd name="T2" fmla="*/ 16 w 16"/>
                  <a:gd name="T3" fmla="*/ 27 h 27"/>
                  <a:gd name="T4" fmla="*/ 6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6"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2" name="Freeform 134">
                <a:extLst>
                  <a:ext uri="{FF2B5EF4-FFF2-40B4-BE49-F238E27FC236}">
                    <a16:creationId xmlns:a16="http://schemas.microsoft.com/office/drawing/2014/main" id="{8DFB0839-FBD1-4053-802C-95649399CEEA}"/>
                  </a:ext>
                </a:extLst>
              </p:cNvPr>
              <p:cNvSpPr>
                <a:spLocks/>
              </p:cNvSpPr>
              <p:nvPr/>
            </p:nvSpPr>
            <p:spPr bwMode="auto">
              <a:xfrm>
                <a:off x="3174" y="3829"/>
                <a:ext cx="21" cy="27"/>
              </a:xfrm>
              <a:custGeom>
                <a:avLst/>
                <a:gdLst>
                  <a:gd name="T0" fmla="*/ 11 w 21"/>
                  <a:gd name="T1" fmla="*/ 0 h 27"/>
                  <a:gd name="T2" fmla="*/ 21 w 21"/>
                  <a:gd name="T3" fmla="*/ 27 h 27"/>
                  <a:gd name="T4" fmla="*/ 11 w 21"/>
                  <a:gd name="T5" fmla="*/ 27 h 27"/>
                  <a:gd name="T6" fmla="*/ 0 w 21"/>
                  <a:gd name="T7" fmla="*/ 0 h 27"/>
                  <a:gd name="T8" fmla="*/ 11 w 21"/>
                  <a:gd name="T9" fmla="*/ 0 h 27"/>
                  <a:gd name="T10" fmla="*/ 0 60000 65536"/>
                  <a:gd name="T11" fmla="*/ 0 60000 65536"/>
                  <a:gd name="T12" fmla="*/ 0 60000 65536"/>
                  <a:gd name="T13" fmla="*/ 0 60000 65536"/>
                  <a:gd name="T14" fmla="*/ 0 60000 65536"/>
                  <a:gd name="T15" fmla="*/ 0 w 21"/>
                  <a:gd name="T16" fmla="*/ 0 h 27"/>
                  <a:gd name="T17" fmla="*/ 21 w 21"/>
                  <a:gd name="T18" fmla="*/ 27 h 27"/>
                </a:gdLst>
                <a:ahLst/>
                <a:cxnLst>
                  <a:cxn ang="T10">
                    <a:pos x="T0" y="T1"/>
                  </a:cxn>
                  <a:cxn ang="T11">
                    <a:pos x="T2" y="T3"/>
                  </a:cxn>
                  <a:cxn ang="T12">
                    <a:pos x="T4" y="T5"/>
                  </a:cxn>
                  <a:cxn ang="T13">
                    <a:pos x="T6" y="T7"/>
                  </a:cxn>
                  <a:cxn ang="T14">
                    <a:pos x="T8" y="T9"/>
                  </a:cxn>
                </a:cxnLst>
                <a:rect l="T15" t="T16" r="T17" b="T18"/>
                <a:pathLst>
                  <a:path w="21" h="27">
                    <a:moveTo>
                      <a:pt x="11" y="0"/>
                    </a:moveTo>
                    <a:lnTo>
                      <a:pt x="21" y="27"/>
                    </a:lnTo>
                    <a:lnTo>
                      <a:pt x="11"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3" name="Freeform 135">
                <a:extLst>
                  <a:ext uri="{FF2B5EF4-FFF2-40B4-BE49-F238E27FC236}">
                    <a16:creationId xmlns:a16="http://schemas.microsoft.com/office/drawing/2014/main" id="{F340EB9F-B8B0-475F-94E1-E1C0C76DFD7A}"/>
                  </a:ext>
                </a:extLst>
              </p:cNvPr>
              <p:cNvSpPr>
                <a:spLocks/>
              </p:cNvSpPr>
              <p:nvPr/>
            </p:nvSpPr>
            <p:spPr bwMode="auto">
              <a:xfrm>
                <a:off x="2192" y="3888"/>
                <a:ext cx="172" cy="54"/>
              </a:xfrm>
              <a:custGeom>
                <a:avLst/>
                <a:gdLst>
                  <a:gd name="T0" fmla="*/ 0 w 172"/>
                  <a:gd name="T1" fmla="*/ 21 h 54"/>
                  <a:gd name="T2" fmla="*/ 0 w 172"/>
                  <a:gd name="T3" fmla="*/ 54 h 54"/>
                  <a:gd name="T4" fmla="*/ 54 w 172"/>
                  <a:gd name="T5" fmla="*/ 54 h 54"/>
                  <a:gd name="T6" fmla="*/ 64 w 172"/>
                  <a:gd name="T7" fmla="*/ 32 h 54"/>
                  <a:gd name="T8" fmla="*/ 162 w 172"/>
                  <a:gd name="T9" fmla="*/ 32 h 54"/>
                  <a:gd name="T10" fmla="*/ 162 w 172"/>
                  <a:gd name="T11" fmla="*/ 21 h 54"/>
                  <a:gd name="T12" fmla="*/ 172 w 172"/>
                  <a:gd name="T13" fmla="*/ 0 h 54"/>
                  <a:gd name="T14" fmla="*/ 64 w 172"/>
                  <a:gd name="T15" fmla="*/ 0 h 54"/>
                  <a:gd name="T16" fmla="*/ 54 w 172"/>
                  <a:gd name="T17" fmla="*/ 16 h 54"/>
                  <a:gd name="T18" fmla="*/ 0 w 172"/>
                  <a:gd name="T19" fmla="*/ 21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2"/>
                  <a:gd name="T31" fmla="*/ 0 h 54"/>
                  <a:gd name="T32" fmla="*/ 172 w 172"/>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2" h="54">
                    <a:moveTo>
                      <a:pt x="0" y="21"/>
                    </a:moveTo>
                    <a:lnTo>
                      <a:pt x="0" y="54"/>
                    </a:lnTo>
                    <a:lnTo>
                      <a:pt x="54" y="54"/>
                    </a:lnTo>
                    <a:lnTo>
                      <a:pt x="64" y="32"/>
                    </a:lnTo>
                    <a:lnTo>
                      <a:pt x="162" y="32"/>
                    </a:lnTo>
                    <a:lnTo>
                      <a:pt x="162" y="21"/>
                    </a:lnTo>
                    <a:lnTo>
                      <a:pt x="172" y="0"/>
                    </a:lnTo>
                    <a:lnTo>
                      <a:pt x="64" y="0"/>
                    </a:lnTo>
                    <a:lnTo>
                      <a:pt x="54" y="16"/>
                    </a:lnTo>
                    <a:lnTo>
                      <a:pt x="0"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4" name="Freeform 136">
                <a:extLst>
                  <a:ext uri="{FF2B5EF4-FFF2-40B4-BE49-F238E27FC236}">
                    <a16:creationId xmlns:a16="http://schemas.microsoft.com/office/drawing/2014/main" id="{B0FE6488-8899-4AEA-8B8F-9A261B1E5700}"/>
                  </a:ext>
                </a:extLst>
              </p:cNvPr>
              <p:cNvSpPr>
                <a:spLocks/>
              </p:cNvSpPr>
              <p:nvPr/>
            </p:nvSpPr>
            <p:spPr bwMode="auto">
              <a:xfrm>
                <a:off x="2186" y="3882"/>
                <a:ext cx="184" cy="65"/>
              </a:xfrm>
              <a:custGeom>
                <a:avLst/>
                <a:gdLst>
                  <a:gd name="T0" fmla="*/ 6 w 184"/>
                  <a:gd name="T1" fmla="*/ 54 h 65"/>
                  <a:gd name="T2" fmla="*/ 60 w 184"/>
                  <a:gd name="T3" fmla="*/ 54 h 65"/>
                  <a:gd name="T4" fmla="*/ 65 w 184"/>
                  <a:gd name="T5" fmla="*/ 38 h 65"/>
                  <a:gd name="T6" fmla="*/ 70 w 184"/>
                  <a:gd name="T7" fmla="*/ 33 h 65"/>
                  <a:gd name="T8" fmla="*/ 162 w 184"/>
                  <a:gd name="T9" fmla="*/ 33 h 65"/>
                  <a:gd name="T10" fmla="*/ 162 w 184"/>
                  <a:gd name="T11" fmla="*/ 27 h 65"/>
                  <a:gd name="T12" fmla="*/ 173 w 184"/>
                  <a:gd name="T13" fmla="*/ 11 h 65"/>
                  <a:gd name="T14" fmla="*/ 70 w 184"/>
                  <a:gd name="T15" fmla="*/ 11 h 65"/>
                  <a:gd name="T16" fmla="*/ 65 w 184"/>
                  <a:gd name="T17" fmla="*/ 22 h 65"/>
                  <a:gd name="T18" fmla="*/ 60 w 184"/>
                  <a:gd name="T19" fmla="*/ 27 h 65"/>
                  <a:gd name="T20" fmla="*/ 6 w 184"/>
                  <a:gd name="T21" fmla="*/ 33 h 65"/>
                  <a:gd name="T22" fmla="*/ 6 w 184"/>
                  <a:gd name="T23" fmla="*/ 22 h 65"/>
                  <a:gd name="T24" fmla="*/ 60 w 184"/>
                  <a:gd name="T25" fmla="*/ 17 h 65"/>
                  <a:gd name="T26" fmla="*/ 65 w 184"/>
                  <a:gd name="T27" fmla="*/ 6 h 65"/>
                  <a:gd name="T28" fmla="*/ 70 w 184"/>
                  <a:gd name="T29" fmla="*/ 0 h 65"/>
                  <a:gd name="T30" fmla="*/ 178 w 184"/>
                  <a:gd name="T31" fmla="*/ 0 h 65"/>
                  <a:gd name="T32" fmla="*/ 184 w 184"/>
                  <a:gd name="T33" fmla="*/ 6 h 65"/>
                  <a:gd name="T34" fmla="*/ 173 w 184"/>
                  <a:gd name="T35" fmla="*/ 27 h 65"/>
                  <a:gd name="T36" fmla="*/ 173 w 184"/>
                  <a:gd name="T37" fmla="*/ 38 h 65"/>
                  <a:gd name="T38" fmla="*/ 168 w 184"/>
                  <a:gd name="T39" fmla="*/ 44 h 65"/>
                  <a:gd name="T40" fmla="*/ 76 w 184"/>
                  <a:gd name="T41" fmla="*/ 44 h 65"/>
                  <a:gd name="T42" fmla="*/ 65 w 184"/>
                  <a:gd name="T43" fmla="*/ 60 h 65"/>
                  <a:gd name="T44" fmla="*/ 60 w 184"/>
                  <a:gd name="T45" fmla="*/ 65 h 65"/>
                  <a:gd name="T46" fmla="*/ 6 w 184"/>
                  <a:gd name="T47" fmla="*/ 65 h 65"/>
                  <a:gd name="T48" fmla="*/ 0 w 184"/>
                  <a:gd name="T49" fmla="*/ 60 h 65"/>
                  <a:gd name="T50" fmla="*/ 6 w 184"/>
                  <a:gd name="T51" fmla="*/ 54 h 6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4"/>
                  <a:gd name="T79" fmla="*/ 0 h 65"/>
                  <a:gd name="T80" fmla="*/ 184 w 184"/>
                  <a:gd name="T81" fmla="*/ 65 h 6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4" h="65">
                    <a:moveTo>
                      <a:pt x="6" y="54"/>
                    </a:moveTo>
                    <a:lnTo>
                      <a:pt x="60" y="54"/>
                    </a:lnTo>
                    <a:lnTo>
                      <a:pt x="65" y="38"/>
                    </a:lnTo>
                    <a:lnTo>
                      <a:pt x="70" y="33"/>
                    </a:lnTo>
                    <a:lnTo>
                      <a:pt x="162" y="33"/>
                    </a:lnTo>
                    <a:lnTo>
                      <a:pt x="162" y="27"/>
                    </a:lnTo>
                    <a:lnTo>
                      <a:pt x="173" y="11"/>
                    </a:lnTo>
                    <a:lnTo>
                      <a:pt x="70" y="11"/>
                    </a:lnTo>
                    <a:lnTo>
                      <a:pt x="65" y="22"/>
                    </a:lnTo>
                    <a:lnTo>
                      <a:pt x="60" y="27"/>
                    </a:lnTo>
                    <a:lnTo>
                      <a:pt x="6" y="33"/>
                    </a:lnTo>
                    <a:lnTo>
                      <a:pt x="6" y="22"/>
                    </a:lnTo>
                    <a:lnTo>
                      <a:pt x="60" y="17"/>
                    </a:lnTo>
                    <a:lnTo>
                      <a:pt x="65" y="6"/>
                    </a:lnTo>
                    <a:lnTo>
                      <a:pt x="70" y="0"/>
                    </a:lnTo>
                    <a:lnTo>
                      <a:pt x="178" y="0"/>
                    </a:lnTo>
                    <a:lnTo>
                      <a:pt x="184" y="6"/>
                    </a:lnTo>
                    <a:lnTo>
                      <a:pt x="173" y="27"/>
                    </a:lnTo>
                    <a:lnTo>
                      <a:pt x="173" y="38"/>
                    </a:lnTo>
                    <a:lnTo>
                      <a:pt x="168" y="44"/>
                    </a:lnTo>
                    <a:lnTo>
                      <a:pt x="76" y="44"/>
                    </a:lnTo>
                    <a:lnTo>
                      <a:pt x="65" y="60"/>
                    </a:lnTo>
                    <a:lnTo>
                      <a:pt x="60" y="65"/>
                    </a:lnTo>
                    <a:lnTo>
                      <a:pt x="6" y="65"/>
                    </a:lnTo>
                    <a:lnTo>
                      <a:pt x="0" y="60"/>
                    </a:lnTo>
                    <a:lnTo>
                      <a:pt x="6" y="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5" name="Freeform 137">
                <a:extLst>
                  <a:ext uri="{FF2B5EF4-FFF2-40B4-BE49-F238E27FC236}">
                    <a16:creationId xmlns:a16="http://schemas.microsoft.com/office/drawing/2014/main" id="{85BF9DC6-8812-4012-BA9B-4B0820E72C7D}"/>
                  </a:ext>
                </a:extLst>
              </p:cNvPr>
              <p:cNvSpPr>
                <a:spLocks/>
              </p:cNvSpPr>
              <p:nvPr/>
            </p:nvSpPr>
            <p:spPr bwMode="auto">
              <a:xfrm>
                <a:off x="2186" y="3904"/>
                <a:ext cx="11" cy="38"/>
              </a:xfrm>
              <a:custGeom>
                <a:avLst/>
                <a:gdLst>
                  <a:gd name="T0" fmla="*/ 11 w 11"/>
                  <a:gd name="T1" fmla="*/ 5 h 38"/>
                  <a:gd name="T2" fmla="*/ 11 w 11"/>
                  <a:gd name="T3" fmla="*/ 38 h 38"/>
                  <a:gd name="T4" fmla="*/ 0 w 11"/>
                  <a:gd name="T5" fmla="*/ 38 h 38"/>
                  <a:gd name="T6" fmla="*/ 0 w 11"/>
                  <a:gd name="T7" fmla="*/ 5 h 38"/>
                  <a:gd name="T8" fmla="*/ 6 w 11"/>
                  <a:gd name="T9" fmla="*/ 0 h 38"/>
                  <a:gd name="T10" fmla="*/ 11 w 11"/>
                  <a:gd name="T11" fmla="*/ 5 h 38"/>
                  <a:gd name="T12" fmla="*/ 0 60000 65536"/>
                  <a:gd name="T13" fmla="*/ 0 60000 65536"/>
                  <a:gd name="T14" fmla="*/ 0 60000 65536"/>
                  <a:gd name="T15" fmla="*/ 0 60000 65536"/>
                  <a:gd name="T16" fmla="*/ 0 60000 65536"/>
                  <a:gd name="T17" fmla="*/ 0 60000 65536"/>
                  <a:gd name="T18" fmla="*/ 0 w 11"/>
                  <a:gd name="T19" fmla="*/ 0 h 38"/>
                  <a:gd name="T20" fmla="*/ 11 w 11"/>
                  <a:gd name="T21" fmla="*/ 38 h 38"/>
                </a:gdLst>
                <a:ahLst/>
                <a:cxnLst>
                  <a:cxn ang="T12">
                    <a:pos x="T0" y="T1"/>
                  </a:cxn>
                  <a:cxn ang="T13">
                    <a:pos x="T2" y="T3"/>
                  </a:cxn>
                  <a:cxn ang="T14">
                    <a:pos x="T4" y="T5"/>
                  </a:cxn>
                  <a:cxn ang="T15">
                    <a:pos x="T6" y="T7"/>
                  </a:cxn>
                  <a:cxn ang="T16">
                    <a:pos x="T8" y="T9"/>
                  </a:cxn>
                  <a:cxn ang="T17">
                    <a:pos x="T10" y="T11"/>
                  </a:cxn>
                </a:cxnLst>
                <a:rect l="T18" t="T19" r="T20" b="T21"/>
                <a:pathLst>
                  <a:path w="11" h="38">
                    <a:moveTo>
                      <a:pt x="11" y="5"/>
                    </a:moveTo>
                    <a:lnTo>
                      <a:pt x="11" y="38"/>
                    </a:lnTo>
                    <a:lnTo>
                      <a:pt x="0" y="38"/>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6" name="Rectangle 138">
                <a:extLst>
                  <a:ext uri="{FF2B5EF4-FFF2-40B4-BE49-F238E27FC236}">
                    <a16:creationId xmlns:a16="http://schemas.microsoft.com/office/drawing/2014/main" id="{5C8AC1B9-ED88-4946-8E27-96EAAC8D6006}"/>
                  </a:ext>
                </a:extLst>
              </p:cNvPr>
              <p:cNvSpPr>
                <a:spLocks noChangeArrowheads="1"/>
              </p:cNvSpPr>
              <p:nvPr/>
            </p:nvSpPr>
            <p:spPr bwMode="auto">
              <a:xfrm>
                <a:off x="2354" y="3909"/>
                <a:ext cx="744" cy="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77" name="Freeform 139">
                <a:extLst>
                  <a:ext uri="{FF2B5EF4-FFF2-40B4-BE49-F238E27FC236}">
                    <a16:creationId xmlns:a16="http://schemas.microsoft.com/office/drawing/2014/main" id="{D50FA2F5-59BC-47C3-9884-6308869C09EF}"/>
                  </a:ext>
                </a:extLst>
              </p:cNvPr>
              <p:cNvSpPr>
                <a:spLocks/>
              </p:cNvSpPr>
              <p:nvPr/>
            </p:nvSpPr>
            <p:spPr bwMode="auto">
              <a:xfrm>
                <a:off x="2348" y="3904"/>
                <a:ext cx="750" cy="43"/>
              </a:xfrm>
              <a:custGeom>
                <a:avLst/>
                <a:gdLst>
                  <a:gd name="T0" fmla="*/ 6 w 750"/>
                  <a:gd name="T1" fmla="*/ 32 h 43"/>
                  <a:gd name="T2" fmla="*/ 740 w 750"/>
                  <a:gd name="T3" fmla="*/ 32 h 43"/>
                  <a:gd name="T4" fmla="*/ 740 w 750"/>
                  <a:gd name="T5" fmla="*/ 11 h 43"/>
                  <a:gd name="T6" fmla="*/ 6 w 750"/>
                  <a:gd name="T7" fmla="*/ 11 h 43"/>
                  <a:gd name="T8" fmla="*/ 6 w 750"/>
                  <a:gd name="T9" fmla="*/ 0 h 43"/>
                  <a:gd name="T10" fmla="*/ 745 w 750"/>
                  <a:gd name="T11" fmla="*/ 0 h 43"/>
                  <a:gd name="T12" fmla="*/ 750 w 750"/>
                  <a:gd name="T13" fmla="*/ 5 h 43"/>
                  <a:gd name="T14" fmla="*/ 750 w 750"/>
                  <a:gd name="T15" fmla="*/ 38 h 43"/>
                  <a:gd name="T16" fmla="*/ 745 w 750"/>
                  <a:gd name="T17" fmla="*/ 43 h 43"/>
                  <a:gd name="T18" fmla="*/ 6 w 750"/>
                  <a:gd name="T19" fmla="*/ 43 h 43"/>
                  <a:gd name="T20" fmla="*/ 0 w 750"/>
                  <a:gd name="T21" fmla="*/ 38 h 43"/>
                  <a:gd name="T22" fmla="*/ 6 w 750"/>
                  <a:gd name="T23" fmla="*/ 32 h 4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50"/>
                  <a:gd name="T37" fmla="*/ 0 h 43"/>
                  <a:gd name="T38" fmla="*/ 750 w 750"/>
                  <a:gd name="T39" fmla="*/ 43 h 4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50" h="43">
                    <a:moveTo>
                      <a:pt x="6" y="32"/>
                    </a:moveTo>
                    <a:lnTo>
                      <a:pt x="740" y="32"/>
                    </a:lnTo>
                    <a:lnTo>
                      <a:pt x="740" y="11"/>
                    </a:lnTo>
                    <a:lnTo>
                      <a:pt x="6" y="11"/>
                    </a:lnTo>
                    <a:lnTo>
                      <a:pt x="6" y="0"/>
                    </a:lnTo>
                    <a:lnTo>
                      <a:pt x="745" y="0"/>
                    </a:lnTo>
                    <a:lnTo>
                      <a:pt x="750" y="5"/>
                    </a:lnTo>
                    <a:lnTo>
                      <a:pt x="750" y="38"/>
                    </a:lnTo>
                    <a:lnTo>
                      <a:pt x="745" y="43"/>
                    </a:lnTo>
                    <a:lnTo>
                      <a:pt x="6" y="43"/>
                    </a:lnTo>
                    <a:lnTo>
                      <a:pt x="0" y="38"/>
                    </a:lnTo>
                    <a:lnTo>
                      <a:pt x="6"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8" name="Freeform 140">
                <a:extLst>
                  <a:ext uri="{FF2B5EF4-FFF2-40B4-BE49-F238E27FC236}">
                    <a16:creationId xmlns:a16="http://schemas.microsoft.com/office/drawing/2014/main" id="{07C445AE-B6FD-454C-B6B3-92D960EB55F3}"/>
                  </a:ext>
                </a:extLst>
              </p:cNvPr>
              <p:cNvSpPr>
                <a:spLocks/>
              </p:cNvSpPr>
              <p:nvPr/>
            </p:nvSpPr>
            <p:spPr bwMode="auto">
              <a:xfrm>
                <a:off x="2348" y="3904"/>
                <a:ext cx="11" cy="38"/>
              </a:xfrm>
              <a:custGeom>
                <a:avLst/>
                <a:gdLst>
                  <a:gd name="T0" fmla="*/ 11 w 11"/>
                  <a:gd name="T1" fmla="*/ 5 h 38"/>
                  <a:gd name="T2" fmla="*/ 11 w 11"/>
                  <a:gd name="T3" fmla="*/ 38 h 38"/>
                  <a:gd name="T4" fmla="*/ 0 w 11"/>
                  <a:gd name="T5" fmla="*/ 38 h 38"/>
                  <a:gd name="T6" fmla="*/ 0 w 11"/>
                  <a:gd name="T7" fmla="*/ 5 h 38"/>
                  <a:gd name="T8" fmla="*/ 6 w 11"/>
                  <a:gd name="T9" fmla="*/ 0 h 38"/>
                  <a:gd name="T10" fmla="*/ 11 w 11"/>
                  <a:gd name="T11" fmla="*/ 5 h 38"/>
                  <a:gd name="T12" fmla="*/ 0 60000 65536"/>
                  <a:gd name="T13" fmla="*/ 0 60000 65536"/>
                  <a:gd name="T14" fmla="*/ 0 60000 65536"/>
                  <a:gd name="T15" fmla="*/ 0 60000 65536"/>
                  <a:gd name="T16" fmla="*/ 0 60000 65536"/>
                  <a:gd name="T17" fmla="*/ 0 60000 65536"/>
                  <a:gd name="T18" fmla="*/ 0 w 11"/>
                  <a:gd name="T19" fmla="*/ 0 h 38"/>
                  <a:gd name="T20" fmla="*/ 11 w 11"/>
                  <a:gd name="T21" fmla="*/ 38 h 38"/>
                </a:gdLst>
                <a:ahLst/>
                <a:cxnLst>
                  <a:cxn ang="T12">
                    <a:pos x="T0" y="T1"/>
                  </a:cxn>
                  <a:cxn ang="T13">
                    <a:pos x="T2" y="T3"/>
                  </a:cxn>
                  <a:cxn ang="T14">
                    <a:pos x="T4" y="T5"/>
                  </a:cxn>
                  <a:cxn ang="T15">
                    <a:pos x="T6" y="T7"/>
                  </a:cxn>
                  <a:cxn ang="T16">
                    <a:pos x="T8" y="T9"/>
                  </a:cxn>
                  <a:cxn ang="T17">
                    <a:pos x="T10" y="T11"/>
                  </a:cxn>
                </a:cxnLst>
                <a:rect l="T18" t="T19" r="T20" b="T21"/>
                <a:pathLst>
                  <a:path w="11" h="38">
                    <a:moveTo>
                      <a:pt x="11" y="5"/>
                    </a:moveTo>
                    <a:lnTo>
                      <a:pt x="11" y="38"/>
                    </a:lnTo>
                    <a:lnTo>
                      <a:pt x="0" y="38"/>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9" name="Freeform 141">
                <a:extLst>
                  <a:ext uri="{FF2B5EF4-FFF2-40B4-BE49-F238E27FC236}">
                    <a16:creationId xmlns:a16="http://schemas.microsoft.com/office/drawing/2014/main" id="{81A9DAD2-92B1-4A30-89FF-1001D3721C98}"/>
                  </a:ext>
                </a:extLst>
              </p:cNvPr>
              <p:cNvSpPr>
                <a:spLocks/>
              </p:cNvSpPr>
              <p:nvPr/>
            </p:nvSpPr>
            <p:spPr bwMode="auto">
              <a:xfrm>
                <a:off x="3082" y="3888"/>
                <a:ext cx="211" cy="54"/>
              </a:xfrm>
              <a:custGeom>
                <a:avLst/>
                <a:gdLst>
                  <a:gd name="T0" fmla="*/ 11 w 211"/>
                  <a:gd name="T1" fmla="*/ 21 h 54"/>
                  <a:gd name="T2" fmla="*/ 0 w 211"/>
                  <a:gd name="T3" fmla="*/ 0 h 54"/>
                  <a:gd name="T4" fmla="*/ 92 w 211"/>
                  <a:gd name="T5" fmla="*/ 0 h 54"/>
                  <a:gd name="T6" fmla="*/ 97 w 211"/>
                  <a:gd name="T7" fmla="*/ 21 h 54"/>
                  <a:gd name="T8" fmla="*/ 211 w 211"/>
                  <a:gd name="T9" fmla="*/ 21 h 54"/>
                  <a:gd name="T10" fmla="*/ 211 w 211"/>
                  <a:gd name="T11" fmla="*/ 54 h 54"/>
                  <a:gd name="T12" fmla="*/ 97 w 211"/>
                  <a:gd name="T13" fmla="*/ 54 h 54"/>
                  <a:gd name="T14" fmla="*/ 92 w 211"/>
                  <a:gd name="T15" fmla="*/ 32 h 54"/>
                  <a:gd name="T16" fmla="*/ 11 w 211"/>
                  <a:gd name="T17" fmla="*/ 32 h 54"/>
                  <a:gd name="T18" fmla="*/ 11 w 211"/>
                  <a:gd name="T19" fmla="*/ 21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11"/>
                  <a:gd name="T31" fmla="*/ 0 h 54"/>
                  <a:gd name="T32" fmla="*/ 211 w 211"/>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1" h="54">
                    <a:moveTo>
                      <a:pt x="11" y="21"/>
                    </a:moveTo>
                    <a:lnTo>
                      <a:pt x="0" y="0"/>
                    </a:lnTo>
                    <a:lnTo>
                      <a:pt x="92" y="0"/>
                    </a:lnTo>
                    <a:lnTo>
                      <a:pt x="97" y="21"/>
                    </a:lnTo>
                    <a:lnTo>
                      <a:pt x="211" y="21"/>
                    </a:lnTo>
                    <a:lnTo>
                      <a:pt x="211" y="54"/>
                    </a:lnTo>
                    <a:lnTo>
                      <a:pt x="97" y="54"/>
                    </a:lnTo>
                    <a:lnTo>
                      <a:pt x="92" y="32"/>
                    </a:lnTo>
                    <a:lnTo>
                      <a:pt x="11" y="32"/>
                    </a:lnTo>
                    <a:lnTo>
                      <a:pt x="11"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0" name="Freeform 142">
                <a:extLst>
                  <a:ext uri="{FF2B5EF4-FFF2-40B4-BE49-F238E27FC236}">
                    <a16:creationId xmlns:a16="http://schemas.microsoft.com/office/drawing/2014/main" id="{B9299FD1-861F-4CB7-8863-C6D33D5933F2}"/>
                  </a:ext>
                </a:extLst>
              </p:cNvPr>
              <p:cNvSpPr>
                <a:spLocks/>
              </p:cNvSpPr>
              <p:nvPr/>
            </p:nvSpPr>
            <p:spPr bwMode="auto">
              <a:xfrm>
                <a:off x="3077" y="3882"/>
                <a:ext cx="221" cy="65"/>
              </a:xfrm>
              <a:custGeom>
                <a:avLst/>
                <a:gdLst>
                  <a:gd name="T0" fmla="*/ 0 w 221"/>
                  <a:gd name="T1" fmla="*/ 6 h 65"/>
                  <a:gd name="T2" fmla="*/ 5 w 221"/>
                  <a:gd name="T3" fmla="*/ 0 h 65"/>
                  <a:gd name="T4" fmla="*/ 97 w 221"/>
                  <a:gd name="T5" fmla="*/ 0 h 65"/>
                  <a:gd name="T6" fmla="*/ 102 w 221"/>
                  <a:gd name="T7" fmla="*/ 6 h 65"/>
                  <a:gd name="T8" fmla="*/ 108 w 221"/>
                  <a:gd name="T9" fmla="*/ 22 h 65"/>
                  <a:gd name="T10" fmla="*/ 216 w 221"/>
                  <a:gd name="T11" fmla="*/ 22 h 65"/>
                  <a:gd name="T12" fmla="*/ 221 w 221"/>
                  <a:gd name="T13" fmla="*/ 27 h 65"/>
                  <a:gd name="T14" fmla="*/ 221 w 221"/>
                  <a:gd name="T15" fmla="*/ 60 h 65"/>
                  <a:gd name="T16" fmla="*/ 216 w 221"/>
                  <a:gd name="T17" fmla="*/ 65 h 65"/>
                  <a:gd name="T18" fmla="*/ 102 w 221"/>
                  <a:gd name="T19" fmla="*/ 65 h 65"/>
                  <a:gd name="T20" fmla="*/ 97 w 221"/>
                  <a:gd name="T21" fmla="*/ 60 h 65"/>
                  <a:gd name="T22" fmla="*/ 91 w 221"/>
                  <a:gd name="T23" fmla="*/ 44 h 65"/>
                  <a:gd name="T24" fmla="*/ 16 w 221"/>
                  <a:gd name="T25" fmla="*/ 44 h 65"/>
                  <a:gd name="T26" fmla="*/ 11 w 221"/>
                  <a:gd name="T27" fmla="*/ 38 h 65"/>
                  <a:gd name="T28" fmla="*/ 11 w 221"/>
                  <a:gd name="T29" fmla="*/ 27 h 65"/>
                  <a:gd name="T30" fmla="*/ 21 w 221"/>
                  <a:gd name="T31" fmla="*/ 27 h 65"/>
                  <a:gd name="T32" fmla="*/ 21 w 221"/>
                  <a:gd name="T33" fmla="*/ 33 h 65"/>
                  <a:gd name="T34" fmla="*/ 97 w 221"/>
                  <a:gd name="T35" fmla="*/ 33 h 65"/>
                  <a:gd name="T36" fmla="*/ 102 w 221"/>
                  <a:gd name="T37" fmla="*/ 38 h 65"/>
                  <a:gd name="T38" fmla="*/ 108 w 221"/>
                  <a:gd name="T39" fmla="*/ 54 h 65"/>
                  <a:gd name="T40" fmla="*/ 210 w 221"/>
                  <a:gd name="T41" fmla="*/ 54 h 65"/>
                  <a:gd name="T42" fmla="*/ 210 w 221"/>
                  <a:gd name="T43" fmla="*/ 33 h 65"/>
                  <a:gd name="T44" fmla="*/ 102 w 221"/>
                  <a:gd name="T45" fmla="*/ 33 h 65"/>
                  <a:gd name="T46" fmla="*/ 97 w 221"/>
                  <a:gd name="T47" fmla="*/ 27 h 65"/>
                  <a:gd name="T48" fmla="*/ 91 w 221"/>
                  <a:gd name="T49" fmla="*/ 11 h 65"/>
                  <a:gd name="T50" fmla="*/ 5 w 221"/>
                  <a:gd name="T51" fmla="*/ 11 h 65"/>
                  <a:gd name="T52" fmla="*/ 0 w 221"/>
                  <a:gd name="T53" fmla="*/ 6 h 6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21"/>
                  <a:gd name="T82" fmla="*/ 0 h 65"/>
                  <a:gd name="T83" fmla="*/ 221 w 221"/>
                  <a:gd name="T84" fmla="*/ 65 h 6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21" h="65">
                    <a:moveTo>
                      <a:pt x="0" y="6"/>
                    </a:moveTo>
                    <a:lnTo>
                      <a:pt x="5" y="0"/>
                    </a:lnTo>
                    <a:lnTo>
                      <a:pt x="97" y="0"/>
                    </a:lnTo>
                    <a:lnTo>
                      <a:pt x="102" y="6"/>
                    </a:lnTo>
                    <a:lnTo>
                      <a:pt x="108" y="22"/>
                    </a:lnTo>
                    <a:lnTo>
                      <a:pt x="216" y="22"/>
                    </a:lnTo>
                    <a:lnTo>
                      <a:pt x="221" y="27"/>
                    </a:lnTo>
                    <a:lnTo>
                      <a:pt x="221" y="60"/>
                    </a:lnTo>
                    <a:lnTo>
                      <a:pt x="216" y="65"/>
                    </a:lnTo>
                    <a:lnTo>
                      <a:pt x="102" y="65"/>
                    </a:lnTo>
                    <a:lnTo>
                      <a:pt x="97" y="60"/>
                    </a:lnTo>
                    <a:lnTo>
                      <a:pt x="91" y="44"/>
                    </a:lnTo>
                    <a:lnTo>
                      <a:pt x="16" y="44"/>
                    </a:lnTo>
                    <a:lnTo>
                      <a:pt x="11" y="38"/>
                    </a:lnTo>
                    <a:lnTo>
                      <a:pt x="11" y="27"/>
                    </a:lnTo>
                    <a:lnTo>
                      <a:pt x="21" y="27"/>
                    </a:lnTo>
                    <a:lnTo>
                      <a:pt x="21" y="33"/>
                    </a:lnTo>
                    <a:lnTo>
                      <a:pt x="97" y="33"/>
                    </a:lnTo>
                    <a:lnTo>
                      <a:pt x="102" y="38"/>
                    </a:lnTo>
                    <a:lnTo>
                      <a:pt x="108" y="54"/>
                    </a:lnTo>
                    <a:lnTo>
                      <a:pt x="210" y="54"/>
                    </a:lnTo>
                    <a:lnTo>
                      <a:pt x="210" y="33"/>
                    </a:lnTo>
                    <a:lnTo>
                      <a:pt x="102" y="33"/>
                    </a:lnTo>
                    <a:lnTo>
                      <a:pt x="97" y="27"/>
                    </a:lnTo>
                    <a:lnTo>
                      <a:pt x="91" y="11"/>
                    </a:lnTo>
                    <a:lnTo>
                      <a:pt x="5" y="11"/>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1" name="Freeform 143">
                <a:extLst>
                  <a:ext uri="{FF2B5EF4-FFF2-40B4-BE49-F238E27FC236}">
                    <a16:creationId xmlns:a16="http://schemas.microsoft.com/office/drawing/2014/main" id="{BC415AA9-4301-4961-AC13-CDA91DBFF902}"/>
                  </a:ext>
                </a:extLst>
              </p:cNvPr>
              <p:cNvSpPr>
                <a:spLocks/>
              </p:cNvSpPr>
              <p:nvPr/>
            </p:nvSpPr>
            <p:spPr bwMode="auto">
              <a:xfrm>
                <a:off x="3077" y="3888"/>
                <a:ext cx="21" cy="21"/>
              </a:xfrm>
              <a:custGeom>
                <a:avLst/>
                <a:gdLst>
                  <a:gd name="T0" fmla="*/ 11 w 21"/>
                  <a:gd name="T1" fmla="*/ 21 h 21"/>
                  <a:gd name="T2" fmla="*/ 0 w 21"/>
                  <a:gd name="T3" fmla="*/ 0 h 21"/>
                  <a:gd name="T4" fmla="*/ 11 w 21"/>
                  <a:gd name="T5" fmla="*/ 0 h 21"/>
                  <a:gd name="T6" fmla="*/ 21 w 21"/>
                  <a:gd name="T7" fmla="*/ 21 h 21"/>
                  <a:gd name="T8" fmla="*/ 11 w 21"/>
                  <a:gd name="T9" fmla="*/ 21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1" y="21"/>
                    </a:moveTo>
                    <a:lnTo>
                      <a:pt x="0" y="0"/>
                    </a:lnTo>
                    <a:lnTo>
                      <a:pt x="11" y="0"/>
                    </a:lnTo>
                    <a:lnTo>
                      <a:pt x="21" y="21"/>
                    </a:lnTo>
                    <a:lnTo>
                      <a:pt x="11"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2" name="Freeform 144">
                <a:extLst>
                  <a:ext uri="{FF2B5EF4-FFF2-40B4-BE49-F238E27FC236}">
                    <a16:creationId xmlns:a16="http://schemas.microsoft.com/office/drawing/2014/main" id="{37AFB46E-BDBD-465B-B031-A69A36D7A4B5}"/>
                  </a:ext>
                </a:extLst>
              </p:cNvPr>
              <p:cNvSpPr>
                <a:spLocks/>
              </p:cNvSpPr>
              <p:nvPr/>
            </p:nvSpPr>
            <p:spPr bwMode="auto">
              <a:xfrm>
                <a:off x="3007" y="3748"/>
                <a:ext cx="5" cy="21"/>
              </a:xfrm>
              <a:custGeom>
                <a:avLst/>
                <a:gdLst>
                  <a:gd name="T0" fmla="*/ 0 w 5"/>
                  <a:gd name="T1" fmla="*/ 0 h 21"/>
                  <a:gd name="T2" fmla="*/ 0 w 5"/>
                  <a:gd name="T3" fmla="*/ 21 h 21"/>
                  <a:gd name="T4" fmla="*/ 5 w 5"/>
                  <a:gd name="T5" fmla="*/ 21 h 21"/>
                  <a:gd name="T6" fmla="*/ 0 w 5"/>
                  <a:gd name="T7" fmla="*/ 0 h 21"/>
                  <a:gd name="T8" fmla="*/ 0 60000 65536"/>
                  <a:gd name="T9" fmla="*/ 0 60000 65536"/>
                  <a:gd name="T10" fmla="*/ 0 60000 65536"/>
                  <a:gd name="T11" fmla="*/ 0 60000 65536"/>
                  <a:gd name="T12" fmla="*/ 0 w 5"/>
                  <a:gd name="T13" fmla="*/ 0 h 21"/>
                  <a:gd name="T14" fmla="*/ 5 w 5"/>
                  <a:gd name="T15" fmla="*/ 21 h 21"/>
                </a:gdLst>
                <a:ahLst/>
                <a:cxnLst>
                  <a:cxn ang="T8">
                    <a:pos x="T0" y="T1"/>
                  </a:cxn>
                  <a:cxn ang="T9">
                    <a:pos x="T2" y="T3"/>
                  </a:cxn>
                  <a:cxn ang="T10">
                    <a:pos x="T4" y="T5"/>
                  </a:cxn>
                  <a:cxn ang="T11">
                    <a:pos x="T6" y="T7"/>
                  </a:cxn>
                </a:cxnLst>
                <a:rect l="T12" t="T13" r="T14" b="T15"/>
                <a:pathLst>
                  <a:path w="5" h="21">
                    <a:moveTo>
                      <a:pt x="0" y="0"/>
                    </a:moveTo>
                    <a:lnTo>
                      <a:pt x="0" y="21"/>
                    </a:lnTo>
                    <a:lnTo>
                      <a:pt x="5"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3" name="Freeform 145">
                <a:extLst>
                  <a:ext uri="{FF2B5EF4-FFF2-40B4-BE49-F238E27FC236}">
                    <a16:creationId xmlns:a16="http://schemas.microsoft.com/office/drawing/2014/main" id="{A0225AE0-27A8-4FD8-80B1-E450169A4BF3}"/>
                  </a:ext>
                </a:extLst>
              </p:cNvPr>
              <p:cNvSpPr>
                <a:spLocks/>
              </p:cNvSpPr>
              <p:nvPr/>
            </p:nvSpPr>
            <p:spPr bwMode="auto">
              <a:xfrm>
                <a:off x="3001" y="3764"/>
                <a:ext cx="11" cy="11"/>
              </a:xfrm>
              <a:custGeom>
                <a:avLst/>
                <a:gdLst>
                  <a:gd name="T0" fmla="*/ 6 w 11"/>
                  <a:gd name="T1" fmla="*/ 0 h 11"/>
                  <a:gd name="T2" fmla="*/ 11 w 11"/>
                  <a:gd name="T3" fmla="*/ 0 h 11"/>
                  <a:gd name="T4" fmla="*/ 11 w 11"/>
                  <a:gd name="T5" fmla="*/ 11 h 11"/>
                  <a:gd name="T6" fmla="*/ 6 w 11"/>
                  <a:gd name="T7" fmla="*/ 11 h 11"/>
                  <a:gd name="T8" fmla="*/ 0 w 11"/>
                  <a:gd name="T9" fmla="*/ 5 h 11"/>
                  <a:gd name="T10" fmla="*/ 6 w 11"/>
                  <a:gd name="T11" fmla="*/ 0 h 11"/>
                  <a:gd name="T12" fmla="*/ 0 60000 65536"/>
                  <a:gd name="T13" fmla="*/ 0 60000 65536"/>
                  <a:gd name="T14" fmla="*/ 0 60000 65536"/>
                  <a:gd name="T15" fmla="*/ 0 60000 65536"/>
                  <a:gd name="T16" fmla="*/ 0 60000 65536"/>
                  <a:gd name="T17" fmla="*/ 0 60000 65536"/>
                  <a:gd name="T18" fmla="*/ 0 w 11"/>
                  <a:gd name="T19" fmla="*/ 0 h 11"/>
                  <a:gd name="T20" fmla="*/ 11 w 11"/>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1" h="11">
                    <a:moveTo>
                      <a:pt x="6" y="0"/>
                    </a:moveTo>
                    <a:lnTo>
                      <a:pt x="11" y="0"/>
                    </a:lnTo>
                    <a:lnTo>
                      <a:pt x="11" y="11"/>
                    </a:lnTo>
                    <a:lnTo>
                      <a:pt x="6" y="11"/>
                    </a:lnTo>
                    <a:lnTo>
                      <a:pt x="0" y="5"/>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4" name="Freeform 146">
                <a:extLst>
                  <a:ext uri="{FF2B5EF4-FFF2-40B4-BE49-F238E27FC236}">
                    <a16:creationId xmlns:a16="http://schemas.microsoft.com/office/drawing/2014/main" id="{21FC9E98-5F21-428A-B13A-8525D7579D16}"/>
                  </a:ext>
                </a:extLst>
              </p:cNvPr>
              <p:cNvSpPr>
                <a:spLocks/>
              </p:cNvSpPr>
              <p:nvPr/>
            </p:nvSpPr>
            <p:spPr bwMode="auto">
              <a:xfrm>
                <a:off x="3001" y="3748"/>
                <a:ext cx="16" cy="27"/>
              </a:xfrm>
              <a:custGeom>
                <a:avLst/>
                <a:gdLst>
                  <a:gd name="T0" fmla="*/ 6 w 16"/>
                  <a:gd name="T1" fmla="*/ 21 h 27"/>
                  <a:gd name="T2" fmla="*/ 0 w 16"/>
                  <a:gd name="T3" fmla="*/ 0 h 27"/>
                  <a:gd name="T4" fmla="*/ 11 w 16"/>
                  <a:gd name="T5" fmla="*/ 0 h 27"/>
                  <a:gd name="T6" fmla="*/ 16 w 16"/>
                  <a:gd name="T7" fmla="*/ 21 h 27"/>
                  <a:gd name="T8" fmla="*/ 11 w 16"/>
                  <a:gd name="T9" fmla="*/ 27 h 27"/>
                  <a:gd name="T10" fmla="*/ 6 w 16"/>
                  <a:gd name="T11" fmla="*/ 21 h 27"/>
                  <a:gd name="T12" fmla="*/ 0 60000 65536"/>
                  <a:gd name="T13" fmla="*/ 0 60000 65536"/>
                  <a:gd name="T14" fmla="*/ 0 60000 65536"/>
                  <a:gd name="T15" fmla="*/ 0 60000 65536"/>
                  <a:gd name="T16" fmla="*/ 0 60000 65536"/>
                  <a:gd name="T17" fmla="*/ 0 60000 65536"/>
                  <a:gd name="T18" fmla="*/ 0 w 16"/>
                  <a:gd name="T19" fmla="*/ 0 h 27"/>
                  <a:gd name="T20" fmla="*/ 16 w 1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16" h="27">
                    <a:moveTo>
                      <a:pt x="6" y="21"/>
                    </a:moveTo>
                    <a:lnTo>
                      <a:pt x="0" y="0"/>
                    </a:lnTo>
                    <a:lnTo>
                      <a:pt x="11" y="0"/>
                    </a:lnTo>
                    <a:lnTo>
                      <a:pt x="16" y="21"/>
                    </a:lnTo>
                    <a:lnTo>
                      <a:pt x="11" y="27"/>
                    </a:lnTo>
                    <a:lnTo>
                      <a:pt x="6"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5" name="Freeform 147">
                <a:extLst>
                  <a:ext uri="{FF2B5EF4-FFF2-40B4-BE49-F238E27FC236}">
                    <a16:creationId xmlns:a16="http://schemas.microsoft.com/office/drawing/2014/main" id="{01775760-7F1C-4207-B320-BAB21D2600A8}"/>
                  </a:ext>
                </a:extLst>
              </p:cNvPr>
              <p:cNvSpPr>
                <a:spLocks/>
              </p:cNvSpPr>
              <p:nvPr/>
            </p:nvSpPr>
            <p:spPr bwMode="auto">
              <a:xfrm>
                <a:off x="3001" y="3748"/>
                <a:ext cx="11" cy="21"/>
              </a:xfrm>
              <a:custGeom>
                <a:avLst/>
                <a:gdLst>
                  <a:gd name="T0" fmla="*/ 11 w 11"/>
                  <a:gd name="T1" fmla="*/ 0 h 21"/>
                  <a:gd name="T2" fmla="*/ 11 w 11"/>
                  <a:gd name="T3" fmla="*/ 21 h 21"/>
                  <a:gd name="T4" fmla="*/ 0 w 11"/>
                  <a:gd name="T5" fmla="*/ 21 h 21"/>
                  <a:gd name="T6" fmla="*/ 0 w 11"/>
                  <a:gd name="T7" fmla="*/ 0 h 21"/>
                  <a:gd name="T8" fmla="*/ 11 w 11"/>
                  <a:gd name="T9" fmla="*/ 0 h 21"/>
                  <a:gd name="T10" fmla="*/ 11 w 11"/>
                  <a:gd name="T11" fmla="*/ 0 h 21"/>
                  <a:gd name="T12" fmla="*/ 0 60000 65536"/>
                  <a:gd name="T13" fmla="*/ 0 60000 65536"/>
                  <a:gd name="T14" fmla="*/ 0 60000 65536"/>
                  <a:gd name="T15" fmla="*/ 0 60000 65536"/>
                  <a:gd name="T16" fmla="*/ 0 60000 65536"/>
                  <a:gd name="T17" fmla="*/ 0 60000 65536"/>
                  <a:gd name="T18" fmla="*/ 0 w 11"/>
                  <a:gd name="T19" fmla="*/ 0 h 21"/>
                  <a:gd name="T20" fmla="*/ 11 w 11"/>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11" h="21">
                    <a:moveTo>
                      <a:pt x="11" y="0"/>
                    </a:moveTo>
                    <a:lnTo>
                      <a:pt x="11" y="21"/>
                    </a:lnTo>
                    <a:lnTo>
                      <a:pt x="0"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6" name="Freeform 148">
                <a:extLst>
                  <a:ext uri="{FF2B5EF4-FFF2-40B4-BE49-F238E27FC236}">
                    <a16:creationId xmlns:a16="http://schemas.microsoft.com/office/drawing/2014/main" id="{E49ADE9D-8F7D-44D6-8A08-6C7BCB847950}"/>
                  </a:ext>
                </a:extLst>
              </p:cNvPr>
              <p:cNvSpPr>
                <a:spLocks/>
              </p:cNvSpPr>
              <p:nvPr/>
            </p:nvSpPr>
            <p:spPr bwMode="auto">
              <a:xfrm>
                <a:off x="2645" y="3748"/>
                <a:ext cx="5" cy="21"/>
              </a:xfrm>
              <a:custGeom>
                <a:avLst/>
                <a:gdLst>
                  <a:gd name="T0" fmla="*/ 5 w 5"/>
                  <a:gd name="T1" fmla="*/ 0 h 21"/>
                  <a:gd name="T2" fmla="*/ 5 w 5"/>
                  <a:gd name="T3" fmla="*/ 21 h 21"/>
                  <a:gd name="T4" fmla="*/ 0 w 5"/>
                  <a:gd name="T5" fmla="*/ 21 h 21"/>
                  <a:gd name="T6" fmla="*/ 5 w 5"/>
                  <a:gd name="T7" fmla="*/ 0 h 21"/>
                  <a:gd name="T8" fmla="*/ 0 60000 65536"/>
                  <a:gd name="T9" fmla="*/ 0 60000 65536"/>
                  <a:gd name="T10" fmla="*/ 0 60000 65536"/>
                  <a:gd name="T11" fmla="*/ 0 60000 65536"/>
                  <a:gd name="T12" fmla="*/ 0 w 5"/>
                  <a:gd name="T13" fmla="*/ 0 h 21"/>
                  <a:gd name="T14" fmla="*/ 5 w 5"/>
                  <a:gd name="T15" fmla="*/ 21 h 21"/>
                </a:gdLst>
                <a:ahLst/>
                <a:cxnLst>
                  <a:cxn ang="T8">
                    <a:pos x="T0" y="T1"/>
                  </a:cxn>
                  <a:cxn ang="T9">
                    <a:pos x="T2" y="T3"/>
                  </a:cxn>
                  <a:cxn ang="T10">
                    <a:pos x="T4" y="T5"/>
                  </a:cxn>
                  <a:cxn ang="T11">
                    <a:pos x="T6" y="T7"/>
                  </a:cxn>
                </a:cxnLst>
                <a:rect l="T12" t="T13" r="T14" b="T15"/>
                <a:pathLst>
                  <a:path w="5" h="21">
                    <a:moveTo>
                      <a:pt x="5" y="0"/>
                    </a:moveTo>
                    <a:lnTo>
                      <a:pt x="5" y="21"/>
                    </a:lnTo>
                    <a:lnTo>
                      <a:pt x="0" y="21"/>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7" name="Freeform 149">
                <a:extLst>
                  <a:ext uri="{FF2B5EF4-FFF2-40B4-BE49-F238E27FC236}">
                    <a16:creationId xmlns:a16="http://schemas.microsoft.com/office/drawing/2014/main" id="{3DF2B157-D669-4C80-ADD3-1A30FECD0733}"/>
                  </a:ext>
                </a:extLst>
              </p:cNvPr>
              <p:cNvSpPr>
                <a:spLocks/>
              </p:cNvSpPr>
              <p:nvPr/>
            </p:nvSpPr>
            <p:spPr bwMode="auto">
              <a:xfrm>
                <a:off x="2645" y="3764"/>
                <a:ext cx="11" cy="11"/>
              </a:xfrm>
              <a:custGeom>
                <a:avLst/>
                <a:gdLst>
                  <a:gd name="T0" fmla="*/ 11 w 11"/>
                  <a:gd name="T1" fmla="*/ 5 h 11"/>
                  <a:gd name="T2" fmla="*/ 5 w 11"/>
                  <a:gd name="T3" fmla="*/ 11 h 11"/>
                  <a:gd name="T4" fmla="*/ 0 w 11"/>
                  <a:gd name="T5" fmla="*/ 11 h 11"/>
                  <a:gd name="T6" fmla="*/ 0 w 11"/>
                  <a:gd name="T7" fmla="*/ 0 h 11"/>
                  <a:gd name="T8" fmla="*/ 5 w 11"/>
                  <a:gd name="T9" fmla="*/ 0 h 11"/>
                  <a:gd name="T10" fmla="*/ 11 w 11"/>
                  <a:gd name="T11" fmla="*/ 5 h 11"/>
                  <a:gd name="T12" fmla="*/ 0 60000 65536"/>
                  <a:gd name="T13" fmla="*/ 0 60000 65536"/>
                  <a:gd name="T14" fmla="*/ 0 60000 65536"/>
                  <a:gd name="T15" fmla="*/ 0 60000 65536"/>
                  <a:gd name="T16" fmla="*/ 0 60000 65536"/>
                  <a:gd name="T17" fmla="*/ 0 60000 65536"/>
                  <a:gd name="T18" fmla="*/ 0 w 11"/>
                  <a:gd name="T19" fmla="*/ 0 h 11"/>
                  <a:gd name="T20" fmla="*/ 11 w 11"/>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1" h="11">
                    <a:moveTo>
                      <a:pt x="11" y="5"/>
                    </a:moveTo>
                    <a:lnTo>
                      <a:pt x="5" y="11"/>
                    </a:lnTo>
                    <a:lnTo>
                      <a:pt x="0" y="11"/>
                    </a:lnTo>
                    <a:lnTo>
                      <a:pt x="0" y="0"/>
                    </a:lnTo>
                    <a:lnTo>
                      <a:pt x="5"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8" name="Freeform 150">
                <a:extLst>
                  <a:ext uri="{FF2B5EF4-FFF2-40B4-BE49-F238E27FC236}">
                    <a16:creationId xmlns:a16="http://schemas.microsoft.com/office/drawing/2014/main" id="{BE4F1FB1-ACC3-4625-A69B-CF445D4F1978}"/>
                  </a:ext>
                </a:extLst>
              </p:cNvPr>
              <p:cNvSpPr>
                <a:spLocks/>
              </p:cNvSpPr>
              <p:nvPr/>
            </p:nvSpPr>
            <p:spPr bwMode="auto">
              <a:xfrm>
                <a:off x="2640" y="3748"/>
                <a:ext cx="16" cy="27"/>
              </a:xfrm>
              <a:custGeom>
                <a:avLst/>
                <a:gdLst>
                  <a:gd name="T0" fmla="*/ 5 w 16"/>
                  <a:gd name="T1" fmla="*/ 27 h 27"/>
                  <a:gd name="T2" fmla="*/ 0 w 16"/>
                  <a:gd name="T3" fmla="*/ 21 h 27"/>
                  <a:gd name="T4" fmla="*/ 5 w 16"/>
                  <a:gd name="T5" fmla="*/ 0 h 27"/>
                  <a:gd name="T6" fmla="*/ 16 w 16"/>
                  <a:gd name="T7" fmla="*/ 0 h 27"/>
                  <a:gd name="T8" fmla="*/ 10 w 16"/>
                  <a:gd name="T9" fmla="*/ 21 h 27"/>
                  <a:gd name="T10" fmla="*/ 5 w 16"/>
                  <a:gd name="T11" fmla="*/ 27 h 27"/>
                  <a:gd name="T12" fmla="*/ 0 60000 65536"/>
                  <a:gd name="T13" fmla="*/ 0 60000 65536"/>
                  <a:gd name="T14" fmla="*/ 0 60000 65536"/>
                  <a:gd name="T15" fmla="*/ 0 60000 65536"/>
                  <a:gd name="T16" fmla="*/ 0 60000 65536"/>
                  <a:gd name="T17" fmla="*/ 0 60000 65536"/>
                  <a:gd name="T18" fmla="*/ 0 w 16"/>
                  <a:gd name="T19" fmla="*/ 0 h 27"/>
                  <a:gd name="T20" fmla="*/ 16 w 1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16" h="27">
                    <a:moveTo>
                      <a:pt x="5" y="27"/>
                    </a:moveTo>
                    <a:lnTo>
                      <a:pt x="0" y="21"/>
                    </a:lnTo>
                    <a:lnTo>
                      <a:pt x="5" y="0"/>
                    </a:lnTo>
                    <a:lnTo>
                      <a:pt x="16" y="0"/>
                    </a:lnTo>
                    <a:lnTo>
                      <a:pt x="10" y="21"/>
                    </a:lnTo>
                    <a:lnTo>
                      <a:pt x="5"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9" name="Freeform 151">
                <a:extLst>
                  <a:ext uri="{FF2B5EF4-FFF2-40B4-BE49-F238E27FC236}">
                    <a16:creationId xmlns:a16="http://schemas.microsoft.com/office/drawing/2014/main" id="{417F2127-A422-452A-A365-A71670A5A3E5}"/>
                  </a:ext>
                </a:extLst>
              </p:cNvPr>
              <p:cNvSpPr>
                <a:spLocks/>
              </p:cNvSpPr>
              <p:nvPr/>
            </p:nvSpPr>
            <p:spPr bwMode="auto">
              <a:xfrm>
                <a:off x="2645" y="3748"/>
                <a:ext cx="11" cy="21"/>
              </a:xfrm>
              <a:custGeom>
                <a:avLst/>
                <a:gdLst>
                  <a:gd name="T0" fmla="*/ 0 w 11"/>
                  <a:gd name="T1" fmla="*/ 0 h 21"/>
                  <a:gd name="T2" fmla="*/ 11 w 11"/>
                  <a:gd name="T3" fmla="*/ 0 h 21"/>
                  <a:gd name="T4" fmla="*/ 11 w 11"/>
                  <a:gd name="T5" fmla="*/ 21 h 21"/>
                  <a:gd name="T6" fmla="*/ 0 w 11"/>
                  <a:gd name="T7" fmla="*/ 21 h 21"/>
                  <a:gd name="T8" fmla="*/ 0 w 11"/>
                  <a:gd name="T9" fmla="*/ 0 h 21"/>
                  <a:gd name="T10" fmla="*/ 0 w 11"/>
                  <a:gd name="T11" fmla="*/ 0 h 21"/>
                  <a:gd name="T12" fmla="*/ 0 60000 65536"/>
                  <a:gd name="T13" fmla="*/ 0 60000 65536"/>
                  <a:gd name="T14" fmla="*/ 0 60000 65536"/>
                  <a:gd name="T15" fmla="*/ 0 60000 65536"/>
                  <a:gd name="T16" fmla="*/ 0 60000 65536"/>
                  <a:gd name="T17" fmla="*/ 0 60000 65536"/>
                  <a:gd name="T18" fmla="*/ 0 w 11"/>
                  <a:gd name="T19" fmla="*/ 0 h 21"/>
                  <a:gd name="T20" fmla="*/ 11 w 11"/>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11" h="21">
                    <a:moveTo>
                      <a:pt x="0" y="0"/>
                    </a:moveTo>
                    <a:lnTo>
                      <a:pt x="11" y="0"/>
                    </a:lnTo>
                    <a:lnTo>
                      <a:pt x="11" y="21"/>
                    </a:lnTo>
                    <a:lnTo>
                      <a:pt x="0"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90" name="Freeform 152">
                <a:extLst>
                  <a:ext uri="{FF2B5EF4-FFF2-40B4-BE49-F238E27FC236}">
                    <a16:creationId xmlns:a16="http://schemas.microsoft.com/office/drawing/2014/main" id="{5FA7FCD8-75F0-4B48-AF89-5F0647E68A97}"/>
                  </a:ext>
                </a:extLst>
              </p:cNvPr>
              <p:cNvSpPr>
                <a:spLocks/>
              </p:cNvSpPr>
              <p:nvPr/>
            </p:nvSpPr>
            <p:spPr bwMode="auto">
              <a:xfrm>
                <a:off x="2289" y="3748"/>
                <a:ext cx="11" cy="21"/>
              </a:xfrm>
              <a:custGeom>
                <a:avLst/>
                <a:gdLst>
                  <a:gd name="T0" fmla="*/ 11 w 11"/>
                  <a:gd name="T1" fmla="*/ 0 h 21"/>
                  <a:gd name="T2" fmla="*/ 11 w 11"/>
                  <a:gd name="T3" fmla="*/ 21 h 21"/>
                  <a:gd name="T4" fmla="*/ 0 w 11"/>
                  <a:gd name="T5" fmla="*/ 21 h 21"/>
                  <a:gd name="T6" fmla="*/ 11 w 11"/>
                  <a:gd name="T7" fmla="*/ 0 h 21"/>
                  <a:gd name="T8" fmla="*/ 0 60000 65536"/>
                  <a:gd name="T9" fmla="*/ 0 60000 65536"/>
                  <a:gd name="T10" fmla="*/ 0 60000 65536"/>
                  <a:gd name="T11" fmla="*/ 0 60000 65536"/>
                  <a:gd name="T12" fmla="*/ 0 w 11"/>
                  <a:gd name="T13" fmla="*/ 0 h 21"/>
                  <a:gd name="T14" fmla="*/ 11 w 11"/>
                  <a:gd name="T15" fmla="*/ 21 h 21"/>
                </a:gdLst>
                <a:ahLst/>
                <a:cxnLst>
                  <a:cxn ang="T8">
                    <a:pos x="T0" y="T1"/>
                  </a:cxn>
                  <a:cxn ang="T9">
                    <a:pos x="T2" y="T3"/>
                  </a:cxn>
                  <a:cxn ang="T10">
                    <a:pos x="T4" y="T5"/>
                  </a:cxn>
                  <a:cxn ang="T11">
                    <a:pos x="T6" y="T7"/>
                  </a:cxn>
                </a:cxnLst>
                <a:rect l="T12" t="T13" r="T14" b="T15"/>
                <a:pathLst>
                  <a:path w="11" h="21">
                    <a:moveTo>
                      <a:pt x="11" y="0"/>
                    </a:moveTo>
                    <a:lnTo>
                      <a:pt x="11" y="21"/>
                    </a:lnTo>
                    <a:lnTo>
                      <a:pt x="0" y="21"/>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91" name="Freeform 153">
                <a:extLst>
                  <a:ext uri="{FF2B5EF4-FFF2-40B4-BE49-F238E27FC236}">
                    <a16:creationId xmlns:a16="http://schemas.microsoft.com/office/drawing/2014/main" id="{F7A573C7-CBE4-4F35-9C1E-997247CC52B9}"/>
                  </a:ext>
                </a:extLst>
              </p:cNvPr>
              <p:cNvSpPr>
                <a:spLocks/>
              </p:cNvSpPr>
              <p:nvPr/>
            </p:nvSpPr>
            <p:spPr bwMode="auto">
              <a:xfrm>
                <a:off x="2289" y="3764"/>
                <a:ext cx="16" cy="11"/>
              </a:xfrm>
              <a:custGeom>
                <a:avLst/>
                <a:gdLst>
                  <a:gd name="T0" fmla="*/ 16 w 16"/>
                  <a:gd name="T1" fmla="*/ 5 h 11"/>
                  <a:gd name="T2" fmla="*/ 11 w 16"/>
                  <a:gd name="T3" fmla="*/ 11 h 11"/>
                  <a:gd name="T4" fmla="*/ 0 w 16"/>
                  <a:gd name="T5" fmla="*/ 11 h 11"/>
                  <a:gd name="T6" fmla="*/ 0 w 16"/>
                  <a:gd name="T7" fmla="*/ 0 h 11"/>
                  <a:gd name="T8" fmla="*/ 11 w 16"/>
                  <a:gd name="T9" fmla="*/ 0 h 11"/>
                  <a:gd name="T10" fmla="*/ 16 w 16"/>
                  <a:gd name="T11" fmla="*/ 5 h 11"/>
                  <a:gd name="T12" fmla="*/ 0 60000 65536"/>
                  <a:gd name="T13" fmla="*/ 0 60000 65536"/>
                  <a:gd name="T14" fmla="*/ 0 60000 65536"/>
                  <a:gd name="T15" fmla="*/ 0 60000 65536"/>
                  <a:gd name="T16" fmla="*/ 0 60000 65536"/>
                  <a:gd name="T17" fmla="*/ 0 60000 65536"/>
                  <a:gd name="T18" fmla="*/ 0 w 16"/>
                  <a:gd name="T19" fmla="*/ 0 h 11"/>
                  <a:gd name="T20" fmla="*/ 16 w 16"/>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6" h="11">
                    <a:moveTo>
                      <a:pt x="16" y="5"/>
                    </a:moveTo>
                    <a:lnTo>
                      <a:pt x="11" y="11"/>
                    </a:lnTo>
                    <a:lnTo>
                      <a:pt x="0" y="11"/>
                    </a:lnTo>
                    <a:lnTo>
                      <a:pt x="0" y="0"/>
                    </a:lnTo>
                    <a:lnTo>
                      <a:pt x="11" y="0"/>
                    </a:lnTo>
                    <a:lnTo>
                      <a:pt x="1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92" name="Freeform 154">
                <a:extLst>
                  <a:ext uri="{FF2B5EF4-FFF2-40B4-BE49-F238E27FC236}">
                    <a16:creationId xmlns:a16="http://schemas.microsoft.com/office/drawing/2014/main" id="{C4ADB4A9-1C9B-48AE-A2A2-1D9C6DB9A919}"/>
                  </a:ext>
                </a:extLst>
              </p:cNvPr>
              <p:cNvSpPr>
                <a:spLocks/>
              </p:cNvSpPr>
              <p:nvPr/>
            </p:nvSpPr>
            <p:spPr bwMode="auto">
              <a:xfrm>
                <a:off x="2283" y="3748"/>
                <a:ext cx="22" cy="27"/>
              </a:xfrm>
              <a:custGeom>
                <a:avLst/>
                <a:gdLst>
                  <a:gd name="T0" fmla="*/ 6 w 22"/>
                  <a:gd name="T1" fmla="*/ 27 h 27"/>
                  <a:gd name="T2" fmla="*/ 0 w 22"/>
                  <a:gd name="T3" fmla="*/ 21 h 27"/>
                  <a:gd name="T4" fmla="*/ 11 w 22"/>
                  <a:gd name="T5" fmla="*/ 0 h 27"/>
                  <a:gd name="T6" fmla="*/ 22 w 22"/>
                  <a:gd name="T7" fmla="*/ 0 h 27"/>
                  <a:gd name="T8" fmla="*/ 11 w 22"/>
                  <a:gd name="T9" fmla="*/ 21 h 27"/>
                  <a:gd name="T10" fmla="*/ 6 w 22"/>
                  <a:gd name="T11" fmla="*/ 27 h 27"/>
                  <a:gd name="T12" fmla="*/ 0 60000 65536"/>
                  <a:gd name="T13" fmla="*/ 0 60000 65536"/>
                  <a:gd name="T14" fmla="*/ 0 60000 65536"/>
                  <a:gd name="T15" fmla="*/ 0 60000 65536"/>
                  <a:gd name="T16" fmla="*/ 0 60000 65536"/>
                  <a:gd name="T17" fmla="*/ 0 60000 65536"/>
                  <a:gd name="T18" fmla="*/ 0 w 22"/>
                  <a:gd name="T19" fmla="*/ 0 h 27"/>
                  <a:gd name="T20" fmla="*/ 22 w 22"/>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2" h="27">
                    <a:moveTo>
                      <a:pt x="6" y="27"/>
                    </a:moveTo>
                    <a:lnTo>
                      <a:pt x="0" y="21"/>
                    </a:lnTo>
                    <a:lnTo>
                      <a:pt x="11" y="0"/>
                    </a:lnTo>
                    <a:lnTo>
                      <a:pt x="22" y="0"/>
                    </a:lnTo>
                    <a:lnTo>
                      <a:pt x="11" y="21"/>
                    </a:lnTo>
                    <a:lnTo>
                      <a:pt x="6"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93" name="Freeform 155">
                <a:extLst>
                  <a:ext uri="{FF2B5EF4-FFF2-40B4-BE49-F238E27FC236}">
                    <a16:creationId xmlns:a16="http://schemas.microsoft.com/office/drawing/2014/main" id="{6F119977-FB21-4DEE-8A63-1B576E7EE367}"/>
                  </a:ext>
                </a:extLst>
              </p:cNvPr>
              <p:cNvSpPr>
                <a:spLocks/>
              </p:cNvSpPr>
              <p:nvPr/>
            </p:nvSpPr>
            <p:spPr bwMode="auto">
              <a:xfrm>
                <a:off x="2294" y="3748"/>
                <a:ext cx="11" cy="21"/>
              </a:xfrm>
              <a:custGeom>
                <a:avLst/>
                <a:gdLst>
                  <a:gd name="T0" fmla="*/ 0 w 11"/>
                  <a:gd name="T1" fmla="*/ 0 h 21"/>
                  <a:gd name="T2" fmla="*/ 11 w 11"/>
                  <a:gd name="T3" fmla="*/ 0 h 21"/>
                  <a:gd name="T4" fmla="*/ 11 w 11"/>
                  <a:gd name="T5" fmla="*/ 21 h 21"/>
                  <a:gd name="T6" fmla="*/ 0 w 11"/>
                  <a:gd name="T7" fmla="*/ 21 h 21"/>
                  <a:gd name="T8" fmla="*/ 0 w 11"/>
                  <a:gd name="T9" fmla="*/ 0 h 21"/>
                  <a:gd name="T10" fmla="*/ 0 w 11"/>
                  <a:gd name="T11" fmla="*/ 0 h 21"/>
                  <a:gd name="T12" fmla="*/ 0 60000 65536"/>
                  <a:gd name="T13" fmla="*/ 0 60000 65536"/>
                  <a:gd name="T14" fmla="*/ 0 60000 65536"/>
                  <a:gd name="T15" fmla="*/ 0 60000 65536"/>
                  <a:gd name="T16" fmla="*/ 0 60000 65536"/>
                  <a:gd name="T17" fmla="*/ 0 60000 65536"/>
                  <a:gd name="T18" fmla="*/ 0 w 11"/>
                  <a:gd name="T19" fmla="*/ 0 h 21"/>
                  <a:gd name="T20" fmla="*/ 11 w 11"/>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11" h="21">
                    <a:moveTo>
                      <a:pt x="0" y="0"/>
                    </a:moveTo>
                    <a:lnTo>
                      <a:pt x="11" y="0"/>
                    </a:lnTo>
                    <a:lnTo>
                      <a:pt x="11" y="21"/>
                    </a:lnTo>
                    <a:lnTo>
                      <a:pt x="0"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94" name="Rectangle 156">
                <a:extLst>
                  <a:ext uri="{FF2B5EF4-FFF2-40B4-BE49-F238E27FC236}">
                    <a16:creationId xmlns:a16="http://schemas.microsoft.com/office/drawing/2014/main" id="{20CF0B68-EBA1-49C2-9CAF-B80618D6CA99}"/>
                  </a:ext>
                </a:extLst>
              </p:cNvPr>
              <p:cNvSpPr>
                <a:spLocks noChangeArrowheads="1"/>
              </p:cNvSpPr>
              <p:nvPr/>
            </p:nvSpPr>
            <p:spPr bwMode="auto">
              <a:xfrm>
                <a:off x="2386" y="3764"/>
                <a:ext cx="25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95" name="Rectangle 157">
                <a:extLst>
                  <a:ext uri="{FF2B5EF4-FFF2-40B4-BE49-F238E27FC236}">
                    <a16:creationId xmlns:a16="http://schemas.microsoft.com/office/drawing/2014/main" id="{D55B58D7-ECC4-4D76-A8A7-AAB202E61419}"/>
                  </a:ext>
                </a:extLst>
              </p:cNvPr>
              <p:cNvSpPr>
                <a:spLocks noChangeArrowheads="1"/>
              </p:cNvSpPr>
              <p:nvPr/>
            </p:nvSpPr>
            <p:spPr bwMode="auto">
              <a:xfrm>
                <a:off x="2699" y="3764"/>
                <a:ext cx="25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96" name="Rectangle 158">
                <a:extLst>
                  <a:ext uri="{FF2B5EF4-FFF2-40B4-BE49-F238E27FC236}">
                    <a16:creationId xmlns:a16="http://schemas.microsoft.com/office/drawing/2014/main" id="{E27F283B-2E83-4F0B-A318-13E1FCD406CF}"/>
                  </a:ext>
                </a:extLst>
              </p:cNvPr>
              <p:cNvSpPr>
                <a:spLocks noChangeArrowheads="1"/>
              </p:cNvSpPr>
              <p:nvPr/>
            </p:nvSpPr>
            <p:spPr bwMode="auto">
              <a:xfrm>
                <a:off x="3012" y="3764"/>
                <a:ext cx="243"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97" name="Rectangle 159">
                <a:extLst>
                  <a:ext uri="{FF2B5EF4-FFF2-40B4-BE49-F238E27FC236}">
                    <a16:creationId xmlns:a16="http://schemas.microsoft.com/office/drawing/2014/main" id="{4EE329B3-22C0-4051-9A33-606D5341D7C2}"/>
                  </a:ext>
                </a:extLst>
              </p:cNvPr>
              <p:cNvSpPr>
                <a:spLocks noChangeArrowheads="1"/>
              </p:cNvSpPr>
              <p:nvPr/>
            </p:nvSpPr>
            <p:spPr bwMode="auto">
              <a:xfrm>
                <a:off x="2246" y="3764"/>
                <a:ext cx="48"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98" name="Rectangle 160">
                <a:extLst>
                  <a:ext uri="{FF2B5EF4-FFF2-40B4-BE49-F238E27FC236}">
                    <a16:creationId xmlns:a16="http://schemas.microsoft.com/office/drawing/2014/main" id="{B161AD80-12F5-4EC4-B826-65F071CCD2F8}"/>
                  </a:ext>
                </a:extLst>
              </p:cNvPr>
              <p:cNvSpPr>
                <a:spLocks noChangeArrowheads="1"/>
              </p:cNvSpPr>
              <p:nvPr/>
            </p:nvSpPr>
            <p:spPr bwMode="auto">
              <a:xfrm>
                <a:off x="2197" y="3882"/>
                <a:ext cx="108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199" name="Freeform 161">
                <a:extLst>
                  <a:ext uri="{FF2B5EF4-FFF2-40B4-BE49-F238E27FC236}">
                    <a16:creationId xmlns:a16="http://schemas.microsoft.com/office/drawing/2014/main" id="{21CA99BD-C09D-4A93-89C1-0B45CFCFDC2B}"/>
                  </a:ext>
                </a:extLst>
              </p:cNvPr>
              <p:cNvSpPr>
                <a:spLocks/>
              </p:cNvSpPr>
              <p:nvPr/>
            </p:nvSpPr>
            <p:spPr bwMode="auto">
              <a:xfrm>
                <a:off x="3309" y="3742"/>
                <a:ext cx="205" cy="87"/>
              </a:xfrm>
              <a:custGeom>
                <a:avLst/>
                <a:gdLst>
                  <a:gd name="T0" fmla="*/ 0 w 205"/>
                  <a:gd name="T1" fmla="*/ 0 h 87"/>
                  <a:gd name="T2" fmla="*/ 16 w 205"/>
                  <a:gd name="T3" fmla="*/ 87 h 87"/>
                  <a:gd name="T4" fmla="*/ 205 w 205"/>
                  <a:gd name="T5" fmla="*/ 87 h 87"/>
                  <a:gd name="T6" fmla="*/ 183 w 205"/>
                  <a:gd name="T7" fmla="*/ 0 h 87"/>
                  <a:gd name="T8" fmla="*/ 0 w 205"/>
                  <a:gd name="T9" fmla="*/ 0 h 87"/>
                  <a:gd name="T10" fmla="*/ 0 60000 65536"/>
                  <a:gd name="T11" fmla="*/ 0 60000 65536"/>
                  <a:gd name="T12" fmla="*/ 0 60000 65536"/>
                  <a:gd name="T13" fmla="*/ 0 60000 65536"/>
                  <a:gd name="T14" fmla="*/ 0 60000 65536"/>
                  <a:gd name="T15" fmla="*/ 0 w 205"/>
                  <a:gd name="T16" fmla="*/ 0 h 87"/>
                  <a:gd name="T17" fmla="*/ 205 w 205"/>
                  <a:gd name="T18" fmla="*/ 87 h 87"/>
                </a:gdLst>
                <a:ahLst/>
                <a:cxnLst>
                  <a:cxn ang="T10">
                    <a:pos x="T0" y="T1"/>
                  </a:cxn>
                  <a:cxn ang="T11">
                    <a:pos x="T2" y="T3"/>
                  </a:cxn>
                  <a:cxn ang="T12">
                    <a:pos x="T4" y="T5"/>
                  </a:cxn>
                  <a:cxn ang="T13">
                    <a:pos x="T6" y="T7"/>
                  </a:cxn>
                  <a:cxn ang="T14">
                    <a:pos x="T8" y="T9"/>
                  </a:cxn>
                </a:cxnLst>
                <a:rect l="T15" t="T16" r="T17" b="T18"/>
                <a:pathLst>
                  <a:path w="205" h="87">
                    <a:moveTo>
                      <a:pt x="0" y="0"/>
                    </a:moveTo>
                    <a:lnTo>
                      <a:pt x="16" y="87"/>
                    </a:lnTo>
                    <a:lnTo>
                      <a:pt x="205" y="87"/>
                    </a:lnTo>
                    <a:lnTo>
                      <a:pt x="18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00" name="Freeform 162">
                <a:extLst>
                  <a:ext uri="{FF2B5EF4-FFF2-40B4-BE49-F238E27FC236}">
                    <a16:creationId xmlns:a16="http://schemas.microsoft.com/office/drawing/2014/main" id="{750450AD-DF4C-4E84-AD46-DFC759A72D3C}"/>
                  </a:ext>
                </a:extLst>
              </p:cNvPr>
              <p:cNvSpPr>
                <a:spLocks/>
              </p:cNvSpPr>
              <p:nvPr/>
            </p:nvSpPr>
            <p:spPr bwMode="auto">
              <a:xfrm>
                <a:off x="3309" y="3737"/>
                <a:ext cx="210" cy="97"/>
              </a:xfrm>
              <a:custGeom>
                <a:avLst/>
                <a:gdLst>
                  <a:gd name="T0" fmla="*/ 16 w 210"/>
                  <a:gd name="T1" fmla="*/ 86 h 97"/>
                  <a:gd name="T2" fmla="*/ 199 w 210"/>
                  <a:gd name="T3" fmla="*/ 86 h 97"/>
                  <a:gd name="T4" fmla="*/ 178 w 210"/>
                  <a:gd name="T5" fmla="*/ 11 h 97"/>
                  <a:gd name="T6" fmla="*/ 0 w 210"/>
                  <a:gd name="T7" fmla="*/ 11 h 97"/>
                  <a:gd name="T8" fmla="*/ 0 w 210"/>
                  <a:gd name="T9" fmla="*/ 0 h 97"/>
                  <a:gd name="T10" fmla="*/ 183 w 210"/>
                  <a:gd name="T11" fmla="*/ 0 h 97"/>
                  <a:gd name="T12" fmla="*/ 189 w 210"/>
                  <a:gd name="T13" fmla="*/ 5 h 97"/>
                  <a:gd name="T14" fmla="*/ 210 w 210"/>
                  <a:gd name="T15" fmla="*/ 92 h 97"/>
                  <a:gd name="T16" fmla="*/ 205 w 210"/>
                  <a:gd name="T17" fmla="*/ 97 h 97"/>
                  <a:gd name="T18" fmla="*/ 16 w 210"/>
                  <a:gd name="T19" fmla="*/ 97 h 97"/>
                  <a:gd name="T20" fmla="*/ 11 w 210"/>
                  <a:gd name="T21" fmla="*/ 92 h 97"/>
                  <a:gd name="T22" fmla="*/ 16 w 210"/>
                  <a:gd name="T23" fmla="*/ 86 h 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0"/>
                  <a:gd name="T37" fmla="*/ 0 h 97"/>
                  <a:gd name="T38" fmla="*/ 210 w 210"/>
                  <a:gd name="T39" fmla="*/ 97 h 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0" h="97">
                    <a:moveTo>
                      <a:pt x="16" y="86"/>
                    </a:moveTo>
                    <a:lnTo>
                      <a:pt x="199" y="86"/>
                    </a:lnTo>
                    <a:lnTo>
                      <a:pt x="178" y="11"/>
                    </a:lnTo>
                    <a:lnTo>
                      <a:pt x="0" y="11"/>
                    </a:lnTo>
                    <a:lnTo>
                      <a:pt x="0" y="0"/>
                    </a:lnTo>
                    <a:lnTo>
                      <a:pt x="183" y="0"/>
                    </a:lnTo>
                    <a:lnTo>
                      <a:pt x="189" y="5"/>
                    </a:lnTo>
                    <a:lnTo>
                      <a:pt x="210" y="92"/>
                    </a:lnTo>
                    <a:lnTo>
                      <a:pt x="205" y="97"/>
                    </a:lnTo>
                    <a:lnTo>
                      <a:pt x="16" y="97"/>
                    </a:lnTo>
                    <a:lnTo>
                      <a:pt x="11" y="92"/>
                    </a:lnTo>
                    <a:lnTo>
                      <a:pt x="16" y="8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01" name="Freeform 163">
                <a:extLst>
                  <a:ext uri="{FF2B5EF4-FFF2-40B4-BE49-F238E27FC236}">
                    <a16:creationId xmlns:a16="http://schemas.microsoft.com/office/drawing/2014/main" id="{806CCCF8-505E-4FDE-AB1B-7D2B1E2DE2FC}"/>
                  </a:ext>
                </a:extLst>
              </p:cNvPr>
              <p:cNvSpPr>
                <a:spLocks/>
              </p:cNvSpPr>
              <p:nvPr/>
            </p:nvSpPr>
            <p:spPr bwMode="auto">
              <a:xfrm>
                <a:off x="3303" y="3737"/>
                <a:ext cx="27" cy="92"/>
              </a:xfrm>
              <a:custGeom>
                <a:avLst/>
                <a:gdLst>
                  <a:gd name="T0" fmla="*/ 11 w 27"/>
                  <a:gd name="T1" fmla="*/ 5 h 92"/>
                  <a:gd name="T2" fmla="*/ 27 w 27"/>
                  <a:gd name="T3" fmla="*/ 92 h 92"/>
                  <a:gd name="T4" fmla="*/ 17 w 27"/>
                  <a:gd name="T5" fmla="*/ 92 h 92"/>
                  <a:gd name="T6" fmla="*/ 0 w 27"/>
                  <a:gd name="T7" fmla="*/ 5 h 92"/>
                  <a:gd name="T8" fmla="*/ 6 w 27"/>
                  <a:gd name="T9" fmla="*/ 0 h 92"/>
                  <a:gd name="T10" fmla="*/ 11 w 27"/>
                  <a:gd name="T11" fmla="*/ 5 h 92"/>
                  <a:gd name="T12" fmla="*/ 0 60000 65536"/>
                  <a:gd name="T13" fmla="*/ 0 60000 65536"/>
                  <a:gd name="T14" fmla="*/ 0 60000 65536"/>
                  <a:gd name="T15" fmla="*/ 0 60000 65536"/>
                  <a:gd name="T16" fmla="*/ 0 60000 65536"/>
                  <a:gd name="T17" fmla="*/ 0 60000 65536"/>
                  <a:gd name="T18" fmla="*/ 0 w 27"/>
                  <a:gd name="T19" fmla="*/ 0 h 92"/>
                  <a:gd name="T20" fmla="*/ 27 w 27"/>
                  <a:gd name="T21" fmla="*/ 92 h 92"/>
                </a:gdLst>
                <a:ahLst/>
                <a:cxnLst>
                  <a:cxn ang="T12">
                    <a:pos x="T0" y="T1"/>
                  </a:cxn>
                  <a:cxn ang="T13">
                    <a:pos x="T2" y="T3"/>
                  </a:cxn>
                  <a:cxn ang="T14">
                    <a:pos x="T4" y="T5"/>
                  </a:cxn>
                  <a:cxn ang="T15">
                    <a:pos x="T6" y="T7"/>
                  </a:cxn>
                  <a:cxn ang="T16">
                    <a:pos x="T8" y="T9"/>
                  </a:cxn>
                  <a:cxn ang="T17">
                    <a:pos x="T10" y="T11"/>
                  </a:cxn>
                </a:cxnLst>
                <a:rect l="T18" t="T19" r="T20" b="T21"/>
                <a:pathLst>
                  <a:path w="27" h="92">
                    <a:moveTo>
                      <a:pt x="11" y="5"/>
                    </a:moveTo>
                    <a:lnTo>
                      <a:pt x="27" y="92"/>
                    </a:lnTo>
                    <a:lnTo>
                      <a:pt x="17" y="92"/>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02" name="Rectangle 164">
                <a:extLst>
                  <a:ext uri="{FF2B5EF4-FFF2-40B4-BE49-F238E27FC236}">
                    <a16:creationId xmlns:a16="http://schemas.microsoft.com/office/drawing/2014/main" id="{A7A32AE1-70AD-4764-A900-CEEAAAF9C6F5}"/>
                  </a:ext>
                </a:extLst>
              </p:cNvPr>
              <p:cNvSpPr>
                <a:spLocks noChangeArrowheads="1"/>
              </p:cNvSpPr>
              <p:nvPr/>
            </p:nvSpPr>
            <p:spPr bwMode="auto">
              <a:xfrm>
                <a:off x="3314" y="3764"/>
                <a:ext cx="18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03" name="Rectangle 165">
                <a:extLst>
                  <a:ext uri="{FF2B5EF4-FFF2-40B4-BE49-F238E27FC236}">
                    <a16:creationId xmlns:a16="http://schemas.microsoft.com/office/drawing/2014/main" id="{828F16F0-683B-44F7-B1E0-591DE1922E80}"/>
                  </a:ext>
                </a:extLst>
              </p:cNvPr>
              <p:cNvSpPr>
                <a:spLocks noChangeArrowheads="1"/>
              </p:cNvSpPr>
              <p:nvPr/>
            </p:nvSpPr>
            <p:spPr bwMode="auto">
              <a:xfrm>
                <a:off x="3320" y="3791"/>
                <a:ext cx="188"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04" name="Freeform 166">
                <a:extLst>
                  <a:ext uri="{FF2B5EF4-FFF2-40B4-BE49-F238E27FC236}">
                    <a16:creationId xmlns:a16="http://schemas.microsoft.com/office/drawing/2014/main" id="{16B33AC8-44ED-4CE6-A5DE-BF72BCD81A64}"/>
                  </a:ext>
                </a:extLst>
              </p:cNvPr>
              <p:cNvSpPr>
                <a:spLocks/>
              </p:cNvSpPr>
              <p:nvPr/>
            </p:nvSpPr>
            <p:spPr bwMode="auto">
              <a:xfrm>
                <a:off x="3363" y="3742"/>
                <a:ext cx="38" cy="87"/>
              </a:xfrm>
              <a:custGeom>
                <a:avLst/>
                <a:gdLst>
                  <a:gd name="T0" fmla="*/ 11 w 38"/>
                  <a:gd name="T1" fmla="*/ 0 h 87"/>
                  <a:gd name="T2" fmla="*/ 38 w 38"/>
                  <a:gd name="T3" fmla="*/ 87 h 87"/>
                  <a:gd name="T4" fmla="*/ 27 w 38"/>
                  <a:gd name="T5" fmla="*/ 87 h 87"/>
                  <a:gd name="T6" fmla="*/ 0 w 38"/>
                  <a:gd name="T7" fmla="*/ 0 h 87"/>
                  <a:gd name="T8" fmla="*/ 11 w 38"/>
                  <a:gd name="T9" fmla="*/ 0 h 87"/>
                  <a:gd name="T10" fmla="*/ 0 60000 65536"/>
                  <a:gd name="T11" fmla="*/ 0 60000 65536"/>
                  <a:gd name="T12" fmla="*/ 0 60000 65536"/>
                  <a:gd name="T13" fmla="*/ 0 60000 65536"/>
                  <a:gd name="T14" fmla="*/ 0 60000 65536"/>
                  <a:gd name="T15" fmla="*/ 0 w 38"/>
                  <a:gd name="T16" fmla="*/ 0 h 87"/>
                  <a:gd name="T17" fmla="*/ 38 w 38"/>
                  <a:gd name="T18" fmla="*/ 87 h 87"/>
                </a:gdLst>
                <a:ahLst/>
                <a:cxnLst>
                  <a:cxn ang="T10">
                    <a:pos x="T0" y="T1"/>
                  </a:cxn>
                  <a:cxn ang="T11">
                    <a:pos x="T2" y="T3"/>
                  </a:cxn>
                  <a:cxn ang="T12">
                    <a:pos x="T4" y="T5"/>
                  </a:cxn>
                  <a:cxn ang="T13">
                    <a:pos x="T6" y="T7"/>
                  </a:cxn>
                  <a:cxn ang="T14">
                    <a:pos x="T8" y="T9"/>
                  </a:cxn>
                </a:cxnLst>
                <a:rect l="T15" t="T16" r="T17" b="T18"/>
                <a:pathLst>
                  <a:path w="38" h="87">
                    <a:moveTo>
                      <a:pt x="11" y="0"/>
                    </a:moveTo>
                    <a:lnTo>
                      <a:pt x="38" y="87"/>
                    </a:lnTo>
                    <a:lnTo>
                      <a:pt x="27" y="8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05" name="Freeform 167">
                <a:extLst>
                  <a:ext uri="{FF2B5EF4-FFF2-40B4-BE49-F238E27FC236}">
                    <a16:creationId xmlns:a16="http://schemas.microsoft.com/office/drawing/2014/main" id="{432CF92D-D2BC-4604-AF0F-DE1C3705D756}"/>
                  </a:ext>
                </a:extLst>
              </p:cNvPr>
              <p:cNvSpPr>
                <a:spLocks/>
              </p:cNvSpPr>
              <p:nvPr/>
            </p:nvSpPr>
            <p:spPr bwMode="auto">
              <a:xfrm>
                <a:off x="3417" y="3742"/>
                <a:ext cx="37" cy="87"/>
              </a:xfrm>
              <a:custGeom>
                <a:avLst/>
                <a:gdLst>
                  <a:gd name="T0" fmla="*/ 10 w 37"/>
                  <a:gd name="T1" fmla="*/ 0 h 87"/>
                  <a:gd name="T2" fmla="*/ 37 w 37"/>
                  <a:gd name="T3" fmla="*/ 87 h 87"/>
                  <a:gd name="T4" fmla="*/ 27 w 37"/>
                  <a:gd name="T5" fmla="*/ 87 h 87"/>
                  <a:gd name="T6" fmla="*/ 0 w 37"/>
                  <a:gd name="T7" fmla="*/ 0 h 87"/>
                  <a:gd name="T8" fmla="*/ 10 w 37"/>
                  <a:gd name="T9" fmla="*/ 0 h 87"/>
                  <a:gd name="T10" fmla="*/ 0 60000 65536"/>
                  <a:gd name="T11" fmla="*/ 0 60000 65536"/>
                  <a:gd name="T12" fmla="*/ 0 60000 65536"/>
                  <a:gd name="T13" fmla="*/ 0 60000 65536"/>
                  <a:gd name="T14" fmla="*/ 0 60000 65536"/>
                  <a:gd name="T15" fmla="*/ 0 w 37"/>
                  <a:gd name="T16" fmla="*/ 0 h 87"/>
                  <a:gd name="T17" fmla="*/ 37 w 37"/>
                  <a:gd name="T18" fmla="*/ 87 h 87"/>
                </a:gdLst>
                <a:ahLst/>
                <a:cxnLst>
                  <a:cxn ang="T10">
                    <a:pos x="T0" y="T1"/>
                  </a:cxn>
                  <a:cxn ang="T11">
                    <a:pos x="T2" y="T3"/>
                  </a:cxn>
                  <a:cxn ang="T12">
                    <a:pos x="T4" y="T5"/>
                  </a:cxn>
                  <a:cxn ang="T13">
                    <a:pos x="T6" y="T7"/>
                  </a:cxn>
                  <a:cxn ang="T14">
                    <a:pos x="T8" y="T9"/>
                  </a:cxn>
                </a:cxnLst>
                <a:rect l="T15" t="T16" r="T17" b="T18"/>
                <a:pathLst>
                  <a:path w="37" h="87">
                    <a:moveTo>
                      <a:pt x="10" y="0"/>
                    </a:moveTo>
                    <a:lnTo>
                      <a:pt x="37" y="87"/>
                    </a:lnTo>
                    <a:lnTo>
                      <a:pt x="27" y="87"/>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06" name="Freeform 168">
                <a:extLst>
                  <a:ext uri="{FF2B5EF4-FFF2-40B4-BE49-F238E27FC236}">
                    <a16:creationId xmlns:a16="http://schemas.microsoft.com/office/drawing/2014/main" id="{A7C7D066-D552-473D-9359-416C1C09D50B}"/>
                  </a:ext>
                </a:extLst>
              </p:cNvPr>
              <p:cNvSpPr>
                <a:spLocks/>
              </p:cNvSpPr>
              <p:nvPr/>
            </p:nvSpPr>
            <p:spPr bwMode="auto">
              <a:xfrm>
                <a:off x="3303" y="3742"/>
                <a:ext cx="211" cy="119"/>
              </a:xfrm>
              <a:custGeom>
                <a:avLst/>
                <a:gdLst>
                  <a:gd name="T0" fmla="*/ 0 w 211"/>
                  <a:gd name="T1" fmla="*/ 0 h 119"/>
                  <a:gd name="T2" fmla="*/ 27 w 211"/>
                  <a:gd name="T3" fmla="*/ 87 h 119"/>
                  <a:gd name="T4" fmla="*/ 211 w 211"/>
                  <a:gd name="T5" fmla="*/ 87 h 119"/>
                  <a:gd name="T6" fmla="*/ 211 w 211"/>
                  <a:gd name="T7" fmla="*/ 119 h 119"/>
                  <a:gd name="T8" fmla="*/ 22 w 211"/>
                  <a:gd name="T9" fmla="*/ 119 h 119"/>
                  <a:gd name="T10" fmla="*/ 0 w 211"/>
                  <a:gd name="T11" fmla="*/ 33 h 119"/>
                  <a:gd name="T12" fmla="*/ 0 w 211"/>
                  <a:gd name="T13" fmla="*/ 0 h 119"/>
                  <a:gd name="T14" fmla="*/ 0 60000 65536"/>
                  <a:gd name="T15" fmla="*/ 0 60000 65536"/>
                  <a:gd name="T16" fmla="*/ 0 60000 65536"/>
                  <a:gd name="T17" fmla="*/ 0 60000 65536"/>
                  <a:gd name="T18" fmla="*/ 0 60000 65536"/>
                  <a:gd name="T19" fmla="*/ 0 60000 65536"/>
                  <a:gd name="T20" fmla="*/ 0 60000 65536"/>
                  <a:gd name="T21" fmla="*/ 0 w 211"/>
                  <a:gd name="T22" fmla="*/ 0 h 119"/>
                  <a:gd name="T23" fmla="*/ 211 w 211"/>
                  <a:gd name="T24" fmla="*/ 119 h 1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119">
                    <a:moveTo>
                      <a:pt x="0" y="0"/>
                    </a:moveTo>
                    <a:lnTo>
                      <a:pt x="27" y="87"/>
                    </a:lnTo>
                    <a:lnTo>
                      <a:pt x="211" y="87"/>
                    </a:lnTo>
                    <a:lnTo>
                      <a:pt x="211" y="119"/>
                    </a:lnTo>
                    <a:lnTo>
                      <a:pt x="22" y="119"/>
                    </a:lnTo>
                    <a:lnTo>
                      <a:pt x="0" y="3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07" name="Freeform 169">
                <a:extLst>
                  <a:ext uri="{FF2B5EF4-FFF2-40B4-BE49-F238E27FC236}">
                    <a16:creationId xmlns:a16="http://schemas.microsoft.com/office/drawing/2014/main" id="{8AF2D7CA-D3E2-4E5A-A1E3-C60236FD7052}"/>
                  </a:ext>
                </a:extLst>
              </p:cNvPr>
              <p:cNvSpPr>
                <a:spLocks/>
              </p:cNvSpPr>
              <p:nvPr/>
            </p:nvSpPr>
            <p:spPr bwMode="auto">
              <a:xfrm>
                <a:off x="3298" y="3742"/>
                <a:ext cx="221" cy="124"/>
              </a:xfrm>
              <a:custGeom>
                <a:avLst/>
                <a:gdLst>
                  <a:gd name="T0" fmla="*/ 32 w 221"/>
                  <a:gd name="T1" fmla="*/ 81 h 124"/>
                  <a:gd name="T2" fmla="*/ 216 w 221"/>
                  <a:gd name="T3" fmla="*/ 81 h 124"/>
                  <a:gd name="T4" fmla="*/ 221 w 221"/>
                  <a:gd name="T5" fmla="*/ 87 h 124"/>
                  <a:gd name="T6" fmla="*/ 221 w 221"/>
                  <a:gd name="T7" fmla="*/ 119 h 124"/>
                  <a:gd name="T8" fmla="*/ 216 w 221"/>
                  <a:gd name="T9" fmla="*/ 124 h 124"/>
                  <a:gd name="T10" fmla="*/ 27 w 221"/>
                  <a:gd name="T11" fmla="*/ 124 h 124"/>
                  <a:gd name="T12" fmla="*/ 22 w 221"/>
                  <a:gd name="T13" fmla="*/ 119 h 124"/>
                  <a:gd name="T14" fmla="*/ 0 w 221"/>
                  <a:gd name="T15" fmla="*/ 33 h 124"/>
                  <a:gd name="T16" fmla="*/ 0 w 221"/>
                  <a:gd name="T17" fmla="*/ 0 h 124"/>
                  <a:gd name="T18" fmla="*/ 11 w 221"/>
                  <a:gd name="T19" fmla="*/ 0 h 124"/>
                  <a:gd name="T20" fmla="*/ 11 w 221"/>
                  <a:gd name="T21" fmla="*/ 33 h 124"/>
                  <a:gd name="T22" fmla="*/ 32 w 221"/>
                  <a:gd name="T23" fmla="*/ 114 h 124"/>
                  <a:gd name="T24" fmla="*/ 210 w 221"/>
                  <a:gd name="T25" fmla="*/ 114 h 124"/>
                  <a:gd name="T26" fmla="*/ 210 w 221"/>
                  <a:gd name="T27" fmla="*/ 92 h 124"/>
                  <a:gd name="T28" fmla="*/ 32 w 221"/>
                  <a:gd name="T29" fmla="*/ 92 h 124"/>
                  <a:gd name="T30" fmla="*/ 27 w 221"/>
                  <a:gd name="T31" fmla="*/ 87 h 124"/>
                  <a:gd name="T32" fmla="*/ 32 w 221"/>
                  <a:gd name="T33" fmla="*/ 81 h 1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21"/>
                  <a:gd name="T52" fmla="*/ 0 h 124"/>
                  <a:gd name="T53" fmla="*/ 221 w 221"/>
                  <a:gd name="T54" fmla="*/ 124 h 1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21" h="124">
                    <a:moveTo>
                      <a:pt x="32" y="81"/>
                    </a:moveTo>
                    <a:lnTo>
                      <a:pt x="216" y="81"/>
                    </a:lnTo>
                    <a:lnTo>
                      <a:pt x="221" y="87"/>
                    </a:lnTo>
                    <a:lnTo>
                      <a:pt x="221" y="119"/>
                    </a:lnTo>
                    <a:lnTo>
                      <a:pt x="216" y="124"/>
                    </a:lnTo>
                    <a:lnTo>
                      <a:pt x="27" y="124"/>
                    </a:lnTo>
                    <a:lnTo>
                      <a:pt x="22" y="119"/>
                    </a:lnTo>
                    <a:lnTo>
                      <a:pt x="0" y="33"/>
                    </a:lnTo>
                    <a:lnTo>
                      <a:pt x="0" y="0"/>
                    </a:lnTo>
                    <a:lnTo>
                      <a:pt x="11" y="0"/>
                    </a:lnTo>
                    <a:lnTo>
                      <a:pt x="11" y="33"/>
                    </a:lnTo>
                    <a:lnTo>
                      <a:pt x="32" y="114"/>
                    </a:lnTo>
                    <a:lnTo>
                      <a:pt x="210" y="114"/>
                    </a:lnTo>
                    <a:lnTo>
                      <a:pt x="210" y="92"/>
                    </a:lnTo>
                    <a:lnTo>
                      <a:pt x="32" y="92"/>
                    </a:lnTo>
                    <a:lnTo>
                      <a:pt x="27" y="87"/>
                    </a:lnTo>
                    <a:lnTo>
                      <a:pt x="32"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08" name="Freeform 170">
                <a:extLst>
                  <a:ext uri="{FF2B5EF4-FFF2-40B4-BE49-F238E27FC236}">
                    <a16:creationId xmlns:a16="http://schemas.microsoft.com/office/drawing/2014/main" id="{EA49FD06-1ABE-439F-B5A6-F23A05B4B04B}"/>
                  </a:ext>
                </a:extLst>
              </p:cNvPr>
              <p:cNvSpPr>
                <a:spLocks/>
              </p:cNvSpPr>
              <p:nvPr/>
            </p:nvSpPr>
            <p:spPr bwMode="auto">
              <a:xfrm>
                <a:off x="3298" y="3742"/>
                <a:ext cx="38" cy="87"/>
              </a:xfrm>
              <a:custGeom>
                <a:avLst/>
                <a:gdLst>
                  <a:gd name="T0" fmla="*/ 0 w 38"/>
                  <a:gd name="T1" fmla="*/ 0 h 87"/>
                  <a:gd name="T2" fmla="*/ 11 w 38"/>
                  <a:gd name="T3" fmla="*/ 0 h 87"/>
                  <a:gd name="T4" fmla="*/ 38 w 38"/>
                  <a:gd name="T5" fmla="*/ 87 h 87"/>
                  <a:gd name="T6" fmla="*/ 27 w 38"/>
                  <a:gd name="T7" fmla="*/ 87 h 87"/>
                  <a:gd name="T8" fmla="*/ 0 w 38"/>
                  <a:gd name="T9" fmla="*/ 0 h 87"/>
                  <a:gd name="T10" fmla="*/ 0 w 38"/>
                  <a:gd name="T11" fmla="*/ 0 h 87"/>
                  <a:gd name="T12" fmla="*/ 0 60000 65536"/>
                  <a:gd name="T13" fmla="*/ 0 60000 65536"/>
                  <a:gd name="T14" fmla="*/ 0 60000 65536"/>
                  <a:gd name="T15" fmla="*/ 0 60000 65536"/>
                  <a:gd name="T16" fmla="*/ 0 60000 65536"/>
                  <a:gd name="T17" fmla="*/ 0 60000 65536"/>
                  <a:gd name="T18" fmla="*/ 0 w 38"/>
                  <a:gd name="T19" fmla="*/ 0 h 87"/>
                  <a:gd name="T20" fmla="*/ 38 w 38"/>
                  <a:gd name="T21" fmla="*/ 87 h 87"/>
                </a:gdLst>
                <a:ahLst/>
                <a:cxnLst>
                  <a:cxn ang="T12">
                    <a:pos x="T0" y="T1"/>
                  </a:cxn>
                  <a:cxn ang="T13">
                    <a:pos x="T2" y="T3"/>
                  </a:cxn>
                  <a:cxn ang="T14">
                    <a:pos x="T4" y="T5"/>
                  </a:cxn>
                  <a:cxn ang="T15">
                    <a:pos x="T6" y="T7"/>
                  </a:cxn>
                  <a:cxn ang="T16">
                    <a:pos x="T8" y="T9"/>
                  </a:cxn>
                  <a:cxn ang="T17">
                    <a:pos x="T10" y="T11"/>
                  </a:cxn>
                </a:cxnLst>
                <a:rect l="T18" t="T19" r="T20" b="T21"/>
                <a:pathLst>
                  <a:path w="38" h="87">
                    <a:moveTo>
                      <a:pt x="0" y="0"/>
                    </a:moveTo>
                    <a:lnTo>
                      <a:pt x="11" y="0"/>
                    </a:lnTo>
                    <a:lnTo>
                      <a:pt x="38" y="87"/>
                    </a:lnTo>
                    <a:lnTo>
                      <a:pt x="27" y="8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09" name="Freeform 171">
                <a:extLst>
                  <a:ext uri="{FF2B5EF4-FFF2-40B4-BE49-F238E27FC236}">
                    <a16:creationId xmlns:a16="http://schemas.microsoft.com/office/drawing/2014/main" id="{E27FE507-94A0-449D-A959-7BE9594F28A8}"/>
                  </a:ext>
                </a:extLst>
              </p:cNvPr>
              <p:cNvSpPr>
                <a:spLocks/>
              </p:cNvSpPr>
              <p:nvPr/>
            </p:nvSpPr>
            <p:spPr bwMode="auto">
              <a:xfrm>
                <a:off x="3341" y="3861"/>
                <a:ext cx="200" cy="54"/>
              </a:xfrm>
              <a:custGeom>
                <a:avLst/>
                <a:gdLst>
                  <a:gd name="T0" fmla="*/ 60 w 200"/>
                  <a:gd name="T1" fmla="*/ 0 h 54"/>
                  <a:gd name="T2" fmla="*/ 70 w 200"/>
                  <a:gd name="T3" fmla="*/ 27 h 54"/>
                  <a:gd name="T4" fmla="*/ 0 w 200"/>
                  <a:gd name="T5" fmla="*/ 27 h 54"/>
                  <a:gd name="T6" fmla="*/ 11 w 200"/>
                  <a:gd name="T7" fmla="*/ 54 h 54"/>
                  <a:gd name="T8" fmla="*/ 200 w 200"/>
                  <a:gd name="T9" fmla="*/ 54 h 54"/>
                  <a:gd name="T10" fmla="*/ 189 w 200"/>
                  <a:gd name="T11" fmla="*/ 27 h 54"/>
                  <a:gd name="T12" fmla="*/ 124 w 200"/>
                  <a:gd name="T13" fmla="*/ 27 h 54"/>
                  <a:gd name="T14" fmla="*/ 119 w 200"/>
                  <a:gd name="T15" fmla="*/ 0 h 54"/>
                  <a:gd name="T16" fmla="*/ 60 w 200"/>
                  <a:gd name="T17" fmla="*/ 0 h 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0"/>
                  <a:gd name="T28" fmla="*/ 0 h 54"/>
                  <a:gd name="T29" fmla="*/ 200 w 200"/>
                  <a:gd name="T30" fmla="*/ 54 h 5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0" h="54">
                    <a:moveTo>
                      <a:pt x="60" y="0"/>
                    </a:moveTo>
                    <a:lnTo>
                      <a:pt x="70" y="27"/>
                    </a:lnTo>
                    <a:lnTo>
                      <a:pt x="0" y="27"/>
                    </a:lnTo>
                    <a:lnTo>
                      <a:pt x="11" y="54"/>
                    </a:lnTo>
                    <a:lnTo>
                      <a:pt x="200" y="54"/>
                    </a:lnTo>
                    <a:lnTo>
                      <a:pt x="189" y="27"/>
                    </a:lnTo>
                    <a:lnTo>
                      <a:pt x="124" y="27"/>
                    </a:lnTo>
                    <a:lnTo>
                      <a:pt x="119" y="0"/>
                    </a:lnTo>
                    <a:lnTo>
                      <a:pt x="6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0" name="Freeform 172">
                <a:extLst>
                  <a:ext uri="{FF2B5EF4-FFF2-40B4-BE49-F238E27FC236}">
                    <a16:creationId xmlns:a16="http://schemas.microsoft.com/office/drawing/2014/main" id="{45A48FA6-1417-4A0A-A990-53250F74E776}"/>
                  </a:ext>
                </a:extLst>
              </p:cNvPr>
              <p:cNvSpPr>
                <a:spLocks/>
              </p:cNvSpPr>
              <p:nvPr/>
            </p:nvSpPr>
            <p:spPr bwMode="auto">
              <a:xfrm>
                <a:off x="3336" y="3856"/>
                <a:ext cx="210" cy="64"/>
              </a:xfrm>
              <a:custGeom>
                <a:avLst/>
                <a:gdLst>
                  <a:gd name="T0" fmla="*/ 81 w 210"/>
                  <a:gd name="T1" fmla="*/ 32 h 64"/>
                  <a:gd name="T2" fmla="*/ 75 w 210"/>
                  <a:gd name="T3" fmla="*/ 37 h 64"/>
                  <a:gd name="T4" fmla="*/ 11 w 210"/>
                  <a:gd name="T5" fmla="*/ 37 h 64"/>
                  <a:gd name="T6" fmla="*/ 21 w 210"/>
                  <a:gd name="T7" fmla="*/ 53 h 64"/>
                  <a:gd name="T8" fmla="*/ 199 w 210"/>
                  <a:gd name="T9" fmla="*/ 53 h 64"/>
                  <a:gd name="T10" fmla="*/ 189 w 210"/>
                  <a:gd name="T11" fmla="*/ 37 h 64"/>
                  <a:gd name="T12" fmla="*/ 129 w 210"/>
                  <a:gd name="T13" fmla="*/ 37 h 64"/>
                  <a:gd name="T14" fmla="*/ 124 w 210"/>
                  <a:gd name="T15" fmla="*/ 32 h 64"/>
                  <a:gd name="T16" fmla="*/ 118 w 210"/>
                  <a:gd name="T17" fmla="*/ 10 h 64"/>
                  <a:gd name="T18" fmla="*/ 65 w 210"/>
                  <a:gd name="T19" fmla="*/ 10 h 64"/>
                  <a:gd name="T20" fmla="*/ 65 w 210"/>
                  <a:gd name="T21" fmla="*/ 0 h 64"/>
                  <a:gd name="T22" fmla="*/ 124 w 210"/>
                  <a:gd name="T23" fmla="*/ 0 h 64"/>
                  <a:gd name="T24" fmla="*/ 129 w 210"/>
                  <a:gd name="T25" fmla="*/ 5 h 64"/>
                  <a:gd name="T26" fmla="*/ 135 w 210"/>
                  <a:gd name="T27" fmla="*/ 26 h 64"/>
                  <a:gd name="T28" fmla="*/ 194 w 210"/>
                  <a:gd name="T29" fmla="*/ 26 h 64"/>
                  <a:gd name="T30" fmla="*/ 199 w 210"/>
                  <a:gd name="T31" fmla="*/ 32 h 64"/>
                  <a:gd name="T32" fmla="*/ 210 w 210"/>
                  <a:gd name="T33" fmla="*/ 59 h 64"/>
                  <a:gd name="T34" fmla="*/ 205 w 210"/>
                  <a:gd name="T35" fmla="*/ 64 h 64"/>
                  <a:gd name="T36" fmla="*/ 16 w 210"/>
                  <a:gd name="T37" fmla="*/ 64 h 64"/>
                  <a:gd name="T38" fmla="*/ 11 w 210"/>
                  <a:gd name="T39" fmla="*/ 59 h 64"/>
                  <a:gd name="T40" fmla="*/ 0 w 210"/>
                  <a:gd name="T41" fmla="*/ 32 h 64"/>
                  <a:gd name="T42" fmla="*/ 5 w 210"/>
                  <a:gd name="T43" fmla="*/ 26 h 64"/>
                  <a:gd name="T44" fmla="*/ 75 w 210"/>
                  <a:gd name="T45" fmla="*/ 26 h 64"/>
                  <a:gd name="T46" fmla="*/ 81 w 210"/>
                  <a:gd name="T47" fmla="*/ 32 h 6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10"/>
                  <a:gd name="T73" fmla="*/ 0 h 64"/>
                  <a:gd name="T74" fmla="*/ 210 w 210"/>
                  <a:gd name="T75" fmla="*/ 64 h 64"/>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10" h="64">
                    <a:moveTo>
                      <a:pt x="81" y="32"/>
                    </a:moveTo>
                    <a:lnTo>
                      <a:pt x="75" y="37"/>
                    </a:lnTo>
                    <a:lnTo>
                      <a:pt x="11" y="37"/>
                    </a:lnTo>
                    <a:lnTo>
                      <a:pt x="21" y="53"/>
                    </a:lnTo>
                    <a:lnTo>
                      <a:pt x="199" y="53"/>
                    </a:lnTo>
                    <a:lnTo>
                      <a:pt x="189" y="37"/>
                    </a:lnTo>
                    <a:lnTo>
                      <a:pt x="129" y="37"/>
                    </a:lnTo>
                    <a:lnTo>
                      <a:pt x="124" y="32"/>
                    </a:lnTo>
                    <a:lnTo>
                      <a:pt x="118" y="10"/>
                    </a:lnTo>
                    <a:lnTo>
                      <a:pt x="65" y="10"/>
                    </a:lnTo>
                    <a:lnTo>
                      <a:pt x="65" y="0"/>
                    </a:lnTo>
                    <a:lnTo>
                      <a:pt x="124" y="0"/>
                    </a:lnTo>
                    <a:lnTo>
                      <a:pt x="129" y="5"/>
                    </a:lnTo>
                    <a:lnTo>
                      <a:pt x="135" y="26"/>
                    </a:lnTo>
                    <a:lnTo>
                      <a:pt x="194" y="26"/>
                    </a:lnTo>
                    <a:lnTo>
                      <a:pt x="199" y="32"/>
                    </a:lnTo>
                    <a:lnTo>
                      <a:pt x="210" y="59"/>
                    </a:lnTo>
                    <a:lnTo>
                      <a:pt x="205" y="64"/>
                    </a:lnTo>
                    <a:lnTo>
                      <a:pt x="16" y="64"/>
                    </a:lnTo>
                    <a:lnTo>
                      <a:pt x="11" y="59"/>
                    </a:lnTo>
                    <a:lnTo>
                      <a:pt x="0" y="32"/>
                    </a:lnTo>
                    <a:lnTo>
                      <a:pt x="5" y="26"/>
                    </a:lnTo>
                    <a:lnTo>
                      <a:pt x="75" y="26"/>
                    </a:lnTo>
                    <a:lnTo>
                      <a:pt x="81"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1" name="Freeform 173">
                <a:extLst>
                  <a:ext uri="{FF2B5EF4-FFF2-40B4-BE49-F238E27FC236}">
                    <a16:creationId xmlns:a16="http://schemas.microsoft.com/office/drawing/2014/main" id="{765DB6D0-473B-4D88-B450-365E35A8377A}"/>
                  </a:ext>
                </a:extLst>
              </p:cNvPr>
              <p:cNvSpPr>
                <a:spLocks/>
              </p:cNvSpPr>
              <p:nvPr/>
            </p:nvSpPr>
            <p:spPr bwMode="auto">
              <a:xfrm>
                <a:off x="3395" y="3856"/>
                <a:ext cx="22" cy="32"/>
              </a:xfrm>
              <a:custGeom>
                <a:avLst/>
                <a:gdLst>
                  <a:gd name="T0" fmla="*/ 11 w 22"/>
                  <a:gd name="T1" fmla="*/ 5 h 32"/>
                  <a:gd name="T2" fmla="*/ 22 w 22"/>
                  <a:gd name="T3" fmla="*/ 32 h 32"/>
                  <a:gd name="T4" fmla="*/ 11 w 22"/>
                  <a:gd name="T5" fmla="*/ 32 h 32"/>
                  <a:gd name="T6" fmla="*/ 0 w 22"/>
                  <a:gd name="T7" fmla="*/ 5 h 32"/>
                  <a:gd name="T8" fmla="*/ 6 w 22"/>
                  <a:gd name="T9" fmla="*/ 0 h 32"/>
                  <a:gd name="T10" fmla="*/ 11 w 22"/>
                  <a:gd name="T11" fmla="*/ 5 h 32"/>
                  <a:gd name="T12" fmla="*/ 0 60000 65536"/>
                  <a:gd name="T13" fmla="*/ 0 60000 65536"/>
                  <a:gd name="T14" fmla="*/ 0 60000 65536"/>
                  <a:gd name="T15" fmla="*/ 0 60000 65536"/>
                  <a:gd name="T16" fmla="*/ 0 60000 65536"/>
                  <a:gd name="T17" fmla="*/ 0 60000 65536"/>
                  <a:gd name="T18" fmla="*/ 0 w 22"/>
                  <a:gd name="T19" fmla="*/ 0 h 32"/>
                  <a:gd name="T20" fmla="*/ 22 w 22"/>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22" h="32">
                    <a:moveTo>
                      <a:pt x="11" y="5"/>
                    </a:moveTo>
                    <a:lnTo>
                      <a:pt x="22" y="32"/>
                    </a:lnTo>
                    <a:lnTo>
                      <a:pt x="11" y="32"/>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2" name="Freeform 174">
                <a:extLst>
                  <a:ext uri="{FF2B5EF4-FFF2-40B4-BE49-F238E27FC236}">
                    <a16:creationId xmlns:a16="http://schemas.microsoft.com/office/drawing/2014/main" id="{C797EB57-816D-4003-BB0E-2005778F8B9C}"/>
                  </a:ext>
                </a:extLst>
              </p:cNvPr>
              <p:cNvSpPr>
                <a:spLocks/>
              </p:cNvSpPr>
              <p:nvPr/>
            </p:nvSpPr>
            <p:spPr bwMode="auto">
              <a:xfrm>
                <a:off x="3341" y="3888"/>
                <a:ext cx="200" cy="54"/>
              </a:xfrm>
              <a:custGeom>
                <a:avLst/>
                <a:gdLst>
                  <a:gd name="T0" fmla="*/ 0 w 200"/>
                  <a:gd name="T1" fmla="*/ 0 h 54"/>
                  <a:gd name="T2" fmla="*/ 11 w 200"/>
                  <a:gd name="T3" fmla="*/ 27 h 54"/>
                  <a:gd name="T4" fmla="*/ 200 w 200"/>
                  <a:gd name="T5" fmla="*/ 27 h 54"/>
                  <a:gd name="T6" fmla="*/ 200 w 200"/>
                  <a:gd name="T7" fmla="*/ 54 h 54"/>
                  <a:gd name="T8" fmla="*/ 6 w 200"/>
                  <a:gd name="T9" fmla="*/ 48 h 54"/>
                  <a:gd name="T10" fmla="*/ 0 w 200"/>
                  <a:gd name="T11" fmla="*/ 27 h 54"/>
                  <a:gd name="T12" fmla="*/ 0 w 200"/>
                  <a:gd name="T13" fmla="*/ 0 h 54"/>
                  <a:gd name="T14" fmla="*/ 0 60000 65536"/>
                  <a:gd name="T15" fmla="*/ 0 60000 65536"/>
                  <a:gd name="T16" fmla="*/ 0 60000 65536"/>
                  <a:gd name="T17" fmla="*/ 0 60000 65536"/>
                  <a:gd name="T18" fmla="*/ 0 60000 65536"/>
                  <a:gd name="T19" fmla="*/ 0 60000 65536"/>
                  <a:gd name="T20" fmla="*/ 0 60000 65536"/>
                  <a:gd name="T21" fmla="*/ 0 w 200"/>
                  <a:gd name="T22" fmla="*/ 0 h 54"/>
                  <a:gd name="T23" fmla="*/ 200 w 200"/>
                  <a:gd name="T24" fmla="*/ 54 h 5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0" h="54">
                    <a:moveTo>
                      <a:pt x="0" y="0"/>
                    </a:moveTo>
                    <a:lnTo>
                      <a:pt x="11" y="27"/>
                    </a:lnTo>
                    <a:lnTo>
                      <a:pt x="200" y="27"/>
                    </a:lnTo>
                    <a:lnTo>
                      <a:pt x="200" y="54"/>
                    </a:lnTo>
                    <a:lnTo>
                      <a:pt x="6" y="48"/>
                    </a:lnTo>
                    <a:lnTo>
                      <a:pt x="0"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3" name="Freeform 175">
                <a:extLst>
                  <a:ext uri="{FF2B5EF4-FFF2-40B4-BE49-F238E27FC236}">
                    <a16:creationId xmlns:a16="http://schemas.microsoft.com/office/drawing/2014/main" id="{898A73F1-D9E4-4CD4-BF58-320E74F8DD0D}"/>
                  </a:ext>
                </a:extLst>
              </p:cNvPr>
              <p:cNvSpPr>
                <a:spLocks/>
              </p:cNvSpPr>
              <p:nvPr/>
            </p:nvSpPr>
            <p:spPr bwMode="auto">
              <a:xfrm>
                <a:off x="3336" y="3888"/>
                <a:ext cx="210" cy="59"/>
              </a:xfrm>
              <a:custGeom>
                <a:avLst/>
                <a:gdLst>
                  <a:gd name="T0" fmla="*/ 16 w 210"/>
                  <a:gd name="T1" fmla="*/ 21 h 59"/>
                  <a:gd name="T2" fmla="*/ 205 w 210"/>
                  <a:gd name="T3" fmla="*/ 21 h 59"/>
                  <a:gd name="T4" fmla="*/ 210 w 210"/>
                  <a:gd name="T5" fmla="*/ 27 h 59"/>
                  <a:gd name="T6" fmla="*/ 210 w 210"/>
                  <a:gd name="T7" fmla="*/ 54 h 59"/>
                  <a:gd name="T8" fmla="*/ 205 w 210"/>
                  <a:gd name="T9" fmla="*/ 59 h 59"/>
                  <a:gd name="T10" fmla="*/ 11 w 210"/>
                  <a:gd name="T11" fmla="*/ 54 h 59"/>
                  <a:gd name="T12" fmla="*/ 5 w 210"/>
                  <a:gd name="T13" fmla="*/ 48 h 59"/>
                  <a:gd name="T14" fmla="*/ 0 w 210"/>
                  <a:gd name="T15" fmla="*/ 27 h 59"/>
                  <a:gd name="T16" fmla="*/ 0 w 210"/>
                  <a:gd name="T17" fmla="*/ 0 h 59"/>
                  <a:gd name="T18" fmla="*/ 11 w 210"/>
                  <a:gd name="T19" fmla="*/ 0 h 59"/>
                  <a:gd name="T20" fmla="*/ 11 w 210"/>
                  <a:gd name="T21" fmla="*/ 27 h 59"/>
                  <a:gd name="T22" fmla="*/ 16 w 210"/>
                  <a:gd name="T23" fmla="*/ 43 h 59"/>
                  <a:gd name="T24" fmla="*/ 199 w 210"/>
                  <a:gd name="T25" fmla="*/ 48 h 59"/>
                  <a:gd name="T26" fmla="*/ 199 w 210"/>
                  <a:gd name="T27" fmla="*/ 32 h 59"/>
                  <a:gd name="T28" fmla="*/ 16 w 210"/>
                  <a:gd name="T29" fmla="*/ 32 h 59"/>
                  <a:gd name="T30" fmla="*/ 11 w 210"/>
                  <a:gd name="T31" fmla="*/ 27 h 59"/>
                  <a:gd name="T32" fmla="*/ 16 w 210"/>
                  <a:gd name="T33" fmla="*/ 21 h 5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10"/>
                  <a:gd name="T52" fmla="*/ 0 h 59"/>
                  <a:gd name="T53" fmla="*/ 210 w 210"/>
                  <a:gd name="T54" fmla="*/ 59 h 5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10" h="59">
                    <a:moveTo>
                      <a:pt x="16" y="21"/>
                    </a:moveTo>
                    <a:lnTo>
                      <a:pt x="205" y="21"/>
                    </a:lnTo>
                    <a:lnTo>
                      <a:pt x="210" y="27"/>
                    </a:lnTo>
                    <a:lnTo>
                      <a:pt x="210" y="54"/>
                    </a:lnTo>
                    <a:lnTo>
                      <a:pt x="205" y="59"/>
                    </a:lnTo>
                    <a:lnTo>
                      <a:pt x="11" y="54"/>
                    </a:lnTo>
                    <a:lnTo>
                      <a:pt x="5" y="48"/>
                    </a:lnTo>
                    <a:lnTo>
                      <a:pt x="0" y="27"/>
                    </a:lnTo>
                    <a:lnTo>
                      <a:pt x="0" y="0"/>
                    </a:lnTo>
                    <a:lnTo>
                      <a:pt x="11" y="0"/>
                    </a:lnTo>
                    <a:lnTo>
                      <a:pt x="11" y="27"/>
                    </a:lnTo>
                    <a:lnTo>
                      <a:pt x="16" y="43"/>
                    </a:lnTo>
                    <a:lnTo>
                      <a:pt x="199" y="48"/>
                    </a:lnTo>
                    <a:lnTo>
                      <a:pt x="199" y="32"/>
                    </a:lnTo>
                    <a:lnTo>
                      <a:pt x="16" y="32"/>
                    </a:lnTo>
                    <a:lnTo>
                      <a:pt x="11" y="27"/>
                    </a:lnTo>
                    <a:lnTo>
                      <a:pt x="16"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4" name="Freeform 176">
                <a:extLst>
                  <a:ext uri="{FF2B5EF4-FFF2-40B4-BE49-F238E27FC236}">
                    <a16:creationId xmlns:a16="http://schemas.microsoft.com/office/drawing/2014/main" id="{3295106C-A4AA-427A-9189-C355FC8F7283}"/>
                  </a:ext>
                </a:extLst>
              </p:cNvPr>
              <p:cNvSpPr>
                <a:spLocks/>
              </p:cNvSpPr>
              <p:nvPr/>
            </p:nvSpPr>
            <p:spPr bwMode="auto">
              <a:xfrm>
                <a:off x="3336" y="3888"/>
                <a:ext cx="21" cy="27"/>
              </a:xfrm>
              <a:custGeom>
                <a:avLst/>
                <a:gdLst>
                  <a:gd name="T0" fmla="*/ 0 w 21"/>
                  <a:gd name="T1" fmla="*/ 0 h 27"/>
                  <a:gd name="T2" fmla="*/ 11 w 21"/>
                  <a:gd name="T3" fmla="*/ 0 h 27"/>
                  <a:gd name="T4" fmla="*/ 21 w 21"/>
                  <a:gd name="T5" fmla="*/ 27 h 27"/>
                  <a:gd name="T6" fmla="*/ 11 w 21"/>
                  <a:gd name="T7" fmla="*/ 27 h 27"/>
                  <a:gd name="T8" fmla="*/ 0 w 21"/>
                  <a:gd name="T9" fmla="*/ 0 h 27"/>
                  <a:gd name="T10" fmla="*/ 0 w 21"/>
                  <a:gd name="T11" fmla="*/ 0 h 27"/>
                  <a:gd name="T12" fmla="*/ 0 60000 65536"/>
                  <a:gd name="T13" fmla="*/ 0 60000 65536"/>
                  <a:gd name="T14" fmla="*/ 0 60000 65536"/>
                  <a:gd name="T15" fmla="*/ 0 60000 65536"/>
                  <a:gd name="T16" fmla="*/ 0 60000 65536"/>
                  <a:gd name="T17" fmla="*/ 0 60000 65536"/>
                  <a:gd name="T18" fmla="*/ 0 w 21"/>
                  <a:gd name="T19" fmla="*/ 0 h 27"/>
                  <a:gd name="T20" fmla="*/ 21 w 21"/>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1" h="27">
                    <a:moveTo>
                      <a:pt x="0" y="0"/>
                    </a:moveTo>
                    <a:lnTo>
                      <a:pt x="11" y="0"/>
                    </a:lnTo>
                    <a:lnTo>
                      <a:pt x="21" y="27"/>
                    </a:lnTo>
                    <a:lnTo>
                      <a:pt x="11"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5" name="Freeform 177">
                <a:extLst>
                  <a:ext uri="{FF2B5EF4-FFF2-40B4-BE49-F238E27FC236}">
                    <a16:creationId xmlns:a16="http://schemas.microsoft.com/office/drawing/2014/main" id="{A02D5640-5349-46DB-A07C-D4CBA1666DF0}"/>
                  </a:ext>
                </a:extLst>
              </p:cNvPr>
              <p:cNvSpPr>
                <a:spLocks/>
              </p:cNvSpPr>
              <p:nvPr/>
            </p:nvSpPr>
            <p:spPr bwMode="auto">
              <a:xfrm>
                <a:off x="3401" y="3861"/>
                <a:ext cx="10" cy="27"/>
              </a:xfrm>
              <a:custGeom>
                <a:avLst/>
                <a:gdLst>
                  <a:gd name="T0" fmla="*/ 0 w 10"/>
                  <a:gd name="T1" fmla="*/ 0 h 27"/>
                  <a:gd name="T2" fmla="*/ 10 w 10"/>
                  <a:gd name="T3" fmla="*/ 27 h 27"/>
                  <a:gd name="T4" fmla="*/ 0 w 10"/>
                  <a:gd name="T5" fmla="*/ 27 h 27"/>
                  <a:gd name="T6" fmla="*/ 0 w 10"/>
                  <a:gd name="T7" fmla="*/ 0 h 27"/>
                  <a:gd name="T8" fmla="*/ 0 60000 65536"/>
                  <a:gd name="T9" fmla="*/ 0 60000 65536"/>
                  <a:gd name="T10" fmla="*/ 0 60000 65536"/>
                  <a:gd name="T11" fmla="*/ 0 60000 65536"/>
                  <a:gd name="T12" fmla="*/ 0 w 10"/>
                  <a:gd name="T13" fmla="*/ 0 h 27"/>
                  <a:gd name="T14" fmla="*/ 10 w 10"/>
                  <a:gd name="T15" fmla="*/ 27 h 27"/>
                </a:gdLst>
                <a:ahLst/>
                <a:cxnLst>
                  <a:cxn ang="T8">
                    <a:pos x="T0" y="T1"/>
                  </a:cxn>
                  <a:cxn ang="T9">
                    <a:pos x="T2" y="T3"/>
                  </a:cxn>
                  <a:cxn ang="T10">
                    <a:pos x="T4" y="T5"/>
                  </a:cxn>
                  <a:cxn ang="T11">
                    <a:pos x="T6" y="T7"/>
                  </a:cxn>
                </a:cxnLst>
                <a:rect l="T12" t="T13" r="T14" b="T15"/>
                <a:pathLst>
                  <a:path w="10" h="27">
                    <a:moveTo>
                      <a:pt x="0" y="0"/>
                    </a:moveTo>
                    <a:lnTo>
                      <a:pt x="10" y="27"/>
                    </a:lnTo>
                    <a:lnTo>
                      <a:pt x="0"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6" name="Freeform 178">
                <a:extLst>
                  <a:ext uri="{FF2B5EF4-FFF2-40B4-BE49-F238E27FC236}">
                    <a16:creationId xmlns:a16="http://schemas.microsoft.com/office/drawing/2014/main" id="{92B310F3-7008-413A-84AC-763BEF9E7344}"/>
                  </a:ext>
                </a:extLst>
              </p:cNvPr>
              <p:cNvSpPr>
                <a:spLocks/>
              </p:cNvSpPr>
              <p:nvPr/>
            </p:nvSpPr>
            <p:spPr bwMode="auto">
              <a:xfrm>
                <a:off x="3395" y="3861"/>
                <a:ext cx="22" cy="32"/>
              </a:xfrm>
              <a:custGeom>
                <a:avLst/>
                <a:gdLst>
                  <a:gd name="T0" fmla="*/ 22 w 22"/>
                  <a:gd name="T1" fmla="*/ 27 h 32"/>
                  <a:gd name="T2" fmla="*/ 16 w 22"/>
                  <a:gd name="T3" fmla="*/ 32 h 32"/>
                  <a:gd name="T4" fmla="*/ 6 w 22"/>
                  <a:gd name="T5" fmla="*/ 32 h 32"/>
                  <a:gd name="T6" fmla="*/ 0 w 22"/>
                  <a:gd name="T7" fmla="*/ 27 h 32"/>
                  <a:gd name="T8" fmla="*/ 0 w 22"/>
                  <a:gd name="T9" fmla="*/ 0 h 32"/>
                  <a:gd name="T10" fmla="*/ 11 w 22"/>
                  <a:gd name="T11" fmla="*/ 0 h 32"/>
                  <a:gd name="T12" fmla="*/ 11 w 22"/>
                  <a:gd name="T13" fmla="*/ 21 h 32"/>
                  <a:gd name="T14" fmla="*/ 16 w 22"/>
                  <a:gd name="T15" fmla="*/ 21 h 32"/>
                  <a:gd name="T16" fmla="*/ 22 w 22"/>
                  <a:gd name="T17" fmla="*/ 27 h 3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
                  <a:gd name="T28" fmla="*/ 0 h 32"/>
                  <a:gd name="T29" fmla="*/ 22 w 22"/>
                  <a:gd name="T30" fmla="*/ 32 h 3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 h="32">
                    <a:moveTo>
                      <a:pt x="22" y="27"/>
                    </a:moveTo>
                    <a:lnTo>
                      <a:pt x="16" y="32"/>
                    </a:lnTo>
                    <a:lnTo>
                      <a:pt x="6" y="32"/>
                    </a:lnTo>
                    <a:lnTo>
                      <a:pt x="0" y="27"/>
                    </a:lnTo>
                    <a:lnTo>
                      <a:pt x="0" y="0"/>
                    </a:lnTo>
                    <a:lnTo>
                      <a:pt x="11" y="0"/>
                    </a:lnTo>
                    <a:lnTo>
                      <a:pt x="11" y="21"/>
                    </a:lnTo>
                    <a:lnTo>
                      <a:pt x="16" y="21"/>
                    </a:lnTo>
                    <a:lnTo>
                      <a:pt x="22"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7" name="Freeform 179">
                <a:extLst>
                  <a:ext uri="{FF2B5EF4-FFF2-40B4-BE49-F238E27FC236}">
                    <a16:creationId xmlns:a16="http://schemas.microsoft.com/office/drawing/2014/main" id="{6EFDF977-8C10-4E9D-B297-6D57525EBB62}"/>
                  </a:ext>
                </a:extLst>
              </p:cNvPr>
              <p:cNvSpPr>
                <a:spLocks/>
              </p:cNvSpPr>
              <p:nvPr/>
            </p:nvSpPr>
            <p:spPr bwMode="auto">
              <a:xfrm>
                <a:off x="3395" y="3861"/>
                <a:ext cx="22" cy="27"/>
              </a:xfrm>
              <a:custGeom>
                <a:avLst/>
                <a:gdLst>
                  <a:gd name="T0" fmla="*/ 0 w 22"/>
                  <a:gd name="T1" fmla="*/ 0 h 27"/>
                  <a:gd name="T2" fmla="*/ 11 w 22"/>
                  <a:gd name="T3" fmla="*/ 0 h 27"/>
                  <a:gd name="T4" fmla="*/ 22 w 22"/>
                  <a:gd name="T5" fmla="*/ 27 h 27"/>
                  <a:gd name="T6" fmla="*/ 11 w 22"/>
                  <a:gd name="T7" fmla="*/ 27 h 27"/>
                  <a:gd name="T8" fmla="*/ 0 w 22"/>
                  <a:gd name="T9" fmla="*/ 0 h 27"/>
                  <a:gd name="T10" fmla="*/ 0 w 22"/>
                  <a:gd name="T11" fmla="*/ 0 h 27"/>
                  <a:gd name="T12" fmla="*/ 0 60000 65536"/>
                  <a:gd name="T13" fmla="*/ 0 60000 65536"/>
                  <a:gd name="T14" fmla="*/ 0 60000 65536"/>
                  <a:gd name="T15" fmla="*/ 0 60000 65536"/>
                  <a:gd name="T16" fmla="*/ 0 60000 65536"/>
                  <a:gd name="T17" fmla="*/ 0 60000 65536"/>
                  <a:gd name="T18" fmla="*/ 0 w 22"/>
                  <a:gd name="T19" fmla="*/ 0 h 27"/>
                  <a:gd name="T20" fmla="*/ 22 w 22"/>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2" h="27">
                    <a:moveTo>
                      <a:pt x="0" y="0"/>
                    </a:moveTo>
                    <a:lnTo>
                      <a:pt x="11" y="0"/>
                    </a:lnTo>
                    <a:lnTo>
                      <a:pt x="22" y="27"/>
                    </a:lnTo>
                    <a:lnTo>
                      <a:pt x="11"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8" name="Freeform 180">
                <a:extLst>
                  <a:ext uri="{FF2B5EF4-FFF2-40B4-BE49-F238E27FC236}">
                    <a16:creationId xmlns:a16="http://schemas.microsoft.com/office/drawing/2014/main" id="{B30DEBCF-2340-4BE8-BB4E-AB377340D1A9}"/>
                  </a:ext>
                </a:extLst>
              </p:cNvPr>
              <p:cNvSpPr>
                <a:spLocks/>
              </p:cNvSpPr>
              <p:nvPr/>
            </p:nvSpPr>
            <p:spPr bwMode="auto">
              <a:xfrm>
                <a:off x="3406" y="3888"/>
                <a:ext cx="21" cy="21"/>
              </a:xfrm>
              <a:custGeom>
                <a:avLst/>
                <a:gdLst>
                  <a:gd name="T0" fmla="*/ 11 w 21"/>
                  <a:gd name="T1" fmla="*/ 0 h 21"/>
                  <a:gd name="T2" fmla="*/ 21 w 21"/>
                  <a:gd name="T3" fmla="*/ 21 h 21"/>
                  <a:gd name="T4" fmla="*/ 11 w 21"/>
                  <a:gd name="T5" fmla="*/ 21 h 21"/>
                  <a:gd name="T6" fmla="*/ 0 w 21"/>
                  <a:gd name="T7" fmla="*/ 0 h 21"/>
                  <a:gd name="T8" fmla="*/ 11 w 21"/>
                  <a:gd name="T9" fmla="*/ 0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1" y="0"/>
                    </a:moveTo>
                    <a:lnTo>
                      <a:pt x="21" y="21"/>
                    </a:lnTo>
                    <a:lnTo>
                      <a:pt x="11"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9" name="Freeform 181">
                <a:extLst>
                  <a:ext uri="{FF2B5EF4-FFF2-40B4-BE49-F238E27FC236}">
                    <a16:creationId xmlns:a16="http://schemas.microsoft.com/office/drawing/2014/main" id="{D0BEF436-DC6A-495B-BBD2-BC6E9F1A1310}"/>
                  </a:ext>
                </a:extLst>
              </p:cNvPr>
              <p:cNvSpPr>
                <a:spLocks/>
              </p:cNvSpPr>
              <p:nvPr/>
            </p:nvSpPr>
            <p:spPr bwMode="auto">
              <a:xfrm>
                <a:off x="3460" y="3888"/>
                <a:ext cx="21" cy="21"/>
              </a:xfrm>
              <a:custGeom>
                <a:avLst/>
                <a:gdLst>
                  <a:gd name="T0" fmla="*/ 11 w 21"/>
                  <a:gd name="T1" fmla="*/ 0 h 21"/>
                  <a:gd name="T2" fmla="*/ 21 w 21"/>
                  <a:gd name="T3" fmla="*/ 21 h 21"/>
                  <a:gd name="T4" fmla="*/ 11 w 21"/>
                  <a:gd name="T5" fmla="*/ 21 h 21"/>
                  <a:gd name="T6" fmla="*/ 0 w 21"/>
                  <a:gd name="T7" fmla="*/ 0 h 21"/>
                  <a:gd name="T8" fmla="*/ 11 w 21"/>
                  <a:gd name="T9" fmla="*/ 0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1" y="0"/>
                    </a:moveTo>
                    <a:lnTo>
                      <a:pt x="21" y="21"/>
                    </a:lnTo>
                    <a:lnTo>
                      <a:pt x="11"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20" name="Rectangle 182">
                <a:extLst>
                  <a:ext uri="{FF2B5EF4-FFF2-40B4-BE49-F238E27FC236}">
                    <a16:creationId xmlns:a16="http://schemas.microsoft.com/office/drawing/2014/main" id="{F61DB880-DC3F-49FB-98AF-2D4301DCBD6C}"/>
                  </a:ext>
                </a:extLst>
              </p:cNvPr>
              <p:cNvSpPr>
                <a:spLocks noChangeArrowheads="1"/>
              </p:cNvSpPr>
              <p:nvPr/>
            </p:nvSpPr>
            <p:spPr bwMode="auto">
              <a:xfrm>
                <a:off x="3411" y="3882"/>
                <a:ext cx="5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21" name="Freeform 183">
                <a:extLst>
                  <a:ext uri="{FF2B5EF4-FFF2-40B4-BE49-F238E27FC236}">
                    <a16:creationId xmlns:a16="http://schemas.microsoft.com/office/drawing/2014/main" id="{E78BA6B5-1C25-405B-8D93-DDB85490B6B6}"/>
                  </a:ext>
                </a:extLst>
              </p:cNvPr>
              <p:cNvSpPr>
                <a:spLocks/>
              </p:cNvSpPr>
              <p:nvPr/>
            </p:nvSpPr>
            <p:spPr bwMode="auto">
              <a:xfrm>
                <a:off x="3557" y="3791"/>
                <a:ext cx="302" cy="118"/>
              </a:xfrm>
              <a:custGeom>
                <a:avLst/>
                <a:gdLst>
                  <a:gd name="T0" fmla="*/ 0 w 302"/>
                  <a:gd name="T1" fmla="*/ 0 h 118"/>
                  <a:gd name="T2" fmla="*/ 32 w 302"/>
                  <a:gd name="T3" fmla="*/ 118 h 118"/>
                  <a:gd name="T4" fmla="*/ 302 w 302"/>
                  <a:gd name="T5" fmla="*/ 118 h 118"/>
                  <a:gd name="T6" fmla="*/ 264 w 302"/>
                  <a:gd name="T7" fmla="*/ 0 h 118"/>
                  <a:gd name="T8" fmla="*/ 0 w 302"/>
                  <a:gd name="T9" fmla="*/ 0 h 118"/>
                  <a:gd name="T10" fmla="*/ 0 60000 65536"/>
                  <a:gd name="T11" fmla="*/ 0 60000 65536"/>
                  <a:gd name="T12" fmla="*/ 0 60000 65536"/>
                  <a:gd name="T13" fmla="*/ 0 60000 65536"/>
                  <a:gd name="T14" fmla="*/ 0 60000 65536"/>
                  <a:gd name="T15" fmla="*/ 0 w 302"/>
                  <a:gd name="T16" fmla="*/ 0 h 118"/>
                  <a:gd name="T17" fmla="*/ 302 w 302"/>
                  <a:gd name="T18" fmla="*/ 118 h 118"/>
                </a:gdLst>
                <a:ahLst/>
                <a:cxnLst>
                  <a:cxn ang="T10">
                    <a:pos x="T0" y="T1"/>
                  </a:cxn>
                  <a:cxn ang="T11">
                    <a:pos x="T2" y="T3"/>
                  </a:cxn>
                  <a:cxn ang="T12">
                    <a:pos x="T4" y="T5"/>
                  </a:cxn>
                  <a:cxn ang="T13">
                    <a:pos x="T6" y="T7"/>
                  </a:cxn>
                  <a:cxn ang="T14">
                    <a:pos x="T8" y="T9"/>
                  </a:cxn>
                </a:cxnLst>
                <a:rect l="T15" t="T16" r="T17" b="T18"/>
                <a:pathLst>
                  <a:path w="302" h="118">
                    <a:moveTo>
                      <a:pt x="0" y="0"/>
                    </a:moveTo>
                    <a:lnTo>
                      <a:pt x="32" y="118"/>
                    </a:lnTo>
                    <a:lnTo>
                      <a:pt x="302" y="118"/>
                    </a:lnTo>
                    <a:lnTo>
                      <a:pt x="264"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22" name="Freeform 184">
                <a:extLst>
                  <a:ext uri="{FF2B5EF4-FFF2-40B4-BE49-F238E27FC236}">
                    <a16:creationId xmlns:a16="http://schemas.microsoft.com/office/drawing/2014/main" id="{D8D9F47D-B700-4F88-AF50-C05355E1EFC9}"/>
                  </a:ext>
                </a:extLst>
              </p:cNvPr>
              <p:cNvSpPr>
                <a:spLocks/>
              </p:cNvSpPr>
              <p:nvPr/>
            </p:nvSpPr>
            <p:spPr bwMode="auto">
              <a:xfrm>
                <a:off x="3557" y="3785"/>
                <a:ext cx="308" cy="130"/>
              </a:xfrm>
              <a:custGeom>
                <a:avLst/>
                <a:gdLst>
                  <a:gd name="T0" fmla="*/ 32 w 308"/>
                  <a:gd name="T1" fmla="*/ 119 h 130"/>
                  <a:gd name="T2" fmla="*/ 297 w 308"/>
                  <a:gd name="T3" fmla="*/ 119 h 130"/>
                  <a:gd name="T4" fmla="*/ 259 w 308"/>
                  <a:gd name="T5" fmla="*/ 11 h 130"/>
                  <a:gd name="T6" fmla="*/ 0 w 308"/>
                  <a:gd name="T7" fmla="*/ 11 h 130"/>
                  <a:gd name="T8" fmla="*/ 0 w 308"/>
                  <a:gd name="T9" fmla="*/ 0 h 130"/>
                  <a:gd name="T10" fmla="*/ 264 w 308"/>
                  <a:gd name="T11" fmla="*/ 0 h 130"/>
                  <a:gd name="T12" fmla="*/ 270 w 308"/>
                  <a:gd name="T13" fmla="*/ 6 h 130"/>
                  <a:gd name="T14" fmla="*/ 308 w 308"/>
                  <a:gd name="T15" fmla="*/ 124 h 130"/>
                  <a:gd name="T16" fmla="*/ 302 w 308"/>
                  <a:gd name="T17" fmla="*/ 130 h 130"/>
                  <a:gd name="T18" fmla="*/ 32 w 308"/>
                  <a:gd name="T19" fmla="*/ 130 h 130"/>
                  <a:gd name="T20" fmla="*/ 27 w 308"/>
                  <a:gd name="T21" fmla="*/ 124 h 130"/>
                  <a:gd name="T22" fmla="*/ 32 w 308"/>
                  <a:gd name="T23" fmla="*/ 119 h 13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8"/>
                  <a:gd name="T37" fmla="*/ 0 h 130"/>
                  <a:gd name="T38" fmla="*/ 308 w 308"/>
                  <a:gd name="T39" fmla="*/ 130 h 13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8" h="130">
                    <a:moveTo>
                      <a:pt x="32" y="119"/>
                    </a:moveTo>
                    <a:lnTo>
                      <a:pt x="297" y="119"/>
                    </a:lnTo>
                    <a:lnTo>
                      <a:pt x="259" y="11"/>
                    </a:lnTo>
                    <a:lnTo>
                      <a:pt x="0" y="11"/>
                    </a:lnTo>
                    <a:lnTo>
                      <a:pt x="0" y="0"/>
                    </a:lnTo>
                    <a:lnTo>
                      <a:pt x="264" y="0"/>
                    </a:lnTo>
                    <a:lnTo>
                      <a:pt x="270" y="6"/>
                    </a:lnTo>
                    <a:lnTo>
                      <a:pt x="308" y="124"/>
                    </a:lnTo>
                    <a:lnTo>
                      <a:pt x="302" y="130"/>
                    </a:lnTo>
                    <a:lnTo>
                      <a:pt x="32" y="130"/>
                    </a:lnTo>
                    <a:lnTo>
                      <a:pt x="27" y="124"/>
                    </a:lnTo>
                    <a:lnTo>
                      <a:pt x="32" y="1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23" name="Freeform 185">
                <a:extLst>
                  <a:ext uri="{FF2B5EF4-FFF2-40B4-BE49-F238E27FC236}">
                    <a16:creationId xmlns:a16="http://schemas.microsoft.com/office/drawing/2014/main" id="{7AE3A0C3-1B99-4564-9FC6-34122EBACF47}"/>
                  </a:ext>
                </a:extLst>
              </p:cNvPr>
              <p:cNvSpPr>
                <a:spLocks/>
              </p:cNvSpPr>
              <p:nvPr/>
            </p:nvSpPr>
            <p:spPr bwMode="auto">
              <a:xfrm>
                <a:off x="3552" y="3785"/>
                <a:ext cx="43" cy="124"/>
              </a:xfrm>
              <a:custGeom>
                <a:avLst/>
                <a:gdLst>
                  <a:gd name="T0" fmla="*/ 10 w 43"/>
                  <a:gd name="T1" fmla="*/ 6 h 124"/>
                  <a:gd name="T2" fmla="*/ 43 w 43"/>
                  <a:gd name="T3" fmla="*/ 124 h 124"/>
                  <a:gd name="T4" fmla="*/ 32 w 43"/>
                  <a:gd name="T5" fmla="*/ 124 h 124"/>
                  <a:gd name="T6" fmla="*/ 0 w 43"/>
                  <a:gd name="T7" fmla="*/ 6 h 124"/>
                  <a:gd name="T8" fmla="*/ 5 w 43"/>
                  <a:gd name="T9" fmla="*/ 0 h 124"/>
                  <a:gd name="T10" fmla="*/ 10 w 43"/>
                  <a:gd name="T11" fmla="*/ 6 h 124"/>
                  <a:gd name="T12" fmla="*/ 0 60000 65536"/>
                  <a:gd name="T13" fmla="*/ 0 60000 65536"/>
                  <a:gd name="T14" fmla="*/ 0 60000 65536"/>
                  <a:gd name="T15" fmla="*/ 0 60000 65536"/>
                  <a:gd name="T16" fmla="*/ 0 60000 65536"/>
                  <a:gd name="T17" fmla="*/ 0 60000 65536"/>
                  <a:gd name="T18" fmla="*/ 0 w 43"/>
                  <a:gd name="T19" fmla="*/ 0 h 124"/>
                  <a:gd name="T20" fmla="*/ 43 w 43"/>
                  <a:gd name="T21" fmla="*/ 124 h 124"/>
                </a:gdLst>
                <a:ahLst/>
                <a:cxnLst>
                  <a:cxn ang="T12">
                    <a:pos x="T0" y="T1"/>
                  </a:cxn>
                  <a:cxn ang="T13">
                    <a:pos x="T2" y="T3"/>
                  </a:cxn>
                  <a:cxn ang="T14">
                    <a:pos x="T4" y="T5"/>
                  </a:cxn>
                  <a:cxn ang="T15">
                    <a:pos x="T6" y="T7"/>
                  </a:cxn>
                  <a:cxn ang="T16">
                    <a:pos x="T8" y="T9"/>
                  </a:cxn>
                  <a:cxn ang="T17">
                    <a:pos x="T10" y="T11"/>
                  </a:cxn>
                </a:cxnLst>
                <a:rect l="T18" t="T19" r="T20" b="T21"/>
                <a:pathLst>
                  <a:path w="43" h="124">
                    <a:moveTo>
                      <a:pt x="10" y="6"/>
                    </a:moveTo>
                    <a:lnTo>
                      <a:pt x="43" y="124"/>
                    </a:lnTo>
                    <a:lnTo>
                      <a:pt x="32" y="124"/>
                    </a:lnTo>
                    <a:lnTo>
                      <a:pt x="0" y="6"/>
                    </a:lnTo>
                    <a:lnTo>
                      <a:pt x="5" y="0"/>
                    </a:lnTo>
                    <a:lnTo>
                      <a:pt x="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24" name="Rectangle 186">
                <a:extLst>
                  <a:ext uri="{FF2B5EF4-FFF2-40B4-BE49-F238E27FC236}">
                    <a16:creationId xmlns:a16="http://schemas.microsoft.com/office/drawing/2014/main" id="{01D70AFD-E634-470A-BF15-99CE7785D7C7}"/>
                  </a:ext>
                </a:extLst>
              </p:cNvPr>
              <p:cNvSpPr>
                <a:spLocks noChangeArrowheads="1"/>
              </p:cNvSpPr>
              <p:nvPr/>
            </p:nvSpPr>
            <p:spPr bwMode="auto">
              <a:xfrm>
                <a:off x="3568" y="3823"/>
                <a:ext cx="25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25" name="Rectangle 187">
                <a:extLst>
                  <a:ext uri="{FF2B5EF4-FFF2-40B4-BE49-F238E27FC236}">
                    <a16:creationId xmlns:a16="http://schemas.microsoft.com/office/drawing/2014/main" id="{AC35D04D-9C73-4CB8-92E8-77F191F5731B}"/>
                  </a:ext>
                </a:extLst>
              </p:cNvPr>
              <p:cNvSpPr>
                <a:spLocks noChangeArrowheads="1"/>
              </p:cNvSpPr>
              <p:nvPr/>
            </p:nvSpPr>
            <p:spPr bwMode="auto">
              <a:xfrm>
                <a:off x="3573" y="3850"/>
                <a:ext cx="216"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26" name="Rectangle 188">
                <a:extLst>
                  <a:ext uri="{FF2B5EF4-FFF2-40B4-BE49-F238E27FC236}">
                    <a16:creationId xmlns:a16="http://schemas.microsoft.com/office/drawing/2014/main" id="{7587CFE4-3939-499E-8872-A8C78BA49E7F}"/>
                  </a:ext>
                </a:extLst>
              </p:cNvPr>
              <p:cNvSpPr>
                <a:spLocks noChangeArrowheads="1"/>
              </p:cNvSpPr>
              <p:nvPr/>
            </p:nvSpPr>
            <p:spPr bwMode="auto">
              <a:xfrm>
                <a:off x="3584" y="3877"/>
                <a:ext cx="21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27" name="Freeform 189">
                <a:extLst>
                  <a:ext uri="{FF2B5EF4-FFF2-40B4-BE49-F238E27FC236}">
                    <a16:creationId xmlns:a16="http://schemas.microsoft.com/office/drawing/2014/main" id="{7A72C5AF-C2E1-463F-B542-A23F91006459}"/>
                  </a:ext>
                </a:extLst>
              </p:cNvPr>
              <p:cNvSpPr>
                <a:spLocks/>
              </p:cNvSpPr>
              <p:nvPr/>
            </p:nvSpPr>
            <p:spPr bwMode="auto">
              <a:xfrm>
                <a:off x="3627" y="3796"/>
                <a:ext cx="33" cy="86"/>
              </a:xfrm>
              <a:custGeom>
                <a:avLst/>
                <a:gdLst>
                  <a:gd name="T0" fmla="*/ 11 w 33"/>
                  <a:gd name="T1" fmla="*/ 0 h 86"/>
                  <a:gd name="T2" fmla="*/ 33 w 33"/>
                  <a:gd name="T3" fmla="*/ 86 h 86"/>
                  <a:gd name="T4" fmla="*/ 22 w 33"/>
                  <a:gd name="T5" fmla="*/ 86 h 86"/>
                  <a:gd name="T6" fmla="*/ 0 w 33"/>
                  <a:gd name="T7" fmla="*/ 0 h 86"/>
                  <a:gd name="T8" fmla="*/ 11 w 33"/>
                  <a:gd name="T9" fmla="*/ 0 h 86"/>
                  <a:gd name="T10" fmla="*/ 0 60000 65536"/>
                  <a:gd name="T11" fmla="*/ 0 60000 65536"/>
                  <a:gd name="T12" fmla="*/ 0 60000 65536"/>
                  <a:gd name="T13" fmla="*/ 0 60000 65536"/>
                  <a:gd name="T14" fmla="*/ 0 60000 65536"/>
                  <a:gd name="T15" fmla="*/ 0 w 33"/>
                  <a:gd name="T16" fmla="*/ 0 h 86"/>
                  <a:gd name="T17" fmla="*/ 33 w 33"/>
                  <a:gd name="T18" fmla="*/ 86 h 86"/>
                </a:gdLst>
                <a:ahLst/>
                <a:cxnLst>
                  <a:cxn ang="T10">
                    <a:pos x="T0" y="T1"/>
                  </a:cxn>
                  <a:cxn ang="T11">
                    <a:pos x="T2" y="T3"/>
                  </a:cxn>
                  <a:cxn ang="T12">
                    <a:pos x="T4" y="T5"/>
                  </a:cxn>
                  <a:cxn ang="T13">
                    <a:pos x="T6" y="T7"/>
                  </a:cxn>
                  <a:cxn ang="T14">
                    <a:pos x="T8" y="T9"/>
                  </a:cxn>
                </a:cxnLst>
                <a:rect l="T15" t="T16" r="T17" b="T18"/>
                <a:pathLst>
                  <a:path w="33" h="86">
                    <a:moveTo>
                      <a:pt x="11" y="0"/>
                    </a:moveTo>
                    <a:lnTo>
                      <a:pt x="33" y="86"/>
                    </a:lnTo>
                    <a:lnTo>
                      <a:pt x="22" y="86"/>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28" name="Freeform 190">
                <a:extLst>
                  <a:ext uri="{FF2B5EF4-FFF2-40B4-BE49-F238E27FC236}">
                    <a16:creationId xmlns:a16="http://schemas.microsoft.com/office/drawing/2014/main" id="{7C6ED5B1-A247-4697-B0AE-613AEF0972AE}"/>
                  </a:ext>
                </a:extLst>
              </p:cNvPr>
              <p:cNvSpPr>
                <a:spLocks/>
              </p:cNvSpPr>
              <p:nvPr/>
            </p:nvSpPr>
            <p:spPr bwMode="auto">
              <a:xfrm>
                <a:off x="3762" y="3796"/>
                <a:ext cx="49" cy="113"/>
              </a:xfrm>
              <a:custGeom>
                <a:avLst/>
                <a:gdLst>
                  <a:gd name="T0" fmla="*/ 11 w 49"/>
                  <a:gd name="T1" fmla="*/ 0 h 113"/>
                  <a:gd name="T2" fmla="*/ 49 w 49"/>
                  <a:gd name="T3" fmla="*/ 113 h 113"/>
                  <a:gd name="T4" fmla="*/ 38 w 49"/>
                  <a:gd name="T5" fmla="*/ 113 h 113"/>
                  <a:gd name="T6" fmla="*/ 0 w 49"/>
                  <a:gd name="T7" fmla="*/ 0 h 113"/>
                  <a:gd name="T8" fmla="*/ 11 w 49"/>
                  <a:gd name="T9" fmla="*/ 0 h 113"/>
                  <a:gd name="T10" fmla="*/ 0 60000 65536"/>
                  <a:gd name="T11" fmla="*/ 0 60000 65536"/>
                  <a:gd name="T12" fmla="*/ 0 60000 65536"/>
                  <a:gd name="T13" fmla="*/ 0 60000 65536"/>
                  <a:gd name="T14" fmla="*/ 0 60000 65536"/>
                  <a:gd name="T15" fmla="*/ 0 w 49"/>
                  <a:gd name="T16" fmla="*/ 0 h 113"/>
                  <a:gd name="T17" fmla="*/ 49 w 49"/>
                  <a:gd name="T18" fmla="*/ 113 h 113"/>
                </a:gdLst>
                <a:ahLst/>
                <a:cxnLst>
                  <a:cxn ang="T10">
                    <a:pos x="T0" y="T1"/>
                  </a:cxn>
                  <a:cxn ang="T11">
                    <a:pos x="T2" y="T3"/>
                  </a:cxn>
                  <a:cxn ang="T12">
                    <a:pos x="T4" y="T5"/>
                  </a:cxn>
                  <a:cxn ang="T13">
                    <a:pos x="T6" y="T7"/>
                  </a:cxn>
                  <a:cxn ang="T14">
                    <a:pos x="T8" y="T9"/>
                  </a:cxn>
                </a:cxnLst>
                <a:rect l="T15" t="T16" r="T17" b="T18"/>
                <a:pathLst>
                  <a:path w="49" h="113">
                    <a:moveTo>
                      <a:pt x="11" y="0"/>
                    </a:moveTo>
                    <a:lnTo>
                      <a:pt x="49" y="113"/>
                    </a:lnTo>
                    <a:lnTo>
                      <a:pt x="38" y="11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29" name="Freeform 191">
                <a:extLst>
                  <a:ext uri="{FF2B5EF4-FFF2-40B4-BE49-F238E27FC236}">
                    <a16:creationId xmlns:a16="http://schemas.microsoft.com/office/drawing/2014/main" id="{84F61842-7DE8-4554-B080-8403B146F8C4}"/>
                  </a:ext>
                </a:extLst>
              </p:cNvPr>
              <p:cNvSpPr>
                <a:spLocks/>
              </p:cNvSpPr>
              <p:nvPr/>
            </p:nvSpPr>
            <p:spPr bwMode="auto">
              <a:xfrm>
                <a:off x="3697" y="3796"/>
                <a:ext cx="43" cy="113"/>
              </a:xfrm>
              <a:custGeom>
                <a:avLst/>
                <a:gdLst>
                  <a:gd name="T0" fmla="*/ 11 w 43"/>
                  <a:gd name="T1" fmla="*/ 0 h 113"/>
                  <a:gd name="T2" fmla="*/ 43 w 43"/>
                  <a:gd name="T3" fmla="*/ 113 h 113"/>
                  <a:gd name="T4" fmla="*/ 33 w 43"/>
                  <a:gd name="T5" fmla="*/ 113 h 113"/>
                  <a:gd name="T6" fmla="*/ 0 w 43"/>
                  <a:gd name="T7" fmla="*/ 0 h 113"/>
                  <a:gd name="T8" fmla="*/ 11 w 43"/>
                  <a:gd name="T9" fmla="*/ 0 h 113"/>
                  <a:gd name="T10" fmla="*/ 0 60000 65536"/>
                  <a:gd name="T11" fmla="*/ 0 60000 65536"/>
                  <a:gd name="T12" fmla="*/ 0 60000 65536"/>
                  <a:gd name="T13" fmla="*/ 0 60000 65536"/>
                  <a:gd name="T14" fmla="*/ 0 60000 65536"/>
                  <a:gd name="T15" fmla="*/ 0 w 43"/>
                  <a:gd name="T16" fmla="*/ 0 h 113"/>
                  <a:gd name="T17" fmla="*/ 43 w 43"/>
                  <a:gd name="T18" fmla="*/ 113 h 113"/>
                </a:gdLst>
                <a:ahLst/>
                <a:cxnLst>
                  <a:cxn ang="T10">
                    <a:pos x="T0" y="T1"/>
                  </a:cxn>
                  <a:cxn ang="T11">
                    <a:pos x="T2" y="T3"/>
                  </a:cxn>
                  <a:cxn ang="T12">
                    <a:pos x="T4" y="T5"/>
                  </a:cxn>
                  <a:cxn ang="T13">
                    <a:pos x="T6" y="T7"/>
                  </a:cxn>
                  <a:cxn ang="T14">
                    <a:pos x="T8" y="T9"/>
                  </a:cxn>
                </a:cxnLst>
                <a:rect l="T15" t="T16" r="T17" b="T18"/>
                <a:pathLst>
                  <a:path w="43" h="113">
                    <a:moveTo>
                      <a:pt x="11" y="0"/>
                    </a:moveTo>
                    <a:lnTo>
                      <a:pt x="43" y="113"/>
                    </a:lnTo>
                    <a:lnTo>
                      <a:pt x="33" y="11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30" name="Freeform 192">
                <a:extLst>
                  <a:ext uri="{FF2B5EF4-FFF2-40B4-BE49-F238E27FC236}">
                    <a16:creationId xmlns:a16="http://schemas.microsoft.com/office/drawing/2014/main" id="{790C6B8D-B484-4796-B1ED-274FDF13E6E4}"/>
                  </a:ext>
                </a:extLst>
              </p:cNvPr>
              <p:cNvSpPr>
                <a:spLocks/>
              </p:cNvSpPr>
              <p:nvPr/>
            </p:nvSpPr>
            <p:spPr bwMode="auto">
              <a:xfrm>
                <a:off x="3557" y="3791"/>
                <a:ext cx="302" cy="145"/>
              </a:xfrm>
              <a:custGeom>
                <a:avLst/>
                <a:gdLst>
                  <a:gd name="T0" fmla="*/ 0 w 302"/>
                  <a:gd name="T1" fmla="*/ 0 h 145"/>
                  <a:gd name="T2" fmla="*/ 32 w 302"/>
                  <a:gd name="T3" fmla="*/ 118 h 145"/>
                  <a:gd name="T4" fmla="*/ 302 w 302"/>
                  <a:gd name="T5" fmla="*/ 118 h 145"/>
                  <a:gd name="T6" fmla="*/ 302 w 302"/>
                  <a:gd name="T7" fmla="*/ 145 h 145"/>
                  <a:gd name="T8" fmla="*/ 27 w 302"/>
                  <a:gd name="T9" fmla="*/ 145 h 145"/>
                  <a:gd name="T10" fmla="*/ 0 w 302"/>
                  <a:gd name="T11" fmla="*/ 32 h 145"/>
                  <a:gd name="T12" fmla="*/ 0 w 302"/>
                  <a:gd name="T13" fmla="*/ 0 h 145"/>
                  <a:gd name="T14" fmla="*/ 0 60000 65536"/>
                  <a:gd name="T15" fmla="*/ 0 60000 65536"/>
                  <a:gd name="T16" fmla="*/ 0 60000 65536"/>
                  <a:gd name="T17" fmla="*/ 0 60000 65536"/>
                  <a:gd name="T18" fmla="*/ 0 60000 65536"/>
                  <a:gd name="T19" fmla="*/ 0 60000 65536"/>
                  <a:gd name="T20" fmla="*/ 0 60000 65536"/>
                  <a:gd name="T21" fmla="*/ 0 w 302"/>
                  <a:gd name="T22" fmla="*/ 0 h 145"/>
                  <a:gd name="T23" fmla="*/ 302 w 302"/>
                  <a:gd name="T24" fmla="*/ 145 h 1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2" h="145">
                    <a:moveTo>
                      <a:pt x="0" y="0"/>
                    </a:moveTo>
                    <a:lnTo>
                      <a:pt x="32" y="118"/>
                    </a:lnTo>
                    <a:lnTo>
                      <a:pt x="302" y="118"/>
                    </a:lnTo>
                    <a:lnTo>
                      <a:pt x="302" y="145"/>
                    </a:lnTo>
                    <a:lnTo>
                      <a:pt x="27" y="145"/>
                    </a:lnTo>
                    <a:lnTo>
                      <a:pt x="0" y="32"/>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grpSp>
        <p:sp>
          <p:nvSpPr>
            <p:cNvPr id="14" name="Freeform 193">
              <a:extLst>
                <a:ext uri="{FF2B5EF4-FFF2-40B4-BE49-F238E27FC236}">
                  <a16:creationId xmlns:a16="http://schemas.microsoft.com/office/drawing/2014/main" id="{D165FD30-2A52-4D5D-80D6-BA3DE7C65310}"/>
                </a:ext>
              </a:extLst>
            </p:cNvPr>
            <p:cNvSpPr>
              <a:spLocks/>
            </p:cNvSpPr>
            <p:nvPr/>
          </p:nvSpPr>
          <p:spPr bwMode="auto">
            <a:xfrm>
              <a:off x="3552" y="3791"/>
              <a:ext cx="313" cy="151"/>
            </a:xfrm>
            <a:custGeom>
              <a:avLst/>
              <a:gdLst>
                <a:gd name="T0" fmla="*/ 37 w 313"/>
                <a:gd name="T1" fmla="*/ 113 h 151"/>
                <a:gd name="T2" fmla="*/ 307 w 313"/>
                <a:gd name="T3" fmla="*/ 113 h 151"/>
                <a:gd name="T4" fmla="*/ 313 w 313"/>
                <a:gd name="T5" fmla="*/ 118 h 151"/>
                <a:gd name="T6" fmla="*/ 313 w 313"/>
                <a:gd name="T7" fmla="*/ 145 h 151"/>
                <a:gd name="T8" fmla="*/ 307 w 313"/>
                <a:gd name="T9" fmla="*/ 151 h 151"/>
                <a:gd name="T10" fmla="*/ 32 w 313"/>
                <a:gd name="T11" fmla="*/ 151 h 151"/>
                <a:gd name="T12" fmla="*/ 27 w 313"/>
                <a:gd name="T13" fmla="*/ 145 h 151"/>
                <a:gd name="T14" fmla="*/ 0 w 313"/>
                <a:gd name="T15" fmla="*/ 32 h 151"/>
                <a:gd name="T16" fmla="*/ 0 w 313"/>
                <a:gd name="T17" fmla="*/ 0 h 151"/>
                <a:gd name="T18" fmla="*/ 10 w 313"/>
                <a:gd name="T19" fmla="*/ 0 h 151"/>
                <a:gd name="T20" fmla="*/ 10 w 313"/>
                <a:gd name="T21" fmla="*/ 32 h 151"/>
                <a:gd name="T22" fmla="*/ 37 w 313"/>
                <a:gd name="T23" fmla="*/ 140 h 151"/>
                <a:gd name="T24" fmla="*/ 302 w 313"/>
                <a:gd name="T25" fmla="*/ 140 h 151"/>
                <a:gd name="T26" fmla="*/ 302 w 313"/>
                <a:gd name="T27" fmla="*/ 124 h 151"/>
                <a:gd name="T28" fmla="*/ 37 w 313"/>
                <a:gd name="T29" fmla="*/ 124 h 151"/>
                <a:gd name="T30" fmla="*/ 32 w 313"/>
                <a:gd name="T31" fmla="*/ 118 h 151"/>
                <a:gd name="T32" fmla="*/ 37 w 313"/>
                <a:gd name="T33" fmla="*/ 113 h 1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3"/>
                <a:gd name="T52" fmla="*/ 0 h 151"/>
                <a:gd name="T53" fmla="*/ 313 w 313"/>
                <a:gd name="T54" fmla="*/ 151 h 1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3" h="151">
                  <a:moveTo>
                    <a:pt x="37" y="113"/>
                  </a:moveTo>
                  <a:lnTo>
                    <a:pt x="307" y="113"/>
                  </a:lnTo>
                  <a:lnTo>
                    <a:pt x="313" y="118"/>
                  </a:lnTo>
                  <a:lnTo>
                    <a:pt x="313" y="145"/>
                  </a:lnTo>
                  <a:lnTo>
                    <a:pt x="307" y="151"/>
                  </a:lnTo>
                  <a:lnTo>
                    <a:pt x="32" y="151"/>
                  </a:lnTo>
                  <a:lnTo>
                    <a:pt x="27" y="145"/>
                  </a:lnTo>
                  <a:lnTo>
                    <a:pt x="0" y="32"/>
                  </a:lnTo>
                  <a:lnTo>
                    <a:pt x="0" y="0"/>
                  </a:lnTo>
                  <a:lnTo>
                    <a:pt x="10" y="0"/>
                  </a:lnTo>
                  <a:lnTo>
                    <a:pt x="10" y="32"/>
                  </a:lnTo>
                  <a:lnTo>
                    <a:pt x="37" y="140"/>
                  </a:lnTo>
                  <a:lnTo>
                    <a:pt x="302" y="140"/>
                  </a:lnTo>
                  <a:lnTo>
                    <a:pt x="302" y="124"/>
                  </a:lnTo>
                  <a:lnTo>
                    <a:pt x="37" y="124"/>
                  </a:lnTo>
                  <a:lnTo>
                    <a:pt x="32" y="118"/>
                  </a:lnTo>
                  <a:lnTo>
                    <a:pt x="37"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5" name="Freeform 194">
              <a:extLst>
                <a:ext uri="{FF2B5EF4-FFF2-40B4-BE49-F238E27FC236}">
                  <a16:creationId xmlns:a16="http://schemas.microsoft.com/office/drawing/2014/main" id="{50891F00-75EE-41CD-BE44-D7A8C4990AC7}"/>
                </a:ext>
              </a:extLst>
            </p:cNvPr>
            <p:cNvSpPr>
              <a:spLocks/>
            </p:cNvSpPr>
            <p:nvPr/>
          </p:nvSpPr>
          <p:spPr bwMode="auto">
            <a:xfrm>
              <a:off x="3552" y="3791"/>
              <a:ext cx="43" cy="118"/>
            </a:xfrm>
            <a:custGeom>
              <a:avLst/>
              <a:gdLst>
                <a:gd name="T0" fmla="*/ 0 w 43"/>
                <a:gd name="T1" fmla="*/ 0 h 118"/>
                <a:gd name="T2" fmla="*/ 10 w 43"/>
                <a:gd name="T3" fmla="*/ 0 h 118"/>
                <a:gd name="T4" fmla="*/ 43 w 43"/>
                <a:gd name="T5" fmla="*/ 118 h 118"/>
                <a:gd name="T6" fmla="*/ 32 w 43"/>
                <a:gd name="T7" fmla="*/ 118 h 118"/>
                <a:gd name="T8" fmla="*/ 0 w 43"/>
                <a:gd name="T9" fmla="*/ 0 h 118"/>
                <a:gd name="T10" fmla="*/ 0 w 43"/>
                <a:gd name="T11" fmla="*/ 0 h 118"/>
                <a:gd name="T12" fmla="*/ 0 60000 65536"/>
                <a:gd name="T13" fmla="*/ 0 60000 65536"/>
                <a:gd name="T14" fmla="*/ 0 60000 65536"/>
                <a:gd name="T15" fmla="*/ 0 60000 65536"/>
                <a:gd name="T16" fmla="*/ 0 60000 65536"/>
                <a:gd name="T17" fmla="*/ 0 60000 65536"/>
                <a:gd name="T18" fmla="*/ 0 w 43"/>
                <a:gd name="T19" fmla="*/ 0 h 118"/>
                <a:gd name="T20" fmla="*/ 43 w 43"/>
                <a:gd name="T21" fmla="*/ 118 h 118"/>
              </a:gdLst>
              <a:ahLst/>
              <a:cxnLst>
                <a:cxn ang="T12">
                  <a:pos x="T0" y="T1"/>
                </a:cxn>
                <a:cxn ang="T13">
                  <a:pos x="T2" y="T3"/>
                </a:cxn>
                <a:cxn ang="T14">
                  <a:pos x="T4" y="T5"/>
                </a:cxn>
                <a:cxn ang="T15">
                  <a:pos x="T6" y="T7"/>
                </a:cxn>
                <a:cxn ang="T16">
                  <a:pos x="T8" y="T9"/>
                </a:cxn>
                <a:cxn ang="T17">
                  <a:pos x="T10" y="T11"/>
                </a:cxn>
              </a:cxnLst>
              <a:rect l="T18" t="T19" r="T20" b="T21"/>
              <a:pathLst>
                <a:path w="43" h="118">
                  <a:moveTo>
                    <a:pt x="0" y="0"/>
                  </a:moveTo>
                  <a:lnTo>
                    <a:pt x="10" y="0"/>
                  </a:lnTo>
                  <a:lnTo>
                    <a:pt x="43" y="118"/>
                  </a:lnTo>
                  <a:lnTo>
                    <a:pt x="32" y="11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6" name="Freeform 195">
              <a:extLst>
                <a:ext uri="{FF2B5EF4-FFF2-40B4-BE49-F238E27FC236}">
                  <a16:creationId xmlns:a16="http://schemas.microsoft.com/office/drawing/2014/main" id="{F43B157A-8AA0-4C4B-87D8-DAC67A87C5ED}"/>
                </a:ext>
              </a:extLst>
            </p:cNvPr>
            <p:cNvSpPr>
              <a:spLocks/>
            </p:cNvSpPr>
            <p:nvPr/>
          </p:nvSpPr>
          <p:spPr bwMode="auto">
            <a:xfrm>
              <a:off x="3832" y="3753"/>
              <a:ext cx="81" cy="189"/>
            </a:xfrm>
            <a:custGeom>
              <a:avLst/>
              <a:gdLst>
                <a:gd name="T0" fmla="*/ 0 w 81"/>
                <a:gd name="T1" fmla="*/ 0 h 189"/>
                <a:gd name="T2" fmla="*/ 81 w 81"/>
                <a:gd name="T3" fmla="*/ 189 h 189"/>
                <a:gd name="T4" fmla="*/ 49 w 81"/>
                <a:gd name="T5" fmla="*/ 140 h 189"/>
                <a:gd name="T6" fmla="*/ 22 w 81"/>
                <a:gd name="T7" fmla="*/ 76 h 189"/>
                <a:gd name="T8" fmla="*/ 6 w 81"/>
                <a:gd name="T9" fmla="*/ 27 h 189"/>
                <a:gd name="T10" fmla="*/ 0 w 81"/>
                <a:gd name="T11" fmla="*/ 16 h 189"/>
                <a:gd name="T12" fmla="*/ 0 w 81"/>
                <a:gd name="T13" fmla="*/ 0 h 189"/>
                <a:gd name="T14" fmla="*/ 0 60000 65536"/>
                <a:gd name="T15" fmla="*/ 0 60000 65536"/>
                <a:gd name="T16" fmla="*/ 0 60000 65536"/>
                <a:gd name="T17" fmla="*/ 0 60000 65536"/>
                <a:gd name="T18" fmla="*/ 0 60000 65536"/>
                <a:gd name="T19" fmla="*/ 0 60000 65536"/>
                <a:gd name="T20" fmla="*/ 0 60000 65536"/>
                <a:gd name="T21" fmla="*/ 0 w 81"/>
                <a:gd name="T22" fmla="*/ 0 h 189"/>
                <a:gd name="T23" fmla="*/ 81 w 81"/>
                <a:gd name="T24" fmla="*/ 189 h 1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 h="189">
                  <a:moveTo>
                    <a:pt x="0" y="0"/>
                  </a:moveTo>
                  <a:lnTo>
                    <a:pt x="81" y="189"/>
                  </a:lnTo>
                  <a:lnTo>
                    <a:pt x="49" y="140"/>
                  </a:lnTo>
                  <a:lnTo>
                    <a:pt x="22" y="76"/>
                  </a:lnTo>
                  <a:lnTo>
                    <a:pt x="6" y="27"/>
                  </a:lnTo>
                  <a:lnTo>
                    <a:pt x="0" y="16"/>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7" name="Freeform 196">
              <a:extLst>
                <a:ext uri="{FF2B5EF4-FFF2-40B4-BE49-F238E27FC236}">
                  <a16:creationId xmlns:a16="http://schemas.microsoft.com/office/drawing/2014/main" id="{CB8E4A61-3598-41C6-988E-6409D013CC56}"/>
                </a:ext>
              </a:extLst>
            </p:cNvPr>
            <p:cNvSpPr>
              <a:spLocks/>
            </p:cNvSpPr>
            <p:nvPr/>
          </p:nvSpPr>
          <p:spPr bwMode="auto">
            <a:xfrm>
              <a:off x="3827" y="3753"/>
              <a:ext cx="92" cy="189"/>
            </a:xfrm>
            <a:custGeom>
              <a:avLst/>
              <a:gdLst>
                <a:gd name="T0" fmla="*/ 92 w 92"/>
                <a:gd name="T1" fmla="*/ 189 h 189"/>
                <a:gd name="T2" fmla="*/ 81 w 92"/>
                <a:gd name="T3" fmla="*/ 189 h 189"/>
                <a:gd name="T4" fmla="*/ 48 w 92"/>
                <a:gd name="T5" fmla="*/ 140 h 189"/>
                <a:gd name="T6" fmla="*/ 21 w 92"/>
                <a:gd name="T7" fmla="*/ 76 h 189"/>
                <a:gd name="T8" fmla="*/ 5 w 92"/>
                <a:gd name="T9" fmla="*/ 27 h 189"/>
                <a:gd name="T10" fmla="*/ 0 w 92"/>
                <a:gd name="T11" fmla="*/ 16 h 189"/>
                <a:gd name="T12" fmla="*/ 0 w 92"/>
                <a:gd name="T13" fmla="*/ 0 h 189"/>
                <a:gd name="T14" fmla="*/ 11 w 92"/>
                <a:gd name="T15" fmla="*/ 0 h 189"/>
                <a:gd name="T16" fmla="*/ 11 w 92"/>
                <a:gd name="T17" fmla="*/ 16 h 189"/>
                <a:gd name="T18" fmla="*/ 16 w 92"/>
                <a:gd name="T19" fmla="*/ 27 h 189"/>
                <a:gd name="T20" fmla="*/ 32 w 92"/>
                <a:gd name="T21" fmla="*/ 76 h 189"/>
                <a:gd name="T22" fmla="*/ 59 w 92"/>
                <a:gd name="T23" fmla="*/ 140 h 189"/>
                <a:gd name="T24" fmla="*/ 92 w 92"/>
                <a:gd name="T25" fmla="*/ 189 h 189"/>
                <a:gd name="T26" fmla="*/ 92 w 92"/>
                <a:gd name="T27" fmla="*/ 189 h 1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2"/>
                <a:gd name="T43" fmla="*/ 0 h 189"/>
                <a:gd name="T44" fmla="*/ 92 w 92"/>
                <a:gd name="T45" fmla="*/ 189 h 18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2" h="189">
                  <a:moveTo>
                    <a:pt x="92" y="189"/>
                  </a:moveTo>
                  <a:lnTo>
                    <a:pt x="81" y="189"/>
                  </a:lnTo>
                  <a:lnTo>
                    <a:pt x="48" y="140"/>
                  </a:lnTo>
                  <a:lnTo>
                    <a:pt x="21" y="76"/>
                  </a:lnTo>
                  <a:lnTo>
                    <a:pt x="5" y="27"/>
                  </a:lnTo>
                  <a:lnTo>
                    <a:pt x="0" y="16"/>
                  </a:lnTo>
                  <a:lnTo>
                    <a:pt x="0" y="0"/>
                  </a:lnTo>
                  <a:lnTo>
                    <a:pt x="11" y="0"/>
                  </a:lnTo>
                  <a:lnTo>
                    <a:pt x="11" y="16"/>
                  </a:lnTo>
                  <a:lnTo>
                    <a:pt x="16" y="27"/>
                  </a:lnTo>
                  <a:lnTo>
                    <a:pt x="32" y="76"/>
                  </a:lnTo>
                  <a:lnTo>
                    <a:pt x="59" y="140"/>
                  </a:lnTo>
                  <a:lnTo>
                    <a:pt x="92" y="1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8" name="Freeform 197">
              <a:extLst>
                <a:ext uri="{FF2B5EF4-FFF2-40B4-BE49-F238E27FC236}">
                  <a16:creationId xmlns:a16="http://schemas.microsoft.com/office/drawing/2014/main" id="{D1AB7BD4-4480-432C-B565-F841423B79AC}"/>
                </a:ext>
              </a:extLst>
            </p:cNvPr>
            <p:cNvSpPr>
              <a:spLocks/>
            </p:cNvSpPr>
            <p:nvPr/>
          </p:nvSpPr>
          <p:spPr bwMode="auto">
            <a:xfrm>
              <a:off x="3827" y="3753"/>
              <a:ext cx="92" cy="189"/>
            </a:xfrm>
            <a:custGeom>
              <a:avLst/>
              <a:gdLst>
                <a:gd name="T0" fmla="*/ 0 w 92"/>
                <a:gd name="T1" fmla="*/ 0 h 189"/>
                <a:gd name="T2" fmla="*/ 11 w 92"/>
                <a:gd name="T3" fmla="*/ 0 h 189"/>
                <a:gd name="T4" fmla="*/ 92 w 92"/>
                <a:gd name="T5" fmla="*/ 189 h 189"/>
                <a:gd name="T6" fmla="*/ 81 w 92"/>
                <a:gd name="T7" fmla="*/ 189 h 189"/>
                <a:gd name="T8" fmla="*/ 0 w 92"/>
                <a:gd name="T9" fmla="*/ 0 h 189"/>
                <a:gd name="T10" fmla="*/ 0 w 92"/>
                <a:gd name="T11" fmla="*/ 0 h 189"/>
                <a:gd name="T12" fmla="*/ 0 60000 65536"/>
                <a:gd name="T13" fmla="*/ 0 60000 65536"/>
                <a:gd name="T14" fmla="*/ 0 60000 65536"/>
                <a:gd name="T15" fmla="*/ 0 60000 65536"/>
                <a:gd name="T16" fmla="*/ 0 60000 65536"/>
                <a:gd name="T17" fmla="*/ 0 60000 65536"/>
                <a:gd name="T18" fmla="*/ 0 w 92"/>
                <a:gd name="T19" fmla="*/ 0 h 189"/>
                <a:gd name="T20" fmla="*/ 92 w 92"/>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92" h="189">
                  <a:moveTo>
                    <a:pt x="0" y="0"/>
                  </a:moveTo>
                  <a:lnTo>
                    <a:pt x="11" y="0"/>
                  </a:lnTo>
                  <a:lnTo>
                    <a:pt x="92" y="189"/>
                  </a:lnTo>
                  <a:lnTo>
                    <a:pt x="81" y="18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19" name="Freeform 199">
              <a:extLst>
                <a:ext uri="{FF2B5EF4-FFF2-40B4-BE49-F238E27FC236}">
                  <a16:creationId xmlns:a16="http://schemas.microsoft.com/office/drawing/2014/main" id="{3CFCBBFE-D4A2-4115-A5F5-E5DAB888B187}"/>
                </a:ext>
              </a:extLst>
            </p:cNvPr>
            <p:cNvSpPr>
              <a:spLocks/>
            </p:cNvSpPr>
            <p:nvPr/>
          </p:nvSpPr>
          <p:spPr bwMode="auto">
            <a:xfrm>
              <a:off x="2872" y="547"/>
              <a:ext cx="1155" cy="831"/>
            </a:xfrm>
            <a:custGeom>
              <a:avLst/>
              <a:gdLst>
                <a:gd name="T0" fmla="*/ 1084 w 1155"/>
                <a:gd name="T1" fmla="*/ 831 h 831"/>
                <a:gd name="T2" fmla="*/ 1111 w 1155"/>
                <a:gd name="T3" fmla="*/ 831 h 831"/>
                <a:gd name="T4" fmla="*/ 1133 w 1155"/>
                <a:gd name="T5" fmla="*/ 821 h 831"/>
                <a:gd name="T6" fmla="*/ 1138 w 1155"/>
                <a:gd name="T7" fmla="*/ 810 h 831"/>
                <a:gd name="T8" fmla="*/ 1144 w 1155"/>
                <a:gd name="T9" fmla="*/ 804 h 831"/>
                <a:gd name="T10" fmla="*/ 1155 w 1155"/>
                <a:gd name="T11" fmla="*/ 783 h 831"/>
                <a:gd name="T12" fmla="*/ 1155 w 1155"/>
                <a:gd name="T13" fmla="*/ 54 h 831"/>
                <a:gd name="T14" fmla="*/ 1138 w 1155"/>
                <a:gd name="T15" fmla="*/ 22 h 831"/>
                <a:gd name="T16" fmla="*/ 1133 w 1155"/>
                <a:gd name="T17" fmla="*/ 17 h 831"/>
                <a:gd name="T18" fmla="*/ 1111 w 1155"/>
                <a:gd name="T19" fmla="*/ 6 h 831"/>
                <a:gd name="T20" fmla="*/ 1101 w 1155"/>
                <a:gd name="T21" fmla="*/ 6 h 831"/>
                <a:gd name="T22" fmla="*/ 1084 w 1155"/>
                <a:gd name="T23" fmla="*/ 0 h 831"/>
                <a:gd name="T24" fmla="*/ 64 w 1155"/>
                <a:gd name="T25" fmla="*/ 0 h 831"/>
                <a:gd name="T26" fmla="*/ 54 w 1155"/>
                <a:gd name="T27" fmla="*/ 6 h 831"/>
                <a:gd name="T28" fmla="*/ 43 w 1155"/>
                <a:gd name="T29" fmla="*/ 6 h 831"/>
                <a:gd name="T30" fmla="*/ 21 w 1155"/>
                <a:gd name="T31" fmla="*/ 17 h 831"/>
                <a:gd name="T32" fmla="*/ 5 w 1155"/>
                <a:gd name="T33" fmla="*/ 33 h 831"/>
                <a:gd name="T34" fmla="*/ 0 w 1155"/>
                <a:gd name="T35" fmla="*/ 44 h 831"/>
                <a:gd name="T36" fmla="*/ 0 w 1155"/>
                <a:gd name="T37" fmla="*/ 794 h 831"/>
                <a:gd name="T38" fmla="*/ 5 w 1155"/>
                <a:gd name="T39" fmla="*/ 804 h 831"/>
                <a:gd name="T40" fmla="*/ 16 w 1155"/>
                <a:gd name="T41" fmla="*/ 810 h 831"/>
                <a:gd name="T42" fmla="*/ 21 w 1155"/>
                <a:gd name="T43" fmla="*/ 821 h 831"/>
                <a:gd name="T44" fmla="*/ 43 w 1155"/>
                <a:gd name="T45" fmla="*/ 831 h 831"/>
                <a:gd name="T46" fmla="*/ 64 w 1155"/>
                <a:gd name="T47" fmla="*/ 831 h 831"/>
                <a:gd name="T48" fmla="*/ 1084 w 1155"/>
                <a:gd name="T49" fmla="*/ 831 h 83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55"/>
                <a:gd name="T76" fmla="*/ 0 h 831"/>
                <a:gd name="T77" fmla="*/ 1155 w 1155"/>
                <a:gd name="T78" fmla="*/ 831 h 83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55" h="831">
                  <a:moveTo>
                    <a:pt x="1084" y="831"/>
                  </a:moveTo>
                  <a:lnTo>
                    <a:pt x="1111" y="831"/>
                  </a:lnTo>
                  <a:lnTo>
                    <a:pt x="1133" y="821"/>
                  </a:lnTo>
                  <a:lnTo>
                    <a:pt x="1138" y="810"/>
                  </a:lnTo>
                  <a:lnTo>
                    <a:pt x="1144" y="804"/>
                  </a:lnTo>
                  <a:lnTo>
                    <a:pt x="1155" y="783"/>
                  </a:lnTo>
                  <a:lnTo>
                    <a:pt x="1155" y="54"/>
                  </a:lnTo>
                  <a:lnTo>
                    <a:pt x="1138" y="22"/>
                  </a:lnTo>
                  <a:lnTo>
                    <a:pt x="1133" y="17"/>
                  </a:lnTo>
                  <a:lnTo>
                    <a:pt x="1111" y="6"/>
                  </a:lnTo>
                  <a:lnTo>
                    <a:pt x="1101" y="6"/>
                  </a:lnTo>
                  <a:lnTo>
                    <a:pt x="1084" y="0"/>
                  </a:lnTo>
                  <a:lnTo>
                    <a:pt x="64" y="0"/>
                  </a:lnTo>
                  <a:lnTo>
                    <a:pt x="54" y="6"/>
                  </a:lnTo>
                  <a:lnTo>
                    <a:pt x="43" y="6"/>
                  </a:lnTo>
                  <a:lnTo>
                    <a:pt x="21" y="17"/>
                  </a:lnTo>
                  <a:lnTo>
                    <a:pt x="5" y="33"/>
                  </a:lnTo>
                  <a:lnTo>
                    <a:pt x="0" y="44"/>
                  </a:lnTo>
                  <a:lnTo>
                    <a:pt x="0" y="794"/>
                  </a:lnTo>
                  <a:lnTo>
                    <a:pt x="5" y="804"/>
                  </a:lnTo>
                  <a:lnTo>
                    <a:pt x="16" y="810"/>
                  </a:lnTo>
                  <a:lnTo>
                    <a:pt x="21" y="821"/>
                  </a:lnTo>
                  <a:lnTo>
                    <a:pt x="43" y="831"/>
                  </a:lnTo>
                  <a:lnTo>
                    <a:pt x="64" y="831"/>
                  </a:lnTo>
                  <a:lnTo>
                    <a:pt x="1084" y="831"/>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0" name="Freeform 200">
              <a:extLst>
                <a:ext uri="{FF2B5EF4-FFF2-40B4-BE49-F238E27FC236}">
                  <a16:creationId xmlns:a16="http://schemas.microsoft.com/office/drawing/2014/main" id="{36399796-A61C-4AC3-BD0D-A75013E8B72D}"/>
                </a:ext>
              </a:extLst>
            </p:cNvPr>
            <p:cNvSpPr>
              <a:spLocks/>
            </p:cNvSpPr>
            <p:nvPr/>
          </p:nvSpPr>
          <p:spPr bwMode="auto">
            <a:xfrm>
              <a:off x="2861" y="537"/>
              <a:ext cx="1176" cy="852"/>
            </a:xfrm>
            <a:custGeom>
              <a:avLst/>
              <a:gdLst>
                <a:gd name="T0" fmla="*/ 1122 w 1176"/>
                <a:gd name="T1" fmla="*/ 836 h 852"/>
                <a:gd name="T2" fmla="*/ 1139 w 1176"/>
                <a:gd name="T3" fmla="*/ 825 h 852"/>
                <a:gd name="T4" fmla="*/ 1144 w 1176"/>
                <a:gd name="T5" fmla="*/ 820 h 852"/>
                <a:gd name="T6" fmla="*/ 1144 w 1176"/>
                <a:gd name="T7" fmla="*/ 814 h 852"/>
                <a:gd name="T8" fmla="*/ 1155 w 1176"/>
                <a:gd name="T9" fmla="*/ 804 h 852"/>
                <a:gd name="T10" fmla="*/ 1160 w 1176"/>
                <a:gd name="T11" fmla="*/ 793 h 852"/>
                <a:gd name="T12" fmla="*/ 1160 w 1176"/>
                <a:gd name="T13" fmla="*/ 64 h 852"/>
                <a:gd name="T14" fmla="*/ 1149 w 1176"/>
                <a:gd name="T15" fmla="*/ 43 h 852"/>
                <a:gd name="T16" fmla="*/ 1133 w 1176"/>
                <a:gd name="T17" fmla="*/ 27 h 852"/>
                <a:gd name="T18" fmla="*/ 1122 w 1176"/>
                <a:gd name="T19" fmla="*/ 21 h 852"/>
                <a:gd name="T20" fmla="*/ 1112 w 1176"/>
                <a:gd name="T21" fmla="*/ 21 h 852"/>
                <a:gd name="T22" fmla="*/ 1095 w 1176"/>
                <a:gd name="T23" fmla="*/ 16 h 852"/>
                <a:gd name="T24" fmla="*/ 75 w 1176"/>
                <a:gd name="T25" fmla="*/ 16 h 852"/>
                <a:gd name="T26" fmla="*/ 65 w 1176"/>
                <a:gd name="T27" fmla="*/ 21 h 852"/>
                <a:gd name="T28" fmla="*/ 54 w 1176"/>
                <a:gd name="T29" fmla="*/ 21 h 852"/>
                <a:gd name="T30" fmla="*/ 43 w 1176"/>
                <a:gd name="T31" fmla="*/ 27 h 852"/>
                <a:gd name="T32" fmla="*/ 16 w 1176"/>
                <a:gd name="T33" fmla="*/ 54 h 852"/>
                <a:gd name="T34" fmla="*/ 16 w 1176"/>
                <a:gd name="T35" fmla="*/ 54 h 852"/>
                <a:gd name="T36" fmla="*/ 16 w 1176"/>
                <a:gd name="T37" fmla="*/ 804 h 852"/>
                <a:gd name="T38" fmla="*/ 21 w 1176"/>
                <a:gd name="T39" fmla="*/ 809 h 852"/>
                <a:gd name="T40" fmla="*/ 27 w 1176"/>
                <a:gd name="T41" fmla="*/ 814 h 852"/>
                <a:gd name="T42" fmla="*/ 32 w 1176"/>
                <a:gd name="T43" fmla="*/ 820 h 852"/>
                <a:gd name="T44" fmla="*/ 38 w 1176"/>
                <a:gd name="T45" fmla="*/ 825 h 852"/>
                <a:gd name="T46" fmla="*/ 54 w 1176"/>
                <a:gd name="T47" fmla="*/ 836 h 852"/>
                <a:gd name="T48" fmla="*/ 75 w 1176"/>
                <a:gd name="T49" fmla="*/ 836 h 852"/>
                <a:gd name="T50" fmla="*/ 1095 w 1176"/>
                <a:gd name="T51" fmla="*/ 836 h 852"/>
                <a:gd name="T52" fmla="*/ 1095 w 1176"/>
                <a:gd name="T53" fmla="*/ 852 h 852"/>
                <a:gd name="T54" fmla="*/ 75 w 1176"/>
                <a:gd name="T55" fmla="*/ 852 h 852"/>
                <a:gd name="T56" fmla="*/ 54 w 1176"/>
                <a:gd name="T57" fmla="*/ 852 h 852"/>
                <a:gd name="T58" fmla="*/ 32 w 1176"/>
                <a:gd name="T59" fmla="*/ 841 h 852"/>
                <a:gd name="T60" fmla="*/ 21 w 1176"/>
                <a:gd name="T61" fmla="*/ 831 h 852"/>
                <a:gd name="T62" fmla="*/ 21 w 1176"/>
                <a:gd name="T63" fmla="*/ 825 h 852"/>
                <a:gd name="T64" fmla="*/ 16 w 1176"/>
                <a:gd name="T65" fmla="*/ 825 h 852"/>
                <a:gd name="T66" fmla="*/ 5 w 1176"/>
                <a:gd name="T67" fmla="*/ 814 h 852"/>
                <a:gd name="T68" fmla="*/ 0 w 1176"/>
                <a:gd name="T69" fmla="*/ 804 h 852"/>
                <a:gd name="T70" fmla="*/ 0 w 1176"/>
                <a:gd name="T71" fmla="*/ 54 h 852"/>
                <a:gd name="T72" fmla="*/ 5 w 1176"/>
                <a:gd name="T73" fmla="*/ 43 h 852"/>
                <a:gd name="T74" fmla="*/ 11 w 1176"/>
                <a:gd name="T75" fmla="*/ 37 h 852"/>
                <a:gd name="T76" fmla="*/ 27 w 1176"/>
                <a:gd name="T77" fmla="*/ 21 h 852"/>
                <a:gd name="T78" fmla="*/ 32 w 1176"/>
                <a:gd name="T79" fmla="*/ 16 h 852"/>
                <a:gd name="T80" fmla="*/ 54 w 1176"/>
                <a:gd name="T81" fmla="*/ 5 h 852"/>
                <a:gd name="T82" fmla="*/ 65 w 1176"/>
                <a:gd name="T83" fmla="*/ 5 h 852"/>
                <a:gd name="T84" fmla="*/ 75 w 1176"/>
                <a:gd name="T85" fmla="*/ 0 h 852"/>
                <a:gd name="T86" fmla="*/ 1095 w 1176"/>
                <a:gd name="T87" fmla="*/ 0 h 852"/>
                <a:gd name="T88" fmla="*/ 1112 w 1176"/>
                <a:gd name="T89" fmla="*/ 5 h 852"/>
                <a:gd name="T90" fmla="*/ 1122 w 1176"/>
                <a:gd name="T91" fmla="*/ 5 h 852"/>
                <a:gd name="T92" fmla="*/ 1144 w 1176"/>
                <a:gd name="T93" fmla="*/ 16 h 852"/>
                <a:gd name="T94" fmla="*/ 1149 w 1176"/>
                <a:gd name="T95" fmla="*/ 21 h 852"/>
                <a:gd name="T96" fmla="*/ 1155 w 1176"/>
                <a:gd name="T97" fmla="*/ 27 h 852"/>
                <a:gd name="T98" fmla="*/ 1160 w 1176"/>
                <a:gd name="T99" fmla="*/ 32 h 852"/>
                <a:gd name="T100" fmla="*/ 1176 w 1176"/>
                <a:gd name="T101" fmla="*/ 64 h 852"/>
                <a:gd name="T102" fmla="*/ 1176 w 1176"/>
                <a:gd name="T103" fmla="*/ 793 h 852"/>
                <a:gd name="T104" fmla="*/ 1166 w 1176"/>
                <a:gd name="T105" fmla="*/ 814 h 852"/>
                <a:gd name="T106" fmla="*/ 1160 w 1176"/>
                <a:gd name="T107" fmla="*/ 820 h 852"/>
                <a:gd name="T108" fmla="*/ 1160 w 1176"/>
                <a:gd name="T109" fmla="*/ 820 h 852"/>
                <a:gd name="T110" fmla="*/ 1155 w 1176"/>
                <a:gd name="T111" fmla="*/ 831 h 852"/>
                <a:gd name="T112" fmla="*/ 1144 w 1176"/>
                <a:gd name="T113" fmla="*/ 841 h 852"/>
                <a:gd name="T114" fmla="*/ 1122 w 1176"/>
                <a:gd name="T115" fmla="*/ 852 h 852"/>
                <a:gd name="T116" fmla="*/ 1122 w 1176"/>
                <a:gd name="T117" fmla="*/ 836 h 85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76"/>
                <a:gd name="T178" fmla="*/ 0 h 852"/>
                <a:gd name="T179" fmla="*/ 1176 w 1176"/>
                <a:gd name="T180" fmla="*/ 852 h 85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76" h="852">
                  <a:moveTo>
                    <a:pt x="1122" y="836"/>
                  </a:moveTo>
                  <a:lnTo>
                    <a:pt x="1139" y="825"/>
                  </a:lnTo>
                  <a:lnTo>
                    <a:pt x="1144" y="820"/>
                  </a:lnTo>
                  <a:lnTo>
                    <a:pt x="1144" y="814"/>
                  </a:lnTo>
                  <a:lnTo>
                    <a:pt x="1155" y="804"/>
                  </a:lnTo>
                  <a:lnTo>
                    <a:pt x="1160" y="793"/>
                  </a:lnTo>
                  <a:lnTo>
                    <a:pt x="1160" y="64"/>
                  </a:lnTo>
                  <a:lnTo>
                    <a:pt x="1149" y="43"/>
                  </a:lnTo>
                  <a:lnTo>
                    <a:pt x="1133" y="27"/>
                  </a:lnTo>
                  <a:lnTo>
                    <a:pt x="1122" y="21"/>
                  </a:lnTo>
                  <a:lnTo>
                    <a:pt x="1112" y="21"/>
                  </a:lnTo>
                  <a:lnTo>
                    <a:pt x="1095" y="16"/>
                  </a:lnTo>
                  <a:lnTo>
                    <a:pt x="75" y="16"/>
                  </a:lnTo>
                  <a:lnTo>
                    <a:pt x="65" y="21"/>
                  </a:lnTo>
                  <a:lnTo>
                    <a:pt x="54" y="21"/>
                  </a:lnTo>
                  <a:lnTo>
                    <a:pt x="43" y="27"/>
                  </a:lnTo>
                  <a:lnTo>
                    <a:pt x="16" y="54"/>
                  </a:lnTo>
                  <a:lnTo>
                    <a:pt x="16" y="804"/>
                  </a:lnTo>
                  <a:lnTo>
                    <a:pt x="21" y="809"/>
                  </a:lnTo>
                  <a:lnTo>
                    <a:pt x="27" y="814"/>
                  </a:lnTo>
                  <a:lnTo>
                    <a:pt x="32" y="820"/>
                  </a:lnTo>
                  <a:lnTo>
                    <a:pt x="38" y="825"/>
                  </a:lnTo>
                  <a:lnTo>
                    <a:pt x="54" y="836"/>
                  </a:lnTo>
                  <a:lnTo>
                    <a:pt x="75" y="836"/>
                  </a:lnTo>
                  <a:lnTo>
                    <a:pt x="1095" y="836"/>
                  </a:lnTo>
                  <a:lnTo>
                    <a:pt x="1095" y="852"/>
                  </a:lnTo>
                  <a:lnTo>
                    <a:pt x="75" y="852"/>
                  </a:lnTo>
                  <a:lnTo>
                    <a:pt x="54" y="852"/>
                  </a:lnTo>
                  <a:lnTo>
                    <a:pt x="32" y="841"/>
                  </a:lnTo>
                  <a:lnTo>
                    <a:pt x="21" y="831"/>
                  </a:lnTo>
                  <a:lnTo>
                    <a:pt x="21" y="825"/>
                  </a:lnTo>
                  <a:lnTo>
                    <a:pt x="16" y="825"/>
                  </a:lnTo>
                  <a:lnTo>
                    <a:pt x="5" y="814"/>
                  </a:lnTo>
                  <a:lnTo>
                    <a:pt x="0" y="804"/>
                  </a:lnTo>
                  <a:lnTo>
                    <a:pt x="0" y="54"/>
                  </a:lnTo>
                  <a:lnTo>
                    <a:pt x="5" y="43"/>
                  </a:lnTo>
                  <a:lnTo>
                    <a:pt x="11" y="37"/>
                  </a:lnTo>
                  <a:lnTo>
                    <a:pt x="27" y="21"/>
                  </a:lnTo>
                  <a:lnTo>
                    <a:pt x="32" y="16"/>
                  </a:lnTo>
                  <a:lnTo>
                    <a:pt x="54" y="5"/>
                  </a:lnTo>
                  <a:lnTo>
                    <a:pt x="65" y="5"/>
                  </a:lnTo>
                  <a:lnTo>
                    <a:pt x="75" y="0"/>
                  </a:lnTo>
                  <a:lnTo>
                    <a:pt x="1095" y="0"/>
                  </a:lnTo>
                  <a:lnTo>
                    <a:pt x="1112" y="5"/>
                  </a:lnTo>
                  <a:lnTo>
                    <a:pt x="1122" y="5"/>
                  </a:lnTo>
                  <a:lnTo>
                    <a:pt x="1144" y="16"/>
                  </a:lnTo>
                  <a:lnTo>
                    <a:pt x="1149" y="21"/>
                  </a:lnTo>
                  <a:lnTo>
                    <a:pt x="1155" y="27"/>
                  </a:lnTo>
                  <a:lnTo>
                    <a:pt x="1160" y="32"/>
                  </a:lnTo>
                  <a:lnTo>
                    <a:pt x="1176" y="64"/>
                  </a:lnTo>
                  <a:lnTo>
                    <a:pt x="1176" y="793"/>
                  </a:lnTo>
                  <a:lnTo>
                    <a:pt x="1166" y="814"/>
                  </a:lnTo>
                  <a:lnTo>
                    <a:pt x="1160" y="820"/>
                  </a:lnTo>
                  <a:lnTo>
                    <a:pt x="1155" y="831"/>
                  </a:lnTo>
                  <a:lnTo>
                    <a:pt x="1144" y="841"/>
                  </a:lnTo>
                  <a:lnTo>
                    <a:pt x="1122" y="852"/>
                  </a:lnTo>
                  <a:lnTo>
                    <a:pt x="1122" y="8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1" name="Rectangle 202">
              <a:extLst>
                <a:ext uri="{FF2B5EF4-FFF2-40B4-BE49-F238E27FC236}">
                  <a16:creationId xmlns:a16="http://schemas.microsoft.com/office/drawing/2014/main" id="{40FDFC1F-E53F-4D7B-8521-0EB7BBD8D8BA}"/>
                </a:ext>
              </a:extLst>
            </p:cNvPr>
            <p:cNvSpPr>
              <a:spLocks noChangeArrowheads="1"/>
            </p:cNvSpPr>
            <p:nvPr/>
          </p:nvSpPr>
          <p:spPr bwMode="auto">
            <a:xfrm>
              <a:off x="3606" y="725"/>
              <a:ext cx="340" cy="3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2" name="Freeform 203">
              <a:extLst>
                <a:ext uri="{FF2B5EF4-FFF2-40B4-BE49-F238E27FC236}">
                  <a16:creationId xmlns:a16="http://schemas.microsoft.com/office/drawing/2014/main" id="{833CBEEC-275E-4C79-AFA2-8DF277514006}"/>
                </a:ext>
              </a:extLst>
            </p:cNvPr>
            <p:cNvSpPr>
              <a:spLocks/>
            </p:cNvSpPr>
            <p:nvPr/>
          </p:nvSpPr>
          <p:spPr bwMode="auto">
            <a:xfrm>
              <a:off x="3595" y="715"/>
              <a:ext cx="356" cy="383"/>
            </a:xfrm>
            <a:custGeom>
              <a:avLst/>
              <a:gdLst>
                <a:gd name="T0" fmla="*/ 11 w 356"/>
                <a:gd name="T1" fmla="*/ 367 h 383"/>
                <a:gd name="T2" fmla="*/ 340 w 356"/>
                <a:gd name="T3" fmla="*/ 367 h 383"/>
                <a:gd name="T4" fmla="*/ 340 w 356"/>
                <a:gd name="T5" fmla="*/ 16 h 383"/>
                <a:gd name="T6" fmla="*/ 11 w 356"/>
                <a:gd name="T7" fmla="*/ 16 h 383"/>
                <a:gd name="T8" fmla="*/ 11 w 356"/>
                <a:gd name="T9" fmla="*/ 0 h 383"/>
                <a:gd name="T10" fmla="*/ 345 w 356"/>
                <a:gd name="T11" fmla="*/ 0 h 383"/>
                <a:gd name="T12" fmla="*/ 356 w 356"/>
                <a:gd name="T13" fmla="*/ 10 h 383"/>
                <a:gd name="T14" fmla="*/ 356 w 356"/>
                <a:gd name="T15" fmla="*/ 372 h 383"/>
                <a:gd name="T16" fmla="*/ 345 w 356"/>
                <a:gd name="T17" fmla="*/ 383 h 383"/>
                <a:gd name="T18" fmla="*/ 11 w 356"/>
                <a:gd name="T19" fmla="*/ 383 h 383"/>
                <a:gd name="T20" fmla="*/ 0 w 356"/>
                <a:gd name="T21" fmla="*/ 372 h 383"/>
                <a:gd name="T22" fmla="*/ 11 w 356"/>
                <a:gd name="T23" fmla="*/ 367 h 3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6"/>
                <a:gd name="T37" fmla="*/ 0 h 383"/>
                <a:gd name="T38" fmla="*/ 356 w 356"/>
                <a:gd name="T39" fmla="*/ 383 h 38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6" h="383">
                  <a:moveTo>
                    <a:pt x="11" y="367"/>
                  </a:moveTo>
                  <a:lnTo>
                    <a:pt x="340" y="367"/>
                  </a:lnTo>
                  <a:lnTo>
                    <a:pt x="340" y="16"/>
                  </a:lnTo>
                  <a:lnTo>
                    <a:pt x="11" y="16"/>
                  </a:lnTo>
                  <a:lnTo>
                    <a:pt x="11" y="0"/>
                  </a:lnTo>
                  <a:lnTo>
                    <a:pt x="345" y="0"/>
                  </a:lnTo>
                  <a:lnTo>
                    <a:pt x="356" y="10"/>
                  </a:lnTo>
                  <a:lnTo>
                    <a:pt x="356" y="372"/>
                  </a:lnTo>
                  <a:lnTo>
                    <a:pt x="345" y="383"/>
                  </a:lnTo>
                  <a:lnTo>
                    <a:pt x="11" y="383"/>
                  </a:lnTo>
                  <a:lnTo>
                    <a:pt x="0" y="372"/>
                  </a:lnTo>
                  <a:lnTo>
                    <a:pt x="11" y="3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3" name="Freeform 204">
              <a:extLst>
                <a:ext uri="{FF2B5EF4-FFF2-40B4-BE49-F238E27FC236}">
                  <a16:creationId xmlns:a16="http://schemas.microsoft.com/office/drawing/2014/main" id="{B8603F29-DE47-4104-8B53-DDE038015B65}"/>
                </a:ext>
              </a:extLst>
            </p:cNvPr>
            <p:cNvSpPr>
              <a:spLocks/>
            </p:cNvSpPr>
            <p:nvPr/>
          </p:nvSpPr>
          <p:spPr bwMode="auto">
            <a:xfrm>
              <a:off x="3595" y="715"/>
              <a:ext cx="16" cy="372"/>
            </a:xfrm>
            <a:custGeom>
              <a:avLst/>
              <a:gdLst>
                <a:gd name="T0" fmla="*/ 16 w 16"/>
                <a:gd name="T1" fmla="*/ 10 h 372"/>
                <a:gd name="T2" fmla="*/ 16 w 16"/>
                <a:gd name="T3" fmla="*/ 372 h 372"/>
                <a:gd name="T4" fmla="*/ 0 w 16"/>
                <a:gd name="T5" fmla="*/ 372 h 372"/>
                <a:gd name="T6" fmla="*/ 0 w 16"/>
                <a:gd name="T7" fmla="*/ 10 h 372"/>
                <a:gd name="T8" fmla="*/ 11 w 16"/>
                <a:gd name="T9" fmla="*/ 0 h 372"/>
                <a:gd name="T10" fmla="*/ 16 w 16"/>
                <a:gd name="T11" fmla="*/ 10 h 372"/>
                <a:gd name="T12" fmla="*/ 0 60000 65536"/>
                <a:gd name="T13" fmla="*/ 0 60000 65536"/>
                <a:gd name="T14" fmla="*/ 0 60000 65536"/>
                <a:gd name="T15" fmla="*/ 0 60000 65536"/>
                <a:gd name="T16" fmla="*/ 0 60000 65536"/>
                <a:gd name="T17" fmla="*/ 0 60000 65536"/>
                <a:gd name="T18" fmla="*/ 0 w 16"/>
                <a:gd name="T19" fmla="*/ 0 h 372"/>
                <a:gd name="T20" fmla="*/ 16 w 16"/>
                <a:gd name="T21" fmla="*/ 372 h 372"/>
              </a:gdLst>
              <a:ahLst/>
              <a:cxnLst>
                <a:cxn ang="T12">
                  <a:pos x="T0" y="T1"/>
                </a:cxn>
                <a:cxn ang="T13">
                  <a:pos x="T2" y="T3"/>
                </a:cxn>
                <a:cxn ang="T14">
                  <a:pos x="T4" y="T5"/>
                </a:cxn>
                <a:cxn ang="T15">
                  <a:pos x="T6" y="T7"/>
                </a:cxn>
                <a:cxn ang="T16">
                  <a:pos x="T8" y="T9"/>
                </a:cxn>
                <a:cxn ang="T17">
                  <a:pos x="T10" y="T11"/>
                </a:cxn>
              </a:cxnLst>
              <a:rect l="T18" t="T19" r="T20" b="T21"/>
              <a:pathLst>
                <a:path w="16" h="372">
                  <a:moveTo>
                    <a:pt x="16" y="10"/>
                  </a:moveTo>
                  <a:lnTo>
                    <a:pt x="16" y="372"/>
                  </a:lnTo>
                  <a:lnTo>
                    <a:pt x="0" y="372"/>
                  </a:lnTo>
                  <a:lnTo>
                    <a:pt x="0" y="10"/>
                  </a:lnTo>
                  <a:lnTo>
                    <a:pt x="11"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4" name="Rectangle 205">
              <a:extLst>
                <a:ext uri="{FF2B5EF4-FFF2-40B4-BE49-F238E27FC236}">
                  <a16:creationId xmlns:a16="http://schemas.microsoft.com/office/drawing/2014/main" id="{B3EF6616-F114-4E09-AA67-B689DDD19D71}"/>
                </a:ext>
              </a:extLst>
            </p:cNvPr>
            <p:cNvSpPr>
              <a:spLocks noChangeArrowheads="1"/>
            </p:cNvSpPr>
            <p:nvPr/>
          </p:nvSpPr>
          <p:spPr bwMode="auto">
            <a:xfrm>
              <a:off x="3557" y="785"/>
              <a:ext cx="340" cy="3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5" name="Freeform 206">
              <a:extLst>
                <a:ext uri="{FF2B5EF4-FFF2-40B4-BE49-F238E27FC236}">
                  <a16:creationId xmlns:a16="http://schemas.microsoft.com/office/drawing/2014/main" id="{828F69B7-E56B-4D2E-9FC3-2D27C96E1D0F}"/>
                </a:ext>
              </a:extLst>
            </p:cNvPr>
            <p:cNvSpPr>
              <a:spLocks/>
            </p:cNvSpPr>
            <p:nvPr/>
          </p:nvSpPr>
          <p:spPr bwMode="auto">
            <a:xfrm>
              <a:off x="3546" y="774"/>
              <a:ext cx="356" cy="383"/>
            </a:xfrm>
            <a:custGeom>
              <a:avLst/>
              <a:gdLst>
                <a:gd name="T0" fmla="*/ 11 w 356"/>
                <a:gd name="T1" fmla="*/ 367 h 383"/>
                <a:gd name="T2" fmla="*/ 340 w 356"/>
                <a:gd name="T3" fmla="*/ 367 h 383"/>
                <a:gd name="T4" fmla="*/ 340 w 356"/>
                <a:gd name="T5" fmla="*/ 16 h 383"/>
                <a:gd name="T6" fmla="*/ 11 w 356"/>
                <a:gd name="T7" fmla="*/ 16 h 383"/>
                <a:gd name="T8" fmla="*/ 11 w 356"/>
                <a:gd name="T9" fmla="*/ 0 h 383"/>
                <a:gd name="T10" fmla="*/ 346 w 356"/>
                <a:gd name="T11" fmla="*/ 0 h 383"/>
                <a:gd name="T12" fmla="*/ 356 w 356"/>
                <a:gd name="T13" fmla="*/ 11 h 383"/>
                <a:gd name="T14" fmla="*/ 356 w 356"/>
                <a:gd name="T15" fmla="*/ 372 h 383"/>
                <a:gd name="T16" fmla="*/ 346 w 356"/>
                <a:gd name="T17" fmla="*/ 383 h 383"/>
                <a:gd name="T18" fmla="*/ 11 w 356"/>
                <a:gd name="T19" fmla="*/ 383 h 383"/>
                <a:gd name="T20" fmla="*/ 0 w 356"/>
                <a:gd name="T21" fmla="*/ 372 h 383"/>
                <a:gd name="T22" fmla="*/ 11 w 356"/>
                <a:gd name="T23" fmla="*/ 367 h 3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6"/>
                <a:gd name="T37" fmla="*/ 0 h 383"/>
                <a:gd name="T38" fmla="*/ 356 w 356"/>
                <a:gd name="T39" fmla="*/ 383 h 38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6" h="383">
                  <a:moveTo>
                    <a:pt x="11" y="367"/>
                  </a:moveTo>
                  <a:lnTo>
                    <a:pt x="340" y="367"/>
                  </a:lnTo>
                  <a:lnTo>
                    <a:pt x="340" y="16"/>
                  </a:lnTo>
                  <a:lnTo>
                    <a:pt x="11" y="16"/>
                  </a:lnTo>
                  <a:lnTo>
                    <a:pt x="11" y="0"/>
                  </a:lnTo>
                  <a:lnTo>
                    <a:pt x="346" y="0"/>
                  </a:lnTo>
                  <a:lnTo>
                    <a:pt x="356" y="11"/>
                  </a:lnTo>
                  <a:lnTo>
                    <a:pt x="356" y="372"/>
                  </a:lnTo>
                  <a:lnTo>
                    <a:pt x="346" y="383"/>
                  </a:lnTo>
                  <a:lnTo>
                    <a:pt x="11" y="383"/>
                  </a:lnTo>
                  <a:lnTo>
                    <a:pt x="0" y="372"/>
                  </a:lnTo>
                  <a:lnTo>
                    <a:pt x="11" y="3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6" name="Freeform 207">
              <a:extLst>
                <a:ext uri="{FF2B5EF4-FFF2-40B4-BE49-F238E27FC236}">
                  <a16:creationId xmlns:a16="http://schemas.microsoft.com/office/drawing/2014/main" id="{0E534A41-5F56-40FF-8A7F-E8A73DC2B2BB}"/>
                </a:ext>
              </a:extLst>
            </p:cNvPr>
            <p:cNvSpPr>
              <a:spLocks/>
            </p:cNvSpPr>
            <p:nvPr/>
          </p:nvSpPr>
          <p:spPr bwMode="auto">
            <a:xfrm>
              <a:off x="3546" y="774"/>
              <a:ext cx="16" cy="372"/>
            </a:xfrm>
            <a:custGeom>
              <a:avLst/>
              <a:gdLst>
                <a:gd name="T0" fmla="*/ 16 w 16"/>
                <a:gd name="T1" fmla="*/ 11 h 372"/>
                <a:gd name="T2" fmla="*/ 16 w 16"/>
                <a:gd name="T3" fmla="*/ 372 h 372"/>
                <a:gd name="T4" fmla="*/ 0 w 16"/>
                <a:gd name="T5" fmla="*/ 372 h 372"/>
                <a:gd name="T6" fmla="*/ 0 w 16"/>
                <a:gd name="T7" fmla="*/ 11 h 372"/>
                <a:gd name="T8" fmla="*/ 11 w 16"/>
                <a:gd name="T9" fmla="*/ 0 h 372"/>
                <a:gd name="T10" fmla="*/ 16 w 16"/>
                <a:gd name="T11" fmla="*/ 11 h 372"/>
                <a:gd name="T12" fmla="*/ 0 60000 65536"/>
                <a:gd name="T13" fmla="*/ 0 60000 65536"/>
                <a:gd name="T14" fmla="*/ 0 60000 65536"/>
                <a:gd name="T15" fmla="*/ 0 60000 65536"/>
                <a:gd name="T16" fmla="*/ 0 60000 65536"/>
                <a:gd name="T17" fmla="*/ 0 60000 65536"/>
                <a:gd name="T18" fmla="*/ 0 w 16"/>
                <a:gd name="T19" fmla="*/ 0 h 372"/>
                <a:gd name="T20" fmla="*/ 16 w 16"/>
                <a:gd name="T21" fmla="*/ 372 h 372"/>
              </a:gdLst>
              <a:ahLst/>
              <a:cxnLst>
                <a:cxn ang="T12">
                  <a:pos x="T0" y="T1"/>
                </a:cxn>
                <a:cxn ang="T13">
                  <a:pos x="T2" y="T3"/>
                </a:cxn>
                <a:cxn ang="T14">
                  <a:pos x="T4" y="T5"/>
                </a:cxn>
                <a:cxn ang="T15">
                  <a:pos x="T6" y="T7"/>
                </a:cxn>
                <a:cxn ang="T16">
                  <a:pos x="T8" y="T9"/>
                </a:cxn>
                <a:cxn ang="T17">
                  <a:pos x="T10" y="T11"/>
                </a:cxn>
              </a:cxnLst>
              <a:rect l="T18" t="T19" r="T20" b="T21"/>
              <a:pathLst>
                <a:path w="16" h="372">
                  <a:moveTo>
                    <a:pt x="16" y="11"/>
                  </a:moveTo>
                  <a:lnTo>
                    <a:pt x="16" y="372"/>
                  </a:lnTo>
                  <a:lnTo>
                    <a:pt x="0" y="372"/>
                  </a:lnTo>
                  <a:lnTo>
                    <a:pt x="0" y="11"/>
                  </a:lnTo>
                  <a:lnTo>
                    <a:pt x="11"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7" name="Rectangle 208">
              <a:extLst>
                <a:ext uri="{FF2B5EF4-FFF2-40B4-BE49-F238E27FC236}">
                  <a16:creationId xmlns:a16="http://schemas.microsoft.com/office/drawing/2014/main" id="{4875554F-9FA7-4D84-A175-5A76CE9AE877}"/>
                </a:ext>
              </a:extLst>
            </p:cNvPr>
            <p:cNvSpPr>
              <a:spLocks noChangeArrowheads="1"/>
            </p:cNvSpPr>
            <p:nvPr/>
          </p:nvSpPr>
          <p:spPr bwMode="auto">
            <a:xfrm>
              <a:off x="3498" y="850"/>
              <a:ext cx="340" cy="36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8" name="Freeform 209">
              <a:extLst>
                <a:ext uri="{FF2B5EF4-FFF2-40B4-BE49-F238E27FC236}">
                  <a16:creationId xmlns:a16="http://schemas.microsoft.com/office/drawing/2014/main" id="{A55B0B3B-C713-4873-A188-83AFFA09161F}"/>
                </a:ext>
              </a:extLst>
            </p:cNvPr>
            <p:cNvSpPr>
              <a:spLocks/>
            </p:cNvSpPr>
            <p:nvPr/>
          </p:nvSpPr>
          <p:spPr bwMode="auto">
            <a:xfrm>
              <a:off x="3487" y="839"/>
              <a:ext cx="356" cy="378"/>
            </a:xfrm>
            <a:custGeom>
              <a:avLst/>
              <a:gdLst>
                <a:gd name="T0" fmla="*/ 11 w 356"/>
                <a:gd name="T1" fmla="*/ 361 h 378"/>
                <a:gd name="T2" fmla="*/ 340 w 356"/>
                <a:gd name="T3" fmla="*/ 361 h 378"/>
                <a:gd name="T4" fmla="*/ 340 w 356"/>
                <a:gd name="T5" fmla="*/ 16 h 378"/>
                <a:gd name="T6" fmla="*/ 11 w 356"/>
                <a:gd name="T7" fmla="*/ 16 h 378"/>
                <a:gd name="T8" fmla="*/ 11 w 356"/>
                <a:gd name="T9" fmla="*/ 0 h 378"/>
                <a:gd name="T10" fmla="*/ 345 w 356"/>
                <a:gd name="T11" fmla="*/ 0 h 378"/>
                <a:gd name="T12" fmla="*/ 356 w 356"/>
                <a:gd name="T13" fmla="*/ 11 h 378"/>
                <a:gd name="T14" fmla="*/ 356 w 356"/>
                <a:gd name="T15" fmla="*/ 367 h 378"/>
                <a:gd name="T16" fmla="*/ 345 w 356"/>
                <a:gd name="T17" fmla="*/ 378 h 378"/>
                <a:gd name="T18" fmla="*/ 11 w 356"/>
                <a:gd name="T19" fmla="*/ 378 h 378"/>
                <a:gd name="T20" fmla="*/ 0 w 356"/>
                <a:gd name="T21" fmla="*/ 367 h 378"/>
                <a:gd name="T22" fmla="*/ 11 w 356"/>
                <a:gd name="T23" fmla="*/ 361 h 3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6"/>
                <a:gd name="T37" fmla="*/ 0 h 378"/>
                <a:gd name="T38" fmla="*/ 356 w 356"/>
                <a:gd name="T39" fmla="*/ 378 h 37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6" h="378">
                  <a:moveTo>
                    <a:pt x="11" y="361"/>
                  </a:moveTo>
                  <a:lnTo>
                    <a:pt x="340" y="361"/>
                  </a:lnTo>
                  <a:lnTo>
                    <a:pt x="340" y="16"/>
                  </a:lnTo>
                  <a:lnTo>
                    <a:pt x="11" y="16"/>
                  </a:lnTo>
                  <a:lnTo>
                    <a:pt x="11" y="0"/>
                  </a:lnTo>
                  <a:lnTo>
                    <a:pt x="345" y="0"/>
                  </a:lnTo>
                  <a:lnTo>
                    <a:pt x="356" y="11"/>
                  </a:lnTo>
                  <a:lnTo>
                    <a:pt x="356" y="367"/>
                  </a:lnTo>
                  <a:lnTo>
                    <a:pt x="345" y="378"/>
                  </a:lnTo>
                  <a:lnTo>
                    <a:pt x="11" y="378"/>
                  </a:lnTo>
                  <a:lnTo>
                    <a:pt x="0" y="367"/>
                  </a:lnTo>
                  <a:lnTo>
                    <a:pt x="11" y="3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 name="Freeform 210">
              <a:extLst>
                <a:ext uri="{FF2B5EF4-FFF2-40B4-BE49-F238E27FC236}">
                  <a16:creationId xmlns:a16="http://schemas.microsoft.com/office/drawing/2014/main" id="{C89B1372-2A9E-44C4-B29C-18B992997180}"/>
                </a:ext>
              </a:extLst>
            </p:cNvPr>
            <p:cNvSpPr>
              <a:spLocks/>
            </p:cNvSpPr>
            <p:nvPr/>
          </p:nvSpPr>
          <p:spPr bwMode="auto">
            <a:xfrm>
              <a:off x="3487" y="839"/>
              <a:ext cx="16" cy="367"/>
            </a:xfrm>
            <a:custGeom>
              <a:avLst/>
              <a:gdLst>
                <a:gd name="T0" fmla="*/ 16 w 16"/>
                <a:gd name="T1" fmla="*/ 11 h 367"/>
                <a:gd name="T2" fmla="*/ 16 w 16"/>
                <a:gd name="T3" fmla="*/ 367 h 367"/>
                <a:gd name="T4" fmla="*/ 0 w 16"/>
                <a:gd name="T5" fmla="*/ 367 h 367"/>
                <a:gd name="T6" fmla="*/ 0 w 16"/>
                <a:gd name="T7" fmla="*/ 11 h 367"/>
                <a:gd name="T8" fmla="*/ 11 w 16"/>
                <a:gd name="T9" fmla="*/ 0 h 367"/>
                <a:gd name="T10" fmla="*/ 16 w 16"/>
                <a:gd name="T11" fmla="*/ 11 h 367"/>
                <a:gd name="T12" fmla="*/ 0 60000 65536"/>
                <a:gd name="T13" fmla="*/ 0 60000 65536"/>
                <a:gd name="T14" fmla="*/ 0 60000 65536"/>
                <a:gd name="T15" fmla="*/ 0 60000 65536"/>
                <a:gd name="T16" fmla="*/ 0 60000 65536"/>
                <a:gd name="T17" fmla="*/ 0 60000 65536"/>
                <a:gd name="T18" fmla="*/ 0 w 16"/>
                <a:gd name="T19" fmla="*/ 0 h 367"/>
                <a:gd name="T20" fmla="*/ 16 w 16"/>
                <a:gd name="T21" fmla="*/ 367 h 367"/>
              </a:gdLst>
              <a:ahLst/>
              <a:cxnLst>
                <a:cxn ang="T12">
                  <a:pos x="T0" y="T1"/>
                </a:cxn>
                <a:cxn ang="T13">
                  <a:pos x="T2" y="T3"/>
                </a:cxn>
                <a:cxn ang="T14">
                  <a:pos x="T4" y="T5"/>
                </a:cxn>
                <a:cxn ang="T15">
                  <a:pos x="T6" y="T7"/>
                </a:cxn>
                <a:cxn ang="T16">
                  <a:pos x="T8" y="T9"/>
                </a:cxn>
                <a:cxn ang="T17">
                  <a:pos x="T10" y="T11"/>
                </a:cxn>
              </a:cxnLst>
              <a:rect l="T18" t="T19" r="T20" b="T21"/>
              <a:pathLst>
                <a:path w="16" h="367">
                  <a:moveTo>
                    <a:pt x="16" y="11"/>
                  </a:moveTo>
                  <a:lnTo>
                    <a:pt x="16" y="367"/>
                  </a:lnTo>
                  <a:lnTo>
                    <a:pt x="0" y="367"/>
                  </a:lnTo>
                  <a:lnTo>
                    <a:pt x="0" y="11"/>
                  </a:lnTo>
                  <a:lnTo>
                    <a:pt x="11"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30" name="Rectangle 211">
              <a:extLst>
                <a:ext uri="{FF2B5EF4-FFF2-40B4-BE49-F238E27FC236}">
                  <a16:creationId xmlns:a16="http://schemas.microsoft.com/office/drawing/2014/main" id="{656C368B-5079-44A1-9DAF-72E6D5D14126}"/>
                </a:ext>
              </a:extLst>
            </p:cNvPr>
            <p:cNvSpPr>
              <a:spLocks noChangeArrowheads="1"/>
            </p:cNvSpPr>
            <p:nvPr/>
          </p:nvSpPr>
          <p:spPr bwMode="auto">
            <a:xfrm>
              <a:off x="2963" y="736"/>
              <a:ext cx="405" cy="3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31" name="Freeform 212">
              <a:extLst>
                <a:ext uri="{FF2B5EF4-FFF2-40B4-BE49-F238E27FC236}">
                  <a16:creationId xmlns:a16="http://schemas.microsoft.com/office/drawing/2014/main" id="{E7AE5300-A6F9-435F-BB70-FC822C303FAC}"/>
                </a:ext>
              </a:extLst>
            </p:cNvPr>
            <p:cNvSpPr>
              <a:spLocks/>
            </p:cNvSpPr>
            <p:nvPr/>
          </p:nvSpPr>
          <p:spPr bwMode="auto">
            <a:xfrm>
              <a:off x="2953" y="725"/>
              <a:ext cx="421" cy="324"/>
            </a:xfrm>
            <a:custGeom>
              <a:avLst/>
              <a:gdLst>
                <a:gd name="T0" fmla="*/ 10 w 421"/>
                <a:gd name="T1" fmla="*/ 308 h 324"/>
                <a:gd name="T2" fmla="*/ 404 w 421"/>
                <a:gd name="T3" fmla="*/ 308 h 324"/>
                <a:gd name="T4" fmla="*/ 404 w 421"/>
                <a:gd name="T5" fmla="*/ 17 h 324"/>
                <a:gd name="T6" fmla="*/ 10 w 421"/>
                <a:gd name="T7" fmla="*/ 17 h 324"/>
                <a:gd name="T8" fmla="*/ 10 w 421"/>
                <a:gd name="T9" fmla="*/ 0 h 324"/>
                <a:gd name="T10" fmla="*/ 410 w 421"/>
                <a:gd name="T11" fmla="*/ 0 h 324"/>
                <a:gd name="T12" fmla="*/ 421 w 421"/>
                <a:gd name="T13" fmla="*/ 11 h 324"/>
                <a:gd name="T14" fmla="*/ 421 w 421"/>
                <a:gd name="T15" fmla="*/ 313 h 324"/>
                <a:gd name="T16" fmla="*/ 410 w 421"/>
                <a:gd name="T17" fmla="*/ 324 h 324"/>
                <a:gd name="T18" fmla="*/ 10 w 421"/>
                <a:gd name="T19" fmla="*/ 324 h 324"/>
                <a:gd name="T20" fmla="*/ 0 w 421"/>
                <a:gd name="T21" fmla="*/ 313 h 324"/>
                <a:gd name="T22" fmla="*/ 10 w 421"/>
                <a:gd name="T23" fmla="*/ 308 h 3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21"/>
                <a:gd name="T37" fmla="*/ 0 h 324"/>
                <a:gd name="T38" fmla="*/ 421 w 421"/>
                <a:gd name="T39" fmla="*/ 324 h 32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21" h="324">
                  <a:moveTo>
                    <a:pt x="10" y="308"/>
                  </a:moveTo>
                  <a:lnTo>
                    <a:pt x="404" y="308"/>
                  </a:lnTo>
                  <a:lnTo>
                    <a:pt x="404" y="17"/>
                  </a:lnTo>
                  <a:lnTo>
                    <a:pt x="10" y="17"/>
                  </a:lnTo>
                  <a:lnTo>
                    <a:pt x="10" y="0"/>
                  </a:lnTo>
                  <a:lnTo>
                    <a:pt x="410" y="0"/>
                  </a:lnTo>
                  <a:lnTo>
                    <a:pt x="421" y="11"/>
                  </a:lnTo>
                  <a:lnTo>
                    <a:pt x="421" y="313"/>
                  </a:lnTo>
                  <a:lnTo>
                    <a:pt x="410" y="324"/>
                  </a:lnTo>
                  <a:lnTo>
                    <a:pt x="10" y="324"/>
                  </a:lnTo>
                  <a:lnTo>
                    <a:pt x="0" y="313"/>
                  </a:lnTo>
                  <a:lnTo>
                    <a:pt x="10" y="30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32" name="Freeform 213">
              <a:extLst>
                <a:ext uri="{FF2B5EF4-FFF2-40B4-BE49-F238E27FC236}">
                  <a16:creationId xmlns:a16="http://schemas.microsoft.com/office/drawing/2014/main" id="{90D22BC3-FCD6-4763-9132-FCCD636C5D11}"/>
                </a:ext>
              </a:extLst>
            </p:cNvPr>
            <p:cNvSpPr>
              <a:spLocks/>
            </p:cNvSpPr>
            <p:nvPr/>
          </p:nvSpPr>
          <p:spPr bwMode="auto">
            <a:xfrm>
              <a:off x="2953" y="725"/>
              <a:ext cx="16" cy="313"/>
            </a:xfrm>
            <a:custGeom>
              <a:avLst/>
              <a:gdLst>
                <a:gd name="T0" fmla="*/ 16 w 16"/>
                <a:gd name="T1" fmla="*/ 11 h 313"/>
                <a:gd name="T2" fmla="*/ 16 w 16"/>
                <a:gd name="T3" fmla="*/ 313 h 313"/>
                <a:gd name="T4" fmla="*/ 0 w 16"/>
                <a:gd name="T5" fmla="*/ 313 h 313"/>
                <a:gd name="T6" fmla="*/ 0 w 16"/>
                <a:gd name="T7" fmla="*/ 11 h 313"/>
                <a:gd name="T8" fmla="*/ 10 w 16"/>
                <a:gd name="T9" fmla="*/ 0 h 313"/>
                <a:gd name="T10" fmla="*/ 16 w 16"/>
                <a:gd name="T11" fmla="*/ 11 h 313"/>
                <a:gd name="T12" fmla="*/ 0 60000 65536"/>
                <a:gd name="T13" fmla="*/ 0 60000 65536"/>
                <a:gd name="T14" fmla="*/ 0 60000 65536"/>
                <a:gd name="T15" fmla="*/ 0 60000 65536"/>
                <a:gd name="T16" fmla="*/ 0 60000 65536"/>
                <a:gd name="T17" fmla="*/ 0 60000 65536"/>
                <a:gd name="T18" fmla="*/ 0 w 16"/>
                <a:gd name="T19" fmla="*/ 0 h 313"/>
                <a:gd name="T20" fmla="*/ 16 w 16"/>
                <a:gd name="T21" fmla="*/ 313 h 313"/>
              </a:gdLst>
              <a:ahLst/>
              <a:cxnLst>
                <a:cxn ang="T12">
                  <a:pos x="T0" y="T1"/>
                </a:cxn>
                <a:cxn ang="T13">
                  <a:pos x="T2" y="T3"/>
                </a:cxn>
                <a:cxn ang="T14">
                  <a:pos x="T4" y="T5"/>
                </a:cxn>
                <a:cxn ang="T15">
                  <a:pos x="T6" y="T7"/>
                </a:cxn>
                <a:cxn ang="T16">
                  <a:pos x="T8" y="T9"/>
                </a:cxn>
                <a:cxn ang="T17">
                  <a:pos x="T10" y="T11"/>
                </a:cxn>
              </a:cxnLst>
              <a:rect l="T18" t="T19" r="T20" b="T21"/>
              <a:pathLst>
                <a:path w="16" h="313">
                  <a:moveTo>
                    <a:pt x="16" y="11"/>
                  </a:moveTo>
                  <a:lnTo>
                    <a:pt x="16" y="313"/>
                  </a:lnTo>
                  <a:lnTo>
                    <a:pt x="0" y="313"/>
                  </a:lnTo>
                  <a:lnTo>
                    <a:pt x="0" y="11"/>
                  </a:lnTo>
                  <a:lnTo>
                    <a:pt x="10"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33" name="Rectangle 214">
              <a:extLst>
                <a:ext uri="{FF2B5EF4-FFF2-40B4-BE49-F238E27FC236}">
                  <a16:creationId xmlns:a16="http://schemas.microsoft.com/office/drawing/2014/main" id="{59410723-E290-4104-A668-10EAA624BAC8}"/>
                </a:ext>
              </a:extLst>
            </p:cNvPr>
            <p:cNvSpPr>
              <a:spLocks noChangeArrowheads="1"/>
            </p:cNvSpPr>
            <p:nvPr/>
          </p:nvSpPr>
          <p:spPr bwMode="auto">
            <a:xfrm>
              <a:off x="2920" y="812"/>
              <a:ext cx="405" cy="30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34" name="Freeform 215">
              <a:extLst>
                <a:ext uri="{FF2B5EF4-FFF2-40B4-BE49-F238E27FC236}">
                  <a16:creationId xmlns:a16="http://schemas.microsoft.com/office/drawing/2014/main" id="{26AA3626-CEE3-4174-86A1-9046D1B207D9}"/>
                </a:ext>
              </a:extLst>
            </p:cNvPr>
            <p:cNvSpPr>
              <a:spLocks/>
            </p:cNvSpPr>
            <p:nvPr/>
          </p:nvSpPr>
          <p:spPr bwMode="auto">
            <a:xfrm>
              <a:off x="2909" y="801"/>
              <a:ext cx="421" cy="324"/>
            </a:xfrm>
            <a:custGeom>
              <a:avLst/>
              <a:gdLst>
                <a:gd name="T0" fmla="*/ 11 w 421"/>
                <a:gd name="T1" fmla="*/ 308 h 324"/>
                <a:gd name="T2" fmla="*/ 405 w 421"/>
                <a:gd name="T3" fmla="*/ 308 h 324"/>
                <a:gd name="T4" fmla="*/ 405 w 421"/>
                <a:gd name="T5" fmla="*/ 16 h 324"/>
                <a:gd name="T6" fmla="*/ 11 w 421"/>
                <a:gd name="T7" fmla="*/ 16 h 324"/>
                <a:gd name="T8" fmla="*/ 11 w 421"/>
                <a:gd name="T9" fmla="*/ 0 h 324"/>
                <a:gd name="T10" fmla="*/ 411 w 421"/>
                <a:gd name="T11" fmla="*/ 0 h 324"/>
                <a:gd name="T12" fmla="*/ 421 w 421"/>
                <a:gd name="T13" fmla="*/ 11 h 324"/>
                <a:gd name="T14" fmla="*/ 421 w 421"/>
                <a:gd name="T15" fmla="*/ 313 h 324"/>
                <a:gd name="T16" fmla="*/ 411 w 421"/>
                <a:gd name="T17" fmla="*/ 324 h 324"/>
                <a:gd name="T18" fmla="*/ 11 w 421"/>
                <a:gd name="T19" fmla="*/ 324 h 324"/>
                <a:gd name="T20" fmla="*/ 0 w 421"/>
                <a:gd name="T21" fmla="*/ 313 h 324"/>
                <a:gd name="T22" fmla="*/ 11 w 421"/>
                <a:gd name="T23" fmla="*/ 308 h 3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21"/>
                <a:gd name="T37" fmla="*/ 0 h 324"/>
                <a:gd name="T38" fmla="*/ 421 w 421"/>
                <a:gd name="T39" fmla="*/ 324 h 32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21" h="324">
                  <a:moveTo>
                    <a:pt x="11" y="308"/>
                  </a:moveTo>
                  <a:lnTo>
                    <a:pt x="405" y="308"/>
                  </a:lnTo>
                  <a:lnTo>
                    <a:pt x="405" y="16"/>
                  </a:lnTo>
                  <a:lnTo>
                    <a:pt x="11" y="16"/>
                  </a:lnTo>
                  <a:lnTo>
                    <a:pt x="11" y="0"/>
                  </a:lnTo>
                  <a:lnTo>
                    <a:pt x="411" y="0"/>
                  </a:lnTo>
                  <a:lnTo>
                    <a:pt x="421" y="11"/>
                  </a:lnTo>
                  <a:lnTo>
                    <a:pt x="421" y="313"/>
                  </a:lnTo>
                  <a:lnTo>
                    <a:pt x="411" y="324"/>
                  </a:lnTo>
                  <a:lnTo>
                    <a:pt x="11" y="324"/>
                  </a:lnTo>
                  <a:lnTo>
                    <a:pt x="0" y="313"/>
                  </a:lnTo>
                  <a:lnTo>
                    <a:pt x="11" y="30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35" name="Freeform 216">
              <a:extLst>
                <a:ext uri="{FF2B5EF4-FFF2-40B4-BE49-F238E27FC236}">
                  <a16:creationId xmlns:a16="http://schemas.microsoft.com/office/drawing/2014/main" id="{92740E83-EBE3-4657-868C-52C3AFBA28BF}"/>
                </a:ext>
              </a:extLst>
            </p:cNvPr>
            <p:cNvSpPr>
              <a:spLocks/>
            </p:cNvSpPr>
            <p:nvPr/>
          </p:nvSpPr>
          <p:spPr bwMode="auto">
            <a:xfrm>
              <a:off x="2909" y="801"/>
              <a:ext cx="17" cy="313"/>
            </a:xfrm>
            <a:custGeom>
              <a:avLst/>
              <a:gdLst>
                <a:gd name="T0" fmla="*/ 17 w 17"/>
                <a:gd name="T1" fmla="*/ 11 h 313"/>
                <a:gd name="T2" fmla="*/ 17 w 17"/>
                <a:gd name="T3" fmla="*/ 313 h 313"/>
                <a:gd name="T4" fmla="*/ 0 w 17"/>
                <a:gd name="T5" fmla="*/ 313 h 313"/>
                <a:gd name="T6" fmla="*/ 0 w 17"/>
                <a:gd name="T7" fmla="*/ 11 h 313"/>
                <a:gd name="T8" fmla="*/ 11 w 17"/>
                <a:gd name="T9" fmla="*/ 0 h 313"/>
                <a:gd name="T10" fmla="*/ 17 w 17"/>
                <a:gd name="T11" fmla="*/ 11 h 313"/>
                <a:gd name="T12" fmla="*/ 0 60000 65536"/>
                <a:gd name="T13" fmla="*/ 0 60000 65536"/>
                <a:gd name="T14" fmla="*/ 0 60000 65536"/>
                <a:gd name="T15" fmla="*/ 0 60000 65536"/>
                <a:gd name="T16" fmla="*/ 0 60000 65536"/>
                <a:gd name="T17" fmla="*/ 0 60000 65536"/>
                <a:gd name="T18" fmla="*/ 0 w 17"/>
                <a:gd name="T19" fmla="*/ 0 h 313"/>
                <a:gd name="T20" fmla="*/ 17 w 17"/>
                <a:gd name="T21" fmla="*/ 313 h 313"/>
              </a:gdLst>
              <a:ahLst/>
              <a:cxnLst>
                <a:cxn ang="T12">
                  <a:pos x="T0" y="T1"/>
                </a:cxn>
                <a:cxn ang="T13">
                  <a:pos x="T2" y="T3"/>
                </a:cxn>
                <a:cxn ang="T14">
                  <a:pos x="T4" y="T5"/>
                </a:cxn>
                <a:cxn ang="T15">
                  <a:pos x="T6" y="T7"/>
                </a:cxn>
                <a:cxn ang="T16">
                  <a:pos x="T8" y="T9"/>
                </a:cxn>
                <a:cxn ang="T17">
                  <a:pos x="T10" y="T11"/>
                </a:cxn>
              </a:cxnLst>
              <a:rect l="T18" t="T19" r="T20" b="T21"/>
              <a:pathLst>
                <a:path w="17" h="313">
                  <a:moveTo>
                    <a:pt x="17" y="11"/>
                  </a:moveTo>
                  <a:lnTo>
                    <a:pt x="17" y="313"/>
                  </a:lnTo>
                  <a:lnTo>
                    <a:pt x="0" y="313"/>
                  </a:lnTo>
                  <a:lnTo>
                    <a:pt x="0" y="11"/>
                  </a:lnTo>
                  <a:lnTo>
                    <a:pt x="11" y="0"/>
                  </a:lnTo>
                  <a:lnTo>
                    <a:pt x="17"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36" name="Freeform 217">
              <a:extLst>
                <a:ext uri="{FF2B5EF4-FFF2-40B4-BE49-F238E27FC236}">
                  <a16:creationId xmlns:a16="http://schemas.microsoft.com/office/drawing/2014/main" id="{2BF80CF3-2348-4962-9F5C-CDC4862D3FDF}"/>
                </a:ext>
              </a:extLst>
            </p:cNvPr>
            <p:cNvSpPr>
              <a:spLocks/>
            </p:cNvSpPr>
            <p:nvPr/>
          </p:nvSpPr>
          <p:spPr bwMode="auto">
            <a:xfrm>
              <a:off x="3535" y="984"/>
              <a:ext cx="254" cy="195"/>
            </a:xfrm>
            <a:custGeom>
              <a:avLst/>
              <a:gdLst>
                <a:gd name="T0" fmla="*/ 6 w 254"/>
                <a:gd name="T1" fmla="*/ 184 h 195"/>
                <a:gd name="T2" fmla="*/ 243 w 254"/>
                <a:gd name="T3" fmla="*/ 184 h 195"/>
                <a:gd name="T4" fmla="*/ 243 w 254"/>
                <a:gd name="T5" fmla="*/ 11 h 195"/>
                <a:gd name="T6" fmla="*/ 6 w 254"/>
                <a:gd name="T7" fmla="*/ 11 h 195"/>
                <a:gd name="T8" fmla="*/ 6 w 254"/>
                <a:gd name="T9" fmla="*/ 0 h 195"/>
                <a:gd name="T10" fmla="*/ 249 w 254"/>
                <a:gd name="T11" fmla="*/ 0 h 195"/>
                <a:gd name="T12" fmla="*/ 254 w 254"/>
                <a:gd name="T13" fmla="*/ 6 h 195"/>
                <a:gd name="T14" fmla="*/ 254 w 254"/>
                <a:gd name="T15" fmla="*/ 189 h 195"/>
                <a:gd name="T16" fmla="*/ 249 w 254"/>
                <a:gd name="T17" fmla="*/ 195 h 195"/>
                <a:gd name="T18" fmla="*/ 6 w 254"/>
                <a:gd name="T19" fmla="*/ 195 h 195"/>
                <a:gd name="T20" fmla="*/ 0 w 254"/>
                <a:gd name="T21" fmla="*/ 189 h 195"/>
                <a:gd name="T22" fmla="*/ 6 w 254"/>
                <a:gd name="T23" fmla="*/ 184 h 19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4"/>
                <a:gd name="T37" fmla="*/ 0 h 195"/>
                <a:gd name="T38" fmla="*/ 254 w 254"/>
                <a:gd name="T39" fmla="*/ 195 h 19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4" h="195">
                  <a:moveTo>
                    <a:pt x="6" y="184"/>
                  </a:moveTo>
                  <a:lnTo>
                    <a:pt x="243" y="184"/>
                  </a:lnTo>
                  <a:lnTo>
                    <a:pt x="243" y="11"/>
                  </a:lnTo>
                  <a:lnTo>
                    <a:pt x="6" y="11"/>
                  </a:lnTo>
                  <a:lnTo>
                    <a:pt x="6" y="0"/>
                  </a:lnTo>
                  <a:lnTo>
                    <a:pt x="249" y="0"/>
                  </a:lnTo>
                  <a:lnTo>
                    <a:pt x="254" y="6"/>
                  </a:lnTo>
                  <a:lnTo>
                    <a:pt x="254" y="189"/>
                  </a:lnTo>
                  <a:lnTo>
                    <a:pt x="249" y="195"/>
                  </a:lnTo>
                  <a:lnTo>
                    <a:pt x="6" y="195"/>
                  </a:lnTo>
                  <a:lnTo>
                    <a:pt x="0" y="189"/>
                  </a:lnTo>
                  <a:lnTo>
                    <a:pt x="6" y="18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37" name="Freeform 218">
              <a:extLst>
                <a:ext uri="{FF2B5EF4-FFF2-40B4-BE49-F238E27FC236}">
                  <a16:creationId xmlns:a16="http://schemas.microsoft.com/office/drawing/2014/main" id="{5C3CAADF-465C-48E3-B0CD-A93CA5208BFB}"/>
                </a:ext>
              </a:extLst>
            </p:cNvPr>
            <p:cNvSpPr>
              <a:spLocks/>
            </p:cNvSpPr>
            <p:nvPr/>
          </p:nvSpPr>
          <p:spPr bwMode="auto">
            <a:xfrm>
              <a:off x="3535" y="984"/>
              <a:ext cx="11" cy="189"/>
            </a:xfrm>
            <a:custGeom>
              <a:avLst/>
              <a:gdLst>
                <a:gd name="T0" fmla="*/ 11 w 11"/>
                <a:gd name="T1" fmla="*/ 6 h 189"/>
                <a:gd name="T2" fmla="*/ 11 w 11"/>
                <a:gd name="T3" fmla="*/ 189 h 189"/>
                <a:gd name="T4" fmla="*/ 0 w 11"/>
                <a:gd name="T5" fmla="*/ 189 h 189"/>
                <a:gd name="T6" fmla="*/ 0 w 11"/>
                <a:gd name="T7" fmla="*/ 6 h 189"/>
                <a:gd name="T8" fmla="*/ 6 w 11"/>
                <a:gd name="T9" fmla="*/ 0 h 189"/>
                <a:gd name="T10" fmla="*/ 11 w 11"/>
                <a:gd name="T11" fmla="*/ 6 h 189"/>
                <a:gd name="T12" fmla="*/ 0 60000 65536"/>
                <a:gd name="T13" fmla="*/ 0 60000 65536"/>
                <a:gd name="T14" fmla="*/ 0 60000 65536"/>
                <a:gd name="T15" fmla="*/ 0 60000 65536"/>
                <a:gd name="T16" fmla="*/ 0 60000 65536"/>
                <a:gd name="T17" fmla="*/ 0 60000 65536"/>
                <a:gd name="T18" fmla="*/ 0 w 11"/>
                <a:gd name="T19" fmla="*/ 0 h 189"/>
                <a:gd name="T20" fmla="*/ 11 w 11"/>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11" h="189">
                  <a:moveTo>
                    <a:pt x="11" y="6"/>
                  </a:moveTo>
                  <a:lnTo>
                    <a:pt x="11" y="189"/>
                  </a:lnTo>
                  <a:lnTo>
                    <a:pt x="0" y="189"/>
                  </a:lnTo>
                  <a:lnTo>
                    <a:pt x="0" y="6"/>
                  </a:lnTo>
                  <a:lnTo>
                    <a:pt x="6" y="0"/>
                  </a:lnTo>
                  <a:lnTo>
                    <a:pt x="1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38" name="Rectangle 219">
              <a:extLst>
                <a:ext uri="{FF2B5EF4-FFF2-40B4-BE49-F238E27FC236}">
                  <a16:creationId xmlns:a16="http://schemas.microsoft.com/office/drawing/2014/main" id="{D829A2CA-CFF0-44A6-9DA8-971C41A7CE93}"/>
                </a:ext>
              </a:extLst>
            </p:cNvPr>
            <p:cNvSpPr>
              <a:spLocks noChangeArrowheads="1"/>
            </p:cNvSpPr>
            <p:nvPr/>
          </p:nvSpPr>
          <p:spPr bwMode="auto">
            <a:xfrm>
              <a:off x="3541" y="1076"/>
              <a:ext cx="243"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39" name="Rectangle 220">
              <a:extLst>
                <a:ext uri="{FF2B5EF4-FFF2-40B4-BE49-F238E27FC236}">
                  <a16:creationId xmlns:a16="http://schemas.microsoft.com/office/drawing/2014/main" id="{57B829F9-F5B4-4CF0-BE8E-472CFB423088}"/>
                </a:ext>
              </a:extLst>
            </p:cNvPr>
            <p:cNvSpPr>
              <a:spLocks noChangeArrowheads="1"/>
            </p:cNvSpPr>
            <p:nvPr/>
          </p:nvSpPr>
          <p:spPr bwMode="auto">
            <a:xfrm>
              <a:off x="3541" y="1033"/>
              <a:ext cx="243"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40" name="Rectangle 221">
              <a:extLst>
                <a:ext uri="{FF2B5EF4-FFF2-40B4-BE49-F238E27FC236}">
                  <a16:creationId xmlns:a16="http://schemas.microsoft.com/office/drawing/2014/main" id="{E51AB0F2-2D27-4358-9EDD-5645BA2C0A5E}"/>
                </a:ext>
              </a:extLst>
            </p:cNvPr>
            <p:cNvSpPr>
              <a:spLocks noChangeArrowheads="1"/>
            </p:cNvSpPr>
            <p:nvPr/>
          </p:nvSpPr>
          <p:spPr bwMode="auto">
            <a:xfrm>
              <a:off x="3719" y="990"/>
              <a:ext cx="11" cy="18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41" name="Rectangle 222">
              <a:extLst>
                <a:ext uri="{FF2B5EF4-FFF2-40B4-BE49-F238E27FC236}">
                  <a16:creationId xmlns:a16="http://schemas.microsoft.com/office/drawing/2014/main" id="{9D4DBD96-E6DE-4CA6-B3B1-00D6B3B177C2}"/>
                </a:ext>
              </a:extLst>
            </p:cNvPr>
            <p:cNvSpPr>
              <a:spLocks noChangeArrowheads="1"/>
            </p:cNvSpPr>
            <p:nvPr/>
          </p:nvSpPr>
          <p:spPr bwMode="auto">
            <a:xfrm>
              <a:off x="3541" y="1125"/>
              <a:ext cx="23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42" name="Rectangle 223">
              <a:extLst>
                <a:ext uri="{FF2B5EF4-FFF2-40B4-BE49-F238E27FC236}">
                  <a16:creationId xmlns:a16="http://schemas.microsoft.com/office/drawing/2014/main" id="{92D71C83-890F-4E8B-A867-9A919F8929DE}"/>
                </a:ext>
              </a:extLst>
            </p:cNvPr>
            <p:cNvSpPr>
              <a:spLocks noChangeArrowheads="1"/>
            </p:cNvSpPr>
            <p:nvPr/>
          </p:nvSpPr>
          <p:spPr bwMode="auto">
            <a:xfrm>
              <a:off x="3676" y="995"/>
              <a:ext cx="11" cy="1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43" name="Rectangle 224">
              <a:extLst>
                <a:ext uri="{FF2B5EF4-FFF2-40B4-BE49-F238E27FC236}">
                  <a16:creationId xmlns:a16="http://schemas.microsoft.com/office/drawing/2014/main" id="{7683EDDA-9B07-46CD-BA1D-66D221E8EAB4}"/>
                </a:ext>
              </a:extLst>
            </p:cNvPr>
            <p:cNvSpPr>
              <a:spLocks noChangeArrowheads="1"/>
            </p:cNvSpPr>
            <p:nvPr/>
          </p:nvSpPr>
          <p:spPr bwMode="auto">
            <a:xfrm>
              <a:off x="3552" y="860"/>
              <a:ext cx="21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100" noProof="1">
                  <a:solidFill>
                    <a:srgbClr val="0E176C"/>
                  </a:solidFill>
                  <a:latin typeface="+mn-lt"/>
                </a:rPr>
                <a:t>Order</a:t>
              </a:r>
              <a:endParaRPr lang="en-US" altLang="en-US" sz="1800" noProof="1">
                <a:solidFill>
                  <a:srgbClr val="0E176C"/>
                </a:solidFill>
                <a:latin typeface="+mn-lt"/>
              </a:endParaRPr>
            </a:p>
          </p:txBody>
        </p:sp>
        <p:sp>
          <p:nvSpPr>
            <p:cNvPr id="44" name="Rectangle 225">
              <a:extLst>
                <a:ext uri="{FF2B5EF4-FFF2-40B4-BE49-F238E27FC236}">
                  <a16:creationId xmlns:a16="http://schemas.microsoft.com/office/drawing/2014/main" id="{A83686B8-A699-48C0-B9E1-D9D573A9A0E7}"/>
                </a:ext>
              </a:extLst>
            </p:cNvPr>
            <p:cNvSpPr>
              <a:spLocks noChangeArrowheads="1"/>
            </p:cNvSpPr>
            <p:nvPr/>
          </p:nvSpPr>
          <p:spPr bwMode="auto">
            <a:xfrm>
              <a:off x="2931" y="822"/>
              <a:ext cx="35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100" noProof="1">
                  <a:solidFill>
                    <a:srgbClr val="0E176C"/>
                  </a:solidFill>
                  <a:latin typeface="+mn-lt"/>
                </a:rPr>
                <a:t>Customer</a:t>
              </a:r>
              <a:endParaRPr lang="en-US" altLang="en-US" sz="1800" noProof="1">
                <a:solidFill>
                  <a:srgbClr val="0E176C"/>
                </a:solidFill>
                <a:latin typeface="+mn-lt"/>
              </a:endParaRPr>
            </a:p>
          </p:txBody>
        </p:sp>
        <p:sp>
          <p:nvSpPr>
            <p:cNvPr id="45" name="Rectangle 226">
              <a:extLst>
                <a:ext uri="{FF2B5EF4-FFF2-40B4-BE49-F238E27FC236}">
                  <a16:creationId xmlns:a16="http://schemas.microsoft.com/office/drawing/2014/main" id="{7861E7D3-AE4E-4D67-84C6-53D68B43C386}"/>
                </a:ext>
              </a:extLst>
            </p:cNvPr>
            <p:cNvSpPr>
              <a:spLocks noChangeArrowheads="1"/>
            </p:cNvSpPr>
            <p:nvPr/>
          </p:nvSpPr>
          <p:spPr bwMode="auto">
            <a:xfrm>
              <a:off x="2936" y="920"/>
              <a:ext cx="176"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900" noProof="1">
                  <a:solidFill>
                    <a:srgbClr val="0E176C"/>
                  </a:solidFill>
                  <a:latin typeface="+mn-lt"/>
                </a:rPr>
                <a:t>Name</a:t>
              </a:r>
              <a:endParaRPr lang="en-US" altLang="en-US" sz="1800" noProof="1">
                <a:solidFill>
                  <a:srgbClr val="0E176C"/>
                </a:solidFill>
                <a:latin typeface="+mn-lt"/>
              </a:endParaRPr>
            </a:p>
          </p:txBody>
        </p:sp>
        <p:sp>
          <p:nvSpPr>
            <p:cNvPr id="46" name="Rectangle 227">
              <a:extLst>
                <a:ext uri="{FF2B5EF4-FFF2-40B4-BE49-F238E27FC236}">
                  <a16:creationId xmlns:a16="http://schemas.microsoft.com/office/drawing/2014/main" id="{A6402408-1D23-4765-A762-73CE5D3A78E1}"/>
                </a:ext>
              </a:extLst>
            </p:cNvPr>
            <p:cNvSpPr>
              <a:spLocks noChangeArrowheads="1"/>
            </p:cNvSpPr>
            <p:nvPr/>
          </p:nvSpPr>
          <p:spPr bwMode="auto">
            <a:xfrm>
              <a:off x="2936" y="996"/>
              <a:ext cx="23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900" noProof="1">
                  <a:solidFill>
                    <a:srgbClr val="0E176C"/>
                  </a:solidFill>
                  <a:latin typeface="+mn-lt"/>
                </a:rPr>
                <a:t>Address</a:t>
              </a:r>
              <a:endParaRPr lang="en-US" altLang="en-US" sz="1800" noProof="1">
                <a:solidFill>
                  <a:srgbClr val="0E176C"/>
                </a:solidFill>
                <a:latin typeface="+mn-lt"/>
              </a:endParaRPr>
            </a:p>
          </p:txBody>
        </p:sp>
        <p:sp>
          <p:nvSpPr>
            <p:cNvPr id="47" name="Freeform 228">
              <a:extLst>
                <a:ext uri="{FF2B5EF4-FFF2-40B4-BE49-F238E27FC236}">
                  <a16:creationId xmlns:a16="http://schemas.microsoft.com/office/drawing/2014/main" id="{B81AF139-83E6-4328-974B-601AC5596489}"/>
                </a:ext>
              </a:extLst>
            </p:cNvPr>
            <p:cNvSpPr>
              <a:spLocks/>
            </p:cNvSpPr>
            <p:nvPr/>
          </p:nvSpPr>
          <p:spPr bwMode="auto">
            <a:xfrm>
              <a:off x="3255" y="1114"/>
              <a:ext cx="243" cy="76"/>
            </a:xfrm>
            <a:custGeom>
              <a:avLst/>
              <a:gdLst>
                <a:gd name="T0" fmla="*/ 243 w 243"/>
                <a:gd name="T1" fmla="*/ 76 h 76"/>
                <a:gd name="T2" fmla="*/ 194 w 243"/>
                <a:gd name="T3" fmla="*/ 76 h 76"/>
                <a:gd name="T4" fmla="*/ 151 w 243"/>
                <a:gd name="T5" fmla="*/ 70 h 76"/>
                <a:gd name="T6" fmla="*/ 113 w 243"/>
                <a:gd name="T7" fmla="*/ 65 h 76"/>
                <a:gd name="T8" fmla="*/ 75 w 243"/>
                <a:gd name="T9" fmla="*/ 54 h 76"/>
                <a:gd name="T10" fmla="*/ 48 w 243"/>
                <a:gd name="T11" fmla="*/ 43 h 76"/>
                <a:gd name="T12" fmla="*/ 27 w 243"/>
                <a:gd name="T13" fmla="*/ 32 h 76"/>
                <a:gd name="T14" fmla="*/ 21 w 243"/>
                <a:gd name="T15" fmla="*/ 32 h 76"/>
                <a:gd name="T16" fmla="*/ 5 w 243"/>
                <a:gd name="T17" fmla="*/ 22 h 76"/>
                <a:gd name="T18" fmla="*/ 5 w 243"/>
                <a:gd name="T19" fmla="*/ 16 h 76"/>
                <a:gd name="T20" fmla="*/ 0 w 243"/>
                <a:gd name="T21" fmla="*/ 0 h 76"/>
                <a:gd name="T22" fmla="*/ 16 w 243"/>
                <a:gd name="T23" fmla="*/ 0 h 76"/>
                <a:gd name="T24" fmla="*/ 21 w 243"/>
                <a:gd name="T25" fmla="*/ 16 h 76"/>
                <a:gd name="T26" fmla="*/ 16 w 243"/>
                <a:gd name="T27" fmla="*/ 11 h 76"/>
                <a:gd name="T28" fmla="*/ 48 w 243"/>
                <a:gd name="T29" fmla="*/ 27 h 76"/>
                <a:gd name="T30" fmla="*/ 75 w 243"/>
                <a:gd name="T31" fmla="*/ 38 h 76"/>
                <a:gd name="T32" fmla="*/ 113 w 243"/>
                <a:gd name="T33" fmla="*/ 49 h 76"/>
                <a:gd name="T34" fmla="*/ 151 w 243"/>
                <a:gd name="T35" fmla="*/ 54 h 76"/>
                <a:gd name="T36" fmla="*/ 194 w 243"/>
                <a:gd name="T37" fmla="*/ 59 h 76"/>
                <a:gd name="T38" fmla="*/ 243 w 243"/>
                <a:gd name="T39" fmla="*/ 59 h 76"/>
                <a:gd name="T40" fmla="*/ 243 w 243"/>
                <a:gd name="T41" fmla="*/ 76 h 7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76"/>
                <a:gd name="T65" fmla="*/ 243 w 243"/>
                <a:gd name="T66" fmla="*/ 76 h 7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76">
                  <a:moveTo>
                    <a:pt x="243" y="76"/>
                  </a:moveTo>
                  <a:lnTo>
                    <a:pt x="194" y="76"/>
                  </a:lnTo>
                  <a:lnTo>
                    <a:pt x="151" y="70"/>
                  </a:lnTo>
                  <a:lnTo>
                    <a:pt x="113" y="65"/>
                  </a:lnTo>
                  <a:lnTo>
                    <a:pt x="75" y="54"/>
                  </a:lnTo>
                  <a:lnTo>
                    <a:pt x="48" y="43"/>
                  </a:lnTo>
                  <a:lnTo>
                    <a:pt x="27" y="32"/>
                  </a:lnTo>
                  <a:lnTo>
                    <a:pt x="21" y="32"/>
                  </a:lnTo>
                  <a:lnTo>
                    <a:pt x="5" y="22"/>
                  </a:lnTo>
                  <a:lnTo>
                    <a:pt x="5" y="16"/>
                  </a:lnTo>
                  <a:lnTo>
                    <a:pt x="0" y="0"/>
                  </a:lnTo>
                  <a:lnTo>
                    <a:pt x="16" y="0"/>
                  </a:lnTo>
                  <a:lnTo>
                    <a:pt x="21" y="16"/>
                  </a:lnTo>
                  <a:lnTo>
                    <a:pt x="16" y="11"/>
                  </a:lnTo>
                  <a:lnTo>
                    <a:pt x="48" y="27"/>
                  </a:lnTo>
                  <a:lnTo>
                    <a:pt x="75" y="38"/>
                  </a:lnTo>
                  <a:lnTo>
                    <a:pt x="113" y="49"/>
                  </a:lnTo>
                  <a:lnTo>
                    <a:pt x="151" y="54"/>
                  </a:lnTo>
                  <a:lnTo>
                    <a:pt x="194" y="59"/>
                  </a:lnTo>
                  <a:lnTo>
                    <a:pt x="243" y="59"/>
                  </a:lnTo>
                  <a:lnTo>
                    <a:pt x="243" y="7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48" name="Freeform 229">
              <a:extLst>
                <a:ext uri="{FF2B5EF4-FFF2-40B4-BE49-F238E27FC236}">
                  <a16:creationId xmlns:a16="http://schemas.microsoft.com/office/drawing/2014/main" id="{67783BE1-19E7-4BF5-B681-A4834B640DF9}"/>
                </a:ext>
              </a:extLst>
            </p:cNvPr>
            <p:cNvSpPr>
              <a:spLocks/>
            </p:cNvSpPr>
            <p:nvPr/>
          </p:nvSpPr>
          <p:spPr bwMode="auto">
            <a:xfrm>
              <a:off x="3422" y="1141"/>
              <a:ext cx="76" cy="49"/>
            </a:xfrm>
            <a:custGeom>
              <a:avLst/>
              <a:gdLst>
                <a:gd name="T0" fmla="*/ 0 w 76"/>
                <a:gd name="T1" fmla="*/ 32 h 49"/>
                <a:gd name="T2" fmla="*/ 76 w 76"/>
                <a:gd name="T3" fmla="*/ 0 h 49"/>
                <a:gd name="T4" fmla="*/ 76 w 76"/>
                <a:gd name="T5" fmla="*/ 16 h 49"/>
                <a:gd name="T6" fmla="*/ 0 w 76"/>
                <a:gd name="T7" fmla="*/ 49 h 49"/>
                <a:gd name="T8" fmla="*/ 0 w 76"/>
                <a:gd name="T9" fmla="*/ 32 h 49"/>
                <a:gd name="T10" fmla="*/ 0 60000 65536"/>
                <a:gd name="T11" fmla="*/ 0 60000 65536"/>
                <a:gd name="T12" fmla="*/ 0 60000 65536"/>
                <a:gd name="T13" fmla="*/ 0 60000 65536"/>
                <a:gd name="T14" fmla="*/ 0 60000 65536"/>
                <a:gd name="T15" fmla="*/ 0 w 76"/>
                <a:gd name="T16" fmla="*/ 0 h 49"/>
                <a:gd name="T17" fmla="*/ 76 w 76"/>
                <a:gd name="T18" fmla="*/ 49 h 49"/>
              </a:gdLst>
              <a:ahLst/>
              <a:cxnLst>
                <a:cxn ang="T10">
                  <a:pos x="T0" y="T1"/>
                </a:cxn>
                <a:cxn ang="T11">
                  <a:pos x="T2" y="T3"/>
                </a:cxn>
                <a:cxn ang="T12">
                  <a:pos x="T4" y="T5"/>
                </a:cxn>
                <a:cxn ang="T13">
                  <a:pos x="T6" y="T7"/>
                </a:cxn>
                <a:cxn ang="T14">
                  <a:pos x="T8" y="T9"/>
                </a:cxn>
              </a:cxnLst>
              <a:rect l="T15" t="T16" r="T17" b="T18"/>
              <a:pathLst>
                <a:path w="76" h="49">
                  <a:moveTo>
                    <a:pt x="0" y="32"/>
                  </a:moveTo>
                  <a:lnTo>
                    <a:pt x="76" y="0"/>
                  </a:lnTo>
                  <a:lnTo>
                    <a:pt x="76" y="16"/>
                  </a:lnTo>
                  <a:lnTo>
                    <a:pt x="0" y="49"/>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49" name="Freeform 230">
              <a:extLst>
                <a:ext uri="{FF2B5EF4-FFF2-40B4-BE49-F238E27FC236}">
                  <a16:creationId xmlns:a16="http://schemas.microsoft.com/office/drawing/2014/main" id="{44DD0C4E-C5C5-4374-A68A-F03CF414BCE6}"/>
                </a:ext>
              </a:extLst>
            </p:cNvPr>
            <p:cNvSpPr>
              <a:spLocks/>
            </p:cNvSpPr>
            <p:nvPr/>
          </p:nvSpPr>
          <p:spPr bwMode="auto">
            <a:xfrm>
              <a:off x="3384" y="1103"/>
              <a:ext cx="114" cy="81"/>
            </a:xfrm>
            <a:custGeom>
              <a:avLst/>
              <a:gdLst>
                <a:gd name="T0" fmla="*/ 0 w 114"/>
                <a:gd name="T1" fmla="*/ 65 h 81"/>
                <a:gd name="T2" fmla="*/ 114 w 114"/>
                <a:gd name="T3" fmla="*/ 0 h 81"/>
                <a:gd name="T4" fmla="*/ 114 w 114"/>
                <a:gd name="T5" fmla="*/ 16 h 81"/>
                <a:gd name="T6" fmla="*/ 0 w 114"/>
                <a:gd name="T7" fmla="*/ 81 h 81"/>
                <a:gd name="T8" fmla="*/ 0 w 114"/>
                <a:gd name="T9" fmla="*/ 65 h 81"/>
                <a:gd name="T10" fmla="*/ 0 60000 65536"/>
                <a:gd name="T11" fmla="*/ 0 60000 65536"/>
                <a:gd name="T12" fmla="*/ 0 60000 65536"/>
                <a:gd name="T13" fmla="*/ 0 60000 65536"/>
                <a:gd name="T14" fmla="*/ 0 60000 65536"/>
                <a:gd name="T15" fmla="*/ 0 w 114"/>
                <a:gd name="T16" fmla="*/ 0 h 81"/>
                <a:gd name="T17" fmla="*/ 114 w 114"/>
                <a:gd name="T18" fmla="*/ 81 h 81"/>
              </a:gdLst>
              <a:ahLst/>
              <a:cxnLst>
                <a:cxn ang="T10">
                  <a:pos x="T0" y="T1"/>
                </a:cxn>
                <a:cxn ang="T11">
                  <a:pos x="T2" y="T3"/>
                </a:cxn>
                <a:cxn ang="T12">
                  <a:pos x="T4" y="T5"/>
                </a:cxn>
                <a:cxn ang="T13">
                  <a:pos x="T6" y="T7"/>
                </a:cxn>
                <a:cxn ang="T14">
                  <a:pos x="T8" y="T9"/>
                </a:cxn>
              </a:cxnLst>
              <a:rect l="T15" t="T16" r="T17" b="T18"/>
              <a:pathLst>
                <a:path w="114" h="81">
                  <a:moveTo>
                    <a:pt x="0" y="65"/>
                  </a:moveTo>
                  <a:lnTo>
                    <a:pt x="114" y="0"/>
                  </a:lnTo>
                  <a:lnTo>
                    <a:pt x="114" y="16"/>
                  </a:lnTo>
                  <a:lnTo>
                    <a:pt x="0" y="81"/>
                  </a:lnTo>
                  <a:lnTo>
                    <a:pt x="0"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50" name="Freeform 249">
              <a:extLst>
                <a:ext uri="{FF2B5EF4-FFF2-40B4-BE49-F238E27FC236}">
                  <a16:creationId xmlns:a16="http://schemas.microsoft.com/office/drawing/2014/main" id="{A60F62BD-D4E3-47F4-82BE-7795E9CFBB3F}"/>
                </a:ext>
              </a:extLst>
            </p:cNvPr>
            <p:cNvSpPr>
              <a:spLocks/>
            </p:cNvSpPr>
            <p:nvPr/>
          </p:nvSpPr>
          <p:spPr bwMode="auto">
            <a:xfrm>
              <a:off x="2181" y="591"/>
              <a:ext cx="696" cy="1705"/>
            </a:xfrm>
            <a:custGeom>
              <a:avLst/>
              <a:gdLst>
                <a:gd name="T0" fmla="*/ 696 w 696"/>
                <a:gd name="T1" fmla="*/ 0 h 1705"/>
                <a:gd name="T2" fmla="*/ 16 w 696"/>
                <a:gd name="T3" fmla="*/ 1705 h 1705"/>
                <a:gd name="T4" fmla="*/ 0 w 696"/>
                <a:gd name="T5" fmla="*/ 1705 h 1705"/>
                <a:gd name="T6" fmla="*/ 680 w 696"/>
                <a:gd name="T7" fmla="*/ 0 h 1705"/>
                <a:gd name="T8" fmla="*/ 696 w 696"/>
                <a:gd name="T9" fmla="*/ 0 h 1705"/>
                <a:gd name="T10" fmla="*/ 0 60000 65536"/>
                <a:gd name="T11" fmla="*/ 0 60000 65536"/>
                <a:gd name="T12" fmla="*/ 0 60000 65536"/>
                <a:gd name="T13" fmla="*/ 0 60000 65536"/>
                <a:gd name="T14" fmla="*/ 0 60000 65536"/>
                <a:gd name="T15" fmla="*/ 0 w 696"/>
                <a:gd name="T16" fmla="*/ 0 h 1705"/>
                <a:gd name="T17" fmla="*/ 696 w 696"/>
                <a:gd name="T18" fmla="*/ 1705 h 1705"/>
              </a:gdLst>
              <a:ahLst/>
              <a:cxnLst>
                <a:cxn ang="T10">
                  <a:pos x="T0" y="T1"/>
                </a:cxn>
                <a:cxn ang="T11">
                  <a:pos x="T2" y="T3"/>
                </a:cxn>
                <a:cxn ang="T12">
                  <a:pos x="T4" y="T5"/>
                </a:cxn>
                <a:cxn ang="T13">
                  <a:pos x="T6" y="T7"/>
                </a:cxn>
                <a:cxn ang="T14">
                  <a:pos x="T8" y="T9"/>
                </a:cxn>
              </a:cxnLst>
              <a:rect l="T15" t="T16" r="T17" b="T18"/>
              <a:pathLst>
                <a:path w="696" h="1705">
                  <a:moveTo>
                    <a:pt x="696" y="0"/>
                  </a:moveTo>
                  <a:lnTo>
                    <a:pt x="16" y="1705"/>
                  </a:lnTo>
                  <a:lnTo>
                    <a:pt x="0" y="1705"/>
                  </a:lnTo>
                  <a:lnTo>
                    <a:pt x="680" y="0"/>
                  </a:lnTo>
                  <a:lnTo>
                    <a:pt x="69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51" name="Freeform 250">
              <a:extLst>
                <a:ext uri="{FF2B5EF4-FFF2-40B4-BE49-F238E27FC236}">
                  <a16:creationId xmlns:a16="http://schemas.microsoft.com/office/drawing/2014/main" id="{54CD7B52-FC70-41DB-B79C-AE5E2EFF6D59}"/>
                </a:ext>
              </a:extLst>
            </p:cNvPr>
            <p:cNvSpPr>
              <a:spLocks/>
            </p:cNvSpPr>
            <p:nvPr/>
          </p:nvSpPr>
          <p:spPr bwMode="auto">
            <a:xfrm>
              <a:off x="3865" y="1330"/>
              <a:ext cx="167" cy="2067"/>
            </a:xfrm>
            <a:custGeom>
              <a:avLst/>
              <a:gdLst>
                <a:gd name="T0" fmla="*/ 167 w 167"/>
                <a:gd name="T1" fmla="*/ 0 h 2067"/>
                <a:gd name="T2" fmla="*/ 16 w 167"/>
                <a:gd name="T3" fmla="*/ 2067 h 2067"/>
                <a:gd name="T4" fmla="*/ 0 w 167"/>
                <a:gd name="T5" fmla="*/ 2067 h 2067"/>
                <a:gd name="T6" fmla="*/ 151 w 167"/>
                <a:gd name="T7" fmla="*/ 0 h 2067"/>
                <a:gd name="T8" fmla="*/ 167 w 167"/>
                <a:gd name="T9" fmla="*/ 0 h 2067"/>
                <a:gd name="T10" fmla="*/ 0 60000 65536"/>
                <a:gd name="T11" fmla="*/ 0 60000 65536"/>
                <a:gd name="T12" fmla="*/ 0 60000 65536"/>
                <a:gd name="T13" fmla="*/ 0 60000 65536"/>
                <a:gd name="T14" fmla="*/ 0 60000 65536"/>
                <a:gd name="T15" fmla="*/ 0 w 167"/>
                <a:gd name="T16" fmla="*/ 0 h 2067"/>
                <a:gd name="T17" fmla="*/ 167 w 167"/>
                <a:gd name="T18" fmla="*/ 2067 h 2067"/>
              </a:gdLst>
              <a:ahLst/>
              <a:cxnLst>
                <a:cxn ang="T10">
                  <a:pos x="T0" y="T1"/>
                </a:cxn>
                <a:cxn ang="T11">
                  <a:pos x="T2" y="T3"/>
                </a:cxn>
                <a:cxn ang="T12">
                  <a:pos x="T4" y="T5"/>
                </a:cxn>
                <a:cxn ang="T13">
                  <a:pos x="T6" y="T7"/>
                </a:cxn>
                <a:cxn ang="T14">
                  <a:pos x="T8" y="T9"/>
                </a:cxn>
              </a:cxnLst>
              <a:rect l="T15" t="T16" r="T17" b="T18"/>
              <a:pathLst>
                <a:path w="167" h="2067">
                  <a:moveTo>
                    <a:pt x="167" y="0"/>
                  </a:moveTo>
                  <a:lnTo>
                    <a:pt x="16" y="2067"/>
                  </a:lnTo>
                  <a:lnTo>
                    <a:pt x="0" y="2067"/>
                  </a:lnTo>
                  <a:lnTo>
                    <a:pt x="151" y="0"/>
                  </a:lnTo>
                  <a:lnTo>
                    <a:pt x="16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grpSp>
      <p:grpSp>
        <p:nvGrpSpPr>
          <p:cNvPr id="231" name="Group 297">
            <a:extLst>
              <a:ext uri="{FF2B5EF4-FFF2-40B4-BE49-F238E27FC236}">
                <a16:creationId xmlns:a16="http://schemas.microsoft.com/office/drawing/2014/main" id="{33A42CB5-FD70-407D-BAD1-438C004D9D04}"/>
              </a:ext>
            </a:extLst>
          </p:cNvPr>
          <p:cNvGrpSpPr>
            <a:grpSpLocks/>
          </p:cNvGrpSpPr>
          <p:nvPr/>
        </p:nvGrpSpPr>
        <p:grpSpPr bwMode="auto">
          <a:xfrm>
            <a:off x="3667125" y="3867373"/>
            <a:ext cx="5368926" cy="1795463"/>
            <a:chOff x="2310" y="2223"/>
            <a:chExt cx="3382" cy="1131"/>
          </a:xfrm>
        </p:grpSpPr>
        <p:sp>
          <p:nvSpPr>
            <p:cNvPr id="232" name="Text Box 8">
              <a:extLst>
                <a:ext uri="{FF2B5EF4-FFF2-40B4-BE49-F238E27FC236}">
                  <a16:creationId xmlns:a16="http://schemas.microsoft.com/office/drawing/2014/main" id="{E92DEA67-B925-45F7-9638-A3E3A7128508}"/>
                </a:ext>
              </a:extLst>
            </p:cNvPr>
            <p:cNvSpPr txBox="1">
              <a:spLocks noChangeArrowheads="1"/>
            </p:cNvSpPr>
            <p:nvPr/>
          </p:nvSpPr>
          <p:spPr bwMode="auto">
            <a:xfrm>
              <a:off x="4179" y="2223"/>
              <a:ext cx="1513"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a:solidFill>
                    <a:srgbClr val="0E176C"/>
                  </a:solidFill>
                  <a:latin typeface="+mn-lt"/>
                </a:rPr>
                <a:t>Синтаксис </a:t>
              </a:r>
              <a:r>
                <a:rPr lang="ru-RU" sz="1600" dirty="0" err="1">
                  <a:solidFill>
                    <a:srgbClr val="0E176C"/>
                  </a:solidFill>
                  <a:latin typeface="+mn-lt"/>
                </a:rPr>
                <a:t>деңгейі</a:t>
              </a:r>
              <a:r>
                <a:rPr lang="ru-RU" sz="1600" dirty="0">
                  <a:solidFill>
                    <a:srgbClr val="0E176C"/>
                  </a:solidFill>
                  <a:latin typeface="+mn-lt"/>
                </a:rPr>
                <a:t>:</a:t>
              </a:r>
              <a:br>
                <a:rPr lang="ru-RU" sz="1600" dirty="0">
                  <a:solidFill>
                    <a:srgbClr val="0E176C"/>
                  </a:solidFill>
                  <a:latin typeface="+mn-lt"/>
                </a:rPr>
              </a:br>
              <a:r>
                <a:rPr lang="ru-RU" sz="1600" dirty="0" err="1">
                  <a:solidFill>
                    <a:srgbClr val="0E176C"/>
                  </a:solidFill>
                  <a:latin typeface="+mn-lt"/>
                </a:rPr>
                <a:t>Экранның</a:t>
              </a:r>
              <a:r>
                <a:rPr lang="ru-RU" sz="1600" dirty="0">
                  <a:solidFill>
                    <a:srgbClr val="0E176C"/>
                  </a:solidFill>
                  <a:latin typeface="+mn-lt"/>
                </a:rPr>
                <a:t> </a:t>
              </a:r>
              <a:r>
                <a:rPr lang="ru-RU" sz="1600" dirty="0" err="1">
                  <a:solidFill>
                    <a:srgbClr val="0E176C"/>
                  </a:solidFill>
                  <a:latin typeface="+mn-lt"/>
                </a:rPr>
                <a:t>егжей-тегжейі</a:t>
              </a:r>
              <a:r>
                <a:rPr lang="ru-RU" sz="1600" dirty="0">
                  <a:solidFill>
                    <a:srgbClr val="0E176C"/>
                  </a:solidFill>
                  <a:latin typeface="+mn-lt"/>
                </a:rPr>
                <a:t>: </a:t>
              </a:r>
              <a:r>
                <a:rPr lang="ru-RU" sz="1600" dirty="0" err="1">
                  <a:solidFill>
                    <a:srgbClr val="0E176C"/>
                  </a:solidFill>
                  <a:latin typeface="+mn-lt"/>
                </a:rPr>
                <a:t>күн</a:t>
              </a:r>
              <a:r>
                <a:rPr lang="ru-RU" sz="1600" dirty="0">
                  <a:solidFill>
                    <a:srgbClr val="0E176C"/>
                  </a:solidFill>
                  <a:latin typeface="+mn-lt"/>
                </a:rPr>
                <a:t> форматы, </a:t>
              </a:r>
              <a:r>
                <a:rPr lang="ru-RU" sz="1600" dirty="0" err="1">
                  <a:solidFill>
                    <a:srgbClr val="0E176C"/>
                  </a:solidFill>
                  <a:latin typeface="+mn-lt"/>
                </a:rPr>
                <a:t>мәзір</a:t>
              </a:r>
              <a:r>
                <a:rPr lang="ru-RU" sz="1600" dirty="0">
                  <a:solidFill>
                    <a:srgbClr val="0E176C"/>
                  </a:solidFill>
                  <a:latin typeface="+mn-lt"/>
                </a:rPr>
                <a:t> </a:t>
              </a:r>
              <a:r>
                <a:rPr lang="ru-RU" sz="1600" dirty="0" err="1">
                  <a:solidFill>
                    <a:srgbClr val="0E176C"/>
                  </a:solidFill>
                  <a:latin typeface="+mn-lt"/>
                </a:rPr>
                <a:t>немесе</a:t>
              </a:r>
              <a:r>
                <a:rPr lang="ru-RU" sz="1600" dirty="0">
                  <a:solidFill>
                    <a:srgbClr val="0E176C"/>
                  </a:solidFill>
                  <a:latin typeface="+mn-lt"/>
                </a:rPr>
                <a:t> </a:t>
              </a:r>
              <a:r>
                <a:rPr lang="ru-RU" sz="1600" dirty="0" err="1">
                  <a:solidFill>
                    <a:srgbClr val="0E176C"/>
                  </a:solidFill>
                  <a:latin typeface="+mn-lt"/>
                </a:rPr>
                <a:t>пернелер</a:t>
              </a:r>
              <a:r>
                <a:rPr lang="ru-RU" sz="1600" dirty="0">
                  <a:solidFill>
                    <a:srgbClr val="0E176C"/>
                  </a:solidFill>
                  <a:latin typeface="+mn-lt"/>
                </a:rPr>
                <a:t> </a:t>
              </a:r>
              <a:r>
                <a:rPr lang="ru-RU" sz="1600" dirty="0" err="1">
                  <a:solidFill>
                    <a:srgbClr val="0E176C"/>
                  </a:solidFill>
                  <a:latin typeface="+mn-lt"/>
                </a:rPr>
                <a:t>тіркесімі</a:t>
              </a:r>
              <a:endParaRPr lang="en-US" altLang="en-US" sz="1600" noProof="1">
                <a:solidFill>
                  <a:srgbClr val="0E176C"/>
                </a:solidFill>
                <a:latin typeface="+mn-lt"/>
              </a:endParaRPr>
            </a:p>
          </p:txBody>
        </p:sp>
        <p:grpSp>
          <p:nvGrpSpPr>
            <p:cNvPr id="233" name="Group 296">
              <a:extLst>
                <a:ext uri="{FF2B5EF4-FFF2-40B4-BE49-F238E27FC236}">
                  <a16:creationId xmlns:a16="http://schemas.microsoft.com/office/drawing/2014/main" id="{60993E62-CF3E-45B7-B941-54F07894273F}"/>
                </a:ext>
              </a:extLst>
            </p:cNvPr>
            <p:cNvGrpSpPr>
              <a:grpSpLocks/>
            </p:cNvGrpSpPr>
            <p:nvPr/>
          </p:nvGrpSpPr>
          <p:grpSpPr bwMode="auto">
            <a:xfrm>
              <a:off x="2310" y="2334"/>
              <a:ext cx="1441" cy="1020"/>
              <a:chOff x="2310" y="2334"/>
              <a:chExt cx="1441" cy="1020"/>
            </a:xfrm>
          </p:grpSpPr>
          <p:sp>
            <p:nvSpPr>
              <p:cNvPr id="234" name="Rectangle 251">
                <a:extLst>
                  <a:ext uri="{FF2B5EF4-FFF2-40B4-BE49-F238E27FC236}">
                    <a16:creationId xmlns:a16="http://schemas.microsoft.com/office/drawing/2014/main" id="{03D895D0-1E93-4CE2-8958-D0D2842B0C5E}"/>
                  </a:ext>
                </a:extLst>
              </p:cNvPr>
              <p:cNvSpPr>
                <a:spLocks noChangeArrowheads="1"/>
              </p:cNvSpPr>
              <p:nvPr/>
            </p:nvSpPr>
            <p:spPr bwMode="auto">
              <a:xfrm>
                <a:off x="2316" y="2339"/>
                <a:ext cx="1435" cy="1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35" name="Freeform 252">
                <a:extLst>
                  <a:ext uri="{FF2B5EF4-FFF2-40B4-BE49-F238E27FC236}">
                    <a16:creationId xmlns:a16="http://schemas.microsoft.com/office/drawing/2014/main" id="{06712774-7C1C-4040-9CA6-4F032587AAB6}"/>
                  </a:ext>
                </a:extLst>
              </p:cNvPr>
              <p:cNvSpPr>
                <a:spLocks/>
              </p:cNvSpPr>
              <p:nvPr/>
            </p:nvSpPr>
            <p:spPr bwMode="auto">
              <a:xfrm>
                <a:off x="2310" y="2334"/>
                <a:ext cx="1441" cy="113"/>
              </a:xfrm>
              <a:custGeom>
                <a:avLst/>
                <a:gdLst>
                  <a:gd name="T0" fmla="*/ 6 w 1441"/>
                  <a:gd name="T1" fmla="*/ 102 h 113"/>
                  <a:gd name="T2" fmla="*/ 1430 w 1441"/>
                  <a:gd name="T3" fmla="*/ 102 h 113"/>
                  <a:gd name="T4" fmla="*/ 1430 w 1441"/>
                  <a:gd name="T5" fmla="*/ 10 h 113"/>
                  <a:gd name="T6" fmla="*/ 6 w 1441"/>
                  <a:gd name="T7" fmla="*/ 10 h 113"/>
                  <a:gd name="T8" fmla="*/ 6 w 1441"/>
                  <a:gd name="T9" fmla="*/ 0 h 113"/>
                  <a:gd name="T10" fmla="*/ 1436 w 1441"/>
                  <a:gd name="T11" fmla="*/ 0 h 113"/>
                  <a:gd name="T12" fmla="*/ 1441 w 1441"/>
                  <a:gd name="T13" fmla="*/ 5 h 113"/>
                  <a:gd name="T14" fmla="*/ 1441 w 1441"/>
                  <a:gd name="T15" fmla="*/ 108 h 113"/>
                  <a:gd name="T16" fmla="*/ 1436 w 1441"/>
                  <a:gd name="T17" fmla="*/ 113 h 113"/>
                  <a:gd name="T18" fmla="*/ 6 w 1441"/>
                  <a:gd name="T19" fmla="*/ 113 h 113"/>
                  <a:gd name="T20" fmla="*/ 0 w 1441"/>
                  <a:gd name="T21" fmla="*/ 108 h 113"/>
                  <a:gd name="T22" fmla="*/ 6 w 1441"/>
                  <a:gd name="T23" fmla="*/ 102 h 1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41"/>
                  <a:gd name="T37" fmla="*/ 0 h 113"/>
                  <a:gd name="T38" fmla="*/ 1441 w 1441"/>
                  <a:gd name="T39" fmla="*/ 113 h 1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41" h="113">
                    <a:moveTo>
                      <a:pt x="6" y="102"/>
                    </a:moveTo>
                    <a:lnTo>
                      <a:pt x="1430" y="102"/>
                    </a:lnTo>
                    <a:lnTo>
                      <a:pt x="1430" y="10"/>
                    </a:lnTo>
                    <a:lnTo>
                      <a:pt x="6" y="10"/>
                    </a:lnTo>
                    <a:lnTo>
                      <a:pt x="6" y="0"/>
                    </a:lnTo>
                    <a:lnTo>
                      <a:pt x="1436" y="0"/>
                    </a:lnTo>
                    <a:lnTo>
                      <a:pt x="1441" y="5"/>
                    </a:lnTo>
                    <a:lnTo>
                      <a:pt x="1441" y="108"/>
                    </a:lnTo>
                    <a:lnTo>
                      <a:pt x="1436" y="113"/>
                    </a:lnTo>
                    <a:lnTo>
                      <a:pt x="6" y="113"/>
                    </a:lnTo>
                    <a:lnTo>
                      <a:pt x="0" y="108"/>
                    </a:lnTo>
                    <a:lnTo>
                      <a:pt x="6"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36" name="Freeform 253">
                <a:extLst>
                  <a:ext uri="{FF2B5EF4-FFF2-40B4-BE49-F238E27FC236}">
                    <a16:creationId xmlns:a16="http://schemas.microsoft.com/office/drawing/2014/main" id="{AE38C2C6-BC44-4663-BC04-7C3D2C50B55A}"/>
                  </a:ext>
                </a:extLst>
              </p:cNvPr>
              <p:cNvSpPr>
                <a:spLocks/>
              </p:cNvSpPr>
              <p:nvPr/>
            </p:nvSpPr>
            <p:spPr bwMode="auto">
              <a:xfrm>
                <a:off x="2310" y="2334"/>
                <a:ext cx="11" cy="108"/>
              </a:xfrm>
              <a:custGeom>
                <a:avLst/>
                <a:gdLst>
                  <a:gd name="T0" fmla="*/ 11 w 11"/>
                  <a:gd name="T1" fmla="*/ 5 h 108"/>
                  <a:gd name="T2" fmla="*/ 11 w 11"/>
                  <a:gd name="T3" fmla="*/ 108 h 108"/>
                  <a:gd name="T4" fmla="*/ 0 w 11"/>
                  <a:gd name="T5" fmla="*/ 108 h 108"/>
                  <a:gd name="T6" fmla="*/ 0 w 11"/>
                  <a:gd name="T7" fmla="*/ 5 h 108"/>
                  <a:gd name="T8" fmla="*/ 6 w 11"/>
                  <a:gd name="T9" fmla="*/ 0 h 108"/>
                  <a:gd name="T10" fmla="*/ 11 w 11"/>
                  <a:gd name="T11" fmla="*/ 5 h 108"/>
                  <a:gd name="T12" fmla="*/ 0 60000 65536"/>
                  <a:gd name="T13" fmla="*/ 0 60000 65536"/>
                  <a:gd name="T14" fmla="*/ 0 60000 65536"/>
                  <a:gd name="T15" fmla="*/ 0 60000 65536"/>
                  <a:gd name="T16" fmla="*/ 0 60000 65536"/>
                  <a:gd name="T17" fmla="*/ 0 60000 65536"/>
                  <a:gd name="T18" fmla="*/ 0 w 11"/>
                  <a:gd name="T19" fmla="*/ 0 h 108"/>
                  <a:gd name="T20" fmla="*/ 11 w 11"/>
                  <a:gd name="T21" fmla="*/ 108 h 108"/>
                </a:gdLst>
                <a:ahLst/>
                <a:cxnLst>
                  <a:cxn ang="T12">
                    <a:pos x="T0" y="T1"/>
                  </a:cxn>
                  <a:cxn ang="T13">
                    <a:pos x="T2" y="T3"/>
                  </a:cxn>
                  <a:cxn ang="T14">
                    <a:pos x="T4" y="T5"/>
                  </a:cxn>
                  <a:cxn ang="T15">
                    <a:pos x="T6" y="T7"/>
                  </a:cxn>
                  <a:cxn ang="T16">
                    <a:pos x="T8" y="T9"/>
                  </a:cxn>
                  <a:cxn ang="T17">
                    <a:pos x="T10" y="T11"/>
                  </a:cxn>
                </a:cxnLst>
                <a:rect l="T18" t="T19" r="T20" b="T21"/>
                <a:pathLst>
                  <a:path w="11" h="108">
                    <a:moveTo>
                      <a:pt x="11" y="5"/>
                    </a:moveTo>
                    <a:lnTo>
                      <a:pt x="11" y="108"/>
                    </a:lnTo>
                    <a:lnTo>
                      <a:pt x="0" y="108"/>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37" name="Rectangle 254">
                <a:extLst>
                  <a:ext uri="{FF2B5EF4-FFF2-40B4-BE49-F238E27FC236}">
                    <a16:creationId xmlns:a16="http://schemas.microsoft.com/office/drawing/2014/main" id="{28D2B0CA-8481-4CC8-A583-38A7E9D7C6AC}"/>
                  </a:ext>
                </a:extLst>
              </p:cNvPr>
              <p:cNvSpPr>
                <a:spLocks noChangeArrowheads="1"/>
              </p:cNvSpPr>
              <p:nvPr/>
            </p:nvSpPr>
            <p:spPr bwMode="auto">
              <a:xfrm>
                <a:off x="2316" y="2442"/>
                <a:ext cx="345" cy="32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38" name="Freeform 255">
                <a:extLst>
                  <a:ext uri="{FF2B5EF4-FFF2-40B4-BE49-F238E27FC236}">
                    <a16:creationId xmlns:a16="http://schemas.microsoft.com/office/drawing/2014/main" id="{39370B78-A83F-420A-89C4-BF2FCF4F098C}"/>
                  </a:ext>
                </a:extLst>
              </p:cNvPr>
              <p:cNvSpPr>
                <a:spLocks/>
              </p:cNvSpPr>
              <p:nvPr/>
            </p:nvSpPr>
            <p:spPr bwMode="auto">
              <a:xfrm>
                <a:off x="2310" y="2436"/>
                <a:ext cx="351" cy="335"/>
              </a:xfrm>
              <a:custGeom>
                <a:avLst/>
                <a:gdLst>
                  <a:gd name="T0" fmla="*/ 6 w 351"/>
                  <a:gd name="T1" fmla="*/ 324 h 335"/>
                  <a:gd name="T2" fmla="*/ 340 w 351"/>
                  <a:gd name="T3" fmla="*/ 324 h 335"/>
                  <a:gd name="T4" fmla="*/ 340 w 351"/>
                  <a:gd name="T5" fmla="*/ 11 h 335"/>
                  <a:gd name="T6" fmla="*/ 6 w 351"/>
                  <a:gd name="T7" fmla="*/ 11 h 335"/>
                  <a:gd name="T8" fmla="*/ 6 w 351"/>
                  <a:gd name="T9" fmla="*/ 0 h 335"/>
                  <a:gd name="T10" fmla="*/ 346 w 351"/>
                  <a:gd name="T11" fmla="*/ 0 h 335"/>
                  <a:gd name="T12" fmla="*/ 351 w 351"/>
                  <a:gd name="T13" fmla="*/ 6 h 335"/>
                  <a:gd name="T14" fmla="*/ 351 w 351"/>
                  <a:gd name="T15" fmla="*/ 329 h 335"/>
                  <a:gd name="T16" fmla="*/ 346 w 351"/>
                  <a:gd name="T17" fmla="*/ 335 h 335"/>
                  <a:gd name="T18" fmla="*/ 6 w 351"/>
                  <a:gd name="T19" fmla="*/ 335 h 335"/>
                  <a:gd name="T20" fmla="*/ 0 w 351"/>
                  <a:gd name="T21" fmla="*/ 329 h 335"/>
                  <a:gd name="T22" fmla="*/ 6 w 351"/>
                  <a:gd name="T23" fmla="*/ 324 h 33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1"/>
                  <a:gd name="T37" fmla="*/ 0 h 335"/>
                  <a:gd name="T38" fmla="*/ 351 w 351"/>
                  <a:gd name="T39" fmla="*/ 335 h 33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1" h="335">
                    <a:moveTo>
                      <a:pt x="6" y="324"/>
                    </a:moveTo>
                    <a:lnTo>
                      <a:pt x="340" y="324"/>
                    </a:lnTo>
                    <a:lnTo>
                      <a:pt x="340" y="11"/>
                    </a:lnTo>
                    <a:lnTo>
                      <a:pt x="6" y="11"/>
                    </a:lnTo>
                    <a:lnTo>
                      <a:pt x="6" y="0"/>
                    </a:lnTo>
                    <a:lnTo>
                      <a:pt x="346" y="0"/>
                    </a:lnTo>
                    <a:lnTo>
                      <a:pt x="351" y="6"/>
                    </a:lnTo>
                    <a:lnTo>
                      <a:pt x="351" y="329"/>
                    </a:lnTo>
                    <a:lnTo>
                      <a:pt x="346" y="335"/>
                    </a:lnTo>
                    <a:lnTo>
                      <a:pt x="6" y="335"/>
                    </a:lnTo>
                    <a:lnTo>
                      <a:pt x="0" y="329"/>
                    </a:lnTo>
                    <a:lnTo>
                      <a:pt x="6" y="3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39" name="Freeform 256">
                <a:extLst>
                  <a:ext uri="{FF2B5EF4-FFF2-40B4-BE49-F238E27FC236}">
                    <a16:creationId xmlns:a16="http://schemas.microsoft.com/office/drawing/2014/main" id="{C693EF33-249A-4C1C-8168-50E35181F41B}"/>
                  </a:ext>
                </a:extLst>
              </p:cNvPr>
              <p:cNvSpPr>
                <a:spLocks/>
              </p:cNvSpPr>
              <p:nvPr/>
            </p:nvSpPr>
            <p:spPr bwMode="auto">
              <a:xfrm>
                <a:off x="2310" y="2436"/>
                <a:ext cx="11" cy="329"/>
              </a:xfrm>
              <a:custGeom>
                <a:avLst/>
                <a:gdLst>
                  <a:gd name="T0" fmla="*/ 11 w 11"/>
                  <a:gd name="T1" fmla="*/ 6 h 329"/>
                  <a:gd name="T2" fmla="*/ 11 w 11"/>
                  <a:gd name="T3" fmla="*/ 329 h 329"/>
                  <a:gd name="T4" fmla="*/ 0 w 11"/>
                  <a:gd name="T5" fmla="*/ 329 h 329"/>
                  <a:gd name="T6" fmla="*/ 0 w 11"/>
                  <a:gd name="T7" fmla="*/ 6 h 329"/>
                  <a:gd name="T8" fmla="*/ 6 w 11"/>
                  <a:gd name="T9" fmla="*/ 0 h 329"/>
                  <a:gd name="T10" fmla="*/ 11 w 11"/>
                  <a:gd name="T11" fmla="*/ 6 h 329"/>
                  <a:gd name="T12" fmla="*/ 0 60000 65536"/>
                  <a:gd name="T13" fmla="*/ 0 60000 65536"/>
                  <a:gd name="T14" fmla="*/ 0 60000 65536"/>
                  <a:gd name="T15" fmla="*/ 0 60000 65536"/>
                  <a:gd name="T16" fmla="*/ 0 60000 65536"/>
                  <a:gd name="T17" fmla="*/ 0 60000 65536"/>
                  <a:gd name="T18" fmla="*/ 0 w 11"/>
                  <a:gd name="T19" fmla="*/ 0 h 329"/>
                  <a:gd name="T20" fmla="*/ 11 w 11"/>
                  <a:gd name="T21" fmla="*/ 329 h 329"/>
                </a:gdLst>
                <a:ahLst/>
                <a:cxnLst>
                  <a:cxn ang="T12">
                    <a:pos x="T0" y="T1"/>
                  </a:cxn>
                  <a:cxn ang="T13">
                    <a:pos x="T2" y="T3"/>
                  </a:cxn>
                  <a:cxn ang="T14">
                    <a:pos x="T4" y="T5"/>
                  </a:cxn>
                  <a:cxn ang="T15">
                    <a:pos x="T6" y="T7"/>
                  </a:cxn>
                  <a:cxn ang="T16">
                    <a:pos x="T8" y="T9"/>
                  </a:cxn>
                  <a:cxn ang="T17">
                    <a:pos x="T10" y="T11"/>
                  </a:cxn>
                </a:cxnLst>
                <a:rect l="T18" t="T19" r="T20" b="T21"/>
                <a:pathLst>
                  <a:path w="11" h="329">
                    <a:moveTo>
                      <a:pt x="11" y="6"/>
                    </a:moveTo>
                    <a:lnTo>
                      <a:pt x="11" y="329"/>
                    </a:lnTo>
                    <a:lnTo>
                      <a:pt x="0" y="329"/>
                    </a:lnTo>
                    <a:lnTo>
                      <a:pt x="0" y="6"/>
                    </a:lnTo>
                    <a:lnTo>
                      <a:pt x="6" y="0"/>
                    </a:lnTo>
                    <a:lnTo>
                      <a:pt x="1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40" name="Rectangle 257">
                <a:extLst>
                  <a:ext uri="{FF2B5EF4-FFF2-40B4-BE49-F238E27FC236}">
                    <a16:creationId xmlns:a16="http://schemas.microsoft.com/office/drawing/2014/main" id="{F064119C-3C0E-48B8-9C77-DCC7652B3DCD}"/>
                  </a:ext>
                </a:extLst>
              </p:cNvPr>
              <p:cNvSpPr>
                <a:spLocks noChangeArrowheads="1"/>
              </p:cNvSpPr>
              <p:nvPr/>
            </p:nvSpPr>
            <p:spPr bwMode="auto">
              <a:xfrm>
                <a:off x="2327" y="2431"/>
                <a:ext cx="154"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Get</a:t>
                </a:r>
                <a:endParaRPr lang="en-US" altLang="en-US" sz="1800" noProof="1">
                  <a:solidFill>
                    <a:srgbClr val="0E176C"/>
                  </a:solidFill>
                  <a:latin typeface="+mn-lt"/>
                </a:endParaRPr>
              </a:p>
            </p:txBody>
          </p:sp>
          <p:sp>
            <p:nvSpPr>
              <p:cNvPr id="241" name="Rectangle 258">
                <a:extLst>
                  <a:ext uri="{FF2B5EF4-FFF2-40B4-BE49-F238E27FC236}">
                    <a16:creationId xmlns:a16="http://schemas.microsoft.com/office/drawing/2014/main" id="{7B0ED9CB-7316-41F9-9F29-2BFB1DF3785D}"/>
                  </a:ext>
                </a:extLst>
              </p:cNvPr>
              <p:cNvSpPr>
                <a:spLocks noChangeArrowheads="1"/>
              </p:cNvSpPr>
              <p:nvPr/>
            </p:nvSpPr>
            <p:spPr bwMode="auto">
              <a:xfrm>
                <a:off x="2327" y="2538"/>
                <a:ext cx="184"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Find</a:t>
                </a:r>
                <a:endParaRPr lang="en-US" altLang="en-US" sz="1800" noProof="1">
                  <a:solidFill>
                    <a:srgbClr val="0E176C"/>
                  </a:solidFill>
                  <a:latin typeface="+mn-lt"/>
                </a:endParaRPr>
              </a:p>
            </p:txBody>
          </p:sp>
          <p:sp>
            <p:nvSpPr>
              <p:cNvPr id="242" name="Rectangle 259">
                <a:extLst>
                  <a:ext uri="{FF2B5EF4-FFF2-40B4-BE49-F238E27FC236}">
                    <a16:creationId xmlns:a16="http://schemas.microsoft.com/office/drawing/2014/main" id="{664AB5AC-0AF3-44FB-B01F-02BAB50DCF9E}"/>
                  </a:ext>
                </a:extLst>
              </p:cNvPr>
              <p:cNvSpPr>
                <a:spLocks noChangeArrowheads="1"/>
              </p:cNvSpPr>
              <p:nvPr/>
            </p:nvSpPr>
            <p:spPr bwMode="auto">
              <a:xfrm>
                <a:off x="2327" y="2646"/>
                <a:ext cx="28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Cancel</a:t>
                </a:r>
                <a:endParaRPr lang="en-US" altLang="en-US" sz="1800" noProof="1">
                  <a:solidFill>
                    <a:srgbClr val="0E176C"/>
                  </a:solidFill>
                  <a:latin typeface="+mn-lt"/>
                </a:endParaRPr>
              </a:p>
            </p:txBody>
          </p:sp>
          <p:sp>
            <p:nvSpPr>
              <p:cNvPr id="243" name="Rectangle 260">
                <a:extLst>
                  <a:ext uri="{FF2B5EF4-FFF2-40B4-BE49-F238E27FC236}">
                    <a16:creationId xmlns:a16="http://schemas.microsoft.com/office/drawing/2014/main" id="{61A152D5-D24E-4D97-94EF-B2421F3CFA61}"/>
                  </a:ext>
                </a:extLst>
              </p:cNvPr>
              <p:cNvSpPr>
                <a:spLocks noChangeArrowheads="1"/>
              </p:cNvSpPr>
              <p:nvPr/>
            </p:nvSpPr>
            <p:spPr bwMode="auto">
              <a:xfrm>
                <a:off x="2316" y="2544"/>
                <a:ext cx="34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44" name="Rectangle 261">
                <a:extLst>
                  <a:ext uri="{FF2B5EF4-FFF2-40B4-BE49-F238E27FC236}">
                    <a16:creationId xmlns:a16="http://schemas.microsoft.com/office/drawing/2014/main" id="{EB050A2C-FF7C-42E5-842C-58103B7324FE}"/>
                  </a:ext>
                </a:extLst>
              </p:cNvPr>
              <p:cNvSpPr>
                <a:spLocks noChangeArrowheads="1"/>
              </p:cNvSpPr>
              <p:nvPr/>
            </p:nvSpPr>
            <p:spPr bwMode="auto">
              <a:xfrm>
                <a:off x="2316" y="2652"/>
                <a:ext cx="34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45" name="Rectangle 262">
                <a:extLst>
                  <a:ext uri="{FF2B5EF4-FFF2-40B4-BE49-F238E27FC236}">
                    <a16:creationId xmlns:a16="http://schemas.microsoft.com/office/drawing/2014/main" id="{B61454AD-F9DD-43FF-B801-5586D89CB524}"/>
                  </a:ext>
                </a:extLst>
              </p:cNvPr>
              <p:cNvSpPr>
                <a:spLocks noChangeArrowheads="1"/>
              </p:cNvSpPr>
              <p:nvPr/>
            </p:nvSpPr>
            <p:spPr bwMode="auto">
              <a:xfrm>
                <a:off x="2564"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46" name="Rectangle 263">
                <a:extLst>
                  <a:ext uri="{FF2B5EF4-FFF2-40B4-BE49-F238E27FC236}">
                    <a16:creationId xmlns:a16="http://schemas.microsoft.com/office/drawing/2014/main" id="{074A8D0C-8131-495C-B0A0-A01BEA374AB7}"/>
                  </a:ext>
                </a:extLst>
              </p:cNvPr>
              <p:cNvSpPr>
                <a:spLocks noChangeArrowheads="1"/>
              </p:cNvSpPr>
              <p:nvPr/>
            </p:nvSpPr>
            <p:spPr bwMode="auto">
              <a:xfrm>
                <a:off x="2823"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47" name="Rectangle 264">
                <a:extLst>
                  <a:ext uri="{FF2B5EF4-FFF2-40B4-BE49-F238E27FC236}">
                    <a16:creationId xmlns:a16="http://schemas.microsoft.com/office/drawing/2014/main" id="{7033E520-6C46-417C-ACEE-5D9AE8306A21}"/>
                  </a:ext>
                </a:extLst>
              </p:cNvPr>
              <p:cNvSpPr>
                <a:spLocks noChangeArrowheads="1"/>
              </p:cNvSpPr>
              <p:nvPr/>
            </p:nvSpPr>
            <p:spPr bwMode="auto">
              <a:xfrm>
                <a:off x="3071"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48" name="Rectangle 265">
                <a:extLst>
                  <a:ext uri="{FF2B5EF4-FFF2-40B4-BE49-F238E27FC236}">
                    <a16:creationId xmlns:a16="http://schemas.microsoft.com/office/drawing/2014/main" id="{9AEA6543-C105-460E-BBC1-C095ADC216B2}"/>
                  </a:ext>
                </a:extLst>
              </p:cNvPr>
              <p:cNvSpPr>
                <a:spLocks noChangeArrowheads="1"/>
              </p:cNvSpPr>
              <p:nvPr/>
            </p:nvSpPr>
            <p:spPr bwMode="auto">
              <a:xfrm>
                <a:off x="3395"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49" name="Rectangle 266">
                <a:extLst>
                  <a:ext uri="{FF2B5EF4-FFF2-40B4-BE49-F238E27FC236}">
                    <a16:creationId xmlns:a16="http://schemas.microsoft.com/office/drawing/2014/main" id="{5ECB78E8-47E5-4EFF-B735-26D8E6F9E1BF}"/>
                  </a:ext>
                </a:extLst>
              </p:cNvPr>
              <p:cNvSpPr>
                <a:spLocks noChangeArrowheads="1"/>
              </p:cNvSpPr>
              <p:nvPr/>
            </p:nvSpPr>
            <p:spPr bwMode="auto">
              <a:xfrm>
                <a:off x="2726" y="2523"/>
                <a:ext cx="1020" cy="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50" name="Freeform 267">
                <a:extLst>
                  <a:ext uri="{FF2B5EF4-FFF2-40B4-BE49-F238E27FC236}">
                    <a16:creationId xmlns:a16="http://schemas.microsoft.com/office/drawing/2014/main" id="{78DE82D2-EE54-4C57-8342-8637746E1AA0}"/>
                  </a:ext>
                </a:extLst>
              </p:cNvPr>
              <p:cNvSpPr>
                <a:spLocks/>
              </p:cNvSpPr>
              <p:nvPr/>
            </p:nvSpPr>
            <p:spPr bwMode="auto">
              <a:xfrm>
                <a:off x="2715" y="2512"/>
                <a:ext cx="1036" cy="842"/>
              </a:xfrm>
              <a:custGeom>
                <a:avLst/>
                <a:gdLst>
                  <a:gd name="T0" fmla="*/ 11 w 1036"/>
                  <a:gd name="T1" fmla="*/ 825 h 842"/>
                  <a:gd name="T2" fmla="*/ 1020 w 1036"/>
                  <a:gd name="T3" fmla="*/ 825 h 842"/>
                  <a:gd name="T4" fmla="*/ 1020 w 1036"/>
                  <a:gd name="T5" fmla="*/ 16 h 842"/>
                  <a:gd name="T6" fmla="*/ 11 w 1036"/>
                  <a:gd name="T7" fmla="*/ 16 h 842"/>
                  <a:gd name="T8" fmla="*/ 11 w 1036"/>
                  <a:gd name="T9" fmla="*/ 0 h 842"/>
                  <a:gd name="T10" fmla="*/ 1025 w 1036"/>
                  <a:gd name="T11" fmla="*/ 0 h 842"/>
                  <a:gd name="T12" fmla="*/ 1036 w 1036"/>
                  <a:gd name="T13" fmla="*/ 11 h 842"/>
                  <a:gd name="T14" fmla="*/ 1036 w 1036"/>
                  <a:gd name="T15" fmla="*/ 831 h 842"/>
                  <a:gd name="T16" fmla="*/ 1025 w 1036"/>
                  <a:gd name="T17" fmla="*/ 842 h 842"/>
                  <a:gd name="T18" fmla="*/ 11 w 1036"/>
                  <a:gd name="T19" fmla="*/ 842 h 842"/>
                  <a:gd name="T20" fmla="*/ 0 w 1036"/>
                  <a:gd name="T21" fmla="*/ 831 h 842"/>
                  <a:gd name="T22" fmla="*/ 11 w 1036"/>
                  <a:gd name="T23" fmla="*/ 825 h 8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36"/>
                  <a:gd name="T37" fmla="*/ 0 h 842"/>
                  <a:gd name="T38" fmla="*/ 1036 w 1036"/>
                  <a:gd name="T39" fmla="*/ 842 h 84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36" h="842">
                    <a:moveTo>
                      <a:pt x="11" y="825"/>
                    </a:moveTo>
                    <a:lnTo>
                      <a:pt x="1020" y="825"/>
                    </a:lnTo>
                    <a:lnTo>
                      <a:pt x="1020" y="16"/>
                    </a:lnTo>
                    <a:lnTo>
                      <a:pt x="11" y="16"/>
                    </a:lnTo>
                    <a:lnTo>
                      <a:pt x="11" y="0"/>
                    </a:lnTo>
                    <a:lnTo>
                      <a:pt x="1025" y="0"/>
                    </a:lnTo>
                    <a:lnTo>
                      <a:pt x="1036" y="11"/>
                    </a:lnTo>
                    <a:lnTo>
                      <a:pt x="1036" y="831"/>
                    </a:lnTo>
                    <a:lnTo>
                      <a:pt x="1025" y="842"/>
                    </a:lnTo>
                    <a:lnTo>
                      <a:pt x="11" y="842"/>
                    </a:lnTo>
                    <a:lnTo>
                      <a:pt x="0" y="831"/>
                    </a:lnTo>
                    <a:lnTo>
                      <a:pt x="11" y="8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51" name="Freeform 268">
                <a:extLst>
                  <a:ext uri="{FF2B5EF4-FFF2-40B4-BE49-F238E27FC236}">
                    <a16:creationId xmlns:a16="http://schemas.microsoft.com/office/drawing/2014/main" id="{3488E3D5-8B01-447C-8D67-17A4B4CFC474}"/>
                  </a:ext>
                </a:extLst>
              </p:cNvPr>
              <p:cNvSpPr>
                <a:spLocks/>
              </p:cNvSpPr>
              <p:nvPr/>
            </p:nvSpPr>
            <p:spPr bwMode="auto">
              <a:xfrm>
                <a:off x="2715" y="2512"/>
                <a:ext cx="16" cy="831"/>
              </a:xfrm>
              <a:custGeom>
                <a:avLst/>
                <a:gdLst>
                  <a:gd name="T0" fmla="*/ 16 w 16"/>
                  <a:gd name="T1" fmla="*/ 11 h 831"/>
                  <a:gd name="T2" fmla="*/ 16 w 16"/>
                  <a:gd name="T3" fmla="*/ 831 h 831"/>
                  <a:gd name="T4" fmla="*/ 0 w 16"/>
                  <a:gd name="T5" fmla="*/ 831 h 831"/>
                  <a:gd name="T6" fmla="*/ 0 w 16"/>
                  <a:gd name="T7" fmla="*/ 11 h 831"/>
                  <a:gd name="T8" fmla="*/ 11 w 16"/>
                  <a:gd name="T9" fmla="*/ 0 h 831"/>
                  <a:gd name="T10" fmla="*/ 16 w 16"/>
                  <a:gd name="T11" fmla="*/ 11 h 831"/>
                  <a:gd name="T12" fmla="*/ 0 60000 65536"/>
                  <a:gd name="T13" fmla="*/ 0 60000 65536"/>
                  <a:gd name="T14" fmla="*/ 0 60000 65536"/>
                  <a:gd name="T15" fmla="*/ 0 60000 65536"/>
                  <a:gd name="T16" fmla="*/ 0 60000 65536"/>
                  <a:gd name="T17" fmla="*/ 0 60000 65536"/>
                  <a:gd name="T18" fmla="*/ 0 w 16"/>
                  <a:gd name="T19" fmla="*/ 0 h 831"/>
                  <a:gd name="T20" fmla="*/ 16 w 16"/>
                  <a:gd name="T21" fmla="*/ 831 h 831"/>
                </a:gdLst>
                <a:ahLst/>
                <a:cxnLst>
                  <a:cxn ang="T12">
                    <a:pos x="T0" y="T1"/>
                  </a:cxn>
                  <a:cxn ang="T13">
                    <a:pos x="T2" y="T3"/>
                  </a:cxn>
                  <a:cxn ang="T14">
                    <a:pos x="T4" y="T5"/>
                  </a:cxn>
                  <a:cxn ang="T15">
                    <a:pos x="T6" y="T7"/>
                  </a:cxn>
                  <a:cxn ang="T16">
                    <a:pos x="T8" y="T9"/>
                  </a:cxn>
                  <a:cxn ang="T17">
                    <a:pos x="T10" y="T11"/>
                  </a:cxn>
                </a:cxnLst>
                <a:rect l="T18" t="T19" r="T20" b="T21"/>
                <a:pathLst>
                  <a:path w="16" h="831">
                    <a:moveTo>
                      <a:pt x="16" y="11"/>
                    </a:moveTo>
                    <a:lnTo>
                      <a:pt x="16" y="831"/>
                    </a:lnTo>
                    <a:lnTo>
                      <a:pt x="0" y="831"/>
                    </a:lnTo>
                    <a:lnTo>
                      <a:pt x="0" y="11"/>
                    </a:lnTo>
                    <a:lnTo>
                      <a:pt x="11"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52" name="Rectangle 269">
                <a:extLst>
                  <a:ext uri="{FF2B5EF4-FFF2-40B4-BE49-F238E27FC236}">
                    <a16:creationId xmlns:a16="http://schemas.microsoft.com/office/drawing/2014/main" id="{40BB62C8-963A-4778-B586-41DC37308710}"/>
                  </a:ext>
                </a:extLst>
              </p:cNvPr>
              <p:cNvSpPr>
                <a:spLocks noChangeArrowheads="1"/>
              </p:cNvSpPr>
              <p:nvPr/>
            </p:nvSpPr>
            <p:spPr bwMode="auto">
              <a:xfrm>
                <a:off x="2731" y="2533"/>
                <a:ext cx="1009" cy="141"/>
              </a:xfrm>
              <a:prstGeom prst="rect">
                <a:avLst/>
              </a:prstGeom>
              <a:solidFill>
                <a:srgbClr val="007F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53" name="Rectangle 270">
                <a:extLst>
                  <a:ext uri="{FF2B5EF4-FFF2-40B4-BE49-F238E27FC236}">
                    <a16:creationId xmlns:a16="http://schemas.microsoft.com/office/drawing/2014/main" id="{0E1447BE-BED2-4344-BAEF-9D6E87E12931}"/>
                  </a:ext>
                </a:extLst>
              </p:cNvPr>
              <p:cNvSpPr>
                <a:spLocks noChangeArrowheads="1"/>
              </p:cNvSpPr>
              <p:nvPr/>
            </p:nvSpPr>
            <p:spPr bwMode="auto">
              <a:xfrm>
                <a:off x="3039" y="2517"/>
                <a:ext cx="30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noProof="1">
                    <a:solidFill>
                      <a:srgbClr val="0E176C"/>
                    </a:solidFill>
                    <a:latin typeface="+mn-lt"/>
                  </a:rPr>
                  <a:t>Order</a:t>
                </a:r>
                <a:endParaRPr lang="en-US" altLang="en-US" sz="1800" noProof="1">
                  <a:solidFill>
                    <a:srgbClr val="0E176C"/>
                  </a:solidFill>
                  <a:latin typeface="+mn-lt"/>
                </a:endParaRPr>
              </a:p>
            </p:txBody>
          </p:sp>
          <p:sp>
            <p:nvSpPr>
              <p:cNvPr id="254" name="Rectangle 271">
                <a:extLst>
                  <a:ext uri="{FF2B5EF4-FFF2-40B4-BE49-F238E27FC236}">
                    <a16:creationId xmlns:a16="http://schemas.microsoft.com/office/drawing/2014/main" id="{9286DEC9-FD12-4AEE-BA83-E79271F2ACED}"/>
                  </a:ext>
                </a:extLst>
              </p:cNvPr>
              <p:cNvSpPr>
                <a:spLocks noChangeArrowheads="1"/>
              </p:cNvSpPr>
              <p:nvPr/>
            </p:nvSpPr>
            <p:spPr bwMode="auto">
              <a:xfrm>
                <a:off x="2834" y="2663"/>
                <a:ext cx="561"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John F. Smith</a:t>
                </a:r>
                <a:endParaRPr lang="en-US" altLang="en-US" sz="1800" noProof="1">
                  <a:solidFill>
                    <a:srgbClr val="0E176C"/>
                  </a:solidFill>
                  <a:latin typeface="+mn-lt"/>
                </a:endParaRPr>
              </a:p>
            </p:txBody>
          </p:sp>
          <p:sp>
            <p:nvSpPr>
              <p:cNvPr id="255" name="Rectangle 272">
                <a:extLst>
                  <a:ext uri="{FF2B5EF4-FFF2-40B4-BE49-F238E27FC236}">
                    <a16:creationId xmlns:a16="http://schemas.microsoft.com/office/drawing/2014/main" id="{805024A7-5F77-40AA-BAE4-38EF965E1332}"/>
                  </a:ext>
                </a:extLst>
              </p:cNvPr>
              <p:cNvSpPr>
                <a:spLocks noChangeArrowheads="1"/>
              </p:cNvSpPr>
              <p:nvPr/>
            </p:nvSpPr>
            <p:spPr bwMode="auto">
              <a:xfrm>
                <a:off x="2758" y="2803"/>
                <a:ext cx="950" cy="52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56" name="Freeform 273">
                <a:extLst>
                  <a:ext uri="{FF2B5EF4-FFF2-40B4-BE49-F238E27FC236}">
                    <a16:creationId xmlns:a16="http://schemas.microsoft.com/office/drawing/2014/main" id="{6EFCE37B-85DD-45E0-9957-72D2F692B4D5}"/>
                  </a:ext>
                </a:extLst>
              </p:cNvPr>
              <p:cNvSpPr>
                <a:spLocks/>
              </p:cNvSpPr>
              <p:nvPr/>
            </p:nvSpPr>
            <p:spPr bwMode="auto">
              <a:xfrm>
                <a:off x="2753" y="2798"/>
                <a:ext cx="955" cy="529"/>
              </a:xfrm>
              <a:custGeom>
                <a:avLst/>
                <a:gdLst>
                  <a:gd name="T0" fmla="*/ 5 w 955"/>
                  <a:gd name="T1" fmla="*/ 518 h 529"/>
                  <a:gd name="T2" fmla="*/ 944 w 955"/>
                  <a:gd name="T3" fmla="*/ 518 h 529"/>
                  <a:gd name="T4" fmla="*/ 944 w 955"/>
                  <a:gd name="T5" fmla="*/ 11 h 529"/>
                  <a:gd name="T6" fmla="*/ 5 w 955"/>
                  <a:gd name="T7" fmla="*/ 11 h 529"/>
                  <a:gd name="T8" fmla="*/ 5 w 955"/>
                  <a:gd name="T9" fmla="*/ 0 h 529"/>
                  <a:gd name="T10" fmla="*/ 950 w 955"/>
                  <a:gd name="T11" fmla="*/ 0 h 529"/>
                  <a:gd name="T12" fmla="*/ 955 w 955"/>
                  <a:gd name="T13" fmla="*/ 5 h 529"/>
                  <a:gd name="T14" fmla="*/ 955 w 955"/>
                  <a:gd name="T15" fmla="*/ 523 h 529"/>
                  <a:gd name="T16" fmla="*/ 950 w 955"/>
                  <a:gd name="T17" fmla="*/ 529 h 529"/>
                  <a:gd name="T18" fmla="*/ 5 w 955"/>
                  <a:gd name="T19" fmla="*/ 529 h 529"/>
                  <a:gd name="T20" fmla="*/ 0 w 955"/>
                  <a:gd name="T21" fmla="*/ 523 h 529"/>
                  <a:gd name="T22" fmla="*/ 5 w 955"/>
                  <a:gd name="T23" fmla="*/ 518 h 5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55"/>
                  <a:gd name="T37" fmla="*/ 0 h 529"/>
                  <a:gd name="T38" fmla="*/ 955 w 955"/>
                  <a:gd name="T39" fmla="*/ 529 h 52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55" h="529">
                    <a:moveTo>
                      <a:pt x="5" y="518"/>
                    </a:moveTo>
                    <a:lnTo>
                      <a:pt x="944" y="518"/>
                    </a:lnTo>
                    <a:lnTo>
                      <a:pt x="944" y="11"/>
                    </a:lnTo>
                    <a:lnTo>
                      <a:pt x="5" y="11"/>
                    </a:lnTo>
                    <a:lnTo>
                      <a:pt x="5" y="0"/>
                    </a:lnTo>
                    <a:lnTo>
                      <a:pt x="950" y="0"/>
                    </a:lnTo>
                    <a:lnTo>
                      <a:pt x="955" y="5"/>
                    </a:lnTo>
                    <a:lnTo>
                      <a:pt x="955" y="523"/>
                    </a:lnTo>
                    <a:lnTo>
                      <a:pt x="950" y="529"/>
                    </a:lnTo>
                    <a:lnTo>
                      <a:pt x="5" y="529"/>
                    </a:lnTo>
                    <a:lnTo>
                      <a:pt x="0" y="523"/>
                    </a:lnTo>
                    <a:lnTo>
                      <a:pt x="5" y="5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57" name="Freeform 274">
                <a:extLst>
                  <a:ext uri="{FF2B5EF4-FFF2-40B4-BE49-F238E27FC236}">
                    <a16:creationId xmlns:a16="http://schemas.microsoft.com/office/drawing/2014/main" id="{C2DCCA4E-89CE-47D1-AB20-8ED21BFF51C0}"/>
                  </a:ext>
                </a:extLst>
              </p:cNvPr>
              <p:cNvSpPr>
                <a:spLocks/>
              </p:cNvSpPr>
              <p:nvPr/>
            </p:nvSpPr>
            <p:spPr bwMode="auto">
              <a:xfrm>
                <a:off x="2753" y="2798"/>
                <a:ext cx="11" cy="523"/>
              </a:xfrm>
              <a:custGeom>
                <a:avLst/>
                <a:gdLst>
                  <a:gd name="T0" fmla="*/ 11 w 11"/>
                  <a:gd name="T1" fmla="*/ 5 h 523"/>
                  <a:gd name="T2" fmla="*/ 11 w 11"/>
                  <a:gd name="T3" fmla="*/ 523 h 523"/>
                  <a:gd name="T4" fmla="*/ 0 w 11"/>
                  <a:gd name="T5" fmla="*/ 523 h 523"/>
                  <a:gd name="T6" fmla="*/ 0 w 11"/>
                  <a:gd name="T7" fmla="*/ 5 h 523"/>
                  <a:gd name="T8" fmla="*/ 5 w 11"/>
                  <a:gd name="T9" fmla="*/ 0 h 523"/>
                  <a:gd name="T10" fmla="*/ 11 w 11"/>
                  <a:gd name="T11" fmla="*/ 5 h 523"/>
                  <a:gd name="T12" fmla="*/ 0 60000 65536"/>
                  <a:gd name="T13" fmla="*/ 0 60000 65536"/>
                  <a:gd name="T14" fmla="*/ 0 60000 65536"/>
                  <a:gd name="T15" fmla="*/ 0 60000 65536"/>
                  <a:gd name="T16" fmla="*/ 0 60000 65536"/>
                  <a:gd name="T17" fmla="*/ 0 60000 65536"/>
                  <a:gd name="T18" fmla="*/ 0 w 11"/>
                  <a:gd name="T19" fmla="*/ 0 h 523"/>
                  <a:gd name="T20" fmla="*/ 11 w 11"/>
                  <a:gd name="T21" fmla="*/ 523 h 523"/>
                </a:gdLst>
                <a:ahLst/>
                <a:cxnLst>
                  <a:cxn ang="T12">
                    <a:pos x="T0" y="T1"/>
                  </a:cxn>
                  <a:cxn ang="T13">
                    <a:pos x="T2" y="T3"/>
                  </a:cxn>
                  <a:cxn ang="T14">
                    <a:pos x="T4" y="T5"/>
                  </a:cxn>
                  <a:cxn ang="T15">
                    <a:pos x="T6" y="T7"/>
                  </a:cxn>
                  <a:cxn ang="T16">
                    <a:pos x="T8" y="T9"/>
                  </a:cxn>
                  <a:cxn ang="T17">
                    <a:pos x="T10" y="T11"/>
                  </a:cxn>
                </a:cxnLst>
                <a:rect l="T18" t="T19" r="T20" b="T21"/>
                <a:pathLst>
                  <a:path w="11" h="523">
                    <a:moveTo>
                      <a:pt x="11" y="5"/>
                    </a:moveTo>
                    <a:lnTo>
                      <a:pt x="11" y="523"/>
                    </a:lnTo>
                    <a:lnTo>
                      <a:pt x="0" y="523"/>
                    </a:lnTo>
                    <a:lnTo>
                      <a:pt x="0" y="5"/>
                    </a:lnTo>
                    <a:lnTo>
                      <a:pt x="5"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58" name="Rectangle 275">
                <a:extLst>
                  <a:ext uri="{FF2B5EF4-FFF2-40B4-BE49-F238E27FC236}">
                    <a16:creationId xmlns:a16="http://schemas.microsoft.com/office/drawing/2014/main" id="{3D5449FB-9693-41AC-8FD7-9E9BF4EE6ACC}"/>
                  </a:ext>
                </a:extLst>
              </p:cNvPr>
              <p:cNvSpPr>
                <a:spLocks noChangeArrowheads="1"/>
              </p:cNvSpPr>
              <p:nvPr/>
            </p:nvSpPr>
            <p:spPr bwMode="auto">
              <a:xfrm>
                <a:off x="2758" y="2927"/>
                <a:ext cx="9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59" name="Rectangle 276">
                <a:extLst>
                  <a:ext uri="{FF2B5EF4-FFF2-40B4-BE49-F238E27FC236}">
                    <a16:creationId xmlns:a16="http://schemas.microsoft.com/office/drawing/2014/main" id="{2CBB58C6-6E85-484D-A14D-8B98919971B6}"/>
                  </a:ext>
                </a:extLst>
              </p:cNvPr>
              <p:cNvSpPr>
                <a:spLocks noChangeArrowheads="1"/>
              </p:cNvSpPr>
              <p:nvPr/>
            </p:nvSpPr>
            <p:spPr bwMode="auto">
              <a:xfrm>
                <a:off x="2758" y="3062"/>
                <a:ext cx="9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60" name="Rectangle 277">
                <a:extLst>
                  <a:ext uri="{FF2B5EF4-FFF2-40B4-BE49-F238E27FC236}">
                    <a16:creationId xmlns:a16="http://schemas.microsoft.com/office/drawing/2014/main" id="{3784DBD9-C9BA-4F81-8C94-6DC2B35744B3}"/>
                  </a:ext>
                </a:extLst>
              </p:cNvPr>
              <p:cNvSpPr>
                <a:spLocks noChangeArrowheads="1"/>
              </p:cNvSpPr>
              <p:nvPr/>
            </p:nvSpPr>
            <p:spPr bwMode="auto">
              <a:xfrm>
                <a:off x="2758" y="3186"/>
                <a:ext cx="9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61" name="Rectangle 278">
                <a:extLst>
                  <a:ext uri="{FF2B5EF4-FFF2-40B4-BE49-F238E27FC236}">
                    <a16:creationId xmlns:a16="http://schemas.microsoft.com/office/drawing/2014/main" id="{791E3244-D911-4079-8E86-63F2CB4639D2}"/>
                  </a:ext>
                </a:extLst>
              </p:cNvPr>
              <p:cNvSpPr>
                <a:spLocks noChangeArrowheads="1"/>
              </p:cNvSpPr>
              <p:nvPr/>
            </p:nvSpPr>
            <p:spPr bwMode="auto">
              <a:xfrm>
                <a:off x="3465" y="2803"/>
                <a:ext cx="11" cy="5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62" name="Rectangle 279">
                <a:extLst>
                  <a:ext uri="{FF2B5EF4-FFF2-40B4-BE49-F238E27FC236}">
                    <a16:creationId xmlns:a16="http://schemas.microsoft.com/office/drawing/2014/main" id="{0C626872-1FFF-4062-A013-1C391A090FBF}"/>
                  </a:ext>
                </a:extLst>
              </p:cNvPr>
              <p:cNvSpPr>
                <a:spLocks noChangeArrowheads="1"/>
              </p:cNvSpPr>
              <p:nvPr/>
            </p:nvSpPr>
            <p:spPr bwMode="auto">
              <a:xfrm>
                <a:off x="3309" y="2803"/>
                <a:ext cx="11" cy="51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grpSp>
      </p:grpSp>
      <p:grpSp>
        <p:nvGrpSpPr>
          <p:cNvPr id="263" name="Group 294">
            <a:extLst>
              <a:ext uri="{FF2B5EF4-FFF2-40B4-BE49-F238E27FC236}">
                <a16:creationId xmlns:a16="http://schemas.microsoft.com/office/drawing/2014/main" id="{DA106BFF-8EA4-4D16-9B0D-0ABAD5DFC4F1}"/>
              </a:ext>
            </a:extLst>
          </p:cNvPr>
          <p:cNvGrpSpPr>
            <a:grpSpLocks/>
          </p:cNvGrpSpPr>
          <p:nvPr/>
        </p:nvGrpSpPr>
        <p:grpSpPr bwMode="auto">
          <a:xfrm>
            <a:off x="3992563" y="2124299"/>
            <a:ext cx="4962526" cy="1722437"/>
            <a:chOff x="2515" y="1125"/>
            <a:chExt cx="3126" cy="1085"/>
          </a:xfrm>
        </p:grpSpPr>
        <p:sp>
          <p:nvSpPr>
            <p:cNvPr id="264" name="Text Box 7">
              <a:extLst>
                <a:ext uri="{FF2B5EF4-FFF2-40B4-BE49-F238E27FC236}">
                  <a16:creationId xmlns:a16="http://schemas.microsoft.com/office/drawing/2014/main" id="{3418B0DE-0007-420B-87AA-D9062462B857}"/>
                </a:ext>
              </a:extLst>
            </p:cNvPr>
            <p:cNvSpPr txBox="1">
              <a:spLocks noChangeArrowheads="1"/>
            </p:cNvSpPr>
            <p:nvPr/>
          </p:nvSpPr>
          <p:spPr bwMode="auto">
            <a:xfrm>
              <a:off x="4179" y="1466"/>
              <a:ext cx="1462" cy="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solidFill>
                    <a:srgbClr val="0E176C"/>
                  </a:solidFill>
                  <a:latin typeface="+mn-lt"/>
                </a:rPr>
                <a:t>Функциялар</a:t>
              </a:r>
              <a:r>
                <a:rPr lang="ru-RU" sz="1600" dirty="0">
                  <a:solidFill>
                    <a:srgbClr val="0E176C"/>
                  </a:solidFill>
                  <a:latin typeface="+mn-lt"/>
                </a:rPr>
                <a:t> </a:t>
              </a:r>
              <a:r>
                <a:rPr lang="ru-RU" sz="1600" dirty="0" err="1">
                  <a:solidFill>
                    <a:srgbClr val="0E176C"/>
                  </a:solidFill>
                  <a:latin typeface="+mn-lt"/>
                </a:rPr>
                <a:t>деңгейі</a:t>
              </a:r>
              <a:r>
                <a:rPr lang="ru-RU" sz="1600" dirty="0">
                  <a:solidFill>
                    <a:srgbClr val="0E176C"/>
                  </a:solidFill>
                  <a:latin typeface="+mn-lt"/>
                </a:rPr>
                <a:t>:</a:t>
              </a:r>
              <a:br>
                <a:rPr lang="ru-RU" sz="1600" dirty="0">
                  <a:solidFill>
                    <a:srgbClr val="0E176C"/>
                  </a:solidFill>
                  <a:latin typeface="+mn-lt"/>
                </a:rPr>
              </a:br>
              <a:r>
                <a:rPr lang="ru-RU" sz="1600" dirty="0" err="1">
                  <a:solidFill>
                    <a:srgbClr val="0E176C"/>
                  </a:solidFill>
                  <a:latin typeface="+mn-lt"/>
                </a:rPr>
                <a:t>Функцияларды</a:t>
              </a:r>
              <a:r>
                <a:rPr lang="ru-RU" sz="1600" dirty="0">
                  <a:solidFill>
                    <a:srgbClr val="0E176C"/>
                  </a:solidFill>
                  <a:latin typeface="+mn-lt"/>
                </a:rPr>
                <a:t> </a:t>
              </a:r>
              <a:r>
                <a:rPr lang="ru-RU" sz="1600" dirty="0" err="1">
                  <a:solidFill>
                    <a:srgbClr val="0E176C"/>
                  </a:solidFill>
                  <a:latin typeface="+mn-lt"/>
                </a:rPr>
                <a:t>жобалау</a:t>
              </a:r>
              <a:r>
                <a:rPr lang="ru-RU" sz="1600" dirty="0">
                  <a:solidFill>
                    <a:srgbClr val="0E176C"/>
                  </a:solidFill>
                  <a:latin typeface="+mn-lt"/>
                </a:rPr>
                <a:t>, </a:t>
              </a:r>
              <a:r>
                <a:rPr lang="ru-RU" sz="1600" dirty="0" err="1">
                  <a:solidFill>
                    <a:srgbClr val="0E176C"/>
                  </a:solidFill>
                  <a:latin typeface="+mn-lt"/>
                </a:rPr>
                <a:t>экрандарды</a:t>
              </a:r>
              <a:r>
                <a:rPr lang="ru-RU" sz="1600" dirty="0">
                  <a:solidFill>
                    <a:srgbClr val="0E176C"/>
                  </a:solidFill>
                  <a:latin typeface="+mn-lt"/>
                </a:rPr>
                <a:t> </a:t>
              </a:r>
              <a:r>
                <a:rPr lang="ru-RU" sz="1600" dirty="0" err="1">
                  <a:solidFill>
                    <a:srgbClr val="0E176C"/>
                  </a:solidFill>
                  <a:latin typeface="+mn-lt"/>
                </a:rPr>
                <a:t>жоспарлау</a:t>
              </a:r>
              <a:r>
                <a:rPr lang="ru-RU" sz="1600" dirty="0">
                  <a:solidFill>
                    <a:srgbClr val="0E176C"/>
                  </a:solidFill>
                  <a:latin typeface="+mn-lt"/>
                </a:rPr>
                <a:t> </a:t>
              </a:r>
              <a:endParaRPr lang="en-US" altLang="en-US" sz="1600" noProof="1">
                <a:solidFill>
                  <a:srgbClr val="0E176C"/>
                </a:solidFill>
                <a:latin typeface="+mn-lt"/>
              </a:endParaRPr>
            </a:p>
          </p:txBody>
        </p:sp>
        <p:grpSp>
          <p:nvGrpSpPr>
            <p:cNvPr id="265" name="Group 293">
              <a:extLst>
                <a:ext uri="{FF2B5EF4-FFF2-40B4-BE49-F238E27FC236}">
                  <a16:creationId xmlns:a16="http://schemas.microsoft.com/office/drawing/2014/main" id="{4D2ABCA6-EB4E-4C50-98C5-93601F823F10}"/>
                </a:ext>
              </a:extLst>
            </p:cNvPr>
            <p:cNvGrpSpPr>
              <a:grpSpLocks/>
            </p:cNvGrpSpPr>
            <p:nvPr/>
          </p:nvGrpSpPr>
          <p:grpSpPr bwMode="auto">
            <a:xfrm>
              <a:off x="2515" y="1125"/>
              <a:ext cx="1468" cy="1085"/>
              <a:chOff x="2515" y="1125"/>
              <a:chExt cx="1468" cy="1085"/>
            </a:xfrm>
          </p:grpSpPr>
          <p:sp>
            <p:nvSpPr>
              <p:cNvPr id="266" name="Rectangle 198">
                <a:extLst>
                  <a:ext uri="{FF2B5EF4-FFF2-40B4-BE49-F238E27FC236}">
                    <a16:creationId xmlns:a16="http://schemas.microsoft.com/office/drawing/2014/main" id="{0F7F8598-432C-4931-B29C-90E4A2546C88}"/>
                  </a:ext>
                </a:extLst>
              </p:cNvPr>
              <p:cNvSpPr>
                <a:spLocks noChangeArrowheads="1"/>
              </p:cNvSpPr>
              <p:nvPr/>
            </p:nvSpPr>
            <p:spPr bwMode="auto">
              <a:xfrm>
                <a:off x="3260" y="1389"/>
                <a:ext cx="378" cy="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67" name="Rectangle 201">
                <a:extLst>
                  <a:ext uri="{FF2B5EF4-FFF2-40B4-BE49-F238E27FC236}">
                    <a16:creationId xmlns:a16="http://schemas.microsoft.com/office/drawing/2014/main" id="{C996F352-3FC8-4A47-BD1D-F2DD0E0B9135}"/>
                  </a:ext>
                </a:extLst>
              </p:cNvPr>
              <p:cNvSpPr>
                <a:spLocks noChangeArrowheads="1"/>
              </p:cNvSpPr>
              <p:nvPr/>
            </p:nvSpPr>
            <p:spPr bwMode="auto">
              <a:xfrm>
                <a:off x="3956" y="1373"/>
                <a:ext cx="27"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E176C"/>
                  </a:solidFill>
                  <a:latin typeface="+mn-lt"/>
                </a:endParaRPr>
              </a:p>
            </p:txBody>
          </p:sp>
          <p:sp>
            <p:nvSpPr>
              <p:cNvPr id="268" name="Rectangle 231">
                <a:extLst>
                  <a:ext uri="{FF2B5EF4-FFF2-40B4-BE49-F238E27FC236}">
                    <a16:creationId xmlns:a16="http://schemas.microsoft.com/office/drawing/2014/main" id="{CB527DF1-6D3B-4FC7-B326-B69DBEB4F7BD}"/>
                  </a:ext>
                </a:extLst>
              </p:cNvPr>
              <p:cNvSpPr>
                <a:spLocks noChangeArrowheads="1"/>
              </p:cNvSpPr>
              <p:nvPr/>
            </p:nvSpPr>
            <p:spPr bwMode="auto">
              <a:xfrm>
                <a:off x="2596" y="1605"/>
                <a:ext cx="154"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Get</a:t>
                </a:r>
                <a:endParaRPr lang="en-US" altLang="en-US" sz="1800" noProof="1">
                  <a:solidFill>
                    <a:srgbClr val="0E176C"/>
                  </a:solidFill>
                  <a:latin typeface="+mn-lt"/>
                </a:endParaRPr>
              </a:p>
            </p:txBody>
          </p:sp>
          <p:sp>
            <p:nvSpPr>
              <p:cNvPr id="269" name="Rectangle 232">
                <a:extLst>
                  <a:ext uri="{FF2B5EF4-FFF2-40B4-BE49-F238E27FC236}">
                    <a16:creationId xmlns:a16="http://schemas.microsoft.com/office/drawing/2014/main" id="{47350860-F890-439A-ACDC-A5C71B932082}"/>
                  </a:ext>
                </a:extLst>
              </p:cNvPr>
              <p:cNvSpPr>
                <a:spLocks noChangeArrowheads="1"/>
              </p:cNvSpPr>
              <p:nvPr/>
            </p:nvSpPr>
            <p:spPr bwMode="auto">
              <a:xfrm>
                <a:off x="2596" y="1713"/>
                <a:ext cx="21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Cust.</a:t>
                </a:r>
                <a:endParaRPr lang="en-US" altLang="en-US" sz="1800" noProof="1">
                  <a:solidFill>
                    <a:srgbClr val="0E176C"/>
                  </a:solidFill>
                  <a:latin typeface="+mn-lt"/>
                </a:endParaRPr>
              </a:p>
            </p:txBody>
          </p:sp>
          <p:sp>
            <p:nvSpPr>
              <p:cNvPr id="270" name="Rectangle 233">
                <a:extLst>
                  <a:ext uri="{FF2B5EF4-FFF2-40B4-BE49-F238E27FC236}">
                    <a16:creationId xmlns:a16="http://schemas.microsoft.com/office/drawing/2014/main" id="{CE812DD9-0516-4B47-ACA6-5E6C3D282FE0}"/>
                  </a:ext>
                </a:extLst>
              </p:cNvPr>
              <p:cNvSpPr>
                <a:spLocks noChangeArrowheads="1"/>
              </p:cNvSpPr>
              <p:nvPr/>
            </p:nvSpPr>
            <p:spPr bwMode="auto">
              <a:xfrm>
                <a:off x="3088" y="1605"/>
                <a:ext cx="184"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Find</a:t>
                </a:r>
                <a:endParaRPr lang="en-US" altLang="en-US" sz="1800" noProof="1">
                  <a:solidFill>
                    <a:srgbClr val="0E176C"/>
                  </a:solidFill>
                  <a:latin typeface="+mn-lt"/>
                </a:endParaRPr>
              </a:p>
            </p:txBody>
          </p:sp>
          <p:sp>
            <p:nvSpPr>
              <p:cNvPr id="271" name="Rectangle 234">
                <a:extLst>
                  <a:ext uri="{FF2B5EF4-FFF2-40B4-BE49-F238E27FC236}">
                    <a16:creationId xmlns:a16="http://schemas.microsoft.com/office/drawing/2014/main" id="{562EC650-2033-44FE-B93A-E0C807541422}"/>
                  </a:ext>
                </a:extLst>
              </p:cNvPr>
              <p:cNvSpPr>
                <a:spLocks noChangeArrowheads="1"/>
              </p:cNvSpPr>
              <p:nvPr/>
            </p:nvSpPr>
            <p:spPr bwMode="auto">
              <a:xfrm>
                <a:off x="3088" y="1713"/>
                <a:ext cx="289"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Orders</a:t>
                </a:r>
                <a:endParaRPr lang="en-US" altLang="en-US" sz="1800" noProof="1">
                  <a:solidFill>
                    <a:srgbClr val="0E176C"/>
                  </a:solidFill>
                  <a:latin typeface="+mn-lt"/>
                </a:endParaRPr>
              </a:p>
            </p:txBody>
          </p:sp>
          <p:sp>
            <p:nvSpPr>
              <p:cNvPr id="272" name="Rectangle 235">
                <a:extLst>
                  <a:ext uri="{FF2B5EF4-FFF2-40B4-BE49-F238E27FC236}">
                    <a16:creationId xmlns:a16="http://schemas.microsoft.com/office/drawing/2014/main" id="{DE707A51-4F18-4E78-A363-EC48099C60F4}"/>
                  </a:ext>
                </a:extLst>
              </p:cNvPr>
              <p:cNvSpPr>
                <a:spLocks noChangeArrowheads="1"/>
              </p:cNvSpPr>
              <p:nvPr/>
            </p:nvSpPr>
            <p:spPr bwMode="auto">
              <a:xfrm>
                <a:off x="3589" y="1616"/>
                <a:ext cx="28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Cancel</a:t>
                </a:r>
                <a:endParaRPr lang="en-US" altLang="en-US" sz="1800" noProof="1">
                  <a:solidFill>
                    <a:srgbClr val="0E176C"/>
                  </a:solidFill>
                  <a:latin typeface="+mn-lt"/>
                </a:endParaRPr>
              </a:p>
            </p:txBody>
          </p:sp>
          <p:sp>
            <p:nvSpPr>
              <p:cNvPr id="273" name="Rectangle 236">
                <a:extLst>
                  <a:ext uri="{FF2B5EF4-FFF2-40B4-BE49-F238E27FC236}">
                    <a16:creationId xmlns:a16="http://schemas.microsoft.com/office/drawing/2014/main" id="{001FA8FA-4FD4-4FEE-978A-8C92E8DCD983}"/>
                  </a:ext>
                </a:extLst>
              </p:cNvPr>
              <p:cNvSpPr>
                <a:spLocks noChangeArrowheads="1"/>
              </p:cNvSpPr>
              <p:nvPr/>
            </p:nvSpPr>
            <p:spPr bwMode="auto">
              <a:xfrm>
                <a:off x="3589" y="1724"/>
                <a:ext cx="249"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300" noProof="1">
                    <a:solidFill>
                      <a:srgbClr val="0E176C"/>
                    </a:solidFill>
                    <a:latin typeface="+mn-lt"/>
                  </a:rPr>
                  <a:t>Order</a:t>
                </a:r>
                <a:endParaRPr lang="en-US" altLang="en-US" sz="1800" noProof="1">
                  <a:solidFill>
                    <a:srgbClr val="0E176C"/>
                  </a:solidFill>
                  <a:latin typeface="+mn-lt"/>
                </a:endParaRPr>
              </a:p>
            </p:txBody>
          </p:sp>
          <p:sp>
            <p:nvSpPr>
              <p:cNvPr id="274" name="Freeform 237">
                <a:extLst>
                  <a:ext uri="{FF2B5EF4-FFF2-40B4-BE49-F238E27FC236}">
                    <a16:creationId xmlns:a16="http://schemas.microsoft.com/office/drawing/2014/main" id="{21F82218-A1B7-440C-BE30-067FCDF10A8B}"/>
                  </a:ext>
                </a:extLst>
              </p:cNvPr>
              <p:cNvSpPr>
                <a:spLocks/>
              </p:cNvSpPr>
              <p:nvPr/>
            </p:nvSpPr>
            <p:spPr bwMode="auto">
              <a:xfrm>
                <a:off x="2515" y="1573"/>
                <a:ext cx="389" cy="313"/>
              </a:xfrm>
              <a:custGeom>
                <a:avLst/>
                <a:gdLst>
                  <a:gd name="T0" fmla="*/ 17 w 389"/>
                  <a:gd name="T1" fmla="*/ 97 h 313"/>
                  <a:gd name="T2" fmla="*/ 38 w 389"/>
                  <a:gd name="T3" fmla="*/ 70 h 313"/>
                  <a:gd name="T4" fmla="*/ 87 w 389"/>
                  <a:gd name="T5" fmla="*/ 32 h 313"/>
                  <a:gd name="T6" fmla="*/ 119 w 389"/>
                  <a:gd name="T7" fmla="*/ 11 h 313"/>
                  <a:gd name="T8" fmla="*/ 157 w 389"/>
                  <a:gd name="T9" fmla="*/ 5 h 313"/>
                  <a:gd name="T10" fmla="*/ 233 w 389"/>
                  <a:gd name="T11" fmla="*/ 5 h 313"/>
                  <a:gd name="T12" fmla="*/ 270 w 389"/>
                  <a:gd name="T13" fmla="*/ 11 h 313"/>
                  <a:gd name="T14" fmla="*/ 303 w 389"/>
                  <a:gd name="T15" fmla="*/ 32 h 313"/>
                  <a:gd name="T16" fmla="*/ 351 w 389"/>
                  <a:gd name="T17" fmla="*/ 70 h 313"/>
                  <a:gd name="T18" fmla="*/ 373 w 389"/>
                  <a:gd name="T19" fmla="*/ 97 h 313"/>
                  <a:gd name="T20" fmla="*/ 389 w 389"/>
                  <a:gd name="T21" fmla="*/ 156 h 313"/>
                  <a:gd name="T22" fmla="*/ 373 w 389"/>
                  <a:gd name="T23" fmla="*/ 216 h 313"/>
                  <a:gd name="T24" fmla="*/ 351 w 389"/>
                  <a:gd name="T25" fmla="*/ 243 h 313"/>
                  <a:gd name="T26" fmla="*/ 303 w 389"/>
                  <a:gd name="T27" fmla="*/ 280 h 313"/>
                  <a:gd name="T28" fmla="*/ 270 w 389"/>
                  <a:gd name="T29" fmla="*/ 302 h 313"/>
                  <a:gd name="T30" fmla="*/ 233 w 389"/>
                  <a:gd name="T31" fmla="*/ 307 h 313"/>
                  <a:gd name="T32" fmla="*/ 157 w 389"/>
                  <a:gd name="T33" fmla="*/ 307 h 313"/>
                  <a:gd name="T34" fmla="*/ 119 w 389"/>
                  <a:gd name="T35" fmla="*/ 302 h 313"/>
                  <a:gd name="T36" fmla="*/ 87 w 389"/>
                  <a:gd name="T37" fmla="*/ 280 h 313"/>
                  <a:gd name="T38" fmla="*/ 38 w 389"/>
                  <a:gd name="T39" fmla="*/ 243 h 313"/>
                  <a:gd name="T40" fmla="*/ 17 w 389"/>
                  <a:gd name="T41" fmla="*/ 216 h 313"/>
                  <a:gd name="T42" fmla="*/ 0 w 389"/>
                  <a:gd name="T43" fmla="*/ 156 h 313"/>
                  <a:gd name="T44" fmla="*/ 27 w 389"/>
                  <a:gd name="T45" fmla="*/ 183 h 313"/>
                  <a:gd name="T46" fmla="*/ 38 w 389"/>
                  <a:gd name="T47" fmla="*/ 210 h 313"/>
                  <a:gd name="T48" fmla="*/ 98 w 389"/>
                  <a:gd name="T49" fmla="*/ 264 h 313"/>
                  <a:gd name="T50" fmla="*/ 157 w 389"/>
                  <a:gd name="T51" fmla="*/ 286 h 313"/>
                  <a:gd name="T52" fmla="*/ 233 w 389"/>
                  <a:gd name="T53" fmla="*/ 286 h 313"/>
                  <a:gd name="T54" fmla="*/ 292 w 389"/>
                  <a:gd name="T55" fmla="*/ 264 h 313"/>
                  <a:gd name="T56" fmla="*/ 351 w 389"/>
                  <a:gd name="T57" fmla="*/ 210 h 313"/>
                  <a:gd name="T58" fmla="*/ 362 w 389"/>
                  <a:gd name="T59" fmla="*/ 183 h 313"/>
                  <a:gd name="T60" fmla="*/ 362 w 389"/>
                  <a:gd name="T61" fmla="*/ 129 h 313"/>
                  <a:gd name="T62" fmla="*/ 351 w 389"/>
                  <a:gd name="T63" fmla="*/ 102 h 313"/>
                  <a:gd name="T64" fmla="*/ 292 w 389"/>
                  <a:gd name="T65" fmla="*/ 48 h 313"/>
                  <a:gd name="T66" fmla="*/ 233 w 389"/>
                  <a:gd name="T67" fmla="*/ 27 h 313"/>
                  <a:gd name="T68" fmla="*/ 157 w 389"/>
                  <a:gd name="T69" fmla="*/ 27 h 313"/>
                  <a:gd name="T70" fmla="*/ 98 w 389"/>
                  <a:gd name="T71" fmla="*/ 48 h 313"/>
                  <a:gd name="T72" fmla="*/ 38 w 389"/>
                  <a:gd name="T73" fmla="*/ 102 h 313"/>
                  <a:gd name="T74" fmla="*/ 27 w 389"/>
                  <a:gd name="T75" fmla="*/ 129 h 31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89"/>
                  <a:gd name="T115" fmla="*/ 0 h 313"/>
                  <a:gd name="T116" fmla="*/ 389 w 389"/>
                  <a:gd name="T117" fmla="*/ 313 h 31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89" h="313">
                    <a:moveTo>
                      <a:pt x="6" y="129"/>
                    </a:moveTo>
                    <a:lnTo>
                      <a:pt x="17" y="97"/>
                    </a:lnTo>
                    <a:lnTo>
                      <a:pt x="22" y="91"/>
                    </a:lnTo>
                    <a:lnTo>
                      <a:pt x="38" y="70"/>
                    </a:lnTo>
                    <a:lnTo>
                      <a:pt x="60" y="48"/>
                    </a:lnTo>
                    <a:lnTo>
                      <a:pt x="87" y="32"/>
                    </a:lnTo>
                    <a:lnTo>
                      <a:pt x="87" y="27"/>
                    </a:lnTo>
                    <a:lnTo>
                      <a:pt x="119" y="11"/>
                    </a:lnTo>
                    <a:lnTo>
                      <a:pt x="125" y="11"/>
                    </a:lnTo>
                    <a:lnTo>
                      <a:pt x="157" y="5"/>
                    </a:lnTo>
                    <a:lnTo>
                      <a:pt x="195" y="0"/>
                    </a:lnTo>
                    <a:lnTo>
                      <a:pt x="233" y="5"/>
                    </a:lnTo>
                    <a:lnTo>
                      <a:pt x="265" y="11"/>
                    </a:lnTo>
                    <a:lnTo>
                      <a:pt x="270" y="11"/>
                    </a:lnTo>
                    <a:lnTo>
                      <a:pt x="303" y="27"/>
                    </a:lnTo>
                    <a:lnTo>
                      <a:pt x="303" y="32"/>
                    </a:lnTo>
                    <a:lnTo>
                      <a:pt x="330" y="48"/>
                    </a:lnTo>
                    <a:lnTo>
                      <a:pt x="351" y="70"/>
                    </a:lnTo>
                    <a:lnTo>
                      <a:pt x="367" y="91"/>
                    </a:lnTo>
                    <a:lnTo>
                      <a:pt x="373" y="97"/>
                    </a:lnTo>
                    <a:lnTo>
                      <a:pt x="384" y="129"/>
                    </a:lnTo>
                    <a:lnTo>
                      <a:pt x="389" y="156"/>
                    </a:lnTo>
                    <a:lnTo>
                      <a:pt x="384" y="183"/>
                    </a:lnTo>
                    <a:lnTo>
                      <a:pt x="373" y="216"/>
                    </a:lnTo>
                    <a:lnTo>
                      <a:pt x="367" y="221"/>
                    </a:lnTo>
                    <a:lnTo>
                      <a:pt x="351" y="243"/>
                    </a:lnTo>
                    <a:lnTo>
                      <a:pt x="330" y="264"/>
                    </a:lnTo>
                    <a:lnTo>
                      <a:pt x="303" y="280"/>
                    </a:lnTo>
                    <a:lnTo>
                      <a:pt x="303" y="286"/>
                    </a:lnTo>
                    <a:lnTo>
                      <a:pt x="270" y="302"/>
                    </a:lnTo>
                    <a:lnTo>
                      <a:pt x="265" y="302"/>
                    </a:lnTo>
                    <a:lnTo>
                      <a:pt x="233" y="307"/>
                    </a:lnTo>
                    <a:lnTo>
                      <a:pt x="195" y="313"/>
                    </a:lnTo>
                    <a:lnTo>
                      <a:pt x="157" y="307"/>
                    </a:lnTo>
                    <a:lnTo>
                      <a:pt x="125" y="302"/>
                    </a:lnTo>
                    <a:lnTo>
                      <a:pt x="119" y="302"/>
                    </a:lnTo>
                    <a:lnTo>
                      <a:pt x="87" y="286"/>
                    </a:lnTo>
                    <a:lnTo>
                      <a:pt x="87" y="280"/>
                    </a:lnTo>
                    <a:lnTo>
                      <a:pt x="60" y="264"/>
                    </a:lnTo>
                    <a:lnTo>
                      <a:pt x="38" y="243"/>
                    </a:lnTo>
                    <a:lnTo>
                      <a:pt x="22" y="221"/>
                    </a:lnTo>
                    <a:lnTo>
                      <a:pt x="17" y="216"/>
                    </a:lnTo>
                    <a:lnTo>
                      <a:pt x="6" y="183"/>
                    </a:lnTo>
                    <a:lnTo>
                      <a:pt x="0" y="156"/>
                    </a:lnTo>
                    <a:lnTo>
                      <a:pt x="22" y="156"/>
                    </a:lnTo>
                    <a:lnTo>
                      <a:pt x="27" y="183"/>
                    </a:lnTo>
                    <a:lnTo>
                      <a:pt x="33" y="205"/>
                    </a:lnTo>
                    <a:lnTo>
                      <a:pt x="38" y="210"/>
                    </a:lnTo>
                    <a:lnTo>
                      <a:pt x="87" y="259"/>
                    </a:lnTo>
                    <a:lnTo>
                      <a:pt x="98" y="264"/>
                    </a:lnTo>
                    <a:lnTo>
                      <a:pt x="135" y="280"/>
                    </a:lnTo>
                    <a:lnTo>
                      <a:pt x="157" y="286"/>
                    </a:lnTo>
                    <a:lnTo>
                      <a:pt x="195" y="291"/>
                    </a:lnTo>
                    <a:lnTo>
                      <a:pt x="233" y="286"/>
                    </a:lnTo>
                    <a:lnTo>
                      <a:pt x="260" y="280"/>
                    </a:lnTo>
                    <a:lnTo>
                      <a:pt x="292" y="264"/>
                    </a:lnTo>
                    <a:lnTo>
                      <a:pt x="308" y="253"/>
                    </a:lnTo>
                    <a:lnTo>
                      <a:pt x="351" y="210"/>
                    </a:lnTo>
                    <a:lnTo>
                      <a:pt x="357" y="205"/>
                    </a:lnTo>
                    <a:lnTo>
                      <a:pt x="362" y="183"/>
                    </a:lnTo>
                    <a:lnTo>
                      <a:pt x="367" y="156"/>
                    </a:lnTo>
                    <a:lnTo>
                      <a:pt x="362" y="129"/>
                    </a:lnTo>
                    <a:lnTo>
                      <a:pt x="357" y="108"/>
                    </a:lnTo>
                    <a:lnTo>
                      <a:pt x="351" y="102"/>
                    </a:lnTo>
                    <a:lnTo>
                      <a:pt x="303" y="54"/>
                    </a:lnTo>
                    <a:lnTo>
                      <a:pt x="292" y="48"/>
                    </a:lnTo>
                    <a:lnTo>
                      <a:pt x="254" y="32"/>
                    </a:lnTo>
                    <a:lnTo>
                      <a:pt x="233" y="27"/>
                    </a:lnTo>
                    <a:lnTo>
                      <a:pt x="195" y="21"/>
                    </a:lnTo>
                    <a:lnTo>
                      <a:pt x="157" y="27"/>
                    </a:lnTo>
                    <a:lnTo>
                      <a:pt x="130" y="32"/>
                    </a:lnTo>
                    <a:lnTo>
                      <a:pt x="98" y="48"/>
                    </a:lnTo>
                    <a:lnTo>
                      <a:pt x="81" y="59"/>
                    </a:lnTo>
                    <a:lnTo>
                      <a:pt x="38" y="102"/>
                    </a:lnTo>
                    <a:lnTo>
                      <a:pt x="33" y="108"/>
                    </a:lnTo>
                    <a:lnTo>
                      <a:pt x="27" y="129"/>
                    </a:lnTo>
                    <a:lnTo>
                      <a:pt x="6" y="12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75" name="Freeform 238">
                <a:extLst>
                  <a:ext uri="{FF2B5EF4-FFF2-40B4-BE49-F238E27FC236}">
                    <a16:creationId xmlns:a16="http://schemas.microsoft.com/office/drawing/2014/main" id="{2473FF97-233C-41A2-82DF-F542E0956102}"/>
                  </a:ext>
                </a:extLst>
              </p:cNvPr>
              <p:cNvSpPr>
                <a:spLocks/>
              </p:cNvSpPr>
              <p:nvPr/>
            </p:nvSpPr>
            <p:spPr bwMode="auto">
              <a:xfrm>
                <a:off x="2515" y="1702"/>
                <a:ext cx="27" cy="27"/>
              </a:xfrm>
              <a:custGeom>
                <a:avLst/>
                <a:gdLst>
                  <a:gd name="T0" fmla="*/ 0 w 27"/>
                  <a:gd name="T1" fmla="*/ 27 h 27"/>
                  <a:gd name="T2" fmla="*/ 6 w 27"/>
                  <a:gd name="T3" fmla="*/ 0 h 27"/>
                  <a:gd name="T4" fmla="*/ 27 w 27"/>
                  <a:gd name="T5" fmla="*/ 0 h 27"/>
                  <a:gd name="T6" fmla="*/ 22 w 27"/>
                  <a:gd name="T7" fmla="*/ 27 h 27"/>
                  <a:gd name="T8" fmla="*/ 0 w 27"/>
                  <a:gd name="T9" fmla="*/ 27 h 27"/>
                  <a:gd name="T10" fmla="*/ 0 60000 65536"/>
                  <a:gd name="T11" fmla="*/ 0 60000 65536"/>
                  <a:gd name="T12" fmla="*/ 0 60000 65536"/>
                  <a:gd name="T13" fmla="*/ 0 60000 65536"/>
                  <a:gd name="T14" fmla="*/ 0 60000 65536"/>
                  <a:gd name="T15" fmla="*/ 0 w 27"/>
                  <a:gd name="T16" fmla="*/ 0 h 27"/>
                  <a:gd name="T17" fmla="*/ 27 w 27"/>
                  <a:gd name="T18" fmla="*/ 27 h 27"/>
                </a:gdLst>
                <a:ahLst/>
                <a:cxnLst>
                  <a:cxn ang="T10">
                    <a:pos x="T0" y="T1"/>
                  </a:cxn>
                  <a:cxn ang="T11">
                    <a:pos x="T2" y="T3"/>
                  </a:cxn>
                  <a:cxn ang="T12">
                    <a:pos x="T4" y="T5"/>
                  </a:cxn>
                  <a:cxn ang="T13">
                    <a:pos x="T6" y="T7"/>
                  </a:cxn>
                  <a:cxn ang="T14">
                    <a:pos x="T8" y="T9"/>
                  </a:cxn>
                </a:cxnLst>
                <a:rect l="T15" t="T16" r="T17" b="T18"/>
                <a:pathLst>
                  <a:path w="27" h="27">
                    <a:moveTo>
                      <a:pt x="0" y="27"/>
                    </a:moveTo>
                    <a:lnTo>
                      <a:pt x="6" y="0"/>
                    </a:lnTo>
                    <a:lnTo>
                      <a:pt x="27" y="0"/>
                    </a:lnTo>
                    <a:lnTo>
                      <a:pt x="22" y="27"/>
                    </a:lnTo>
                    <a:lnTo>
                      <a:pt x="0" y="2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76" name="Freeform 239">
                <a:extLst>
                  <a:ext uri="{FF2B5EF4-FFF2-40B4-BE49-F238E27FC236}">
                    <a16:creationId xmlns:a16="http://schemas.microsoft.com/office/drawing/2014/main" id="{3F061BF2-E144-4455-B933-0D8ED751E63F}"/>
                  </a:ext>
                </a:extLst>
              </p:cNvPr>
              <p:cNvSpPr>
                <a:spLocks/>
              </p:cNvSpPr>
              <p:nvPr/>
            </p:nvSpPr>
            <p:spPr bwMode="auto">
              <a:xfrm>
                <a:off x="3001" y="1567"/>
                <a:ext cx="459" cy="324"/>
              </a:xfrm>
              <a:custGeom>
                <a:avLst/>
                <a:gdLst>
                  <a:gd name="T0" fmla="*/ 6 w 459"/>
                  <a:gd name="T1" fmla="*/ 130 h 324"/>
                  <a:gd name="T2" fmla="*/ 22 w 459"/>
                  <a:gd name="T3" fmla="*/ 92 h 324"/>
                  <a:gd name="T4" fmla="*/ 70 w 459"/>
                  <a:gd name="T5" fmla="*/ 49 h 324"/>
                  <a:gd name="T6" fmla="*/ 103 w 459"/>
                  <a:gd name="T7" fmla="*/ 33 h 324"/>
                  <a:gd name="T8" fmla="*/ 140 w 459"/>
                  <a:gd name="T9" fmla="*/ 11 h 324"/>
                  <a:gd name="T10" fmla="*/ 184 w 459"/>
                  <a:gd name="T11" fmla="*/ 6 h 324"/>
                  <a:gd name="T12" fmla="*/ 313 w 459"/>
                  <a:gd name="T13" fmla="*/ 11 h 324"/>
                  <a:gd name="T14" fmla="*/ 383 w 459"/>
                  <a:gd name="T15" fmla="*/ 49 h 324"/>
                  <a:gd name="T16" fmla="*/ 416 w 459"/>
                  <a:gd name="T17" fmla="*/ 70 h 324"/>
                  <a:gd name="T18" fmla="*/ 443 w 459"/>
                  <a:gd name="T19" fmla="*/ 97 h 324"/>
                  <a:gd name="T20" fmla="*/ 453 w 459"/>
                  <a:gd name="T21" fmla="*/ 135 h 324"/>
                  <a:gd name="T22" fmla="*/ 453 w 459"/>
                  <a:gd name="T23" fmla="*/ 189 h 324"/>
                  <a:gd name="T24" fmla="*/ 443 w 459"/>
                  <a:gd name="T25" fmla="*/ 222 h 324"/>
                  <a:gd name="T26" fmla="*/ 416 w 459"/>
                  <a:gd name="T27" fmla="*/ 254 h 324"/>
                  <a:gd name="T28" fmla="*/ 383 w 459"/>
                  <a:gd name="T29" fmla="*/ 276 h 324"/>
                  <a:gd name="T30" fmla="*/ 313 w 459"/>
                  <a:gd name="T31" fmla="*/ 313 h 324"/>
                  <a:gd name="T32" fmla="*/ 184 w 459"/>
                  <a:gd name="T33" fmla="*/ 319 h 324"/>
                  <a:gd name="T34" fmla="*/ 140 w 459"/>
                  <a:gd name="T35" fmla="*/ 313 h 324"/>
                  <a:gd name="T36" fmla="*/ 103 w 459"/>
                  <a:gd name="T37" fmla="*/ 292 h 324"/>
                  <a:gd name="T38" fmla="*/ 70 w 459"/>
                  <a:gd name="T39" fmla="*/ 276 h 324"/>
                  <a:gd name="T40" fmla="*/ 22 w 459"/>
                  <a:gd name="T41" fmla="*/ 227 h 324"/>
                  <a:gd name="T42" fmla="*/ 6 w 459"/>
                  <a:gd name="T43" fmla="*/ 195 h 324"/>
                  <a:gd name="T44" fmla="*/ 0 w 459"/>
                  <a:gd name="T45" fmla="*/ 162 h 324"/>
                  <a:gd name="T46" fmla="*/ 38 w 459"/>
                  <a:gd name="T47" fmla="*/ 178 h 324"/>
                  <a:gd name="T48" fmla="*/ 70 w 459"/>
                  <a:gd name="T49" fmla="*/ 227 h 324"/>
                  <a:gd name="T50" fmla="*/ 135 w 459"/>
                  <a:gd name="T51" fmla="*/ 276 h 324"/>
                  <a:gd name="T52" fmla="*/ 184 w 459"/>
                  <a:gd name="T53" fmla="*/ 286 h 324"/>
                  <a:gd name="T54" fmla="*/ 297 w 459"/>
                  <a:gd name="T55" fmla="*/ 281 h 324"/>
                  <a:gd name="T56" fmla="*/ 389 w 459"/>
                  <a:gd name="T57" fmla="*/ 227 h 324"/>
                  <a:gd name="T58" fmla="*/ 421 w 459"/>
                  <a:gd name="T59" fmla="*/ 178 h 324"/>
                  <a:gd name="T60" fmla="*/ 426 w 459"/>
                  <a:gd name="T61" fmla="*/ 151 h 324"/>
                  <a:gd name="T62" fmla="*/ 421 w 459"/>
                  <a:gd name="T63" fmla="*/ 119 h 324"/>
                  <a:gd name="T64" fmla="*/ 297 w 459"/>
                  <a:gd name="T65" fmla="*/ 44 h 324"/>
                  <a:gd name="T66" fmla="*/ 184 w 459"/>
                  <a:gd name="T67" fmla="*/ 38 h 324"/>
                  <a:gd name="T68" fmla="*/ 135 w 459"/>
                  <a:gd name="T69" fmla="*/ 49 h 324"/>
                  <a:gd name="T70" fmla="*/ 38 w 459"/>
                  <a:gd name="T71" fmla="*/ 119 h 324"/>
                  <a:gd name="T72" fmla="*/ 38 w 459"/>
                  <a:gd name="T73" fmla="*/ 141 h 3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59"/>
                  <a:gd name="T112" fmla="*/ 0 h 324"/>
                  <a:gd name="T113" fmla="*/ 459 w 459"/>
                  <a:gd name="T114" fmla="*/ 324 h 3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59" h="324">
                    <a:moveTo>
                      <a:pt x="6" y="135"/>
                    </a:moveTo>
                    <a:lnTo>
                      <a:pt x="6" y="130"/>
                    </a:lnTo>
                    <a:lnTo>
                      <a:pt x="16" y="97"/>
                    </a:lnTo>
                    <a:lnTo>
                      <a:pt x="22" y="92"/>
                    </a:lnTo>
                    <a:lnTo>
                      <a:pt x="43" y="70"/>
                    </a:lnTo>
                    <a:lnTo>
                      <a:pt x="70" y="49"/>
                    </a:lnTo>
                    <a:lnTo>
                      <a:pt x="76" y="49"/>
                    </a:lnTo>
                    <a:lnTo>
                      <a:pt x="103" y="33"/>
                    </a:lnTo>
                    <a:lnTo>
                      <a:pt x="103" y="27"/>
                    </a:lnTo>
                    <a:lnTo>
                      <a:pt x="140" y="11"/>
                    </a:lnTo>
                    <a:lnTo>
                      <a:pt x="146" y="11"/>
                    </a:lnTo>
                    <a:lnTo>
                      <a:pt x="184" y="6"/>
                    </a:lnTo>
                    <a:lnTo>
                      <a:pt x="227" y="0"/>
                    </a:lnTo>
                    <a:lnTo>
                      <a:pt x="313" y="11"/>
                    </a:lnTo>
                    <a:lnTo>
                      <a:pt x="319" y="17"/>
                    </a:lnTo>
                    <a:lnTo>
                      <a:pt x="383" y="49"/>
                    </a:lnTo>
                    <a:lnTo>
                      <a:pt x="389" y="49"/>
                    </a:lnTo>
                    <a:lnTo>
                      <a:pt x="416" y="70"/>
                    </a:lnTo>
                    <a:lnTo>
                      <a:pt x="437" y="92"/>
                    </a:lnTo>
                    <a:lnTo>
                      <a:pt x="443" y="97"/>
                    </a:lnTo>
                    <a:lnTo>
                      <a:pt x="453" y="130"/>
                    </a:lnTo>
                    <a:lnTo>
                      <a:pt x="453" y="135"/>
                    </a:lnTo>
                    <a:lnTo>
                      <a:pt x="459" y="162"/>
                    </a:lnTo>
                    <a:lnTo>
                      <a:pt x="453" y="189"/>
                    </a:lnTo>
                    <a:lnTo>
                      <a:pt x="453" y="195"/>
                    </a:lnTo>
                    <a:lnTo>
                      <a:pt x="443" y="222"/>
                    </a:lnTo>
                    <a:lnTo>
                      <a:pt x="437" y="227"/>
                    </a:lnTo>
                    <a:lnTo>
                      <a:pt x="416" y="254"/>
                    </a:lnTo>
                    <a:lnTo>
                      <a:pt x="389" y="276"/>
                    </a:lnTo>
                    <a:lnTo>
                      <a:pt x="383" y="276"/>
                    </a:lnTo>
                    <a:lnTo>
                      <a:pt x="319" y="308"/>
                    </a:lnTo>
                    <a:lnTo>
                      <a:pt x="313" y="313"/>
                    </a:lnTo>
                    <a:lnTo>
                      <a:pt x="227" y="324"/>
                    </a:lnTo>
                    <a:lnTo>
                      <a:pt x="184" y="319"/>
                    </a:lnTo>
                    <a:lnTo>
                      <a:pt x="146" y="313"/>
                    </a:lnTo>
                    <a:lnTo>
                      <a:pt x="140" y="313"/>
                    </a:lnTo>
                    <a:lnTo>
                      <a:pt x="103" y="297"/>
                    </a:lnTo>
                    <a:lnTo>
                      <a:pt x="103" y="292"/>
                    </a:lnTo>
                    <a:lnTo>
                      <a:pt x="76" y="276"/>
                    </a:lnTo>
                    <a:lnTo>
                      <a:pt x="70" y="276"/>
                    </a:lnTo>
                    <a:lnTo>
                      <a:pt x="43" y="254"/>
                    </a:lnTo>
                    <a:lnTo>
                      <a:pt x="22" y="227"/>
                    </a:lnTo>
                    <a:lnTo>
                      <a:pt x="16" y="222"/>
                    </a:lnTo>
                    <a:lnTo>
                      <a:pt x="6" y="195"/>
                    </a:lnTo>
                    <a:lnTo>
                      <a:pt x="6" y="189"/>
                    </a:lnTo>
                    <a:lnTo>
                      <a:pt x="0" y="162"/>
                    </a:lnTo>
                    <a:lnTo>
                      <a:pt x="33" y="162"/>
                    </a:lnTo>
                    <a:lnTo>
                      <a:pt x="38" y="178"/>
                    </a:lnTo>
                    <a:lnTo>
                      <a:pt x="43" y="200"/>
                    </a:lnTo>
                    <a:lnTo>
                      <a:pt x="70" y="227"/>
                    </a:lnTo>
                    <a:lnTo>
                      <a:pt x="92" y="249"/>
                    </a:lnTo>
                    <a:lnTo>
                      <a:pt x="135" y="276"/>
                    </a:lnTo>
                    <a:lnTo>
                      <a:pt x="157" y="281"/>
                    </a:lnTo>
                    <a:lnTo>
                      <a:pt x="184" y="286"/>
                    </a:lnTo>
                    <a:lnTo>
                      <a:pt x="227" y="292"/>
                    </a:lnTo>
                    <a:lnTo>
                      <a:pt x="297" y="281"/>
                    </a:lnTo>
                    <a:lnTo>
                      <a:pt x="367" y="249"/>
                    </a:lnTo>
                    <a:lnTo>
                      <a:pt x="389" y="227"/>
                    </a:lnTo>
                    <a:lnTo>
                      <a:pt x="416" y="200"/>
                    </a:lnTo>
                    <a:lnTo>
                      <a:pt x="421" y="178"/>
                    </a:lnTo>
                    <a:lnTo>
                      <a:pt x="426" y="162"/>
                    </a:lnTo>
                    <a:lnTo>
                      <a:pt x="426" y="151"/>
                    </a:lnTo>
                    <a:lnTo>
                      <a:pt x="410" y="108"/>
                    </a:lnTo>
                    <a:lnTo>
                      <a:pt x="421" y="119"/>
                    </a:lnTo>
                    <a:lnTo>
                      <a:pt x="367" y="76"/>
                    </a:lnTo>
                    <a:lnTo>
                      <a:pt x="297" y="44"/>
                    </a:lnTo>
                    <a:lnTo>
                      <a:pt x="227" y="33"/>
                    </a:lnTo>
                    <a:lnTo>
                      <a:pt x="184" y="38"/>
                    </a:lnTo>
                    <a:lnTo>
                      <a:pt x="157" y="44"/>
                    </a:lnTo>
                    <a:lnTo>
                      <a:pt x="135" y="49"/>
                    </a:lnTo>
                    <a:lnTo>
                      <a:pt x="92" y="76"/>
                    </a:lnTo>
                    <a:lnTo>
                      <a:pt x="38" y="119"/>
                    </a:lnTo>
                    <a:lnTo>
                      <a:pt x="49" y="108"/>
                    </a:lnTo>
                    <a:lnTo>
                      <a:pt x="38" y="141"/>
                    </a:lnTo>
                    <a:lnTo>
                      <a:pt x="6" y="1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77" name="Freeform 240">
                <a:extLst>
                  <a:ext uri="{FF2B5EF4-FFF2-40B4-BE49-F238E27FC236}">
                    <a16:creationId xmlns:a16="http://schemas.microsoft.com/office/drawing/2014/main" id="{B9DB8A8B-1B82-4D97-9AA4-C05146484BEA}"/>
                  </a:ext>
                </a:extLst>
              </p:cNvPr>
              <p:cNvSpPr>
                <a:spLocks/>
              </p:cNvSpPr>
              <p:nvPr/>
            </p:nvSpPr>
            <p:spPr bwMode="auto">
              <a:xfrm>
                <a:off x="3001" y="1702"/>
                <a:ext cx="38" cy="27"/>
              </a:xfrm>
              <a:custGeom>
                <a:avLst/>
                <a:gdLst>
                  <a:gd name="T0" fmla="*/ 0 w 38"/>
                  <a:gd name="T1" fmla="*/ 27 h 27"/>
                  <a:gd name="T2" fmla="*/ 6 w 38"/>
                  <a:gd name="T3" fmla="*/ 0 h 27"/>
                  <a:gd name="T4" fmla="*/ 38 w 38"/>
                  <a:gd name="T5" fmla="*/ 0 h 27"/>
                  <a:gd name="T6" fmla="*/ 33 w 38"/>
                  <a:gd name="T7" fmla="*/ 27 h 27"/>
                  <a:gd name="T8" fmla="*/ 0 w 38"/>
                  <a:gd name="T9" fmla="*/ 27 h 27"/>
                  <a:gd name="T10" fmla="*/ 0 60000 65536"/>
                  <a:gd name="T11" fmla="*/ 0 60000 65536"/>
                  <a:gd name="T12" fmla="*/ 0 60000 65536"/>
                  <a:gd name="T13" fmla="*/ 0 60000 65536"/>
                  <a:gd name="T14" fmla="*/ 0 60000 65536"/>
                  <a:gd name="T15" fmla="*/ 0 w 38"/>
                  <a:gd name="T16" fmla="*/ 0 h 27"/>
                  <a:gd name="T17" fmla="*/ 38 w 38"/>
                  <a:gd name="T18" fmla="*/ 27 h 27"/>
                </a:gdLst>
                <a:ahLst/>
                <a:cxnLst>
                  <a:cxn ang="T10">
                    <a:pos x="T0" y="T1"/>
                  </a:cxn>
                  <a:cxn ang="T11">
                    <a:pos x="T2" y="T3"/>
                  </a:cxn>
                  <a:cxn ang="T12">
                    <a:pos x="T4" y="T5"/>
                  </a:cxn>
                  <a:cxn ang="T13">
                    <a:pos x="T6" y="T7"/>
                  </a:cxn>
                  <a:cxn ang="T14">
                    <a:pos x="T8" y="T9"/>
                  </a:cxn>
                </a:cxnLst>
                <a:rect l="T15" t="T16" r="T17" b="T18"/>
                <a:pathLst>
                  <a:path w="38" h="27">
                    <a:moveTo>
                      <a:pt x="0" y="27"/>
                    </a:moveTo>
                    <a:lnTo>
                      <a:pt x="6" y="0"/>
                    </a:lnTo>
                    <a:lnTo>
                      <a:pt x="38" y="0"/>
                    </a:lnTo>
                    <a:lnTo>
                      <a:pt x="33" y="27"/>
                    </a:lnTo>
                    <a:lnTo>
                      <a:pt x="0" y="2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78" name="Freeform 241">
                <a:extLst>
                  <a:ext uri="{FF2B5EF4-FFF2-40B4-BE49-F238E27FC236}">
                    <a16:creationId xmlns:a16="http://schemas.microsoft.com/office/drawing/2014/main" id="{867E7B83-A58E-47DE-9E89-CCFF2769C457}"/>
                  </a:ext>
                </a:extLst>
              </p:cNvPr>
              <p:cNvSpPr>
                <a:spLocks/>
              </p:cNvSpPr>
              <p:nvPr/>
            </p:nvSpPr>
            <p:spPr bwMode="auto">
              <a:xfrm>
                <a:off x="3519" y="1562"/>
                <a:ext cx="443" cy="324"/>
              </a:xfrm>
              <a:custGeom>
                <a:avLst/>
                <a:gdLst>
                  <a:gd name="T0" fmla="*/ 6 w 443"/>
                  <a:gd name="T1" fmla="*/ 129 h 324"/>
                  <a:gd name="T2" fmla="*/ 22 w 443"/>
                  <a:gd name="T3" fmla="*/ 97 h 324"/>
                  <a:gd name="T4" fmla="*/ 70 w 443"/>
                  <a:gd name="T5" fmla="*/ 49 h 324"/>
                  <a:gd name="T6" fmla="*/ 103 w 443"/>
                  <a:gd name="T7" fmla="*/ 32 h 324"/>
                  <a:gd name="T8" fmla="*/ 141 w 443"/>
                  <a:gd name="T9" fmla="*/ 11 h 324"/>
                  <a:gd name="T10" fmla="*/ 221 w 443"/>
                  <a:gd name="T11" fmla="*/ 0 h 324"/>
                  <a:gd name="T12" fmla="*/ 302 w 443"/>
                  <a:gd name="T13" fmla="*/ 11 h 324"/>
                  <a:gd name="T14" fmla="*/ 373 w 443"/>
                  <a:gd name="T15" fmla="*/ 49 h 324"/>
                  <a:gd name="T16" fmla="*/ 405 w 443"/>
                  <a:gd name="T17" fmla="*/ 70 h 324"/>
                  <a:gd name="T18" fmla="*/ 421 w 443"/>
                  <a:gd name="T19" fmla="*/ 102 h 324"/>
                  <a:gd name="T20" fmla="*/ 437 w 443"/>
                  <a:gd name="T21" fmla="*/ 129 h 324"/>
                  <a:gd name="T22" fmla="*/ 443 w 443"/>
                  <a:gd name="T23" fmla="*/ 162 h 324"/>
                  <a:gd name="T24" fmla="*/ 437 w 443"/>
                  <a:gd name="T25" fmla="*/ 194 h 324"/>
                  <a:gd name="T26" fmla="*/ 421 w 443"/>
                  <a:gd name="T27" fmla="*/ 232 h 324"/>
                  <a:gd name="T28" fmla="*/ 378 w 443"/>
                  <a:gd name="T29" fmla="*/ 275 h 324"/>
                  <a:gd name="T30" fmla="*/ 308 w 443"/>
                  <a:gd name="T31" fmla="*/ 308 h 324"/>
                  <a:gd name="T32" fmla="*/ 265 w 443"/>
                  <a:gd name="T33" fmla="*/ 318 h 324"/>
                  <a:gd name="T34" fmla="*/ 146 w 443"/>
                  <a:gd name="T35" fmla="*/ 313 h 324"/>
                  <a:gd name="T36" fmla="*/ 103 w 443"/>
                  <a:gd name="T37" fmla="*/ 297 h 324"/>
                  <a:gd name="T38" fmla="*/ 76 w 443"/>
                  <a:gd name="T39" fmla="*/ 275 h 324"/>
                  <a:gd name="T40" fmla="*/ 43 w 443"/>
                  <a:gd name="T41" fmla="*/ 254 h 324"/>
                  <a:gd name="T42" fmla="*/ 16 w 443"/>
                  <a:gd name="T43" fmla="*/ 227 h 324"/>
                  <a:gd name="T44" fmla="*/ 6 w 443"/>
                  <a:gd name="T45" fmla="*/ 189 h 324"/>
                  <a:gd name="T46" fmla="*/ 33 w 443"/>
                  <a:gd name="T47" fmla="*/ 162 h 324"/>
                  <a:gd name="T48" fmla="*/ 49 w 443"/>
                  <a:gd name="T49" fmla="*/ 216 h 324"/>
                  <a:gd name="T50" fmla="*/ 92 w 443"/>
                  <a:gd name="T51" fmla="*/ 248 h 324"/>
                  <a:gd name="T52" fmla="*/ 157 w 443"/>
                  <a:gd name="T53" fmla="*/ 281 h 324"/>
                  <a:gd name="T54" fmla="*/ 265 w 443"/>
                  <a:gd name="T55" fmla="*/ 286 h 324"/>
                  <a:gd name="T56" fmla="*/ 356 w 443"/>
                  <a:gd name="T57" fmla="*/ 248 h 324"/>
                  <a:gd name="T58" fmla="*/ 400 w 443"/>
                  <a:gd name="T59" fmla="*/ 205 h 324"/>
                  <a:gd name="T60" fmla="*/ 410 w 443"/>
                  <a:gd name="T61" fmla="*/ 162 h 324"/>
                  <a:gd name="T62" fmla="*/ 400 w 443"/>
                  <a:gd name="T63" fmla="*/ 129 h 324"/>
                  <a:gd name="T64" fmla="*/ 356 w 443"/>
                  <a:gd name="T65" fmla="*/ 75 h 324"/>
                  <a:gd name="T66" fmla="*/ 265 w 443"/>
                  <a:gd name="T67" fmla="*/ 38 h 324"/>
                  <a:gd name="T68" fmla="*/ 157 w 443"/>
                  <a:gd name="T69" fmla="*/ 43 h 324"/>
                  <a:gd name="T70" fmla="*/ 92 w 443"/>
                  <a:gd name="T71" fmla="*/ 75 h 324"/>
                  <a:gd name="T72" fmla="*/ 43 w 443"/>
                  <a:gd name="T73" fmla="*/ 124 h 324"/>
                  <a:gd name="T74" fmla="*/ 6 w 443"/>
                  <a:gd name="T75" fmla="*/ 135 h 32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43"/>
                  <a:gd name="T115" fmla="*/ 0 h 324"/>
                  <a:gd name="T116" fmla="*/ 443 w 443"/>
                  <a:gd name="T117" fmla="*/ 324 h 32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43" h="324">
                    <a:moveTo>
                      <a:pt x="6" y="135"/>
                    </a:moveTo>
                    <a:lnTo>
                      <a:pt x="6" y="129"/>
                    </a:lnTo>
                    <a:lnTo>
                      <a:pt x="16" y="102"/>
                    </a:lnTo>
                    <a:lnTo>
                      <a:pt x="22" y="97"/>
                    </a:lnTo>
                    <a:lnTo>
                      <a:pt x="43" y="70"/>
                    </a:lnTo>
                    <a:lnTo>
                      <a:pt x="70" y="49"/>
                    </a:lnTo>
                    <a:lnTo>
                      <a:pt x="76" y="49"/>
                    </a:lnTo>
                    <a:lnTo>
                      <a:pt x="103" y="32"/>
                    </a:lnTo>
                    <a:lnTo>
                      <a:pt x="103" y="27"/>
                    </a:lnTo>
                    <a:lnTo>
                      <a:pt x="141" y="11"/>
                    </a:lnTo>
                    <a:lnTo>
                      <a:pt x="146" y="11"/>
                    </a:lnTo>
                    <a:lnTo>
                      <a:pt x="221" y="0"/>
                    </a:lnTo>
                    <a:lnTo>
                      <a:pt x="265" y="5"/>
                    </a:lnTo>
                    <a:lnTo>
                      <a:pt x="302" y="11"/>
                    </a:lnTo>
                    <a:lnTo>
                      <a:pt x="308" y="16"/>
                    </a:lnTo>
                    <a:lnTo>
                      <a:pt x="373" y="49"/>
                    </a:lnTo>
                    <a:lnTo>
                      <a:pt x="378" y="49"/>
                    </a:lnTo>
                    <a:lnTo>
                      <a:pt x="405" y="70"/>
                    </a:lnTo>
                    <a:lnTo>
                      <a:pt x="405" y="75"/>
                    </a:lnTo>
                    <a:lnTo>
                      <a:pt x="421" y="102"/>
                    </a:lnTo>
                    <a:lnTo>
                      <a:pt x="427" y="102"/>
                    </a:lnTo>
                    <a:lnTo>
                      <a:pt x="437" y="129"/>
                    </a:lnTo>
                    <a:lnTo>
                      <a:pt x="437" y="135"/>
                    </a:lnTo>
                    <a:lnTo>
                      <a:pt x="443" y="162"/>
                    </a:lnTo>
                    <a:lnTo>
                      <a:pt x="437" y="189"/>
                    </a:lnTo>
                    <a:lnTo>
                      <a:pt x="437" y="194"/>
                    </a:lnTo>
                    <a:lnTo>
                      <a:pt x="427" y="227"/>
                    </a:lnTo>
                    <a:lnTo>
                      <a:pt x="421" y="232"/>
                    </a:lnTo>
                    <a:lnTo>
                      <a:pt x="405" y="254"/>
                    </a:lnTo>
                    <a:lnTo>
                      <a:pt x="378" y="275"/>
                    </a:lnTo>
                    <a:lnTo>
                      <a:pt x="373" y="275"/>
                    </a:lnTo>
                    <a:lnTo>
                      <a:pt x="308" y="308"/>
                    </a:lnTo>
                    <a:lnTo>
                      <a:pt x="302" y="313"/>
                    </a:lnTo>
                    <a:lnTo>
                      <a:pt x="265" y="318"/>
                    </a:lnTo>
                    <a:lnTo>
                      <a:pt x="221" y="324"/>
                    </a:lnTo>
                    <a:lnTo>
                      <a:pt x="146" y="313"/>
                    </a:lnTo>
                    <a:lnTo>
                      <a:pt x="141" y="313"/>
                    </a:lnTo>
                    <a:lnTo>
                      <a:pt x="103" y="297"/>
                    </a:lnTo>
                    <a:lnTo>
                      <a:pt x="103" y="291"/>
                    </a:lnTo>
                    <a:lnTo>
                      <a:pt x="76" y="275"/>
                    </a:lnTo>
                    <a:lnTo>
                      <a:pt x="70" y="275"/>
                    </a:lnTo>
                    <a:lnTo>
                      <a:pt x="43" y="254"/>
                    </a:lnTo>
                    <a:lnTo>
                      <a:pt x="22" y="232"/>
                    </a:lnTo>
                    <a:lnTo>
                      <a:pt x="16" y="227"/>
                    </a:lnTo>
                    <a:lnTo>
                      <a:pt x="6" y="194"/>
                    </a:lnTo>
                    <a:lnTo>
                      <a:pt x="6" y="189"/>
                    </a:lnTo>
                    <a:lnTo>
                      <a:pt x="0" y="162"/>
                    </a:lnTo>
                    <a:lnTo>
                      <a:pt x="33" y="162"/>
                    </a:lnTo>
                    <a:lnTo>
                      <a:pt x="38" y="178"/>
                    </a:lnTo>
                    <a:lnTo>
                      <a:pt x="49" y="216"/>
                    </a:lnTo>
                    <a:lnTo>
                      <a:pt x="38" y="205"/>
                    </a:lnTo>
                    <a:lnTo>
                      <a:pt x="92" y="248"/>
                    </a:lnTo>
                    <a:lnTo>
                      <a:pt x="135" y="275"/>
                    </a:lnTo>
                    <a:lnTo>
                      <a:pt x="157" y="281"/>
                    </a:lnTo>
                    <a:lnTo>
                      <a:pt x="221" y="291"/>
                    </a:lnTo>
                    <a:lnTo>
                      <a:pt x="265" y="286"/>
                    </a:lnTo>
                    <a:lnTo>
                      <a:pt x="286" y="281"/>
                    </a:lnTo>
                    <a:lnTo>
                      <a:pt x="356" y="248"/>
                    </a:lnTo>
                    <a:lnTo>
                      <a:pt x="378" y="232"/>
                    </a:lnTo>
                    <a:lnTo>
                      <a:pt x="400" y="205"/>
                    </a:lnTo>
                    <a:lnTo>
                      <a:pt x="410" y="178"/>
                    </a:lnTo>
                    <a:lnTo>
                      <a:pt x="410" y="162"/>
                    </a:lnTo>
                    <a:lnTo>
                      <a:pt x="405" y="146"/>
                    </a:lnTo>
                    <a:lnTo>
                      <a:pt x="400" y="129"/>
                    </a:lnTo>
                    <a:lnTo>
                      <a:pt x="378" y="92"/>
                    </a:lnTo>
                    <a:lnTo>
                      <a:pt x="356" y="75"/>
                    </a:lnTo>
                    <a:lnTo>
                      <a:pt x="286" y="43"/>
                    </a:lnTo>
                    <a:lnTo>
                      <a:pt x="265" y="38"/>
                    </a:lnTo>
                    <a:lnTo>
                      <a:pt x="221" y="32"/>
                    </a:lnTo>
                    <a:lnTo>
                      <a:pt x="157" y="43"/>
                    </a:lnTo>
                    <a:lnTo>
                      <a:pt x="135" y="49"/>
                    </a:lnTo>
                    <a:lnTo>
                      <a:pt x="92" y="75"/>
                    </a:lnTo>
                    <a:lnTo>
                      <a:pt x="70" y="97"/>
                    </a:lnTo>
                    <a:lnTo>
                      <a:pt x="43" y="124"/>
                    </a:lnTo>
                    <a:lnTo>
                      <a:pt x="38" y="140"/>
                    </a:lnTo>
                    <a:lnTo>
                      <a:pt x="6" y="1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79" name="Freeform 242">
                <a:extLst>
                  <a:ext uri="{FF2B5EF4-FFF2-40B4-BE49-F238E27FC236}">
                    <a16:creationId xmlns:a16="http://schemas.microsoft.com/office/drawing/2014/main" id="{8AEE027E-C200-4AD0-8F7C-97036BA80165}"/>
                  </a:ext>
                </a:extLst>
              </p:cNvPr>
              <p:cNvSpPr>
                <a:spLocks/>
              </p:cNvSpPr>
              <p:nvPr/>
            </p:nvSpPr>
            <p:spPr bwMode="auto">
              <a:xfrm>
                <a:off x="3519" y="1697"/>
                <a:ext cx="38" cy="27"/>
              </a:xfrm>
              <a:custGeom>
                <a:avLst/>
                <a:gdLst>
                  <a:gd name="T0" fmla="*/ 0 w 38"/>
                  <a:gd name="T1" fmla="*/ 27 h 27"/>
                  <a:gd name="T2" fmla="*/ 6 w 38"/>
                  <a:gd name="T3" fmla="*/ 0 h 27"/>
                  <a:gd name="T4" fmla="*/ 38 w 38"/>
                  <a:gd name="T5" fmla="*/ 0 h 27"/>
                  <a:gd name="T6" fmla="*/ 33 w 38"/>
                  <a:gd name="T7" fmla="*/ 27 h 27"/>
                  <a:gd name="T8" fmla="*/ 0 w 38"/>
                  <a:gd name="T9" fmla="*/ 27 h 27"/>
                  <a:gd name="T10" fmla="*/ 0 60000 65536"/>
                  <a:gd name="T11" fmla="*/ 0 60000 65536"/>
                  <a:gd name="T12" fmla="*/ 0 60000 65536"/>
                  <a:gd name="T13" fmla="*/ 0 60000 65536"/>
                  <a:gd name="T14" fmla="*/ 0 60000 65536"/>
                  <a:gd name="T15" fmla="*/ 0 w 38"/>
                  <a:gd name="T16" fmla="*/ 0 h 27"/>
                  <a:gd name="T17" fmla="*/ 38 w 38"/>
                  <a:gd name="T18" fmla="*/ 27 h 27"/>
                </a:gdLst>
                <a:ahLst/>
                <a:cxnLst>
                  <a:cxn ang="T10">
                    <a:pos x="T0" y="T1"/>
                  </a:cxn>
                  <a:cxn ang="T11">
                    <a:pos x="T2" y="T3"/>
                  </a:cxn>
                  <a:cxn ang="T12">
                    <a:pos x="T4" y="T5"/>
                  </a:cxn>
                  <a:cxn ang="T13">
                    <a:pos x="T6" y="T7"/>
                  </a:cxn>
                  <a:cxn ang="T14">
                    <a:pos x="T8" y="T9"/>
                  </a:cxn>
                </a:cxnLst>
                <a:rect l="T15" t="T16" r="T17" b="T18"/>
                <a:pathLst>
                  <a:path w="38" h="27">
                    <a:moveTo>
                      <a:pt x="0" y="27"/>
                    </a:moveTo>
                    <a:lnTo>
                      <a:pt x="6" y="0"/>
                    </a:lnTo>
                    <a:lnTo>
                      <a:pt x="38" y="0"/>
                    </a:lnTo>
                    <a:lnTo>
                      <a:pt x="33" y="27"/>
                    </a:lnTo>
                    <a:lnTo>
                      <a:pt x="0" y="2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0" name="Freeform 243">
                <a:extLst>
                  <a:ext uri="{FF2B5EF4-FFF2-40B4-BE49-F238E27FC236}">
                    <a16:creationId xmlns:a16="http://schemas.microsoft.com/office/drawing/2014/main" id="{2E6B9B5A-2703-4CDD-AEF0-F40553691C38}"/>
                  </a:ext>
                </a:extLst>
              </p:cNvPr>
              <p:cNvSpPr>
                <a:spLocks/>
              </p:cNvSpPr>
              <p:nvPr/>
            </p:nvSpPr>
            <p:spPr bwMode="auto">
              <a:xfrm>
                <a:off x="3676" y="1950"/>
                <a:ext cx="221" cy="119"/>
              </a:xfrm>
              <a:custGeom>
                <a:avLst/>
                <a:gdLst>
                  <a:gd name="T0" fmla="*/ 11 w 221"/>
                  <a:gd name="T1" fmla="*/ 38 h 119"/>
                  <a:gd name="T2" fmla="*/ 11 w 221"/>
                  <a:gd name="T3" fmla="*/ 33 h 119"/>
                  <a:gd name="T4" fmla="*/ 32 w 221"/>
                  <a:gd name="T5" fmla="*/ 17 h 119"/>
                  <a:gd name="T6" fmla="*/ 38 w 221"/>
                  <a:gd name="T7" fmla="*/ 17 h 119"/>
                  <a:gd name="T8" fmla="*/ 70 w 221"/>
                  <a:gd name="T9" fmla="*/ 6 h 119"/>
                  <a:gd name="T10" fmla="*/ 113 w 221"/>
                  <a:gd name="T11" fmla="*/ 0 h 119"/>
                  <a:gd name="T12" fmla="*/ 151 w 221"/>
                  <a:gd name="T13" fmla="*/ 6 h 119"/>
                  <a:gd name="T14" fmla="*/ 183 w 221"/>
                  <a:gd name="T15" fmla="*/ 17 h 119"/>
                  <a:gd name="T16" fmla="*/ 189 w 221"/>
                  <a:gd name="T17" fmla="*/ 17 h 119"/>
                  <a:gd name="T18" fmla="*/ 210 w 221"/>
                  <a:gd name="T19" fmla="*/ 33 h 119"/>
                  <a:gd name="T20" fmla="*/ 210 w 221"/>
                  <a:gd name="T21" fmla="*/ 38 h 119"/>
                  <a:gd name="T22" fmla="*/ 221 w 221"/>
                  <a:gd name="T23" fmla="*/ 60 h 119"/>
                  <a:gd name="T24" fmla="*/ 210 w 221"/>
                  <a:gd name="T25" fmla="*/ 81 h 119"/>
                  <a:gd name="T26" fmla="*/ 210 w 221"/>
                  <a:gd name="T27" fmla="*/ 87 h 119"/>
                  <a:gd name="T28" fmla="*/ 189 w 221"/>
                  <a:gd name="T29" fmla="*/ 103 h 119"/>
                  <a:gd name="T30" fmla="*/ 183 w 221"/>
                  <a:gd name="T31" fmla="*/ 103 h 119"/>
                  <a:gd name="T32" fmla="*/ 151 w 221"/>
                  <a:gd name="T33" fmla="*/ 114 h 119"/>
                  <a:gd name="T34" fmla="*/ 113 w 221"/>
                  <a:gd name="T35" fmla="*/ 119 h 119"/>
                  <a:gd name="T36" fmla="*/ 70 w 221"/>
                  <a:gd name="T37" fmla="*/ 114 h 119"/>
                  <a:gd name="T38" fmla="*/ 38 w 221"/>
                  <a:gd name="T39" fmla="*/ 103 h 119"/>
                  <a:gd name="T40" fmla="*/ 32 w 221"/>
                  <a:gd name="T41" fmla="*/ 103 h 119"/>
                  <a:gd name="T42" fmla="*/ 11 w 221"/>
                  <a:gd name="T43" fmla="*/ 87 h 119"/>
                  <a:gd name="T44" fmla="*/ 11 w 221"/>
                  <a:gd name="T45" fmla="*/ 81 h 119"/>
                  <a:gd name="T46" fmla="*/ 0 w 221"/>
                  <a:gd name="T47" fmla="*/ 60 h 119"/>
                  <a:gd name="T48" fmla="*/ 16 w 221"/>
                  <a:gd name="T49" fmla="*/ 60 h 119"/>
                  <a:gd name="T50" fmla="*/ 27 w 221"/>
                  <a:gd name="T51" fmla="*/ 81 h 119"/>
                  <a:gd name="T52" fmla="*/ 32 w 221"/>
                  <a:gd name="T53" fmla="*/ 87 h 119"/>
                  <a:gd name="T54" fmla="*/ 70 w 221"/>
                  <a:gd name="T55" fmla="*/ 98 h 119"/>
                  <a:gd name="T56" fmla="*/ 113 w 221"/>
                  <a:gd name="T57" fmla="*/ 103 h 119"/>
                  <a:gd name="T58" fmla="*/ 151 w 221"/>
                  <a:gd name="T59" fmla="*/ 98 h 119"/>
                  <a:gd name="T60" fmla="*/ 189 w 221"/>
                  <a:gd name="T61" fmla="*/ 87 h 119"/>
                  <a:gd name="T62" fmla="*/ 194 w 221"/>
                  <a:gd name="T63" fmla="*/ 81 h 119"/>
                  <a:gd name="T64" fmla="*/ 205 w 221"/>
                  <a:gd name="T65" fmla="*/ 60 h 119"/>
                  <a:gd name="T66" fmla="*/ 194 w 221"/>
                  <a:gd name="T67" fmla="*/ 38 h 119"/>
                  <a:gd name="T68" fmla="*/ 189 w 221"/>
                  <a:gd name="T69" fmla="*/ 33 h 119"/>
                  <a:gd name="T70" fmla="*/ 151 w 221"/>
                  <a:gd name="T71" fmla="*/ 22 h 119"/>
                  <a:gd name="T72" fmla="*/ 113 w 221"/>
                  <a:gd name="T73" fmla="*/ 17 h 119"/>
                  <a:gd name="T74" fmla="*/ 70 w 221"/>
                  <a:gd name="T75" fmla="*/ 22 h 119"/>
                  <a:gd name="T76" fmla="*/ 32 w 221"/>
                  <a:gd name="T77" fmla="*/ 33 h 119"/>
                  <a:gd name="T78" fmla="*/ 21 w 221"/>
                  <a:gd name="T79" fmla="*/ 44 h 119"/>
                  <a:gd name="T80" fmla="*/ 11 w 221"/>
                  <a:gd name="T81" fmla="*/ 38 h 11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1"/>
                  <a:gd name="T124" fmla="*/ 0 h 119"/>
                  <a:gd name="T125" fmla="*/ 221 w 221"/>
                  <a:gd name="T126" fmla="*/ 119 h 11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1" h="119">
                    <a:moveTo>
                      <a:pt x="11" y="38"/>
                    </a:moveTo>
                    <a:lnTo>
                      <a:pt x="11" y="33"/>
                    </a:lnTo>
                    <a:lnTo>
                      <a:pt x="32" y="17"/>
                    </a:lnTo>
                    <a:lnTo>
                      <a:pt x="38" y="17"/>
                    </a:lnTo>
                    <a:lnTo>
                      <a:pt x="70" y="6"/>
                    </a:lnTo>
                    <a:lnTo>
                      <a:pt x="113" y="0"/>
                    </a:lnTo>
                    <a:lnTo>
                      <a:pt x="151" y="6"/>
                    </a:lnTo>
                    <a:lnTo>
                      <a:pt x="183" y="17"/>
                    </a:lnTo>
                    <a:lnTo>
                      <a:pt x="189" y="17"/>
                    </a:lnTo>
                    <a:lnTo>
                      <a:pt x="210" y="33"/>
                    </a:lnTo>
                    <a:lnTo>
                      <a:pt x="210" y="38"/>
                    </a:lnTo>
                    <a:lnTo>
                      <a:pt x="221" y="60"/>
                    </a:lnTo>
                    <a:lnTo>
                      <a:pt x="210" y="81"/>
                    </a:lnTo>
                    <a:lnTo>
                      <a:pt x="210" y="87"/>
                    </a:lnTo>
                    <a:lnTo>
                      <a:pt x="189" y="103"/>
                    </a:lnTo>
                    <a:lnTo>
                      <a:pt x="183" y="103"/>
                    </a:lnTo>
                    <a:lnTo>
                      <a:pt x="151" y="114"/>
                    </a:lnTo>
                    <a:lnTo>
                      <a:pt x="113" y="119"/>
                    </a:lnTo>
                    <a:lnTo>
                      <a:pt x="70" y="114"/>
                    </a:lnTo>
                    <a:lnTo>
                      <a:pt x="38" y="103"/>
                    </a:lnTo>
                    <a:lnTo>
                      <a:pt x="32" y="103"/>
                    </a:lnTo>
                    <a:lnTo>
                      <a:pt x="11" y="87"/>
                    </a:lnTo>
                    <a:lnTo>
                      <a:pt x="11" y="81"/>
                    </a:lnTo>
                    <a:lnTo>
                      <a:pt x="0" y="60"/>
                    </a:lnTo>
                    <a:lnTo>
                      <a:pt x="16" y="60"/>
                    </a:lnTo>
                    <a:lnTo>
                      <a:pt x="27" y="81"/>
                    </a:lnTo>
                    <a:lnTo>
                      <a:pt x="32" y="87"/>
                    </a:lnTo>
                    <a:lnTo>
                      <a:pt x="70" y="98"/>
                    </a:lnTo>
                    <a:lnTo>
                      <a:pt x="113" y="103"/>
                    </a:lnTo>
                    <a:lnTo>
                      <a:pt x="151" y="98"/>
                    </a:lnTo>
                    <a:lnTo>
                      <a:pt x="189" y="87"/>
                    </a:lnTo>
                    <a:lnTo>
                      <a:pt x="194" y="81"/>
                    </a:lnTo>
                    <a:lnTo>
                      <a:pt x="205" y="60"/>
                    </a:lnTo>
                    <a:lnTo>
                      <a:pt x="194" y="38"/>
                    </a:lnTo>
                    <a:lnTo>
                      <a:pt x="189" y="33"/>
                    </a:lnTo>
                    <a:lnTo>
                      <a:pt x="151" y="22"/>
                    </a:lnTo>
                    <a:lnTo>
                      <a:pt x="113" y="17"/>
                    </a:lnTo>
                    <a:lnTo>
                      <a:pt x="70" y="22"/>
                    </a:lnTo>
                    <a:lnTo>
                      <a:pt x="32" y="33"/>
                    </a:lnTo>
                    <a:lnTo>
                      <a:pt x="21" y="44"/>
                    </a:lnTo>
                    <a:lnTo>
                      <a:pt x="11" y="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1" name="Freeform 244">
                <a:extLst>
                  <a:ext uri="{FF2B5EF4-FFF2-40B4-BE49-F238E27FC236}">
                    <a16:creationId xmlns:a16="http://schemas.microsoft.com/office/drawing/2014/main" id="{84D56BF4-5721-4799-8CE5-87FDC1DF1ABC}"/>
                  </a:ext>
                </a:extLst>
              </p:cNvPr>
              <p:cNvSpPr>
                <a:spLocks/>
              </p:cNvSpPr>
              <p:nvPr/>
            </p:nvSpPr>
            <p:spPr bwMode="auto">
              <a:xfrm>
                <a:off x="3676" y="1988"/>
                <a:ext cx="27" cy="22"/>
              </a:xfrm>
              <a:custGeom>
                <a:avLst/>
                <a:gdLst>
                  <a:gd name="T0" fmla="*/ 0 w 27"/>
                  <a:gd name="T1" fmla="*/ 22 h 22"/>
                  <a:gd name="T2" fmla="*/ 11 w 27"/>
                  <a:gd name="T3" fmla="*/ 0 h 22"/>
                  <a:gd name="T4" fmla="*/ 27 w 27"/>
                  <a:gd name="T5" fmla="*/ 0 h 22"/>
                  <a:gd name="T6" fmla="*/ 16 w 27"/>
                  <a:gd name="T7" fmla="*/ 22 h 22"/>
                  <a:gd name="T8" fmla="*/ 0 w 27"/>
                  <a:gd name="T9" fmla="*/ 22 h 22"/>
                  <a:gd name="T10" fmla="*/ 0 60000 65536"/>
                  <a:gd name="T11" fmla="*/ 0 60000 65536"/>
                  <a:gd name="T12" fmla="*/ 0 60000 65536"/>
                  <a:gd name="T13" fmla="*/ 0 60000 65536"/>
                  <a:gd name="T14" fmla="*/ 0 60000 65536"/>
                  <a:gd name="T15" fmla="*/ 0 w 27"/>
                  <a:gd name="T16" fmla="*/ 0 h 22"/>
                  <a:gd name="T17" fmla="*/ 27 w 27"/>
                  <a:gd name="T18" fmla="*/ 22 h 22"/>
                </a:gdLst>
                <a:ahLst/>
                <a:cxnLst>
                  <a:cxn ang="T10">
                    <a:pos x="T0" y="T1"/>
                  </a:cxn>
                  <a:cxn ang="T11">
                    <a:pos x="T2" y="T3"/>
                  </a:cxn>
                  <a:cxn ang="T12">
                    <a:pos x="T4" y="T5"/>
                  </a:cxn>
                  <a:cxn ang="T13">
                    <a:pos x="T6" y="T7"/>
                  </a:cxn>
                  <a:cxn ang="T14">
                    <a:pos x="T8" y="T9"/>
                  </a:cxn>
                </a:cxnLst>
                <a:rect l="T15" t="T16" r="T17" b="T18"/>
                <a:pathLst>
                  <a:path w="27" h="22">
                    <a:moveTo>
                      <a:pt x="0" y="22"/>
                    </a:moveTo>
                    <a:lnTo>
                      <a:pt x="11" y="0"/>
                    </a:lnTo>
                    <a:lnTo>
                      <a:pt x="27" y="0"/>
                    </a:lnTo>
                    <a:lnTo>
                      <a:pt x="16" y="22"/>
                    </a:lnTo>
                    <a:lnTo>
                      <a:pt x="0"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2" name="Freeform 245">
                <a:extLst>
                  <a:ext uri="{FF2B5EF4-FFF2-40B4-BE49-F238E27FC236}">
                    <a16:creationId xmlns:a16="http://schemas.microsoft.com/office/drawing/2014/main" id="{9606E45A-81D6-41CC-82D4-4E3E673BC7F3}"/>
                  </a:ext>
                </a:extLst>
              </p:cNvPr>
              <p:cNvSpPr>
                <a:spLocks/>
              </p:cNvSpPr>
              <p:nvPr/>
            </p:nvSpPr>
            <p:spPr bwMode="auto">
              <a:xfrm>
                <a:off x="3665" y="2026"/>
                <a:ext cx="59" cy="151"/>
              </a:xfrm>
              <a:custGeom>
                <a:avLst/>
                <a:gdLst>
                  <a:gd name="T0" fmla="*/ 16 w 59"/>
                  <a:gd name="T1" fmla="*/ 0 h 151"/>
                  <a:gd name="T2" fmla="*/ 59 w 59"/>
                  <a:gd name="T3" fmla="*/ 151 h 151"/>
                  <a:gd name="T4" fmla="*/ 43 w 59"/>
                  <a:gd name="T5" fmla="*/ 151 h 151"/>
                  <a:gd name="T6" fmla="*/ 0 w 59"/>
                  <a:gd name="T7" fmla="*/ 0 h 151"/>
                  <a:gd name="T8" fmla="*/ 16 w 59"/>
                  <a:gd name="T9" fmla="*/ 0 h 151"/>
                  <a:gd name="T10" fmla="*/ 0 60000 65536"/>
                  <a:gd name="T11" fmla="*/ 0 60000 65536"/>
                  <a:gd name="T12" fmla="*/ 0 60000 65536"/>
                  <a:gd name="T13" fmla="*/ 0 60000 65536"/>
                  <a:gd name="T14" fmla="*/ 0 60000 65536"/>
                  <a:gd name="T15" fmla="*/ 0 w 59"/>
                  <a:gd name="T16" fmla="*/ 0 h 151"/>
                  <a:gd name="T17" fmla="*/ 59 w 59"/>
                  <a:gd name="T18" fmla="*/ 151 h 151"/>
                </a:gdLst>
                <a:ahLst/>
                <a:cxnLst>
                  <a:cxn ang="T10">
                    <a:pos x="T0" y="T1"/>
                  </a:cxn>
                  <a:cxn ang="T11">
                    <a:pos x="T2" y="T3"/>
                  </a:cxn>
                  <a:cxn ang="T12">
                    <a:pos x="T4" y="T5"/>
                  </a:cxn>
                  <a:cxn ang="T13">
                    <a:pos x="T6" y="T7"/>
                  </a:cxn>
                  <a:cxn ang="T14">
                    <a:pos x="T8" y="T9"/>
                  </a:cxn>
                </a:cxnLst>
                <a:rect l="T15" t="T16" r="T17" b="T18"/>
                <a:pathLst>
                  <a:path w="59" h="151">
                    <a:moveTo>
                      <a:pt x="16" y="0"/>
                    </a:moveTo>
                    <a:lnTo>
                      <a:pt x="59" y="151"/>
                    </a:lnTo>
                    <a:lnTo>
                      <a:pt x="43" y="151"/>
                    </a:lnTo>
                    <a:lnTo>
                      <a:pt x="0"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3" name="Freeform 246">
                <a:extLst>
                  <a:ext uri="{FF2B5EF4-FFF2-40B4-BE49-F238E27FC236}">
                    <a16:creationId xmlns:a16="http://schemas.microsoft.com/office/drawing/2014/main" id="{8E8F364B-4C97-430A-BB57-69594A51E188}"/>
                  </a:ext>
                </a:extLst>
              </p:cNvPr>
              <p:cNvSpPr>
                <a:spLocks/>
              </p:cNvSpPr>
              <p:nvPr/>
            </p:nvSpPr>
            <p:spPr bwMode="auto">
              <a:xfrm>
                <a:off x="3838" y="2026"/>
                <a:ext cx="59" cy="151"/>
              </a:xfrm>
              <a:custGeom>
                <a:avLst/>
                <a:gdLst>
                  <a:gd name="T0" fmla="*/ 59 w 59"/>
                  <a:gd name="T1" fmla="*/ 0 h 151"/>
                  <a:gd name="T2" fmla="*/ 16 w 59"/>
                  <a:gd name="T3" fmla="*/ 151 h 151"/>
                  <a:gd name="T4" fmla="*/ 0 w 59"/>
                  <a:gd name="T5" fmla="*/ 151 h 151"/>
                  <a:gd name="T6" fmla="*/ 43 w 59"/>
                  <a:gd name="T7" fmla="*/ 0 h 151"/>
                  <a:gd name="T8" fmla="*/ 59 w 59"/>
                  <a:gd name="T9" fmla="*/ 0 h 151"/>
                  <a:gd name="T10" fmla="*/ 0 60000 65536"/>
                  <a:gd name="T11" fmla="*/ 0 60000 65536"/>
                  <a:gd name="T12" fmla="*/ 0 60000 65536"/>
                  <a:gd name="T13" fmla="*/ 0 60000 65536"/>
                  <a:gd name="T14" fmla="*/ 0 60000 65536"/>
                  <a:gd name="T15" fmla="*/ 0 w 59"/>
                  <a:gd name="T16" fmla="*/ 0 h 151"/>
                  <a:gd name="T17" fmla="*/ 59 w 59"/>
                  <a:gd name="T18" fmla="*/ 151 h 151"/>
                </a:gdLst>
                <a:ahLst/>
                <a:cxnLst>
                  <a:cxn ang="T10">
                    <a:pos x="T0" y="T1"/>
                  </a:cxn>
                  <a:cxn ang="T11">
                    <a:pos x="T2" y="T3"/>
                  </a:cxn>
                  <a:cxn ang="T12">
                    <a:pos x="T4" y="T5"/>
                  </a:cxn>
                  <a:cxn ang="T13">
                    <a:pos x="T6" y="T7"/>
                  </a:cxn>
                  <a:cxn ang="T14">
                    <a:pos x="T8" y="T9"/>
                  </a:cxn>
                </a:cxnLst>
                <a:rect l="T15" t="T16" r="T17" b="T18"/>
                <a:pathLst>
                  <a:path w="59" h="151">
                    <a:moveTo>
                      <a:pt x="59" y="0"/>
                    </a:moveTo>
                    <a:lnTo>
                      <a:pt x="16" y="151"/>
                    </a:lnTo>
                    <a:lnTo>
                      <a:pt x="0" y="151"/>
                    </a:lnTo>
                    <a:lnTo>
                      <a:pt x="43" y="0"/>
                    </a:lnTo>
                    <a:lnTo>
                      <a:pt x="5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4" name="Freeform 247">
                <a:extLst>
                  <a:ext uri="{FF2B5EF4-FFF2-40B4-BE49-F238E27FC236}">
                    <a16:creationId xmlns:a16="http://schemas.microsoft.com/office/drawing/2014/main" id="{72641F79-46E7-4C79-8016-A6BD3CCD8F43}"/>
                  </a:ext>
                </a:extLst>
              </p:cNvPr>
              <p:cNvSpPr>
                <a:spLocks/>
              </p:cNvSpPr>
              <p:nvPr/>
            </p:nvSpPr>
            <p:spPr bwMode="auto">
              <a:xfrm>
                <a:off x="3719" y="2161"/>
                <a:ext cx="135" cy="38"/>
              </a:xfrm>
              <a:custGeom>
                <a:avLst/>
                <a:gdLst>
                  <a:gd name="T0" fmla="*/ 135 w 135"/>
                  <a:gd name="T1" fmla="*/ 16 h 38"/>
                  <a:gd name="T2" fmla="*/ 108 w 135"/>
                  <a:gd name="T3" fmla="*/ 32 h 38"/>
                  <a:gd name="T4" fmla="*/ 102 w 135"/>
                  <a:gd name="T5" fmla="*/ 32 h 38"/>
                  <a:gd name="T6" fmla="*/ 65 w 135"/>
                  <a:gd name="T7" fmla="*/ 38 h 38"/>
                  <a:gd name="T8" fmla="*/ 32 w 135"/>
                  <a:gd name="T9" fmla="*/ 32 h 38"/>
                  <a:gd name="T10" fmla="*/ 27 w 135"/>
                  <a:gd name="T11" fmla="*/ 32 h 38"/>
                  <a:gd name="T12" fmla="*/ 0 w 135"/>
                  <a:gd name="T13" fmla="*/ 16 h 38"/>
                  <a:gd name="T14" fmla="*/ 11 w 135"/>
                  <a:gd name="T15" fmla="*/ 0 h 38"/>
                  <a:gd name="T16" fmla="*/ 38 w 135"/>
                  <a:gd name="T17" fmla="*/ 16 h 38"/>
                  <a:gd name="T18" fmla="*/ 65 w 135"/>
                  <a:gd name="T19" fmla="*/ 22 h 38"/>
                  <a:gd name="T20" fmla="*/ 97 w 135"/>
                  <a:gd name="T21" fmla="*/ 16 h 38"/>
                  <a:gd name="T22" fmla="*/ 124 w 135"/>
                  <a:gd name="T23" fmla="*/ 0 h 38"/>
                  <a:gd name="T24" fmla="*/ 135 w 135"/>
                  <a:gd name="T25" fmla="*/ 16 h 3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5"/>
                  <a:gd name="T40" fmla="*/ 0 h 38"/>
                  <a:gd name="T41" fmla="*/ 135 w 135"/>
                  <a:gd name="T42" fmla="*/ 38 h 3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5" h="38">
                    <a:moveTo>
                      <a:pt x="135" y="16"/>
                    </a:moveTo>
                    <a:lnTo>
                      <a:pt x="108" y="32"/>
                    </a:lnTo>
                    <a:lnTo>
                      <a:pt x="102" y="32"/>
                    </a:lnTo>
                    <a:lnTo>
                      <a:pt x="65" y="38"/>
                    </a:lnTo>
                    <a:lnTo>
                      <a:pt x="32" y="32"/>
                    </a:lnTo>
                    <a:lnTo>
                      <a:pt x="27" y="32"/>
                    </a:lnTo>
                    <a:lnTo>
                      <a:pt x="0" y="16"/>
                    </a:lnTo>
                    <a:lnTo>
                      <a:pt x="11" y="0"/>
                    </a:lnTo>
                    <a:lnTo>
                      <a:pt x="38" y="16"/>
                    </a:lnTo>
                    <a:lnTo>
                      <a:pt x="65" y="22"/>
                    </a:lnTo>
                    <a:lnTo>
                      <a:pt x="97" y="16"/>
                    </a:lnTo>
                    <a:lnTo>
                      <a:pt x="124" y="0"/>
                    </a:lnTo>
                    <a:lnTo>
                      <a:pt x="135"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5" name="Freeform 248">
                <a:extLst>
                  <a:ext uri="{FF2B5EF4-FFF2-40B4-BE49-F238E27FC236}">
                    <a16:creationId xmlns:a16="http://schemas.microsoft.com/office/drawing/2014/main" id="{F1689A27-DD45-45E8-AF98-3AD7BBAB472F}"/>
                  </a:ext>
                </a:extLst>
              </p:cNvPr>
              <p:cNvSpPr>
                <a:spLocks/>
              </p:cNvSpPr>
              <p:nvPr/>
            </p:nvSpPr>
            <p:spPr bwMode="auto">
              <a:xfrm>
                <a:off x="3767" y="1988"/>
                <a:ext cx="54" cy="49"/>
              </a:xfrm>
              <a:custGeom>
                <a:avLst/>
                <a:gdLst>
                  <a:gd name="T0" fmla="*/ 17 w 54"/>
                  <a:gd name="T1" fmla="*/ 0 h 49"/>
                  <a:gd name="T2" fmla="*/ 22 w 54"/>
                  <a:gd name="T3" fmla="*/ 27 h 49"/>
                  <a:gd name="T4" fmla="*/ 44 w 54"/>
                  <a:gd name="T5" fmla="*/ 6 h 49"/>
                  <a:gd name="T6" fmla="*/ 54 w 54"/>
                  <a:gd name="T7" fmla="*/ 16 h 49"/>
                  <a:gd name="T8" fmla="*/ 22 w 54"/>
                  <a:gd name="T9" fmla="*/ 49 h 49"/>
                  <a:gd name="T10" fmla="*/ 6 w 54"/>
                  <a:gd name="T11" fmla="*/ 43 h 49"/>
                  <a:gd name="T12" fmla="*/ 0 w 54"/>
                  <a:gd name="T13" fmla="*/ 0 h 49"/>
                  <a:gd name="T14" fmla="*/ 17 w 54"/>
                  <a:gd name="T15" fmla="*/ 0 h 49"/>
                  <a:gd name="T16" fmla="*/ 0 60000 65536"/>
                  <a:gd name="T17" fmla="*/ 0 60000 65536"/>
                  <a:gd name="T18" fmla="*/ 0 60000 65536"/>
                  <a:gd name="T19" fmla="*/ 0 60000 65536"/>
                  <a:gd name="T20" fmla="*/ 0 60000 65536"/>
                  <a:gd name="T21" fmla="*/ 0 60000 65536"/>
                  <a:gd name="T22" fmla="*/ 0 60000 65536"/>
                  <a:gd name="T23" fmla="*/ 0 60000 65536"/>
                  <a:gd name="T24" fmla="*/ 0 w 54"/>
                  <a:gd name="T25" fmla="*/ 0 h 49"/>
                  <a:gd name="T26" fmla="*/ 54 w 54"/>
                  <a:gd name="T27" fmla="*/ 49 h 4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4" h="49">
                    <a:moveTo>
                      <a:pt x="17" y="0"/>
                    </a:moveTo>
                    <a:lnTo>
                      <a:pt x="22" y="27"/>
                    </a:lnTo>
                    <a:lnTo>
                      <a:pt x="44" y="6"/>
                    </a:lnTo>
                    <a:lnTo>
                      <a:pt x="54" y="16"/>
                    </a:lnTo>
                    <a:lnTo>
                      <a:pt x="22" y="49"/>
                    </a:lnTo>
                    <a:lnTo>
                      <a:pt x="6" y="43"/>
                    </a:lnTo>
                    <a:lnTo>
                      <a:pt x="0" y="0"/>
                    </a:lnTo>
                    <a:lnTo>
                      <a:pt x="17"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6" name="Freeform 280">
                <a:extLst>
                  <a:ext uri="{FF2B5EF4-FFF2-40B4-BE49-F238E27FC236}">
                    <a16:creationId xmlns:a16="http://schemas.microsoft.com/office/drawing/2014/main" id="{9A9BD1CD-EBA6-4CE7-96E2-9C5C591EDA10}"/>
                  </a:ext>
                </a:extLst>
              </p:cNvPr>
              <p:cNvSpPr>
                <a:spLocks/>
              </p:cNvSpPr>
              <p:nvPr/>
            </p:nvSpPr>
            <p:spPr bwMode="auto">
              <a:xfrm>
                <a:off x="2694" y="1519"/>
                <a:ext cx="75" cy="54"/>
              </a:xfrm>
              <a:custGeom>
                <a:avLst/>
                <a:gdLst>
                  <a:gd name="T0" fmla="*/ 16 w 75"/>
                  <a:gd name="T1" fmla="*/ 0 h 54"/>
                  <a:gd name="T2" fmla="*/ 32 w 75"/>
                  <a:gd name="T3" fmla="*/ 38 h 54"/>
                  <a:gd name="T4" fmla="*/ 64 w 75"/>
                  <a:gd name="T5" fmla="*/ 5 h 54"/>
                  <a:gd name="T6" fmla="*/ 75 w 75"/>
                  <a:gd name="T7" fmla="*/ 16 h 54"/>
                  <a:gd name="T8" fmla="*/ 37 w 75"/>
                  <a:gd name="T9" fmla="*/ 54 h 54"/>
                  <a:gd name="T10" fmla="*/ 21 w 75"/>
                  <a:gd name="T11" fmla="*/ 48 h 54"/>
                  <a:gd name="T12" fmla="*/ 0 w 75"/>
                  <a:gd name="T13" fmla="*/ 0 h 54"/>
                  <a:gd name="T14" fmla="*/ 16 w 75"/>
                  <a:gd name="T15" fmla="*/ 0 h 54"/>
                  <a:gd name="T16" fmla="*/ 0 60000 65536"/>
                  <a:gd name="T17" fmla="*/ 0 60000 65536"/>
                  <a:gd name="T18" fmla="*/ 0 60000 65536"/>
                  <a:gd name="T19" fmla="*/ 0 60000 65536"/>
                  <a:gd name="T20" fmla="*/ 0 60000 65536"/>
                  <a:gd name="T21" fmla="*/ 0 60000 65536"/>
                  <a:gd name="T22" fmla="*/ 0 60000 65536"/>
                  <a:gd name="T23" fmla="*/ 0 60000 65536"/>
                  <a:gd name="T24" fmla="*/ 0 w 75"/>
                  <a:gd name="T25" fmla="*/ 0 h 54"/>
                  <a:gd name="T26" fmla="*/ 75 w 75"/>
                  <a:gd name="T27" fmla="*/ 54 h 5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5" h="54">
                    <a:moveTo>
                      <a:pt x="16" y="0"/>
                    </a:moveTo>
                    <a:lnTo>
                      <a:pt x="32" y="38"/>
                    </a:lnTo>
                    <a:lnTo>
                      <a:pt x="64" y="5"/>
                    </a:lnTo>
                    <a:lnTo>
                      <a:pt x="75" y="16"/>
                    </a:lnTo>
                    <a:lnTo>
                      <a:pt x="37" y="54"/>
                    </a:lnTo>
                    <a:lnTo>
                      <a:pt x="21" y="48"/>
                    </a:lnTo>
                    <a:lnTo>
                      <a:pt x="0" y="0"/>
                    </a:lnTo>
                    <a:lnTo>
                      <a:pt x="1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7" name="Freeform 281">
                <a:extLst>
                  <a:ext uri="{FF2B5EF4-FFF2-40B4-BE49-F238E27FC236}">
                    <a16:creationId xmlns:a16="http://schemas.microsoft.com/office/drawing/2014/main" id="{25A76F57-86B1-4106-847E-AB0ED2303150}"/>
                  </a:ext>
                </a:extLst>
              </p:cNvPr>
              <p:cNvSpPr>
                <a:spLocks/>
              </p:cNvSpPr>
              <p:nvPr/>
            </p:nvSpPr>
            <p:spPr bwMode="auto">
              <a:xfrm>
                <a:off x="3131" y="1519"/>
                <a:ext cx="59" cy="54"/>
              </a:xfrm>
              <a:custGeom>
                <a:avLst/>
                <a:gdLst>
                  <a:gd name="T0" fmla="*/ 0 w 59"/>
                  <a:gd name="T1" fmla="*/ 21 h 54"/>
                  <a:gd name="T2" fmla="*/ 43 w 59"/>
                  <a:gd name="T3" fmla="*/ 38 h 54"/>
                  <a:gd name="T4" fmla="*/ 43 w 59"/>
                  <a:gd name="T5" fmla="*/ 0 h 54"/>
                  <a:gd name="T6" fmla="*/ 59 w 59"/>
                  <a:gd name="T7" fmla="*/ 0 h 54"/>
                  <a:gd name="T8" fmla="*/ 59 w 59"/>
                  <a:gd name="T9" fmla="*/ 43 h 54"/>
                  <a:gd name="T10" fmla="*/ 48 w 59"/>
                  <a:gd name="T11" fmla="*/ 54 h 54"/>
                  <a:gd name="T12" fmla="*/ 0 w 59"/>
                  <a:gd name="T13" fmla="*/ 38 h 54"/>
                  <a:gd name="T14" fmla="*/ 0 w 59"/>
                  <a:gd name="T15" fmla="*/ 21 h 54"/>
                  <a:gd name="T16" fmla="*/ 0 60000 65536"/>
                  <a:gd name="T17" fmla="*/ 0 60000 65536"/>
                  <a:gd name="T18" fmla="*/ 0 60000 65536"/>
                  <a:gd name="T19" fmla="*/ 0 60000 65536"/>
                  <a:gd name="T20" fmla="*/ 0 60000 65536"/>
                  <a:gd name="T21" fmla="*/ 0 60000 65536"/>
                  <a:gd name="T22" fmla="*/ 0 60000 65536"/>
                  <a:gd name="T23" fmla="*/ 0 60000 65536"/>
                  <a:gd name="T24" fmla="*/ 0 w 59"/>
                  <a:gd name="T25" fmla="*/ 0 h 54"/>
                  <a:gd name="T26" fmla="*/ 59 w 59"/>
                  <a:gd name="T27" fmla="*/ 54 h 5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9" h="54">
                    <a:moveTo>
                      <a:pt x="0" y="21"/>
                    </a:moveTo>
                    <a:lnTo>
                      <a:pt x="43" y="38"/>
                    </a:lnTo>
                    <a:lnTo>
                      <a:pt x="43" y="0"/>
                    </a:lnTo>
                    <a:lnTo>
                      <a:pt x="59" y="0"/>
                    </a:lnTo>
                    <a:lnTo>
                      <a:pt x="59" y="43"/>
                    </a:lnTo>
                    <a:lnTo>
                      <a:pt x="48" y="54"/>
                    </a:lnTo>
                    <a:lnTo>
                      <a:pt x="0" y="38"/>
                    </a:lnTo>
                    <a:lnTo>
                      <a:pt x="0" y="2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8" name="Freeform 282">
                <a:extLst>
                  <a:ext uri="{FF2B5EF4-FFF2-40B4-BE49-F238E27FC236}">
                    <a16:creationId xmlns:a16="http://schemas.microsoft.com/office/drawing/2014/main" id="{0307BACF-A28C-454C-AED1-4088031264F7}"/>
                  </a:ext>
                </a:extLst>
              </p:cNvPr>
              <p:cNvSpPr>
                <a:spLocks/>
              </p:cNvSpPr>
              <p:nvPr/>
            </p:nvSpPr>
            <p:spPr bwMode="auto">
              <a:xfrm>
                <a:off x="3303" y="1524"/>
                <a:ext cx="54" cy="54"/>
              </a:xfrm>
              <a:custGeom>
                <a:avLst/>
                <a:gdLst>
                  <a:gd name="T0" fmla="*/ 27 w 54"/>
                  <a:gd name="T1" fmla="*/ 0 h 54"/>
                  <a:gd name="T2" fmla="*/ 17 w 54"/>
                  <a:gd name="T3" fmla="*/ 38 h 54"/>
                  <a:gd name="T4" fmla="*/ 54 w 54"/>
                  <a:gd name="T5" fmla="*/ 33 h 54"/>
                  <a:gd name="T6" fmla="*/ 54 w 54"/>
                  <a:gd name="T7" fmla="*/ 49 h 54"/>
                  <a:gd name="T8" fmla="*/ 11 w 54"/>
                  <a:gd name="T9" fmla="*/ 54 h 54"/>
                  <a:gd name="T10" fmla="*/ 0 w 54"/>
                  <a:gd name="T11" fmla="*/ 43 h 54"/>
                  <a:gd name="T12" fmla="*/ 11 w 54"/>
                  <a:gd name="T13" fmla="*/ 0 h 54"/>
                  <a:gd name="T14" fmla="*/ 27 w 54"/>
                  <a:gd name="T15" fmla="*/ 0 h 54"/>
                  <a:gd name="T16" fmla="*/ 0 60000 65536"/>
                  <a:gd name="T17" fmla="*/ 0 60000 65536"/>
                  <a:gd name="T18" fmla="*/ 0 60000 65536"/>
                  <a:gd name="T19" fmla="*/ 0 60000 65536"/>
                  <a:gd name="T20" fmla="*/ 0 60000 65536"/>
                  <a:gd name="T21" fmla="*/ 0 60000 65536"/>
                  <a:gd name="T22" fmla="*/ 0 60000 65536"/>
                  <a:gd name="T23" fmla="*/ 0 60000 65536"/>
                  <a:gd name="T24" fmla="*/ 0 w 54"/>
                  <a:gd name="T25" fmla="*/ 0 h 54"/>
                  <a:gd name="T26" fmla="*/ 54 w 54"/>
                  <a:gd name="T27" fmla="*/ 54 h 5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4" h="54">
                    <a:moveTo>
                      <a:pt x="27" y="0"/>
                    </a:moveTo>
                    <a:lnTo>
                      <a:pt x="17" y="38"/>
                    </a:lnTo>
                    <a:lnTo>
                      <a:pt x="54" y="33"/>
                    </a:lnTo>
                    <a:lnTo>
                      <a:pt x="54" y="49"/>
                    </a:lnTo>
                    <a:lnTo>
                      <a:pt x="11" y="54"/>
                    </a:lnTo>
                    <a:lnTo>
                      <a:pt x="0" y="43"/>
                    </a:lnTo>
                    <a:lnTo>
                      <a:pt x="11" y="0"/>
                    </a:lnTo>
                    <a:lnTo>
                      <a:pt x="27"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89" name="Freeform 283">
                <a:extLst>
                  <a:ext uri="{FF2B5EF4-FFF2-40B4-BE49-F238E27FC236}">
                    <a16:creationId xmlns:a16="http://schemas.microsoft.com/office/drawing/2014/main" id="{C81761FD-A8F4-4607-B9A9-DCEFBD459A41}"/>
                  </a:ext>
                </a:extLst>
              </p:cNvPr>
              <p:cNvSpPr>
                <a:spLocks/>
              </p:cNvSpPr>
              <p:nvPr/>
            </p:nvSpPr>
            <p:spPr bwMode="auto">
              <a:xfrm>
                <a:off x="3665" y="1513"/>
                <a:ext cx="65" cy="60"/>
              </a:xfrm>
              <a:custGeom>
                <a:avLst/>
                <a:gdLst>
                  <a:gd name="T0" fmla="*/ 0 w 65"/>
                  <a:gd name="T1" fmla="*/ 17 h 60"/>
                  <a:gd name="T2" fmla="*/ 43 w 65"/>
                  <a:gd name="T3" fmla="*/ 44 h 60"/>
                  <a:gd name="T4" fmla="*/ 49 w 65"/>
                  <a:gd name="T5" fmla="*/ 0 h 60"/>
                  <a:gd name="T6" fmla="*/ 65 w 65"/>
                  <a:gd name="T7" fmla="*/ 0 h 60"/>
                  <a:gd name="T8" fmla="*/ 59 w 65"/>
                  <a:gd name="T9" fmla="*/ 49 h 60"/>
                  <a:gd name="T10" fmla="*/ 49 w 65"/>
                  <a:gd name="T11" fmla="*/ 60 h 60"/>
                  <a:gd name="T12" fmla="*/ 0 w 65"/>
                  <a:gd name="T13" fmla="*/ 33 h 60"/>
                  <a:gd name="T14" fmla="*/ 0 w 65"/>
                  <a:gd name="T15" fmla="*/ 17 h 60"/>
                  <a:gd name="T16" fmla="*/ 0 60000 65536"/>
                  <a:gd name="T17" fmla="*/ 0 60000 65536"/>
                  <a:gd name="T18" fmla="*/ 0 60000 65536"/>
                  <a:gd name="T19" fmla="*/ 0 60000 65536"/>
                  <a:gd name="T20" fmla="*/ 0 60000 65536"/>
                  <a:gd name="T21" fmla="*/ 0 60000 65536"/>
                  <a:gd name="T22" fmla="*/ 0 60000 65536"/>
                  <a:gd name="T23" fmla="*/ 0 60000 65536"/>
                  <a:gd name="T24" fmla="*/ 0 w 65"/>
                  <a:gd name="T25" fmla="*/ 0 h 60"/>
                  <a:gd name="T26" fmla="*/ 65 w 65"/>
                  <a:gd name="T27" fmla="*/ 60 h 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5" h="60">
                    <a:moveTo>
                      <a:pt x="0" y="17"/>
                    </a:moveTo>
                    <a:lnTo>
                      <a:pt x="43" y="44"/>
                    </a:lnTo>
                    <a:lnTo>
                      <a:pt x="49" y="0"/>
                    </a:lnTo>
                    <a:lnTo>
                      <a:pt x="65" y="0"/>
                    </a:lnTo>
                    <a:lnTo>
                      <a:pt x="59" y="49"/>
                    </a:lnTo>
                    <a:lnTo>
                      <a:pt x="49" y="60"/>
                    </a:lnTo>
                    <a:lnTo>
                      <a:pt x="0" y="33"/>
                    </a:lnTo>
                    <a:lnTo>
                      <a:pt x="0" y="17"/>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0" name="Freeform 284">
                <a:extLst>
                  <a:ext uri="{FF2B5EF4-FFF2-40B4-BE49-F238E27FC236}">
                    <a16:creationId xmlns:a16="http://schemas.microsoft.com/office/drawing/2014/main" id="{D91E0CD5-1A0A-4B68-A27E-D581106C4918}"/>
                  </a:ext>
                </a:extLst>
              </p:cNvPr>
              <p:cNvSpPr>
                <a:spLocks/>
              </p:cNvSpPr>
              <p:nvPr/>
            </p:nvSpPr>
            <p:spPr bwMode="auto">
              <a:xfrm>
                <a:off x="3125" y="2145"/>
                <a:ext cx="81" cy="54"/>
              </a:xfrm>
              <a:custGeom>
                <a:avLst/>
                <a:gdLst>
                  <a:gd name="T0" fmla="*/ 11 w 81"/>
                  <a:gd name="T1" fmla="*/ 0 h 54"/>
                  <a:gd name="T2" fmla="*/ 43 w 81"/>
                  <a:gd name="T3" fmla="*/ 38 h 54"/>
                  <a:gd name="T4" fmla="*/ 65 w 81"/>
                  <a:gd name="T5" fmla="*/ 0 h 54"/>
                  <a:gd name="T6" fmla="*/ 81 w 81"/>
                  <a:gd name="T7" fmla="*/ 11 h 54"/>
                  <a:gd name="T8" fmla="*/ 54 w 81"/>
                  <a:gd name="T9" fmla="*/ 54 h 54"/>
                  <a:gd name="T10" fmla="*/ 38 w 81"/>
                  <a:gd name="T11" fmla="*/ 54 h 54"/>
                  <a:gd name="T12" fmla="*/ 0 w 81"/>
                  <a:gd name="T13" fmla="*/ 11 h 54"/>
                  <a:gd name="T14" fmla="*/ 11 w 81"/>
                  <a:gd name="T15" fmla="*/ 0 h 54"/>
                  <a:gd name="T16" fmla="*/ 0 60000 65536"/>
                  <a:gd name="T17" fmla="*/ 0 60000 65536"/>
                  <a:gd name="T18" fmla="*/ 0 60000 65536"/>
                  <a:gd name="T19" fmla="*/ 0 60000 65536"/>
                  <a:gd name="T20" fmla="*/ 0 60000 65536"/>
                  <a:gd name="T21" fmla="*/ 0 60000 65536"/>
                  <a:gd name="T22" fmla="*/ 0 60000 65536"/>
                  <a:gd name="T23" fmla="*/ 0 60000 65536"/>
                  <a:gd name="T24" fmla="*/ 0 w 81"/>
                  <a:gd name="T25" fmla="*/ 0 h 54"/>
                  <a:gd name="T26" fmla="*/ 81 w 81"/>
                  <a:gd name="T27" fmla="*/ 54 h 5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1" h="54">
                    <a:moveTo>
                      <a:pt x="11" y="0"/>
                    </a:moveTo>
                    <a:lnTo>
                      <a:pt x="43" y="38"/>
                    </a:lnTo>
                    <a:lnTo>
                      <a:pt x="65" y="0"/>
                    </a:lnTo>
                    <a:lnTo>
                      <a:pt x="81" y="11"/>
                    </a:lnTo>
                    <a:lnTo>
                      <a:pt x="54" y="54"/>
                    </a:lnTo>
                    <a:lnTo>
                      <a:pt x="38" y="54"/>
                    </a:lnTo>
                    <a:lnTo>
                      <a:pt x="0" y="11"/>
                    </a:lnTo>
                    <a:lnTo>
                      <a:pt x="11"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1" name="Freeform 285">
                <a:extLst>
                  <a:ext uri="{FF2B5EF4-FFF2-40B4-BE49-F238E27FC236}">
                    <a16:creationId xmlns:a16="http://schemas.microsoft.com/office/drawing/2014/main" id="{1BB4DE66-E012-4C63-BFFB-1E020665467C}"/>
                  </a:ext>
                </a:extLst>
              </p:cNvPr>
              <p:cNvSpPr>
                <a:spLocks/>
              </p:cNvSpPr>
              <p:nvPr/>
            </p:nvSpPr>
            <p:spPr bwMode="auto">
              <a:xfrm>
                <a:off x="2688" y="2150"/>
                <a:ext cx="76" cy="60"/>
              </a:xfrm>
              <a:custGeom>
                <a:avLst/>
                <a:gdLst>
                  <a:gd name="T0" fmla="*/ 11 w 76"/>
                  <a:gd name="T1" fmla="*/ 11 h 60"/>
                  <a:gd name="T2" fmla="*/ 49 w 76"/>
                  <a:gd name="T3" fmla="*/ 43 h 60"/>
                  <a:gd name="T4" fmla="*/ 60 w 76"/>
                  <a:gd name="T5" fmla="*/ 0 h 60"/>
                  <a:gd name="T6" fmla="*/ 76 w 76"/>
                  <a:gd name="T7" fmla="*/ 0 h 60"/>
                  <a:gd name="T8" fmla="*/ 60 w 76"/>
                  <a:gd name="T9" fmla="*/ 54 h 60"/>
                  <a:gd name="T10" fmla="*/ 43 w 76"/>
                  <a:gd name="T11" fmla="*/ 60 h 60"/>
                  <a:gd name="T12" fmla="*/ 0 w 76"/>
                  <a:gd name="T13" fmla="*/ 22 h 60"/>
                  <a:gd name="T14" fmla="*/ 11 w 76"/>
                  <a:gd name="T15" fmla="*/ 11 h 60"/>
                  <a:gd name="T16" fmla="*/ 0 60000 65536"/>
                  <a:gd name="T17" fmla="*/ 0 60000 65536"/>
                  <a:gd name="T18" fmla="*/ 0 60000 65536"/>
                  <a:gd name="T19" fmla="*/ 0 60000 65536"/>
                  <a:gd name="T20" fmla="*/ 0 60000 65536"/>
                  <a:gd name="T21" fmla="*/ 0 60000 65536"/>
                  <a:gd name="T22" fmla="*/ 0 60000 65536"/>
                  <a:gd name="T23" fmla="*/ 0 60000 65536"/>
                  <a:gd name="T24" fmla="*/ 0 w 76"/>
                  <a:gd name="T25" fmla="*/ 0 h 60"/>
                  <a:gd name="T26" fmla="*/ 76 w 76"/>
                  <a:gd name="T27" fmla="*/ 60 h 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 h="60">
                    <a:moveTo>
                      <a:pt x="11" y="11"/>
                    </a:moveTo>
                    <a:lnTo>
                      <a:pt x="49" y="43"/>
                    </a:lnTo>
                    <a:lnTo>
                      <a:pt x="60" y="0"/>
                    </a:lnTo>
                    <a:lnTo>
                      <a:pt x="76" y="0"/>
                    </a:lnTo>
                    <a:lnTo>
                      <a:pt x="60" y="54"/>
                    </a:lnTo>
                    <a:lnTo>
                      <a:pt x="43" y="60"/>
                    </a:lnTo>
                    <a:lnTo>
                      <a:pt x="0" y="22"/>
                    </a:lnTo>
                    <a:lnTo>
                      <a:pt x="11" y="1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2" name="Freeform 286">
                <a:extLst>
                  <a:ext uri="{FF2B5EF4-FFF2-40B4-BE49-F238E27FC236}">
                    <a16:creationId xmlns:a16="http://schemas.microsoft.com/office/drawing/2014/main" id="{BF2DC6B9-693A-4036-9F86-CC4ED5691109}"/>
                  </a:ext>
                </a:extLst>
              </p:cNvPr>
              <p:cNvSpPr>
                <a:spLocks/>
              </p:cNvSpPr>
              <p:nvPr/>
            </p:nvSpPr>
            <p:spPr bwMode="auto">
              <a:xfrm>
                <a:off x="2721" y="1125"/>
                <a:ext cx="205" cy="432"/>
              </a:xfrm>
              <a:custGeom>
                <a:avLst/>
                <a:gdLst>
                  <a:gd name="T0" fmla="*/ 0 w 205"/>
                  <a:gd name="T1" fmla="*/ 432 h 432"/>
                  <a:gd name="T2" fmla="*/ 21 w 205"/>
                  <a:gd name="T3" fmla="*/ 313 h 432"/>
                  <a:gd name="T4" fmla="*/ 37 w 205"/>
                  <a:gd name="T5" fmla="*/ 253 h 432"/>
                  <a:gd name="T6" fmla="*/ 59 w 205"/>
                  <a:gd name="T7" fmla="*/ 199 h 432"/>
                  <a:gd name="T8" fmla="*/ 86 w 205"/>
                  <a:gd name="T9" fmla="*/ 146 h 432"/>
                  <a:gd name="T10" fmla="*/ 86 w 205"/>
                  <a:gd name="T11" fmla="*/ 140 h 432"/>
                  <a:gd name="T12" fmla="*/ 118 w 205"/>
                  <a:gd name="T13" fmla="*/ 92 h 432"/>
                  <a:gd name="T14" fmla="*/ 156 w 205"/>
                  <a:gd name="T15" fmla="*/ 43 h 432"/>
                  <a:gd name="T16" fmla="*/ 194 w 205"/>
                  <a:gd name="T17" fmla="*/ 0 h 432"/>
                  <a:gd name="T18" fmla="*/ 205 w 205"/>
                  <a:gd name="T19" fmla="*/ 11 h 432"/>
                  <a:gd name="T20" fmla="*/ 167 w 205"/>
                  <a:gd name="T21" fmla="*/ 54 h 432"/>
                  <a:gd name="T22" fmla="*/ 129 w 205"/>
                  <a:gd name="T23" fmla="*/ 102 h 432"/>
                  <a:gd name="T24" fmla="*/ 107 w 205"/>
                  <a:gd name="T25" fmla="*/ 135 h 432"/>
                  <a:gd name="T26" fmla="*/ 75 w 205"/>
                  <a:gd name="T27" fmla="*/ 199 h 432"/>
                  <a:gd name="T28" fmla="*/ 54 w 205"/>
                  <a:gd name="T29" fmla="*/ 253 h 432"/>
                  <a:gd name="T30" fmla="*/ 37 w 205"/>
                  <a:gd name="T31" fmla="*/ 313 h 432"/>
                  <a:gd name="T32" fmla="*/ 16 w 205"/>
                  <a:gd name="T33" fmla="*/ 432 h 432"/>
                  <a:gd name="T34" fmla="*/ 0 w 205"/>
                  <a:gd name="T35" fmla="*/ 432 h 4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05"/>
                  <a:gd name="T55" fmla="*/ 0 h 432"/>
                  <a:gd name="T56" fmla="*/ 205 w 205"/>
                  <a:gd name="T57" fmla="*/ 432 h 4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05" h="432">
                    <a:moveTo>
                      <a:pt x="0" y="432"/>
                    </a:moveTo>
                    <a:lnTo>
                      <a:pt x="21" y="313"/>
                    </a:lnTo>
                    <a:lnTo>
                      <a:pt x="37" y="253"/>
                    </a:lnTo>
                    <a:lnTo>
                      <a:pt x="59" y="199"/>
                    </a:lnTo>
                    <a:lnTo>
                      <a:pt x="86" y="146"/>
                    </a:lnTo>
                    <a:lnTo>
                      <a:pt x="86" y="140"/>
                    </a:lnTo>
                    <a:lnTo>
                      <a:pt x="118" y="92"/>
                    </a:lnTo>
                    <a:lnTo>
                      <a:pt x="156" y="43"/>
                    </a:lnTo>
                    <a:lnTo>
                      <a:pt x="194" y="0"/>
                    </a:lnTo>
                    <a:lnTo>
                      <a:pt x="205" y="11"/>
                    </a:lnTo>
                    <a:lnTo>
                      <a:pt x="167" y="54"/>
                    </a:lnTo>
                    <a:lnTo>
                      <a:pt x="129" y="102"/>
                    </a:lnTo>
                    <a:lnTo>
                      <a:pt x="107" y="135"/>
                    </a:lnTo>
                    <a:lnTo>
                      <a:pt x="75" y="199"/>
                    </a:lnTo>
                    <a:lnTo>
                      <a:pt x="54" y="253"/>
                    </a:lnTo>
                    <a:lnTo>
                      <a:pt x="37" y="313"/>
                    </a:lnTo>
                    <a:lnTo>
                      <a:pt x="16" y="432"/>
                    </a:lnTo>
                    <a:lnTo>
                      <a:pt x="0" y="43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3" name="Freeform 287">
                <a:extLst>
                  <a:ext uri="{FF2B5EF4-FFF2-40B4-BE49-F238E27FC236}">
                    <a16:creationId xmlns:a16="http://schemas.microsoft.com/office/drawing/2014/main" id="{A677079F-7A50-41E4-9889-A1F012E173E0}"/>
                  </a:ext>
                </a:extLst>
              </p:cNvPr>
              <p:cNvSpPr>
                <a:spLocks/>
              </p:cNvSpPr>
              <p:nvPr/>
            </p:nvSpPr>
            <p:spPr bwMode="auto">
              <a:xfrm>
                <a:off x="3044" y="1141"/>
                <a:ext cx="141" cy="426"/>
              </a:xfrm>
              <a:custGeom>
                <a:avLst/>
                <a:gdLst>
                  <a:gd name="T0" fmla="*/ 124 w 141"/>
                  <a:gd name="T1" fmla="*/ 426 h 426"/>
                  <a:gd name="T2" fmla="*/ 71 w 141"/>
                  <a:gd name="T3" fmla="*/ 340 h 426"/>
                  <a:gd name="T4" fmla="*/ 71 w 141"/>
                  <a:gd name="T5" fmla="*/ 335 h 426"/>
                  <a:gd name="T6" fmla="*/ 33 w 141"/>
                  <a:gd name="T7" fmla="*/ 243 h 426"/>
                  <a:gd name="T8" fmla="*/ 6 w 141"/>
                  <a:gd name="T9" fmla="*/ 146 h 426"/>
                  <a:gd name="T10" fmla="*/ 0 w 141"/>
                  <a:gd name="T11" fmla="*/ 97 h 426"/>
                  <a:gd name="T12" fmla="*/ 0 w 141"/>
                  <a:gd name="T13" fmla="*/ 0 h 426"/>
                  <a:gd name="T14" fmla="*/ 17 w 141"/>
                  <a:gd name="T15" fmla="*/ 0 h 426"/>
                  <a:gd name="T16" fmla="*/ 17 w 141"/>
                  <a:gd name="T17" fmla="*/ 97 h 426"/>
                  <a:gd name="T18" fmla="*/ 22 w 141"/>
                  <a:gd name="T19" fmla="*/ 146 h 426"/>
                  <a:gd name="T20" fmla="*/ 49 w 141"/>
                  <a:gd name="T21" fmla="*/ 243 h 426"/>
                  <a:gd name="T22" fmla="*/ 81 w 141"/>
                  <a:gd name="T23" fmla="*/ 318 h 426"/>
                  <a:gd name="T24" fmla="*/ 141 w 141"/>
                  <a:gd name="T25" fmla="*/ 416 h 426"/>
                  <a:gd name="T26" fmla="*/ 124 w 141"/>
                  <a:gd name="T27" fmla="*/ 426 h 42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41"/>
                  <a:gd name="T43" fmla="*/ 0 h 426"/>
                  <a:gd name="T44" fmla="*/ 141 w 141"/>
                  <a:gd name="T45" fmla="*/ 426 h 42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41" h="426">
                    <a:moveTo>
                      <a:pt x="124" y="426"/>
                    </a:moveTo>
                    <a:lnTo>
                      <a:pt x="71" y="340"/>
                    </a:lnTo>
                    <a:lnTo>
                      <a:pt x="71" y="335"/>
                    </a:lnTo>
                    <a:lnTo>
                      <a:pt x="33" y="243"/>
                    </a:lnTo>
                    <a:lnTo>
                      <a:pt x="6" y="146"/>
                    </a:lnTo>
                    <a:lnTo>
                      <a:pt x="0" y="97"/>
                    </a:lnTo>
                    <a:lnTo>
                      <a:pt x="0" y="0"/>
                    </a:lnTo>
                    <a:lnTo>
                      <a:pt x="17" y="0"/>
                    </a:lnTo>
                    <a:lnTo>
                      <a:pt x="17" y="97"/>
                    </a:lnTo>
                    <a:lnTo>
                      <a:pt x="22" y="146"/>
                    </a:lnTo>
                    <a:lnTo>
                      <a:pt x="49" y="243"/>
                    </a:lnTo>
                    <a:lnTo>
                      <a:pt x="81" y="318"/>
                    </a:lnTo>
                    <a:lnTo>
                      <a:pt x="141" y="416"/>
                    </a:lnTo>
                    <a:lnTo>
                      <a:pt x="124" y="42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4" name="Freeform 288">
                <a:extLst>
                  <a:ext uri="{FF2B5EF4-FFF2-40B4-BE49-F238E27FC236}">
                    <a16:creationId xmlns:a16="http://schemas.microsoft.com/office/drawing/2014/main" id="{10883316-9A86-4FC9-AB58-ACD4387C32A4}"/>
                  </a:ext>
                </a:extLst>
              </p:cNvPr>
              <p:cNvSpPr>
                <a:spLocks/>
              </p:cNvSpPr>
              <p:nvPr/>
            </p:nvSpPr>
            <p:spPr bwMode="auto">
              <a:xfrm>
                <a:off x="3320" y="1222"/>
                <a:ext cx="242" cy="345"/>
              </a:xfrm>
              <a:custGeom>
                <a:avLst/>
                <a:gdLst>
                  <a:gd name="T0" fmla="*/ 242 w 242"/>
                  <a:gd name="T1" fmla="*/ 0 h 345"/>
                  <a:gd name="T2" fmla="*/ 226 w 242"/>
                  <a:gd name="T3" fmla="*/ 54 h 345"/>
                  <a:gd name="T4" fmla="*/ 205 w 242"/>
                  <a:gd name="T5" fmla="*/ 102 h 345"/>
                  <a:gd name="T6" fmla="*/ 205 w 242"/>
                  <a:gd name="T7" fmla="*/ 108 h 345"/>
                  <a:gd name="T8" fmla="*/ 124 w 242"/>
                  <a:gd name="T9" fmla="*/ 237 h 345"/>
                  <a:gd name="T10" fmla="*/ 86 w 242"/>
                  <a:gd name="T11" fmla="*/ 275 h 345"/>
                  <a:gd name="T12" fmla="*/ 54 w 242"/>
                  <a:gd name="T13" fmla="*/ 313 h 345"/>
                  <a:gd name="T14" fmla="*/ 10 w 242"/>
                  <a:gd name="T15" fmla="*/ 345 h 345"/>
                  <a:gd name="T16" fmla="*/ 0 w 242"/>
                  <a:gd name="T17" fmla="*/ 335 h 345"/>
                  <a:gd name="T18" fmla="*/ 43 w 242"/>
                  <a:gd name="T19" fmla="*/ 302 h 345"/>
                  <a:gd name="T20" fmla="*/ 75 w 242"/>
                  <a:gd name="T21" fmla="*/ 264 h 345"/>
                  <a:gd name="T22" fmla="*/ 97 w 242"/>
                  <a:gd name="T23" fmla="*/ 243 h 345"/>
                  <a:gd name="T24" fmla="*/ 199 w 242"/>
                  <a:gd name="T25" fmla="*/ 86 h 345"/>
                  <a:gd name="T26" fmla="*/ 210 w 242"/>
                  <a:gd name="T27" fmla="*/ 54 h 345"/>
                  <a:gd name="T28" fmla="*/ 226 w 242"/>
                  <a:gd name="T29" fmla="*/ 0 h 345"/>
                  <a:gd name="T30" fmla="*/ 242 w 242"/>
                  <a:gd name="T31" fmla="*/ 0 h 34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42"/>
                  <a:gd name="T49" fmla="*/ 0 h 345"/>
                  <a:gd name="T50" fmla="*/ 242 w 242"/>
                  <a:gd name="T51" fmla="*/ 345 h 34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42" h="345">
                    <a:moveTo>
                      <a:pt x="242" y="0"/>
                    </a:moveTo>
                    <a:lnTo>
                      <a:pt x="226" y="54"/>
                    </a:lnTo>
                    <a:lnTo>
                      <a:pt x="205" y="102"/>
                    </a:lnTo>
                    <a:lnTo>
                      <a:pt x="205" y="108"/>
                    </a:lnTo>
                    <a:lnTo>
                      <a:pt x="124" y="237"/>
                    </a:lnTo>
                    <a:lnTo>
                      <a:pt x="86" y="275"/>
                    </a:lnTo>
                    <a:lnTo>
                      <a:pt x="54" y="313"/>
                    </a:lnTo>
                    <a:lnTo>
                      <a:pt x="10" y="345"/>
                    </a:lnTo>
                    <a:lnTo>
                      <a:pt x="0" y="335"/>
                    </a:lnTo>
                    <a:lnTo>
                      <a:pt x="43" y="302"/>
                    </a:lnTo>
                    <a:lnTo>
                      <a:pt x="75" y="264"/>
                    </a:lnTo>
                    <a:lnTo>
                      <a:pt x="97" y="243"/>
                    </a:lnTo>
                    <a:lnTo>
                      <a:pt x="199" y="86"/>
                    </a:lnTo>
                    <a:lnTo>
                      <a:pt x="210" y="54"/>
                    </a:lnTo>
                    <a:lnTo>
                      <a:pt x="226" y="0"/>
                    </a:lnTo>
                    <a:lnTo>
                      <a:pt x="242"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5" name="Freeform 289">
                <a:extLst>
                  <a:ext uri="{FF2B5EF4-FFF2-40B4-BE49-F238E27FC236}">
                    <a16:creationId xmlns:a16="http://schemas.microsoft.com/office/drawing/2014/main" id="{FDBBC3C0-FAD9-4938-B829-5ABA6951942E}"/>
                  </a:ext>
                </a:extLst>
              </p:cNvPr>
              <p:cNvSpPr>
                <a:spLocks/>
              </p:cNvSpPr>
              <p:nvPr/>
            </p:nvSpPr>
            <p:spPr bwMode="auto">
              <a:xfrm>
                <a:off x="3638" y="1233"/>
                <a:ext cx="86" cy="324"/>
              </a:xfrm>
              <a:custGeom>
                <a:avLst/>
                <a:gdLst>
                  <a:gd name="T0" fmla="*/ 70 w 86"/>
                  <a:gd name="T1" fmla="*/ 324 h 324"/>
                  <a:gd name="T2" fmla="*/ 38 w 86"/>
                  <a:gd name="T3" fmla="*/ 259 h 324"/>
                  <a:gd name="T4" fmla="*/ 16 w 86"/>
                  <a:gd name="T5" fmla="*/ 194 h 324"/>
                  <a:gd name="T6" fmla="*/ 5 w 86"/>
                  <a:gd name="T7" fmla="*/ 129 h 324"/>
                  <a:gd name="T8" fmla="*/ 0 w 86"/>
                  <a:gd name="T9" fmla="*/ 59 h 324"/>
                  <a:gd name="T10" fmla="*/ 0 w 86"/>
                  <a:gd name="T11" fmla="*/ 0 h 324"/>
                  <a:gd name="T12" fmla="*/ 16 w 86"/>
                  <a:gd name="T13" fmla="*/ 0 h 324"/>
                  <a:gd name="T14" fmla="*/ 16 w 86"/>
                  <a:gd name="T15" fmla="*/ 59 h 324"/>
                  <a:gd name="T16" fmla="*/ 22 w 86"/>
                  <a:gd name="T17" fmla="*/ 129 h 324"/>
                  <a:gd name="T18" fmla="*/ 32 w 86"/>
                  <a:gd name="T19" fmla="*/ 194 h 324"/>
                  <a:gd name="T20" fmla="*/ 54 w 86"/>
                  <a:gd name="T21" fmla="*/ 259 h 324"/>
                  <a:gd name="T22" fmla="*/ 86 w 86"/>
                  <a:gd name="T23" fmla="*/ 324 h 324"/>
                  <a:gd name="T24" fmla="*/ 70 w 86"/>
                  <a:gd name="T25" fmla="*/ 324 h 3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6"/>
                  <a:gd name="T40" fmla="*/ 0 h 324"/>
                  <a:gd name="T41" fmla="*/ 86 w 86"/>
                  <a:gd name="T42" fmla="*/ 324 h 32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6" h="324">
                    <a:moveTo>
                      <a:pt x="70" y="324"/>
                    </a:moveTo>
                    <a:lnTo>
                      <a:pt x="38" y="259"/>
                    </a:lnTo>
                    <a:lnTo>
                      <a:pt x="16" y="194"/>
                    </a:lnTo>
                    <a:lnTo>
                      <a:pt x="5" y="129"/>
                    </a:lnTo>
                    <a:lnTo>
                      <a:pt x="0" y="59"/>
                    </a:lnTo>
                    <a:lnTo>
                      <a:pt x="0" y="0"/>
                    </a:lnTo>
                    <a:lnTo>
                      <a:pt x="16" y="0"/>
                    </a:lnTo>
                    <a:lnTo>
                      <a:pt x="16" y="59"/>
                    </a:lnTo>
                    <a:lnTo>
                      <a:pt x="22" y="129"/>
                    </a:lnTo>
                    <a:lnTo>
                      <a:pt x="32" y="194"/>
                    </a:lnTo>
                    <a:lnTo>
                      <a:pt x="54" y="259"/>
                    </a:lnTo>
                    <a:lnTo>
                      <a:pt x="86" y="324"/>
                    </a:lnTo>
                    <a:lnTo>
                      <a:pt x="70" y="324"/>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6" name="Freeform 290">
                <a:extLst>
                  <a:ext uri="{FF2B5EF4-FFF2-40B4-BE49-F238E27FC236}">
                    <a16:creationId xmlns:a16="http://schemas.microsoft.com/office/drawing/2014/main" id="{41B19801-2BAD-42BF-9D4A-70FA6551C513}"/>
                  </a:ext>
                </a:extLst>
              </p:cNvPr>
              <p:cNvSpPr>
                <a:spLocks/>
              </p:cNvSpPr>
              <p:nvPr/>
            </p:nvSpPr>
            <p:spPr bwMode="auto">
              <a:xfrm>
                <a:off x="3767" y="1891"/>
                <a:ext cx="38" cy="130"/>
              </a:xfrm>
              <a:custGeom>
                <a:avLst/>
                <a:gdLst>
                  <a:gd name="T0" fmla="*/ 17 w 38"/>
                  <a:gd name="T1" fmla="*/ 0 h 130"/>
                  <a:gd name="T2" fmla="*/ 33 w 38"/>
                  <a:gd name="T3" fmla="*/ 38 h 130"/>
                  <a:gd name="T4" fmla="*/ 38 w 38"/>
                  <a:gd name="T5" fmla="*/ 76 h 130"/>
                  <a:gd name="T6" fmla="*/ 27 w 38"/>
                  <a:gd name="T7" fmla="*/ 130 h 130"/>
                  <a:gd name="T8" fmla="*/ 11 w 38"/>
                  <a:gd name="T9" fmla="*/ 130 h 130"/>
                  <a:gd name="T10" fmla="*/ 22 w 38"/>
                  <a:gd name="T11" fmla="*/ 76 h 130"/>
                  <a:gd name="T12" fmla="*/ 17 w 38"/>
                  <a:gd name="T13" fmla="*/ 38 h 130"/>
                  <a:gd name="T14" fmla="*/ 0 w 38"/>
                  <a:gd name="T15" fmla="*/ 0 h 130"/>
                  <a:gd name="T16" fmla="*/ 17 w 38"/>
                  <a:gd name="T17" fmla="*/ 0 h 1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
                  <a:gd name="T28" fmla="*/ 0 h 130"/>
                  <a:gd name="T29" fmla="*/ 38 w 38"/>
                  <a:gd name="T30" fmla="*/ 130 h 13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 h="130">
                    <a:moveTo>
                      <a:pt x="17" y="0"/>
                    </a:moveTo>
                    <a:lnTo>
                      <a:pt x="33" y="38"/>
                    </a:lnTo>
                    <a:lnTo>
                      <a:pt x="38" y="76"/>
                    </a:lnTo>
                    <a:lnTo>
                      <a:pt x="27" y="130"/>
                    </a:lnTo>
                    <a:lnTo>
                      <a:pt x="11" y="130"/>
                    </a:lnTo>
                    <a:lnTo>
                      <a:pt x="22" y="76"/>
                    </a:lnTo>
                    <a:lnTo>
                      <a:pt x="17" y="38"/>
                    </a:lnTo>
                    <a:lnTo>
                      <a:pt x="0" y="0"/>
                    </a:lnTo>
                    <a:lnTo>
                      <a:pt x="17"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7" name="Freeform 291">
                <a:extLst>
                  <a:ext uri="{FF2B5EF4-FFF2-40B4-BE49-F238E27FC236}">
                    <a16:creationId xmlns:a16="http://schemas.microsoft.com/office/drawing/2014/main" id="{57D0CF3D-E397-4BDD-AAE1-12A7BBD53923}"/>
                  </a:ext>
                </a:extLst>
              </p:cNvPr>
              <p:cNvSpPr>
                <a:spLocks/>
              </p:cNvSpPr>
              <p:nvPr/>
            </p:nvSpPr>
            <p:spPr bwMode="auto">
              <a:xfrm>
                <a:off x="3158" y="1897"/>
                <a:ext cx="59" cy="291"/>
              </a:xfrm>
              <a:custGeom>
                <a:avLst/>
                <a:gdLst>
                  <a:gd name="T0" fmla="*/ 0 w 59"/>
                  <a:gd name="T1" fmla="*/ 291 h 291"/>
                  <a:gd name="T2" fmla="*/ 0 w 59"/>
                  <a:gd name="T3" fmla="*/ 242 h 291"/>
                  <a:gd name="T4" fmla="*/ 5 w 59"/>
                  <a:gd name="T5" fmla="*/ 178 h 291"/>
                  <a:gd name="T6" fmla="*/ 10 w 59"/>
                  <a:gd name="T7" fmla="*/ 118 h 291"/>
                  <a:gd name="T8" fmla="*/ 43 w 59"/>
                  <a:gd name="T9" fmla="*/ 0 h 291"/>
                  <a:gd name="T10" fmla="*/ 59 w 59"/>
                  <a:gd name="T11" fmla="*/ 0 h 291"/>
                  <a:gd name="T12" fmla="*/ 27 w 59"/>
                  <a:gd name="T13" fmla="*/ 118 h 291"/>
                  <a:gd name="T14" fmla="*/ 21 w 59"/>
                  <a:gd name="T15" fmla="*/ 178 h 291"/>
                  <a:gd name="T16" fmla="*/ 16 w 59"/>
                  <a:gd name="T17" fmla="*/ 242 h 291"/>
                  <a:gd name="T18" fmla="*/ 16 w 59"/>
                  <a:gd name="T19" fmla="*/ 291 h 291"/>
                  <a:gd name="T20" fmla="*/ 0 w 59"/>
                  <a:gd name="T21" fmla="*/ 291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9"/>
                  <a:gd name="T34" fmla="*/ 0 h 291"/>
                  <a:gd name="T35" fmla="*/ 59 w 59"/>
                  <a:gd name="T36" fmla="*/ 291 h 29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9" h="291">
                    <a:moveTo>
                      <a:pt x="0" y="291"/>
                    </a:moveTo>
                    <a:lnTo>
                      <a:pt x="0" y="242"/>
                    </a:lnTo>
                    <a:lnTo>
                      <a:pt x="5" y="178"/>
                    </a:lnTo>
                    <a:lnTo>
                      <a:pt x="10" y="118"/>
                    </a:lnTo>
                    <a:lnTo>
                      <a:pt x="43" y="0"/>
                    </a:lnTo>
                    <a:lnTo>
                      <a:pt x="59" y="0"/>
                    </a:lnTo>
                    <a:lnTo>
                      <a:pt x="27" y="118"/>
                    </a:lnTo>
                    <a:lnTo>
                      <a:pt x="21" y="178"/>
                    </a:lnTo>
                    <a:lnTo>
                      <a:pt x="16" y="242"/>
                    </a:lnTo>
                    <a:lnTo>
                      <a:pt x="16" y="291"/>
                    </a:lnTo>
                    <a:lnTo>
                      <a:pt x="0" y="29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sp>
            <p:nvSpPr>
              <p:cNvPr id="298" name="Freeform 292">
                <a:extLst>
                  <a:ext uri="{FF2B5EF4-FFF2-40B4-BE49-F238E27FC236}">
                    <a16:creationId xmlns:a16="http://schemas.microsoft.com/office/drawing/2014/main" id="{445087D6-1259-4B7F-8549-863453143824}"/>
                  </a:ext>
                </a:extLst>
              </p:cNvPr>
              <p:cNvSpPr>
                <a:spLocks/>
              </p:cNvSpPr>
              <p:nvPr/>
            </p:nvSpPr>
            <p:spPr bwMode="auto">
              <a:xfrm>
                <a:off x="2699" y="1897"/>
                <a:ext cx="43" cy="291"/>
              </a:xfrm>
              <a:custGeom>
                <a:avLst/>
                <a:gdLst>
                  <a:gd name="T0" fmla="*/ 27 w 43"/>
                  <a:gd name="T1" fmla="*/ 291 h 291"/>
                  <a:gd name="T2" fmla="*/ 16 w 43"/>
                  <a:gd name="T3" fmla="*/ 237 h 291"/>
                  <a:gd name="T4" fmla="*/ 5 w 43"/>
                  <a:gd name="T5" fmla="*/ 188 h 291"/>
                  <a:gd name="T6" fmla="*/ 0 w 43"/>
                  <a:gd name="T7" fmla="*/ 134 h 291"/>
                  <a:gd name="T8" fmla="*/ 0 w 43"/>
                  <a:gd name="T9" fmla="*/ 0 h 291"/>
                  <a:gd name="T10" fmla="*/ 16 w 43"/>
                  <a:gd name="T11" fmla="*/ 0 h 291"/>
                  <a:gd name="T12" fmla="*/ 16 w 43"/>
                  <a:gd name="T13" fmla="*/ 134 h 291"/>
                  <a:gd name="T14" fmla="*/ 22 w 43"/>
                  <a:gd name="T15" fmla="*/ 188 h 291"/>
                  <a:gd name="T16" fmla="*/ 32 w 43"/>
                  <a:gd name="T17" fmla="*/ 237 h 291"/>
                  <a:gd name="T18" fmla="*/ 43 w 43"/>
                  <a:gd name="T19" fmla="*/ 291 h 291"/>
                  <a:gd name="T20" fmla="*/ 27 w 43"/>
                  <a:gd name="T21" fmla="*/ 291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3"/>
                  <a:gd name="T34" fmla="*/ 0 h 291"/>
                  <a:gd name="T35" fmla="*/ 43 w 43"/>
                  <a:gd name="T36" fmla="*/ 291 h 29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3" h="291">
                    <a:moveTo>
                      <a:pt x="27" y="291"/>
                    </a:moveTo>
                    <a:lnTo>
                      <a:pt x="16" y="237"/>
                    </a:lnTo>
                    <a:lnTo>
                      <a:pt x="5" y="188"/>
                    </a:lnTo>
                    <a:lnTo>
                      <a:pt x="0" y="134"/>
                    </a:lnTo>
                    <a:lnTo>
                      <a:pt x="0" y="0"/>
                    </a:lnTo>
                    <a:lnTo>
                      <a:pt x="16" y="0"/>
                    </a:lnTo>
                    <a:lnTo>
                      <a:pt x="16" y="134"/>
                    </a:lnTo>
                    <a:lnTo>
                      <a:pt x="22" y="188"/>
                    </a:lnTo>
                    <a:lnTo>
                      <a:pt x="32" y="237"/>
                    </a:lnTo>
                    <a:lnTo>
                      <a:pt x="43" y="291"/>
                    </a:lnTo>
                    <a:lnTo>
                      <a:pt x="27" y="29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solidFill>
                    <a:srgbClr val="0E176C"/>
                  </a:solidFill>
                </a:endParaRPr>
              </a:p>
            </p:txBody>
          </p:sp>
        </p:grpSp>
      </p:grpSp>
      <p:sp>
        <p:nvSpPr>
          <p:cNvPr id="299" name="Text Box 2">
            <a:extLst>
              <a:ext uri="{FF2B5EF4-FFF2-40B4-BE49-F238E27FC236}">
                <a16:creationId xmlns:a16="http://schemas.microsoft.com/office/drawing/2014/main" id="{7C1ABBD2-225D-47CE-8C14-F9256AB99835}"/>
              </a:ext>
            </a:extLst>
          </p:cNvPr>
          <p:cNvSpPr txBox="1">
            <a:spLocks noChangeArrowheads="1"/>
          </p:cNvSpPr>
          <p:nvPr/>
        </p:nvSpPr>
        <p:spPr bwMode="auto">
          <a:xfrm>
            <a:off x="449263" y="739552"/>
            <a:ext cx="7972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tabLst>
                <a:tab pos="5715000" algn="r"/>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5715000" algn="r"/>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5715000" algn="r"/>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9pPr>
          </a:lstStyle>
          <a:p>
            <a:pPr>
              <a:spcBef>
                <a:spcPct val="0"/>
              </a:spcBef>
              <a:buNone/>
            </a:pPr>
            <a:r>
              <a:rPr lang="ru-RU" sz="2400" u="sng" dirty="0">
                <a:solidFill>
                  <a:srgbClr val="960000"/>
                </a:solidFill>
                <a:latin typeface="+mn-lt"/>
              </a:rPr>
              <a:t>Диалог </a:t>
            </a:r>
            <a:r>
              <a:rPr lang="ru-RU" sz="2400" u="sng" dirty="0" err="1">
                <a:solidFill>
                  <a:srgbClr val="960000"/>
                </a:solidFill>
                <a:latin typeface="+mn-lt"/>
              </a:rPr>
              <a:t>деңгейлері</a:t>
            </a:r>
            <a:r>
              <a:rPr lang="ru-RU" sz="2400" u="sng" dirty="0">
                <a:solidFill>
                  <a:srgbClr val="960000"/>
                </a:solidFill>
                <a:latin typeface="+mn-lt"/>
              </a:rPr>
              <a:t> </a:t>
            </a:r>
            <a:r>
              <a:rPr lang="ru-RU" sz="2400" u="sng" dirty="0" err="1">
                <a:solidFill>
                  <a:srgbClr val="960000"/>
                </a:solidFill>
                <a:latin typeface="+mn-lt"/>
              </a:rPr>
              <a:t>және</a:t>
            </a:r>
            <a:r>
              <a:rPr lang="ru-RU" sz="2400" u="sng" dirty="0">
                <a:solidFill>
                  <a:srgbClr val="960000"/>
                </a:solidFill>
                <a:latin typeface="+mn-lt"/>
              </a:rPr>
              <a:t> «</a:t>
            </a:r>
            <a:r>
              <a:rPr lang="ru-RU" sz="2400" u="sng" dirty="0" err="1">
                <a:solidFill>
                  <a:srgbClr val="960000"/>
                </a:solidFill>
                <a:latin typeface="+mn-lt"/>
              </a:rPr>
              <a:t>Виртуалды</a:t>
            </a:r>
            <a:r>
              <a:rPr lang="ru-RU" sz="2400" u="sng" dirty="0">
                <a:solidFill>
                  <a:srgbClr val="960000"/>
                </a:solidFill>
                <a:latin typeface="+mn-lt"/>
              </a:rPr>
              <a:t> </a:t>
            </a:r>
            <a:r>
              <a:rPr lang="ru-RU" sz="2400" u="sng" dirty="0" err="1">
                <a:solidFill>
                  <a:srgbClr val="960000"/>
                </a:solidFill>
                <a:latin typeface="+mn-lt"/>
              </a:rPr>
              <a:t>терезе</a:t>
            </a:r>
            <a:r>
              <a:rPr lang="ru-RU" sz="2400" u="sng" dirty="0">
                <a:solidFill>
                  <a:srgbClr val="960000"/>
                </a:solidFill>
                <a:latin typeface="+mn-lt"/>
              </a:rPr>
              <a:t>» </a:t>
            </a:r>
            <a:r>
              <a:rPr lang="ru-RU" sz="2400" u="sng" dirty="0" err="1" smtClean="0">
                <a:solidFill>
                  <a:srgbClr val="960000"/>
                </a:solidFill>
                <a:latin typeface="+mn-lt"/>
              </a:rPr>
              <a:t>әдісі</a:t>
            </a:r>
            <a:endParaRPr lang="en-US" altLang="en-US" sz="2400" u="sng" dirty="0">
              <a:solidFill>
                <a:srgbClr val="960000"/>
              </a:solidFill>
              <a:latin typeface="+mn-lt"/>
            </a:endParaRPr>
          </a:p>
        </p:txBody>
      </p:sp>
      <p:grpSp>
        <p:nvGrpSpPr>
          <p:cNvPr id="300" name="Group 319">
            <a:extLst>
              <a:ext uri="{FF2B5EF4-FFF2-40B4-BE49-F238E27FC236}">
                <a16:creationId xmlns:a16="http://schemas.microsoft.com/office/drawing/2014/main" id="{10A10607-5783-4CB6-9177-556E00525105}"/>
              </a:ext>
            </a:extLst>
          </p:cNvPr>
          <p:cNvGrpSpPr>
            <a:grpSpLocks/>
          </p:cNvGrpSpPr>
          <p:nvPr/>
        </p:nvGrpSpPr>
        <p:grpSpPr bwMode="auto">
          <a:xfrm>
            <a:off x="3240088" y="1253951"/>
            <a:ext cx="3168650" cy="5559425"/>
            <a:chOff x="2041" y="537"/>
            <a:chExt cx="1996" cy="3502"/>
          </a:xfrm>
        </p:grpSpPr>
        <p:grpSp>
          <p:nvGrpSpPr>
            <p:cNvPr id="301" name="Group 36">
              <a:extLst>
                <a:ext uri="{FF2B5EF4-FFF2-40B4-BE49-F238E27FC236}">
                  <a16:creationId xmlns:a16="http://schemas.microsoft.com/office/drawing/2014/main" id="{D2C52AD5-BA1E-4D2A-97C7-A566E3037B3D}"/>
                </a:ext>
              </a:extLst>
            </p:cNvPr>
            <p:cNvGrpSpPr>
              <a:grpSpLocks/>
            </p:cNvGrpSpPr>
            <p:nvPr/>
          </p:nvGrpSpPr>
          <p:grpSpPr bwMode="auto">
            <a:xfrm>
              <a:off x="2041" y="2210"/>
              <a:ext cx="1959" cy="1829"/>
              <a:chOff x="2041" y="2210"/>
              <a:chExt cx="1959" cy="1829"/>
            </a:xfrm>
          </p:grpSpPr>
          <p:sp>
            <p:nvSpPr>
              <p:cNvPr id="370" name="Freeform 37">
                <a:extLst>
                  <a:ext uri="{FF2B5EF4-FFF2-40B4-BE49-F238E27FC236}">
                    <a16:creationId xmlns:a16="http://schemas.microsoft.com/office/drawing/2014/main" id="{3F8A9F51-089A-4A62-8044-3282CD36C6F3}"/>
                  </a:ext>
                </a:extLst>
              </p:cNvPr>
              <p:cNvSpPr>
                <a:spLocks/>
              </p:cNvSpPr>
              <p:nvPr/>
            </p:nvSpPr>
            <p:spPr bwMode="auto">
              <a:xfrm>
                <a:off x="2451" y="3537"/>
                <a:ext cx="1198" cy="178"/>
              </a:xfrm>
              <a:custGeom>
                <a:avLst/>
                <a:gdLst>
                  <a:gd name="T0" fmla="*/ 1198 w 1198"/>
                  <a:gd name="T1" fmla="*/ 178 h 178"/>
                  <a:gd name="T2" fmla="*/ 0 w 1198"/>
                  <a:gd name="T3" fmla="*/ 178 h 178"/>
                  <a:gd name="T4" fmla="*/ 27 w 1198"/>
                  <a:gd name="T5" fmla="*/ 113 h 178"/>
                  <a:gd name="T6" fmla="*/ 108 w 1198"/>
                  <a:gd name="T7" fmla="*/ 0 h 178"/>
                  <a:gd name="T8" fmla="*/ 1106 w 1198"/>
                  <a:gd name="T9" fmla="*/ 0 h 178"/>
                  <a:gd name="T10" fmla="*/ 1182 w 1198"/>
                  <a:gd name="T11" fmla="*/ 113 h 178"/>
                  <a:gd name="T12" fmla="*/ 1198 w 1198"/>
                  <a:gd name="T13" fmla="*/ 178 h 178"/>
                  <a:gd name="T14" fmla="*/ 0 60000 65536"/>
                  <a:gd name="T15" fmla="*/ 0 60000 65536"/>
                  <a:gd name="T16" fmla="*/ 0 60000 65536"/>
                  <a:gd name="T17" fmla="*/ 0 60000 65536"/>
                  <a:gd name="T18" fmla="*/ 0 60000 65536"/>
                  <a:gd name="T19" fmla="*/ 0 60000 65536"/>
                  <a:gd name="T20" fmla="*/ 0 60000 65536"/>
                  <a:gd name="T21" fmla="*/ 0 w 1198"/>
                  <a:gd name="T22" fmla="*/ 0 h 178"/>
                  <a:gd name="T23" fmla="*/ 1198 w 1198"/>
                  <a:gd name="T24" fmla="*/ 178 h 1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8" h="178">
                    <a:moveTo>
                      <a:pt x="1198" y="178"/>
                    </a:moveTo>
                    <a:lnTo>
                      <a:pt x="0" y="178"/>
                    </a:lnTo>
                    <a:lnTo>
                      <a:pt x="27" y="113"/>
                    </a:lnTo>
                    <a:lnTo>
                      <a:pt x="108" y="0"/>
                    </a:lnTo>
                    <a:lnTo>
                      <a:pt x="1106" y="0"/>
                    </a:lnTo>
                    <a:lnTo>
                      <a:pt x="1182" y="113"/>
                    </a:lnTo>
                    <a:lnTo>
                      <a:pt x="1198" y="178"/>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71" name="Freeform 38">
                <a:extLst>
                  <a:ext uri="{FF2B5EF4-FFF2-40B4-BE49-F238E27FC236}">
                    <a16:creationId xmlns:a16="http://schemas.microsoft.com/office/drawing/2014/main" id="{B33CE2D1-E671-4C75-9F74-D5680E2C410E}"/>
                  </a:ext>
                </a:extLst>
              </p:cNvPr>
              <p:cNvSpPr>
                <a:spLocks/>
              </p:cNvSpPr>
              <p:nvPr/>
            </p:nvSpPr>
            <p:spPr bwMode="auto">
              <a:xfrm>
                <a:off x="2445" y="3532"/>
                <a:ext cx="1209" cy="189"/>
              </a:xfrm>
              <a:custGeom>
                <a:avLst/>
                <a:gdLst>
                  <a:gd name="T0" fmla="*/ 6 w 1209"/>
                  <a:gd name="T1" fmla="*/ 189 h 189"/>
                  <a:gd name="T2" fmla="*/ 0 w 1209"/>
                  <a:gd name="T3" fmla="*/ 183 h 189"/>
                  <a:gd name="T4" fmla="*/ 27 w 1209"/>
                  <a:gd name="T5" fmla="*/ 118 h 189"/>
                  <a:gd name="T6" fmla="*/ 108 w 1209"/>
                  <a:gd name="T7" fmla="*/ 5 h 189"/>
                  <a:gd name="T8" fmla="*/ 114 w 1209"/>
                  <a:gd name="T9" fmla="*/ 0 h 189"/>
                  <a:gd name="T10" fmla="*/ 1112 w 1209"/>
                  <a:gd name="T11" fmla="*/ 0 h 189"/>
                  <a:gd name="T12" fmla="*/ 1117 w 1209"/>
                  <a:gd name="T13" fmla="*/ 5 h 189"/>
                  <a:gd name="T14" fmla="*/ 1193 w 1209"/>
                  <a:gd name="T15" fmla="*/ 118 h 189"/>
                  <a:gd name="T16" fmla="*/ 1209 w 1209"/>
                  <a:gd name="T17" fmla="*/ 183 h 189"/>
                  <a:gd name="T18" fmla="*/ 1198 w 1209"/>
                  <a:gd name="T19" fmla="*/ 183 h 189"/>
                  <a:gd name="T20" fmla="*/ 1182 w 1209"/>
                  <a:gd name="T21" fmla="*/ 118 h 189"/>
                  <a:gd name="T22" fmla="*/ 1112 w 1209"/>
                  <a:gd name="T23" fmla="*/ 11 h 189"/>
                  <a:gd name="T24" fmla="*/ 114 w 1209"/>
                  <a:gd name="T25" fmla="*/ 11 h 189"/>
                  <a:gd name="T26" fmla="*/ 38 w 1209"/>
                  <a:gd name="T27" fmla="*/ 118 h 189"/>
                  <a:gd name="T28" fmla="*/ 11 w 1209"/>
                  <a:gd name="T29" fmla="*/ 183 h 189"/>
                  <a:gd name="T30" fmla="*/ 6 w 1209"/>
                  <a:gd name="T31" fmla="*/ 189 h 1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09"/>
                  <a:gd name="T49" fmla="*/ 0 h 189"/>
                  <a:gd name="T50" fmla="*/ 1209 w 1209"/>
                  <a:gd name="T51" fmla="*/ 189 h 18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09" h="189">
                    <a:moveTo>
                      <a:pt x="6" y="189"/>
                    </a:moveTo>
                    <a:lnTo>
                      <a:pt x="0" y="183"/>
                    </a:lnTo>
                    <a:lnTo>
                      <a:pt x="27" y="118"/>
                    </a:lnTo>
                    <a:lnTo>
                      <a:pt x="108" y="5"/>
                    </a:lnTo>
                    <a:lnTo>
                      <a:pt x="114" y="0"/>
                    </a:lnTo>
                    <a:lnTo>
                      <a:pt x="1112" y="0"/>
                    </a:lnTo>
                    <a:lnTo>
                      <a:pt x="1117" y="5"/>
                    </a:lnTo>
                    <a:lnTo>
                      <a:pt x="1193" y="118"/>
                    </a:lnTo>
                    <a:lnTo>
                      <a:pt x="1209" y="183"/>
                    </a:lnTo>
                    <a:lnTo>
                      <a:pt x="1198" y="183"/>
                    </a:lnTo>
                    <a:lnTo>
                      <a:pt x="1182" y="118"/>
                    </a:lnTo>
                    <a:lnTo>
                      <a:pt x="1112" y="11"/>
                    </a:lnTo>
                    <a:lnTo>
                      <a:pt x="114" y="11"/>
                    </a:lnTo>
                    <a:lnTo>
                      <a:pt x="38" y="118"/>
                    </a:lnTo>
                    <a:lnTo>
                      <a:pt x="11" y="183"/>
                    </a:lnTo>
                    <a:lnTo>
                      <a:pt x="6" y="1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72" name="Freeform 39">
                <a:extLst>
                  <a:ext uri="{FF2B5EF4-FFF2-40B4-BE49-F238E27FC236}">
                    <a16:creationId xmlns:a16="http://schemas.microsoft.com/office/drawing/2014/main" id="{2077AA2F-063E-4E06-9E5B-D0384CE143E3}"/>
                  </a:ext>
                </a:extLst>
              </p:cNvPr>
              <p:cNvSpPr>
                <a:spLocks/>
              </p:cNvSpPr>
              <p:nvPr/>
            </p:nvSpPr>
            <p:spPr bwMode="auto">
              <a:xfrm>
                <a:off x="2451" y="3710"/>
                <a:ext cx="1203" cy="11"/>
              </a:xfrm>
              <a:custGeom>
                <a:avLst/>
                <a:gdLst>
                  <a:gd name="T0" fmla="*/ 1203 w 1203"/>
                  <a:gd name="T1" fmla="*/ 5 h 11"/>
                  <a:gd name="T2" fmla="*/ 1198 w 1203"/>
                  <a:gd name="T3" fmla="*/ 11 h 11"/>
                  <a:gd name="T4" fmla="*/ 0 w 1203"/>
                  <a:gd name="T5" fmla="*/ 11 h 11"/>
                  <a:gd name="T6" fmla="*/ 0 w 1203"/>
                  <a:gd name="T7" fmla="*/ 0 h 11"/>
                  <a:gd name="T8" fmla="*/ 1198 w 1203"/>
                  <a:gd name="T9" fmla="*/ 0 h 11"/>
                  <a:gd name="T10" fmla="*/ 1203 w 1203"/>
                  <a:gd name="T11" fmla="*/ 5 h 11"/>
                  <a:gd name="T12" fmla="*/ 0 60000 65536"/>
                  <a:gd name="T13" fmla="*/ 0 60000 65536"/>
                  <a:gd name="T14" fmla="*/ 0 60000 65536"/>
                  <a:gd name="T15" fmla="*/ 0 60000 65536"/>
                  <a:gd name="T16" fmla="*/ 0 60000 65536"/>
                  <a:gd name="T17" fmla="*/ 0 60000 65536"/>
                  <a:gd name="T18" fmla="*/ 0 w 1203"/>
                  <a:gd name="T19" fmla="*/ 0 h 11"/>
                  <a:gd name="T20" fmla="*/ 1203 w 1203"/>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203" h="11">
                    <a:moveTo>
                      <a:pt x="1203" y="5"/>
                    </a:moveTo>
                    <a:lnTo>
                      <a:pt x="1198" y="11"/>
                    </a:lnTo>
                    <a:lnTo>
                      <a:pt x="0" y="11"/>
                    </a:lnTo>
                    <a:lnTo>
                      <a:pt x="0" y="0"/>
                    </a:lnTo>
                    <a:lnTo>
                      <a:pt x="1198" y="0"/>
                    </a:lnTo>
                    <a:lnTo>
                      <a:pt x="1203"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73" name="Rectangle 40">
                <a:extLst>
                  <a:ext uri="{FF2B5EF4-FFF2-40B4-BE49-F238E27FC236}">
                    <a16:creationId xmlns:a16="http://schemas.microsoft.com/office/drawing/2014/main" id="{CA317CD7-B17A-45C4-8099-9EF01B28E696}"/>
                  </a:ext>
                </a:extLst>
              </p:cNvPr>
              <p:cNvSpPr>
                <a:spLocks noChangeArrowheads="1"/>
              </p:cNvSpPr>
              <p:nvPr/>
            </p:nvSpPr>
            <p:spPr bwMode="auto">
              <a:xfrm>
                <a:off x="2515" y="3629"/>
                <a:ext cx="13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74" name="Freeform 41">
                <a:extLst>
                  <a:ext uri="{FF2B5EF4-FFF2-40B4-BE49-F238E27FC236}">
                    <a16:creationId xmlns:a16="http://schemas.microsoft.com/office/drawing/2014/main" id="{076B2ECB-C26E-463D-8569-DCBC45DA2A6A}"/>
                  </a:ext>
                </a:extLst>
              </p:cNvPr>
              <p:cNvSpPr>
                <a:spLocks/>
              </p:cNvSpPr>
              <p:nvPr/>
            </p:nvSpPr>
            <p:spPr bwMode="auto">
              <a:xfrm>
                <a:off x="2672" y="3548"/>
                <a:ext cx="755" cy="75"/>
              </a:xfrm>
              <a:custGeom>
                <a:avLst/>
                <a:gdLst>
                  <a:gd name="T0" fmla="*/ 0 w 755"/>
                  <a:gd name="T1" fmla="*/ 38 h 75"/>
                  <a:gd name="T2" fmla="*/ 5 w 755"/>
                  <a:gd name="T3" fmla="*/ 32 h 75"/>
                  <a:gd name="T4" fmla="*/ 32 w 755"/>
                  <a:gd name="T5" fmla="*/ 21 h 75"/>
                  <a:gd name="T6" fmla="*/ 65 w 755"/>
                  <a:gd name="T7" fmla="*/ 16 h 75"/>
                  <a:gd name="T8" fmla="*/ 113 w 755"/>
                  <a:gd name="T9" fmla="*/ 11 h 75"/>
                  <a:gd name="T10" fmla="*/ 167 w 755"/>
                  <a:gd name="T11" fmla="*/ 5 h 75"/>
                  <a:gd name="T12" fmla="*/ 232 w 755"/>
                  <a:gd name="T13" fmla="*/ 5 h 75"/>
                  <a:gd name="T14" fmla="*/ 302 w 755"/>
                  <a:gd name="T15" fmla="*/ 0 h 75"/>
                  <a:gd name="T16" fmla="*/ 453 w 755"/>
                  <a:gd name="T17" fmla="*/ 0 h 75"/>
                  <a:gd name="T18" fmla="*/ 523 w 755"/>
                  <a:gd name="T19" fmla="*/ 5 h 75"/>
                  <a:gd name="T20" fmla="*/ 588 w 755"/>
                  <a:gd name="T21" fmla="*/ 5 h 75"/>
                  <a:gd name="T22" fmla="*/ 642 w 755"/>
                  <a:gd name="T23" fmla="*/ 11 h 75"/>
                  <a:gd name="T24" fmla="*/ 691 w 755"/>
                  <a:gd name="T25" fmla="*/ 16 h 75"/>
                  <a:gd name="T26" fmla="*/ 723 w 755"/>
                  <a:gd name="T27" fmla="*/ 21 h 75"/>
                  <a:gd name="T28" fmla="*/ 750 w 755"/>
                  <a:gd name="T29" fmla="*/ 32 h 75"/>
                  <a:gd name="T30" fmla="*/ 755 w 755"/>
                  <a:gd name="T31" fmla="*/ 38 h 75"/>
                  <a:gd name="T32" fmla="*/ 750 w 755"/>
                  <a:gd name="T33" fmla="*/ 43 h 75"/>
                  <a:gd name="T34" fmla="*/ 723 w 755"/>
                  <a:gd name="T35" fmla="*/ 54 h 75"/>
                  <a:gd name="T36" fmla="*/ 691 w 755"/>
                  <a:gd name="T37" fmla="*/ 59 h 75"/>
                  <a:gd name="T38" fmla="*/ 642 w 755"/>
                  <a:gd name="T39" fmla="*/ 65 h 75"/>
                  <a:gd name="T40" fmla="*/ 588 w 755"/>
                  <a:gd name="T41" fmla="*/ 70 h 75"/>
                  <a:gd name="T42" fmla="*/ 523 w 755"/>
                  <a:gd name="T43" fmla="*/ 70 h 75"/>
                  <a:gd name="T44" fmla="*/ 453 w 755"/>
                  <a:gd name="T45" fmla="*/ 75 h 75"/>
                  <a:gd name="T46" fmla="*/ 302 w 755"/>
                  <a:gd name="T47" fmla="*/ 75 h 75"/>
                  <a:gd name="T48" fmla="*/ 232 w 755"/>
                  <a:gd name="T49" fmla="*/ 70 h 75"/>
                  <a:gd name="T50" fmla="*/ 167 w 755"/>
                  <a:gd name="T51" fmla="*/ 70 h 75"/>
                  <a:gd name="T52" fmla="*/ 113 w 755"/>
                  <a:gd name="T53" fmla="*/ 65 h 75"/>
                  <a:gd name="T54" fmla="*/ 65 w 755"/>
                  <a:gd name="T55" fmla="*/ 59 h 75"/>
                  <a:gd name="T56" fmla="*/ 32 w 755"/>
                  <a:gd name="T57" fmla="*/ 54 h 75"/>
                  <a:gd name="T58" fmla="*/ 5 w 755"/>
                  <a:gd name="T59" fmla="*/ 43 h 75"/>
                  <a:gd name="T60" fmla="*/ 0 w 755"/>
                  <a:gd name="T61" fmla="*/ 38 h 7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55"/>
                  <a:gd name="T94" fmla="*/ 0 h 75"/>
                  <a:gd name="T95" fmla="*/ 755 w 755"/>
                  <a:gd name="T96" fmla="*/ 75 h 7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55" h="75">
                    <a:moveTo>
                      <a:pt x="0" y="38"/>
                    </a:moveTo>
                    <a:lnTo>
                      <a:pt x="5" y="32"/>
                    </a:lnTo>
                    <a:lnTo>
                      <a:pt x="32" y="21"/>
                    </a:lnTo>
                    <a:lnTo>
                      <a:pt x="65" y="16"/>
                    </a:lnTo>
                    <a:lnTo>
                      <a:pt x="113" y="11"/>
                    </a:lnTo>
                    <a:lnTo>
                      <a:pt x="167" y="5"/>
                    </a:lnTo>
                    <a:lnTo>
                      <a:pt x="232" y="5"/>
                    </a:lnTo>
                    <a:lnTo>
                      <a:pt x="302" y="0"/>
                    </a:lnTo>
                    <a:lnTo>
                      <a:pt x="453" y="0"/>
                    </a:lnTo>
                    <a:lnTo>
                      <a:pt x="523" y="5"/>
                    </a:lnTo>
                    <a:lnTo>
                      <a:pt x="588" y="5"/>
                    </a:lnTo>
                    <a:lnTo>
                      <a:pt x="642" y="11"/>
                    </a:lnTo>
                    <a:lnTo>
                      <a:pt x="691" y="16"/>
                    </a:lnTo>
                    <a:lnTo>
                      <a:pt x="723" y="21"/>
                    </a:lnTo>
                    <a:lnTo>
                      <a:pt x="750" y="32"/>
                    </a:lnTo>
                    <a:lnTo>
                      <a:pt x="755" y="38"/>
                    </a:lnTo>
                    <a:lnTo>
                      <a:pt x="750" y="43"/>
                    </a:lnTo>
                    <a:lnTo>
                      <a:pt x="723" y="54"/>
                    </a:lnTo>
                    <a:lnTo>
                      <a:pt x="691" y="59"/>
                    </a:lnTo>
                    <a:lnTo>
                      <a:pt x="642" y="65"/>
                    </a:lnTo>
                    <a:lnTo>
                      <a:pt x="588" y="70"/>
                    </a:lnTo>
                    <a:lnTo>
                      <a:pt x="523" y="70"/>
                    </a:lnTo>
                    <a:lnTo>
                      <a:pt x="453" y="75"/>
                    </a:lnTo>
                    <a:lnTo>
                      <a:pt x="302" y="75"/>
                    </a:lnTo>
                    <a:lnTo>
                      <a:pt x="232" y="70"/>
                    </a:lnTo>
                    <a:lnTo>
                      <a:pt x="167" y="70"/>
                    </a:lnTo>
                    <a:lnTo>
                      <a:pt x="113" y="65"/>
                    </a:lnTo>
                    <a:lnTo>
                      <a:pt x="65" y="59"/>
                    </a:lnTo>
                    <a:lnTo>
                      <a:pt x="32" y="54"/>
                    </a:lnTo>
                    <a:lnTo>
                      <a:pt x="5" y="43"/>
                    </a:lnTo>
                    <a:lnTo>
                      <a:pt x="0" y="38"/>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75" name="Freeform 42">
                <a:extLst>
                  <a:ext uri="{FF2B5EF4-FFF2-40B4-BE49-F238E27FC236}">
                    <a16:creationId xmlns:a16="http://schemas.microsoft.com/office/drawing/2014/main" id="{21111410-0366-4324-BED2-02A2D068E5F9}"/>
                  </a:ext>
                </a:extLst>
              </p:cNvPr>
              <p:cNvSpPr>
                <a:spLocks/>
              </p:cNvSpPr>
              <p:nvPr/>
            </p:nvSpPr>
            <p:spPr bwMode="auto">
              <a:xfrm>
                <a:off x="2667" y="3543"/>
                <a:ext cx="766" cy="86"/>
              </a:xfrm>
              <a:custGeom>
                <a:avLst/>
                <a:gdLst>
                  <a:gd name="T0" fmla="*/ 10 w 766"/>
                  <a:gd name="T1" fmla="*/ 32 h 86"/>
                  <a:gd name="T2" fmla="*/ 70 w 766"/>
                  <a:gd name="T3" fmla="*/ 16 h 86"/>
                  <a:gd name="T4" fmla="*/ 172 w 766"/>
                  <a:gd name="T5" fmla="*/ 5 h 86"/>
                  <a:gd name="T6" fmla="*/ 307 w 766"/>
                  <a:gd name="T7" fmla="*/ 0 h 86"/>
                  <a:gd name="T8" fmla="*/ 528 w 766"/>
                  <a:gd name="T9" fmla="*/ 5 h 86"/>
                  <a:gd name="T10" fmla="*/ 647 w 766"/>
                  <a:gd name="T11" fmla="*/ 10 h 86"/>
                  <a:gd name="T12" fmla="*/ 728 w 766"/>
                  <a:gd name="T13" fmla="*/ 21 h 86"/>
                  <a:gd name="T14" fmla="*/ 760 w 766"/>
                  <a:gd name="T15" fmla="*/ 37 h 86"/>
                  <a:gd name="T16" fmla="*/ 760 w 766"/>
                  <a:gd name="T17" fmla="*/ 48 h 86"/>
                  <a:gd name="T18" fmla="*/ 728 w 766"/>
                  <a:gd name="T19" fmla="*/ 64 h 86"/>
                  <a:gd name="T20" fmla="*/ 647 w 766"/>
                  <a:gd name="T21" fmla="*/ 75 h 86"/>
                  <a:gd name="T22" fmla="*/ 528 w 766"/>
                  <a:gd name="T23" fmla="*/ 80 h 86"/>
                  <a:gd name="T24" fmla="*/ 307 w 766"/>
                  <a:gd name="T25" fmla="*/ 86 h 86"/>
                  <a:gd name="T26" fmla="*/ 172 w 766"/>
                  <a:gd name="T27" fmla="*/ 80 h 86"/>
                  <a:gd name="T28" fmla="*/ 70 w 766"/>
                  <a:gd name="T29" fmla="*/ 70 h 86"/>
                  <a:gd name="T30" fmla="*/ 10 w 766"/>
                  <a:gd name="T31" fmla="*/ 53 h 86"/>
                  <a:gd name="T32" fmla="*/ 0 w 766"/>
                  <a:gd name="T33" fmla="*/ 43 h 86"/>
                  <a:gd name="T34" fmla="*/ 10 w 766"/>
                  <a:gd name="T35" fmla="*/ 43 h 86"/>
                  <a:gd name="T36" fmla="*/ 70 w 766"/>
                  <a:gd name="T37" fmla="*/ 59 h 86"/>
                  <a:gd name="T38" fmla="*/ 172 w 766"/>
                  <a:gd name="T39" fmla="*/ 70 h 86"/>
                  <a:gd name="T40" fmla="*/ 307 w 766"/>
                  <a:gd name="T41" fmla="*/ 75 h 86"/>
                  <a:gd name="T42" fmla="*/ 528 w 766"/>
                  <a:gd name="T43" fmla="*/ 70 h 86"/>
                  <a:gd name="T44" fmla="*/ 647 w 766"/>
                  <a:gd name="T45" fmla="*/ 64 h 86"/>
                  <a:gd name="T46" fmla="*/ 728 w 766"/>
                  <a:gd name="T47" fmla="*/ 53 h 86"/>
                  <a:gd name="T48" fmla="*/ 755 w 766"/>
                  <a:gd name="T49" fmla="*/ 43 h 86"/>
                  <a:gd name="T50" fmla="*/ 728 w 766"/>
                  <a:gd name="T51" fmla="*/ 32 h 86"/>
                  <a:gd name="T52" fmla="*/ 647 w 766"/>
                  <a:gd name="T53" fmla="*/ 21 h 86"/>
                  <a:gd name="T54" fmla="*/ 528 w 766"/>
                  <a:gd name="T55" fmla="*/ 16 h 86"/>
                  <a:gd name="T56" fmla="*/ 307 w 766"/>
                  <a:gd name="T57" fmla="*/ 10 h 86"/>
                  <a:gd name="T58" fmla="*/ 172 w 766"/>
                  <a:gd name="T59" fmla="*/ 16 h 86"/>
                  <a:gd name="T60" fmla="*/ 70 w 766"/>
                  <a:gd name="T61" fmla="*/ 26 h 86"/>
                  <a:gd name="T62" fmla="*/ 10 w 766"/>
                  <a:gd name="T63" fmla="*/ 43 h 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66"/>
                  <a:gd name="T97" fmla="*/ 0 h 86"/>
                  <a:gd name="T98" fmla="*/ 766 w 766"/>
                  <a:gd name="T99" fmla="*/ 86 h 8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66" h="86">
                    <a:moveTo>
                      <a:pt x="5" y="37"/>
                    </a:moveTo>
                    <a:lnTo>
                      <a:pt x="10" y="32"/>
                    </a:lnTo>
                    <a:lnTo>
                      <a:pt x="37" y="21"/>
                    </a:lnTo>
                    <a:lnTo>
                      <a:pt x="70" y="16"/>
                    </a:lnTo>
                    <a:lnTo>
                      <a:pt x="118" y="10"/>
                    </a:lnTo>
                    <a:lnTo>
                      <a:pt x="172" y="5"/>
                    </a:lnTo>
                    <a:lnTo>
                      <a:pt x="237" y="5"/>
                    </a:lnTo>
                    <a:lnTo>
                      <a:pt x="307" y="0"/>
                    </a:lnTo>
                    <a:lnTo>
                      <a:pt x="458" y="0"/>
                    </a:lnTo>
                    <a:lnTo>
                      <a:pt x="528" y="5"/>
                    </a:lnTo>
                    <a:lnTo>
                      <a:pt x="593" y="5"/>
                    </a:lnTo>
                    <a:lnTo>
                      <a:pt x="647" y="10"/>
                    </a:lnTo>
                    <a:lnTo>
                      <a:pt x="696" y="16"/>
                    </a:lnTo>
                    <a:lnTo>
                      <a:pt x="728" y="21"/>
                    </a:lnTo>
                    <a:lnTo>
                      <a:pt x="755" y="32"/>
                    </a:lnTo>
                    <a:lnTo>
                      <a:pt x="760" y="37"/>
                    </a:lnTo>
                    <a:lnTo>
                      <a:pt x="766" y="43"/>
                    </a:lnTo>
                    <a:lnTo>
                      <a:pt x="760" y="48"/>
                    </a:lnTo>
                    <a:lnTo>
                      <a:pt x="755" y="53"/>
                    </a:lnTo>
                    <a:lnTo>
                      <a:pt x="728" y="64"/>
                    </a:lnTo>
                    <a:lnTo>
                      <a:pt x="696" y="70"/>
                    </a:lnTo>
                    <a:lnTo>
                      <a:pt x="647" y="75"/>
                    </a:lnTo>
                    <a:lnTo>
                      <a:pt x="593" y="80"/>
                    </a:lnTo>
                    <a:lnTo>
                      <a:pt x="528" y="80"/>
                    </a:lnTo>
                    <a:lnTo>
                      <a:pt x="458" y="86"/>
                    </a:lnTo>
                    <a:lnTo>
                      <a:pt x="307" y="86"/>
                    </a:lnTo>
                    <a:lnTo>
                      <a:pt x="237" y="80"/>
                    </a:lnTo>
                    <a:lnTo>
                      <a:pt x="172" y="80"/>
                    </a:lnTo>
                    <a:lnTo>
                      <a:pt x="118" y="75"/>
                    </a:lnTo>
                    <a:lnTo>
                      <a:pt x="70" y="70"/>
                    </a:lnTo>
                    <a:lnTo>
                      <a:pt x="37" y="64"/>
                    </a:lnTo>
                    <a:lnTo>
                      <a:pt x="10" y="53"/>
                    </a:lnTo>
                    <a:lnTo>
                      <a:pt x="5" y="48"/>
                    </a:lnTo>
                    <a:lnTo>
                      <a:pt x="0" y="43"/>
                    </a:lnTo>
                    <a:lnTo>
                      <a:pt x="10" y="43"/>
                    </a:lnTo>
                    <a:lnTo>
                      <a:pt x="37" y="53"/>
                    </a:lnTo>
                    <a:lnTo>
                      <a:pt x="70" y="59"/>
                    </a:lnTo>
                    <a:lnTo>
                      <a:pt x="118" y="64"/>
                    </a:lnTo>
                    <a:lnTo>
                      <a:pt x="172" y="70"/>
                    </a:lnTo>
                    <a:lnTo>
                      <a:pt x="237" y="70"/>
                    </a:lnTo>
                    <a:lnTo>
                      <a:pt x="307" y="75"/>
                    </a:lnTo>
                    <a:lnTo>
                      <a:pt x="458" y="75"/>
                    </a:lnTo>
                    <a:lnTo>
                      <a:pt x="528" y="70"/>
                    </a:lnTo>
                    <a:lnTo>
                      <a:pt x="593" y="70"/>
                    </a:lnTo>
                    <a:lnTo>
                      <a:pt x="647" y="64"/>
                    </a:lnTo>
                    <a:lnTo>
                      <a:pt x="696" y="59"/>
                    </a:lnTo>
                    <a:lnTo>
                      <a:pt x="728" y="53"/>
                    </a:lnTo>
                    <a:lnTo>
                      <a:pt x="755" y="43"/>
                    </a:lnTo>
                    <a:lnTo>
                      <a:pt x="728" y="32"/>
                    </a:lnTo>
                    <a:lnTo>
                      <a:pt x="696" y="26"/>
                    </a:lnTo>
                    <a:lnTo>
                      <a:pt x="647" y="21"/>
                    </a:lnTo>
                    <a:lnTo>
                      <a:pt x="593" y="16"/>
                    </a:lnTo>
                    <a:lnTo>
                      <a:pt x="528" y="16"/>
                    </a:lnTo>
                    <a:lnTo>
                      <a:pt x="458" y="10"/>
                    </a:lnTo>
                    <a:lnTo>
                      <a:pt x="307" y="10"/>
                    </a:lnTo>
                    <a:lnTo>
                      <a:pt x="237" y="16"/>
                    </a:lnTo>
                    <a:lnTo>
                      <a:pt x="172" y="16"/>
                    </a:lnTo>
                    <a:lnTo>
                      <a:pt x="118" y="21"/>
                    </a:lnTo>
                    <a:lnTo>
                      <a:pt x="70" y="26"/>
                    </a:lnTo>
                    <a:lnTo>
                      <a:pt x="37" y="32"/>
                    </a:lnTo>
                    <a:lnTo>
                      <a:pt x="10" y="43"/>
                    </a:lnTo>
                    <a:lnTo>
                      <a:pt x="5"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76" name="Freeform 43">
                <a:extLst>
                  <a:ext uri="{FF2B5EF4-FFF2-40B4-BE49-F238E27FC236}">
                    <a16:creationId xmlns:a16="http://schemas.microsoft.com/office/drawing/2014/main" id="{872E8588-E1FE-489E-8712-F2D34C5454FB}"/>
                  </a:ext>
                </a:extLst>
              </p:cNvPr>
              <p:cNvSpPr>
                <a:spLocks/>
              </p:cNvSpPr>
              <p:nvPr/>
            </p:nvSpPr>
            <p:spPr bwMode="auto">
              <a:xfrm>
                <a:off x="2667" y="3580"/>
                <a:ext cx="16" cy="6"/>
              </a:xfrm>
              <a:custGeom>
                <a:avLst/>
                <a:gdLst>
                  <a:gd name="T0" fmla="*/ 0 w 16"/>
                  <a:gd name="T1" fmla="*/ 6 h 6"/>
                  <a:gd name="T2" fmla="*/ 5 w 16"/>
                  <a:gd name="T3" fmla="*/ 0 h 6"/>
                  <a:gd name="T4" fmla="*/ 16 w 16"/>
                  <a:gd name="T5" fmla="*/ 0 h 6"/>
                  <a:gd name="T6" fmla="*/ 10 w 16"/>
                  <a:gd name="T7" fmla="*/ 6 h 6"/>
                  <a:gd name="T8" fmla="*/ 0 w 16"/>
                  <a:gd name="T9" fmla="*/ 6 h 6"/>
                  <a:gd name="T10" fmla="*/ 0 60000 65536"/>
                  <a:gd name="T11" fmla="*/ 0 60000 65536"/>
                  <a:gd name="T12" fmla="*/ 0 60000 65536"/>
                  <a:gd name="T13" fmla="*/ 0 60000 65536"/>
                  <a:gd name="T14" fmla="*/ 0 60000 65536"/>
                  <a:gd name="T15" fmla="*/ 0 w 16"/>
                  <a:gd name="T16" fmla="*/ 0 h 6"/>
                  <a:gd name="T17" fmla="*/ 16 w 16"/>
                  <a:gd name="T18" fmla="*/ 6 h 6"/>
                </a:gdLst>
                <a:ahLst/>
                <a:cxnLst>
                  <a:cxn ang="T10">
                    <a:pos x="T0" y="T1"/>
                  </a:cxn>
                  <a:cxn ang="T11">
                    <a:pos x="T2" y="T3"/>
                  </a:cxn>
                  <a:cxn ang="T12">
                    <a:pos x="T4" y="T5"/>
                  </a:cxn>
                  <a:cxn ang="T13">
                    <a:pos x="T6" y="T7"/>
                  </a:cxn>
                  <a:cxn ang="T14">
                    <a:pos x="T8" y="T9"/>
                  </a:cxn>
                </a:cxnLst>
                <a:rect l="T15" t="T16" r="T17" b="T18"/>
                <a:pathLst>
                  <a:path w="16" h="6">
                    <a:moveTo>
                      <a:pt x="0" y="6"/>
                    </a:moveTo>
                    <a:lnTo>
                      <a:pt x="5" y="0"/>
                    </a:lnTo>
                    <a:lnTo>
                      <a:pt x="16" y="0"/>
                    </a:lnTo>
                    <a:lnTo>
                      <a:pt x="10" y="6"/>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77" name="Freeform 44">
                <a:extLst>
                  <a:ext uri="{FF2B5EF4-FFF2-40B4-BE49-F238E27FC236}">
                    <a16:creationId xmlns:a16="http://schemas.microsoft.com/office/drawing/2014/main" id="{5DCCF299-7DBA-4BE7-818B-082B62B23F9F}"/>
                  </a:ext>
                </a:extLst>
              </p:cNvPr>
              <p:cNvSpPr>
                <a:spLocks/>
              </p:cNvSpPr>
              <p:nvPr/>
            </p:nvSpPr>
            <p:spPr bwMode="auto">
              <a:xfrm>
                <a:off x="2672" y="3559"/>
                <a:ext cx="130" cy="54"/>
              </a:xfrm>
              <a:custGeom>
                <a:avLst/>
                <a:gdLst>
                  <a:gd name="T0" fmla="*/ 124 w 130"/>
                  <a:gd name="T1" fmla="*/ 0 h 54"/>
                  <a:gd name="T2" fmla="*/ 81 w 130"/>
                  <a:gd name="T3" fmla="*/ 0 h 54"/>
                  <a:gd name="T4" fmla="*/ 43 w 130"/>
                  <a:gd name="T5" fmla="*/ 10 h 54"/>
                  <a:gd name="T6" fmla="*/ 11 w 130"/>
                  <a:gd name="T7" fmla="*/ 16 h 54"/>
                  <a:gd name="T8" fmla="*/ 0 w 130"/>
                  <a:gd name="T9" fmla="*/ 21 h 54"/>
                  <a:gd name="T10" fmla="*/ 0 w 130"/>
                  <a:gd name="T11" fmla="*/ 27 h 54"/>
                  <a:gd name="T12" fmla="*/ 5 w 130"/>
                  <a:gd name="T13" fmla="*/ 32 h 54"/>
                  <a:gd name="T14" fmla="*/ 16 w 130"/>
                  <a:gd name="T15" fmla="*/ 37 h 54"/>
                  <a:gd name="T16" fmla="*/ 43 w 130"/>
                  <a:gd name="T17" fmla="*/ 43 h 54"/>
                  <a:gd name="T18" fmla="*/ 81 w 130"/>
                  <a:gd name="T19" fmla="*/ 48 h 54"/>
                  <a:gd name="T20" fmla="*/ 130 w 130"/>
                  <a:gd name="T21" fmla="*/ 54 h 54"/>
                  <a:gd name="T22" fmla="*/ 124 w 130"/>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0"/>
                  <a:gd name="T37" fmla="*/ 0 h 54"/>
                  <a:gd name="T38" fmla="*/ 130 w 130"/>
                  <a:gd name="T39" fmla="*/ 54 h 5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0" h="54">
                    <a:moveTo>
                      <a:pt x="124" y="0"/>
                    </a:moveTo>
                    <a:lnTo>
                      <a:pt x="81" y="0"/>
                    </a:lnTo>
                    <a:lnTo>
                      <a:pt x="43" y="10"/>
                    </a:lnTo>
                    <a:lnTo>
                      <a:pt x="11" y="16"/>
                    </a:lnTo>
                    <a:lnTo>
                      <a:pt x="0" y="21"/>
                    </a:lnTo>
                    <a:lnTo>
                      <a:pt x="0" y="27"/>
                    </a:lnTo>
                    <a:lnTo>
                      <a:pt x="5" y="32"/>
                    </a:lnTo>
                    <a:lnTo>
                      <a:pt x="16" y="37"/>
                    </a:lnTo>
                    <a:lnTo>
                      <a:pt x="43" y="43"/>
                    </a:lnTo>
                    <a:lnTo>
                      <a:pt x="81" y="48"/>
                    </a:lnTo>
                    <a:lnTo>
                      <a:pt x="130" y="54"/>
                    </a:lnTo>
                    <a:lnTo>
                      <a:pt x="124" y="0"/>
                    </a:lnTo>
                    <a:close/>
                  </a:path>
                </a:pathLst>
              </a:custGeom>
              <a:solidFill>
                <a:srgbClr val="000000"/>
              </a:solidFill>
              <a:ln w="0">
                <a:solidFill>
                  <a:srgbClr val="000000"/>
                </a:solidFill>
                <a:round/>
                <a:headEnd/>
                <a:tailEnd/>
              </a:ln>
            </p:spPr>
            <p:txBody>
              <a:bodyPr/>
              <a:lstStyle/>
              <a:p>
                <a:endParaRPr lang="ru-RU"/>
              </a:p>
            </p:txBody>
          </p:sp>
          <p:sp>
            <p:nvSpPr>
              <p:cNvPr id="378" name="Freeform 45">
                <a:extLst>
                  <a:ext uri="{FF2B5EF4-FFF2-40B4-BE49-F238E27FC236}">
                    <a16:creationId xmlns:a16="http://schemas.microsoft.com/office/drawing/2014/main" id="{85D89466-046D-40CF-B801-956B06077285}"/>
                  </a:ext>
                </a:extLst>
              </p:cNvPr>
              <p:cNvSpPr>
                <a:spLocks/>
              </p:cNvSpPr>
              <p:nvPr/>
            </p:nvSpPr>
            <p:spPr bwMode="auto">
              <a:xfrm>
                <a:off x="3320" y="3559"/>
                <a:ext cx="107" cy="54"/>
              </a:xfrm>
              <a:custGeom>
                <a:avLst/>
                <a:gdLst>
                  <a:gd name="T0" fmla="*/ 0 w 107"/>
                  <a:gd name="T1" fmla="*/ 0 h 54"/>
                  <a:gd name="T2" fmla="*/ 16 w 107"/>
                  <a:gd name="T3" fmla="*/ 0 h 54"/>
                  <a:gd name="T4" fmla="*/ 59 w 107"/>
                  <a:gd name="T5" fmla="*/ 5 h 54"/>
                  <a:gd name="T6" fmla="*/ 91 w 107"/>
                  <a:gd name="T7" fmla="*/ 16 h 54"/>
                  <a:gd name="T8" fmla="*/ 102 w 107"/>
                  <a:gd name="T9" fmla="*/ 21 h 54"/>
                  <a:gd name="T10" fmla="*/ 107 w 107"/>
                  <a:gd name="T11" fmla="*/ 27 h 54"/>
                  <a:gd name="T12" fmla="*/ 107 w 107"/>
                  <a:gd name="T13" fmla="*/ 32 h 54"/>
                  <a:gd name="T14" fmla="*/ 97 w 107"/>
                  <a:gd name="T15" fmla="*/ 37 h 54"/>
                  <a:gd name="T16" fmla="*/ 70 w 107"/>
                  <a:gd name="T17" fmla="*/ 43 h 54"/>
                  <a:gd name="T18" fmla="*/ 21 w 107"/>
                  <a:gd name="T19" fmla="*/ 48 h 54"/>
                  <a:gd name="T20" fmla="*/ 0 w 107"/>
                  <a:gd name="T21" fmla="*/ 54 h 54"/>
                  <a:gd name="T22" fmla="*/ 0 w 107"/>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7"/>
                  <a:gd name="T37" fmla="*/ 0 h 54"/>
                  <a:gd name="T38" fmla="*/ 107 w 107"/>
                  <a:gd name="T39" fmla="*/ 54 h 5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7" h="54">
                    <a:moveTo>
                      <a:pt x="0" y="0"/>
                    </a:moveTo>
                    <a:lnTo>
                      <a:pt x="16" y="0"/>
                    </a:lnTo>
                    <a:lnTo>
                      <a:pt x="59" y="5"/>
                    </a:lnTo>
                    <a:lnTo>
                      <a:pt x="91" y="16"/>
                    </a:lnTo>
                    <a:lnTo>
                      <a:pt x="102" y="21"/>
                    </a:lnTo>
                    <a:lnTo>
                      <a:pt x="107" y="27"/>
                    </a:lnTo>
                    <a:lnTo>
                      <a:pt x="107" y="32"/>
                    </a:lnTo>
                    <a:lnTo>
                      <a:pt x="97" y="37"/>
                    </a:lnTo>
                    <a:lnTo>
                      <a:pt x="70" y="43"/>
                    </a:lnTo>
                    <a:lnTo>
                      <a:pt x="21" y="48"/>
                    </a:lnTo>
                    <a:lnTo>
                      <a:pt x="0" y="54"/>
                    </a:lnTo>
                    <a:lnTo>
                      <a:pt x="0" y="0"/>
                    </a:lnTo>
                    <a:close/>
                  </a:path>
                </a:pathLst>
              </a:custGeom>
              <a:solidFill>
                <a:srgbClr val="000000"/>
              </a:solidFill>
              <a:ln w="0">
                <a:solidFill>
                  <a:srgbClr val="000000"/>
                </a:solidFill>
                <a:round/>
                <a:headEnd/>
                <a:tailEnd/>
              </a:ln>
            </p:spPr>
            <p:txBody>
              <a:bodyPr/>
              <a:lstStyle/>
              <a:p>
                <a:endParaRPr lang="ru-RU"/>
              </a:p>
            </p:txBody>
          </p:sp>
          <p:sp>
            <p:nvSpPr>
              <p:cNvPr id="379" name="Freeform 46">
                <a:extLst>
                  <a:ext uri="{FF2B5EF4-FFF2-40B4-BE49-F238E27FC236}">
                    <a16:creationId xmlns:a16="http://schemas.microsoft.com/office/drawing/2014/main" id="{0E165468-9B1E-41AF-A0D5-B0D269F3E2EA}"/>
                  </a:ext>
                </a:extLst>
              </p:cNvPr>
              <p:cNvSpPr>
                <a:spLocks/>
              </p:cNvSpPr>
              <p:nvPr/>
            </p:nvSpPr>
            <p:spPr bwMode="auto">
              <a:xfrm>
                <a:off x="2688" y="3494"/>
                <a:ext cx="43" cy="92"/>
              </a:xfrm>
              <a:custGeom>
                <a:avLst/>
                <a:gdLst>
                  <a:gd name="T0" fmla="*/ 0 w 43"/>
                  <a:gd name="T1" fmla="*/ 5 h 92"/>
                  <a:gd name="T2" fmla="*/ 0 w 43"/>
                  <a:gd name="T3" fmla="*/ 75 h 92"/>
                  <a:gd name="T4" fmla="*/ 11 w 43"/>
                  <a:gd name="T5" fmla="*/ 86 h 92"/>
                  <a:gd name="T6" fmla="*/ 27 w 43"/>
                  <a:gd name="T7" fmla="*/ 92 h 92"/>
                  <a:gd name="T8" fmla="*/ 38 w 43"/>
                  <a:gd name="T9" fmla="*/ 86 h 92"/>
                  <a:gd name="T10" fmla="*/ 43 w 43"/>
                  <a:gd name="T11" fmla="*/ 75 h 92"/>
                  <a:gd name="T12" fmla="*/ 43 w 43"/>
                  <a:gd name="T13" fmla="*/ 0 h 92"/>
                  <a:gd name="T14" fmla="*/ 0 w 43"/>
                  <a:gd name="T15" fmla="*/ 5 h 92"/>
                  <a:gd name="T16" fmla="*/ 0 60000 65536"/>
                  <a:gd name="T17" fmla="*/ 0 60000 65536"/>
                  <a:gd name="T18" fmla="*/ 0 60000 65536"/>
                  <a:gd name="T19" fmla="*/ 0 60000 65536"/>
                  <a:gd name="T20" fmla="*/ 0 60000 65536"/>
                  <a:gd name="T21" fmla="*/ 0 60000 65536"/>
                  <a:gd name="T22" fmla="*/ 0 60000 65536"/>
                  <a:gd name="T23" fmla="*/ 0 60000 65536"/>
                  <a:gd name="T24" fmla="*/ 0 w 43"/>
                  <a:gd name="T25" fmla="*/ 0 h 92"/>
                  <a:gd name="T26" fmla="*/ 43 w 43"/>
                  <a:gd name="T27" fmla="*/ 92 h 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3" h="92">
                    <a:moveTo>
                      <a:pt x="0" y="5"/>
                    </a:moveTo>
                    <a:lnTo>
                      <a:pt x="0" y="75"/>
                    </a:lnTo>
                    <a:lnTo>
                      <a:pt x="11" y="86"/>
                    </a:lnTo>
                    <a:lnTo>
                      <a:pt x="27" y="92"/>
                    </a:lnTo>
                    <a:lnTo>
                      <a:pt x="38" y="86"/>
                    </a:lnTo>
                    <a:lnTo>
                      <a:pt x="43" y="75"/>
                    </a:lnTo>
                    <a:lnTo>
                      <a:pt x="43" y="0"/>
                    </a:lnTo>
                    <a:lnTo>
                      <a:pt x="0" y="5"/>
                    </a:lnTo>
                    <a:close/>
                  </a:path>
                </a:pathLst>
              </a:custGeom>
              <a:solidFill>
                <a:srgbClr val="FFFFFF"/>
              </a:solidFill>
              <a:ln w="0">
                <a:solidFill>
                  <a:srgbClr val="000000"/>
                </a:solidFill>
                <a:round/>
                <a:headEnd/>
                <a:tailEnd/>
              </a:ln>
            </p:spPr>
            <p:txBody>
              <a:bodyPr/>
              <a:lstStyle/>
              <a:p>
                <a:endParaRPr lang="ru-RU"/>
              </a:p>
            </p:txBody>
          </p:sp>
          <p:sp>
            <p:nvSpPr>
              <p:cNvPr id="380" name="Freeform 47">
                <a:extLst>
                  <a:ext uri="{FF2B5EF4-FFF2-40B4-BE49-F238E27FC236}">
                    <a16:creationId xmlns:a16="http://schemas.microsoft.com/office/drawing/2014/main" id="{957797ED-86F7-440A-BE5F-1903B01CFA0C}"/>
                  </a:ext>
                </a:extLst>
              </p:cNvPr>
              <p:cNvSpPr>
                <a:spLocks/>
              </p:cNvSpPr>
              <p:nvPr/>
            </p:nvSpPr>
            <p:spPr bwMode="auto">
              <a:xfrm>
                <a:off x="3363" y="3494"/>
                <a:ext cx="43" cy="92"/>
              </a:xfrm>
              <a:custGeom>
                <a:avLst/>
                <a:gdLst>
                  <a:gd name="T0" fmla="*/ 0 w 43"/>
                  <a:gd name="T1" fmla="*/ 5 h 92"/>
                  <a:gd name="T2" fmla="*/ 0 w 43"/>
                  <a:gd name="T3" fmla="*/ 75 h 92"/>
                  <a:gd name="T4" fmla="*/ 11 w 43"/>
                  <a:gd name="T5" fmla="*/ 86 h 92"/>
                  <a:gd name="T6" fmla="*/ 21 w 43"/>
                  <a:gd name="T7" fmla="*/ 92 h 92"/>
                  <a:gd name="T8" fmla="*/ 38 w 43"/>
                  <a:gd name="T9" fmla="*/ 86 h 92"/>
                  <a:gd name="T10" fmla="*/ 43 w 43"/>
                  <a:gd name="T11" fmla="*/ 75 h 92"/>
                  <a:gd name="T12" fmla="*/ 43 w 43"/>
                  <a:gd name="T13" fmla="*/ 0 h 92"/>
                  <a:gd name="T14" fmla="*/ 0 w 43"/>
                  <a:gd name="T15" fmla="*/ 5 h 92"/>
                  <a:gd name="T16" fmla="*/ 0 60000 65536"/>
                  <a:gd name="T17" fmla="*/ 0 60000 65536"/>
                  <a:gd name="T18" fmla="*/ 0 60000 65536"/>
                  <a:gd name="T19" fmla="*/ 0 60000 65536"/>
                  <a:gd name="T20" fmla="*/ 0 60000 65536"/>
                  <a:gd name="T21" fmla="*/ 0 60000 65536"/>
                  <a:gd name="T22" fmla="*/ 0 60000 65536"/>
                  <a:gd name="T23" fmla="*/ 0 60000 65536"/>
                  <a:gd name="T24" fmla="*/ 0 w 43"/>
                  <a:gd name="T25" fmla="*/ 0 h 92"/>
                  <a:gd name="T26" fmla="*/ 43 w 43"/>
                  <a:gd name="T27" fmla="*/ 92 h 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3" h="92">
                    <a:moveTo>
                      <a:pt x="0" y="5"/>
                    </a:moveTo>
                    <a:lnTo>
                      <a:pt x="0" y="75"/>
                    </a:lnTo>
                    <a:lnTo>
                      <a:pt x="11" y="86"/>
                    </a:lnTo>
                    <a:lnTo>
                      <a:pt x="21" y="92"/>
                    </a:lnTo>
                    <a:lnTo>
                      <a:pt x="38" y="86"/>
                    </a:lnTo>
                    <a:lnTo>
                      <a:pt x="43" y="75"/>
                    </a:lnTo>
                    <a:lnTo>
                      <a:pt x="43" y="0"/>
                    </a:lnTo>
                    <a:lnTo>
                      <a:pt x="0" y="5"/>
                    </a:lnTo>
                    <a:close/>
                  </a:path>
                </a:pathLst>
              </a:custGeom>
              <a:solidFill>
                <a:srgbClr val="FFFFFF"/>
              </a:solidFill>
              <a:ln w="0">
                <a:solidFill>
                  <a:srgbClr val="000000"/>
                </a:solidFill>
                <a:round/>
                <a:headEnd/>
                <a:tailEnd/>
              </a:ln>
            </p:spPr>
            <p:txBody>
              <a:bodyPr/>
              <a:lstStyle/>
              <a:p>
                <a:endParaRPr lang="ru-RU"/>
              </a:p>
            </p:txBody>
          </p:sp>
          <p:sp>
            <p:nvSpPr>
              <p:cNvPr id="381" name="Rectangle 48">
                <a:extLst>
                  <a:ext uri="{FF2B5EF4-FFF2-40B4-BE49-F238E27FC236}">
                    <a16:creationId xmlns:a16="http://schemas.microsoft.com/office/drawing/2014/main" id="{99EFB703-048D-4A58-96D7-F13132EA8811}"/>
                  </a:ext>
                </a:extLst>
              </p:cNvPr>
              <p:cNvSpPr>
                <a:spLocks noChangeArrowheads="1"/>
              </p:cNvSpPr>
              <p:nvPr/>
            </p:nvSpPr>
            <p:spPr bwMode="auto">
              <a:xfrm>
                <a:off x="2802" y="3510"/>
                <a:ext cx="518" cy="59"/>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2" name="Rectangle 49">
                <a:extLst>
                  <a:ext uri="{FF2B5EF4-FFF2-40B4-BE49-F238E27FC236}">
                    <a16:creationId xmlns:a16="http://schemas.microsoft.com/office/drawing/2014/main" id="{78741CCA-2CE7-4169-9893-22BC3A0790C2}"/>
                  </a:ext>
                </a:extLst>
              </p:cNvPr>
              <p:cNvSpPr>
                <a:spLocks noChangeArrowheads="1"/>
              </p:cNvSpPr>
              <p:nvPr/>
            </p:nvSpPr>
            <p:spPr bwMode="auto">
              <a:xfrm>
                <a:off x="2796" y="3418"/>
                <a:ext cx="11" cy="19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3" name="Rectangle 50">
                <a:extLst>
                  <a:ext uri="{FF2B5EF4-FFF2-40B4-BE49-F238E27FC236}">
                    <a16:creationId xmlns:a16="http://schemas.microsoft.com/office/drawing/2014/main" id="{7B9FA664-12C0-44D0-BCD5-3688ABC81828}"/>
                  </a:ext>
                </a:extLst>
              </p:cNvPr>
              <p:cNvSpPr>
                <a:spLocks noChangeArrowheads="1"/>
              </p:cNvSpPr>
              <p:nvPr/>
            </p:nvSpPr>
            <p:spPr bwMode="auto">
              <a:xfrm>
                <a:off x="3314" y="3402"/>
                <a:ext cx="11" cy="2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4" name="Rectangle 51">
                <a:extLst>
                  <a:ext uri="{FF2B5EF4-FFF2-40B4-BE49-F238E27FC236}">
                    <a16:creationId xmlns:a16="http://schemas.microsoft.com/office/drawing/2014/main" id="{ACAAC28F-39DB-46CD-B070-518BCE596B8C}"/>
                  </a:ext>
                </a:extLst>
              </p:cNvPr>
              <p:cNvSpPr>
                <a:spLocks noChangeArrowheads="1"/>
              </p:cNvSpPr>
              <p:nvPr/>
            </p:nvSpPr>
            <p:spPr bwMode="auto">
              <a:xfrm>
                <a:off x="2580" y="3370"/>
                <a:ext cx="923" cy="151"/>
              </a:xfrm>
              <a:prstGeom prst="rect">
                <a:avLst/>
              </a:prstGeom>
              <a:solidFill>
                <a:srgbClr val="000000"/>
              </a:solidFill>
              <a:ln w="0">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85" name="Freeform 52">
                <a:extLst>
                  <a:ext uri="{FF2B5EF4-FFF2-40B4-BE49-F238E27FC236}">
                    <a16:creationId xmlns:a16="http://schemas.microsoft.com/office/drawing/2014/main" id="{9C591B9C-230E-4647-B0FE-659BA3B3FE74}"/>
                  </a:ext>
                </a:extLst>
              </p:cNvPr>
              <p:cNvSpPr>
                <a:spLocks/>
              </p:cNvSpPr>
              <p:nvPr/>
            </p:nvSpPr>
            <p:spPr bwMode="auto">
              <a:xfrm>
                <a:off x="2192" y="2220"/>
                <a:ext cx="1689" cy="1247"/>
              </a:xfrm>
              <a:custGeom>
                <a:avLst/>
                <a:gdLst>
                  <a:gd name="T0" fmla="*/ 1586 w 1689"/>
                  <a:gd name="T1" fmla="*/ 1247 h 1247"/>
                  <a:gd name="T2" fmla="*/ 1602 w 1689"/>
                  <a:gd name="T3" fmla="*/ 1242 h 1247"/>
                  <a:gd name="T4" fmla="*/ 1624 w 1689"/>
                  <a:gd name="T5" fmla="*/ 1242 h 1247"/>
                  <a:gd name="T6" fmla="*/ 1640 w 1689"/>
                  <a:gd name="T7" fmla="*/ 1231 h 1247"/>
                  <a:gd name="T8" fmla="*/ 1651 w 1689"/>
                  <a:gd name="T9" fmla="*/ 1225 h 1247"/>
                  <a:gd name="T10" fmla="*/ 1667 w 1689"/>
                  <a:gd name="T11" fmla="*/ 1215 h 1247"/>
                  <a:gd name="T12" fmla="*/ 1678 w 1689"/>
                  <a:gd name="T13" fmla="*/ 1198 h 1247"/>
                  <a:gd name="T14" fmla="*/ 1683 w 1689"/>
                  <a:gd name="T15" fmla="*/ 1188 h 1247"/>
                  <a:gd name="T16" fmla="*/ 1689 w 1689"/>
                  <a:gd name="T17" fmla="*/ 1171 h 1247"/>
                  <a:gd name="T18" fmla="*/ 1689 w 1689"/>
                  <a:gd name="T19" fmla="*/ 76 h 1247"/>
                  <a:gd name="T20" fmla="*/ 1678 w 1689"/>
                  <a:gd name="T21" fmla="*/ 44 h 1247"/>
                  <a:gd name="T22" fmla="*/ 1667 w 1689"/>
                  <a:gd name="T23" fmla="*/ 33 h 1247"/>
                  <a:gd name="T24" fmla="*/ 1651 w 1689"/>
                  <a:gd name="T25" fmla="*/ 22 h 1247"/>
                  <a:gd name="T26" fmla="*/ 1640 w 1689"/>
                  <a:gd name="T27" fmla="*/ 11 h 1247"/>
                  <a:gd name="T28" fmla="*/ 1624 w 1689"/>
                  <a:gd name="T29" fmla="*/ 6 h 1247"/>
                  <a:gd name="T30" fmla="*/ 1602 w 1689"/>
                  <a:gd name="T31" fmla="*/ 0 h 1247"/>
                  <a:gd name="T32" fmla="*/ 81 w 1689"/>
                  <a:gd name="T33" fmla="*/ 0 h 1247"/>
                  <a:gd name="T34" fmla="*/ 48 w 1689"/>
                  <a:gd name="T35" fmla="*/ 11 h 1247"/>
                  <a:gd name="T36" fmla="*/ 37 w 1689"/>
                  <a:gd name="T37" fmla="*/ 22 h 1247"/>
                  <a:gd name="T38" fmla="*/ 21 w 1689"/>
                  <a:gd name="T39" fmla="*/ 33 h 1247"/>
                  <a:gd name="T40" fmla="*/ 10 w 1689"/>
                  <a:gd name="T41" fmla="*/ 44 h 1247"/>
                  <a:gd name="T42" fmla="*/ 0 w 1689"/>
                  <a:gd name="T43" fmla="*/ 76 h 1247"/>
                  <a:gd name="T44" fmla="*/ 0 w 1689"/>
                  <a:gd name="T45" fmla="*/ 1171 h 1247"/>
                  <a:gd name="T46" fmla="*/ 5 w 1689"/>
                  <a:gd name="T47" fmla="*/ 1188 h 1247"/>
                  <a:gd name="T48" fmla="*/ 10 w 1689"/>
                  <a:gd name="T49" fmla="*/ 1198 h 1247"/>
                  <a:gd name="T50" fmla="*/ 21 w 1689"/>
                  <a:gd name="T51" fmla="*/ 1215 h 1247"/>
                  <a:gd name="T52" fmla="*/ 37 w 1689"/>
                  <a:gd name="T53" fmla="*/ 1225 h 1247"/>
                  <a:gd name="T54" fmla="*/ 48 w 1689"/>
                  <a:gd name="T55" fmla="*/ 1231 h 1247"/>
                  <a:gd name="T56" fmla="*/ 64 w 1689"/>
                  <a:gd name="T57" fmla="*/ 1242 h 1247"/>
                  <a:gd name="T58" fmla="*/ 81 w 1689"/>
                  <a:gd name="T59" fmla="*/ 1242 h 1247"/>
                  <a:gd name="T60" fmla="*/ 102 w 1689"/>
                  <a:gd name="T61" fmla="*/ 1247 h 1247"/>
                  <a:gd name="T62" fmla="*/ 1586 w 1689"/>
                  <a:gd name="T63" fmla="*/ 1247 h 12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689"/>
                  <a:gd name="T97" fmla="*/ 0 h 1247"/>
                  <a:gd name="T98" fmla="*/ 1689 w 1689"/>
                  <a:gd name="T99" fmla="*/ 1247 h 124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689" h="1247">
                    <a:moveTo>
                      <a:pt x="1586" y="1247"/>
                    </a:moveTo>
                    <a:lnTo>
                      <a:pt x="1602" y="1242"/>
                    </a:lnTo>
                    <a:lnTo>
                      <a:pt x="1624" y="1242"/>
                    </a:lnTo>
                    <a:lnTo>
                      <a:pt x="1640" y="1231"/>
                    </a:lnTo>
                    <a:lnTo>
                      <a:pt x="1651" y="1225"/>
                    </a:lnTo>
                    <a:lnTo>
                      <a:pt x="1667" y="1215"/>
                    </a:lnTo>
                    <a:lnTo>
                      <a:pt x="1678" y="1198"/>
                    </a:lnTo>
                    <a:lnTo>
                      <a:pt x="1683" y="1188"/>
                    </a:lnTo>
                    <a:lnTo>
                      <a:pt x="1689" y="1171"/>
                    </a:lnTo>
                    <a:lnTo>
                      <a:pt x="1689" y="76"/>
                    </a:lnTo>
                    <a:lnTo>
                      <a:pt x="1678" y="44"/>
                    </a:lnTo>
                    <a:lnTo>
                      <a:pt x="1667" y="33"/>
                    </a:lnTo>
                    <a:lnTo>
                      <a:pt x="1651" y="22"/>
                    </a:lnTo>
                    <a:lnTo>
                      <a:pt x="1640" y="11"/>
                    </a:lnTo>
                    <a:lnTo>
                      <a:pt x="1624" y="6"/>
                    </a:lnTo>
                    <a:lnTo>
                      <a:pt x="1602" y="0"/>
                    </a:lnTo>
                    <a:lnTo>
                      <a:pt x="81" y="0"/>
                    </a:lnTo>
                    <a:lnTo>
                      <a:pt x="48" y="11"/>
                    </a:lnTo>
                    <a:lnTo>
                      <a:pt x="37" y="22"/>
                    </a:lnTo>
                    <a:lnTo>
                      <a:pt x="21" y="33"/>
                    </a:lnTo>
                    <a:lnTo>
                      <a:pt x="10" y="44"/>
                    </a:lnTo>
                    <a:lnTo>
                      <a:pt x="0" y="76"/>
                    </a:lnTo>
                    <a:lnTo>
                      <a:pt x="0" y="1171"/>
                    </a:lnTo>
                    <a:lnTo>
                      <a:pt x="5" y="1188"/>
                    </a:lnTo>
                    <a:lnTo>
                      <a:pt x="10" y="1198"/>
                    </a:lnTo>
                    <a:lnTo>
                      <a:pt x="21" y="1215"/>
                    </a:lnTo>
                    <a:lnTo>
                      <a:pt x="37" y="1225"/>
                    </a:lnTo>
                    <a:lnTo>
                      <a:pt x="48" y="1231"/>
                    </a:lnTo>
                    <a:lnTo>
                      <a:pt x="64" y="1242"/>
                    </a:lnTo>
                    <a:lnTo>
                      <a:pt x="81" y="1242"/>
                    </a:lnTo>
                    <a:lnTo>
                      <a:pt x="102" y="1247"/>
                    </a:lnTo>
                    <a:lnTo>
                      <a:pt x="1586" y="1247"/>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86" name="Freeform 53">
                <a:extLst>
                  <a:ext uri="{FF2B5EF4-FFF2-40B4-BE49-F238E27FC236}">
                    <a16:creationId xmlns:a16="http://schemas.microsoft.com/office/drawing/2014/main" id="{851D1DAE-0D43-4FDE-A342-BD4279862AD3}"/>
                  </a:ext>
                </a:extLst>
              </p:cNvPr>
              <p:cNvSpPr>
                <a:spLocks/>
              </p:cNvSpPr>
              <p:nvPr/>
            </p:nvSpPr>
            <p:spPr bwMode="auto">
              <a:xfrm>
                <a:off x="2181" y="2210"/>
                <a:ext cx="1711" cy="1268"/>
              </a:xfrm>
              <a:custGeom>
                <a:avLst/>
                <a:gdLst>
                  <a:gd name="T0" fmla="*/ 1630 w 1711"/>
                  <a:gd name="T1" fmla="*/ 1246 h 1268"/>
                  <a:gd name="T2" fmla="*/ 1651 w 1711"/>
                  <a:gd name="T3" fmla="*/ 1235 h 1268"/>
                  <a:gd name="T4" fmla="*/ 1673 w 1711"/>
                  <a:gd name="T5" fmla="*/ 1219 h 1268"/>
                  <a:gd name="T6" fmla="*/ 1689 w 1711"/>
                  <a:gd name="T7" fmla="*/ 1198 h 1268"/>
                  <a:gd name="T8" fmla="*/ 1694 w 1711"/>
                  <a:gd name="T9" fmla="*/ 86 h 1268"/>
                  <a:gd name="T10" fmla="*/ 1673 w 1711"/>
                  <a:gd name="T11" fmla="*/ 48 h 1268"/>
                  <a:gd name="T12" fmla="*/ 1646 w 1711"/>
                  <a:gd name="T13" fmla="*/ 27 h 1268"/>
                  <a:gd name="T14" fmla="*/ 1613 w 1711"/>
                  <a:gd name="T15" fmla="*/ 16 h 1268"/>
                  <a:gd name="T16" fmla="*/ 70 w 1711"/>
                  <a:gd name="T17" fmla="*/ 21 h 1268"/>
                  <a:gd name="T18" fmla="*/ 38 w 1711"/>
                  <a:gd name="T19" fmla="*/ 48 h 1268"/>
                  <a:gd name="T20" fmla="*/ 16 w 1711"/>
                  <a:gd name="T21" fmla="*/ 86 h 1268"/>
                  <a:gd name="T22" fmla="*/ 21 w 1711"/>
                  <a:gd name="T23" fmla="*/ 1198 h 1268"/>
                  <a:gd name="T24" fmla="*/ 38 w 1711"/>
                  <a:gd name="T25" fmla="*/ 1219 h 1268"/>
                  <a:gd name="T26" fmla="*/ 59 w 1711"/>
                  <a:gd name="T27" fmla="*/ 1235 h 1268"/>
                  <a:gd name="T28" fmla="*/ 81 w 1711"/>
                  <a:gd name="T29" fmla="*/ 1246 h 1268"/>
                  <a:gd name="T30" fmla="*/ 113 w 1711"/>
                  <a:gd name="T31" fmla="*/ 1252 h 1268"/>
                  <a:gd name="T32" fmla="*/ 1597 w 1711"/>
                  <a:gd name="T33" fmla="*/ 1268 h 1268"/>
                  <a:gd name="T34" fmla="*/ 92 w 1711"/>
                  <a:gd name="T35" fmla="*/ 1262 h 1268"/>
                  <a:gd name="T36" fmla="*/ 70 w 1711"/>
                  <a:gd name="T37" fmla="*/ 1257 h 1268"/>
                  <a:gd name="T38" fmla="*/ 48 w 1711"/>
                  <a:gd name="T39" fmla="*/ 1246 h 1268"/>
                  <a:gd name="T40" fmla="*/ 27 w 1711"/>
                  <a:gd name="T41" fmla="*/ 1230 h 1268"/>
                  <a:gd name="T42" fmla="*/ 11 w 1711"/>
                  <a:gd name="T43" fmla="*/ 1208 h 1268"/>
                  <a:gd name="T44" fmla="*/ 0 w 1711"/>
                  <a:gd name="T45" fmla="*/ 1181 h 1268"/>
                  <a:gd name="T46" fmla="*/ 11 w 1711"/>
                  <a:gd name="T47" fmla="*/ 54 h 1268"/>
                  <a:gd name="T48" fmla="*/ 27 w 1711"/>
                  <a:gd name="T49" fmla="*/ 37 h 1268"/>
                  <a:gd name="T50" fmla="*/ 54 w 1711"/>
                  <a:gd name="T51" fmla="*/ 16 h 1268"/>
                  <a:gd name="T52" fmla="*/ 92 w 1711"/>
                  <a:gd name="T53" fmla="*/ 0 h 1268"/>
                  <a:gd name="T54" fmla="*/ 1635 w 1711"/>
                  <a:gd name="T55" fmla="*/ 5 h 1268"/>
                  <a:gd name="T56" fmla="*/ 1657 w 1711"/>
                  <a:gd name="T57" fmla="*/ 16 h 1268"/>
                  <a:gd name="T58" fmla="*/ 1684 w 1711"/>
                  <a:gd name="T59" fmla="*/ 37 h 1268"/>
                  <a:gd name="T60" fmla="*/ 1700 w 1711"/>
                  <a:gd name="T61" fmla="*/ 54 h 1268"/>
                  <a:gd name="T62" fmla="*/ 1711 w 1711"/>
                  <a:gd name="T63" fmla="*/ 1181 h 1268"/>
                  <a:gd name="T64" fmla="*/ 1700 w 1711"/>
                  <a:gd name="T65" fmla="*/ 1208 h 1268"/>
                  <a:gd name="T66" fmla="*/ 1684 w 1711"/>
                  <a:gd name="T67" fmla="*/ 1230 h 1268"/>
                  <a:gd name="T68" fmla="*/ 1662 w 1711"/>
                  <a:gd name="T69" fmla="*/ 1246 h 1268"/>
                  <a:gd name="T70" fmla="*/ 1640 w 1711"/>
                  <a:gd name="T71" fmla="*/ 1257 h 1268"/>
                  <a:gd name="T72" fmla="*/ 1613 w 1711"/>
                  <a:gd name="T73" fmla="*/ 1262 h 126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11"/>
                  <a:gd name="T112" fmla="*/ 0 h 1268"/>
                  <a:gd name="T113" fmla="*/ 1711 w 1711"/>
                  <a:gd name="T114" fmla="*/ 1268 h 126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11" h="1268">
                    <a:moveTo>
                      <a:pt x="1613" y="1246"/>
                    </a:moveTo>
                    <a:lnTo>
                      <a:pt x="1630" y="1246"/>
                    </a:lnTo>
                    <a:lnTo>
                      <a:pt x="1646" y="1235"/>
                    </a:lnTo>
                    <a:lnTo>
                      <a:pt x="1651" y="1235"/>
                    </a:lnTo>
                    <a:lnTo>
                      <a:pt x="1640" y="1241"/>
                    </a:lnTo>
                    <a:lnTo>
                      <a:pt x="1673" y="1219"/>
                    </a:lnTo>
                    <a:lnTo>
                      <a:pt x="1694" y="1187"/>
                    </a:lnTo>
                    <a:lnTo>
                      <a:pt x="1689" y="1198"/>
                    </a:lnTo>
                    <a:lnTo>
                      <a:pt x="1694" y="1181"/>
                    </a:lnTo>
                    <a:lnTo>
                      <a:pt x="1694" y="86"/>
                    </a:lnTo>
                    <a:lnTo>
                      <a:pt x="1689" y="64"/>
                    </a:lnTo>
                    <a:lnTo>
                      <a:pt x="1673" y="48"/>
                    </a:lnTo>
                    <a:lnTo>
                      <a:pt x="1657" y="37"/>
                    </a:lnTo>
                    <a:lnTo>
                      <a:pt x="1646" y="27"/>
                    </a:lnTo>
                    <a:lnTo>
                      <a:pt x="1635" y="21"/>
                    </a:lnTo>
                    <a:lnTo>
                      <a:pt x="1613" y="16"/>
                    </a:lnTo>
                    <a:lnTo>
                      <a:pt x="92" y="16"/>
                    </a:lnTo>
                    <a:lnTo>
                      <a:pt x="70" y="21"/>
                    </a:lnTo>
                    <a:lnTo>
                      <a:pt x="54" y="37"/>
                    </a:lnTo>
                    <a:lnTo>
                      <a:pt x="38" y="48"/>
                    </a:lnTo>
                    <a:lnTo>
                      <a:pt x="27" y="64"/>
                    </a:lnTo>
                    <a:lnTo>
                      <a:pt x="16" y="86"/>
                    </a:lnTo>
                    <a:lnTo>
                      <a:pt x="16" y="1181"/>
                    </a:lnTo>
                    <a:lnTo>
                      <a:pt x="21" y="1198"/>
                    </a:lnTo>
                    <a:lnTo>
                      <a:pt x="16" y="1187"/>
                    </a:lnTo>
                    <a:lnTo>
                      <a:pt x="38" y="1219"/>
                    </a:lnTo>
                    <a:lnTo>
                      <a:pt x="70" y="1241"/>
                    </a:lnTo>
                    <a:lnTo>
                      <a:pt x="59" y="1235"/>
                    </a:lnTo>
                    <a:lnTo>
                      <a:pt x="65" y="1235"/>
                    </a:lnTo>
                    <a:lnTo>
                      <a:pt x="81" y="1246"/>
                    </a:lnTo>
                    <a:lnTo>
                      <a:pt x="92" y="1246"/>
                    </a:lnTo>
                    <a:lnTo>
                      <a:pt x="113" y="1252"/>
                    </a:lnTo>
                    <a:lnTo>
                      <a:pt x="1597" y="1252"/>
                    </a:lnTo>
                    <a:lnTo>
                      <a:pt x="1597" y="1268"/>
                    </a:lnTo>
                    <a:lnTo>
                      <a:pt x="113" y="1268"/>
                    </a:lnTo>
                    <a:lnTo>
                      <a:pt x="92" y="1262"/>
                    </a:lnTo>
                    <a:lnTo>
                      <a:pt x="75" y="1262"/>
                    </a:lnTo>
                    <a:lnTo>
                      <a:pt x="70" y="1257"/>
                    </a:lnTo>
                    <a:lnTo>
                      <a:pt x="48" y="1246"/>
                    </a:lnTo>
                    <a:lnTo>
                      <a:pt x="43" y="1241"/>
                    </a:lnTo>
                    <a:lnTo>
                      <a:pt x="27" y="1230"/>
                    </a:lnTo>
                    <a:lnTo>
                      <a:pt x="16" y="1214"/>
                    </a:lnTo>
                    <a:lnTo>
                      <a:pt x="11" y="1208"/>
                    </a:lnTo>
                    <a:lnTo>
                      <a:pt x="5" y="1198"/>
                    </a:lnTo>
                    <a:lnTo>
                      <a:pt x="0" y="1181"/>
                    </a:lnTo>
                    <a:lnTo>
                      <a:pt x="0" y="86"/>
                    </a:lnTo>
                    <a:lnTo>
                      <a:pt x="11" y="54"/>
                    </a:lnTo>
                    <a:lnTo>
                      <a:pt x="16" y="48"/>
                    </a:lnTo>
                    <a:lnTo>
                      <a:pt x="27" y="37"/>
                    </a:lnTo>
                    <a:lnTo>
                      <a:pt x="43" y="27"/>
                    </a:lnTo>
                    <a:lnTo>
                      <a:pt x="54" y="16"/>
                    </a:lnTo>
                    <a:lnTo>
                      <a:pt x="59" y="10"/>
                    </a:lnTo>
                    <a:lnTo>
                      <a:pt x="92" y="0"/>
                    </a:lnTo>
                    <a:lnTo>
                      <a:pt x="1613" y="0"/>
                    </a:lnTo>
                    <a:lnTo>
                      <a:pt x="1635" y="5"/>
                    </a:lnTo>
                    <a:lnTo>
                      <a:pt x="1651" y="10"/>
                    </a:lnTo>
                    <a:lnTo>
                      <a:pt x="1657" y="16"/>
                    </a:lnTo>
                    <a:lnTo>
                      <a:pt x="1667" y="27"/>
                    </a:lnTo>
                    <a:lnTo>
                      <a:pt x="1684" y="37"/>
                    </a:lnTo>
                    <a:lnTo>
                      <a:pt x="1694" y="48"/>
                    </a:lnTo>
                    <a:lnTo>
                      <a:pt x="1700" y="54"/>
                    </a:lnTo>
                    <a:lnTo>
                      <a:pt x="1711" y="86"/>
                    </a:lnTo>
                    <a:lnTo>
                      <a:pt x="1711" y="1181"/>
                    </a:lnTo>
                    <a:lnTo>
                      <a:pt x="1705" y="1198"/>
                    </a:lnTo>
                    <a:lnTo>
                      <a:pt x="1700" y="1208"/>
                    </a:lnTo>
                    <a:lnTo>
                      <a:pt x="1694" y="1214"/>
                    </a:lnTo>
                    <a:lnTo>
                      <a:pt x="1684" y="1230"/>
                    </a:lnTo>
                    <a:lnTo>
                      <a:pt x="1667" y="1241"/>
                    </a:lnTo>
                    <a:lnTo>
                      <a:pt x="1662" y="1246"/>
                    </a:lnTo>
                    <a:lnTo>
                      <a:pt x="1640" y="1257"/>
                    </a:lnTo>
                    <a:lnTo>
                      <a:pt x="1635" y="1262"/>
                    </a:lnTo>
                    <a:lnTo>
                      <a:pt x="1613" y="1262"/>
                    </a:lnTo>
                    <a:lnTo>
                      <a:pt x="1613" y="124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87" name="Freeform 54">
                <a:extLst>
                  <a:ext uri="{FF2B5EF4-FFF2-40B4-BE49-F238E27FC236}">
                    <a16:creationId xmlns:a16="http://schemas.microsoft.com/office/drawing/2014/main" id="{C553C9E7-ED21-49AD-8E6F-B93AE1B95DD7}"/>
                  </a:ext>
                </a:extLst>
              </p:cNvPr>
              <p:cNvSpPr>
                <a:spLocks/>
              </p:cNvSpPr>
              <p:nvPr/>
            </p:nvSpPr>
            <p:spPr bwMode="auto">
              <a:xfrm>
                <a:off x="3778" y="3456"/>
                <a:ext cx="16" cy="22"/>
              </a:xfrm>
              <a:custGeom>
                <a:avLst/>
                <a:gdLst>
                  <a:gd name="T0" fmla="*/ 0 w 16"/>
                  <a:gd name="T1" fmla="*/ 6 h 22"/>
                  <a:gd name="T2" fmla="*/ 16 w 16"/>
                  <a:gd name="T3" fmla="*/ 0 h 22"/>
                  <a:gd name="T4" fmla="*/ 16 w 16"/>
                  <a:gd name="T5" fmla="*/ 16 h 22"/>
                  <a:gd name="T6" fmla="*/ 0 w 16"/>
                  <a:gd name="T7" fmla="*/ 22 h 22"/>
                  <a:gd name="T8" fmla="*/ 0 w 16"/>
                  <a:gd name="T9" fmla="*/ 6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0" y="6"/>
                    </a:moveTo>
                    <a:lnTo>
                      <a:pt x="16" y="0"/>
                    </a:lnTo>
                    <a:lnTo>
                      <a:pt x="16" y="16"/>
                    </a:lnTo>
                    <a:lnTo>
                      <a:pt x="0" y="22"/>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88" name="Freeform 55">
                <a:extLst>
                  <a:ext uri="{FF2B5EF4-FFF2-40B4-BE49-F238E27FC236}">
                    <a16:creationId xmlns:a16="http://schemas.microsoft.com/office/drawing/2014/main" id="{947FB87C-A253-4AA0-A09B-0665E11BF704}"/>
                  </a:ext>
                </a:extLst>
              </p:cNvPr>
              <p:cNvSpPr>
                <a:spLocks/>
              </p:cNvSpPr>
              <p:nvPr/>
            </p:nvSpPr>
            <p:spPr bwMode="auto">
              <a:xfrm>
                <a:off x="2219" y="2247"/>
                <a:ext cx="1629" cy="1193"/>
              </a:xfrm>
              <a:custGeom>
                <a:avLst/>
                <a:gdLst>
                  <a:gd name="T0" fmla="*/ 1532 w 1629"/>
                  <a:gd name="T1" fmla="*/ 1193 h 1193"/>
                  <a:gd name="T2" fmla="*/ 1548 w 1629"/>
                  <a:gd name="T3" fmla="*/ 1193 h 1193"/>
                  <a:gd name="T4" fmla="*/ 1581 w 1629"/>
                  <a:gd name="T5" fmla="*/ 1182 h 1193"/>
                  <a:gd name="T6" fmla="*/ 1597 w 1629"/>
                  <a:gd name="T7" fmla="*/ 1171 h 1193"/>
                  <a:gd name="T8" fmla="*/ 1619 w 1629"/>
                  <a:gd name="T9" fmla="*/ 1150 h 1193"/>
                  <a:gd name="T10" fmla="*/ 1629 w 1629"/>
                  <a:gd name="T11" fmla="*/ 1117 h 1193"/>
                  <a:gd name="T12" fmla="*/ 1629 w 1629"/>
                  <a:gd name="T13" fmla="*/ 76 h 1193"/>
                  <a:gd name="T14" fmla="*/ 1619 w 1629"/>
                  <a:gd name="T15" fmla="*/ 43 h 1193"/>
                  <a:gd name="T16" fmla="*/ 1597 w 1629"/>
                  <a:gd name="T17" fmla="*/ 22 h 1193"/>
                  <a:gd name="T18" fmla="*/ 1581 w 1629"/>
                  <a:gd name="T19" fmla="*/ 11 h 1193"/>
                  <a:gd name="T20" fmla="*/ 1548 w 1629"/>
                  <a:gd name="T21" fmla="*/ 0 h 1193"/>
                  <a:gd name="T22" fmla="*/ 81 w 1629"/>
                  <a:gd name="T23" fmla="*/ 0 h 1193"/>
                  <a:gd name="T24" fmla="*/ 48 w 1629"/>
                  <a:gd name="T25" fmla="*/ 11 h 1193"/>
                  <a:gd name="T26" fmla="*/ 32 w 1629"/>
                  <a:gd name="T27" fmla="*/ 22 h 1193"/>
                  <a:gd name="T28" fmla="*/ 10 w 1629"/>
                  <a:gd name="T29" fmla="*/ 43 h 1193"/>
                  <a:gd name="T30" fmla="*/ 0 w 1629"/>
                  <a:gd name="T31" fmla="*/ 76 h 1193"/>
                  <a:gd name="T32" fmla="*/ 0 w 1629"/>
                  <a:gd name="T33" fmla="*/ 1117 h 1193"/>
                  <a:gd name="T34" fmla="*/ 10 w 1629"/>
                  <a:gd name="T35" fmla="*/ 1150 h 1193"/>
                  <a:gd name="T36" fmla="*/ 32 w 1629"/>
                  <a:gd name="T37" fmla="*/ 1171 h 1193"/>
                  <a:gd name="T38" fmla="*/ 48 w 1629"/>
                  <a:gd name="T39" fmla="*/ 1182 h 1193"/>
                  <a:gd name="T40" fmla="*/ 81 w 1629"/>
                  <a:gd name="T41" fmla="*/ 1193 h 1193"/>
                  <a:gd name="T42" fmla="*/ 97 w 1629"/>
                  <a:gd name="T43" fmla="*/ 1193 h 1193"/>
                  <a:gd name="T44" fmla="*/ 1532 w 1629"/>
                  <a:gd name="T45" fmla="*/ 1193 h 119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629"/>
                  <a:gd name="T70" fmla="*/ 0 h 1193"/>
                  <a:gd name="T71" fmla="*/ 1629 w 1629"/>
                  <a:gd name="T72" fmla="*/ 1193 h 119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629" h="1193">
                    <a:moveTo>
                      <a:pt x="1532" y="1193"/>
                    </a:moveTo>
                    <a:lnTo>
                      <a:pt x="1548" y="1193"/>
                    </a:lnTo>
                    <a:lnTo>
                      <a:pt x="1581" y="1182"/>
                    </a:lnTo>
                    <a:lnTo>
                      <a:pt x="1597" y="1171"/>
                    </a:lnTo>
                    <a:lnTo>
                      <a:pt x="1619" y="1150"/>
                    </a:lnTo>
                    <a:lnTo>
                      <a:pt x="1629" y="1117"/>
                    </a:lnTo>
                    <a:lnTo>
                      <a:pt x="1629" y="76"/>
                    </a:lnTo>
                    <a:lnTo>
                      <a:pt x="1619" y="43"/>
                    </a:lnTo>
                    <a:lnTo>
                      <a:pt x="1597" y="22"/>
                    </a:lnTo>
                    <a:lnTo>
                      <a:pt x="1581" y="11"/>
                    </a:lnTo>
                    <a:lnTo>
                      <a:pt x="1548" y="0"/>
                    </a:lnTo>
                    <a:lnTo>
                      <a:pt x="81" y="0"/>
                    </a:lnTo>
                    <a:lnTo>
                      <a:pt x="48" y="11"/>
                    </a:lnTo>
                    <a:lnTo>
                      <a:pt x="32" y="22"/>
                    </a:lnTo>
                    <a:lnTo>
                      <a:pt x="10" y="43"/>
                    </a:lnTo>
                    <a:lnTo>
                      <a:pt x="0" y="76"/>
                    </a:lnTo>
                    <a:lnTo>
                      <a:pt x="0" y="1117"/>
                    </a:lnTo>
                    <a:lnTo>
                      <a:pt x="10" y="1150"/>
                    </a:lnTo>
                    <a:lnTo>
                      <a:pt x="32" y="1171"/>
                    </a:lnTo>
                    <a:lnTo>
                      <a:pt x="48" y="1182"/>
                    </a:lnTo>
                    <a:lnTo>
                      <a:pt x="81" y="1193"/>
                    </a:lnTo>
                    <a:lnTo>
                      <a:pt x="97" y="1193"/>
                    </a:lnTo>
                    <a:lnTo>
                      <a:pt x="1532" y="1193"/>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89" name="Freeform 56">
                <a:extLst>
                  <a:ext uri="{FF2B5EF4-FFF2-40B4-BE49-F238E27FC236}">
                    <a16:creationId xmlns:a16="http://schemas.microsoft.com/office/drawing/2014/main" id="{003640D1-157C-434B-825B-38C69BAB5F88}"/>
                  </a:ext>
                </a:extLst>
              </p:cNvPr>
              <p:cNvSpPr>
                <a:spLocks/>
              </p:cNvSpPr>
              <p:nvPr/>
            </p:nvSpPr>
            <p:spPr bwMode="auto">
              <a:xfrm>
                <a:off x="2208" y="2237"/>
                <a:ext cx="1651" cy="1214"/>
              </a:xfrm>
              <a:custGeom>
                <a:avLst/>
                <a:gdLst>
                  <a:gd name="T0" fmla="*/ 1559 w 1651"/>
                  <a:gd name="T1" fmla="*/ 1198 h 1214"/>
                  <a:gd name="T2" fmla="*/ 1581 w 1651"/>
                  <a:gd name="T3" fmla="*/ 1192 h 1214"/>
                  <a:gd name="T4" fmla="*/ 1603 w 1651"/>
                  <a:gd name="T5" fmla="*/ 1176 h 1214"/>
                  <a:gd name="T6" fmla="*/ 1630 w 1651"/>
                  <a:gd name="T7" fmla="*/ 1154 h 1214"/>
                  <a:gd name="T8" fmla="*/ 1635 w 1651"/>
                  <a:gd name="T9" fmla="*/ 1127 h 1214"/>
                  <a:gd name="T10" fmla="*/ 1635 w 1651"/>
                  <a:gd name="T11" fmla="*/ 86 h 1214"/>
                  <a:gd name="T12" fmla="*/ 1630 w 1651"/>
                  <a:gd name="T13" fmla="*/ 64 h 1214"/>
                  <a:gd name="T14" fmla="*/ 1603 w 1651"/>
                  <a:gd name="T15" fmla="*/ 37 h 1214"/>
                  <a:gd name="T16" fmla="*/ 1581 w 1651"/>
                  <a:gd name="T17" fmla="*/ 21 h 1214"/>
                  <a:gd name="T18" fmla="*/ 1559 w 1651"/>
                  <a:gd name="T19" fmla="*/ 16 h 1214"/>
                  <a:gd name="T20" fmla="*/ 92 w 1651"/>
                  <a:gd name="T21" fmla="*/ 16 h 1214"/>
                  <a:gd name="T22" fmla="*/ 70 w 1651"/>
                  <a:gd name="T23" fmla="*/ 21 h 1214"/>
                  <a:gd name="T24" fmla="*/ 48 w 1651"/>
                  <a:gd name="T25" fmla="*/ 37 h 1214"/>
                  <a:gd name="T26" fmla="*/ 27 w 1651"/>
                  <a:gd name="T27" fmla="*/ 64 h 1214"/>
                  <a:gd name="T28" fmla="*/ 16 w 1651"/>
                  <a:gd name="T29" fmla="*/ 86 h 1214"/>
                  <a:gd name="T30" fmla="*/ 16 w 1651"/>
                  <a:gd name="T31" fmla="*/ 1127 h 1214"/>
                  <a:gd name="T32" fmla="*/ 27 w 1651"/>
                  <a:gd name="T33" fmla="*/ 1154 h 1214"/>
                  <a:gd name="T34" fmla="*/ 48 w 1651"/>
                  <a:gd name="T35" fmla="*/ 1176 h 1214"/>
                  <a:gd name="T36" fmla="*/ 70 w 1651"/>
                  <a:gd name="T37" fmla="*/ 1192 h 1214"/>
                  <a:gd name="T38" fmla="*/ 92 w 1651"/>
                  <a:gd name="T39" fmla="*/ 1198 h 1214"/>
                  <a:gd name="T40" fmla="*/ 108 w 1651"/>
                  <a:gd name="T41" fmla="*/ 1198 h 1214"/>
                  <a:gd name="T42" fmla="*/ 1543 w 1651"/>
                  <a:gd name="T43" fmla="*/ 1198 h 1214"/>
                  <a:gd name="T44" fmla="*/ 1543 w 1651"/>
                  <a:gd name="T45" fmla="*/ 1214 h 1214"/>
                  <a:gd name="T46" fmla="*/ 108 w 1651"/>
                  <a:gd name="T47" fmla="*/ 1214 h 1214"/>
                  <a:gd name="T48" fmla="*/ 92 w 1651"/>
                  <a:gd name="T49" fmla="*/ 1214 h 1214"/>
                  <a:gd name="T50" fmla="*/ 59 w 1651"/>
                  <a:gd name="T51" fmla="*/ 1203 h 1214"/>
                  <a:gd name="T52" fmla="*/ 54 w 1651"/>
                  <a:gd name="T53" fmla="*/ 1198 h 1214"/>
                  <a:gd name="T54" fmla="*/ 38 w 1651"/>
                  <a:gd name="T55" fmla="*/ 1187 h 1214"/>
                  <a:gd name="T56" fmla="*/ 16 w 1651"/>
                  <a:gd name="T57" fmla="*/ 1165 h 1214"/>
                  <a:gd name="T58" fmla="*/ 11 w 1651"/>
                  <a:gd name="T59" fmla="*/ 1160 h 1214"/>
                  <a:gd name="T60" fmla="*/ 0 w 1651"/>
                  <a:gd name="T61" fmla="*/ 1127 h 1214"/>
                  <a:gd name="T62" fmla="*/ 0 w 1651"/>
                  <a:gd name="T63" fmla="*/ 86 h 1214"/>
                  <a:gd name="T64" fmla="*/ 11 w 1651"/>
                  <a:gd name="T65" fmla="*/ 53 h 1214"/>
                  <a:gd name="T66" fmla="*/ 16 w 1651"/>
                  <a:gd name="T67" fmla="*/ 48 h 1214"/>
                  <a:gd name="T68" fmla="*/ 38 w 1651"/>
                  <a:gd name="T69" fmla="*/ 27 h 1214"/>
                  <a:gd name="T70" fmla="*/ 54 w 1651"/>
                  <a:gd name="T71" fmla="*/ 16 h 1214"/>
                  <a:gd name="T72" fmla="*/ 59 w 1651"/>
                  <a:gd name="T73" fmla="*/ 10 h 1214"/>
                  <a:gd name="T74" fmla="*/ 92 w 1651"/>
                  <a:gd name="T75" fmla="*/ 0 h 1214"/>
                  <a:gd name="T76" fmla="*/ 1559 w 1651"/>
                  <a:gd name="T77" fmla="*/ 0 h 1214"/>
                  <a:gd name="T78" fmla="*/ 1592 w 1651"/>
                  <a:gd name="T79" fmla="*/ 10 h 1214"/>
                  <a:gd name="T80" fmla="*/ 1597 w 1651"/>
                  <a:gd name="T81" fmla="*/ 16 h 1214"/>
                  <a:gd name="T82" fmla="*/ 1613 w 1651"/>
                  <a:gd name="T83" fmla="*/ 27 h 1214"/>
                  <a:gd name="T84" fmla="*/ 1635 w 1651"/>
                  <a:gd name="T85" fmla="*/ 48 h 1214"/>
                  <a:gd name="T86" fmla="*/ 1640 w 1651"/>
                  <a:gd name="T87" fmla="*/ 53 h 1214"/>
                  <a:gd name="T88" fmla="*/ 1651 w 1651"/>
                  <a:gd name="T89" fmla="*/ 86 h 1214"/>
                  <a:gd name="T90" fmla="*/ 1651 w 1651"/>
                  <a:gd name="T91" fmla="*/ 1127 h 1214"/>
                  <a:gd name="T92" fmla="*/ 1640 w 1651"/>
                  <a:gd name="T93" fmla="*/ 1160 h 1214"/>
                  <a:gd name="T94" fmla="*/ 1635 w 1651"/>
                  <a:gd name="T95" fmla="*/ 1165 h 1214"/>
                  <a:gd name="T96" fmla="*/ 1613 w 1651"/>
                  <a:gd name="T97" fmla="*/ 1187 h 1214"/>
                  <a:gd name="T98" fmla="*/ 1597 w 1651"/>
                  <a:gd name="T99" fmla="*/ 1198 h 1214"/>
                  <a:gd name="T100" fmla="*/ 1592 w 1651"/>
                  <a:gd name="T101" fmla="*/ 1203 h 1214"/>
                  <a:gd name="T102" fmla="*/ 1559 w 1651"/>
                  <a:gd name="T103" fmla="*/ 1214 h 1214"/>
                  <a:gd name="T104" fmla="*/ 1559 w 1651"/>
                  <a:gd name="T105" fmla="*/ 1198 h 121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651"/>
                  <a:gd name="T160" fmla="*/ 0 h 1214"/>
                  <a:gd name="T161" fmla="*/ 1651 w 1651"/>
                  <a:gd name="T162" fmla="*/ 1214 h 121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651" h="1214">
                    <a:moveTo>
                      <a:pt x="1559" y="1198"/>
                    </a:moveTo>
                    <a:lnTo>
                      <a:pt x="1581" y="1192"/>
                    </a:lnTo>
                    <a:lnTo>
                      <a:pt x="1603" y="1176"/>
                    </a:lnTo>
                    <a:lnTo>
                      <a:pt x="1630" y="1154"/>
                    </a:lnTo>
                    <a:lnTo>
                      <a:pt x="1635" y="1127"/>
                    </a:lnTo>
                    <a:lnTo>
                      <a:pt x="1635" y="86"/>
                    </a:lnTo>
                    <a:lnTo>
                      <a:pt x="1630" y="64"/>
                    </a:lnTo>
                    <a:lnTo>
                      <a:pt x="1603" y="37"/>
                    </a:lnTo>
                    <a:lnTo>
                      <a:pt x="1581" y="21"/>
                    </a:lnTo>
                    <a:lnTo>
                      <a:pt x="1559" y="16"/>
                    </a:lnTo>
                    <a:lnTo>
                      <a:pt x="92" y="16"/>
                    </a:lnTo>
                    <a:lnTo>
                      <a:pt x="70" y="21"/>
                    </a:lnTo>
                    <a:lnTo>
                      <a:pt x="48" y="37"/>
                    </a:lnTo>
                    <a:lnTo>
                      <a:pt x="27" y="64"/>
                    </a:lnTo>
                    <a:lnTo>
                      <a:pt x="16" y="86"/>
                    </a:lnTo>
                    <a:lnTo>
                      <a:pt x="16" y="1127"/>
                    </a:lnTo>
                    <a:lnTo>
                      <a:pt x="27" y="1154"/>
                    </a:lnTo>
                    <a:lnTo>
                      <a:pt x="48" y="1176"/>
                    </a:lnTo>
                    <a:lnTo>
                      <a:pt x="70" y="1192"/>
                    </a:lnTo>
                    <a:lnTo>
                      <a:pt x="92" y="1198"/>
                    </a:lnTo>
                    <a:lnTo>
                      <a:pt x="108" y="1198"/>
                    </a:lnTo>
                    <a:lnTo>
                      <a:pt x="1543" y="1198"/>
                    </a:lnTo>
                    <a:lnTo>
                      <a:pt x="1543" y="1214"/>
                    </a:lnTo>
                    <a:lnTo>
                      <a:pt x="108" y="1214"/>
                    </a:lnTo>
                    <a:lnTo>
                      <a:pt x="92" y="1214"/>
                    </a:lnTo>
                    <a:lnTo>
                      <a:pt x="59" y="1203"/>
                    </a:lnTo>
                    <a:lnTo>
                      <a:pt x="54" y="1198"/>
                    </a:lnTo>
                    <a:lnTo>
                      <a:pt x="38" y="1187"/>
                    </a:lnTo>
                    <a:lnTo>
                      <a:pt x="16" y="1165"/>
                    </a:lnTo>
                    <a:lnTo>
                      <a:pt x="11" y="1160"/>
                    </a:lnTo>
                    <a:lnTo>
                      <a:pt x="0" y="1127"/>
                    </a:lnTo>
                    <a:lnTo>
                      <a:pt x="0" y="86"/>
                    </a:lnTo>
                    <a:lnTo>
                      <a:pt x="11" y="53"/>
                    </a:lnTo>
                    <a:lnTo>
                      <a:pt x="16" y="48"/>
                    </a:lnTo>
                    <a:lnTo>
                      <a:pt x="38" y="27"/>
                    </a:lnTo>
                    <a:lnTo>
                      <a:pt x="54" y="16"/>
                    </a:lnTo>
                    <a:lnTo>
                      <a:pt x="59" y="10"/>
                    </a:lnTo>
                    <a:lnTo>
                      <a:pt x="92" y="0"/>
                    </a:lnTo>
                    <a:lnTo>
                      <a:pt x="1559" y="0"/>
                    </a:lnTo>
                    <a:lnTo>
                      <a:pt x="1592" y="10"/>
                    </a:lnTo>
                    <a:lnTo>
                      <a:pt x="1597" y="16"/>
                    </a:lnTo>
                    <a:lnTo>
                      <a:pt x="1613" y="27"/>
                    </a:lnTo>
                    <a:lnTo>
                      <a:pt x="1635" y="48"/>
                    </a:lnTo>
                    <a:lnTo>
                      <a:pt x="1640" y="53"/>
                    </a:lnTo>
                    <a:lnTo>
                      <a:pt x="1651" y="86"/>
                    </a:lnTo>
                    <a:lnTo>
                      <a:pt x="1651" y="1127"/>
                    </a:lnTo>
                    <a:lnTo>
                      <a:pt x="1640" y="1160"/>
                    </a:lnTo>
                    <a:lnTo>
                      <a:pt x="1635" y="1165"/>
                    </a:lnTo>
                    <a:lnTo>
                      <a:pt x="1613" y="1187"/>
                    </a:lnTo>
                    <a:lnTo>
                      <a:pt x="1597" y="1198"/>
                    </a:lnTo>
                    <a:lnTo>
                      <a:pt x="1592" y="1203"/>
                    </a:lnTo>
                    <a:lnTo>
                      <a:pt x="1559" y="1214"/>
                    </a:lnTo>
                    <a:lnTo>
                      <a:pt x="1559" y="1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90" name="Rectangle 57">
                <a:extLst>
                  <a:ext uri="{FF2B5EF4-FFF2-40B4-BE49-F238E27FC236}">
                    <a16:creationId xmlns:a16="http://schemas.microsoft.com/office/drawing/2014/main" id="{3A3BFE2D-F1E7-4495-9CCF-8548F8E569C3}"/>
                  </a:ext>
                </a:extLst>
              </p:cNvPr>
              <p:cNvSpPr>
                <a:spLocks noChangeArrowheads="1"/>
              </p:cNvSpPr>
              <p:nvPr/>
            </p:nvSpPr>
            <p:spPr bwMode="auto">
              <a:xfrm>
                <a:off x="3751" y="3435"/>
                <a:ext cx="16"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1" name="Rectangle 58">
                <a:extLst>
                  <a:ext uri="{FF2B5EF4-FFF2-40B4-BE49-F238E27FC236}">
                    <a16:creationId xmlns:a16="http://schemas.microsoft.com/office/drawing/2014/main" id="{C879985B-3A58-4C09-AE66-849822BCB076}"/>
                  </a:ext>
                </a:extLst>
              </p:cNvPr>
              <p:cNvSpPr>
                <a:spLocks noChangeArrowheads="1"/>
              </p:cNvSpPr>
              <p:nvPr/>
            </p:nvSpPr>
            <p:spPr bwMode="auto">
              <a:xfrm>
                <a:off x="2478" y="3645"/>
                <a:ext cx="114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2" name="Freeform 59">
                <a:extLst>
                  <a:ext uri="{FF2B5EF4-FFF2-40B4-BE49-F238E27FC236}">
                    <a16:creationId xmlns:a16="http://schemas.microsoft.com/office/drawing/2014/main" id="{D15E1506-1D76-4F7A-AED9-A36A2CD0A2CD}"/>
                  </a:ext>
                </a:extLst>
              </p:cNvPr>
              <p:cNvSpPr>
                <a:spLocks/>
              </p:cNvSpPr>
              <p:nvPr/>
            </p:nvSpPr>
            <p:spPr bwMode="auto">
              <a:xfrm>
                <a:off x="2046" y="3731"/>
                <a:ext cx="1948" cy="292"/>
              </a:xfrm>
              <a:custGeom>
                <a:avLst/>
                <a:gdLst>
                  <a:gd name="T0" fmla="*/ 1932 w 1948"/>
                  <a:gd name="T1" fmla="*/ 292 h 292"/>
                  <a:gd name="T2" fmla="*/ 16 w 1948"/>
                  <a:gd name="T3" fmla="*/ 292 h 292"/>
                  <a:gd name="T4" fmla="*/ 5 w 1948"/>
                  <a:gd name="T5" fmla="*/ 286 h 292"/>
                  <a:gd name="T6" fmla="*/ 5 w 1948"/>
                  <a:gd name="T7" fmla="*/ 281 h 292"/>
                  <a:gd name="T8" fmla="*/ 0 w 1948"/>
                  <a:gd name="T9" fmla="*/ 270 h 292"/>
                  <a:gd name="T10" fmla="*/ 0 w 1948"/>
                  <a:gd name="T11" fmla="*/ 265 h 292"/>
                  <a:gd name="T12" fmla="*/ 5 w 1948"/>
                  <a:gd name="T13" fmla="*/ 259 h 292"/>
                  <a:gd name="T14" fmla="*/ 119 w 1948"/>
                  <a:gd name="T15" fmla="*/ 6 h 292"/>
                  <a:gd name="T16" fmla="*/ 130 w 1948"/>
                  <a:gd name="T17" fmla="*/ 0 h 292"/>
                  <a:gd name="T18" fmla="*/ 1829 w 1948"/>
                  <a:gd name="T19" fmla="*/ 0 h 292"/>
                  <a:gd name="T20" fmla="*/ 1835 w 1948"/>
                  <a:gd name="T21" fmla="*/ 6 h 292"/>
                  <a:gd name="T22" fmla="*/ 1948 w 1948"/>
                  <a:gd name="T23" fmla="*/ 259 h 292"/>
                  <a:gd name="T24" fmla="*/ 1948 w 1948"/>
                  <a:gd name="T25" fmla="*/ 281 h 292"/>
                  <a:gd name="T26" fmla="*/ 1943 w 1948"/>
                  <a:gd name="T27" fmla="*/ 286 h 292"/>
                  <a:gd name="T28" fmla="*/ 1932 w 1948"/>
                  <a:gd name="T29" fmla="*/ 292 h 29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948"/>
                  <a:gd name="T46" fmla="*/ 0 h 292"/>
                  <a:gd name="T47" fmla="*/ 1948 w 1948"/>
                  <a:gd name="T48" fmla="*/ 292 h 29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948" h="292">
                    <a:moveTo>
                      <a:pt x="1932" y="292"/>
                    </a:moveTo>
                    <a:lnTo>
                      <a:pt x="16" y="292"/>
                    </a:lnTo>
                    <a:lnTo>
                      <a:pt x="5" y="286"/>
                    </a:lnTo>
                    <a:lnTo>
                      <a:pt x="5" y="281"/>
                    </a:lnTo>
                    <a:lnTo>
                      <a:pt x="0" y="270"/>
                    </a:lnTo>
                    <a:lnTo>
                      <a:pt x="0" y="265"/>
                    </a:lnTo>
                    <a:lnTo>
                      <a:pt x="5" y="259"/>
                    </a:lnTo>
                    <a:lnTo>
                      <a:pt x="119" y="6"/>
                    </a:lnTo>
                    <a:lnTo>
                      <a:pt x="130" y="0"/>
                    </a:lnTo>
                    <a:lnTo>
                      <a:pt x="1829" y="0"/>
                    </a:lnTo>
                    <a:lnTo>
                      <a:pt x="1835" y="6"/>
                    </a:lnTo>
                    <a:lnTo>
                      <a:pt x="1948" y="259"/>
                    </a:lnTo>
                    <a:lnTo>
                      <a:pt x="1948" y="281"/>
                    </a:lnTo>
                    <a:lnTo>
                      <a:pt x="1943" y="286"/>
                    </a:lnTo>
                    <a:lnTo>
                      <a:pt x="1932" y="292"/>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93" name="Freeform 60">
                <a:extLst>
                  <a:ext uri="{FF2B5EF4-FFF2-40B4-BE49-F238E27FC236}">
                    <a16:creationId xmlns:a16="http://schemas.microsoft.com/office/drawing/2014/main" id="{0B109636-387A-42BB-9B65-8E6D9B884DB0}"/>
                  </a:ext>
                </a:extLst>
              </p:cNvPr>
              <p:cNvSpPr>
                <a:spLocks/>
              </p:cNvSpPr>
              <p:nvPr/>
            </p:nvSpPr>
            <p:spPr bwMode="auto">
              <a:xfrm>
                <a:off x="2041" y="3726"/>
                <a:ext cx="1959" cy="302"/>
              </a:xfrm>
              <a:custGeom>
                <a:avLst/>
                <a:gdLst>
                  <a:gd name="T0" fmla="*/ 21 w 1959"/>
                  <a:gd name="T1" fmla="*/ 302 h 302"/>
                  <a:gd name="T2" fmla="*/ 10 w 1959"/>
                  <a:gd name="T3" fmla="*/ 297 h 302"/>
                  <a:gd name="T4" fmla="*/ 5 w 1959"/>
                  <a:gd name="T5" fmla="*/ 291 h 302"/>
                  <a:gd name="T6" fmla="*/ 5 w 1959"/>
                  <a:gd name="T7" fmla="*/ 286 h 302"/>
                  <a:gd name="T8" fmla="*/ 0 w 1959"/>
                  <a:gd name="T9" fmla="*/ 275 h 302"/>
                  <a:gd name="T10" fmla="*/ 0 w 1959"/>
                  <a:gd name="T11" fmla="*/ 270 h 302"/>
                  <a:gd name="T12" fmla="*/ 5 w 1959"/>
                  <a:gd name="T13" fmla="*/ 264 h 302"/>
                  <a:gd name="T14" fmla="*/ 118 w 1959"/>
                  <a:gd name="T15" fmla="*/ 11 h 302"/>
                  <a:gd name="T16" fmla="*/ 124 w 1959"/>
                  <a:gd name="T17" fmla="*/ 5 h 302"/>
                  <a:gd name="T18" fmla="*/ 135 w 1959"/>
                  <a:gd name="T19" fmla="*/ 0 h 302"/>
                  <a:gd name="T20" fmla="*/ 1834 w 1959"/>
                  <a:gd name="T21" fmla="*/ 0 h 302"/>
                  <a:gd name="T22" fmla="*/ 1840 w 1959"/>
                  <a:gd name="T23" fmla="*/ 5 h 302"/>
                  <a:gd name="T24" fmla="*/ 1845 w 1959"/>
                  <a:gd name="T25" fmla="*/ 11 h 302"/>
                  <a:gd name="T26" fmla="*/ 1959 w 1959"/>
                  <a:gd name="T27" fmla="*/ 264 h 302"/>
                  <a:gd name="T28" fmla="*/ 1959 w 1959"/>
                  <a:gd name="T29" fmla="*/ 286 h 302"/>
                  <a:gd name="T30" fmla="*/ 1953 w 1959"/>
                  <a:gd name="T31" fmla="*/ 291 h 302"/>
                  <a:gd name="T32" fmla="*/ 1948 w 1959"/>
                  <a:gd name="T33" fmla="*/ 297 h 302"/>
                  <a:gd name="T34" fmla="*/ 1937 w 1959"/>
                  <a:gd name="T35" fmla="*/ 302 h 302"/>
                  <a:gd name="T36" fmla="*/ 1937 w 1959"/>
                  <a:gd name="T37" fmla="*/ 291 h 302"/>
                  <a:gd name="T38" fmla="*/ 1948 w 1959"/>
                  <a:gd name="T39" fmla="*/ 286 h 302"/>
                  <a:gd name="T40" fmla="*/ 1948 w 1959"/>
                  <a:gd name="T41" fmla="*/ 286 h 302"/>
                  <a:gd name="T42" fmla="*/ 1948 w 1959"/>
                  <a:gd name="T43" fmla="*/ 264 h 302"/>
                  <a:gd name="T44" fmla="*/ 1834 w 1959"/>
                  <a:gd name="T45" fmla="*/ 11 h 302"/>
                  <a:gd name="T46" fmla="*/ 1834 w 1959"/>
                  <a:gd name="T47" fmla="*/ 11 h 302"/>
                  <a:gd name="T48" fmla="*/ 135 w 1959"/>
                  <a:gd name="T49" fmla="*/ 11 h 302"/>
                  <a:gd name="T50" fmla="*/ 129 w 1959"/>
                  <a:gd name="T51" fmla="*/ 16 h 302"/>
                  <a:gd name="T52" fmla="*/ 16 w 1959"/>
                  <a:gd name="T53" fmla="*/ 264 h 302"/>
                  <a:gd name="T54" fmla="*/ 10 w 1959"/>
                  <a:gd name="T55" fmla="*/ 270 h 302"/>
                  <a:gd name="T56" fmla="*/ 10 w 1959"/>
                  <a:gd name="T57" fmla="*/ 275 h 302"/>
                  <a:gd name="T58" fmla="*/ 16 w 1959"/>
                  <a:gd name="T59" fmla="*/ 286 h 302"/>
                  <a:gd name="T60" fmla="*/ 16 w 1959"/>
                  <a:gd name="T61" fmla="*/ 291 h 302"/>
                  <a:gd name="T62" fmla="*/ 21 w 1959"/>
                  <a:gd name="T63" fmla="*/ 291 h 302"/>
                  <a:gd name="T64" fmla="*/ 21 w 1959"/>
                  <a:gd name="T65" fmla="*/ 302 h 30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59"/>
                  <a:gd name="T100" fmla="*/ 0 h 302"/>
                  <a:gd name="T101" fmla="*/ 1959 w 1959"/>
                  <a:gd name="T102" fmla="*/ 302 h 30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59" h="302">
                    <a:moveTo>
                      <a:pt x="21" y="302"/>
                    </a:moveTo>
                    <a:lnTo>
                      <a:pt x="10" y="297"/>
                    </a:lnTo>
                    <a:lnTo>
                      <a:pt x="5" y="291"/>
                    </a:lnTo>
                    <a:lnTo>
                      <a:pt x="5" y="286"/>
                    </a:lnTo>
                    <a:lnTo>
                      <a:pt x="0" y="275"/>
                    </a:lnTo>
                    <a:lnTo>
                      <a:pt x="0" y="270"/>
                    </a:lnTo>
                    <a:lnTo>
                      <a:pt x="5" y="264"/>
                    </a:lnTo>
                    <a:lnTo>
                      <a:pt x="118" y="11"/>
                    </a:lnTo>
                    <a:lnTo>
                      <a:pt x="124" y="5"/>
                    </a:lnTo>
                    <a:lnTo>
                      <a:pt x="135" y="0"/>
                    </a:lnTo>
                    <a:lnTo>
                      <a:pt x="1834" y="0"/>
                    </a:lnTo>
                    <a:lnTo>
                      <a:pt x="1840" y="5"/>
                    </a:lnTo>
                    <a:lnTo>
                      <a:pt x="1845" y="11"/>
                    </a:lnTo>
                    <a:lnTo>
                      <a:pt x="1959" y="264"/>
                    </a:lnTo>
                    <a:lnTo>
                      <a:pt x="1959" y="286"/>
                    </a:lnTo>
                    <a:lnTo>
                      <a:pt x="1953" y="291"/>
                    </a:lnTo>
                    <a:lnTo>
                      <a:pt x="1948" y="297"/>
                    </a:lnTo>
                    <a:lnTo>
                      <a:pt x="1937" y="302"/>
                    </a:lnTo>
                    <a:lnTo>
                      <a:pt x="1937" y="291"/>
                    </a:lnTo>
                    <a:lnTo>
                      <a:pt x="1948" y="286"/>
                    </a:lnTo>
                    <a:lnTo>
                      <a:pt x="1948" y="264"/>
                    </a:lnTo>
                    <a:lnTo>
                      <a:pt x="1834" y="11"/>
                    </a:lnTo>
                    <a:lnTo>
                      <a:pt x="135" y="11"/>
                    </a:lnTo>
                    <a:lnTo>
                      <a:pt x="129" y="16"/>
                    </a:lnTo>
                    <a:lnTo>
                      <a:pt x="16" y="264"/>
                    </a:lnTo>
                    <a:lnTo>
                      <a:pt x="10" y="270"/>
                    </a:lnTo>
                    <a:lnTo>
                      <a:pt x="10" y="275"/>
                    </a:lnTo>
                    <a:lnTo>
                      <a:pt x="16" y="286"/>
                    </a:lnTo>
                    <a:lnTo>
                      <a:pt x="16" y="291"/>
                    </a:lnTo>
                    <a:lnTo>
                      <a:pt x="21" y="291"/>
                    </a:lnTo>
                    <a:lnTo>
                      <a:pt x="21" y="3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94" name="Rectangle 61">
                <a:extLst>
                  <a:ext uri="{FF2B5EF4-FFF2-40B4-BE49-F238E27FC236}">
                    <a16:creationId xmlns:a16="http://schemas.microsoft.com/office/drawing/2014/main" id="{17972D01-DC04-481A-9E05-9A513D001373}"/>
                  </a:ext>
                </a:extLst>
              </p:cNvPr>
              <p:cNvSpPr>
                <a:spLocks noChangeArrowheads="1"/>
              </p:cNvSpPr>
              <p:nvPr/>
            </p:nvSpPr>
            <p:spPr bwMode="auto">
              <a:xfrm>
                <a:off x="2062" y="4017"/>
                <a:ext cx="1916"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5" name="Freeform 62">
                <a:extLst>
                  <a:ext uri="{FF2B5EF4-FFF2-40B4-BE49-F238E27FC236}">
                    <a16:creationId xmlns:a16="http://schemas.microsoft.com/office/drawing/2014/main" id="{423B1D1F-9C98-446E-AC01-68D7ED86AAE4}"/>
                  </a:ext>
                </a:extLst>
              </p:cNvPr>
              <p:cNvSpPr>
                <a:spLocks/>
              </p:cNvSpPr>
              <p:nvPr/>
            </p:nvSpPr>
            <p:spPr bwMode="auto">
              <a:xfrm>
                <a:off x="2073" y="3985"/>
                <a:ext cx="1900" cy="49"/>
              </a:xfrm>
              <a:custGeom>
                <a:avLst/>
                <a:gdLst>
                  <a:gd name="T0" fmla="*/ 1889 w 1900"/>
                  <a:gd name="T1" fmla="*/ 0 h 49"/>
                  <a:gd name="T2" fmla="*/ 5 w 1900"/>
                  <a:gd name="T3" fmla="*/ 0 h 49"/>
                  <a:gd name="T4" fmla="*/ 0 w 1900"/>
                  <a:gd name="T5" fmla="*/ 16 h 49"/>
                  <a:gd name="T6" fmla="*/ 0 w 1900"/>
                  <a:gd name="T7" fmla="*/ 38 h 49"/>
                  <a:gd name="T8" fmla="*/ 11 w 1900"/>
                  <a:gd name="T9" fmla="*/ 49 h 49"/>
                  <a:gd name="T10" fmla="*/ 1889 w 1900"/>
                  <a:gd name="T11" fmla="*/ 49 h 49"/>
                  <a:gd name="T12" fmla="*/ 1889 w 1900"/>
                  <a:gd name="T13" fmla="*/ 43 h 49"/>
                  <a:gd name="T14" fmla="*/ 1894 w 1900"/>
                  <a:gd name="T15" fmla="*/ 32 h 49"/>
                  <a:gd name="T16" fmla="*/ 1900 w 1900"/>
                  <a:gd name="T17" fmla="*/ 27 h 49"/>
                  <a:gd name="T18" fmla="*/ 1900 w 1900"/>
                  <a:gd name="T19" fmla="*/ 16 h 49"/>
                  <a:gd name="T20" fmla="*/ 1894 w 1900"/>
                  <a:gd name="T21" fmla="*/ 5 h 49"/>
                  <a:gd name="T22" fmla="*/ 1889 w 1900"/>
                  <a:gd name="T23" fmla="*/ 0 h 4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00"/>
                  <a:gd name="T37" fmla="*/ 0 h 49"/>
                  <a:gd name="T38" fmla="*/ 1900 w 1900"/>
                  <a:gd name="T39" fmla="*/ 49 h 4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00" h="49">
                    <a:moveTo>
                      <a:pt x="1889" y="0"/>
                    </a:moveTo>
                    <a:lnTo>
                      <a:pt x="5" y="0"/>
                    </a:lnTo>
                    <a:lnTo>
                      <a:pt x="0" y="16"/>
                    </a:lnTo>
                    <a:lnTo>
                      <a:pt x="0" y="38"/>
                    </a:lnTo>
                    <a:lnTo>
                      <a:pt x="11" y="49"/>
                    </a:lnTo>
                    <a:lnTo>
                      <a:pt x="1889" y="49"/>
                    </a:lnTo>
                    <a:lnTo>
                      <a:pt x="1889" y="43"/>
                    </a:lnTo>
                    <a:lnTo>
                      <a:pt x="1894" y="32"/>
                    </a:lnTo>
                    <a:lnTo>
                      <a:pt x="1900" y="27"/>
                    </a:lnTo>
                    <a:lnTo>
                      <a:pt x="1900" y="16"/>
                    </a:lnTo>
                    <a:lnTo>
                      <a:pt x="1894" y="5"/>
                    </a:lnTo>
                    <a:lnTo>
                      <a:pt x="1889"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96" name="Freeform 63">
                <a:extLst>
                  <a:ext uri="{FF2B5EF4-FFF2-40B4-BE49-F238E27FC236}">
                    <a16:creationId xmlns:a16="http://schemas.microsoft.com/office/drawing/2014/main" id="{CBFFEFA9-7DF8-4171-8803-230FB6516EB5}"/>
                  </a:ext>
                </a:extLst>
              </p:cNvPr>
              <p:cNvSpPr>
                <a:spLocks/>
              </p:cNvSpPr>
              <p:nvPr/>
            </p:nvSpPr>
            <p:spPr bwMode="auto">
              <a:xfrm>
                <a:off x="2068" y="3980"/>
                <a:ext cx="1910" cy="59"/>
              </a:xfrm>
              <a:custGeom>
                <a:avLst/>
                <a:gdLst>
                  <a:gd name="T0" fmla="*/ 16 w 1910"/>
                  <a:gd name="T1" fmla="*/ 5 h 59"/>
                  <a:gd name="T2" fmla="*/ 10 w 1910"/>
                  <a:gd name="T3" fmla="*/ 21 h 59"/>
                  <a:gd name="T4" fmla="*/ 10 w 1910"/>
                  <a:gd name="T5" fmla="*/ 43 h 59"/>
                  <a:gd name="T6" fmla="*/ 16 w 1910"/>
                  <a:gd name="T7" fmla="*/ 48 h 59"/>
                  <a:gd name="T8" fmla="*/ 1888 w 1910"/>
                  <a:gd name="T9" fmla="*/ 48 h 59"/>
                  <a:gd name="T10" fmla="*/ 1888 w 1910"/>
                  <a:gd name="T11" fmla="*/ 48 h 59"/>
                  <a:gd name="T12" fmla="*/ 1894 w 1910"/>
                  <a:gd name="T13" fmla="*/ 37 h 59"/>
                  <a:gd name="T14" fmla="*/ 1899 w 1910"/>
                  <a:gd name="T15" fmla="*/ 32 h 59"/>
                  <a:gd name="T16" fmla="*/ 1899 w 1910"/>
                  <a:gd name="T17" fmla="*/ 21 h 59"/>
                  <a:gd name="T18" fmla="*/ 1894 w 1910"/>
                  <a:gd name="T19" fmla="*/ 10 h 59"/>
                  <a:gd name="T20" fmla="*/ 1888 w 1910"/>
                  <a:gd name="T21" fmla="*/ 5 h 59"/>
                  <a:gd name="T22" fmla="*/ 1899 w 1910"/>
                  <a:gd name="T23" fmla="*/ 5 h 59"/>
                  <a:gd name="T24" fmla="*/ 1905 w 1910"/>
                  <a:gd name="T25" fmla="*/ 10 h 59"/>
                  <a:gd name="T26" fmla="*/ 1910 w 1910"/>
                  <a:gd name="T27" fmla="*/ 21 h 59"/>
                  <a:gd name="T28" fmla="*/ 1910 w 1910"/>
                  <a:gd name="T29" fmla="*/ 32 h 59"/>
                  <a:gd name="T30" fmla="*/ 1905 w 1910"/>
                  <a:gd name="T31" fmla="*/ 37 h 59"/>
                  <a:gd name="T32" fmla="*/ 1899 w 1910"/>
                  <a:gd name="T33" fmla="*/ 48 h 59"/>
                  <a:gd name="T34" fmla="*/ 1899 w 1910"/>
                  <a:gd name="T35" fmla="*/ 54 h 59"/>
                  <a:gd name="T36" fmla="*/ 1894 w 1910"/>
                  <a:gd name="T37" fmla="*/ 59 h 59"/>
                  <a:gd name="T38" fmla="*/ 16 w 1910"/>
                  <a:gd name="T39" fmla="*/ 59 h 59"/>
                  <a:gd name="T40" fmla="*/ 10 w 1910"/>
                  <a:gd name="T41" fmla="*/ 54 h 59"/>
                  <a:gd name="T42" fmla="*/ 0 w 1910"/>
                  <a:gd name="T43" fmla="*/ 43 h 59"/>
                  <a:gd name="T44" fmla="*/ 0 w 1910"/>
                  <a:gd name="T45" fmla="*/ 21 h 59"/>
                  <a:gd name="T46" fmla="*/ 5 w 1910"/>
                  <a:gd name="T47" fmla="*/ 5 h 59"/>
                  <a:gd name="T48" fmla="*/ 10 w 1910"/>
                  <a:gd name="T49" fmla="*/ 0 h 59"/>
                  <a:gd name="T50" fmla="*/ 16 w 1910"/>
                  <a:gd name="T51" fmla="*/ 5 h 5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910"/>
                  <a:gd name="T79" fmla="*/ 0 h 59"/>
                  <a:gd name="T80" fmla="*/ 1910 w 1910"/>
                  <a:gd name="T81" fmla="*/ 59 h 5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910" h="59">
                    <a:moveTo>
                      <a:pt x="16" y="5"/>
                    </a:moveTo>
                    <a:lnTo>
                      <a:pt x="10" y="21"/>
                    </a:lnTo>
                    <a:lnTo>
                      <a:pt x="10" y="43"/>
                    </a:lnTo>
                    <a:lnTo>
                      <a:pt x="16" y="48"/>
                    </a:lnTo>
                    <a:lnTo>
                      <a:pt x="1888" y="48"/>
                    </a:lnTo>
                    <a:lnTo>
                      <a:pt x="1894" y="37"/>
                    </a:lnTo>
                    <a:lnTo>
                      <a:pt x="1899" y="32"/>
                    </a:lnTo>
                    <a:lnTo>
                      <a:pt x="1899" y="21"/>
                    </a:lnTo>
                    <a:lnTo>
                      <a:pt x="1894" y="10"/>
                    </a:lnTo>
                    <a:lnTo>
                      <a:pt x="1888" y="5"/>
                    </a:lnTo>
                    <a:lnTo>
                      <a:pt x="1899" y="5"/>
                    </a:lnTo>
                    <a:lnTo>
                      <a:pt x="1905" y="10"/>
                    </a:lnTo>
                    <a:lnTo>
                      <a:pt x="1910" y="21"/>
                    </a:lnTo>
                    <a:lnTo>
                      <a:pt x="1910" y="32"/>
                    </a:lnTo>
                    <a:lnTo>
                      <a:pt x="1905" y="37"/>
                    </a:lnTo>
                    <a:lnTo>
                      <a:pt x="1899" y="48"/>
                    </a:lnTo>
                    <a:lnTo>
                      <a:pt x="1899" y="54"/>
                    </a:lnTo>
                    <a:lnTo>
                      <a:pt x="1894" y="59"/>
                    </a:lnTo>
                    <a:lnTo>
                      <a:pt x="16" y="59"/>
                    </a:lnTo>
                    <a:lnTo>
                      <a:pt x="10" y="54"/>
                    </a:lnTo>
                    <a:lnTo>
                      <a:pt x="0" y="43"/>
                    </a:lnTo>
                    <a:lnTo>
                      <a:pt x="0" y="21"/>
                    </a:lnTo>
                    <a:lnTo>
                      <a:pt x="5" y="5"/>
                    </a:lnTo>
                    <a:lnTo>
                      <a:pt x="10" y="0"/>
                    </a:lnTo>
                    <a:lnTo>
                      <a:pt x="1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97" name="Freeform 64">
                <a:extLst>
                  <a:ext uri="{FF2B5EF4-FFF2-40B4-BE49-F238E27FC236}">
                    <a16:creationId xmlns:a16="http://schemas.microsoft.com/office/drawing/2014/main" id="{EEE650D9-E5FB-4636-8FD3-C68EBD6982B5}"/>
                  </a:ext>
                </a:extLst>
              </p:cNvPr>
              <p:cNvSpPr>
                <a:spLocks/>
              </p:cNvSpPr>
              <p:nvPr/>
            </p:nvSpPr>
            <p:spPr bwMode="auto">
              <a:xfrm>
                <a:off x="2078" y="3980"/>
                <a:ext cx="1889" cy="10"/>
              </a:xfrm>
              <a:custGeom>
                <a:avLst/>
                <a:gdLst>
                  <a:gd name="T0" fmla="*/ 1884 w 1889"/>
                  <a:gd name="T1" fmla="*/ 10 h 10"/>
                  <a:gd name="T2" fmla="*/ 0 w 1889"/>
                  <a:gd name="T3" fmla="*/ 10 h 10"/>
                  <a:gd name="T4" fmla="*/ 0 w 1889"/>
                  <a:gd name="T5" fmla="*/ 0 h 10"/>
                  <a:gd name="T6" fmla="*/ 1884 w 1889"/>
                  <a:gd name="T7" fmla="*/ 0 h 10"/>
                  <a:gd name="T8" fmla="*/ 1889 w 1889"/>
                  <a:gd name="T9" fmla="*/ 5 h 10"/>
                  <a:gd name="T10" fmla="*/ 1884 w 1889"/>
                  <a:gd name="T11" fmla="*/ 10 h 10"/>
                  <a:gd name="T12" fmla="*/ 0 60000 65536"/>
                  <a:gd name="T13" fmla="*/ 0 60000 65536"/>
                  <a:gd name="T14" fmla="*/ 0 60000 65536"/>
                  <a:gd name="T15" fmla="*/ 0 60000 65536"/>
                  <a:gd name="T16" fmla="*/ 0 60000 65536"/>
                  <a:gd name="T17" fmla="*/ 0 60000 65536"/>
                  <a:gd name="T18" fmla="*/ 0 w 1889"/>
                  <a:gd name="T19" fmla="*/ 0 h 10"/>
                  <a:gd name="T20" fmla="*/ 1889 w 1889"/>
                  <a:gd name="T21" fmla="*/ 10 h 10"/>
                </a:gdLst>
                <a:ahLst/>
                <a:cxnLst>
                  <a:cxn ang="T12">
                    <a:pos x="T0" y="T1"/>
                  </a:cxn>
                  <a:cxn ang="T13">
                    <a:pos x="T2" y="T3"/>
                  </a:cxn>
                  <a:cxn ang="T14">
                    <a:pos x="T4" y="T5"/>
                  </a:cxn>
                  <a:cxn ang="T15">
                    <a:pos x="T6" y="T7"/>
                  </a:cxn>
                  <a:cxn ang="T16">
                    <a:pos x="T8" y="T9"/>
                  </a:cxn>
                  <a:cxn ang="T17">
                    <a:pos x="T10" y="T11"/>
                  </a:cxn>
                </a:cxnLst>
                <a:rect l="T18" t="T19" r="T20" b="T21"/>
                <a:pathLst>
                  <a:path w="1889" h="10">
                    <a:moveTo>
                      <a:pt x="1884" y="10"/>
                    </a:moveTo>
                    <a:lnTo>
                      <a:pt x="0" y="10"/>
                    </a:lnTo>
                    <a:lnTo>
                      <a:pt x="0" y="0"/>
                    </a:lnTo>
                    <a:lnTo>
                      <a:pt x="1884" y="0"/>
                    </a:lnTo>
                    <a:lnTo>
                      <a:pt x="1889" y="5"/>
                    </a:lnTo>
                    <a:lnTo>
                      <a:pt x="188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98" name="Freeform 65">
                <a:extLst>
                  <a:ext uri="{FF2B5EF4-FFF2-40B4-BE49-F238E27FC236}">
                    <a16:creationId xmlns:a16="http://schemas.microsoft.com/office/drawing/2014/main" id="{DC8BB7CE-624F-41A0-8B3A-BAA7C9B0DBB1}"/>
                  </a:ext>
                </a:extLst>
              </p:cNvPr>
              <p:cNvSpPr>
                <a:spLocks/>
              </p:cNvSpPr>
              <p:nvPr/>
            </p:nvSpPr>
            <p:spPr bwMode="auto">
              <a:xfrm>
                <a:off x="3622" y="3742"/>
                <a:ext cx="21" cy="49"/>
              </a:xfrm>
              <a:custGeom>
                <a:avLst/>
                <a:gdLst>
                  <a:gd name="T0" fmla="*/ 11 w 21"/>
                  <a:gd name="T1" fmla="*/ 0 h 49"/>
                  <a:gd name="T2" fmla="*/ 21 w 21"/>
                  <a:gd name="T3" fmla="*/ 49 h 49"/>
                  <a:gd name="T4" fmla="*/ 11 w 21"/>
                  <a:gd name="T5" fmla="*/ 49 h 49"/>
                  <a:gd name="T6" fmla="*/ 0 w 21"/>
                  <a:gd name="T7" fmla="*/ 0 h 49"/>
                  <a:gd name="T8" fmla="*/ 11 w 21"/>
                  <a:gd name="T9" fmla="*/ 0 h 49"/>
                  <a:gd name="T10" fmla="*/ 0 60000 65536"/>
                  <a:gd name="T11" fmla="*/ 0 60000 65536"/>
                  <a:gd name="T12" fmla="*/ 0 60000 65536"/>
                  <a:gd name="T13" fmla="*/ 0 60000 65536"/>
                  <a:gd name="T14" fmla="*/ 0 60000 65536"/>
                  <a:gd name="T15" fmla="*/ 0 w 21"/>
                  <a:gd name="T16" fmla="*/ 0 h 49"/>
                  <a:gd name="T17" fmla="*/ 21 w 21"/>
                  <a:gd name="T18" fmla="*/ 49 h 49"/>
                </a:gdLst>
                <a:ahLst/>
                <a:cxnLst>
                  <a:cxn ang="T10">
                    <a:pos x="T0" y="T1"/>
                  </a:cxn>
                  <a:cxn ang="T11">
                    <a:pos x="T2" y="T3"/>
                  </a:cxn>
                  <a:cxn ang="T12">
                    <a:pos x="T4" y="T5"/>
                  </a:cxn>
                  <a:cxn ang="T13">
                    <a:pos x="T6" y="T7"/>
                  </a:cxn>
                  <a:cxn ang="T14">
                    <a:pos x="T8" y="T9"/>
                  </a:cxn>
                </a:cxnLst>
                <a:rect l="T15" t="T16" r="T17" b="T18"/>
                <a:pathLst>
                  <a:path w="21" h="49">
                    <a:moveTo>
                      <a:pt x="11" y="0"/>
                    </a:moveTo>
                    <a:lnTo>
                      <a:pt x="21" y="49"/>
                    </a:lnTo>
                    <a:lnTo>
                      <a:pt x="11" y="49"/>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99" name="Freeform 66">
                <a:extLst>
                  <a:ext uri="{FF2B5EF4-FFF2-40B4-BE49-F238E27FC236}">
                    <a16:creationId xmlns:a16="http://schemas.microsoft.com/office/drawing/2014/main" id="{4603AA55-58A8-4FFD-9E2A-63EB70E4FCF3}"/>
                  </a:ext>
                </a:extLst>
              </p:cNvPr>
              <p:cNvSpPr>
                <a:spLocks/>
              </p:cNvSpPr>
              <p:nvPr/>
            </p:nvSpPr>
            <p:spPr bwMode="auto">
              <a:xfrm>
                <a:off x="3703" y="3742"/>
                <a:ext cx="27" cy="49"/>
              </a:xfrm>
              <a:custGeom>
                <a:avLst/>
                <a:gdLst>
                  <a:gd name="T0" fmla="*/ 11 w 27"/>
                  <a:gd name="T1" fmla="*/ 0 h 49"/>
                  <a:gd name="T2" fmla="*/ 27 w 27"/>
                  <a:gd name="T3" fmla="*/ 49 h 49"/>
                  <a:gd name="T4" fmla="*/ 16 w 27"/>
                  <a:gd name="T5" fmla="*/ 49 h 49"/>
                  <a:gd name="T6" fmla="*/ 0 w 27"/>
                  <a:gd name="T7" fmla="*/ 0 h 49"/>
                  <a:gd name="T8" fmla="*/ 11 w 27"/>
                  <a:gd name="T9" fmla="*/ 0 h 49"/>
                  <a:gd name="T10" fmla="*/ 0 60000 65536"/>
                  <a:gd name="T11" fmla="*/ 0 60000 65536"/>
                  <a:gd name="T12" fmla="*/ 0 60000 65536"/>
                  <a:gd name="T13" fmla="*/ 0 60000 65536"/>
                  <a:gd name="T14" fmla="*/ 0 60000 65536"/>
                  <a:gd name="T15" fmla="*/ 0 w 27"/>
                  <a:gd name="T16" fmla="*/ 0 h 49"/>
                  <a:gd name="T17" fmla="*/ 27 w 27"/>
                  <a:gd name="T18" fmla="*/ 49 h 49"/>
                </a:gdLst>
                <a:ahLst/>
                <a:cxnLst>
                  <a:cxn ang="T10">
                    <a:pos x="T0" y="T1"/>
                  </a:cxn>
                  <a:cxn ang="T11">
                    <a:pos x="T2" y="T3"/>
                  </a:cxn>
                  <a:cxn ang="T12">
                    <a:pos x="T4" y="T5"/>
                  </a:cxn>
                  <a:cxn ang="T13">
                    <a:pos x="T6" y="T7"/>
                  </a:cxn>
                  <a:cxn ang="T14">
                    <a:pos x="T8" y="T9"/>
                  </a:cxn>
                </a:cxnLst>
                <a:rect l="T15" t="T16" r="T17" b="T18"/>
                <a:pathLst>
                  <a:path w="27" h="49">
                    <a:moveTo>
                      <a:pt x="11" y="0"/>
                    </a:moveTo>
                    <a:lnTo>
                      <a:pt x="27" y="49"/>
                    </a:lnTo>
                    <a:lnTo>
                      <a:pt x="16" y="49"/>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00" name="Freeform 67">
                <a:extLst>
                  <a:ext uri="{FF2B5EF4-FFF2-40B4-BE49-F238E27FC236}">
                    <a16:creationId xmlns:a16="http://schemas.microsoft.com/office/drawing/2014/main" id="{77D34AE1-2885-48E1-8C15-23219FBDDB58}"/>
                  </a:ext>
                </a:extLst>
              </p:cNvPr>
              <p:cNvSpPr>
                <a:spLocks/>
              </p:cNvSpPr>
              <p:nvPr/>
            </p:nvSpPr>
            <p:spPr bwMode="auto">
              <a:xfrm>
                <a:off x="2143" y="3753"/>
                <a:ext cx="81" cy="189"/>
              </a:xfrm>
              <a:custGeom>
                <a:avLst/>
                <a:gdLst>
                  <a:gd name="T0" fmla="*/ 81 w 81"/>
                  <a:gd name="T1" fmla="*/ 0 h 189"/>
                  <a:gd name="T2" fmla="*/ 0 w 81"/>
                  <a:gd name="T3" fmla="*/ 189 h 189"/>
                  <a:gd name="T4" fmla="*/ 33 w 81"/>
                  <a:gd name="T5" fmla="*/ 140 h 189"/>
                  <a:gd name="T6" fmla="*/ 59 w 81"/>
                  <a:gd name="T7" fmla="*/ 76 h 189"/>
                  <a:gd name="T8" fmla="*/ 76 w 81"/>
                  <a:gd name="T9" fmla="*/ 27 h 189"/>
                  <a:gd name="T10" fmla="*/ 81 w 81"/>
                  <a:gd name="T11" fmla="*/ 16 h 189"/>
                  <a:gd name="T12" fmla="*/ 81 w 81"/>
                  <a:gd name="T13" fmla="*/ 0 h 189"/>
                  <a:gd name="T14" fmla="*/ 0 60000 65536"/>
                  <a:gd name="T15" fmla="*/ 0 60000 65536"/>
                  <a:gd name="T16" fmla="*/ 0 60000 65536"/>
                  <a:gd name="T17" fmla="*/ 0 60000 65536"/>
                  <a:gd name="T18" fmla="*/ 0 60000 65536"/>
                  <a:gd name="T19" fmla="*/ 0 60000 65536"/>
                  <a:gd name="T20" fmla="*/ 0 60000 65536"/>
                  <a:gd name="T21" fmla="*/ 0 w 81"/>
                  <a:gd name="T22" fmla="*/ 0 h 189"/>
                  <a:gd name="T23" fmla="*/ 81 w 81"/>
                  <a:gd name="T24" fmla="*/ 189 h 1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 h="189">
                    <a:moveTo>
                      <a:pt x="81" y="0"/>
                    </a:moveTo>
                    <a:lnTo>
                      <a:pt x="0" y="189"/>
                    </a:lnTo>
                    <a:lnTo>
                      <a:pt x="33" y="140"/>
                    </a:lnTo>
                    <a:lnTo>
                      <a:pt x="59" y="76"/>
                    </a:lnTo>
                    <a:lnTo>
                      <a:pt x="76" y="27"/>
                    </a:lnTo>
                    <a:lnTo>
                      <a:pt x="81" y="16"/>
                    </a:lnTo>
                    <a:lnTo>
                      <a:pt x="8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01" name="Freeform 68">
                <a:extLst>
                  <a:ext uri="{FF2B5EF4-FFF2-40B4-BE49-F238E27FC236}">
                    <a16:creationId xmlns:a16="http://schemas.microsoft.com/office/drawing/2014/main" id="{1921B047-8D3B-4DF9-9B5B-2578C8CA5245}"/>
                  </a:ext>
                </a:extLst>
              </p:cNvPr>
              <p:cNvSpPr>
                <a:spLocks/>
              </p:cNvSpPr>
              <p:nvPr/>
            </p:nvSpPr>
            <p:spPr bwMode="auto">
              <a:xfrm>
                <a:off x="2138" y="3753"/>
                <a:ext cx="91" cy="189"/>
              </a:xfrm>
              <a:custGeom>
                <a:avLst/>
                <a:gdLst>
                  <a:gd name="T0" fmla="*/ 0 w 91"/>
                  <a:gd name="T1" fmla="*/ 189 h 189"/>
                  <a:gd name="T2" fmla="*/ 32 w 91"/>
                  <a:gd name="T3" fmla="*/ 140 h 189"/>
                  <a:gd name="T4" fmla="*/ 59 w 91"/>
                  <a:gd name="T5" fmla="*/ 76 h 189"/>
                  <a:gd name="T6" fmla="*/ 75 w 91"/>
                  <a:gd name="T7" fmla="*/ 27 h 189"/>
                  <a:gd name="T8" fmla="*/ 81 w 91"/>
                  <a:gd name="T9" fmla="*/ 16 h 189"/>
                  <a:gd name="T10" fmla="*/ 81 w 91"/>
                  <a:gd name="T11" fmla="*/ 0 h 189"/>
                  <a:gd name="T12" fmla="*/ 91 w 91"/>
                  <a:gd name="T13" fmla="*/ 0 h 189"/>
                  <a:gd name="T14" fmla="*/ 91 w 91"/>
                  <a:gd name="T15" fmla="*/ 16 h 189"/>
                  <a:gd name="T16" fmla="*/ 86 w 91"/>
                  <a:gd name="T17" fmla="*/ 27 h 189"/>
                  <a:gd name="T18" fmla="*/ 70 w 91"/>
                  <a:gd name="T19" fmla="*/ 76 h 189"/>
                  <a:gd name="T20" fmla="*/ 43 w 91"/>
                  <a:gd name="T21" fmla="*/ 140 h 189"/>
                  <a:gd name="T22" fmla="*/ 11 w 91"/>
                  <a:gd name="T23" fmla="*/ 189 h 189"/>
                  <a:gd name="T24" fmla="*/ 0 w 91"/>
                  <a:gd name="T25" fmla="*/ 189 h 189"/>
                  <a:gd name="T26" fmla="*/ 0 w 91"/>
                  <a:gd name="T27" fmla="*/ 189 h 1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1"/>
                  <a:gd name="T43" fmla="*/ 0 h 189"/>
                  <a:gd name="T44" fmla="*/ 91 w 91"/>
                  <a:gd name="T45" fmla="*/ 189 h 18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1" h="189">
                    <a:moveTo>
                      <a:pt x="0" y="189"/>
                    </a:moveTo>
                    <a:lnTo>
                      <a:pt x="32" y="140"/>
                    </a:lnTo>
                    <a:lnTo>
                      <a:pt x="59" y="76"/>
                    </a:lnTo>
                    <a:lnTo>
                      <a:pt x="75" y="27"/>
                    </a:lnTo>
                    <a:lnTo>
                      <a:pt x="81" y="16"/>
                    </a:lnTo>
                    <a:lnTo>
                      <a:pt x="81" y="0"/>
                    </a:lnTo>
                    <a:lnTo>
                      <a:pt x="91" y="0"/>
                    </a:lnTo>
                    <a:lnTo>
                      <a:pt x="91" y="16"/>
                    </a:lnTo>
                    <a:lnTo>
                      <a:pt x="86" y="27"/>
                    </a:lnTo>
                    <a:lnTo>
                      <a:pt x="70" y="76"/>
                    </a:lnTo>
                    <a:lnTo>
                      <a:pt x="43" y="140"/>
                    </a:lnTo>
                    <a:lnTo>
                      <a:pt x="11" y="189"/>
                    </a:lnTo>
                    <a:lnTo>
                      <a:pt x="0" y="1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02" name="Freeform 69">
                <a:extLst>
                  <a:ext uri="{FF2B5EF4-FFF2-40B4-BE49-F238E27FC236}">
                    <a16:creationId xmlns:a16="http://schemas.microsoft.com/office/drawing/2014/main" id="{2229D8C4-5728-4963-AFDB-2315E006CB53}"/>
                  </a:ext>
                </a:extLst>
              </p:cNvPr>
              <p:cNvSpPr>
                <a:spLocks/>
              </p:cNvSpPr>
              <p:nvPr/>
            </p:nvSpPr>
            <p:spPr bwMode="auto">
              <a:xfrm>
                <a:off x="2138" y="3753"/>
                <a:ext cx="91" cy="189"/>
              </a:xfrm>
              <a:custGeom>
                <a:avLst/>
                <a:gdLst>
                  <a:gd name="T0" fmla="*/ 91 w 91"/>
                  <a:gd name="T1" fmla="*/ 0 h 189"/>
                  <a:gd name="T2" fmla="*/ 11 w 91"/>
                  <a:gd name="T3" fmla="*/ 189 h 189"/>
                  <a:gd name="T4" fmla="*/ 0 w 91"/>
                  <a:gd name="T5" fmla="*/ 189 h 189"/>
                  <a:gd name="T6" fmla="*/ 81 w 91"/>
                  <a:gd name="T7" fmla="*/ 0 h 189"/>
                  <a:gd name="T8" fmla="*/ 91 w 91"/>
                  <a:gd name="T9" fmla="*/ 0 h 189"/>
                  <a:gd name="T10" fmla="*/ 91 w 91"/>
                  <a:gd name="T11" fmla="*/ 0 h 189"/>
                  <a:gd name="T12" fmla="*/ 0 60000 65536"/>
                  <a:gd name="T13" fmla="*/ 0 60000 65536"/>
                  <a:gd name="T14" fmla="*/ 0 60000 65536"/>
                  <a:gd name="T15" fmla="*/ 0 60000 65536"/>
                  <a:gd name="T16" fmla="*/ 0 60000 65536"/>
                  <a:gd name="T17" fmla="*/ 0 60000 65536"/>
                  <a:gd name="T18" fmla="*/ 0 w 91"/>
                  <a:gd name="T19" fmla="*/ 0 h 189"/>
                  <a:gd name="T20" fmla="*/ 91 w 91"/>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91" h="189">
                    <a:moveTo>
                      <a:pt x="91" y="0"/>
                    </a:moveTo>
                    <a:lnTo>
                      <a:pt x="11" y="189"/>
                    </a:lnTo>
                    <a:lnTo>
                      <a:pt x="0" y="189"/>
                    </a:lnTo>
                    <a:lnTo>
                      <a:pt x="81" y="0"/>
                    </a:lnTo>
                    <a:lnTo>
                      <a:pt x="9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03" name="Freeform 70">
                <a:extLst>
                  <a:ext uri="{FF2B5EF4-FFF2-40B4-BE49-F238E27FC236}">
                    <a16:creationId xmlns:a16="http://schemas.microsoft.com/office/drawing/2014/main" id="{F8D13218-FE48-47EB-989C-F84D2978F7C6}"/>
                  </a:ext>
                </a:extLst>
              </p:cNvPr>
              <p:cNvSpPr>
                <a:spLocks/>
              </p:cNvSpPr>
              <p:nvPr/>
            </p:nvSpPr>
            <p:spPr bwMode="auto">
              <a:xfrm>
                <a:off x="3530" y="3737"/>
                <a:ext cx="281" cy="59"/>
              </a:xfrm>
              <a:custGeom>
                <a:avLst/>
                <a:gdLst>
                  <a:gd name="T0" fmla="*/ 259 w 281"/>
                  <a:gd name="T1" fmla="*/ 11 h 59"/>
                  <a:gd name="T2" fmla="*/ 11 w 281"/>
                  <a:gd name="T3" fmla="*/ 11 h 59"/>
                  <a:gd name="T4" fmla="*/ 22 w 281"/>
                  <a:gd name="T5" fmla="*/ 48 h 59"/>
                  <a:gd name="T6" fmla="*/ 281 w 281"/>
                  <a:gd name="T7" fmla="*/ 48 h 59"/>
                  <a:gd name="T8" fmla="*/ 281 w 281"/>
                  <a:gd name="T9" fmla="*/ 59 h 59"/>
                  <a:gd name="T10" fmla="*/ 16 w 281"/>
                  <a:gd name="T11" fmla="*/ 59 h 59"/>
                  <a:gd name="T12" fmla="*/ 11 w 281"/>
                  <a:gd name="T13" fmla="*/ 54 h 59"/>
                  <a:gd name="T14" fmla="*/ 0 w 281"/>
                  <a:gd name="T15" fmla="*/ 5 h 59"/>
                  <a:gd name="T16" fmla="*/ 5 w 281"/>
                  <a:gd name="T17" fmla="*/ 0 h 59"/>
                  <a:gd name="T18" fmla="*/ 259 w 281"/>
                  <a:gd name="T19" fmla="*/ 0 h 59"/>
                  <a:gd name="T20" fmla="*/ 264 w 281"/>
                  <a:gd name="T21" fmla="*/ 5 h 59"/>
                  <a:gd name="T22" fmla="*/ 259 w 281"/>
                  <a:gd name="T23" fmla="*/ 11 h 5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81"/>
                  <a:gd name="T37" fmla="*/ 0 h 59"/>
                  <a:gd name="T38" fmla="*/ 281 w 281"/>
                  <a:gd name="T39" fmla="*/ 59 h 5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81" h="59">
                    <a:moveTo>
                      <a:pt x="259" y="11"/>
                    </a:moveTo>
                    <a:lnTo>
                      <a:pt x="11" y="11"/>
                    </a:lnTo>
                    <a:lnTo>
                      <a:pt x="22" y="48"/>
                    </a:lnTo>
                    <a:lnTo>
                      <a:pt x="281" y="48"/>
                    </a:lnTo>
                    <a:lnTo>
                      <a:pt x="281" y="59"/>
                    </a:lnTo>
                    <a:lnTo>
                      <a:pt x="16" y="59"/>
                    </a:lnTo>
                    <a:lnTo>
                      <a:pt x="11" y="54"/>
                    </a:lnTo>
                    <a:lnTo>
                      <a:pt x="0" y="5"/>
                    </a:lnTo>
                    <a:lnTo>
                      <a:pt x="5" y="0"/>
                    </a:lnTo>
                    <a:lnTo>
                      <a:pt x="259" y="0"/>
                    </a:lnTo>
                    <a:lnTo>
                      <a:pt x="264" y="5"/>
                    </a:lnTo>
                    <a:lnTo>
                      <a:pt x="259"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04" name="Freeform 71">
                <a:extLst>
                  <a:ext uri="{FF2B5EF4-FFF2-40B4-BE49-F238E27FC236}">
                    <a16:creationId xmlns:a16="http://schemas.microsoft.com/office/drawing/2014/main" id="{0C43883F-1267-436D-A1DB-531A8DF2C15D}"/>
                  </a:ext>
                </a:extLst>
              </p:cNvPr>
              <p:cNvSpPr>
                <a:spLocks/>
              </p:cNvSpPr>
              <p:nvPr/>
            </p:nvSpPr>
            <p:spPr bwMode="auto">
              <a:xfrm>
                <a:off x="3784" y="3742"/>
                <a:ext cx="32" cy="54"/>
              </a:xfrm>
              <a:custGeom>
                <a:avLst/>
                <a:gdLst>
                  <a:gd name="T0" fmla="*/ 21 w 32"/>
                  <a:gd name="T1" fmla="*/ 49 h 54"/>
                  <a:gd name="T2" fmla="*/ 0 w 32"/>
                  <a:gd name="T3" fmla="*/ 0 h 54"/>
                  <a:gd name="T4" fmla="*/ 10 w 32"/>
                  <a:gd name="T5" fmla="*/ 0 h 54"/>
                  <a:gd name="T6" fmla="*/ 32 w 32"/>
                  <a:gd name="T7" fmla="*/ 49 h 54"/>
                  <a:gd name="T8" fmla="*/ 27 w 32"/>
                  <a:gd name="T9" fmla="*/ 54 h 54"/>
                  <a:gd name="T10" fmla="*/ 21 w 32"/>
                  <a:gd name="T11" fmla="*/ 49 h 54"/>
                  <a:gd name="T12" fmla="*/ 0 60000 65536"/>
                  <a:gd name="T13" fmla="*/ 0 60000 65536"/>
                  <a:gd name="T14" fmla="*/ 0 60000 65536"/>
                  <a:gd name="T15" fmla="*/ 0 60000 65536"/>
                  <a:gd name="T16" fmla="*/ 0 60000 65536"/>
                  <a:gd name="T17" fmla="*/ 0 60000 65536"/>
                  <a:gd name="T18" fmla="*/ 0 w 32"/>
                  <a:gd name="T19" fmla="*/ 0 h 54"/>
                  <a:gd name="T20" fmla="*/ 32 w 32"/>
                  <a:gd name="T21" fmla="*/ 54 h 54"/>
                </a:gdLst>
                <a:ahLst/>
                <a:cxnLst>
                  <a:cxn ang="T12">
                    <a:pos x="T0" y="T1"/>
                  </a:cxn>
                  <a:cxn ang="T13">
                    <a:pos x="T2" y="T3"/>
                  </a:cxn>
                  <a:cxn ang="T14">
                    <a:pos x="T4" y="T5"/>
                  </a:cxn>
                  <a:cxn ang="T15">
                    <a:pos x="T6" y="T7"/>
                  </a:cxn>
                  <a:cxn ang="T16">
                    <a:pos x="T8" y="T9"/>
                  </a:cxn>
                  <a:cxn ang="T17">
                    <a:pos x="T10" y="T11"/>
                  </a:cxn>
                </a:cxnLst>
                <a:rect l="T18" t="T19" r="T20" b="T21"/>
                <a:pathLst>
                  <a:path w="32" h="54">
                    <a:moveTo>
                      <a:pt x="21" y="49"/>
                    </a:moveTo>
                    <a:lnTo>
                      <a:pt x="0" y="0"/>
                    </a:lnTo>
                    <a:lnTo>
                      <a:pt x="10" y="0"/>
                    </a:lnTo>
                    <a:lnTo>
                      <a:pt x="32" y="49"/>
                    </a:lnTo>
                    <a:lnTo>
                      <a:pt x="27" y="54"/>
                    </a:lnTo>
                    <a:lnTo>
                      <a:pt x="21" y="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05" name="Freeform 72">
                <a:extLst>
                  <a:ext uri="{FF2B5EF4-FFF2-40B4-BE49-F238E27FC236}">
                    <a16:creationId xmlns:a16="http://schemas.microsoft.com/office/drawing/2014/main" id="{680D6DF5-A141-4EE8-B624-B422D150E9C5}"/>
                  </a:ext>
                </a:extLst>
              </p:cNvPr>
              <p:cNvSpPr>
                <a:spLocks/>
              </p:cNvSpPr>
              <p:nvPr/>
            </p:nvSpPr>
            <p:spPr bwMode="auto">
              <a:xfrm>
                <a:off x="2192" y="3748"/>
                <a:ext cx="1101" cy="161"/>
              </a:xfrm>
              <a:custGeom>
                <a:avLst/>
                <a:gdLst>
                  <a:gd name="T0" fmla="*/ 59 w 1101"/>
                  <a:gd name="T1" fmla="*/ 0 h 161"/>
                  <a:gd name="T2" fmla="*/ 43 w 1101"/>
                  <a:gd name="T3" fmla="*/ 48 h 161"/>
                  <a:gd name="T4" fmla="*/ 16 w 1101"/>
                  <a:gd name="T5" fmla="*/ 118 h 161"/>
                  <a:gd name="T6" fmla="*/ 0 w 1101"/>
                  <a:gd name="T7" fmla="*/ 156 h 161"/>
                  <a:gd name="T8" fmla="*/ 54 w 1101"/>
                  <a:gd name="T9" fmla="*/ 156 h 161"/>
                  <a:gd name="T10" fmla="*/ 64 w 1101"/>
                  <a:gd name="T11" fmla="*/ 140 h 161"/>
                  <a:gd name="T12" fmla="*/ 172 w 1101"/>
                  <a:gd name="T13" fmla="*/ 140 h 161"/>
                  <a:gd name="T14" fmla="*/ 162 w 1101"/>
                  <a:gd name="T15" fmla="*/ 161 h 161"/>
                  <a:gd name="T16" fmla="*/ 901 w 1101"/>
                  <a:gd name="T17" fmla="*/ 161 h 161"/>
                  <a:gd name="T18" fmla="*/ 890 w 1101"/>
                  <a:gd name="T19" fmla="*/ 140 h 161"/>
                  <a:gd name="T20" fmla="*/ 982 w 1101"/>
                  <a:gd name="T21" fmla="*/ 140 h 161"/>
                  <a:gd name="T22" fmla="*/ 987 w 1101"/>
                  <a:gd name="T23" fmla="*/ 161 h 161"/>
                  <a:gd name="T24" fmla="*/ 1101 w 1101"/>
                  <a:gd name="T25" fmla="*/ 161 h 161"/>
                  <a:gd name="T26" fmla="*/ 1057 w 1101"/>
                  <a:gd name="T27" fmla="*/ 0 h 161"/>
                  <a:gd name="T28" fmla="*/ 815 w 1101"/>
                  <a:gd name="T29" fmla="*/ 0 h 161"/>
                  <a:gd name="T30" fmla="*/ 820 w 1101"/>
                  <a:gd name="T31" fmla="*/ 21 h 161"/>
                  <a:gd name="T32" fmla="*/ 755 w 1101"/>
                  <a:gd name="T33" fmla="*/ 21 h 161"/>
                  <a:gd name="T34" fmla="*/ 755 w 1101"/>
                  <a:gd name="T35" fmla="*/ 0 h 161"/>
                  <a:gd name="T36" fmla="*/ 512 w 1101"/>
                  <a:gd name="T37" fmla="*/ 0 h 161"/>
                  <a:gd name="T38" fmla="*/ 507 w 1101"/>
                  <a:gd name="T39" fmla="*/ 21 h 161"/>
                  <a:gd name="T40" fmla="*/ 453 w 1101"/>
                  <a:gd name="T41" fmla="*/ 21 h 161"/>
                  <a:gd name="T42" fmla="*/ 453 w 1101"/>
                  <a:gd name="T43" fmla="*/ 0 h 161"/>
                  <a:gd name="T44" fmla="*/ 199 w 1101"/>
                  <a:gd name="T45" fmla="*/ 0 h 161"/>
                  <a:gd name="T46" fmla="*/ 194 w 1101"/>
                  <a:gd name="T47" fmla="*/ 21 h 161"/>
                  <a:gd name="T48" fmla="*/ 97 w 1101"/>
                  <a:gd name="T49" fmla="*/ 21 h 161"/>
                  <a:gd name="T50" fmla="*/ 108 w 1101"/>
                  <a:gd name="T51" fmla="*/ 0 h 161"/>
                  <a:gd name="T52" fmla="*/ 59 w 1101"/>
                  <a:gd name="T53" fmla="*/ 0 h 16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101"/>
                  <a:gd name="T82" fmla="*/ 0 h 161"/>
                  <a:gd name="T83" fmla="*/ 1101 w 1101"/>
                  <a:gd name="T84" fmla="*/ 161 h 161"/>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101" h="161">
                    <a:moveTo>
                      <a:pt x="59" y="0"/>
                    </a:moveTo>
                    <a:lnTo>
                      <a:pt x="43" y="48"/>
                    </a:lnTo>
                    <a:lnTo>
                      <a:pt x="16" y="118"/>
                    </a:lnTo>
                    <a:lnTo>
                      <a:pt x="0" y="156"/>
                    </a:lnTo>
                    <a:lnTo>
                      <a:pt x="54" y="156"/>
                    </a:lnTo>
                    <a:lnTo>
                      <a:pt x="64" y="140"/>
                    </a:lnTo>
                    <a:lnTo>
                      <a:pt x="172" y="140"/>
                    </a:lnTo>
                    <a:lnTo>
                      <a:pt x="162" y="161"/>
                    </a:lnTo>
                    <a:lnTo>
                      <a:pt x="901" y="161"/>
                    </a:lnTo>
                    <a:lnTo>
                      <a:pt x="890" y="140"/>
                    </a:lnTo>
                    <a:lnTo>
                      <a:pt x="982" y="140"/>
                    </a:lnTo>
                    <a:lnTo>
                      <a:pt x="987" y="161"/>
                    </a:lnTo>
                    <a:lnTo>
                      <a:pt x="1101" y="161"/>
                    </a:lnTo>
                    <a:lnTo>
                      <a:pt x="1057" y="0"/>
                    </a:lnTo>
                    <a:lnTo>
                      <a:pt x="815" y="0"/>
                    </a:lnTo>
                    <a:lnTo>
                      <a:pt x="820" y="21"/>
                    </a:lnTo>
                    <a:lnTo>
                      <a:pt x="755" y="21"/>
                    </a:lnTo>
                    <a:lnTo>
                      <a:pt x="755" y="0"/>
                    </a:lnTo>
                    <a:lnTo>
                      <a:pt x="512" y="0"/>
                    </a:lnTo>
                    <a:lnTo>
                      <a:pt x="507" y="21"/>
                    </a:lnTo>
                    <a:lnTo>
                      <a:pt x="453" y="21"/>
                    </a:lnTo>
                    <a:lnTo>
                      <a:pt x="453" y="0"/>
                    </a:lnTo>
                    <a:lnTo>
                      <a:pt x="199" y="0"/>
                    </a:lnTo>
                    <a:lnTo>
                      <a:pt x="194" y="21"/>
                    </a:lnTo>
                    <a:lnTo>
                      <a:pt x="97" y="21"/>
                    </a:lnTo>
                    <a:lnTo>
                      <a:pt x="108" y="0"/>
                    </a:lnTo>
                    <a:lnTo>
                      <a:pt x="5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06" name="Freeform 73">
                <a:extLst>
                  <a:ext uri="{FF2B5EF4-FFF2-40B4-BE49-F238E27FC236}">
                    <a16:creationId xmlns:a16="http://schemas.microsoft.com/office/drawing/2014/main" id="{7BF2D5BD-58E9-45B0-AC19-83900415C79B}"/>
                  </a:ext>
                </a:extLst>
              </p:cNvPr>
              <p:cNvSpPr>
                <a:spLocks/>
              </p:cNvSpPr>
              <p:nvPr/>
            </p:nvSpPr>
            <p:spPr bwMode="auto">
              <a:xfrm>
                <a:off x="2186" y="3742"/>
                <a:ext cx="1112" cy="173"/>
              </a:xfrm>
              <a:custGeom>
                <a:avLst/>
                <a:gdLst>
                  <a:gd name="T0" fmla="*/ 27 w 1112"/>
                  <a:gd name="T1" fmla="*/ 124 h 173"/>
                  <a:gd name="T2" fmla="*/ 60 w 1112"/>
                  <a:gd name="T3" fmla="*/ 157 h 173"/>
                  <a:gd name="T4" fmla="*/ 70 w 1112"/>
                  <a:gd name="T5" fmla="*/ 140 h 173"/>
                  <a:gd name="T6" fmla="*/ 184 w 1112"/>
                  <a:gd name="T7" fmla="*/ 146 h 173"/>
                  <a:gd name="T8" fmla="*/ 902 w 1112"/>
                  <a:gd name="T9" fmla="*/ 162 h 173"/>
                  <a:gd name="T10" fmla="*/ 896 w 1112"/>
                  <a:gd name="T11" fmla="*/ 140 h 173"/>
                  <a:gd name="T12" fmla="*/ 993 w 1112"/>
                  <a:gd name="T13" fmla="*/ 146 h 173"/>
                  <a:gd name="T14" fmla="*/ 1101 w 1112"/>
                  <a:gd name="T15" fmla="*/ 162 h 173"/>
                  <a:gd name="T16" fmla="*/ 826 w 1112"/>
                  <a:gd name="T17" fmla="*/ 11 h 173"/>
                  <a:gd name="T18" fmla="*/ 826 w 1112"/>
                  <a:gd name="T19" fmla="*/ 33 h 173"/>
                  <a:gd name="T20" fmla="*/ 756 w 1112"/>
                  <a:gd name="T21" fmla="*/ 27 h 173"/>
                  <a:gd name="T22" fmla="*/ 524 w 1112"/>
                  <a:gd name="T23" fmla="*/ 11 h 173"/>
                  <a:gd name="T24" fmla="*/ 513 w 1112"/>
                  <a:gd name="T25" fmla="*/ 33 h 173"/>
                  <a:gd name="T26" fmla="*/ 454 w 1112"/>
                  <a:gd name="T27" fmla="*/ 27 h 173"/>
                  <a:gd name="T28" fmla="*/ 211 w 1112"/>
                  <a:gd name="T29" fmla="*/ 11 h 173"/>
                  <a:gd name="T30" fmla="*/ 200 w 1112"/>
                  <a:gd name="T31" fmla="*/ 33 h 173"/>
                  <a:gd name="T32" fmla="*/ 97 w 1112"/>
                  <a:gd name="T33" fmla="*/ 27 h 173"/>
                  <a:gd name="T34" fmla="*/ 65 w 1112"/>
                  <a:gd name="T35" fmla="*/ 11 h 173"/>
                  <a:gd name="T36" fmla="*/ 114 w 1112"/>
                  <a:gd name="T37" fmla="*/ 0 h 173"/>
                  <a:gd name="T38" fmla="*/ 114 w 1112"/>
                  <a:gd name="T39" fmla="*/ 22 h 173"/>
                  <a:gd name="T40" fmla="*/ 200 w 1112"/>
                  <a:gd name="T41" fmla="*/ 6 h 173"/>
                  <a:gd name="T42" fmla="*/ 459 w 1112"/>
                  <a:gd name="T43" fmla="*/ 0 h 173"/>
                  <a:gd name="T44" fmla="*/ 464 w 1112"/>
                  <a:gd name="T45" fmla="*/ 22 h 173"/>
                  <a:gd name="T46" fmla="*/ 513 w 1112"/>
                  <a:gd name="T47" fmla="*/ 6 h 173"/>
                  <a:gd name="T48" fmla="*/ 761 w 1112"/>
                  <a:gd name="T49" fmla="*/ 0 h 173"/>
                  <a:gd name="T50" fmla="*/ 767 w 1112"/>
                  <a:gd name="T51" fmla="*/ 22 h 173"/>
                  <a:gd name="T52" fmla="*/ 815 w 1112"/>
                  <a:gd name="T53" fmla="*/ 6 h 173"/>
                  <a:gd name="T54" fmla="*/ 1063 w 1112"/>
                  <a:gd name="T55" fmla="*/ 0 h 173"/>
                  <a:gd name="T56" fmla="*/ 1112 w 1112"/>
                  <a:gd name="T57" fmla="*/ 167 h 173"/>
                  <a:gd name="T58" fmla="*/ 993 w 1112"/>
                  <a:gd name="T59" fmla="*/ 173 h 173"/>
                  <a:gd name="T60" fmla="*/ 982 w 1112"/>
                  <a:gd name="T61" fmla="*/ 151 h 173"/>
                  <a:gd name="T62" fmla="*/ 912 w 1112"/>
                  <a:gd name="T63" fmla="*/ 167 h 173"/>
                  <a:gd name="T64" fmla="*/ 168 w 1112"/>
                  <a:gd name="T65" fmla="*/ 173 h 173"/>
                  <a:gd name="T66" fmla="*/ 173 w 1112"/>
                  <a:gd name="T67" fmla="*/ 151 h 173"/>
                  <a:gd name="T68" fmla="*/ 65 w 1112"/>
                  <a:gd name="T69" fmla="*/ 162 h 173"/>
                  <a:gd name="T70" fmla="*/ 6 w 1112"/>
                  <a:gd name="T71" fmla="*/ 167 h 173"/>
                  <a:gd name="T72" fmla="*/ 16 w 1112"/>
                  <a:gd name="T73" fmla="*/ 124 h 173"/>
                  <a:gd name="T74" fmla="*/ 54 w 1112"/>
                  <a:gd name="T75" fmla="*/ 54 h 1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12"/>
                  <a:gd name="T115" fmla="*/ 0 h 173"/>
                  <a:gd name="T116" fmla="*/ 1112 w 1112"/>
                  <a:gd name="T117" fmla="*/ 173 h 1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12" h="173">
                    <a:moveTo>
                      <a:pt x="54" y="54"/>
                    </a:moveTo>
                    <a:lnTo>
                      <a:pt x="27" y="124"/>
                    </a:lnTo>
                    <a:lnTo>
                      <a:pt x="11" y="157"/>
                    </a:lnTo>
                    <a:lnTo>
                      <a:pt x="60" y="157"/>
                    </a:lnTo>
                    <a:lnTo>
                      <a:pt x="65" y="146"/>
                    </a:lnTo>
                    <a:lnTo>
                      <a:pt x="70" y="140"/>
                    </a:lnTo>
                    <a:lnTo>
                      <a:pt x="178" y="140"/>
                    </a:lnTo>
                    <a:lnTo>
                      <a:pt x="184" y="146"/>
                    </a:lnTo>
                    <a:lnTo>
                      <a:pt x="178" y="162"/>
                    </a:lnTo>
                    <a:lnTo>
                      <a:pt x="902" y="162"/>
                    </a:lnTo>
                    <a:lnTo>
                      <a:pt x="891" y="146"/>
                    </a:lnTo>
                    <a:lnTo>
                      <a:pt x="896" y="140"/>
                    </a:lnTo>
                    <a:lnTo>
                      <a:pt x="988" y="140"/>
                    </a:lnTo>
                    <a:lnTo>
                      <a:pt x="993" y="146"/>
                    </a:lnTo>
                    <a:lnTo>
                      <a:pt x="999" y="162"/>
                    </a:lnTo>
                    <a:lnTo>
                      <a:pt x="1101" y="162"/>
                    </a:lnTo>
                    <a:lnTo>
                      <a:pt x="1058" y="11"/>
                    </a:lnTo>
                    <a:lnTo>
                      <a:pt x="826" y="11"/>
                    </a:lnTo>
                    <a:lnTo>
                      <a:pt x="831" y="27"/>
                    </a:lnTo>
                    <a:lnTo>
                      <a:pt x="826" y="33"/>
                    </a:lnTo>
                    <a:lnTo>
                      <a:pt x="761" y="33"/>
                    </a:lnTo>
                    <a:lnTo>
                      <a:pt x="756" y="27"/>
                    </a:lnTo>
                    <a:lnTo>
                      <a:pt x="756" y="11"/>
                    </a:lnTo>
                    <a:lnTo>
                      <a:pt x="524" y="11"/>
                    </a:lnTo>
                    <a:lnTo>
                      <a:pt x="518" y="27"/>
                    </a:lnTo>
                    <a:lnTo>
                      <a:pt x="513" y="33"/>
                    </a:lnTo>
                    <a:lnTo>
                      <a:pt x="459" y="33"/>
                    </a:lnTo>
                    <a:lnTo>
                      <a:pt x="454" y="27"/>
                    </a:lnTo>
                    <a:lnTo>
                      <a:pt x="454" y="11"/>
                    </a:lnTo>
                    <a:lnTo>
                      <a:pt x="211" y="11"/>
                    </a:lnTo>
                    <a:lnTo>
                      <a:pt x="205" y="27"/>
                    </a:lnTo>
                    <a:lnTo>
                      <a:pt x="200" y="33"/>
                    </a:lnTo>
                    <a:lnTo>
                      <a:pt x="103" y="33"/>
                    </a:lnTo>
                    <a:lnTo>
                      <a:pt x="97" y="27"/>
                    </a:lnTo>
                    <a:lnTo>
                      <a:pt x="108" y="11"/>
                    </a:lnTo>
                    <a:lnTo>
                      <a:pt x="65" y="11"/>
                    </a:lnTo>
                    <a:lnTo>
                      <a:pt x="65" y="0"/>
                    </a:lnTo>
                    <a:lnTo>
                      <a:pt x="114" y="0"/>
                    </a:lnTo>
                    <a:lnTo>
                      <a:pt x="119" y="6"/>
                    </a:lnTo>
                    <a:lnTo>
                      <a:pt x="114" y="22"/>
                    </a:lnTo>
                    <a:lnTo>
                      <a:pt x="195" y="22"/>
                    </a:lnTo>
                    <a:lnTo>
                      <a:pt x="200" y="6"/>
                    </a:lnTo>
                    <a:lnTo>
                      <a:pt x="205" y="0"/>
                    </a:lnTo>
                    <a:lnTo>
                      <a:pt x="459" y="0"/>
                    </a:lnTo>
                    <a:lnTo>
                      <a:pt x="464" y="6"/>
                    </a:lnTo>
                    <a:lnTo>
                      <a:pt x="464" y="22"/>
                    </a:lnTo>
                    <a:lnTo>
                      <a:pt x="508" y="22"/>
                    </a:lnTo>
                    <a:lnTo>
                      <a:pt x="513" y="6"/>
                    </a:lnTo>
                    <a:lnTo>
                      <a:pt x="518" y="0"/>
                    </a:lnTo>
                    <a:lnTo>
                      <a:pt x="761" y="0"/>
                    </a:lnTo>
                    <a:lnTo>
                      <a:pt x="767" y="6"/>
                    </a:lnTo>
                    <a:lnTo>
                      <a:pt x="767" y="22"/>
                    </a:lnTo>
                    <a:lnTo>
                      <a:pt x="821" y="22"/>
                    </a:lnTo>
                    <a:lnTo>
                      <a:pt x="815" y="6"/>
                    </a:lnTo>
                    <a:lnTo>
                      <a:pt x="821" y="0"/>
                    </a:lnTo>
                    <a:lnTo>
                      <a:pt x="1063" y="0"/>
                    </a:lnTo>
                    <a:lnTo>
                      <a:pt x="1069" y="6"/>
                    </a:lnTo>
                    <a:lnTo>
                      <a:pt x="1112" y="167"/>
                    </a:lnTo>
                    <a:lnTo>
                      <a:pt x="1107" y="173"/>
                    </a:lnTo>
                    <a:lnTo>
                      <a:pt x="993" y="173"/>
                    </a:lnTo>
                    <a:lnTo>
                      <a:pt x="988" y="167"/>
                    </a:lnTo>
                    <a:lnTo>
                      <a:pt x="982" y="151"/>
                    </a:lnTo>
                    <a:lnTo>
                      <a:pt x="907" y="151"/>
                    </a:lnTo>
                    <a:lnTo>
                      <a:pt x="912" y="167"/>
                    </a:lnTo>
                    <a:lnTo>
                      <a:pt x="907" y="173"/>
                    </a:lnTo>
                    <a:lnTo>
                      <a:pt x="168" y="173"/>
                    </a:lnTo>
                    <a:lnTo>
                      <a:pt x="162" y="167"/>
                    </a:lnTo>
                    <a:lnTo>
                      <a:pt x="173" y="151"/>
                    </a:lnTo>
                    <a:lnTo>
                      <a:pt x="70" y="151"/>
                    </a:lnTo>
                    <a:lnTo>
                      <a:pt x="65" y="162"/>
                    </a:lnTo>
                    <a:lnTo>
                      <a:pt x="60" y="167"/>
                    </a:lnTo>
                    <a:lnTo>
                      <a:pt x="6" y="167"/>
                    </a:lnTo>
                    <a:lnTo>
                      <a:pt x="0" y="162"/>
                    </a:lnTo>
                    <a:lnTo>
                      <a:pt x="16" y="124"/>
                    </a:lnTo>
                    <a:lnTo>
                      <a:pt x="43" y="54"/>
                    </a:lnTo>
                    <a:lnTo>
                      <a:pt x="54" y="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07" name="Freeform 74">
                <a:extLst>
                  <a:ext uri="{FF2B5EF4-FFF2-40B4-BE49-F238E27FC236}">
                    <a16:creationId xmlns:a16="http://schemas.microsoft.com/office/drawing/2014/main" id="{302E1922-651D-4569-9495-FDF6A069105A}"/>
                  </a:ext>
                </a:extLst>
              </p:cNvPr>
              <p:cNvSpPr>
                <a:spLocks/>
              </p:cNvSpPr>
              <p:nvPr/>
            </p:nvSpPr>
            <p:spPr bwMode="auto">
              <a:xfrm>
                <a:off x="2229" y="3742"/>
                <a:ext cx="27" cy="54"/>
              </a:xfrm>
              <a:custGeom>
                <a:avLst/>
                <a:gdLst>
                  <a:gd name="T0" fmla="*/ 27 w 27"/>
                  <a:gd name="T1" fmla="*/ 6 h 54"/>
                  <a:gd name="T2" fmla="*/ 11 w 27"/>
                  <a:gd name="T3" fmla="*/ 54 h 54"/>
                  <a:gd name="T4" fmla="*/ 0 w 27"/>
                  <a:gd name="T5" fmla="*/ 54 h 54"/>
                  <a:gd name="T6" fmla="*/ 17 w 27"/>
                  <a:gd name="T7" fmla="*/ 6 h 54"/>
                  <a:gd name="T8" fmla="*/ 22 w 27"/>
                  <a:gd name="T9" fmla="*/ 0 h 54"/>
                  <a:gd name="T10" fmla="*/ 27 w 27"/>
                  <a:gd name="T11" fmla="*/ 6 h 54"/>
                  <a:gd name="T12" fmla="*/ 0 60000 65536"/>
                  <a:gd name="T13" fmla="*/ 0 60000 65536"/>
                  <a:gd name="T14" fmla="*/ 0 60000 65536"/>
                  <a:gd name="T15" fmla="*/ 0 60000 65536"/>
                  <a:gd name="T16" fmla="*/ 0 60000 65536"/>
                  <a:gd name="T17" fmla="*/ 0 60000 65536"/>
                  <a:gd name="T18" fmla="*/ 0 w 27"/>
                  <a:gd name="T19" fmla="*/ 0 h 54"/>
                  <a:gd name="T20" fmla="*/ 27 w 27"/>
                  <a:gd name="T21" fmla="*/ 54 h 54"/>
                </a:gdLst>
                <a:ahLst/>
                <a:cxnLst>
                  <a:cxn ang="T12">
                    <a:pos x="T0" y="T1"/>
                  </a:cxn>
                  <a:cxn ang="T13">
                    <a:pos x="T2" y="T3"/>
                  </a:cxn>
                  <a:cxn ang="T14">
                    <a:pos x="T4" y="T5"/>
                  </a:cxn>
                  <a:cxn ang="T15">
                    <a:pos x="T6" y="T7"/>
                  </a:cxn>
                  <a:cxn ang="T16">
                    <a:pos x="T8" y="T9"/>
                  </a:cxn>
                  <a:cxn ang="T17">
                    <a:pos x="T10" y="T11"/>
                  </a:cxn>
                </a:cxnLst>
                <a:rect l="T18" t="T19" r="T20" b="T21"/>
                <a:pathLst>
                  <a:path w="27" h="54">
                    <a:moveTo>
                      <a:pt x="27" y="6"/>
                    </a:moveTo>
                    <a:lnTo>
                      <a:pt x="11" y="54"/>
                    </a:lnTo>
                    <a:lnTo>
                      <a:pt x="0" y="54"/>
                    </a:lnTo>
                    <a:lnTo>
                      <a:pt x="17" y="6"/>
                    </a:lnTo>
                    <a:lnTo>
                      <a:pt x="22" y="0"/>
                    </a:lnTo>
                    <a:lnTo>
                      <a:pt x="27"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08" name="Rectangle 75">
                <a:extLst>
                  <a:ext uri="{FF2B5EF4-FFF2-40B4-BE49-F238E27FC236}">
                    <a16:creationId xmlns:a16="http://schemas.microsoft.com/office/drawing/2014/main" id="{88A1136E-E42C-4773-904B-018B31151112}"/>
                  </a:ext>
                </a:extLst>
              </p:cNvPr>
              <p:cNvSpPr>
                <a:spLocks noChangeArrowheads="1"/>
              </p:cNvSpPr>
              <p:nvPr/>
            </p:nvSpPr>
            <p:spPr bwMode="auto">
              <a:xfrm>
                <a:off x="2235" y="3791"/>
                <a:ext cx="102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09" name="Freeform 76">
                <a:extLst>
                  <a:ext uri="{FF2B5EF4-FFF2-40B4-BE49-F238E27FC236}">
                    <a16:creationId xmlns:a16="http://schemas.microsoft.com/office/drawing/2014/main" id="{68BFD3E0-A2A6-4BEA-A4C8-B01430474E8A}"/>
                  </a:ext>
                </a:extLst>
              </p:cNvPr>
              <p:cNvSpPr>
                <a:spLocks/>
              </p:cNvSpPr>
              <p:nvPr/>
            </p:nvSpPr>
            <p:spPr bwMode="auto">
              <a:xfrm>
                <a:off x="2289" y="3748"/>
                <a:ext cx="16" cy="21"/>
              </a:xfrm>
              <a:custGeom>
                <a:avLst/>
                <a:gdLst>
                  <a:gd name="T0" fmla="*/ 0 w 16"/>
                  <a:gd name="T1" fmla="*/ 21 h 21"/>
                  <a:gd name="T2" fmla="*/ 5 w 16"/>
                  <a:gd name="T3" fmla="*/ 0 h 21"/>
                  <a:gd name="T4" fmla="*/ 16 w 16"/>
                  <a:gd name="T5" fmla="*/ 0 h 21"/>
                  <a:gd name="T6" fmla="*/ 11 w 16"/>
                  <a:gd name="T7" fmla="*/ 21 h 21"/>
                  <a:gd name="T8" fmla="*/ 0 w 16"/>
                  <a:gd name="T9" fmla="*/ 21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0" y="21"/>
                    </a:moveTo>
                    <a:lnTo>
                      <a:pt x="5" y="0"/>
                    </a:lnTo>
                    <a:lnTo>
                      <a:pt x="16" y="0"/>
                    </a:lnTo>
                    <a:lnTo>
                      <a:pt x="11" y="21"/>
                    </a:lnTo>
                    <a:lnTo>
                      <a:pt x="0"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0" name="Freeform 77">
                <a:extLst>
                  <a:ext uri="{FF2B5EF4-FFF2-40B4-BE49-F238E27FC236}">
                    <a16:creationId xmlns:a16="http://schemas.microsoft.com/office/drawing/2014/main" id="{AF9CE24D-CFC7-4A97-A4F0-E43B634E4EB7}"/>
                  </a:ext>
                </a:extLst>
              </p:cNvPr>
              <p:cNvSpPr>
                <a:spLocks/>
              </p:cNvSpPr>
              <p:nvPr/>
            </p:nvSpPr>
            <p:spPr bwMode="auto">
              <a:xfrm>
                <a:off x="2435" y="3748"/>
                <a:ext cx="16" cy="21"/>
              </a:xfrm>
              <a:custGeom>
                <a:avLst/>
                <a:gdLst>
                  <a:gd name="T0" fmla="*/ 16 w 16"/>
                  <a:gd name="T1" fmla="*/ 0 h 21"/>
                  <a:gd name="T2" fmla="*/ 10 w 16"/>
                  <a:gd name="T3" fmla="*/ 21 h 21"/>
                  <a:gd name="T4" fmla="*/ 0 w 16"/>
                  <a:gd name="T5" fmla="*/ 21 h 21"/>
                  <a:gd name="T6" fmla="*/ 5 w 16"/>
                  <a:gd name="T7" fmla="*/ 0 h 21"/>
                  <a:gd name="T8" fmla="*/ 16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6" y="0"/>
                    </a:moveTo>
                    <a:lnTo>
                      <a:pt x="10" y="21"/>
                    </a:lnTo>
                    <a:lnTo>
                      <a:pt x="0" y="21"/>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1" name="Rectangle 78">
                <a:extLst>
                  <a:ext uri="{FF2B5EF4-FFF2-40B4-BE49-F238E27FC236}">
                    <a16:creationId xmlns:a16="http://schemas.microsoft.com/office/drawing/2014/main" id="{EC1BB73D-29D4-4DD5-9F96-7B84C60A1CD4}"/>
                  </a:ext>
                </a:extLst>
              </p:cNvPr>
              <p:cNvSpPr>
                <a:spLocks noChangeArrowheads="1"/>
              </p:cNvSpPr>
              <p:nvPr/>
            </p:nvSpPr>
            <p:spPr bwMode="auto">
              <a:xfrm>
                <a:off x="2753" y="3748"/>
                <a:ext cx="11" cy="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2" name="Freeform 79">
                <a:extLst>
                  <a:ext uri="{FF2B5EF4-FFF2-40B4-BE49-F238E27FC236}">
                    <a16:creationId xmlns:a16="http://schemas.microsoft.com/office/drawing/2014/main" id="{0C2B8DCF-D2C9-4E8E-BF6D-499FCF581F98}"/>
                  </a:ext>
                </a:extLst>
              </p:cNvPr>
              <p:cNvSpPr>
                <a:spLocks/>
              </p:cNvSpPr>
              <p:nvPr/>
            </p:nvSpPr>
            <p:spPr bwMode="auto">
              <a:xfrm>
                <a:off x="3061" y="3748"/>
                <a:ext cx="16" cy="21"/>
              </a:xfrm>
              <a:custGeom>
                <a:avLst/>
                <a:gdLst>
                  <a:gd name="T0" fmla="*/ 10 w 16"/>
                  <a:gd name="T1" fmla="*/ 0 h 21"/>
                  <a:gd name="T2" fmla="*/ 16 w 16"/>
                  <a:gd name="T3" fmla="*/ 21 h 21"/>
                  <a:gd name="T4" fmla="*/ 5 w 16"/>
                  <a:gd name="T5" fmla="*/ 21 h 21"/>
                  <a:gd name="T6" fmla="*/ 0 w 16"/>
                  <a:gd name="T7" fmla="*/ 0 h 21"/>
                  <a:gd name="T8" fmla="*/ 10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0" y="0"/>
                    </a:moveTo>
                    <a:lnTo>
                      <a:pt x="16" y="21"/>
                    </a:lnTo>
                    <a:lnTo>
                      <a:pt x="5"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3" name="Freeform 80">
                <a:extLst>
                  <a:ext uri="{FF2B5EF4-FFF2-40B4-BE49-F238E27FC236}">
                    <a16:creationId xmlns:a16="http://schemas.microsoft.com/office/drawing/2014/main" id="{EBC7B9B9-52F6-47F0-BFAE-3FD2886E5F63}"/>
                  </a:ext>
                </a:extLst>
              </p:cNvPr>
              <p:cNvSpPr>
                <a:spLocks/>
              </p:cNvSpPr>
              <p:nvPr/>
            </p:nvSpPr>
            <p:spPr bwMode="auto">
              <a:xfrm>
                <a:off x="3120" y="3748"/>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4" name="Freeform 81">
                <a:extLst>
                  <a:ext uri="{FF2B5EF4-FFF2-40B4-BE49-F238E27FC236}">
                    <a16:creationId xmlns:a16="http://schemas.microsoft.com/office/drawing/2014/main" id="{CBFBF185-A5D8-4269-9A41-4843FB353845}"/>
                  </a:ext>
                </a:extLst>
              </p:cNvPr>
              <p:cNvSpPr>
                <a:spLocks/>
              </p:cNvSpPr>
              <p:nvPr/>
            </p:nvSpPr>
            <p:spPr bwMode="auto">
              <a:xfrm>
                <a:off x="3185" y="3748"/>
                <a:ext cx="16" cy="21"/>
              </a:xfrm>
              <a:custGeom>
                <a:avLst/>
                <a:gdLst>
                  <a:gd name="T0" fmla="*/ 10 w 16"/>
                  <a:gd name="T1" fmla="*/ 0 h 21"/>
                  <a:gd name="T2" fmla="*/ 16 w 16"/>
                  <a:gd name="T3" fmla="*/ 21 h 21"/>
                  <a:gd name="T4" fmla="*/ 5 w 16"/>
                  <a:gd name="T5" fmla="*/ 21 h 21"/>
                  <a:gd name="T6" fmla="*/ 0 w 16"/>
                  <a:gd name="T7" fmla="*/ 0 h 21"/>
                  <a:gd name="T8" fmla="*/ 10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0" y="0"/>
                    </a:moveTo>
                    <a:lnTo>
                      <a:pt x="16" y="21"/>
                    </a:lnTo>
                    <a:lnTo>
                      <a:pt x="5"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5" name="Freeform 82">
                <a:extLst>
                  <a:ext uri="{FF2B5EF4-FFF2-40B4-BE49-F238E27FC236}">
                    <a16:creationId xmlns:a16="http://schemas.microsoft.com/office/drawing/2014/main" id="{72A270D5-9590-485F-A97E-E65662ECF46F}"/>
                  </a:ext>
                </a:extLst>
              </p:cNvPr>
              <p:cNvSpPr>
                <a:spLocks/>
              </p:cNvSpPr>
              <p:nvPr/>
            </p:nvSpPr>
            <p:spPr bwMode="auto">
              <a:xfrm>
                <a:off x="2278"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6" name="Rectangle 83">
                <a:extLst>
                  <a:ext uri="{FF2B5EF4-FFF2-40B4-BE49-F238E27FC236}">
                    <a16:creationId xmlns:a16="http://schemas.microsoft.com/office/drawing/2014/main" id="{FE02E2CA-2C7A-4721-A981-F4FE0123555F}"/>
                  </a:ext>
                </a:extLst>
              </p:cNvPr>
              <p:cNvSpPr>
                <a:spLocks noChangeArrowheads="1"/>
              </p:cNvSpPr>
              <p:nvPr/>
            </p:nvSpPr>
            <p:spPr bwMode="auto">
              <a:xfrm>
                <a:off x="2731" y="3775"/>
                <a:ext cx="11" cy="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7" name="Rectangle 84">
                <a:extLst>
                  <a:ext uri="{FF2B5EF4-FFF2-40B4-BE49-F238E27FC236}">
                    <a16:creationId xmlns:a16="http://schemas.microsoft.com/office/drawing/2014/main" id="{5189A696-A42B-412F-8448-33894AEF6984}"/>
                  </a:ext>
                </a:extLst>
              </p:cNvPr>
              <p:cNvSpPr>
                <a:spLocks noChangeArrowheads="1"/>
              </p:cNvSpPr>
              <p:nvPr/>
            </p:nvSpPr>
            <p:spPr bwMode="auto">
              <a:xfrm>
                <a:off x="2780"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8" name="Freeform 85">
                <a:extLst>
                  <a:ext uri="{FF2B5EF4-FFF2-40B4-BE49-F238E27FC236}">
                    <a16:creationId xmlns:a16="http://schemas.microsoft.com/office/drawing/2014/main" id="{5F198AA2-3C75-41CA-B54D-62256E55755E}"/>
                  </a:ext>
                </a:extLst>
              </p:cNvPr>
              <p:cNvSpPr>
                <a:spLocks/>
              </p:cNvSpPr>
              <p:nvPr/>
            </p:nvSpPr>
            <p:spPr bwMode="auto">
              <a:xfrm>
                <a:off x="2343" y="3796"/>
                <a:ext cx="16" cy="33"/>
              </a:xfrm>
              <a:custGeom>
                <a:avLst/>
                <a:gdLst>
                  <a:gd name="T0" fmla="*/ 16 w 16"/>
                  <a:gd name="T1" fmla="*/ 0 h 33"/>
                  <a:gd name="T2" fmla="*/ 11 w 16"/>
                  <a:gd name="T3" fmla="*/ 33 h 33"/>
                  <a:gd name="T4" fmla="*/ 0 w 16"/>
                  <a:gd name="T5" fmla="*/ 33 h 33"/>
                  <a:gd name="T6" fmla="*/ 5 w 16"/>
                  <a:gd name="T7" fmla="*/ 0 h 33"/>
                  <a:gd name="T8" fmla="*/ 16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6" y="0"/>
                    </a:moveTo>
                    <a:lnTo>
                      <a:pt x="11" y="33"/>
                    </a:lnTo>
                    <a:lnTo>
                      <a:pt x="0" y="33"/>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19" name="Freeform 86">
                <a:extLst>
                  <a:ext uri="{FF2B5EF4-FFF2-40B4-BE49-F238E27FC236}">
                    <a16:creationId xmlns:a16="http://schemas.microsoft.com/office/drawing/2014/main" id="{0FD7F94E-731F-4C3F-98DA-5616A9196A24}"/>
                  </a:ext>
                </a:extLst>
              </p:cNvPr>
              <p:cNvSpPr>
                <a:spLocks/>
              </p:cNvSpPr>
              <p:nvPr/>
            </p:nvSpPr>
            <p:spPr bwMode="auto">
              <a:xfrm>
                <a:off x="2386" y="3796"/>
                <a:ext cx="22" cy="33"/>
              </a:xfrm>
              <a:custGeom>
                <a:avLst/>
                <a:gdLst>
                  <a:gd name="T0" fmla="*/ 22 w 22"/>
                  <a:gd name="T1" fmla="*/ 0 h 33"/>
                  <a:gd name="T2" fmla="*/ 11 w 22"/>
                  <a:gd name="T3" fmla="*/ 33 h 33"/>
                  <a:gd name="T4" fmla="*/ 0 w 22"/>
                  <a:gd name="T5" fmla="*/ 33 h 33"/>
                  <a:gd name="T6" fmla="*/ 11 w 22"/>
                  <a:gd name="T7" fmla="*/ 0 h 33"/>
                  <a:gd name="T8" fmla="*/ 22 w 22"/>
                  <a:gd name="T9" fmla="*/ 0 h 33"/>
                  <a:gd name="T10" fmla="*/ 0 60000 65536"/>
                  <a:gd name="T11" fmla="*/ 0 60000 65536"/>
                  <a:gd name="T12" fmla="*/ 0 60000 65536"/>
                  <a:gd name="T13" fmla="*/ 0 60000 65536"/>
                  <a:gd name="T14" fmla="*/ 0 60000 65536"/>
                  <a:gd name="T15" fmla="*/ 0 w 22"/>
                  <a:gd name="T16" fmla="*/ 0 h 33"/>
                  <a:gd name="T17" fmla="*/ 22 w 22"/>
                  <a:gd name="T18" fmla="*/ 33 h 33"/>
                </a:gdLst>
                <a:ahLst/>
                <a:cxnLst>
                  <a:cxn ang="T10">
                    <a:pos x="T0" y="T1"/>
                  </a:cxn>
                  <a:cxn ang="T11">
                    <a:pos x="T2" y="T3"/>
                  </a:cxn>
                  <a:cxn ang="T12">
                    <a:pos x="T4" y="T5"/>
                  </a:cxn>
                  <a:cxn ang="T13">
                    <a:pos x="T6" y="T7"/>
                  </a:cxn>
                  <a:cxn ang="T14">
                    <a:pos x="T8" y="T9"/>
                  </a:cxn>
                </a:cxnLst>
                <a:rect l="T15" t="T16" r="T17" b="T18"/>
                <a:pathLst>
                  <a:path w="22" h="33">
                    <a:moveTo>
                      <a:pt x="22" y="0"/>
                    </a:moveTo>
                    <a:lnTo>
                      <a:pt x="11" y="33"/>
                    </a:lnTo>
                    <a:lnTo>
                      <a:pt x="0" y="33"/>
                    </a:lnTo>
                    <a:lnTo>
                      <a:pt x="1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20" name="Rectangle 87">
                <a:extLst>
                  <a:ext uri="{FF2B5EF4-FFF2-40B4-BE49-F238E27FC236}">
                    <a16:creationId xmlns:a16="http://schemas.microsoft.com/office/drawing/2014/main" id="{AD4CEE7A-9B3C-4A00-B524-81F9D234FE03}"/>
                  </a:ext>
                </a:extLst>
              </p:cNvPr>
              <p:cNvSpPr>
                <a:spLocks noChangeArrowheads="1"/>
              </p:cNvSpPr>
              <p:nvPr/>
            </p:nvSpPr>
            <p:spPr bwMode="auto">
              <a:xfrm>
                <a:off x="2494"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21" name="Freeform 88">
                <a:extLst>
                  <a:ext uri="{FF2B5EF4-FFF2-40B4-BE49-F238E27FC236}">
                    <a16:creationId xmlns:a16="http://schemas.microsoft.com/office/drawing/2014/main" id="{0B4F2A80-AE0D-42FC-AB5F-4417394E0DB7}"/>
                  </a:ext>
                </a:extLst>
              </p:cNvPr>
              <p:cNvSpPr>
                <a:spLocks/>
              </p:cNvSpPr>
              <p:nvPr/>
            </p:nvSpPr>
            <p:spPr bwMode="auto">
              <a:xfrm>
                <a:off x="2942" y="3796"/>
                <a:ext cx="16" cy="33"/>
              </a:xfrm>
              <a:custGeom>
                <a:avLst/>
                <a:gdLst>
                  <a:gd name="T0" fmla="*/ 11 w 16"/>
                  <a:gd name="T1" fmla="*/ 0 h 33"/>
                  <a:gd name="T2" fmla="*/ 16 w 16"/>
                  <a:gd name="T3" fmla="*/ 33 h 33"/>
                  <a:gd name="T4" fmla="*/ 5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5"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22" name="Freeform 89">
                <a:extLst>
                  <a:ext uri="{FF2B5EF4-FFF2-40B4-BE49-F238E27FC236}">
                    <a16:creationId xmlns:a16="http://schemas.microsoft.com/office/drawing/2014/main" id="{4BF8A21F-CB4B-451E-9BEE-198BAB57D806}"/>
                  </a:ext>
                </a:extLst>
              </p:cNvPr>
              <p:cNvSpPr>
                <a:spLocks/>
              </p:cNvSpPr>
              <p:nvPr/>
            </p:nvSpPr>
            <p:spPr bwMode="auto">
              <a:xfrm>
                <a:off x="2289" y="3796"/>
                <a:ext cx="21" cy="33"/>
              </a:xfrm>
              <a:custGeom>
                <a:avLst/>
                <a:gdLst>
                  <a:gd name="T0" fmla="*/ 21 w 21"/>
                  <a:gd name="T1" fmla="*/ 0 h 33"/>
                  <a:gd name="T2" fmla="*/ 11 w 21"/>
                  <a:gd name="T3" fmla="*/ 33 h 33"/>
                  <a:gd name="T4" fmla="*/ 0 w 21"/>
                  <a:gd name="T5" fmla="*/ 33 h 33"/>
                  <a:gd name="T6" fmla="*/ 11 w 21"/>
                  <a:gd name="T7" fmla="*/ 0 h 33"/>
                  <a:gd name="T8" fmla="*/ 21 w 21"/>
                  <a:gd name="T9" fmla="*/ 0 h 33"/>
                  <a:gd name="T10" fmla="*/ 0 60000 65536"/>
                  <a:gd name="T11" fmla="*/ 0 60000 65536"/>
                  <a:gd name="T12" fmla="*/ 0 60000 65536"/>
                  <a:gd name="T13" fmla="*/ 0 60000 65536"/>
                  <a:gd name="T14" fmla="*/ 0 60000 65536"/>
                  <a:gd name="T15" fmla="*/ 0 w 21"/>
                  <a:gd name="T16" fmla="*/ 0 h 33"/>
                  <a:gd name="T17" fmla="*/ 21 w 21"/>
                  <a:gd name="T18" fmla="*/ 33 h 33"/>
                </a:gdLst>
                <a:ahLst/>
                <a:cxnLst>
                  <a:cxn ang="T10">
                    <a:pos x="T0" y="T1"/>
                  </a:cxn>
                  <a:cxn ang="T11">
                    <a:pos x="T2" y="T3"/>
                  </a:cxn>
                  <a:cxn ang="T12">
                    <a:pos x="T4" y="T5"/>
                  </a:cxn>
                  <a:cxn ang="T13">
                    <a:pos x="T6" y="T7"/>
                  </a:cxn>
                  <a:cxn ang="T14">
                    <a:pos x="T8" y="T9"/>
                  </a:cxn>
                </a:cxnLst>
                <a:rect l="T15" t="T16" r="T17" b="T18"/>
                <a:pathLst>
                  <a:path w="21" h="33">
                    <a:moveTo>
                      <a:pt x="21" y="0"/>
                    </a:moveTo>
                    <a:lnTo>
                      <a:pt x="11" y="33"/>
                    </a:lnTo>
                    <a:lnTo>
                      <a:pt x="0" y="33"/>
                    </a:lnTo>
                    <a:lnTo>
                      <a:pt x="11" y="0"/>
                    </a:lnTo>
                    <a:lnTo>
                      <a:pt x="2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23" name="Freeform 90">
                <a:extLst>
                  <a:ext uri="{FF2B5EF4-FFF2-40B4-BE49-F238E27FC236}">
                    <a16:creationId xmlns:a16="http://schemas.microsoft.com/office/drawing/2014/main" id="{06333C2E-2E7C-4A5C-B28A-2C02A323D94A}"/>
                  </a:ext>
                </a:extLst>
              </p:cNvPr>
              <p:cNvSpPr>
                <a:spLocks/>
              </p:cNvSpPr>
              <p:nvPr/>
            </p:nvSpPr>
            <p:spPr bwMode="auto">
              <a:xfrm>
                <a:off x="2321" y="3769"/>
                <a:ext cx="22" cy="27"/>
              </a:xfrm>
              <a:custGeom>
                <a:avLst/>
                <a:gdLst>
                  <a:gd name="T0" fmla="*/ 22 w 22"/>
                  <a:gd name="T1" fmla="*/ 0 h 27"/>
                  <a:gd name="T2" fmla="*/ 11 w 22"/>
                  <a:gd name="T3" fmla="*/ 27 h 27"/>
                  <a:gd name="T4" fmla="*/ 0 w 22"/>
                  <a:gd name="T5" fmla="*/ 27 h 27"/>
                  <a:gd name="T6" fmla="*/ 11 w 22"/>
                  <a:gd name="T7" fmla="*/ 0 h 27"/>
                  <a:gd name="T8" fmla="*/ 22 w 22"/>
                  <a:gd name="T9" fmla="*/ 0 h 27"/>
                  <a:gd name="T10" fmla="*/ 0 60000 65536"/>
                  <a:gd name="T11" fmla="*/ 0 60000 65536"/>
                  <a:gd name="T12" fmla="*/ 0 60000 65536"/>
                  <a:gd name="T13" fmla="*/ 0 60000 65536"/>
                  <a:gd name="T14" fmla="*/ 0 60000 65536"/>
                  <a:gd name="T15" fmla="*/ 0 w 22"/>
                  <a:gd name="T16" fmla="*/ 0 h 27"/>
                  <a:gd name="T17" fmla="*/ 22 w 22"/>
                  <a:gd name="T18" fmla="*/ 27 h 27"/>
                </a:gdLst>
                <a:ahLst/>
                <a:cxnLst>
                  <a:cxn ang="T10">
                    <a:pos x="T0" y="T1"/>
                  </a:cxn>
                  <a:cxn ang="T11">
                    <a:pos x="T2" y="T3"/>
                  </a:cxn>
                  <a:cxn ang="T12">
                    <a:pos x="T4" y="T5"/>
                  </a:cxn>
                  <a:cxn ang="T13">
                    <a:pos x="T6" y="T7"/>
                  </a:cxn>
                  <a:cxn ang="T14">
                    <a:pos x="T8" y="T9"/>
                  </a:cxn>
                </a:cxnLst>
                <a:rect l="T15" t="T16" r="T17" b="T18"/>
                <a:pathLst>
                  <a:path w="22" h="27">
                    <a:moveTo>
                      <a:pt x="22" y="0"/>
                    </a:moveTo>
                    <a:lnTo>
                      <a:pt x="11" y="27"/>
                    </a:lnTo>
                    <a:lnTo>
                      <a:pt x="0" y="27"/>
                    </a:lnTo>
                    <a:lnTo>
                      <a:pt x="1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24" name="Freeform 91">
                <a:extLst>
                  <a:ext uri="{FF2B5EF4-FFF2-40B4-BE49-F238E27FC236}">
                    <a16:creationId xmlns:a16="http://schemas.microsoft.com/office/drawing/2014/main" id="{D468CB98-4D2B-43F5-B95E-C95D33A6EB27}"/>
                  </a:ext>
                </a:extLst>
              </p:cNvPr>
              <p:cNvSpPr>
                <a:spLocks/>
              </p:cNvSpPr>
              <p:nvPr/>
            </p:nvSpPr>
            <p:spPr bwMode="auto">
              <a:xfrm>
                <a:off x="2370"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25" name="Freeform 92">
                <a:extLst>
                  <a:ext uri="{FF2B5EF4-FFF2-40B4-BE49-F238E27FC236}">
                    <a16:creationId xmlns:a16="http://schemas.microsoft.com/office/drawing/2014/main" id="{B6294C25-8C5E-47B9-A06C-1A363CFF7EBC}"/>
                  </a:ext>
                </a:extLst>
              </p:cNvPr>
              <p:cNvSpPr>
                <a:spLocks/>
              </p:cNvSpPr>
              <p:nvPr/>
            </p:nvSpPr>
            <p:spPr bwMode="auto">
              <a:xfrm>
                <a:off x="2424"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26" name="Rectangle 93">
                <a:extLst>
                  <a:ext uri="{FF2B5EF4-FFF2-40B4-BE49-F238E27FC236}">
                    <a16:creationId xmlns:a16="http://schemas.microsoft.com/office/drawing/2014/main" id="{137DBC87-B5D1-4D23-9CA6-7E62E937A15E}"/>
                  </a:ext>
                </a:extLst>
              </p:cNvPr>
              <p:cNvSpPr>
                <a:spLocks noChangeArrowheads="1"/>
              </p:cNvSpPr>
              <p:nvPr/>
            </p:nvSpPr>
            <p:spPr bwMode="auto">
              <a:xfrm>
                <a:off x="2526"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27" name="Freeform 94">
                <a:extLst>
                  <a:ext uri="{FF2B5EF4-FFF2-40B4-BE49-F238E27FC236}">
                    <a16:creationId xmlns:a16="http://schemas.microsoft.com/office/drawing/2014/main" id="{DBD23E8F-D781-4A13-8CDF-43837CE0AF88}"/>
                  </a:ext>
                </a:extLst>
              </p:cNvPr>
              <p:cNvSpPr>
                <a:spLocks/>
              </p:cNvSpPr>
              <p:nvPr/>
            </p:nvSpPr>
            <p:spPr bwMode="auto">
              <a:xfrm>
                <a:off x="2467" y="376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28" name="Rectangle 95">
                <a:extLst>
                  <a:ext uri="{FF2B5EF4-FFF2-40B4-BE49-F238E27FC236}">
                    <a16:creationId xmlns:a16="http://schemas.microsoft.com/office/drawing/2014/main" id="{A40A2CAC-539C-432D-96DC-86D8DC0015BA}"/>
                  </a:ext>
                </a:extLst>
              </p:cNvPr>
              <p:cNvSpPr>
                <a:spLocks noChangeArrowheads="1"/>
              </p:cNvSpPr>
              <p:nvPr/>
            </p:nvSpPr>
            <p:spPr bwMode="auto">
              <a:xfrm>
                <a:off x="2586" y="3769"/>
                <a:ext cx="10"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29" name="Rectangle 96">
                <a:extLst>
                  <a:ext uri="{FF2B5EF4-FFF2-40B4-BE49-F238E27FC236}">
                    <a16:creationId xmlns:a16="http://schemas.microsoft.com/office/drawing/2014/main" id="{5EEE4569-E4CF-4AF0-869D-2E072A373437}"/>
                  </a:ext>
                </a:extLst>
              </p:cNvPr>
              <p:cNvSpPr>
                <a:spLocks noChangeArrowheads="1"/>
              </p:cNvSpPr>
              <p:nvPr/>
            </p:nvSpPr>
            <p:spPr bwMode="auto">
              <a:xfrm>
                <a:off x="2629"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0" name="Freeform 97">
                <a:extLst>
                  <a:ext uri="{FF2B5EF4-FFF2-40B4-BE49-F238E27FC236}">
                    <a16:creationId xmlns:a16="http://schemas.microsoft.com/office/drawing/2014/main" id="{55885ED4-4165-47B1-A526-A8C2A153AE8F}"/>
                  </a:ext>
                </a:extLst>
              </p:cNvPr>
              <p:cNvSpPr>
                <a:spLocks/>
              </p:cNvSpPr>
              <p:nvPr/>
            </p:nvSpPr>
            <p:spPr bwMode="auto">
              <a:xfrm>
                <a:off x="2499" y="3748"/>
                <a:ext cx="16" cy="21"/>
              </a:xfrm>
              <a:custGeom>
                <a:avLst/>
                <a:gdLst>
                  <a:gd name="T0" fmla="*/ 16 w 16"/>
                  <a:gd name="T1" fmla="*/ 0 h 21"/>
                  <a:gd name="T2" fmla="*/ 11 w 16"/>
                  <a:gd name="T3" fmla="*/ 21 h 21"/>
                  <a:gd name="T4" fmla="*/ 0 w 16"/>
                  <a:gd name="T5" fmla="*/ 21 h 21"/>
                  <a:gd name="T6" fmla="*/ 6 w 16"/>
                  <a:gd name="T7" fmla="*/ 0 h 21"/>
                  <a:gd name="T8" fmla="*/ 16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6" y="0"/>
                    </a:moveTo>
                    <a:lnTo>
                      <a:pt x="11" y="21"/>
                    </a:lnTo>
                    <a:lnTo>
                      <a:pt x="0" y="21"/>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31" name="Rectangle 98">
                <a:extLst>
                  <a:ext uri="{FF2B5EF4-FFF2-40B4-BE49-F238E27FC236}">
                    <a16:creationId xmlns:a16="http://schemas.microsoft.com/office/drawing/2014/main" id="{13411D9F-9B3F-4137-9653-40263A6D4960}"/>
                  </a:ext>
                </a:extLst>
              </p:cNvPr>
              <p:cNvSpPr>
                <a:spLocks noChangeArrowheads="1"/>
              </p:cNvSpPr>
              <p:nvPr/>
            </p:nvSpPr>
            <p:spPr bwMode="auto">
              <a:xfrm>
                <a:off x="2564" y="3748"/>
                <a:ext cx="11" cy="2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2" name="Rectangle 99">
                <a:extLst>
                  <a:ext uri="{FF2B5EF4-FFF2-40B4-BE49-F238E27FC236}">
                    <a16:creationId xmlns:a16="http://schemas.microsoft.com/office/drawing/2014/main" id="{072FFB1D-085B-4B03-9144-BB98712B2334}"/>
                  </a:ext>
                </a:extLst>
              </p:cNvPr>
              <p:cNvSpPr>
                <a:spLocks noChangeArrowheads="1"/>
              </p:cNvSpPr>
              <p:nvPr/>
            </p:nvSpPr>
            <p:spPr bwMode="auto">
              <a:xfrm>
                <a:off x="2591"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3" name="Rectangle 100">
                <a:extLst>
                  <a:ext uri="{FF2B5EF4-FFF2-40B4-BE49-F238E27FC236}">
                    <a16:creationId xmlns:a16="http://schemas.microsoft.com/office/drawing/2014/main" id="{2FE4CDD7-0C3B-46AC-9BD6-9FB04E011C57}"/>
                  </a:ext>
                </a:extLst>
              </p:cNvPr>
              <p:cNvSpPr>
                <a:spLocks noChangeArrowheads="1"/>
              </p:cNvSpPr>
              <p:nvPr/>
            </p:nvSpPr>
            <p:spPr bwMode="auto">
              <a:xfrm>
                <a:off x="2542"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4" name="Rectangle 101">
                <a:extLst>
                  <a:ext uri="{FF2B5EF4-FFF2-40B4-BE49-F238E27FC236}">
                    <a16:creationId xmlns:a16="http://schemas.microsoft.com/office/drawing/2014/main" id="{8132E96D-F879-49F4-9401-1A7CBB3249FE}"/>
                  </a:ext>
                </a:extLst>
              </p:cNvPr>
              <p:cNvSpPr>
                <a:spLocks noChangeArrowheads="1"/>
              </p:cNvSpPr>
              <p:nvPr/>
            </p:nvSpPr>
            <p:spPr bwMode="auto">
              <a:xfrm>
                <a:off x="2645"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5" name="Rectangle 102">
                <a:extLst>
                  <a:ext uri="{FF2B5EF4-FFF2-40B4-BE49-F238E27FC236}">
                    <a16:creationId xmlns:a16="http://schemas.microsoft.com/office/drawing/2014/main" id="{0C95D606-2B5C-4F21-B8CC-BF488AF17304}"/>
                  </a:ext>
                </a:extLst>
              </p:cNvPr>
              <p:cNvSpPr>
                <a:spLocks noChangeArrowheads="1"/>
              </p:cNvSpPr>
              <p:nvPr/>
            </p:nvSpPr>
            <p:spPr bwMode="auto">
              <a:xfrm>
                <a:off x="2672"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6" name="Freeform 103">
                <a:extLst>
                  <a:ext uri="{FF2B5EF4-FFF2-40B4-BE49-F238E27FC236}">
                    <a16:creationId xmlns:a16="http://schemas.microsoft.com/office/drawing/2014/main" id="{6467CA2A-B492-4FC1-BFEC-3F38C428D514}"/>
                  </a:ext>
                </a:extLst>
              </p:cNvPr>
              <p:cNvSpPr>
                <a:spLocks/>
              </p:cNvSpPr>
              <p:nvPr/>
            </p:nvSpPr>
            <p:spPr bwMode="auto">
              <a:xfrm>
                <a:off x="2435" y="3796"/>
                <a:ext cx="16" cy="33"/>
              </a:xfrm>
              <a:custGeom>
                <a:avLst/>
                <a:gdLst>
                  <a:gd name="T0" fmla="*/ 16 w 16"/>
                  <a:gd name="T1" fmla="*/ 0 h 33"/>
                  <a:gd name="T2" fmla="*/ 10 w 16"/>
                  <a:gd name="T3" fmla="*/ 33 h 33"/>
                  <a:gd name="T4" fmla="*/ 0 w 16"/>
                  <a:gd name="T5" fmla="*/ 33 h 33"/>
                  <a:gd name="T6" fmla="*/ 5 w 16"/>
                  <a:gd name="T7" fmla="*/ 0 h 33"/>
                  <a:gd name="T8" fmla="*/ 16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6" y="0"/>
                    </a:moveTo>
                    <a:lnTo>
                      <a:pt x="10" y="33"/>
                    </a:lnTo>
                    <a:lnTo>
                      <a:pt x="0" y="33"/>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37" name="Rectangle 104">
                <a:extLst>
                  <a:ext uri="{FF2B5EF4-FFF2-40B4-BE49-F238E27FC236}">
                    <a16:creationId xmlns:a16="http://schemas.microsoft.com/office/drawing/2014/main" id="{970BBF76-8CEC-4BB1-A5EA-5B2E8FDBAF2B}"/>
                  </a:ext>
                </a:extLst>
              </p:cNvPr>
              <p:cNvSpPr>
                <a:spLocks noChangeArrowheads="1"/>
              </p:cNvSpPr>
              <p:nvPr/>
            </p:nvSpPr>
            <p:spPr bwMode="auto">
              <a:xfrm>
                <a:off x="2699"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8" name="Rectangle 105">
                <a:extLst>
                  <a:ext uri="{FF2B5EF4-FFF2-40B4-BE49-F238E27FC236}">
                    <a16:creationId xmlns:a16="http://schemas.microsoft.com/office/drawing/2014/main" id="{C09C7A65-EDDA-40D4-ABE5-C9BCDC43F9DC}"/>
                  </a:ext>
                </a:extLst>
              </p:cNvPr>
              <p:cNvSpPr>
                <a:spLocks noChangeArrowheads="1"/>
              </p:cNvSpPr>
              <p:nvPr/>
            </p:nvSpPr>
            <p:spPr bwMode="auto">
              <a:xfrm>
                <a:off x="2758"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39" name="Rectangle 106">
                <a:extLst>
                  <a:ext uri="{FF2B5EF4-FFF2-40B4-BE49-F238E27FC236}">
                    <a16:creationId xmlns:a16="http://schemas.microsoft.com/office/drawing/2014/main" id="{5BB14908-F822-481C-900B-FD6AEABAABFD}"/>
                  </a:ext>
                </a:extLst>
              </p:cNvPr>
              <p:cNvSpPr>
                <a:spLocks noChangeArrowheads="1"/>
              </p:cNvSpPr>
              <p:nvPr/>
            </p:nvSpPr>
            <p:spPr bwMode="auto">
              <a:xfrm>
                <a:off x="2812" y="3796"/>
                <a:ext cx="11" cy="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40" name="Freeform 107">
                <a:extLst>
                  <a:ext uri="{FF2B5EF4-FFF2-40B4-BE49-F238E27FC236}">
                    <a16:creationId xmlns:a16="http://schemas.microsoft.com/office/drawing/2014/main" id="{779FC66B-3C84-4495-9F11-7C2DB0D0599E}"/>
                  </a:ext>
                </a:extLst>
              </p:cNvPr>
              <p:cNvSpPr>
                <a:spLocks/>
              </p:cNvSpPr>
              <p:nvPr/>
            </p:nvSpPr>
            <p:spPr bwMode="auto">
              <a:xfrm>
                <a:off x="2807" y="3748"/>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41" name="Rectangle 108">
                <a:extLst>
                  <a:ext uri="{FF2B5EF4-FFF2-40B4-BE49-F238E27FC236}">
                    <a16:creationId xmlns:a16="http://schemas.microsoft.com/office/drawing/2014/main" id="{8D9C17D0-B909-4E52-AAFB-F20D780A8A05}"/>
                  </a:ext>
                </a:extLst>
              </p:cNvPr>
              <p:cNvSpPr>
                <a:spLocks noChangeArrowheads="1"/>
              </p:cNvSpPr>
              <p:nvPr/>
            </p:nvSpPr>
            <p:spPr bwMode="auto">
              <a:xfrm>
                <a:off x="2839"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42" name="Freeform 109">
                <a:extLst>
                  <a:ext uri="{FF2B5EF4-FFF2-40B4-BE49-F238E27FC236}">
                    <a16:creationId xmlns:a16="http://schemas.microsoft.com/office/drawing/2014/main" id="{BD254C07-9DDE-407C-A636-200287CEE4D3}"/>
                  </a:ext>
                </a:extLst>
              </p:cNvPr>
              <p:cNvSpPr>
                <a:spLocks/>
              </p:cNvSpPr>
              <p:nvPr/>
            </p:nvSpPr>
            <p:spPr bwMode="auto">
              <a:xfrm>
                <a:off x="2872" y="3748"/>
                <a:ext cx="16" cy="21"/>
              </a:xfrm>
              <a:custGeom>
                <a:avLst/>
                <a:gdLst>
                  <a:gd name="T0" fmla="*/ 10 w 16"/>
                  <a:gd name="T1" fmla="*/ 0 h 21"/>
                  <a:gd name="T2" fmla="*/ 16 w 16"/>
                  <a:gd name="T3" fmla="*/ 21 h 21"/>
                  <a:gd name="T4" fmla="*/ 5 w 16"/>
                  <a:gd name="T5" fmla="*/ 21 h 21"/>
                  <a:gd name="T6" fmla="*/ 0 w 16"/>
                  <a:gd name="T7" fmla="*/ 0 h 21"/>
                  <a:gd name="T8" fmla="*/ 10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0" y="0"/>
                    </a:moveTo>
                    <a:lnTo>
                      <a:pt x="16" y="21"/>
                    </a:lnTo>
                    <a:lnTo>
                      <a:pt x="5"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43" name="Freeform 110">
                <a:extLst>
                  <a:ext uri="{FF2B5EF4-FFF2-40B4-BE49-F238E27FC236}">
                    <a16:creationId xmlns:a16="http://schemas.microsoft.com/office/drawing/2014/main" id="{EF05B521-8B4D-490B-97F1-257B9E6392ED}"/>
                  </a:ext>
                </a:extLst>
              </p:cNvPr>
              <p:cNvSpPr>
                <a:spLocks/>
              </p:cNvSpPr>
              <p:nvPr/>
            </p:nvSpPr>
            <p:spPr bwMode="auto">
              <a:xfrm>
                <a:off x="2877" y="3796"/>
                <a:ext cx="16" cy="33"/>
              </a:xfrm>
              <a:custGeom>
                <a:avLst/>
                <a:gdLst>
                  <a:gd name="T0" fmla="*/ 11 w 16"/>
                  <a:gd name="T1" fmla="*/ 0 h 33"/>
                  <a:gd name="T2" fmla="*/ 16 w 16"/>
                  <a:gd name="T3" fmla="*/ 33 h 33"/>
                  <a:gd name="T4" fmla="*/ 5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5"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44" name="Freeform 111">
                <a:extLst>
                  <a:ext uri="{FF2B5EF4-FFF2-40B4-BE49-F238E27FC236}">
                    <a16:creationId xmlns:a16="http://schemas.microsoft.com/office/drawing/2014/main" id="{ECDE53C8-C0DE-489F-A56F-881239BDD211}"/>
                  </a:ext>
                </a:extLst>
              </p:cNvPr>
              <p:cNvSpPr>
                <a:spLocks/>
              </p:cNvSpPr>
              <p:nvPr/>
            </p:nvSpPr>
            <p:spPr bwMode="auto">
              <a:xfrm>
                <a:off x="2904" y="376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45" name="Freeform 112">
                <a:extLst>
                  <a:ext uri="{FF2B5EF4-FFF2-40B4-BE49-F238E27FC236}">
                    <a16:creationId xmlns:a16="http://schemas.microsoft.com/office/drawing/2014/main" id="{479EC2B2-25E4-45EA-8ABF-08DF6A065B97}"/>
                  </a:ext>
                </a:extLst>
              </p:cNvPr>
              <p:cNvSpPr>
                <a:spLocks/>
              </p:cNvSpPr>
              <p:nvPr/>
            </p:nvSpPr>
            <p:spPr bwMode="auto">
              <a:xfrm>
                <a:off x="2958" y="376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46" name="Freeform 113">
                <a:extLst>
                  <a:ext uri="{FF2B5EF4-FFF2-40B4-BE49-F238E27FC236}">
                    <a16:creationId xmlns:a16="http://schemas.microsoft.com/office/drawing/2014/main" id="{26C63C51-1FBD-4546-BF1F-E767B8F1C4B4}"/>
                  </a:ext>
                </a:extLst>
              </p:cNvPr>
              <p:cNvSpPr>
                <a:spLocks/>
              </p:cNvSpPr>
              <p:nvPr/>
            </p:nvSpPr>
            <p:spPr bwMode="auto">
              <a:xfrm>
                <a:off x="3001" y="3796"/>
                <a:ext cx="16" cy="33"/>
              </a:xfrm>
              <a:custGeom>
                <a:avLst/>
                <a:gdLst>
                  <a:gd name="T0" fmla="*/ 11 w 16"/>
                  <a:gd name="T1" fmla="*/ 0 h 33"/>
                  <a:gd name="T2" fmla="*/ 16 w 16"/>
                  <a:gd name="T3" fmla="*/ 33 h 33"/>
                  <a:gd name="T4" fmla="*/ 6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6"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47" name="Rectangle 114">
                <a:extLst>
                  <a:ext uri="{FF2B5EF4-FFF2-40B4-BE49-F238E27FC236}">
                    <a16:creationId xmlns:a16="http://schemas.microsoft.com/office/drawing/2014/main" id="{64EB6113-915D-4C14-B6EE-0AAAC637EEFB}"/>
                  </a:ext>
                </a:extLst>
              </p:cNvPr>
              <p:cNvSpPr>
                <a:spLocks noChangeArrowheads="1"/>
              </p:cNvSpPr>
              <p:nvPr/>
            </p:nvSpPr>
            <p:spPr bwMode="auto">
              <a:xfrm>
                <a:off x="3023" y="376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48" name="Freeform 115">
                <a:extLst>
                  <a:ext uri="{FF2B5EF4-FFF2-40B4-BE49-F238E27FC236}">
                    <a16:creationId xmlns:a16="http://schemas.microsoft.com/office/drawing/2014/main" id="{7863B119-D129-41AB-9123-CCD5C2BF509E}"/>
                  </a:ext>
                </a:extLst>
              </p:cNvPr>
              <p:cNvSpPr>
                <a:spLocks/>
              </p:cNvSpPr>
              <p:nvPr/>
            </p:nvSpPr>
            <p:spPr bwMode="auto">
              <a:xfrm>
                <a:off x="3088" y="3769"/>
                <a:ext cx="16" cy="27"/>
              </a:xfrm>
              <a:custGeom>
                <a:avLst/>
                <a:gdLst>
                  <a:gd name="T0" fmla="*/ 10 w 16"/>
                  <a:gd name="T1" fmla="*/ 0 h 27"/>
                  <a:gd name="T2" fmla="*/ 16 w 16"/>
                  <a:gd name="T3" fmla="*/ 27 h 27"/>
                  <a:gd name="T4" fmla="*/ 5 w 16"/>
                  <a:gd name="T5" fmla="*/ 27 h 27"/>
                  <a:gd name="T6" fmla="*/ 0 w 16"/>
                  <a:gd name="T7" fmla="*/ 0 h 27"/>
                  <a:gd name="T8" fmla="*/ 10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0" y="0"/>
                    </a:moveTo>
                    <a:lnTo>
                      <a:pt x="16" y="27"/>
                    </a:lnTo>
                    <a:lnTo>
                      <a:pt x="5" y="27"/>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49" name="Freeform 116">
                <a:extLst>
                  <a:ext uri="{FF2B5EF4-FFF2-40B4-BE49-F238E27FC236}">
                    <a16:creationId xmlns:a16="http://schemas.microsoft.com/office/drawing/2014/main" id="{1B6463A3-479D-42E5-9F13-49729C103B63}"/>
                  </a:ext>
                </a:extLst>
              </p:cNvPr>
              <p:cNvSpPr>
                <a:spLocks/>
              </p:cNvSpPr>
              <p:nvPr/>
            </p:nvSpPr>
            <p:spPr bwMode="auto">
              <a:xfrm>
                <a:off x="3066" y="3796"/>
                <a:ext cx="16" cy="33"/>
              </a:xfrm>
              <a:custGeom>
                <a:avLst/>
                <a:gdLst>
                  <a:gd name="T0" fmla="*/ 11 w 16"/>
                  <a:gd name="T1" fmla="*/ 0 h 33"/>
                  <a:gd name="T2" fmla="*/ 16 w 16"/>
                  <a:gd name="T3" fmla="*/ 33 h 33"/>
                  <a:gd name="T4" fmla="*/ 5 w 16"/>
                  <a:gd name="T5" fmla="*/ 33 h 33"/>
                  <a:gd name="T6" fmla="*/ 0 w 16"/>
                  <a:gd name="T7" fmla="*/ 0 h 33"/>
                  <a:gd name="T8" fmla="*/ 11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1" y="0"/>
                    </a:moveTo>
                    <a:lnTo>
                      <a:pt x="16" y="33"/>
                    </a:lnTo>
                    <a:lnTo>
                      <a:pt x="5" y="3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50" name="Freeform 117">
                <a:extLst>
                  <a:ext uri="{FF2B5EF4-FFF2-40B4-BE49-F238E27FC236}">
                    <a16:creationId xmlns:a16="http://schemas.microsoft.com/office/drawing/2014/main" id="{40315ED3-AA60-4B71-A59C-2EF0D66468F1}"/>
                  </a:ext>
                </a:extLst>
              </p:cNvPr>
              <p:cNvSpPr>
                <a:spLocks/>
              </p:cNvSpPr>
              <p:nvPr/>
            </p:nvSpPr>
            <p:spPr bwMode="auto">
              <a:xfrm>
                <a:off x="3131" y="3796"/>
                <a:ext cx="16" cy="33"/>
              </a:xfrm>
              <a:custGeom>
                <a:avLst/>
                <a:gdLst>
                  <a:gd name="T0" fmla="*/ 10 w 16"/>
                  <a:gd name="T1" fmla="*/ 0 h 33"/>
                  <a:gd name="T2" fmla="*/ 16 w 16"/>
                  <a:gd name="T3" fmla="*/ 33 h 33"/>
                  <a:gd name="T4" fmla="*/ 5 w 16"/>
                  <a:gd name="T5" fmla="*/ 33 h 33"/>
                  <a:gd name="T6" fmla="*/ 0 w 16"/>
                  <a:gd name="T7" fmla="*/ 0 h 33"/>
                  <a:gd name="T8" fmla="*/ 10 w 16"/>
                  <a:gd name="T9" fmla="*/ 0 h 33"/>
                  <a:gd name="T10" fmla="*/ 0 60000 65536"/>
                  <a:gd name="T11" fmla="*/ 0 60000 65536"/>
                  <a:gd name="T12" fmla="*/ 0 60000 65536"/>
                  <a:gd name="T13" fmla="*/ 0 60000 65536"/>
                  <a:gd name="T14" fmla="*/ 0 60000 65536"/>
                  <a:gd name="T15" fmla="*/ 0 w 16"/>
                  <a:gd name="T16" fmla="*/ 0 h 33"/>
                  <a:gd name="T17" fmla="*/ 16 w 16"/>
                  <a:gd name="T18" fmla="*/ 33 h 33"/>
                </a:gdLst>
                <a:ahLst/>
                <a:cxnLst>
                  <a:cxn ang="T10">
                    <a:pos x="T0" y="T1"/>
                  </a:cxn>
                  <a:cxn ang="T11">
                    <a:pos x="T2" y="T3"/>
                  </a:cxn>
                  <a:cxn ang="T12">
                    <a:pos x="T4" y="T5"/>
                  </a:cxn>
                  <a:cxn ang="T13">
                    <a:pos x="T6" y="T7"/>
                  </a:cxn>
                  <a:cxn ang="T14">
                    <a:pos x="T8" y="T9"/>
                  </a:cxn>
                </a:cxnLst>
                <a:rect l="T15" t="T16" r="T17" b="T18"/>
                <a:pathLst>
                  <a:path w="16" h="33">
                    <a:moveTo>
                      <a:pt x="10" y="0"/>
                    </a:moveTo>
                    <a:lnTo>
                      <a:pt x="16" y="33"/>
                    </a:lnTo>
                    <a:lnTo>
                      <a:pt x="5" y="33"/>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51" name="Freeform 118">
                <a:extLst>
                  <a:ext uri="{FF2B5EF4-FFF2-40B4-BE49-F238E27FC236}">
                    <a16:creationId xmlns:a16="http://schemas.microsoft.com/office/drawing/2014/main" id="{2C3BA090-C01E-417F-89BB-510CB7CB0DB6}"/>
                  </a:ext>
                </a:extLst>
              </p:cNvPr>
              <p:cNvSpPr>
                <a:spLocks/>
              </p:cNvSpPr>
              <p:nvPr/>
            </p:nvSpPr>
            <p:spPr bwMode="auto">
              <a:xfrm>
                <a:off x="3152" y="3769"/>
                <a:ext cx="16" cy="27"/>
              </a:xfrm>
              <a:custGeom>
                <a:avLst/>
                <a:gdLst>
                  <a:gd name="T0" fmla="*/ 11 w 16"/>
                  <a:gd name="T1" fmla="*/ 0 h 27"/>
                  <a:gd name="T2" fmla="*/ 16 w 16"/>
                  <a:gd name="T3" fmla="*/ 27 h 27"/>
                  <a:gd name="T4" fmla="*/ 6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6"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52" name="Freeform 119">
                <a:extLst>
                  <a:ext uri="{FF2B5EF4-FFF2-40B4-BE49-F238E27FC236}">
                    <a16:creationId xmlns:a16="http://schemas.microsoft.com/office/drawing/2014/main" id="{85F97F90-743C-4103-B6E2-B18E4DD348A3}"/>
                  </a:ext>
                </a:extLst>
              </p:cNvPr>
              <p:cNvSpPr>
                <a:spLocks/>
              </p:cNvSpPr>
              <p:nvPr/>
            </p:nvSpPr>
            <p:spPr bwMode="auto">
              <a:xfrm>
                <a:off x="3185" y="3796"/>
                <a:ext cx="21" cy="33"/>
              </a:xfrm>
              <a:custGeom>
                <a:avLst/>
                <a:gdLst>
                  <a:gd name="T0" fmla="*/ 10 w 21"/>
                  <a:gd name="T1" fmla="*/ 0 h 33"/>
                  <a:gd name="T2" fmla="*/ 21 w 21"/>
                  <a:gd name="T3" fmla="*/ 33 h 33"/>
                  <a:gd name="T4" fmla="*/ 10 w 21"/>
                  <a:gd name="T5" fmla="*/ 33 h 33"/>
                  <a:gd name="T6" fmla="*/ 0 w 21"/>
                  <a:gd name="T7" fmla="*/ 0 h 33"/>
                  <a:gd name="T8" fmla="*/ 10 w 21"/>
                  <a:gd name="T9" fmla="*/ 0 h 33"/>
                  <a:gd name="T10" fmla="*/ 0 60000 65536"/>
                  <a:gd name="T11" fmla="*/ 0 60000 65536"/>
                  <a:gd name="T12" fmla="*/ 0 60000 65536"/>
                  <a:gd name="T13" fmla="*/ 0 60000 65536"/>
                  <a:gd name="T14" fmla="*/ 0 60000 65536"/>
                  <a:gd name="T15" fmla="*/ 0 w 21"/>
                  <a:gd name="T16" fmla="*/ 0 h 33"/>
                  <a:gd name="T17" fmla="*/ 21 w 21"/>
                  <a:gd name="T18" fmla="*/ 33 h 33"/>
                </a:gdLst>
                <a:ahLst/>
                <a:cxnLst>
                  <a:cxn ang="T10">
                    <a:pos x="T0" y="T1"/>
                  </a:cxn>
                  <a:cxn ang="T11">
                    <a:pos x="T2" y="T3"/>
                  </a:cxn>
                  <a:cxn ang="T12">
                    <a:pos x="T4" y="T5"/>
                  </a:cxn>
                  <a:cxn ang="T13">
                    <a:pos x="T6" y="T7"/>
                  </a:cxn>
                  <a:cxn ang="T14">
                    <a:pos x="T8" y="T9"/>
                  </a:cxn>
                </a:cxnLst>
                <a:rect l="T15" t="T16" r="T17" b="T18"/>
                <a:pathLst>
                  <a:path w="21" h="33">
                    <a:moveTo>
                      <a:pt x="10" y="0"/>
                    </a:moveTo>
                    <a:lnTo>
                      <a:pt x="21" y="33"/>
                    </a:lnTo>
                    <a:lnTo>
                      <a:pt x="10" y="33"/>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53" name="Freeform 120">
                <a:extLst>
                  <a:ext uri="{FF2B5EF4-FFF2-40B4-BE49-F238E27FC236}">
                    <a16:creationId xmlns:a16="http://schemas.microsoft.com/office/drawing/2014/main" id="{78CE9448-6EED-4F94-9B49-5A972A9371D2}"/>
                  </a:ext>
                </a:extLst>
              </p:cNvPr>
              <p:cNvSpPr>
                <a:spLocks/>
              </p:cNvSpPr>
              <p:nvPr/>
            </p:nvSpPr>
            <p:spPr bwMode="auto">
              <a:xfrm>
                <a:off x="3201" y="376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54" name="Rectangle 121">
                <a:extLst>
                  <a:ext uri="{FF2B5EF4-FFF2-40B4-BE49-F238E27FC236}">
                    <a16:creationId xmlns:a16="http://schemas.microsoft.com/office/drawing/2014/main" id="{63CF3A08-DE0E-4B84-98EC-E1BAD8EE4069}"/>
                  </a:ext>
                </a:extLst>
              </p:cNvPr>
              <p:cNvSpPr>
                <a:spLocks noChangeArrowheads="1"/>
              </p:cNvSpPr>
              <p:nvPr/>
            </p:nvSpPr>
            <p:spPr bwMode="auto">
              <a:xfrm>
                <a:off x="2224" y="3823"/>
                <a:ext cx="104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55" name="Freeform 122">
                <a:extLst>
                  <a:ext uri="{FF2B5EF4-FFF2-40B4-BE49-F238E27FC236}">
                    <a16:creationId xmlns:a16="http://schemas.microsoft.com/office/drawing/2014/main" id="{73CE0745-6EF5-4B55-BC6D-09465B8BC9C1}"/>
                  </a:ext>
                </a:extLst>
              </p:cNvPr>
              <p:cNvSpPr>
                <a:spLocks/>
              </p:cNvSpPr>
              <p:nvPr/>
            </p:nvSpPr>
            <p:spPr bwMode="auto">
              <a:xfrm>
                <a:off x="2294" y="3829"/>
                <a:ext cx="16" cy="27"/>
              </a:xfrm>
              <a:custGeom>
                <a:avLst/>
                <a:gdLst>
                  <a:gd name="T0" fmla="*/ 16 w 16"/>
                  <a:gd name="T1" fmla="*/ 0 h 27"/>
                  <a:gd name="T2" fmla="*/ 11 w 16"/>
                  <a:gd name="T3" fmla="*/ 27 h 27"/>
                  <a:gd name="T4" fmla="*/ 0 w 16"/>
                  <a:gd name="T5" fmla="*/ 27 h 27"/>
                  <a:gd name="T6" fmla="*/ 6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56" name="Rectangle 123">
                <a:extLst>
                  <a:ext uri="{FF2B5EF4-FFF2-40B4-BE49-F238E27FC236}">
                    <a16:creationId xmlns:a16="http://schemas.microsoft.com/office/drawing/2014/main" id="{1724E363-92B9-43BA-B4BD-C82195886CBA}"/>
                  </a:ext>
                </a:extLst>
              </p:cNvPr>
              <p:cNvSpPr>
                <a:spLocks noChangeArrowheads="1"/>
              </p:cNvSpPr>
              <p:nvPr/>
            </p:nvSpPr>
            <p:spPr bwMode="auto">
              <a:xfrm>
                <a:off x="2213" y="3850"/>
                <a:ext cx="106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57" name="Rectangle 124">
                <a:extLst>
                  <a:ext uri="{FF2B5EF4-FFF2-40B4-BE49-F238E27FC236}">
                    <a16:creationId xmlns:a16="http://schemas.microsoft.com/office/drawing/2014/main" id="{86DAF3B4-8BDB-4E53-B6B8-F28B7D449CFB}"/>
                  </a:ext>
                </a:extLst>
              </p:cNvPr>
              <p:cNvSpPr>
                <a:spLocks noChangeArrowheads="1"/>
              </p:cNvSpPr>
              <p:nvPr/>
            </p:nvSpPr>
            <p:spPr bwMode="auto">
              <a:xfrm>
                <a:off x="2764"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58" name="Freeform 125">
                <a:extLst>
                  <a:ext uri="{FF2B5EF4-FFF2-40B4-BE49-F238E27FC236}">
                    <a16:creationId xmlns:a16="http://schemas.microsoft.com/office/drawing/2014/main" id="{6CB45994-0D27-41BD-BDDE-5A1DAB4CB898}"/>
                  </a:ext>
                </a:extLst>
              </p:cNvPr>
              <p:cNvSpPr>
                <a:spLocks/>
              </p:cNvSpPr>
              <p:nvPr/>
            </p:nvSpPr>
            <p:spPr bwMode="auto">
              <a:xfrm>
                <a:off x="2310" y="3856"/>
                <a:ext cx="22" cy="32"/>
              </a:xfrm>
              <a:custGeom>
                <a:avLst/>
                <a:gdLst>
                  <a:gd name="T0" fmla="*/ 22 w 22"/>
                  <a:gd name="T1" fmla="*/ 0 h 32"/>
                  <a:gd name="T2" fmla="*/ 11 w 22"/>
                  <a:gd name="T3" fmla="*/ 32 h 32"/>
                  <a:gd name="T4" fmla="*/ 0 w 22"/>
                  <a:gd name="T5" fmla="*/ 32 h 32"/>
                  <a:gd name="T6" fmla="*/ 11 w 22"/>
                  <a:gd name="T7" fmla="*/ 0 h 32"/>
                  <a:gd name="T8" fmla="*/ 22 w 22"/>
                  <a:gd name="T9" fmla="*/ 0 h 32"/>
                  <a:gd name="T10" fmla="*/ 0 60000 65536"/>
                  <a:gd name="T11" fmla="*/ 0 60000 65536"/>
                  <a:gd name="T12" fmla="*/ 0 60000 65536"/>
                  <a:gd name="T13" fmla="*/ 0 60000 65536"/>
                  <a:gd name="T14" fmla="*/ 0 60000 65536"/>
                  <a:gd name="T15" fmla="*/ 0 w 22"/>
                  <a:gd name="T16" fmla="*/ 0 h 32"/>
                  <a:gd name="T17" fmla="*/ 22 w 22"/>
                  <a:gd name="T18" fmla="*/ 32 h 32"/>
                </a:gdLst>
                <a:ahLst/>
                <a:cxnLst>
                  <a:cxn ang="T10">
                    <a:pos x="T0" y="T1"/>
                  </a:cxn>
                  <a:cxn ang="T11">
                    <a:pos x="T2" y="T3"/>
                  </a:cxn>
                  <a:cxn ang="T12">
                    <a:pos x="T4" y="T5"/>
                  </a:cxn>
                  <a:cxn ang="T13">
                    <a:pos x="T6" y="T7"/>
                  </a:cxn>
                  <a:cxn ang="T14">
                    <a:pos x="T8" y="T9"/>
                  </a:cxn>
                </a:cxnLst>
                <a:rect l="T15" t="T16" r="T17" b="T18"/>
                <a:pathLst>
                  <a:path w="22" h="32">
                    <a:moveTo>
                      <a:pt x="22" y="0"/>
                    </a:moveTo>
                    <a:lnTo>
                      <a:pt x="11" y="32"/>
                    </a:lnTo>
                    <a:lnTo>
                      <a:pt x="0" y="32"/>
                    </a:lnTo>
                    <a:lnTo>
                      <a:pt x="1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59" name="Freeform 126">
                <a:extLst>
                  <a:ext uri="{FF2B5EF4-FFF2-40B4-BE49-F238E27FC236}">
                    <a16:creationId xmlns:a16="http://schemas.microsoft.com/office/drawing/2014/main" id="{11E16B0F-7112-45AA-BACB-C3E0FD3504D2}"/>
                  </a:ext>
                </a:extLst>
              </p:cNvPr>
              <p:cNvSpPr>
                <a:spLocks/>
              </p:cNvSpPr>
              <p:nvPr/>
            </p:nvSpPr>
            <p:spPr bwMode="auto">
              <a:xfrm>
                <a:off x="2364" y="3856"/>
                <a:ext cx="17" cy="32"/>
              </a:xfrm>
              <a:custGeom>
                <a:avLst/>
                <a:gdLst>
                  <a:gd name="T0" fmla="*/ 17 w 17"/>
                  <a:gd name="T1" fmla="*/ 0 h 32"/>
                  <a:gd name="T2" fmla="*/ 11 w 17"/>
                  <a:gd name="T3" fmla="*/ 32 h 32"/>
                  <a:gd name="T4" fmla="*/ 0 w 17"/>
                  <a:gd name="T5" fmla="*/ 32 h 32"/>
                  <a:gd name="T6" fmla="*/ 6 w 17"/>
                  <a:gd name="T7" fmla="*/ 0 h 32"/>
                  <a:gd name="T8" fmla="*/ 17 w 17"/>
                  <a:gd name="T9" fmla="*/ 0 h 32"/>
                  <a:gd name="T10" fmla="*/ 0 60000 65536"/>
                  <a:gd name="T11" fmla="*/ 0 60000 65536"/>
                  <a:gd name="T12" fmla="*/ 0 60000 65536"/>
                  <a:gd name="T13" fmla="*/ 0 60000 65536"/>
                  <a:gd name="T14" fmla="*/ 0 60000 65536"/>
                  <a:gd name="T15" fmla="*/ 0 w 17"/>
                  <a:gd name="T16" fmla="*/ 0 h 32"/>
                  <a:gd name="T17" fmla="*/ 17 w 17"/>
                  <a:gd name="T18" fmla="*/ 32 h 32"/>
                </a:gdLst>
                <a:ahLst/>
                <a:cxnLst>
                  <a:cxn ang="T10">
                    <a:pos x="T0" y="T1"/>
                  </a:cxn>
                  <a:cxn ang="T11">
                    <a:pos x="T2" y="T3"/>
                  </a:cxn>
                  <a:cxn ang="T12">
                    <a:pos x="T4" y="T5"/>
                  </a:cxn>
                  <a:cxn ang="T13">
                    <a:pos x="T6" y="T7"/>
                  </a:cxn>
                  <a:cxn ang="T14">
                    <a:pos x="T8" y="T9"/>
                  </a:cxn>
                </a:cxnLst>
                <a:rect l="T15" t="T16" r="T17" b="T18"/>
                <a:pathLst>
                  <a:path w="17" h="32">
                    <a:moveTo>
                      <a:pt x="17" y="0"/>
                    </a:moveTo>
                    <a:lnTo>
                      <a:pt x="11" y="32"/>
                    </a:lnTo>
                    <a:lnTo>
                      <a:pt x="0" y="32"/>
                    </a:lnTo>
                    <a:lnTo>
                      <a:pt x="6" y="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60" name="Freeform 127">
                <a:extLst>
                  <a:ext uri="{FF2B5EF4-FFF2-40B4-BE49-F238E27FC236}">
                    <a16:creationId xmlns:a16="http://schemas.microsoft.com/office/drawing/2014/main" id="{7A318D62-62A3-44F5-B07C-37307B1BF6FC}"/>
                  </a:ext>
                </a:extLst>
              </p:cNvPr>
              <p:cNvSpPr>
                <a:spLocks/>
              </p:cNvSpPr>
              <p:nvPr/>
            </p:nvSpPr>
            <p:spPr bwMode="auto">
              <a:xfrm>
                <a:off x="2408" y="3856"/>
                <a:ext cx="21" cy="26"/>
              </a:xfrm>
              <a:custGeom>
                <a:avLst/>
                <a:gdLst>
                  <a:gd name="T0" fmla="*/ 21 w 21"/>
                  <a:gd name="T1" fmla="*/ 0 h 26"/>
                  <a:gd name="T2" fmla="*/ 10 w 21"/>
                  <a:gd name="T3" fmla="*/ 26 h 26"/>
                  <a:gd name="T4" fmla="*/ 0 w 21"/>
                  <a:gd name="T5" fmla="*/ 26 h 26"/>
                  <a:gd name="T6" fmla="*/ 10 w 21"/>
                  <a:gd name="T7" fmla="*/ 0 h 26"/>
                  <a:gd name="T8" fmla="*/ 21 w 21"/>
                  <a:gd name="T9" fmla="*/ 0 h 26"/>
                  <a:gd name="T10" fmla="*/ 0 60000 65536"/>
                  <a:gd name="T11" fmla="*/ 0 60000 65536"/>
                  <a:gd name="T12" fmla="*/ 0 60000 65536"/>
                  <a:gd name="T13" fmla="*/ 0 60000 65536"/>
                  <a:gd name="T14" fmla="*/ 0 60000 65536"/>
                  <a:gd name="T15" fmla="*/ 0 w 21"/>
                  <a:gd name="T16" fmla="*/ 0 h 26"/>
                  <a:gd name="T17" fmla="*/ 21 w 21"/>
                  <a:gd name="T18" fmla="*/ 26 h 26"/>
                </a:gdLst>
                <a:ahLst/>
                <a:cxnLst>
                  <a:cxn ang="T10">
                    <a:pos x="T0" y="T1"/>
                  </a:cxn>
                  <a:cxn ang="T11">
                    <a:pos x="T2" y="T3"/>
                  </a:cxn>
                  <a:cxn ang="T12">
                    <a:pos x="T4" y="T5"/>
                  </a:cxn>
                  <a:cxn ang="T13">
                    <a:pos x="T6" y="T7"/>
                  </a:cxn>
                  <a:cxn ang="T14">
                    <a:pos x="T8" y="T9"/>
                  </a:cxn>
                </a:cxnLst>
                <a:rect l="T15" t="T16" r="T17" b="T18"/>
                <a:pathLst>
                  <a:path w="21" h="26">
                    <a:moveTo>
                      <a:pt x="21" y="0"/>
                    </a:moveTo>
                    <a:lnTo>
                      <a:pt x="10" y="26"/>
                    </a:lnTo>
                    <a:lnTo>
                      <a:pt x="0" y="26"/>
                    </a:lnTo>
                    <a:lnTo>
                      <a:pt x="10" y="0"/>
                    </a:lnTo>
                    <a:lnTo>
                      <a:pt x="2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61" name="Freeform 128">
                <a:extLst>
                  <a:ext uri="{FF2B5EF4-FFF2-40B4-BE49-F238E27FC236}">
                    <a16:creationId xmlns:a16="http://schemas.microsoft.com/office/drawing/2014/main" id="{4CAF9408-4966-4EF6-80A2-A188512C763C}"/>
                  </a:ext>
                </a:extLst>
              </p:cNvPr>
              <p:cNvSpPr>
                <a:spLocks/>
              </p:cNvSpPr>
              <p:nvPr/>
            </p:nvSpPr>
            <p:spPr bwMode="auto">
              <a:xfrm>
                <a:off x="2515" y="3861"/>
                <a:ext cx="17" cy="27"/>
              </a:xfrm>
              <a:custGeom>
                <a:avLst/>
                <a:gdLst>
                  <a:gd name="T0" fmla="*/ 17 w 17"/>
                  <a:gd name="T1" fmla="*/ 0 h 27"/>
                  <a:gd name="T2" fmla="*/ 11 w 17"/>
                  <a:gd name="T3" fmla="*/ 27 h 27"/>
                  <a:gd name="T4" fmla="*/ 0 w 17"/>
                  <a:gd name="T5" fmla="*/ 27 h 27"/>
                  <a:gd name="T6" fmla="*/ 6 w 17"/>
                  <a:gd name="T7" fmla="*/ 0 h 27"/>
                  <a:gd name="T8" fmla="*/ 17 w 17"/>
                  <a:gd name="T9" fmla="*/ 0 h 27"/>
                  <a:gd name="T10" fmla="*/ 0 60000 65536"/>
                  <a:gd name="T11" fmla="*/ 0 60000 65536"/>
                  <a:gd name="T12" fmla="*/ 0 60000 65536"/>
                  <a:gd name="T13" fmla="*/ 0 60000 65536"/>
                  <a:gd name="T14" fmla="*/ 0 60000 65536"/>
                  <a:gd name="T15" fmla="*/ 0 w 17"/>
                  <a:gd name="T16" fmla="*/ 0 h 27"/>
                  <a:gd name="T17" fmla="*/ 17 w 17"/>
                  <a:gd name="T18" fmla="*/ 27 h 27"/>
                </a:gdLst>
                <a:ahLst/>
                <a:cxnLst>
                  <a:cxn ang="T10">
                    <a:pos x="T0" y="T1"/>
                  </a:cxn>
                  <a:cxn ang="T11">
                    <a:pos x="T2" y="T3"/>
                  </a:cxn>
                  <a:cxn ang="T12">
                    <a:pos x="T4" y="T5"/>
                  </a:cxn>
                  <a:cxn ang="T13">
                    <a:pos x="T6" y="T7"/>
                  </a:cxn>
                  <a:cxn ang="T14">
                    <a:pos x="T8" y="T9"/>
                  </a:cxn>
                </a:cxnLst>
                <a:rect l="T15" t="T16" r="T17" b="T18"/>
                <a:pathLst>
                  <a:path w="17" h="27">
                    <a:moveTo>
                      <a:pt x="17" y="0"/>
                    </a:moveTo>
                    <a:lnTo>
                      <a:pt x="11" y="27"/>
                    </a:lnTo>
                    <a:lnTo>
                      <a:pt x="0" y="27"/>
                    </a:lnTo>
                    <a:lnTo>
                      <a:pt x="6" y="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62" name="Freeform 129">
                <a:extLst>
                  <a:ext uri="{FF2B5EF4-FFF2-40B4-BE49-F238E27FC236}">
                    <a16:creationId xmlns:a16="http://schemas.microsoft.com/office/drawing/2014/main" id="{3680B29B-F71F-491C-BCEB-8FE7164E9DC8}"/>
                  </a:ext>
                </a:extLst>
              </p:cNvPr>
              <p:cNvSpPr>
                <a:spLocks/>
              </p:cNvSpPr>
              <p:nvPr/>
            </p:nvSpPr>
            <p:spPr bwMode="auto">
              <a:xfrm>
                <a:off x="2564" y="3856"/>
                <a:ext cx="16" cy="26"/>
              </a:xfrm>
              <a:custGeom>
                <a:avLst/>
                <a:gdLst>
                  <a:gd name="T0" fmla="*/ 16 w 16"/>
                  <a:gd name="T1" fmla="*/ 0 h 26"/>
                  <a:gd name="T2" fmla="*/ 11 w 16"/>
                  <a:gd name="T3" fmla="*/ 26 h 26"/>
                  <a:gd name="T4" fmla="*/ 0 w 16"/>
                  <a:gd name="T5" fmla="*/ 26 h 26"/>
                  <a:gd name="T6" fmla="*/ 5 w 16"/>
                  <a:gd name="T7" fmla="*/ 0 h 26"/>
                  <a:gd name="T8" fmla="*/ 16 w 16"/>
                  <a:gd name="T9" fmla="*/ 0 h 26"/>
                  <a:gd name="T10" fmla="*/ 0 60000 65536"/>
                  <a:gd name="T11" fmla="*/ 0 60000 65536"/>
                  <a:gd name="T12" fmla="*/ 0 60000 65536"/>
                  <a:gd name="T13" fmla="*/ 0 60000 65536"/>
                  <a:gd name="T14" fmla="*/ 0 60000 65536"/>
                  <a:gd name="T15" fmla="*/ 0 w 16"/>
                  <a:gd name="T16" fmla="*/ 0 h 26"/>
                  <a:gd name="T17" fmla="*/ 16 w 16"/>
                  <a:gd name="T18" fmla="*/ 26 h 26"/>
                </a:gdLst>
                <a:ahLst/>
                <a:cxnLst>
                  <a:cxn ang="T10">
                    <a:pos x="T0" y="T1"/>
                  </a:cxn>
                  <a:cxn ang="T11">
                    <a:pos x="T2" y="T3"/>
                  </a:cxn>
                  <a:cxn ang="T12">
                    <a:pos x="T4" y="T5"/>
                  </a:cxn>
                  <a:cxn ang="T13">
                    <a:pos x="T6" y="T7"/>
                  </a:cxn>
                  <a:cxn ang="T14">
                    <a:pos x="T8" y="T9"/>
                  </a:cxn>
                </a:cxnLst>
                <a:rect l="T15" t="T16" r="T17" b="T18"/>
                <a:pathLst>
                  <a:path w="16" h="26">
                    <a:moveTo>
                      <a:pt x="16" y="0"/>
                    </a:moveTo>
                    <a:lnTo>
                      <a:pt x="11" y="26"/>
                    </a:lnTo>
                    <a:lnTo>
                      <a:pt x="0" y="26"/>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63" name="Freeform 130">
                <a:extLst>
                  <a:ext uri="{FF2B5EF4-FFF2-40B4-BE49-F238E27FC236}">
                    <a16:creationId xmlns:a16="http://schemas.microsoft.com/office/drawing/2014/main" id="{E1E094F4-AC1E-4BF7-A142-C9B499B3F6B8}"/>
                  </a:ext>
                </a:extLst>
              </p:cNvPr>
              <p:cNvSpPr>
                <a:spLocks/>
              </p:cNvSpPr>
              <p:nvPr/>
            </p:nvSpPr>
            <p:spPr bwMode="auto">
              <a:xfrm>
                <a:off x="2623" y="3856"/>
                <a:ext cx="17" cy="32"/>
              </a:xfrm>
              <a:custGeom>
                <a:avLst/>
                <a:gdLst>
                  <a:gd name="T0" fmla="*/ 17 w 17"/>
                  <a:gd name="T1" fmla="*/ 0 h 32"/>
                  <a:gd name="T2" fmla="*/ 11 w 17"/>
                  <a:gd name="T3" fmla="*/ 32 h 32"/>
                  <a:gd name="T4" fmla="*/ 0 w 17"/>
                  <a:gd name="T5" fmla="*/ 32 h 32"/>
                  <a:gd name="T6" fmla="*/ 6 w 17"/>
                  <a:gd name="T7" fmla="*/ 0 h 32"/>
                  <a:gd name="T8" fmla="*/ 17 w 17"/>
                  <a:gd name="T9" fmla="*/ 0 h 32"/>
                  <a:gd name="T10" fmla="*/ 0 60000 65536"/>
                  <a:gd name="T11" fmla="*/ 0 60000 65536"/>
                  <a:gd name="T12" fmla="*/ 0 60000 65536"/>
                  <a:gd name="T13" fmla="*/ 0 60000 65536"/>
                  <a:gd name="T14" fmla="*/ 0 60000 65536"/>
                  <a:gd name="T15" fmla="*/ 0 w 17"/>
                  <a:gd name="T16" fmla="*/ 0 h 32"/>
                  <a:gd name="T17" fmla="*/ 17 w 17"/>
                  <a:gd name="T18" fmla="*/ 32 h 32"/>
                </a:gdLst>
                <a:ahLst/>
                <a:cxnLst>
                  <a:cxn ang="T10">
                    <a:pos x="T0" y="T1"/>
                  </a:cxn>
                  <a:cxn ang="T11">
                    <a:pos x="T2" y="T3"/>
                  </a:cxn>
                  <a:cxn ang="T12">
                    <a:pos x="T4" y="T5"/>
                  </a:cxn>
                  <a:cxn ang="T13">
                    <a:pos x="T6" y="T7"/>
                  </a:cxn>
                  <a:cxn ang="T14">
                    <a:pos x="T8" y="T9"/>
                  </a:cxn>
                </a:cxnLst>
                <a:rect l="T15" t="T16" r="T17" b="T18"/>
                <a:pathLst>
                  <a:path w="17" h="32">
                    <a:moveTo>
                      <a:pt x="17" y="0"/>
                    </a:moveTo>
                    <a:lnTo>
                      <a:pt x="11" y="32"/>
                    </a:lnTo>
                    <a:lnTo>
                      <a:pt x="0" y="32"/>
                    </a:lnTo>
                    <a:lnTo>
                      <a:pt x="6" y="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64" name="Rectangle 131">
                <a:extLst>
                  <a:ext uri="{FF2B5EF4-FFF2-40B4-BE49-F238E27FC236}">
                    <a16:creationId xmlns:a16="http://schemas.microsoft.com/office/drawing/2014/main" id="{4A703B05-0B09-4FA3-A702-A3E39E3DF68E}"/>
                  </a:ext>
                </a:extLst>
              </p:cNvPr>
              <p:cNvSpPr>
                <a:spLocks noChangeArrowheads="1"/>
              </p:cNvSpPr>
              <p:nvPr/>
            </p:nvSpPr>
            <p:spPr bwMode="auto">
              <a:xfrm>
                <a:off x="2737" y="3856"/>
                <a:ext cx="11" cy="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65" name="Freeform 132">
                <a:extLst>
                  <a:ext uri="{FF2B5EF4-FFF2-40B4-BE49-F238E27FC236}">
                    <a16:creationId xmlns:a16="http://schemas.microsoft.com/office/drawing/2014/main" id="{5C12A74E-663E-4A69-A316-D08E994AEBAA}"/>
                  </a:ext>
                </a:extLst>
              </p:cNvPr>
              <p:cNvSpPr>
                <a:spLocks/>
              </p:cNvSpPr>
              <p:nvPr/>
            </p:nvSpPr>
            <p:spPr bwMode="auto">
              <a:xfrm>
                <a:off x="2931" y="3861"/>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66" name="Freeform 133">
                <a:extLst>
                  <a:ext uri="{FF2B5EF4-FFF2-40B4-BE49-F238E27FC236}">
                    <a16:creationId xmlns:a16="http://schemas.microsoft.com/office/drawing/2014/main" id="{A1D78473-B1F3-4F61-A3A4-031DFC069A99}"/>
                  </a:ext>
                </a:extLst>
              </p:cNvPr>
              <p:cNvSpPr>
                <a:spLocks/>
              </p:cNvSpPr>
              <p:nvPr/>
            </p:nvSpPr>
            <p:spPr bwMode="auto">
              <a:xfrm>
                <a:off x="3050" y="3861"/>
                <a:ext cx="16" cy="21"/>
              </a:xfrm>
              <a:custGeom>
                <a:avLst/>
                <a:gdLst>
                  <a:gd name="T0" fmla="*/ 11 w 16"/>
                  <a:gd name="T1" fmla="*/ 0 h 21"/>
                  <a:gd name="T2" fmla="*/ 16 w 16"/>
                  <a:gd name="T3" fmla="*/ 21 h 21"/>
                  <a:gd name="T4" fmla="*/ 5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5"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67" name="Freeform 134">
                <a:extLst>
                  <a:ext uri="{FF2B5EF4-FFF2-40B4-BE49-F238E27FC236}">
                    <a16:creationId xmlns:a16="http://schemas.microsoft.com/office/drawing/2014/main" id="{4C7030AF-AAAF-4490-95B3-D6709EBD3E94}"/>
                  </a:ext>
                </a:extLst>
              </p:cNvPr>
              <p:cNvSpPr>
                <a:spLocks/>
              </p:cNvSpPr>
              <p:nvPr/>
            </p:nvSpPr>
            <p:spPr bwMode="auto">
              <a:xfrm>
                <a:off x="3109" y="3856"/>
                <a:ext cx="16" cy="26"/>
              </a:xfrm>
              <a:custGeom>
                <a:avLst/>
                <a:gdLst>
                  <a:gd name="T0" fmla="*/ 11 w 16"/>
                  <a:gd name="T1" fmla="*/ 0 h 26"/>
                  <a:gd name="T2" fmla="*/ 16 w 16"/>
                  <a:gd name="T3" fmla="*/ 26 h 26"/>
                  <a:gd name="T4" fmla="*/ 6 w 16"/>
                  <a:gd name="T5" fmla="*/ 26 h 26"/>
                  <a:gd name="T6" fmla="*/ 0 w 16"/>
                  <a:gd name="T7" fmla="*/ 0 h 26"/>
                  <a:gd name="T8" fmla="*/ 11 w 16"/>
                  <a:gd name="T9" fmla="*/ 0 h 26"/>
                  <a:gd name="T10" fmla="*/ 0 60000 65536"/>
                  <a:gd name="T11" fmla="*/ 0 60000 65536"/>
                  <a:gd name="T12" fmla="*/ 0 60000 65536"/>
                  <a:gd name="T13" fmla="*/ 0 60000 65536"/>
                  <a:gd name="T14" fmla="*/ 0 60000 65536"/>
                  <a:gd name="T15" fmla="*/ 0 w 16"/>
                  <a:gd name="T16" fmla="*/ 0 h 26"/>
                  <a:gd name="T17" fmla="*/ 16 w 16"/>
                  <a:gd name="T18" fmla="*/ 26 h 26"/>
                </a:gdLst>
                <a:ahLst/>
                <a:cxnLst>
                  <a:cxn ang="T10">
                    <a:pos x="T0" y="T1"/>
                  </a:cxn>
                  <a:cxn ang="T11">
                    <a:pos x="T2" y="T3"/>
                  </a:cxn>
                  <a:cxn ang="T12">
                    <a:pos x="T4" y="T5"/>
                  </a:cxn>
                  <a:cxn ang="T13">
                    <a:pos x="T6" y="T7"/>
                  </a:cxn>
                  <a:cxn ang="T14">
                    <a:pos x="T8" y="T9"/>
                  </a:cxn>
                </a:cxnLst>
                <a:rect l="T15" t="T16" r="T17" b="T18"/>
                <a:pathLst>
                  <a:path w="16" h="26">
                    <a:moveTo>
                      <a:pt x="11" y="0"/>
                    </a:moveTo>
                    <a:lnTo>
                      <a:pt x="16" y="26"/>
                    </a:lnTo>
                    <a:lnTo>
                      <a:pt x="6" y="26"/>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68" name="Freeform 135">
                <a:extLst>
                  <a:ext uri="{FF2B5EF4-FFF2-40B4-BE49-F238E27FC236}">
                    <a16:creationId xmlns:a16="http://schemas.microsoft.com/office/drawing/2014/main" id="{D89E8F84-23CB-455A-BA1B-166D2E681C95}"/>
                  </a:ext>
                </a:extLst>
              </p:cNvPr>
              <p:cNvSpPr>
                <a:spLocks/>
              </p:cNvSpPr>
              <p:nvPr/>
            </p:nvSpPr>
            <p:spPr bwMode="auto">
              <a:xfrm>
                <a:off x="3158" y="3861"/>
                <a:ext cx="21" cy="21"/>
              </a:xfrm>
              <a:custGeom>
                <a:avLst/>
                <a:gdLst>
                  <a:gd name="T0" fmla="*/ 10 w 21"/>
                  <a:gd name="T1" fmla="*/ 0 h 21"/>
                  <a:gd name="T2" fmla="*/ 21 w 21"/>
                  <a:gd name="T3" fmla="*/ 21 h 21"/>
                  <a:gd name="T4" fmla="*/ 10 w 21"/>
                  <a:gd name="T5" fmla="*/ 21 h 21"/>
                  <a:gd name="T6" fmla="*/ 0 w 21"/>
                  <a:gd name="T7" fmla="*/ 0 h 21"/>
                  <a:gd name="T8" fmla="*/ 10 w 21"/>
                  <a:gd name="T9" fmla="*/ 0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0" y="0"/>
                    </a:moveTo>
                    <a:lnTo>
                      <a:pt x="21" y="21"/>
                    </a:lnTo>
                    <a:lnTo>
                      <a:pt x="10" y="21"/>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69" name="Freeform 136">
                <a:extLst>
                  <a:ext uri="{FF2B5EF4-FFF2-40B4-BE49-F238E27FC236}">
                    <a16:creationId xmlns:a16="http://schemas.microsoft.com/office/drawing/2014/main" id="{991623CB-B384-44FD-8F1C-92CC340B7516}"/>
                  </a:ext>
                </a:extLst>
              </p:cNvPr>
              <p:cNvSpPr>
                <a:spLocks/>
              </p:cNvSpPr>
              <p:nvPr/>
            </p:nvSpPr>
            <p:spPr bwMode="auto">
              <a:xfrm>
                <a:off x="2397" y="3888"/>
                <a:ext cx="16" cy="21"/>
              </a:xfrm>
              <a:custGeom>
                <a:avLst/>
                <a:gdLst>
                  <a:gd name="T0" fmla="*/ 16 w 16"/>
                  <a:gd name="T1" fmla="*/ 0 h 21"/>
                  <a:gd name="T2" fmla="*/ 11 w 16"/>
                  <a:gd name="T3" fmla="*/ 21 h 21"/>
                  <a:gd name="T4" fmla="*/ 0 w 16"/>
                  <a:gd name="T5" fmla="*/ 21 h 21"/>
                  <a:gd name="T6" fmla="*/ 5 w 16"/>
                  <a:gd name="T7" fmla="*/ 0 h 21"/>
                  <a:gd name="T8" fmla="*/ 16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6" y="0"/>
                    </a:moveTo>
                    <a:lnTo>
                      <a:pt x="11" y="21"/>
                    </a:lnTo>
                    <a:lnTo>
                      <a:pt x="0" y="21"/>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70" name="Freeform 137">
                <a:extLst>
                  <a:ext uri="{FF2B5EF4-FFF2-40B4-BE49-F238E27FC236}">
                    <a16:creationId xmlns:a16="http://schemas.microsoft.com/office/drawing/2014/main" id="{226FFD08-56D8-4E62-8F43-12B6B7298B3D}"/>
                  </a:ext>
                </a:extLst>
              </p:cNvPr>
              <p:cNvSpPr>
                <a:spLocks/>
              </p:cNvSpPr>
              <p:nvPr/>
            </p:nvSpPr>
            <p:spPr bwMode="auto">
              <a:xfrm>
                <a:off x="3028" y="3888"/>
                <a:ext cx="16" cy="21"/>
              </a:xfrm>
              <a:custGeom>
                <a:avLst/>
                <a:gdLst>
                  <a:gd name="T0" fmla="*/ 11 w 16"/>
                  <a:gd name="T1" fmla="*/ 0 h 21"/>
                  <a:gd name="T2" fmla="*/ 16 w 16"/>
                  <a:gd name="T3" fmla="*/ 21 h 21"/>
                  <a:gd name="T4" fmla="*/ 6 w 16"/>
                  <a:gd name="T5" fmla="*/ 21 h 21"/>
                  <a:gd name="T6" fmla="*/ 0 w 16"/>
                  <a:gd name="T7" fmla="*/ 0 h 21"/>
                  <a:gd name="T8" fmla="*/ 11 w 16"/>
                  <a:gd name="T9" fmla="*/ 0 h 21"/>
                  <a:gd name="T10" fmla="*/ 0 60000 65536"/>
                  <a:gd name="T11" fmla="*/ 0 60000 65536"/>
                  <a:gd name="T12" fmla="*/ 0 60000 65536"/>
                  <a:gd name="T13" fmla="*/ 0 60000 65536"/>
                  <a:gd name="T14" fmla="*/ 0 60000 65536"/>
                  <a:gd name="T15" fmla="*/ 0 w 16"/>
                  <a:gd name="T16" fmla="*/ 0 h 21"/>
                  <a:gd name="T17" fmla="*/ 16 w 16"/>
                  <a:gd name="T18" fmla="*/ 21 h 21"/>
                </a:gdLst>
                <a:ahLst/>
                <a:cxnLst>
                  <a:cxn ang="T10">
                    <a:pos x="T0" y="T1"/>
                  </a:cxn>
                  <a:cxn ang="T11">
                    <a:pos x="T2" y="T3"/>
                  </a:cxn>
                  <a:cxn ang="T12">
                    <a:pos x="T4" y="T5"/>
                  </a:cxn>
                  <a:cxn ang="T13">
                    <a:pos x="T6" y="T7"/>
                  </a:cxn>
                  <a:cxn ang="T14">
                    <a:pos x="T8" y="T9"/>
                  </a:cxn>
                </a:cxnLst>
                <a:rect l="T15" t="T16" r="T17" b="T18"/>
                <a:pathLst>
                  <a:path w="16" h="21">
                    <a:moveTo>
                      <a:pt x="11" y="0"/>
                    </a:moveTo>
                    <a:lnTo>
                      <a:pt x="16" y="21"/>
                    </a:lnTo>
                    <a:lnTo>
                      <a:pt x="6"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71" name="Freeform 138">
                <a:extLst>
                  <a:ext uri="{FF2B5EF4-FFF2-40B4-BE49-F238E27FC236}">
                    <a16:creationId xmlns:a16="http://schemas.microsoft.com/office/drawing/2014/main" id="{09E03937-223B-4548-843C-3F6BE31C68F1}"/>
                  </a:ext>
                </a:extLst>
              </p:cNvPr>
              <p:cNvSpPr>
                <a:spLocks/>
              </p:cNvSpPr>
              <p:nvPr/>
            </p:nvSpPr>
            <p:spPr bwMode="auto">
              <a:xfrm>
                <a:off x="2348" y="3829"/>
                <a:ext cx="16" cy="27"/>
              </a:xfrm>
              <a:custGeom>
                <a:avLst/>
                <a:gdLst>
                  <a:gd name="T0" fmla="*/ 16 w 16"/>
                  <a:gd name="T1" fmla="*/ 0 h 27"/>
                  <a:gd name="T2" fmla="*/ 11 w 16"/>
                  <a:gd name="T3" fmla="*/ 27 h 27"/>
                  <a:gd name="T4" fmla="*/ 0 w 16"/>
                  <a:gd name="T5" fmla="*/ 27 h 27"/>
                  <a:gd name="T6" fmla="*/ 6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72" name="Freeform 139">
                <a:extLst>
                  <a:ext uri="{FF2B5EF4-FFF2-40B4-BE49-F238E27FC236}">
                    <a16:creationId xmlns:a16="http://schemas.microsoft.com/office/drawing/2014/main" id="{EBAE30A5-2400-4CF5-BA58-2CA14839781A}"/>
                  </a:ext>
                </a:extLst>
              </p:cNvPr>
              <p:cNvSpPr>
                <a:spLocks/>
              </p:cNvSpPr>
              <p:nvPr/>
            </p:nvSpPr>
            <p:spPr bwMode="auto">
              <a:xfrm>
                <a:off x="2402" y="3829"/>
                <a:ext cx="16" cy="27"/>
              </a:xfrm>
              <a:custGeom>
                <a:avLst/>
                <a:gdLst>
                  <a:gd name="T0" fmla="*/ 16 w 16"/>
                  <a:gd name="T1" fmla="*/ 0 h 27"/>
                  <a:gd name="T2" fmla="*/ 11 w 16"/>
                  <a:gd name="T3" fmla="*/ 27 h 27"/>
                  <a:gd name="T4" fmla="*/ 0 w 16"/>
                  <a:gd name="T5" fmla="*/ 27 h 27"/>
                  <a:gd name="T6" fmla="*/ 6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6"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73" name="Rectangle 140">
                <a:extLst>
                  <a:ext uri="{FF2B5EF4-FFF2-40B4-BE49-F238E27FC236}">
                    <a16:creationId xmlns:a16="http://schemas.microsoft.com/office/drawing/2014/main" id="{81993628-C572-41B2-825F-0FE72CE2A0C0}"/>
                  </a:ext>
                </a:extLst>
              </p:cNvPr>
              <p:cNvSpPr>
                <a:spLocks noChangeArrowheads="1"/>
              </p:cNvSpPr>
              <p:nvPr/>
            </p:nvSpPr>
            <p:spPr bwMode="auto">
              <a:xfrm>
                <a:off x="2661"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74" name="Freeform 141">
                <a:extLst>
                  <a:ext uri="{FF2B5EF4-FFF2-40B4-BE49-F238E27FC236}">
                    <a16:creationId xmlns:a16="http://schemas.microsoft.com/office/drawing/2014/main" id="{2D164778-CB5E-4A0E-AFE6-6BF22FA760EE}"/>
                  </a:ext>
                </a:extLst>
              </p:cNvPr>
              <p:cNvSpPr>
                <a:spLocks/>
              </p:cNvSpPr>
              <p:nvPr/>
            </p:nvSpPr>
            <p:spPr bwMode="auto">
              <a:xfrm>
                <a:off x="2451" y="3829"/>
                <a:ext cx="16" cy="27"/>
              </a:xfrm>
              <a:custGeom>
                <a:avLst/>
                <a:gdLst>
                  <a:gd name="T0" fmla="*/ 16 w 16"/>
                  <a:gd name="T1" fmla="*/ 0 h 27"/>
                  <a:gd name="T2" fmla="*/ 11 w 16"/>
                  <a:gd name="T3" fmla="*/ 27 h 27"/>
                  <a:gd name="T4" fmla="*/ 0 w 16"/>
                  <a:gd name="T5" fmla="*/ 27 h 27"/>
                  <a:gd name="T6" fmla="*/ 5 w 16"/>
                  <a:gd name="T7" fmla="*/ 0 h 27"/>
                  <a:gd name="T8" fmla="*/ 16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6" y="0"/>
                    </a:moveTo>
                    <a:lnTo>
                      <a:pt x="11" y="27"/>
                    </a:lnTo>
                    <a:lnTo>
                      <a:pt x="0" y="27"/>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75" name="Rectangle 142">
                <a:extLst>
                  <a:ext uri="{FF2B5EF4-FFF2-40B4-BE49-F238E27FC236}">
                    <a16:creationId xmlns:a16="http://schemas.microsoft.com/office/drawing/2014/main" id="{0C89DF46-EC71-42BE-B978-F5CDF1E69996}"/>
                  </a:ext>
                </a:extLst>
              </p:cNvPr>
              <p:cNvSpPr>
                <a:spLocks noChangeArrowheads="1"/>
              </p:cNvSpPr>
              <p:nvPr/>
            </p:nvSpPr>
            <p:spPr bwMode="auto">
              <a:xfrm>
                <a:off x="2505" y="3829"/>
                <a:ext cx="10"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76" name="Freeform 143">
                <a:extLst>
                  <a:ext uri="{FF2B5EF4-FFF2-40B4-BE49-F238E27FC236}">
                    <a16:creationId xmlns:a16="http://schemas.microsoft.com/office/drawing/2014/main" id="{65A29F27-9803-4932-B43E-983C46885F2C}"/>
                  </a:ext>
                </a:extLst>
              </p:cNvPr>
              <p:cNvSpPr>
                <a:spLocks/>
              </p:cNvSpPr>
              <p:nvPr/>
            </p:nvSpPr>
            <p:spPr bwMode="auto">
              <a:xfrm>
                <a:off x="2467" y="3856"/>
                <a:ext cx="16" cy="32"/>
              </a:xfrm>
              <a:custGeom>
                <a:avLst/>
                <a:gdLst>
                  <a:gd name="T0" fmla="*/ 16 w 16"/>
                  <a:gd name="T1" fmla="*/ 0 h 32"/>
                  <a:gd name="T2" fmla="*/ 11 w 16"/>
                  <a:gd name="T3" fmla="*/ 32 h 32"/>
                  <a:gd name="T4" fmla="*/ 0 w 16"/>
                  <a:gd name="T5" fmla="*/ 32 h 32"/>
                  <a:gd name="T6" fmla="*/ 5 w 16"/>
                  <a:gd name="T7" fmla="*/ 0 h 32"/>
                  <a:gd name="T8" fmla="*/ 16 w 16"/>
                  <a:gd name="T9" fmla="*/ 0 h 32"/>
                  <a:gd name="T10" fmla="*/ 0 60000 65536"/>
                  <a:gd name="T11" fmla="*/ 0 60000 65536"/>
                  <a:gd name="T12" fmla="*/ 0 60000 65536"/>
                  <a:gd name="T13" fmla="*/ 0 60000 65536"/>
                  <a:gd name="T14" fmla="*/ 0 60000 65536"/>
                  <a:gd name="T15" fmla="*/ 0 w 16"/>
                  <a:gd name="T16" fmla="*/ 0 h 32"/>
                  <a:gd name="T17" fmla="*/ 16 w 16"/>
                  <a:gd name="T18" fmla="*/ 32 h 32"/>
                </a:gdLst>
                <a:ahLst/>
                <a:cxnLst>
                  <a:cxn ang="T10">
                    <a:pos x="T0" y="T1"/>
                  </a:cxn>
                  <a:cxn ang="T11">
                    <a:pos x="T2" y="T3"/>
                  </a:cxn>
                  <a:cxn ang="T12">
                    <a:pos x="T4" y="T5"/>
                  </a:cxn>
                  <a:cxn ang="T13">
                    <a:pos x="T6" y="T7"/>
                  </a:cxn>
                  <a:cxn ang="T14">
                    <a:pos x="T8" y="T9"/>
                  </a:cxn>
                </a:cxnLst>
                <a:rect l="T15" t="T16" r="T17" b="T18"/>
                <a:pathLst>
                  <a:path w="16" h="32">
                    <a:moveTo>
                      <a:pt x="16" y="0"/>
                    </a:moveTo>
                    <a:lnTo>
                      <a:pt x="11" y="32"/>
                    </a:lnTo>
                    <a:lnTo>
                      <a:pt x="0" y="32"/>
                    </a:lnTo>
                    <a:lnTo>
                      <a:pt x="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77" name="Rectangle 144">
                <a:extLst>
                  <a:ext uri="{FF2B5EF4-FFF2-40B4-BE49-F238E27FC236}">
                    <a16:creationId xmlns:a16="http://schemas.microsoft.com/office/drawing/2014/main" id="{A07C1324-87B0-42C9-9D8F-001C2919A1ED}"/>
                  </a:ext>
                </a:extLst>
              </p:cNvPr>
              <p:cNvSpPr>
                <a:spLocks noChangeArrowheads="1"/>
              </p:cNvSpPr>
              <p:nvPr/>
            </p:nvSpPr>
            <p:spPr bwMode="auto">
              <a:xfrm>
                <a:off x="2553"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78" name="Rectangle 145">
                <a:extLst>
                  <a:ext uri="{FF2B5EF4-FFF2-40B4-BE49-F238E27FC236}">
                    <a16:creationId xmlns:a16="http://schemas.microsoft.com/office/drawing/2014/main" id="{3595819F-B425-443E-9A8E-DFC636C4FBF2}"/>
                  </a:ext>
                </a:extLst>
              </p:cNvPr>
              <p:cNvSpPr>
                <a:spLocks noChangeArrowheads="1"/>
              </p:cNvSpPr>
              <p:nvPr/>
            </p:nvSpPr>
            <p:spPr bwMode="auto">
              <a:xfrm>
                <a:off x="2715"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79" name="Rectangle 146">
                <a:extLst>
                  <a:ext uri="{FF2B5EF4-FFF2-40B4-BE49-F238E27FC236}">
                    <a16:creationId xmlns:a16="http://schemas.microsoft.com/office/drawing/2014/main" id="{E4AF805D-09B3-4022-B575-B743ED56ED27}"/>
                  </a:ext>
                </a:extLst>
              </p:cNvPr>
              <p:cNvSpPr>
                <a:spLocks noChangeArrowheads="1"/>
              </p:cNvSpPr>
              <p:nvPr/>
            </p:nvSpPr>
            <p:spPr bwMode="auto">
              <a:xfrm>
                <a:off x="2607"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80" name="Rectangle 147">
                <a:extLst>
                  <a:ext uri="{FF2B5EF4-FFF2-40B4-BE49-F238E27FC236}">
                    <a16:creationId xmlns:a16="http://schemas.microsoft.com/office/drawing/2014/main" id="{18626479-7C96-46CF-8000-D76A70086843}"/>
                  </a:ext>
                </a:extLst>
              </p:cNvPr>
              <p:cNvSpPr>
                <a:spLocks noChangeArrowheads="1"/>
              </p:cNvSpPr>
              <p:nvPr/>
            </p:nvSpPr>
            <p:spPr bwMode="auto">
              <a:xfrm>
                <a:off x="2683" y="3856"/>
                <a:ext cx="11" cy="2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81" name="Freeform 148">
                <a:extLst>
                  <a:ext uri="{FF2B5EF4-FFF2-40B4-BE49-F238E27FC236}">
                    <a16:creationId xmlns:a16="http://schemas.microsoft.com/office/drawing/2014/main" id="{77BD804D-23F8-4C4D-8422-4D839BFB5606}"/>
                  </a:ext>
                </a:extLst>
              </p:cNvPr>
              <p:cNvSpPr>
                <a:spLocks/>
              </p:cNvSpPr>
              <p:nvPr/>
            </p:nvSpPr>
            <p:spPr bwMode="auto">
              <a:xfrm>
                <a:off x="2823" y="382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82" name="Rectangle 149">
                <a:extLst>
                  <a:ext uri="{FF2B5EF4-FFF2-40B4-BE49-F238E27FC236}">
                    <a16:creationId xmlns:a16="http://schemas.microsoft.com/office/drawing/2014/main" id="{589E3648-FA97-4D64-98FF-D0036EBA585E}"/>
                  </a:ext>
                </a:extLst>
              </p:cNvPr>
              <p:cNvSpPr>
                <a:spLocks noChangeArrowheads="1"/>
              </p:cNvSpPr>
              <p:nvPr/>
            </p:nvSpPr>
            <p:spPr bwMode="auto">
              <a:xfrm>
                <a:off x="2796" y="3856"/>
                <a:ext cx="11" cy="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83" name="Rectangle 150">
                <a:extLst>
                  <a:ext uri="{FF2B5EF4-FFF2-40B4-BE49-F238E27FC236}">
                    <a16:creationId xmlns:a16="http://schemas.microsoft.com/office/drawing/2014/main" id="{B05F6574-8F7E-43F2-A27F-AC164BB4E94B}"/>
                  </a:ext>
                </a:extLst>
              </p:cNvPr>
              <p:cNvSpPr>
                <a:spLocks noChangeArrowheads="1"/>
              </p:cNvSpPr>
              <p:nvPr/>
            </p:nvSpPr>
            <p:spPr bwMode="auto">
              <a:xfrm>
                <a:off x="2861" y="3856"/>
                <a:ext cx="11" cy="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84" name="Rectangle 151">
                <a:extLst>
                  <a:ext uri="{FF2B5EF4-FFF2-40B4-BE49-F238E27FC236}">
                    <a16:creationId xmlns:a16="http://schemas.microsoft.com/office/drawing/2014/main" id="{EEF25651-7227-485B-8064-3C20A10A27B1}"/>
                  </a:ext>
                </a:extLst>
              </p:cNvPr>
              <p:cNvSpPr>
                <a:spLocks noChangeArrowheads="1"/>
              </p:cNvSpPr>
              <p:nvPr/>
            </p:nvSpPr>
            <p:spPr bwMode="auto">
              <a:xfrm>
                <a:off x="2893" y="3829"/>
                <a:ext cx="11" cy="2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85" name="Freeform 152">
                <a:extLst>
                  <a:ext uri="{FF2B5EF4-FFF2-40B4-BE49-F238E27FC236}">
                    <a16:creationId xmlns:a16="http://schemas.microsoft.com/office/drawing/2014/main" id="{6CFEAA2D-C1BB-4388-858E-9DFE682731F6}"/>
                  </a:ext>
                </a:extLst>
              </p:cNvPr>
              <p:cNvSpPr>
                <a:spLocks/>
              </p:cNvSpPr>
              <p:nvPr/>
            </p:nvSpPr>
            <p:spPr bwMode="auto">
              <a:xfrm>
                <a:off x="2958" y="382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86" name="Freeform 153">
                <a:extLst>
                  <a:ext uri="{FF2B5EF4-FFF2-40B4-BE49-F238E27FC236}">
                    <a16:creationId xmlns:a16="http://schemas.microsoft.com/office/drawing/2014/main" id="{1F5F2D71-9400-44B1-99D7-13D12E3FF1FF}"/>
                  </a:ext>
                </a:extLst>
              </p:cNvPr>
              <p:cNvSpPr>
                <a:spLocks/>
              </p:cNvSpPr>
              <p:nvPr/>
            </p:nvSpPr>
            <p:spPr bwMode="auto">
              <a:xfrm>
                <a:off x="3012" y="3829"/>
                <a:ext cx="16" cy="27"/>
              </a:xfrm>
              <a:custGeom>
                <a:avLst/>
                <a:gdLst>
                  <a:gd name="T0" fmla="*/ 11 w 16"/>
                  <a:gd name="T1" fmla="*/ 0 h 27"/>
                  <a:gd name="T2" fmla="*/ 16 w 16"/>
                  <a:gd name="T3" fmla="*/ 27 h 27"/>
                  <a:gd name="T4" fmla="*/ 5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5"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87" name="Freeform 154">
                <a:extLst>
                  <a:ext uri="{FF2B5EF4-FFF2-40B4-BE49-F238E27FC236}">
                    <a16:creationId xmlns:a16="http://schemas.microsoft.com/office/drawing/2014/main" id="{F49DEFE3-B9C0-4452-B6BB-0888E7BD7E56}"/>
                  </a:ext>
                </a:extLst>
              </p:cNvPr>
              <p:cNvSpPr>
                <a:spLocks/>
              </p:cNvSpPr>
              <p:nvPr/>
            </p:nvSpPr>
            <p:spPr bwMode="auto">
              <a:xfrm>
                <a:off x="3066" y="3829"/>
                <a:ext cx="22" cy="27"/>
              </a:xfrm>
              <a:custGeom>
                <a:avLst/>
                <a:gdLst>
                  <a:gd name="T0" fmla="*/ 11 w 22"/>
                  <a:gd name="T1" fmla="*/ 0 h 27"/>
                  <a:gd name="T2" fmla="*/ 22 w 22"/>
                  <a:gd name="T3" fmla="*/ 27 h 27"/>
                  <a:gd name="T4" fmla="*/ 11 w 22"/>
                  <a:gd name="T5" fmla="*/ 27 h 27"/>
                  <a:gd name="T6" fmla="*/ 0 w 22"/>
                  <a:gd name="T7" fmla="*/ 0 h 27"/>
                  <a:gd name="T8" fmla="*/ 11 w 22"/>
                  <a:gd name="T9" fmla="*/ 0 h 27"/>
                  <a:gd name="T10" fmla="*/ 0 60000 65536"/>
                  <a:gd name="T11" fmla="*/ 0 60000 65536"/>
                  <a:gd name="T12" fmla="*/ 0 60000 65536"/>
                  <a:gd name="T13" fmla="*/ 0 60000 65536"/>
                  <a:gd name="T14" fmla="*/ 0 60000 65536"/>
                  <a:gd name="T15" fmla="*/ 0 w 22"/>
                  <a:gd name="T16" fmla="*/ 0 h 27"/>
                  <a:gd name="T17" fmla="*/ 22 w 22"/>
                  <a:gd name="T18" fmla="*/ 27 h 27"/>
                </a:gdLst>
                <a:ahLst/>
                <a:cxnLst>
                  <a:cxn ang="T10">
                    <a:pos x="T0" y="T1"/>
                  </a:cxn>
                  <a:cxn ang="T11">
                    <a:pos x="T2" y="T3"/>
                  </a:cxn>
                  <a:cxn ang="T12">
                    <a:pos x="T4" y="T5"/>
                  </a:cxn>
                  <a:cxn ang="T13">
                    <a:pos x="T6" y="T7"/>
                  </a:cxn>
                  <a:cxn ang="T14">
                    <a:pos x="T8" y="T9"/>
                  </a:cxn>
                </a:cxnLst>
                <a:rect l="T15" t="T16" r="T17" b="T18"/>
                <a:pathLst>
                  <a:path w="22" h="27">
                    <a:moveTo>
                      <a:pt x="11" y="0"/>
                    </a:moveTo>
                    <a:lnTo>
                      <a:pt x="22" y="27"/>
                    </a:lnTo>
                    <a:lnTo>
                      <a:pt x="11"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88" name="Freeform 155">
                <a:extLst>
                  <a:ext uri="{FF2B5EF4-FFF2-40B4-BE49-F238E27FC236}">
                    <a16:creationId xmlns:a16="http://schemas.microsoft.com/office/drawing/2014/main" id="{10CAEC1A-5608-416C-9E3F-B057A477B440}"/>
                  </a:ext>
                </a:extLst>
              </p:cNvPr>
              <p:cNvSpPr>
                <a:spLocks/>
              </p:cNvSpPr>
              <p:nvPr/>
            </p:nvSpPr>
            <p:spPr bwMode="auto">
              <a:xfrm>
                <a:off x="2996" y="3856"/>
                <a:ext cx="16" cy="32"/>
              </a:xfrm>
              <a:custGeom>
                <a:avLst/>
                <a:gdLst>
                  <a:gd name="T0" fmla="*/ 11 w 16"/>
                  <a:gd name="T1" fmla="*/ 0 h 32"/>
                  <a:gd name="T2" fmla="*/ 16 w 16"/>
                  <a:gd name="T3" fmla="*/ 32 h 32"/>
                  <a:gd name="T4" fmla="*/ 5 w 16"/>
                  <a:gd name="T5" fmla="*/ 32 h 32"/>
                  <a:gd name="T6" fmla="*/ 0 w 16"/>
                  <a:gd name="T7" fmla="*/ 0 h 32"/>
                  <a:gd name="T8" fmla="*/ 11 w 16"/>
                  <a:gd name="T9" fmla="*/ 0 h 32"/>
                  <a:gd name="T10" fmla="*/ 0 60000 65536"/>
                  <a:gd name="T11" fmla="*/ 0 60000 65536"/>
                  <a:gd name="T12" fmla="*/ 0 60000 65536"/>
                  <a:gd name="T13" fmla="*/ 0 60000 65536"/>
                  <a:gd name="T14" fmla="*/ 0 60000 65536"/>
                  <a:gd name="T15" fmla="*/ 0 w 16"/>
                  <a:gd name="T16" fmla="*/ 0 h 32"/>
                  <a:gd name="T17" fmla="*/ 16 w 16"/>
                  <a:gd name="T18" fmla="*/ 32 h 32"/>
                </a:gdLst>
                <a:ahLst/>
                <a:cxnLst>
                  <a:cxn ang="T10">
                    <a:pos x="T0" y="T1"/>
                  </a:cxn>
                  <a:cxn ang="T11">
                    <a:pos x="T2" y="T3"/>
                  </a:cxn>
                  <a:cxn ang="T12">
                    <a:pos x="T4" y="T5"/>
                  </a:cxn>
                  <a:cxn ang="T13">
                    <a:pos x="T6" y="T7"/>
                  </a:cxn>
                  <a:cxn ang="T14">
                    <a:pos x="T8" y="T9"/>
                  </a:cxn>
                </a:cxnLst>
                <a:rect l="T15" t="T16" r="T17" b="T18"/>
                <a:pathLst>
                  <a:path w="16" h="32">
                    <a:moveTo>
                      <a:pt x="11" y="0"/>
                    </a:moveTo>
                    <a:lnTo>
                      <a:pt x="16" y="32"/>
                    </a:lnTo>
                    <a:lnTo>
                      <a:pt x="5" y="32"/>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89" name="Freeform 156">
                <a:extLst>
                  <a:ext uri="{FF2B5EF4-FFF2-40B4-BE49-F238E27FC236}">
                    <a16:creationId xmlns:a16="http://schemas.microsoft.com/office/drawing/2014/main" id="{8F6A5F33-0051-4639-8359-F595558A4E2A}"/>
                  </a:ext>
                </a:extLst>
              </p:cNvPr>
              <p:cNvSpPr>
                <a:spLocks/>
              </p:cNvSpPr>
              <p:nvPr/>
            </p:nvSpPr>
            <p:spPr bwMode="auto">
              <a:xfrm>
                <a:off x="3125" y="3829"/>
                <a:ext cx="16" cy="27"/>
              </a:xfrm>
              <a:custGeom>
                <a:avLst/>
                <a:gdLst>
                  <a:gd name="T0" fmla="*/ 11 w 16"/>
                  <a:gd name="T1" fmla="*/ 0 h 27"/>
                  <a:gd name="T2" fmla="*/ 16 w 16"/>
                  <a:gd name="T3" fmla="*/ 27 h 27"/>
                  <a:gd name="T4" fmla="*/ 6 w 16"/>
                  <a:gd name="T5" fmla="*/ 27 h 27"/>
                  <a:gd name="T6" fmla="*/ 0 w 16"/>
                  <a:gd name="T7" fmla="*/ 0 h 27"/>
                  <a:gd name="T8" fmla="*/ 11 w 16"/>
                  <a:gd name="T9" fmla="*/ 0 h 27"/>
                  <a:gd name="T10" fmla="*/ 0 60000 65536"/>
                  <a:gd name="T11" fmla="*/ 0 60000 65536"/>
                  <a:gd name="T12" fmla="*/ 0 60000 65536"/>
                  <a:gd name="T13" fmla="*/ 0 60000 65536"/>
                  <a:gd name="T14" fmla="*/ 0 60000 65536"/>
                  <a:gd name="T15" fmla="*/ 0 w 16"/>
                  <a:gd name="T16" fmla="*/ 0 h 27"/>
                  <a:gd name="T17" fmla="*/ 16 w 16"/>
                  <a:gd name="T18" fmla="*/ 27 h 27"/>
                </a:gdLst>
                <a:ahLst/>
                <a:cxnLst>
                  <a:cxn ang="T10">
                    <a:pos x="T0" y="T1"/>
                  </a:cxn>
                  <a:cxn ang="T11">
                    <a:pos x="T2" y="T3"/>
                  </a:cxn>
                  <a:cxn ang="T12">
                    <a:pos x="T4" y="T5"/>
                  </a:cxn>
                  <a:cxn ang="T13">
                    <a:pos x="T6" y="T7"/>
                  </a:cxn>
                  <a:cxn ang="T14">
                    <a:pos x="T8" y="T9"/>
                  </a:cxn>
                </a:cxnLst>
                <a:rect l="T15" t="T16" r="T17" b="T18"/>
                <a:pathLst>
                  <a:path w="16" h="27">
                    <a:moveTo>
                      <a:pt x="11" y="0"/>
                    </a:moveTo>
                    <a:lnTo>
                      <a:pt x="16" y="27"/>
                    </a:lnTo>
                    <a:lnTo>
                      <a:pt x="6"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0" name="Freeform 157">
                <a:extLst>
                  <a:ext uri="{FF2B5EF4-FFF2-40B4-BE49-F238E27FC236}">
                    <a16:creationId xmlns:a16="http://schemas.microsoft.com/office/drawing/2014/main" id="{416141F8-3BFD-436C-ACC9-A6D6BD181711}"/>
                  </a:ext>
                </a:extLst>
              </p:cNvPr>
              <p:cNvSpPr>
                <a:spLocks/>
              </p:cNvSpPr>
              <p:nvPr/>
            </p:nvSpPr>
            <p:spPr bwMode="auto">
              <a:xfrm>
                <a:off x="3174" y="3829"/>
                <a:ext cx="21" cy="27"/>
              </a:xfrm>
              <a:custGeom>
                <a:avLst/>
                <a:gdLst>
                  <a:gd name="T0" fmla="*/ 11 w 21"/>
                  <a:gd name="T1" fmla="*/ 0 h 27"/>
                  <a:gd name="T2" fmla="*/ 21 w 21"/>
                  <a:gd name="T3" fmla="*/ 27 h 27"/>
                  <a:gd name="T4" fmla="*/ 11 w 21"/>
                  <a:gd name="T5" fmla="*/ 27 h 27"/>
                  <a:gd name="T6" fmla="*/ 0 w 21"/>
                  <a:gd name="T7" fmla="*/ 0 h 27"/>
                  <a:gd name="T8" fmla="*/ 11 w 21"/>
                  <a:gd name="T9" fmla="*/ 0 h 27"/>
                  <a:gd name="T10" fmla="*/ 0 60000 65536"/>
                  <a:gd name="T11" fmla="*/ 0 60000 65536"/>
                  <a:gd name="T12" fmla="*/ 0 60000 65536"/>
                  <a:gd name="T13" fmla="*/ 0 60000 65536"/>
                  <a:gd name="T14" fmla="*/ 0 60000 65536"/>
                  <a:gd name="T15" fmla="*/ 0 w 21"/>
                  <a:gd name="T16" fmla="*/ 0 h 27"/>
                  <a:gd name="T17" fmla="*/ 21 w 21"/>
                  <a:gd name="T18" fmla="*/ 27 h 27"/>
                </a:gdLst>
                <a:ahLst/>
                <a:cxnLst>
                  <a:cxn ang="T10">
                    <a:pos x="T0" y="T1"/>
                  </a:cxn>
                  <a:cxn ang="T11">
                    <a:pos x="T2" y="T3"/>
                  </a:cxn>
                  <a:cxn ang="T12">
                    <a:pos x="T4" y="T5"/>
                  </a:cxn>
                  <a:cxn ang="T13">
                    <a:pos x="T6" y="T7"/>
                  </a:cxn>
                  <a:cxn ang="T14">
                    <a:pos x="T8" y="T9"/>
                  </a:cxn>
                </a:cxnLst>
                <a:rect l="T15" t="T16" r="T17" b="T18"/>
                <a:pathLst>
                  <a:path w="21" h="27">
                    <a:moveTo>
                      <a:pt x="11" y="0"/>
                    </a:moveTo>
                    <a:lnTo>
                      <a:pt x="21" y="27"/>
                    </a:lnTo>
                    <a:lnTo>
                      <a:pt x="11" y="2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1" name="Freeform 158">
                <a:extLst>
                  <a:ext uri="{FF2B5EF4-FFF2-40B4-BE49-F238E27FC236}">
                    <a16:creationId xmlns:a16="http://schemas.microsoft.com/office/drawing/2014/main" id="{F8EF74B5-0304-4801-8F3C-D50886FB0409}"/>
                  </a:ext>
                </a:extLst>
              </p:cNvPr>
              <p:cNvSpPr>
                <a:spLocks/>
              </p:cNvSpPr>
              <p:nvPr/>
            </p:nvSpPr>
            <p:spPr bwMode="auto">
              <a:xfrm>
                <a:off x="2192" y="3888"/>
                <a:ext cx="172" cy="54"/>
              </a:xfrm>
              <a:custGeom>
                <a:avLst/>
                <a:gdLst>
                  <a:gd name="T0" fmla="*/ 0 w 172"/>
                  <a:gd name="T1" fmla="*/ 21 h 54"/>
                  <a:gd name="T2" fmla="*/ 0 w 172"/>
                  <a:gd name="T3" fmla="*/ 54 h 54"/>
                  <a:gd name="T4" fmla="*/ 54 w 172"/>
                  <a:gd name="T5" fmla="*/ 54 h 54"/>
                  <a:gd name="T6" fmla="*/ 64 w 172"/>
                  <a:gd name="T7" fmla="*/ 32 h 54"/>
                  <a:gd name="T8" fmla="*/ 162 w 172"/>
                  <a:gd name="T9" fmla="*/ 32 h 54"/>
                  <a:gd name="T10" fmla="*/ 162 w 172"/>
                  <a:gd name="T11" fmla="*/ 21 h 54"/>
                  <a:gd name="T12" fmla="*/ 172 w 172"/>
                  <a:gd name="T13" fmla="*/ 0 h 54"/>
                  <a:gd name="T14" fmla="*/ 64 w 172"/>
                  <a:gd name="T15" fmla="*/ 0 h 54"/>
                  <a:gd name="T16" fmla="*/ 54 w 172"/>
                  <a:gd name="T17" fmla="*/ 16 h 54"/>
                  <a:gd name="T18" fmla="*/ 0 w 172"/>
                  <a:gd name="T19" fmla="*/ 21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2"/>
                  <a:gd name="T31" fmla="*/ 0 h 54"/>
                  <a:gd name="T32" fmla="*/ 172 w 172"/>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2" h="54">
                    <a:moveTo>
                      <a:pt x="0" y="21"/>
                    </a:moveTo>
                    <a:lnTo>
                      <a:pt x="0" y="54"/>
                    </a:lnTo>
                    <a:lnTo>
                      <a:pt x="54" y="54"/>
                    </a:lnTo>
                    <a:lnTo>
                      <a:pt x="64" y="32"/>
                    </a:lnTo>
                    <a:lnTo>
                      <a:pt x="162" y="32"/>
                    </a:lnTo>
                    <a:lnTo>
                      <a:pt x="162" y="21"/>
                    </a:lnTo>
                    <a:lnTo>
                      <a:pt x="172" y="0"/>
                    </a:lnTo>
                    <a:lnTo>
                      <a:pt x="64" y="0"/>
                    </a:lnTo>
                    <a:lnTo>
                      <a:pt x="54" y="16"/>
                    </a:lnTo>
                    <a:lnTo>
                      <a:pt x="0"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2" name="Freeform 159">
                <a:extLst>
                  <a:ext uri="{FF2B5EF4-FFF2-40B4-BE49-F238E27FC236}">
                    <a16:creationId xmlns:a16="http://schemas.microsoft.com/office/drawing/2014/main" id="{8BDDC631-8E82-4182-AD06-27BCEDDD14AB}"/>
                  </a:ext>
                </a:extLst>
              </p:cNvPr>
              <p:cNvSpPr>
                <a:spLocks/>
              </p:cNvSpPr>
              <p:nvPr/>
            </p:nvSpPr>
            <p:spPr bwMode="auto">
              <a:xfrm>
                <a:off x="2186" y="3882"/>
                <a:ext cx="184" cy="65"/>
              </a:xfrm>
              <a:custGeom>
                <a:avLst/>
                <a:gdLst>
                  <a:gd name="T0" fmla="*/ 6 w 184"/>
                  <a:gd name="T1" fmla="*/ 54 h 65"/>
                  <a:gd name="T2" fmla="*/ 60 w 184"/>
                  <a:gd name="T3" fmla="*/ 54 h 65"/>
                  <a:gd name="T4" fmla="*/ 65 w 184"/>
                  <a:gd name="T5" fmla="*/ 38 h 65"/>
                  <a:gd name="T6" fmla="*/ 70 w 184"/>
                  <a:gd name="T7" fmla="*/ 33 h 65"/>
                  <a:gd name="T8" fmla="*/ 162 w 184"/>
                  <a:gd name="T9" fmla="*/ 33 h 65"/>
                  <a:gd name="T10" fmla="*/ 162 w 184"/>
                  <a:gd name="T11" fmla="*/ 27 h 65"/>
                  <a:gd name="T12" fmla="*/ 173 w 184"/>
                  <a:gd name="T13" fmla="*/ 11 h 65"/>
                  <a:gd name="T14" fmla="*/ 70 w 184"/>
                  <a:gd name="T15" fmla="*/ 11 h 65"/>
                  <a:gd name="T16" fmla="*/ 65 w 184"/>
                  <a:gd name="T17" fmla="*/ 22 h 65"/>
                  <a:gd name="T18" fmla="*/ 60 w 184"/>
                  <a:gd name="T19" fmla="*/ 27 h 65"/>
                  <a:gd name="T20" fmla="*/ 6 w 184"/>
                  <a:gd name="T21" fmla="*/ 33 h 65"/>
                  <a:gd name="T22" fmla="*/ 6 w 184"/>
                  <a:gd name="T23" fmla="*/ 22 h 65"/>
                  <a:gd name="T24" fmla="*/ 60 w 184"/>
                  <a:gd name="T25" fmla="*/ 17 h 65"/>
                  <a:gd name="T26" fmla="*/ 65 w 184"/>
                  <a:gd name="T27" fmla="*/ 6 h 65"/>
                  <a:gd name="T28" fmla="*/ 70 w 184"/>
                  <a:gd name="T29" fmla="*/ 0 h 65"/>
                  <a:gd name="T30" fmla="*/ 178 w 184"/>
                  <a:gd name="T31" fmla="*/ 0 h 65"/>
                  <a:gd name="T32" fmla="*/ 184 w 184"/>
                  <a:gd name="T33" fmla="*/ 6 h 65"/>
                  <a:gd name="T34" fmla="*/ 173 w 184"/>
                  <a:gd name="T35" fmla="*/ 27 h 65"/>
                  <a:gd name="T36" fmla="*/ 173 w 184"/>
                  <a:gd name="T37" fmla="*/ 38 h 65"/>
                  <a:gd name="T38" fmla="*/ 168 w 184"/>
                  <a:gd name="T39" fmla="*/ 44 h 65"/>
                  <a:gd name="T40" fmla="*/ 76 w 184"/>
                  <a:gd name="T41" fmla="*/ 44 h 65"/>
                  <a:gd name="T42" fmla="*/ 65 w 184"/>
                  <a:gd name="T43" fmla="*/ 60 h 65"/>
                  <a:gd name="T44" fmla="*/ 60 w 184"/>
                  <a:gd name="T45" fmla="*/ 65 h 65"/>
                  <a:gd name="T46" fmla="*/ 6 w 184"/>
                  <a:gd name="T47" fmla="*/ 65 h 65"/>
                  <a:gd name="T48" fmla="*/ 0 w 184"/>
                  <a:gd name="T49" fmla="*/ 60 h 65"/>
                  <a:gd name="T50" fmla="*/ 6 w 184"/>
                  <a:gd name="T51" fmla="*/ 54 h 6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4"/>
                  <a:gd name="T79" fmla="*/ 0 h 65"/>
                  <a:gd name="T80" fmla="*/ 184 w 184"/>
                  <a:gd name="T81" fmla="*/ 65 h 6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4" h="65">
                    <a:moveTo>
                      <a:pt x="6" y="54"/>
                    </a:moveTo>
                    <a:lnTo>
                      <a:pt x="60" y="54"/>
                    </a:lnTo>
                    <a:lnTo>
                      <a:pt x="65" y="38"/>
                    </a:lnTo>
                    <a:lnTo>
                      <a:pt x="70" y="33"/>
                    </a:lnTo>
                    <a:lnTo>
                      <a:pt x="162" y="33"/>
                    </a:lnTo>
                    <a:lnTo>
                      <a:pt x="162" y="27"/>
                    </a:lnTo>
                    <a:lnTo>
                      <a:pt x="173" y="11"/>
                    </a:lnTo>
                    <a:lnTo>
                      <a:pt x="70" y="11"/>
                    </a:lnTo>
                    <a:lnTo>
                      <a:pt x="65" y="22"/>
                    </a:lnTo>
                    <a:lnTo>
                      <a:pt x="60" y="27"/>
                    </a:lnTo>
                    <a:lnTo>
                      <a:pt x="6" y="33"/>
                    </a:lnTo>
                    <a:lnTo>
                      <a:pt x="6" y="22"/>
                    </a:lnTo>
                    <a:lnTo>
                      <a:pt x="60" y="17"/>
                    </a:lnTo>
                    <a:lnTo>
                      <a:pt x="65" y="6"/>
                    </a:lnTo>
                    <a:lnTo>
                      <a:pt x="70" y="0"/>
                    </a:lnTo>
                    <a:lnTo>
                      <a:pt x="178" y="0"/>
                    </a:lnTo>
                    <a:lnTo>
                      <a:pt x="184" y="6"/>
                    </a:lnTo>
                    <a:lnTo>
                      <a:pt x="173" y="27"/>
                    </a:lnTo>
                    <a:lnTo>
                      <a:pt x="173" y="38"/>
                    </a:lnTo>
                    <a:lnTo>
                      <a:pt x="168" y="44"/>
                    </a:lnTo>
                    <a:lnTo>
                      <a:pt x="76" y="44"/>
                    </a:lnTo>
                    <a:lnTo>
                      <a:pt x="65" y="60"/>
                    </a:lnTo>
                    <a:lnTo>
                      <a:pt x="60" y="65"/>
                    </a:lnTo>
                    <a:lnTo>
                      <a:pt x="6" y="65"/>
                    </a:lnTo>
                    <a:lnTo>
                      <a:pt x="0" y="60"/>
                    </a:lnTo>
                    <a:lnTo>
                      <a:pt x="6" y="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3" name="Freeform 160">
                <a:extLst>
                  <a:ext uri="{FF2B5EF4-FFF2-40B4-BE49-F238E27FC236}">
                    <a16:creationId xmlns:a16="http://schemas.microsoft.com/office/drawing/2014/main" id="{D8894A8B-8212-4C7F-BF90-C0F4D66F4C66}"/>
                  </a:ext>
                </a:extLst>
              </p:cNvPr>
              <p:cNvSpPr>
                <a:spLocks/>
              </p:cNvSpPr>
              <p:nvPr/>
            </p:nvSpPr>
            <p:spPr bwMode="auto">
              <a:xfrm>
                <a:off x="2186" y="3904"/>
                <a:ext cx="11" cy="38"/>
              </a:xfrm>
              <a:custGeom>
                <a:avLst/>
                <a:gdLst>
                  <a:gd name="T0" fmla="*/ 11 w 11"/>
                  <a:gd name="T1" fmla="*/ 5 h 38"/>
                  <a:gd name="T2" fmla="*/ 11 w 11"/>
                  <a:gd name="T3" fmla="*/ 38 h 38"/>
                  <a:gd name="T4" fmla="*/ 0 w 11"/>
                  <a:gd name="T5" fmla="*/ 38 h 38"/>
                  <a:gd name="T6" fmla="*/ 0 w 11"/>
                  <a:gd name="T7" fmla="*/ 5 h 38"/>
                  <a:gd name="T8" fmla="*/ 6 w 11"/>
                  <a:gd name="T9" fmla="*/ 0 h 38"/>
                  <a:gd name="T10" fmla="*/ 11 w 11"/>
                  <a:gd name="T11" fmla="*/ 5 h 38"/>
                  <a:gd name="T12" fmla="*/ 0 60000 65536"/>
                  <a:gd name="T13" fmla="*/ 0 60000 65536"/>
                  <a:gd name="T14" fmla="*/ 0 60000 65536"/>
                  <a:gd name="T15" fmla="*/ 0 60000 65536"/>
                  <a:gd name="T16" fmla="*/ 0 60000 65536"/>
                  <a:gd name="T17" fmla="*/ 0 60000 65536"/>
                  <a:gd name="T18" fmla="*/ 0 w 11"/>
                  <a:gd name="T19" fmla="*/ 0 h 38"/>
                  <a:gd name="T20" fmla="*/ 11 w 11"/>
                  <a:gd name="T21" fmla="*/ 38 h 38"/>
                </a:gdLst>
                <a:ahLst/>
                <a:cxnLst>
                  <a:cxn ang="T12">
                    <a:pos x="T0" y="T1"/>
                  </a:cxn>
                  <a:cxn ang="T13">
                    <a:pos x="T2" y="T3"/>
                  </a:cxn>
                  <a:cxn ang="T14">
                    <a:pos x="T4" y="T5"/>
                  </a:cxn>
                  <a:cxn ang="T15">
                    <a:pos x="T6" y="T7"/>
                  </a:cxn>
                  <a:cxn ang="T16">
                    <a:pos x="T8" y="T9"/>
                  </a:cxn>
                  <a:cxn ang="T17">
                    <a:pos x="T10" y="T11"/>
                  </a:cxn>
                </a:cxnLst>
                <a:rect l="T18" t="T19" r="T20" b="T21"/>
                <a:pathLst>
                  <a:path w="11" h="38">
                    <a:moveTo>
                      <a:pt x="11" y="5"/>
                    </a:moveTo>
                    <a:lnTo>
                      <a:pt x="11" y="38"/>
                    </a:lnTo>
                    <a:lnTo>
                      <a:pt x="0" y="38"/>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4" name="Rectangle 161">
                <a:extLst>
                  <a:ext uri="{FF2B5EF4-FFF2-40B4-BE49-F238E27FC236}">
                    <a16:creationId xmlns:a16="http://schemas.microsoft.com/office/drawing/2014/main" id="{283D2A1E-F382-4692-BC64-1117A6D982A1}"/>
                  </a:ext>
                </a:extLst>
              </p:cNvPr>
              <p:cNvSpPr>
                <a:spLocks noChangeArrowheads="1"/>
              </p:cNvSpPr>
              <p:nvPr/>
            </p:nvSpPr>
            <p:spPr bwMode="auto">
              <a:xfrm>
                <a:off x="2354" y="3909"/>
                <a:ext cx="744" cy="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95" name="Freeform 162">
                <a:extLst>
                  <a:ext uri="{FF2B5EF4-FFF2-40B4-BE49-F238E27FC236}">
                    <a16:creationId xmlns:a16="http://schemas.microsoft.com/office/drawing/2014/main" id="{019593EE-F89D-48CA-BD66-CCEC1BC59235}"/>
                  </a:ext>
                </a:extLst>
              </p:cNvPr>
              <p:cNvSpPr>
                <a:spLocks/>
              </p:cNvSpPr>
              <p:nvPr/>
            </p:nvSpPr>
            <p:spPr bwMode="auto">
              <a:xfrm>
                <a:off x="2348" y="3904"/>
                <a:ext cx="750" cy="43"/>
              </a:xfrm>
              <a:custGeom>
                <a:avLst/>
                <a:gdLst>
                  <a:gd name="T0" fmla="*/ 6 w 750"/>
                  <a:gd name="T1" fmla="*/ 32 h 43"/>
                  <a:gd name="T2" fmla="*/ 740 w 750"/>
                  <a:gd name="T3" fmla="*/ 32 h 43"/>
                  <a:gd name="T4" fmla="*/ 740 w 750"/>
                  <a:gd name="T5" fmla="*/ 11 h 43"/>
                  <a:gd name="T6" fmla="*/ 6 w 750"/>
                  <a:gd name="T7" fmla="*/ 11 h 43"/>
                  <a:gd name="T8" fmla="*/ 6 w 750"/>
                  <a:gd name="T9" fmla="*/ 0 h 43"/>
                  <a:gd name="T10" fmla="*/ 745 w 750"/>
                  <a:gd name="T11" fmla="*/ 0 h 43"/>
                  <a:gd name="T12" fmla="*/ 750 w 750"/>
                  <a:gd name="T13" fmla="*/ 5 h 43"/>
                  <a:gd name="T14" fmla="*/ 750 w 750"/>
                  <a:gd name="T15" fmla="*/ 38 h 43"/>
                  <a:gd name="T16" fmla="*/ 745 w 750"/>
                  <a:gd name="T17" fmla="*/ 43 h 43"/>
                  <a:gd name="T18" fmla="*/ 6 w 750"/>
                  <a:gd name="T19" fmla="*/ 43 h 43"/>
                  <a:gd name="T20" fmla="*/ 0 w 750"/>
                  <a:gd name="T21" fmla="*/ 38 h 43"/>
                  <a:gd name="T22" fmla="*/ 6 w 750"/>
                  <a:gd name="T23" fmla="*/ 32 h 4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50"/>
                  <a:gd name="T37" fmla="*/ 0 h 43"/>
                  <a:gd name="T38" fmla="*/ 750 w 750"/>
                  <a:gd name="T39" fmla="*/ 43 h 4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50" h="43">
                    <a:moveTo>
                      <a:pt x="6" y="32"/>
                    </a:moveTo>
                    <a:lnTo>
                      <a:pt x="740" y="32"/>
                    </a:lnTo>
                    <a:lnTo>
                      <a:pt x="740" y="11"/>
                    </a:lnTo>
                    <a:lnTo>
                      <a:pt x="6" y="11"/>
                    </a:lnTo>
                    <a:lnTo>
                      <a:pt x="6" y="0"/>
                    </a:lnTo>
                    <a:lnTo>
                      <a:pt x="745" y="0"/>
                    </a:lnTo>
                    <a:lnTo>
                      <a:pt x="750" y="5"/>
                    </a:lnTo>
                    <a:lnTo>
                      <a:pt x="750" y="38"/>
                    </a:lnTo>
                    <a:lnTo>
                      <a:pt x="745" y="43"/>
                    </a:lnTo>
                    <a:lnTo>
                      <a:pt x="6" y="43"/>
                    </a:lnTo>
                    <a:lnTo>
                      <a:pt x="0" y="38"/>
                    </a:lnTo>
                    <a:lnTo>
                      <a:pt x="6"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6" name="Freeform 163">
                <a:extLst>
                  <a:ext uri="{FF2B5EF4-FFF2-40B4-BE49-F238E27FC236}">
                    <a16:creationId xmlns:a16="http://schemas.microsoft.com/office/drawing/2014/main" id="{A657F5C4-B88E-4DC8-9BC7-A3846BBE5E62}"/>
                  </a:ext>
                </a:extLst>
              </p:cNvPr>
              <p:cNvSpPr>
                <a:spLocks/>
              </p:cNvSpPr>
              <p:nvPr/>
            </p:nvSpPr>
            <p:spPr bwMode="auto">
              <a:xfrm>
                <a:off x="2348" y="3904"/>
                <a:ext cx="11" cy="38"/>
              </a:xfrm>
              <a:custGeom>
                <a:avLst/>
                <a:gdLst>
                  <a:gd name="T0" fmla="*/ 11 w 11"/>
                  <a:gd name="T1" fmla="*/ 5 h 38"/>
                  <a:gd name="T2" fmla="*/ 11 w 11"/>
                  <a:gd name="T3" fmla="*/ 38 h 38"/>
                  <a:gd name="T4" fmla="*/ 0 w 11"/>
                  <a:gd name="T5" fmla="*/ 38 h 38"/>
                  <a:gd name="T6" fmla="*/ 0 w 11"/>
                  <a:gd name="T7" fmla="*/ 5 h 38"/>
                  <a:gd name="T8" fmla="*/ 6 w 11"/>
                  <a:gd name="T9" fmla="*/ 0 h 38"/>
                  <a:gd name="T10" fmla="*/ 11 w 11"/>
                  <a:gd name="T11" fmla="*/ 5 h 38"/>
                  <a:gd name="T12" fmla="*/ 0 60000 65536"/>
                  <a:gd name="T13" fmla="*/ 0 60000 65536"/>
                  <a:gd name="T14" fmla="*/ 0 60000 65536"/>
                  <a:gd name="T15" fmla="*/ 0 60000 65536"/>
                  <a:gd name="T16" fmla="*/ 0 60000 65536"/>
                  <a:gd name="T17" fmla="*/ 0 60000 65536"/>
                  <a:gd name="T18" fmla="*/ 0 w 11"/>
                  <a:gd name="T19" fmla="*/ 0 h 38"/>
                  <a:gd name="T20" fmla="*/ 11 w 11"/>
                  <a:gd name="T21" fmla="*/ 38 h 38"/>
                </a:gdLst>
                <a:ahLst/>
                <a:cxnLst>
                  <a:cxn ang="T12">
                    <a:pos x="T0" y="T1"/>
                  </a:cxn>
                  <a:cxn ang="T13">
                    <a:pos x="T2" y="T3"/>
                  </a:cxn>
                  <a:cxn ang="T14">
                    <a:pos x="T4" y="T5"/>
                  </a:cxn>
                  <a:cxn ang="T15">
                    <a:pos x="T6" y="T7"/>
                  </a:cxn>
                  <a:cxn ang="T16">
                    <a:pos x="T8" y="T9"/>
                  </a:cxn>
                  <a:cxn ang="T17">
                    <a:pos x="T10" y="T11"/>
                  </a:cxn>
                </a:cxnLst>
                <a:rect l="T18" t="T19" r="T20" b="T21"/>
                <a:pathLst>
                  <a:path w="11" h="38">
                    <a:moveTo>
                      <a:pt x="11" y="5"/>
                    </a:moveTo>
                    <a:lnTo>
                      <a:pt x="11" y="38"/>
                    </a:lnTo>
                    <a:lnTo>
                      <a:pt x="0" y="38"/>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7" name="Freeform 164">
                <a:extLst>
                  <a:ext uri="{FF2B5EF4-FFF2-40B4-BE49-F238E27FC236}">
                    <a16:creationId xmlns:a16="http://schemas.microsoft.com/office/drawing/2014/main" id="{D93C9AFB-6B22-4F4A-B9C0-F3B16F4E43E3}"/>
                  </a:ext>
                </a:extLst>
              </p:cNvPr>
              <p:cNvSpPr>
                <a:spLocks/>
              </p:cNvSpPr>
              <p:nvPr/>
            </p:nvSpPr>
            <p:spPr bwMode="auto">
              <a:xfrm>
                <a:off x="3082" y="3888"/>
                <a:ext cx="211" cy="54"/>
              </a:xfrm>
              <a:custGeom>
                <a:avLst/>
                <a:gdLst>
                  <a:gd name="T0" fmla="*/ 11 w 211"/>
                  <a:gd name="T1" fmla="*/ 21 h 54"/>
                  <a:gd name="T2" fmla="*/ 0 w 211"/>
                  <a:gd name="T3" fmla="*/ 0 h 54"/>
                  <a:gd name="T4" fmla="*/ 92 w 211"/>
                  <a:gd name="T5" fmla="*/ 0 h 54"/>
                  <a:gd name="T6" fmla="*/ 97 w 211"/>
                  <a:gd name="T7" fmla="*/ 21 h 54"/>
                  <a:gd name="T8" fmla="*/ 211 w 211"/>
                  <a:gd name="T9" fmla="*/ 21 h 54"/>
                  <a:gd name="T10" fmla="*/ 211 w 211"/>
                  <a:gd name="T11" fmla="*/ 54 h 54"/>
                  <a:gd name="T12" fmla="*/ 97 w 211"/>
                  <a:gd name="T13" fmla="*/ 54 h 54"/>
                  <a:gd name="T14" fmla="*/ 92 w 211"/>
                  <a:gd name="T15" fmla="*/ 32 h 54"/>
                  <a:gd name="T16" fmla="*/ 11 w 211"/>
                  <a:gd name="T17" fmla="*/ 32 h 54"/>
                  <a:gd name="T18" fmla="*/ 11 w 211"/>
                  <a:gd name="T19" fmla="*/ 21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11"/>
                  <a:gd name="T31" fmla="*/ 0 h 54"/>
                  <a:gd name="T32" fmla="*/ 211 w 211"/>
                  <a:gd name="T33" fmla="*/ 54 h 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1" h="54">
                    <a:moveTo>
                      <a:pt x="11" y="21"/>
                    </a:moveTo>
                    <a:lnTo>
                      <a:pt x="0" y="0"/>
                    </a:lnTo>
                    <a:lnTo>
                      <a:pt x="92" y="0"/>
                    </a:lnTo>
                    <a:lnTo>
                      <a:pt x="97" y="21"/>
                    </a:lnTo>
                    <a:lnTo>
                      <a:pt x="211" y="21"/>
                    </a:lnTo>
                    <a:lnTo>
                      <a:pt x="211" y="54"/>
                    </a:lnTo>
                    <a:lnTo>
                      <a:pt x="97" y="54"/>
                    </a:lnTo>
                    <a:lnTo>
                      <a:pt x="92" y="32"/>
                    </a:lnTo>
                    <a:lnTo>
                      <a:pt x="11" y="32"/>
                    </a:lnTo>
                    <a:lnTo>
                      <a:pt x="11"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8" name="Freeform 165">
                <a:extLst>
                  <a:ext uri="{FF2B5EF4-FFF2-40B4-BE49-F238E27FC236}">
                    <a16:creationId xmlns:a16="http://schemas.microsoft.com/office/drawing/2014/main" id="{A8ED5770-F8A7-4454-ACFF-15B163D09548}"/>
                  </a:ext>
                </a:extLst>
              </p:cNvPr>
              <p:cNvSpPr>
                <a:spLocks/>
              </p:cNvSpPr>
              <p:nvPr/>
            </p:nvSpPr>
            <p:spPr bwMode="auto">
              <a:xfrm>
                <a:off x="3077" y="3882"/>
                <a:ext cx="221" cy="65"/>
              </a:xfrm>
              <a:custGeom>
                <a:avLst/>
                <a:gdLst>
                  <a:gd name="T0" fmla="*/ 0 w 221"/>
                  <a:gd name="T1" fmla="*/ 6 h 65"/>
                  <a:gd name="T2" fmla="*/ 5 w 221"/>
                  <a:gd name="T3" fmla="*/ 0 h 65"/>
                  <a:gd name="T4" fmla="*/ 97 w 221"/>
                  <a:gd name="T5" fmla="*/ 0 h 65"/>
                  <a:gd name="T6" fmla="*/ 102 w 221"/>
                  <a:gd name="T7" fmla="*/ 6 h 65"/>
                  <a:gd name="T8" fmla="*/ 108 w 221"/>
                  <a:gd name="T9" fmla="*/ 22 h 65"/>
                  <a:gd name="T10" fmla="*/ 216 w 221"/>
                  <a:gd name="T11" fmla="*/ 22 h 65"/>
                  <a:gd name="T12" fmla="*/ 221 w 221"/>
                  <a:gd name="T13" fmla="*/ 27 h 65"/>
                  <a:gd name="T14" fmla="*/ 221 w 221"/>
                  <a:gd name="T15" fmla="*/ 60 h 65"/>
                  <a:gd name="T16" fmla="*/ 216 w 221"/>
                  <a:gd name="T17" fmla="*/ 65 h 65"/>
                  <a:gd name="T18" fmla="*/ 102 w 221"/>
                  <a:gd name="T19" fmla="*/ 65 h 65"/>
                  <a:gd name="T20" fmla="*/ 97 w 221"/>
                  <a:gd name="T21" fmla="*/ 60 h 65"/>
                  <a:gd name="T22" fmla="*/ 91 w 221"/>
                  <a:gd name="T23" fmla="*/ 44 h 65"/>
                  <a:gd name="T24" fmla="*/ 16 w 221"/>
                  <a:gd name="T25" fmla="*/ 44 h 65"/>
                  <a:gd name="T26" fmla="*/ 11 w 221"/>
                  <a:gd name="T27" fmla="*/ 38 h 65"/>
                  <a:gd name="T28" fmla="*/ 11 w 221"/>
                  <a:gd name="T29" fmla="*/ 27 h 65"/>
                  <a:gd name="T30" fmla="*/ 21 w 221"/>
                  <a:gd name="T31" fmla="*/ 27 h 65"/>
                  <a:gd name="T32" fmla="*/ 21 w 221"/>
                  <a:gd name="T33" fmla="*/ 33 h 65"/>
                  <a:gd name="T34" fmla="*/ 97 w 221"/>
                  <a:gd name="T35" fmla="*/ 33 h 65"/>
                  <a:gd name="T36" fmla="*/ 102 w 221"/>
                  <a:gd name="T37" fmla="*/ 38 h 65"/>
                  <a:gd name="T38" fmla="*/ 108 w 221"/>
                  <a:gd name="T39" fmla="*/ 54 h 65"/>
                  <a:gd name="T40" fmla="*/ 210 w 221"/>
                  <a:gd name="T41" fmla="*/ 54 h 65"/>
                  <a:gd name="T42" fmla="*/ 210 w 221"/>
                  <a:gd name="T43" fmla="*/ 33 h 65"/>
                  <a:gd name="T44" fmla="*/ 102 w 221"/>
                  <a:gd name="T45" fmla="*/ 33 h 65"/>
                  <a:gd name="T46" fmla="*/ 97 w 221"/>
                  <a:gd name="T47" fmla="*/ 27 h 65"/>
                  <a:gd name="T48" fmla="*/ 91 w 221"/>
                  <a:gd name="T49" fmla="*/ 11 h 65"/>
                  <a:gd name="T50" fmla="*/ 5 w 221"/>
                  <a:gd name="T51" fmla="*/ 11 h 65"/>
                  <a:gd name="T52" fmla="*/ 0 w 221"/>
                  <a:gd name="T53" fmla="*/ 6 h 6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21"/>
                  <a:gd name="T82" fmla="*/ 0 h 65"/>
                  <a:gd name="T83" fmla="*/ 221 w 221"/>
                  <a:gd name="T84" fmla="*/ 65 h 6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21" h="65">
                    <a:moveTo>
                      <a:pt x="0" y="6"/>
                    </a:moveTo>
                    <a:lnTo>
                      <a:pt x="5" y="0"/>
                    </a:lnTo>
                    <a:lnTo>
                      <a:pt x="97" y="0"/>
                    </a:lnTo>
                    <a:lnTo>
                      <a:pt x="102" y="6"/>
                    </a:lnTo>
                    <a:lnTo>
                      <a:pt x="108" y="22"/>
                    </a:lnTo>
                    <a:lnTo>
                      <a:pt x="216" y="22"/>
                    </a:lnTo>
                    <a:lnTo>
                      <a:pt x="221" y="27"/>
                    </a:lnTo>
                    <a:lnTo>
                      <a:pt x="221" y="60"/>
                    </a:lnTo>
                    <a:lnTo>
                      <a:pt x="216" y="65"/>
                    </a:lnTo>
                    <a:lnTo>
                      <a:pt x="102" y="65"/>
                    </a:lnTo>
                    <a:lnTo>
                      <a:pt x="97" y="60"/>
                    </a:lnTo>
                    <a:lnTo>
                      <a:pt x="91" y="44"/>
                    </a:lnTo>
                    <a:lnTo>
                      <a:pt x="16" y="44"/>
                    </a:lnTo>
                    <a:lnTo>
                      <a:pt x="11" y="38"/>
                    </a:lnTo>
                    <a:lnTo>
                      <a:pt x="11" y="27"/>
                    </a:lnTo>
                    <a:lnTo>
                      <a:pt x="21" y="27"/>
                    </a:lnTo>
                    <a:lnTo>
                      <a:pt x="21" y="33"/>
                    </a:lnTo>
                    <a:lnTo>
                      <a:pt x="97" y="33"/>
                    </a:lnTo>
                    <a:lnTo>
                      <a:pt x="102" y="38"/>
                    </a:lnTo>
                    <a:lnTo>
                      <a:pt x="108" y="54"/>
                    </a:lnTo>
                    <a:lnTo>
                      <a:pt x="210" y="54"/>
                    </a:lnTo>
                    <a:lnTo>
                      <a:pt x="210" y="33"/>
                    </a:lnTo>
                    <a:lnTo>
                      <a:pt x="102" y="33"/>
                    </a:lnTo>
                    <a:lnTo>
                      <a:pt x="97" y="27"/>
                    </a:lnTo>
                    <a:lnTo>
                      <a:pt x="91" y="11"/>
                    </a:lnTo>
                    <a:lnTo>
                      <a:pt x="5" y="11"/>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499" name="Freeform 166">
                <a:extLst>
                  <a:ext uri="{FF2B5EF4-FFF2-40B4-BE49-F238E27FC236}">
                    <a16:creationId xmlns:a16="http://schemas.microsoft.com/office/drawing/2014/main" id="{E7A9CD9E-A33F-46C5-AFB0-AF59591A6A3F}"/>
                  </a:ext>
                </a:extLst>
              </p:cNvPr>
              <p:cNvSpPr>
                <a:spLocks/>
              </p:cNvSpPr>
              <p:nvPr/>
            </p:nvSpPr>
            <p:spPr bwMode="auto">
              <a:xfrm>
                <a:off x="3077" y="3888"/>
                <a:ext cx="21" cy="21"/>
              </a:xfrm>
              <a:custGeom>
                <a:avLst/>
                <a:gdLst>
                  <a:gd name="T0" fmla="*/ 11 w 21"/>
                  <a:gd name="T1" fmla="*/ 21 h 21"/>
                  <a:gd name="T2" fmla="*/ 0 w 21"/>
                  <a:gd name="T3" fmla="*/ 0 h 21"/>
                  <a:gd name="T4" fmla="*/ 11 w 21"/>
                  <a:gd name="T5" fmla="*/ 0 h 21"/>
                  <a:gd name="T6" fmla="*/ 21 w 21"/>
                  <a:gd name="T7" fmla="*/ 21 h 21"/>
                  <a:gd name="T8" fmla="*/ 11 w 21"/>
                  <a:gd name="T9" fmla="*/ 21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1" y="21"/>
                    </a:moveTo>
                    <a:lnTo>
                      <a:pt x="0" y="0"/>
                    </a:lnTo>
                    <a:lnTo>
                      <a:pt x="11" y="0"/>
                    </a:lnTo>
                    <a:lnTo>
                      <a:pt x="21" y="21"/>
                    </a:lnTo>
                    <a:lnTo>
                      <a:pt x="11"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0" name="Freeform 167">
                <a:extLst>
                  <a:ext uri="{FF2B5EF4-FFF2-40B4-BE49-F238E27FC236}">
                    <a16:creationId xmlns:a16="http://schemas.microsoft.com/office/drawing/2014/main" id="{9334198F-966C-47E3-BB3F-89F38D7AC577}"/>
                  </a:ext>
                </a:extLst>
              </p:cNvPr>
              <p:cNvSpPr>
                <a:spLocks/>
              </p:cNvSpPr>
              <p:nvPr/>
            </p:nvSpPr>
            <p:spPr bwMode="auto">
              <a:xfrm>
                <a:off x="3007" y="3748"/>
                <a:ext cx="5" cy="21"/>
              </a:xfrm>
              <a:custGeom>
                <a:avLst/>
                <a:gdLst>
                  <a:gd name="T0" fmla="*/ 0 w 5"/>
                  <a:gd name="T1" fmla="*/ 0 h 21"/>
                  <a:gd name="T2" fmla="*/ 0 w 5"/>
                  <a:gd name="T3" fmla="*/ 21 h 21"/>
                  <a:gd name="T4" fmla="*/ 5 w 5"/>
                  <a:gd name="T5" fmla="*/ 21 h 21"/>
                  <a:gd name="T6" fmla="*/ 0 w 5"/>
                  <a:gd name="T7" fmla="*/ 0 h 21"/>
                  <a:gd name="T8" fmla="*/ 0 60000 65536"/>
                  <a:gd name="T9" fmla="*/ 0 60000 65536"/>
                  <a:gd name="T10" fmla="*/ 0 60000 65536"/>
                  <a:gd name="T11" fmla="*/ 0 60000 65536"/>
                  <a:gd name="T12" fmla="*/ 0 w 5"/>
                  <a:gd name="T13" fmla="*/ 0 h 21"/>
                  <a:gd name="T14" fmla="*/ 5 w 5"/>
                  <a:gd name="T15" fmla="*/ 21 h 21"/>
                </a:gdLst>
                <a:ahLst/>
                <a:cxnLst>
                  <a:cxn ang="T8">
                    <a:pos x="T0" y="T1"/>
                  </a:cxn>
                  <a:cxn ang="T9">
                    <a:pos x="T2" y="T3"/>
                  </a:cxn>
                  <a:cxn ang="T10">
                    <a:pos x="T4" y="T5"/>
                  </a:cxn>
                  <a:cxn ang="T11">
                    <a:pos x="T6" y="T7"/>
                  </a:cxn>
                </a:cxnLst>
                <a:rect l="T12" t="T13" r="T14" b="T15"/>
                <a:pathLst>
                  <a:path w="5" h="21">
                    <a:moveTo>
                      <a:pt x="0" y="0"/>
                    </a:moveTo>
                    <a:lnTo>
                      <a:pt x="0" y="21"/>
                    </a:lnTo>
                    <a:lnTo>
                      <a:pt x="5"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1" name="Freeform 168">
                <a:extLst>
                  <a:ext uri="{FF2B5EF4-FFF2-40B4-BE49-F238E27FC236}">
                    <a16:creationId xmlns:a16="http://schemas.microsoft.com/office/drawing/2014/main" id="{79F80FB0-EEB9-4750-8F0D-FF2462118457}"/>
                  </a:ext>
                </a:extLst>
              </p:cNvPr>
              <p:cNvSpPr>
                <a:spLocks/>
              </p:cNvSpPr>
              <p:nvPr/>
            </p:nvSpPr>
            <p:spPr bwMode="auto">
              <a:xfrm>
                <a:off x="3001" y="3764"/>
                <a:ext cx="11" cy="11"/>
              </a:xfrm>
              <a:custGeom>
                <a:avLst/>
                <a:gdLst>
                  <a:gd name="T0" fmla="*/ 6 w 11"/>
                  <a:gd name="T1" fmla="*/ 0 h 11"/>
                  <a:gd name="T2" fmla="*/ 11 w 11"/>
                  <a:gd name="T3" fmla="*/ 0 h 11"/>
                  <a:gd name="T4" fmla="*/ 11 w 11"/>
                  <a:gd name="T5" fmla="*/ 11 h 11"/>
                  <a:gd name="T6" fmla="*/ 6 w 11"/>
                  <a:gd name="T7" fmla="*/ 11 h 11"/>
                  <a:gd name="T8" fmla="*/ 0 w 11"/>
                  <a:gd name="T9" fmla="*/ 5 h 11"/>
                  <a:gd name="T10" fmla="*/ 6 w 11"/>
                  <a:gd name="T11" fmla="*/ 0 h 11"/>
                  <a:gd name="T12" fmla="*/ 0 60000 65536"/>
                  <a:gd name="T13" fmla="*/ 0 60000 65536"/>
                  <a:gd name="T14" fmla="*/ 0 60000 65536"/>
                  <a:gd name="T15" fmla="*/ 0 60000 65536"/>
                  <a:gd name="T16" fmla="*/ 0 60000 65536"/>
                  <a:gd name="T17" fmla="*/ 0 60000 65536"/>
                  <a:gd name="T18" fmla="*/ 0 w 11"/>
                  <a:gd name="T19" fmla="*/ 0 h 11"/>
                  <a:gd name="T20" fmla="*/ 11 w 11"/>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1" h="11">
                    <a:moveTo>
                      <a:pt x="6" y="0"/>
                    </a:moveTo>
                    <a:lnTo>
                      <a:pt x="11" y="0"/>
                    </a:lnTo>
                    <a:lnTo>
                      <a:pt x="11" y="11"/>
                    </a:lnTo>
                    <a:lnTo>
                      <a:pt x="6" y="11"/>
                    </a:lnTo>
                    <a:lnTo>
                      <a:pt x="0" y="5"/>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2" name="Freeform 169">
                <a:extLst>
                  <a:ext uri="{FF2B5EF4-FFF2-40B4-BE49-F238E27FC236}">
                    <a16:creationId xmlns:a16="http://schemas.microsoft.com/office/drawing/2014/main" id="{76D9BB3D-7715-4907-991F-14E242E0B836}"/>
                  </a:ext>
                </a:extLst>
              </p:cNvPr>
              <p:cNvSpPr>
                <a:spLocks/>
              </p:cNvSpPr>
              <p:nvPr/>
            </p:nvSpPr>
            <p:spPr bwMode="auto">
              <a:xfrm>
                <a:off x="3001" y="3748"/>
                <a:ext cx="16" cy="27"/>
              </a:xfrm>
              <a:custGeom>
                <a:avLst/>
                <a:gdLst>
                  <a:gd name="T0" fmla="*/ 6 w 16"/>
                  <a:gd name="T1" fmla="*/ 21 h 27"/>
                  <a:gd name="T2" fmla="*/ 0 w 16"/>
                  <a:gd name="T3" fmla="*/ 0 h 27"/>
                  <a:gd name="T4" fmla="*/ 11 w 16"/>
                  <a:gd name="T5" fmla="*/ 0 h 27"/>
                  <a:gd name="T6" fmla="*/ 16 w 16"/>
                  <a:gd name="T7" fmla="*/ 21 h 27"/>
                  <a:gd name="T8" fmla="*/ 11 w 16"/>
                  <a:gd name="T9" fmla="*/ 27 h 27"/>
                  <a:gd name="T10" fmla="*/ 6 w 16"/>
                  <a:gd name="T11" fmla="*/ 21 h 27"/>
                  <a:gd name="T12" fmla="*/ 0 60000 65536"/>
                  <a:gd name="T13" fmla="*/ 0 60000 65536"/>
                  <a:gd name="T14" fmla="*/ 0 60000 65536"/>
                  <a:gd name="T15" fmla="*/ 0 60000 65536"/>
                  <a:gd name="T16" fmla="*/ 0 60000 65536"/>
                  <a:gd name="T17" fmla="*/ 0 60000 65536"/>
                  <a:gd name="T18" fmla="*/ 0 w 16"/>
                  <a:gd name="T19" fmla="*/ 0 h 27"/>
                  <a:gd name="T20" fmla="*/ 16 w 1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16" h="27">
                    <a:moveTo>
                      <a:pt x="6" y="21"/>
                    </a:moveTo>
                    <a:lnTo>
                      <a:pt x="0" y="0"/>
                    </a:lnTo>
                    <a:lnTo>
                      <a:pt x="11" y="0"/>
                    </a:lnTo>
                    <a:lnTo>
                      <a:pt x="16" y="21"/>
                    </a:lnTo>
                    <a:lnTo>
                      <a:pt x="11" y="27"/>
                    </a:lnTo>
                    <a:lnTo>
                      <a:pt x="6"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3" name="Freeform 170">
                <a:extLst>
                  <a:ext uri="{FF2B5EF4-FFF2-40B4-BE49-F238E27FC236}">
                    <a16:creationId xmlns:a16="http://schemas.microsoft.com/office/drawing/2014/main" id="{5CCD587A-AC3F-4BA5-A354-BE3829B03135}"/>
                  </a:ext>
                </a:extLst>
              </p:cNvPr>
              <p:cNvSpPr>
                <a:spLocks/>
              </p:cNvSpPr>
              <p:nvPr/>
            </p:nvSpPr>
            <p:spPr bwMode="auto">
              <a:xfrm>
                <a:off x="3001" y="3748"/>
                <a:ext cx="11" cy="21"/>
              </a:xfrm>
              <a:custGeom>
                <a:avLst/>
                <a:gdLst>
                  <a:gd name="T0" fmla="*/ 11 w 11"/>
                  <a:gd name="T1" fmla="*/ 0 h 21"/>
                  <a:gd name="T2" fmla="*/ 11 w 11"/>
                  <a:gd name="T3" fmla="*/ 21 h 21"/>
                  <a:gd name="T4" fmla="*/ 0 w 11"/>
                  <a:gd name="T5" fmla="*/ 21 h 21"/>
                  <a:gd name="T6" fmla="*/ 0 w 11"/>
                  <a:gd name="T7" fmla="*/ 0 h 21"/>
                  <a:gd name="T8" fmla="*/ 11 w 11"/>
                  <a:gd name="T9" fmla="*/ 0 h 21"/>
                  <a:gd name="T10" fmla="*/ 11 w 11"/>
                  <a:gd name="T11" fmla="*/ 0 h 21"/>
                  <a:gd name="T12" fmla="*/ 0 60000 65536"/>
                  <a:gd name="T13" fmla="*/ 0 60000 65536"/>
                  <a:gd name="T14" fmla="*/ 0 60000 65536"/>
                  <a:gd name="T15" fmla="*/ 0 60000 65536"/>
                  <a:gd name="T16" fmla="*/ 0 60000 65536"/>
                  <a:gd name="T17" fmla="*/ 0 60000 65536"/>
                  <a:gd name="T18" fmla="*/ 0 w 11"/>
                  <a:gd name="T19" fmla="*/ 0 h 21"/>
                  <a:gd name="T20" fmla="*/ 11 w 11"/>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11" h="21">
                    <a:moveTo>
                      <a:pt x="11" y="0"/>
                    </a:moveTo>
                    <a:lnTo>
                      <a:pt x="11" y="21"/>
                    </a:lnTo>
                    <a:lnTo>
                      <a:pt x="0"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4" name="Freeform 171">
                <a:extLst>
                  <a:ext uri="{FF2B5EF4-FFF2-40B4-BE49-F238E27FC236}">
                    <a16:creationId xmlns:a16="http://schemas.microsoft.com/office/drawing/2014/main" id="{3E068E2D-A387-4D92-A1E0-BFF0BF24877E}"/>
                  </a:ext>
                </a:extLst>
              </p:cNvPr>
              <p:cNvSpPr>
                <a:spLocks/>
              </p:cNvSpPr>
              <p:nvPr/>
            </p:nvSpPr>
            <p:spPr bwMode="auto">
              <a:xfrm>
                <a:off x="2645" y="3748"/>
                <a:ext cx="5" cy="21"/>
              </a:xfrm>
              <a:custGeom>
                <a:avLst/>
                <a:gdLst>
                  <a:gd name="T0" fmla="*/ 5 w 5"/>
                  <a:gd name="T1" fmla="*/ 0 h 21"/>
                  <a:gd name="T2" fmla="*/ 5 w 5"/>
                  <a:gd name="T3" fmla="*/ 21 h 21"/>
                  <a:gd name="T4" fmla="*/ 0 w 5"/>
                  <a:gd name="T5" fmla="*/ 21 h 21"/>
                  <a:gd name="T6" fmla="*/ 5 w 5"/>
                  <a:gd name="T7" fmla="*/ 0 h 21"/>
                  <a:gd name="T8" fmla="*/ 0 60000 65536"/>
                  <a:gd name="T9" fmla="*/ 0 60000 65536"/>
                  <a:gd name="T10" fmla="*/ 0 60000 65536"/>
                  <a:gd name="T11" fmla="*/ 0 60000 65536"/>
                  <a:gd name="T12" fmla="*/ 0 w 5"/>
                  <a:gd name="T13" fmla="*/ 0 h 21"/>
                  <a:gd name="T14" fmla="*/ 5 w 5"/>
                  <a:gd name="T15" fmla="*/ 21 h 21"/>
                </a:gdLst>
                <a:ahLst/>
                <a:cxnLst>
                  <a:cxn ang="T8">
                    <a:pos x="T0" y="T1"/>
                  </a:cxn>
                  <a:cxn ang="T9">
                    <a:pos x="T2" y="T3"/>
                  </a:cxn>
                  <a:cxn ang="T10">
                    <a:pos x="T4" y="T5"/>
                  </a:cxn>
                  <a:cxn ang="T11">
                    <a:pos x="T6" y="T7"/>
                  </a:cxn>
                </a:cxnLst>
                <a:rect l="T12" t="T13" r="T14" b="T15"/>
                <a:pathLst>
                  <a:path w="5" h="21">
                    <a:moveTo>
                      <a:pt x="5" y="0"/>
                    </a:moveTo>
                    <a:lnTo>
                      <a:pt x="5" y="21"/>
                    </a:lnTo>
                    <a:lnTo>
                      <a:pt x="0" y="21"/>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5" name="Freeform 172">
                <a:extLst>
                  <a:ext uri="{FF2B5EF4-FFF2-40B4-BE49-F238E27FC236}">
                    <a16:creationId xmlns:a16="http://schemas.microsoft.com/office/drawing/2014/main" id="{48873E6D-CE07-48C5-8047-4DDF73F51E5F}"/>
                  </a:ext>
                </a:extLst>
              </p:cNvPr>
              <p:cNvSpPr>
                <a:spLocks/>
              </p:cNvSpPr>
              <p:nvPr/>
            </p:nvSpPr>
            <p:spPr bwMode="auto">
              <a:xfrm>
                <a:off x="2645" y="3764"/>
                <a:ext cx="11" cy="11"/>
              </a:xfrm>
              <a:custGeom>
                <a:avLst/>
                <a:gdLst>
                  <a:gd name="T0" fmla="*/ 11 w 11"/>
                  <a:gd name="T1" fmla="*/ 5 h 11"/>
                  <a:gd name="T2" fmla="*/ 5 w 11"/>
                  <a:gd name="T3" fmla="*/ 11 h 11"/>
                  <a:gd name="T4" fmla="*/ 0 w 11"/>
                  <a:gd name="T5" fmla="*/ 11 h 11"/>
                  <a:gd name="T6" fmla="*/ 0 w 11"/>
                  <a:gd name="T7" fmla="*/ 0 h 11"/>
                  <a:gd name="T8" fmla="*/ 5 w 11"/>
                  <a:gd name="T9" fmla="*/ 0 h 11"/>
                  <a:gd name="T10" fmla="*/ 11 w 11"/>
                  <a:gd name="T11" fmla="*/ 5 h 11"/>
                  <a:gd name="T12" fmla="*/ 0 60000 65536"/>
                  <a:gd name="T13" fmla="*/ 0 60000 65536"/>
                  <a:gd name="T14" fmla="*/ 0 60000 65536"/>
                  <a:gd name="T15" fmla="*/ 0 60000 65536"/>
                  <a:gd name="T16" fmla="*/ 0 60000 65536"/>
                  <a:gd name="T17" fmla="*/ 0 60000 65536"/>
                  <a:gd name="T18" fmla="*/ 0 w 11"/>
                  <a:gd name="T19" fmla="*/ 0 h 11"/>
                  <a:gd name="T20" fmla="*/ 11 w 11"/>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1" h="11">
                    <a:moveTo>
                      <a:pt x="11" y="5"/>
                    </a:moveTo>
                    <a:lnTo>
                      <a:pt x="5" y="11"/>
                    </a:lnTo>
                    <a:lnTo>
                      <a:pt x="0" y="11"/>
                    </a:lnTo>
                    <a:lnTo>
                      <a:pt x="0" y="0"/>
                    </a:lnTo>
                    <a:lnTo>
                      <a:pt x="5"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6" name="Freeform 173">
                <a:extLst>
                  <a:ext uri="{FF2B5EF4-FFF2-40B4-BE49-F238E27FC236}">
                    <a16:creationId xmlns:a16="http://schemas.microsoft.com/office/drawing/2014/main" id="{470A1905-A2E3-43E9-8AD4-4BF9B753BBF0}"/>
                  </a:ext>
                </a:extLst>
              </p:cNvPr>
              <p:cNvSpPr>
                <a:spLocks/>
              </p:cNvSpPr>
              <p:nvPr/>
            </p:nvSpPr>
            <p:spPr bwMode="auto">
              <a:xfrm>
                <a:off x="2640" y="3748"/>
                <a:ext cx="16" cy="27"/>
              </a:xfrm>
              <a:custGeom>
                <a:avLst/>
                <a:gdLst>
                  <a:gd name="T0" fmla="*/ 5 w 16"/>
                  <a:gd name="T1" fmla="*/ 27 h 27"/>
                  <a:gd name="T2" fmla="*/ 0 w 16"/>
                  <a:gd name="T3" fmla="*/ 21 h 27"/>
                  <a:gd name="T4" fmla="*/ 5 w 16"/>
                  <a:gd name="T5" fmla="*/ 0 h 27"/>
                  <a:gd name="T6" fmla="*/ 16 w 16"/>
                  <a:gd name="T7" fmla="*/ 0 h 27"/>
                  <a:gd name="T8" fmla="*/ 10 w 16"/>
                  <a:gd name="T9" fmla="*/ 21 h 27"/>
                  <a:gd name="T10" fmla="*/ 5 w 16"/>
                  <a:gd name="T11" fmla="*/ 27 h 27"/>
                  <a:gd name="T12" fmla="*/ 0 60000 65536"/>
                  <a:gd name="T13" fmla="*/ 0 60000 65536"/>
                  <a:gd name="T14" fmla="*/ 0 60000 65536"/>
                  <a:gd name="T15" fmla="*/ 0 60000 65536"/>
                  <a:gd name="T16" fmla="*/ 0 60000 65536"/>
                  <a:gd name="T17" fmla="*/ 0 60000 65536"/>
                  <a:gd name="T18" fmla="*/ 0 w 16"/>
                  <a:gd name="T19" fmla="*/ 0 h 27"/>
                  <a:gd name="T20" fmla="*/ 16 w 1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16" h="27">
                    <a:moveTo>
                      <a:pt x="5" y="27"/>
                    </a:moveTo>
                    <a:lnTo>
                      <a:pt x="0" y="21"/>
                    </a:lnTo>
                    <a:lnTo>
                      <a:pt x="5" y="0"/>
                    </a:lnTo>
                    <a:lnTo>
                      <a:pt x="16" y="0"/>
                    </a:lnTo>
                    <a:lnTo>
                      <a:pt x="10" y="21"/>
                    </a:lnTo>
                    <a:lnTo>
                      <a:pt x="5"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7" name="Freeform 174">
                <a:extLst>
                  <a:ext uri="{FF2B5EF4-FFF2-40B4-BE49-F238E27FC236}">
                    <a16:creationId xmlns:a16="http://schemas.microsoft.com/office/drawing/2014/main" id="{6D7041B5-3986-4002-9400-CBE57A6C66F9}"/>
                  </a:ext>
                </a:extLst>
              </p:cNvPr>
              <p:cNvSpPr>
                <a:spLocks/>
              </p:cNvSpPr>
              <p:nvPr/>
            </p:nvSpPr>
            <p:spPr bwMode="auto">
              <a:xfrm>
                <a:off x="2645" y="3748"/>
                <a:ext cx="11" cy="21"/>
              </a:xfrm>
              <a:custGeom>
                <a:avLst/>
                <a:gdLst>
                  <a:gd name="T0" fmla="*/ 0 w 11"/>
                  <a:gd name="T1" fmla="*/ 0 h 21"/>
                  <a:gd name="T2" fmla="*/ 11 w 11"/>
                  <a:gd name="T3" fmla="*/ 0 h 21"/>
                  <a:gd name="T4" fmla="*/ 11 w 11"/>
                  <a:gd name="T5" fmla="*/ 21 h 21"/>
                  <a:gd name="T6" fmla="*/ 0 w 11"/>
                  <a:gd name="T7" fmla="*/ 21 h 21"/>
                  <a:gd name="T8" fmla="*/ 0 w 11"/>
                  <a:gd name="T9" fmla="*/ 0 h 21"/>
                  <a:gd name="T10" fmla="*/ 0 w 11"/>
                  <a:gd name="T11" fmla="*/ 0 h 21"/>
                  <a:gd name="T12" fmla="*/ 0 60000 65536"/>
                  <a:gd name="T13" fmla="*/ 0 60000 65536"/>
                  <a:gd name="T14" fmla="*/ 0 60000 65536"/>
                  <a:gd name="T15" fmla="*/ 0 60000 65536"/>
                  <a:gd name="T16" fmla="*/ 0 60000 65536"/>
                  <a:gd name="T17" fmla="*/ 0 60000 65536"/>
                  <a:gd name="T18" fmla="*/ 0 w 11"/>
                  <a:gd name="T19" fmla="*/ 0 h 21"/>
                  <a:gd name="T20" fmla="*/ 11 w 11"/>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11" h="21">
                    <a:moveTo>
                      <a:pt x="0" y="0"/>
                    </a:moveTo>
                    <a:lnTo>
                      <a:pt x="11" y="0"/>
                    </a:lnTo>
                    <a:lnTo>
                      <a:pt x="11" y="21"/>
                    </a:lnTo>
                    <a:lnTo>
                      <a:pt x="0"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8" name="Freeform 175">
                <a:extLst>
                  <a:ext uri="{FF2B5EF4-FFF2-40B4-BE49-F238E27FC236}">
                    <a16:creationId xmlns:a16="http://schemas.microsoft.com/office/drawing/2014/main" id="{C8784BEA-D2D7-4E6F-A545-E987344D721D}"/>
                  </a:ext>
                </a:extLst>
              </p:cNvPr>
              <p:cNvSpPr>
                <a:spLocks/>
              </p:cNvSpPr>
              <p:nvPr/>
            </p:nvSpPr>
            <p:spPr bwMode="auto">
              <a:xfrm>
                <a:off x="2289" y="3748"/>
                <a:ext cx="11" cy="21"/>
              </a:xfrm>
              <a:custGeom>
                <a:avLst/>
                <a:gdLst>
                  <a:gd name="T0" fmla="*/ 11 w 11"/>
                  <a:gd name="T1" fmla="*/ 0 h 21"/>
                  <a:gd name="T2" fmla="*/ 11 w 11"/>
                  <a:gd name="T3" fmla="*/ 21 h 21"/>
                  <a:gd name="T4" fmla="*/ 0 w 11"/>
                  <a:gd name="T5" fmla="*/ 21 h 21"/>
                  <a:gd name="T6" fmla="*/ 11 w 11"/>
                  <a:gd name="T7" fmla="*/ 0 h 21"/>
                  <a:gd name="T8" fmla="*/ 0 60000 65536"/>
                  <a:gd name="T9" fmla="*/ 0 60000 65536"/>
                  <a:gd name="T10" fmla="*/ 0 60000 65536"/>
                  <a:gd name="T11" fmla="*/ 0 60000 65536"/>
                  <a:gd name="T12" fmla="*/ 0 w 11"/>
                  <a:gd name="T13" fmla="*/ 0 h 21"/>
                  <a:gd name="T14" fmla="*/ 11 w 11"/>
                  <a:gd name="T15" fmla="*/ 21 h 21"/>
                </a:gdLst>
                <a:ahLst/>
                <a:cxnLst>
                  <a:cxn ang="T8">
                    <a:pos x="T0" y="T1"/>
                  </a:cxn>
                  <a:cxn ang="T9">
                    <a:pos x="T2" y="T3"/>
                  </a:cxn>
                  <a:cxn ang="T10">
                    <a:pos x="T4" y="T5"/>
                  </a:cxn>
                  <a:cxn ang="T11">
                    <a:pos x="T6" y="T7"/>
                  </a:cxn>
                </a:cxnLst>
                <a:rect l="T12" t="T13" r="T14" b="T15"/>
                <a:pathLst>
                  <a:path w="11" h="21">
                    <a:moveTo>
                      <a:pt x="11" y="0"/>
                    </a:moveTo>
                    <a:lnTo>
                      <a:pt x="11" y="21"/>
                    </a:lnTo>
                    <a:lnTo>
                      <a:pt x="0" y="21"/>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09" name="Freeform 176">
                <a:extLst>
                  <a:ext uri="{FF2B5EF4-FFF2-40B4-BE49-F238E27FC236}">
                    <a16:creationId xmlns:a16="http://schemas.microsoft.com/office/drawing/2014/main" id="{03155A3D-650C-4E64-8987-3727704543A5}"/>
                  </a:ext>
                </a:extLst>
              </p:cNvPr>
              <p:cNvSpPr>
                <a:spLocks/>
              </p:cNvSpPr>
              <p:nvPr/>
            </p:nvSpPr>
            <p:spPr bwMode="auto">
              <a:xfrm>
                <a:off x="2289" y="3764"/>
                <a:ext cx="16" cy="11"/>
              </a:xfrm>
              <a:custGeom>
                <a:avLst/>
                <a:gdLst>
                  <a:gd name="T0" fmla="*/ 16 w 16"/>
                  <a:gd name="T1" fmla="*/ 5 h 11"/>
                  <a:gd name="T2" fmla="*/ 11 w 16"/>
                  <a:gd name="T3" fmla="*/ 11 h 11"/>
                  <a:gd name="T4" fmla="*/ 0 w 16"/>
                  <a:gd name="T5" fmla="*/ 11 h 11"/>
                  <a:gd name="T6" fmla="*/ 0 w 16"/>
                  <a:gd name="T7" fmla="*/ 0 h 11"/>
                  <a:gd name="T8" fmla="*/ 11 w 16"/>
                  <a:gd name="T9" fmla="*/ 0 h 11"/>
                  <a:gd name="T10" fmla="*/ 16 w 16"/>
                  <a:gd name="T11" fmla="*/ 5 h 11"/>
                  <a:gd name="T12" fmla="*/ 0 60000 65536"/>
                  <a:gd name="T13" fmla="*/ 0 60000 65536"/>
                  <a:gd name="T14" fmla="*/ 0 60000 65536"/>
                  <a:gd name="T15" fmla="*/ 0 60000 65536"/>
                  <a:gd name="T16" fmla="*/ 0 60000 65536"/>
                  <a:gd name="T17" fmla="*/ 0 60000 65536"/>
                  <a:gd name="T18" fmla="*/ 0 w 16"/>
                  <a:gd name="T19" fmla="*/ 0 h 11"/>
                  <a:gd name="T20" fmla="*/ 16 w 16"/>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6" h="11">
                    <a:moveTo>
                      <a:pt x="16" y="5"/>
                    </a:moveTo>
                    <a:lnTo>
                      <a:pt x="11" y="11"/>
                    </a:lnTo>
                    <a:lnTo>
                      <a:pt x="0" y="11"/>
                    </a:lnTo>
                    <a:lnTo>
                      <a:pt x="0" y="0"/>
                    </a:lnTo>
                    <a:lnTo>
                      <a:pt x="11" y="0"/>
                    </a:lnTo>
                    <a:lnTo>
                      <a:pt x="16"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0" name="Freeform 177">
                <a:extLst>
                  <a:ext uri="{FF2B5EF4-FFF2-40B4-BE49-F238E27FC236}">
                    <a16:creationId xmlns:a16="http://schemas.microsoft.com/office/drawing/2014/main" id="{9B1E6941-9A4D-4718-9A4A-40546DD7B70C}"/>
                  </a:ext>
                </a:extLst>
              </p:cNvPr>
              <p:cNvSpPr>
                <a:spLocks/>
              </p:cNvSpPr>
              <p:nvPr/>
            </p:nvSpPr>
            <p:spPr bwMode="auto">
              <a:xfrm>
                <a:off x="2283" y="3748"/>
                <a:ext cx="22" cy="27"/>
              </a:xfrm>
              <a:custGeom>
                <a:avLst/>
                <a:gdLst>
                  <a:gd name="T0" fmla="*/ 6 w 22"/>
                  <a:gd name="T1" fmla="*/ 27 h 27"/>
                  <a:gd name="T2" fmla="*/ 0 w 22"/>
                  <a:gd name="T3" fmla="*/ 21 h 27"/>
                  <a:gd name="T4" fmla="*/ 11 w 22"/>
                  <a:gd name="T5" fmla="*/ 0 h 27"/>
                  <a:gd name="T6" fmla="*/ 22 w 22"/>
                  <a:gd name="T7" fmla="*/ 0 h 27"/>
                  <a:gd name="T8" fmla="*/ 11 w 22"/>
                  <a:gd name="T9" fmla="*/ 21 h 27"/>
                  <a:gd name="T10" fmla="*/ 6 w 22"/>
                  <a:gd name="T11" fmla="*/ 27 h 27"/>
                  <a:gd name="T12" fmla="*/ 0 60000 65536"/>
                  <a:gd name="T13" fmla="*/ 0 60000 65536"/>
                  <a:gd name="T14" fmla="*/ 0 60000 65536"/>
                  <a:gd name="T15" fmla="*/ 0 60000 65536"/>
                  <a:gd name="T16" fmla="*/ 0 60000 65536"/>
                  <a:gd name="T17" fmla="*/ 0 60000 65536"/>
                  <a:gd name="T18" fmla="*/ 0 w 22"/>
                  <a:gd name="T19" fmla="*/ 0 h 27"/>
                  <a:gd name="T20" fmla="*/ 22 w 22"/>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2" h="27">
                    <a:moveTo>
                      <a:pt x="6" y="27"/>
                    </a:moveTo>
                    <a:lnTo>
                      <a:pt x="0" y="21"/>
                    </a:lnTo>
                    <a:lnTo>
                      <a:pt x="11" y="0"/>
                    </a:lnTo>
                    <a:lnTo>
                      <a:pt x="22" y="0"/>
                    </a:lnTo>
                    <a:lnTo>
                      <a:pt x="11" y="21"/>
                    </a:lnTo>
                    <a:lnTo>
                      <a:pt x="6"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1" name="Freeform 178">
                <a:extLst>
                  <a:ext uri="{FF2B5EF4-FFF2-40B4-BE49-F238E27FC236}">
                    <a16:creationId xmlns:a16="http://schemas.microsoft.com/office/drawing/2014/main" id="{5E7F154E-5309-4CE6-8072-ACB1F981AF3A}"/>
                  </a:ext>
                </a:extLst>
              </p:cNvPr>
              <p:cNvSpPr>
                <a:spLocks/>
              </p:cNvSpPr>
              <p:nvPr/>
            </p:nvSpPr>
            <p:spPr bwMode="auto">
              <a:xfrm>
                <a:off x="2294" y="3748"/>
                <a:ext cx="11" cy="21"/>
              </a:xfrm>
              <a:custGeom>
                <a:avLst/>
                <a:gdLst>
                  <a:gd name="T0" fmla="*/ 0 w 11"/>
                  <a:gd name="T1" fmla="*/ 0 h 21"/>
                  <a:gd name="T2" fmla="*/ 11 w 11"/>
                  <a:gd name="T3" fmla="*/ 0 h 21"/>
                  <a:gd name="T4" fmla="*/ 11 w 11"/>
                  <a:gd name="T5" fmla="*/ 21 h 21"/>
                  <a:gd name="T6" fmla="*/ 0 w 11"/>
                  <a:gd name="T7" fmla="*/ 21 h 21"/>
                  <a:gd name="T8" fmla="*/ 0 w 11"/>
                  <a:gd name="T9" fmla="*/ 0 h 21"/>
                  <a:gd name="T10" fmla="*/ 0 w 11"/>
                  <a:gd name="T11" fmla="*/ 0 h 21"/>
                  <a:gd name="T12" fmla="*/ 0 60000 65536"/>
                  <a:gd name="T13" fmla="*/ 0 60000 65536"/>
                  <a:gd name="T14" fmla="*/ 0 60000 65536"/>
                  <a:gd name="T15" fmla="*/ 0 60000 65536"/>
                  <a:gd name="T16" fmla="*/ 0 60000 65536"/>
                  <a:gd name="T17" fmla="*/ 0 60000 65536"/>
                  <a:gd name="T18" fmla="*/ 0 w 11"/>
                  <a:gd name="T19" fmla="*/ 0 h 21"/>
                  <a:gd name="T20" fmla="*/ 11 w 11"/>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11" h="21">
                    <a:moveTo>
                      <a:pt x="0" y="0"/>
                    </a:moveTo>
                    <a:lnTo>
                      <a:pt x="11" y="0"/>
                    </a:lnTo>
                    <a:lnTo>
                      <a:pt x="11" y="21"/>
                    </a:lnTo>
                    <a:lnTo>
                      <a:pt x="0"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2" name="Rectangle 179">
                <a:extLst>
                  <a:ext uri="{FF2B5EF4-FFF2-40B4-BE49-F238E27FC236}">
                    <a16:creationId xmlns:a16="http://schemas.microsoft.com/office/drawing/2014/main" id="{06F2A539-80AE-4795-936F-4FDEAB694514}"/>
                  </a:ext>
                </a:extLst>
              </p:cNvPr>
              <p:cNvSpPr>
                <a:spLocks noChangeArrowheads="1"/>
              </p:cNvSpPr>
              <p:nvPr/>
            </p:nvSpPr>
            <p:spPr bwMode="auto">
              <a:xfrm>
                <a:off x="2386" y="3764"/>
                <a:ext cx="25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3" name="Rectangle 180">
                <a:extLst>
                  <a:ext uri="{FF2B5EF4-FFF2-40B4-BE49-F238E27FC236}">
                    <a16:creationId xmlns:a16="http://schemas.microsoft.com/office/drawing/2014/main" id="{8077D460-2864-4C78-9E5B-2FFBD3CFAEA1}"/>
                  </a:ext>
                </a:extLst>
              </p:cNvPr>
              <p:cNvSpPr>
                <a:spLocks noChangeArrowheads="1"/>
              </p:cNvSpPr>
              <p:nvPr/>
            </p:nvSpPr>
            <p:spPr bwMode="auto">
              <a:xfrm>
                <a:off x="2699" y="3764"/>
                <a:ext cx="25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4" name="Rectangle 181">
                <a:extLst>
                  <a:ext uri="{FF2B5EF4-FFF2-40B4-BE49-F238E27FC236}">
                    <a16:creationId xmlns:a16="http://schemas.microsoft.com/office/drawing/2014/main" id="{57F8D175-E7E6-4102-98E3-FA5DC287B35C}"/>
                  </a:ext>
                </a:extLst>
              </p:cNvPr>
              <p:cNvSpPr>
                <a:spLocks noChangeArrowheads="1"/>
              </p:cNvSpPr>
              <p:nvPr/>
            </p:nvSpPr>
            <p:spPr bwMode="auto">
              <a:xfrm>
                <a:off x="3012" y="3764"/>
                <a:ext cx="243"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5" name="Rectangle 182">
                <a:extLst>
                  <a:ext uri="{FF2B5EF4-FFF2-40B4-BE49-F238E27FC236}">
                    <a16:creationId xmlns:a16="http://schemas.microsoft.com/office/drawing/2014/main" id="{C4A7BA38-F83C-4D1C-8716-4376332E8E28}"/>
                  </a:ext>
                </a:extLst>
              </p:cNvPr>
              <p:cNvSpPr>
                <a:spLocks noChangeArrowheads="1"/>
              </p:cNvSpPr>
              <p:nvPr/>
            </p:nvSpPr>
            <p:spPr bwMode="auto">
              <a:xfrm>
                <a:off x="2246" y="3764"/>
                <a:ext cx="48"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6" name="Rectangle 183">
                <a:extLst>
                  <a:ext uri="{FF2B5EF4-FFF2-40B4-BE49-F238E27FC236}">
                    <a16:creationId xmlns:a16="http://schemas.microsoft.com/office/drawing/2014/main" id="{0C67F896-8DCF-4B72-B113-31086AF54B7D}"/>
                  </a:ext>
                </a:extLst>
              </p:cNvPr>
              <p:cNvSpPr>
                <a:spLocks noChangeArrowheads="1"/>
              </p:cNvSpPr>
              <p:nvPr/>
            </p:nvSpPr>
            <p:spPr bwMode="auto">
              <a:xfrm>
                <a:off x="2197" y="3882"/>
                <a:ext cx="108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17" name="Freeform 184">
                <a:extLst>
                  <a:ext uri="{FF2B5EF4-FFF2-40B4-BE49-F238E27FC236}">
                    <a16:creationId xmlns:a16="http://schemas.microsoft.com/office/drawing/2014/main" id="{3B009E08-8906-4879-B3C5-CC64A1993B93}"/>
                  </a:ext>
                </a:extLst>
              </p:cNvPr>
              <p:cNvSpPr>
                <a:spLocks/>
              </p:cNvSpPr>
              <p:nvPr/>
            </p:nvSpPr>
            <p:spPr bwMode="auto">
              <a:xfrm>
                <a:off x="3309" y="3742"/>
                <a:ext cx="205" cy="87"/>
              </a:xfrm>
              <a:custGeom>
                <a:avLst/>
                <a:gdLst>
                  <a:gd name="T0" fmla="*/ 0 w 205"/>
                  <a:gd name="T1" fmla="*/ 0 h 87"/>
                  <a:gd name="T2" fmla="*/ 16 w 205"/>
                  <a:gd name="T3" fmla="*/ 87 h 87"/>
                  <a:gd name="T4" fmla="*/ 205 w 205"/>
                  <a:gd name="T5" fmla="*/ 87 h 87"/>
                  <a:gd name="T6" fmla="*/ 183 w 205"/>
                  <a:gd name="T7" fmla="*/ 0 h 87"/>
                  <a:gd name="T8" fmla="*/ 0 w 205"/>
                  <a:gd name="T9" fmla="*/ 0 h 87"/>
                  <a:gd name="T10" fmla="*/ 0 60000 65536"/>
                  <a:gd name="T11" fmla="*/ 0 60000 65536"/>
                  <a:gd name="T12" fmla="*/ 0 60000 65536"/>
                  <a:gd name="T13" fmla="*/ 0 60000 65536"/>
                  <a:gd name="T14" fmla="*/ 0 60000 65536"/>
                  <a:gd name="T15" fmla="*/ 0 w 205"/>
                  <a:gd name="T16" fmla="*/ 0 h 87"/>
                  <a:gd name="T17" fmla="*/ 205 w 205"/>
                  <a:gd name="T18" fmla="*/ 87 h 87"/>
                </a:gdLst>
                <a:ahLst/>
                <a:cxnLst>
                  <a:cxn ang="T10">
                    <a:pos x="T0" y="T1"/>
                  </a:cxn>
                  <a:cxn ang="T11">
                    <a:pos x="T2" y="T3"/>
                  </a:cxn>
                  <a:cxn ang="T12">
                    <a:pos x="T4" y="T5"/>
                  </a:cxn>
                  <a:cxn ang="T13">
                    <a:pos x="T6" y="T7"/>
                  </a:cxn>
                  <a:cxn ang="T14">
                    <a:pos x="T8" y="T9"/>
                  </a:cxn>
                </a:cxnLst>
                <a:rect l="T15" t="T16" r="T17" b="T18"/>
                <a:pathLst>
                  <a:path w="205" h="87">
                    <a:moveTo>
                      <a:pt x="0" y="0"/>
                    </a:moveTo>
                    <a:lnTo>
                      <a:pt x="16" y="87"/>
                    </a:lnTo>
                    <a:lnTo>
                      <a:pt x="205" y="87"/>
                    </a:lnTo>
                    <a:lnTo>
                      <a:pt x="18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8" name="Freeform 185">
                <a:extLst>
                  <a:ext uri="{FF2B5EF4-FFF2-40B4-BE49-F238E27FC236}">
                    <a16:creationId xmlns:a16="http://schemas.microsoft.com/office/drawing/2014/main" id="{F161AAB9-0A12-4300-8E6A-DF15825B1D50}"/>
                  </a:ext>
                </a:extLst>
              </p:cNvPr>
              <p:cNvSpPr>
                <a:spLocks/>
              </p:cNvSpPr>
              <p:nvPr/>
            </p:nvSpPr>
            <p:spPr bwMode="auto">
              <a:xfrm>
                <a:off x="3309" y="3737"/>
                <a:ext cx="210" cy="97"/>
              </a:xfrm>
              <a:custGeom>
                <a:avLst/>
                <a:gdLst>
                  <a:gd name="T0" fmla="*/ 16 w 210"/>
                  <a:gd name="T1" fmla="*/ 86 h 97"/>
                  <a:gd name="T2" fmla="*/ 199 w 210"/>
                  <a:gd name="T3" fmla="*/ 86 h 97"/>
                  <a:gd name="T4" fmla="*/ 178 w 210"/>
                  <a:gd name="T5" fmla="*/ 11 h 97"/>
                  <a:gd name="T6" fmla="*/ 0 w 210"/>
                  <a:gd name="T7" fmla="*/ 11 h 97"/>
                  <a:gd name="T8" fmla="*/ 0 w 210"/>
                  <a:gd name="T9" fmla="*/ 0 h 97"/>
                  <a:gd name="T10" fmla="*/ 183 w 210"/>
                  <a:gd name="T11" fmla="*/ 0 h 97"/>
                  <a:gd name="T12" fmla="*/ 189 w 210"/>
                  <a:gd name="T13" fmla="*/ 5 h 97"/>
                  <a:gd name="T14" fmla="*/ 210 w 210"/>
                  <a:gd name="T15" fmla="*/ 92 h 97"/>
                  <a:gd name="T16" fmla="*/ 205 w 210"/>
                  <a:gd name="T17" fmla="*/ 97 h 97"/>
                  <a:gd name="T18" fmla="*/ 16 w 210"/>
                  <a:gd name="T19" fmla="*/ 97 h 97"/>
                  <a:gd name="T20" fmla="*/ 11 w 210"/>
                  <a:gd name="T21" fmla="*/ 92 h 97"/>
                  <a:gd name="T22" fmla="*/ 16 w 210"/>
                  <a:gd name="T23" fmla="*/ 86 h 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0"/>
                  <a:gd name="T37" fmla="*/ 0 h 97"/>
                  <a:gd name="T38" fmla="*/ 210 w 210"/>
                  <a:gd name="T39" fmla="*/ 97 h 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0" h="97">
                    <a:moveTo>
                      <a:pt x="16" y="86"/>
                    </a:moveTo>
                    <a:lnTo>
                      <a:pt x="199" y="86"/>
                    </a:lnTo>
                    <a:lnTo>
                      <a:pt x="178" y="11"/>
                    </a:lnTo>
                    <a:lnTo>
                      <a:pt x="0" y="11"/>
                    </a:lnTo>
                    <a:lnTo>
                      <a:pt x="0" y="0"/>
                    </a:lnTo>
                    <a:lnTo>
                      <a:pt x="183" y="0"/>
                    </a:lnTo>
                    <a:lnTo>
                      <a:pt x="189" y="5"/>
                    </a:lnTo>
                    <a:lnTo>
                      <a:pt x="210" y="92"/>
                    </a:lnTo>
                    <a:lnTo>
                      <a:pt x="205" y="97"/>
                    </a:lnTo>
                    <a:lnTo>
                      <a:pt x="16" y="97"/>
                    </a:lnTo>
                    <a:lnTo>
                      <a:pt x="11" y="92"/>
                    </a:lnTo>
                    <a:lnTo>
                      <a:pt x="16" y="8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19" name="Freeform 186">
                <a:extLst>
                  <a:ext uri="{FF2B5EF4-FFF2-40B4-BE49-F238E27FC236}">
                    <a16:creationId xmlns:a16="http://schemas.microsoft.com/office/drawing/2014/main" id="{DB3F3CC1-B431-4C1C-8EC7-953468D6E159}"/>
                  </a:ext>
                </a:extLst>
              </p:cNvPr>
              <p:cNvSpPr>
                <a:spLocks/>
              </p:cNvSpPr>
              <p:nvPr/>
            </p:nvSpPr>
            <p:spPr bwMode="auto">
              <a:xfrm>
                <a:off x="3303" y="3737"/>
                <a:ext cx="27" cy="92"/>
              </a:xfrm>
              <a:custGeom>
                <a:avLst/>
                <a:gdLst>
                  <a:gd name="T0" fmla="*/ 11 w 27"/>
                  <a:gd name="T1" fmla="*/ 5 h 92"/>
                  <a:gd name="T2" fmla="*/ 27 w 27"/>
                  <a:gd name="T3" fmla="*/ 92 h 92"/>
                  <a:gd name="T4" fmla="*/ 17 w 27"/>
                  <a:gd name="T5" fmla="*/ 92 h 92"/>
                  <a:gd name="T6" fmla="*/ 0 w 27"/>
                  <a:gd name="T7" fmla="*/ 5 h 92"/>
                  <a:gd name="T8" fmla="*/ 6 w 27"/>
                  <a:gd name="T9" fmla="*/ 0 h 92"/>
                  <a:gd name="T10" fmla="*/ 11 w 27"/>
                  <a:gd name="T11" fmla="*/ 5 h 92"/>
                  <a:gd name="T12" fmla="*/ 0 60000 65536"/>
                  <a:gd name="T13" fmla="*/ 0 60000 65536"/>
                  <a:gd name="T14" fmla="*/ 0 60000 65536"/>
                  <a:gd name="T15" fmla="*/ 0 60000 65536"/>
                  <a:gd name="T16" fmla="*/ 0 60000 65536"/>
                  <a:gd name="T17" fmla="*/ 0 60000 65536"/>
                  <a:gd name="T18" fmla="*/ 0 w 27"/>
                  <a:gd name="T19" fmla="*/ 0 h 92"/>
                  <a:gd name="T20" fmla="*/ 27 w 27"/>
                  <a:gd name="T21" fmla="*/ 92 h 92"/>
                </a:gdLst>
                <a:ahLst/>
                <a:cxnLst>
                  <a:cxn ang="T12">
                    <a:pos x="T0" y="T1"/>
                  </a:cxn>
                  <a:cxn ang="T13">
                    <a:pos x="T2" y="T3"/>
                  </a:cxn>
                  <a:cxn ang="T14">
                    <a:pos x="T4" y="T5"/>
                  </a:cxn>
                  <a:cxn ang="T15">
                    <a:pos x="T6" y="T7"/>
                  </a:cxn>
                  <a:cxn ang="T16">
                    <a:pos x="T8" y="T9"/>
                  </a:cxn>
                  <a:cxn ang="T17">
                    <a:pos x="T10" y="T11"/>
                  </a:cxn>
                </a:cxnLst>
                <a:rect l="T18" t="T19" r="T20" b="T21"/>
                <a:pathLst>
                  <a:path w="27" h="92">
                    <a:moveTo>
                      <a:pt x="11" y="5"/>
                    </a:moveTo>
                    <a:lnTo>
                      <a:pt x="27" y="92"/>
                    </a:lnTo>
                    <a:lnTo>
                      <a:pt x="17" y="92"/>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20" name="Rectangle 187">
                <a:extLst>
                  <a:ext uri="{FF2B5EF4-FFF2-40B4-BE49-F238E27FC236}">
                    <a16:creationId xmlns:a16="http://schemas.microsoft.com/office/drawing/2014/main" id="{A016081B-28A9-4C36-A58A-6DEBE082B75D}"/>
                  </a:ext>
                </a:extLst>
              </p:cNvPr>
              <p:cNvSpPr>
                <a:spLocks noChangeArrowheads="1"/>
              </p:cNvSpPr>
              <p:nvPr/>
            </p:nvSpPr>
            <p:spPr bwMode="auto">
              <a:xfrm>
                <a:off x="3314" y="3764"/>
                <a:ext cx="18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21" name="Rectangle 188">
                <a:extLst>
                  <a:ext uri="{FF2B5EF4-FFF2-40B4-BE49-F238E27FC236}">
                    <a16:creationId xmlns:a16="http://schemas.microsoft.com/office/drawing/2014/main" id="{3CC4B8A9-D5B6-4B53-A5AC-B88F5FC37EF4}"/>
                  </a:ext>
                </a:extLst>
              </p:cNvPr>
              <p:cNvSpPr>
                <a:spLocks noChangeArrowheads="1"/>
              </p:cNvSpPr>
              <p:nvPr/>
            </p:nvSpPr>
            <p:spPr bwMode="auto">
              <a:xfrm>
                <a:off x="3320" y="3791"/>
                <a:ext cx="188"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22" name="Freeform 189">
                <a:extLst>
                  <a:ext uri="{FF2B5EF4-FFF2-40B4-BE49-F238E27FC236}">
                    <a16:creationId xmlns:a16="http://schemas.microsoft.com/office/drawing/2014/main" id="{A81D5BE8-2C8C-4AA4-A47E-73A4A9C0F94C}"/>
                  </a:ext>
                </a:extLst>
              </p:cNvPr>
              <p:cNvSpPr>
                <a:spLocks/>
              </p:cNvSpPr>
              <p:nvPr/>
            </p:nvSpPr>
            <p:spPr bwMode="auto">
              <a:xfrm>
                <a:off x="3363" y="3742"/>
                <a:ext cx="38" cy="87"/>
              </a:xfrm>
              <a:custGeom>
                <a:avLst/>
                <a:gdLst>
                  <a:gd name="T0" fmla="*/ 11 w 38"/>
                  <a:gd name="T1" fmla="*/ 0 h 87"/>
                  <a:gd name="T2" fmla="*/ 38 w 38"/>
                  <a:gd name="T3" fmla="*/ 87 h 87"/>
                  <a:gd name="T4" fmla="*/ 27 w 38"/>
                  <a:gd name="T5" fmla="*/ 87 h 87"/>
                  <a:gd name="T6" fmla="*/ 0 w 38"/>
                  <a:gd name="T7" fmla="*/ 0 h 87"/>
                  <a:gd name="T8" fmla="*/ 11 w 38"/>
                  <a:gd name="T9" fmla="*/ 0 h 87"/>
                  <a:gd name="T10" fmla="*/ 0 60000 65536"/>
                  <a:gd name="T11" fmla="*/ 0 60000 65536"/>
                  <a:gd name="T12" fmla="*/ 0 60000 65536"/>
                  <a:gd name="T13" fmla="*/ 0 60000 65536"/>
                  <a:gd name="T14" fmla="*/ 0 60000 65536"/>
                  <a:gd name="T15" fmla="*/ 0 w 38"/>
                  <a:gd name="T16" fmla="*/ 0 h 87"/>
                  <a:gd name="T17" fmla="*/ 38 w 38"/>
                  <a:gd name="T18" fmla="*/ 87 h 87"/>
                </a:gdLst>
                <a:ahLst/>
                <a:cxnLst>
                  <a:cxn ang="T10">
                    <a:pos x="T0" y="T1"/>
                  </a:cxn>
                  <a:cxn ang="T11">
                    <a:pos x="T2" y="T3"/>
                  </a:cxn>
                  <a:cxn ang="T12">
                    <a:pos x="T4" y="T5"/>
                  </a:cxn>
                  <a:cxn ang="T13">
                    <a:pos x="T6" y="T7"/>
                  </a:cxn>
                  <a:cxn ang="T14">
                    <a:pos x="T8" y="T9"/>
                  </a:cxn>
                </a:cxnLst>
                <a:rect l="T15" t="T16" r="T17" b="T18"/>
                <a:pathLst>
                  <a:path w="38" h="87">
                    <a:moveTo>
                      <a:pt x="11" y="0"/>
                    </a:moveTo>
                    <a:lnTo>
                      <a:pt x="38" y="87"/>
                    </a:lnTo>
                    <a:lnTo>
                      <a:pt x="27" y="87"/>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23" name="Freeform 190">
                <a:extLst>
                  <a:ext uri="{FF2B5EF4-FFF2-40B4-BE49-F238E27FC236}">
                    <a16:creationId xmlns:a16="http://schemas.microsoft.com/office/drawing/2014/main" id="{02490056-CF5F-4CD2-86F7-754CBC7A9D91}"/>
                  </a:ext>
                </a:extLst>
              </p:cNvPr>
              <p:cNvSpPr>
                <a:spLocks/>
              </p:cNvSpPr>
              <p:nvPr/>
            </p:nvSpPr>
            <p:spPr bwMode="auto">
              <a:xfrm>
                <a:off x="3417" y="3742"/>
                <a:ext cx="37" cy="87"/>
              </a:xfrm>
              <a:custGeom>
                <a:avLst/>
                <a:gdLst>
                  <a:gd name="T0" fmla="*/ 10 w 37"/>
                  <a:gd name="T1" fmla="*/ 0 h 87"/>
                  <a:gd name="T2" fmla="*/ 37 w 37"/>
                  <a:gd name="T3" fmla="*/ 87 h 87"/>
                  <a:gd name="T4" fmla="*/ 27 w 37"/>
                  <a:gd name="T5" fmla="*/ 87 h 87"/>
                  <a:gd name="T6" fmla="*/ 0 w 37"/>
                  <a:gd name="T7" fmla="*/ 0 h 87"/>
                  <a:gd name="T8" fmla="*/ 10 w 37"/>
                  <a:gd name="T9" fmla="*/ 0 h 87"/>
                  <a:gd name="T10" fmla="*/ 0 60000 65536"/>
                  <a:gd name="T11" fmla="*/ 0 60000 65536"/>
                  <a:gd name="T12" fmla="*/ 0 60000 65536"/>
                  <a:gd name="T13" fmla="*/ 0 60000 65536"/>
                  <a:gd name="T14" fmla="*/ 0 60000 65536"/>
                  <a:gd name="T15" fmla="*/ 0 w 37"/>
                  <a:gd name="T16" fmla="*/ 0 h 87"/>
                  <a:gd name="T17" fmla="*/ 37 w 37"/>
                  <a:gd name="T18" fmla="*/ 87 h 87"/>
                </a:gdLst>
                <a:ahLst/>
                <a:cxnLst>
                  <a:cxn ang="T10">
                    <a:pos x="T0" y="T1"/>
                  </a:cxn>
                  <a:cxn ang="T11">
                    <a:pos x="T2" y="T3"/>
                  </a:cxn>
                  <a:cxn ang="T12">
                    <a:pos x="T4" y="T5"/>
                  </a:cxn>
                  <a:cxn ang="T13">
                    <a:pos x="T6" y="T7"/>
                  </a:cxn>
                  <a:cxn ang="T14">
                    <a:pos x="T8" y="T9"/>
                  </a:cxn>
                </a:cxnLst>
                <a:rect l="T15" t="T16" r="T17" b="T18"/>
                <a:pathLst>
                  <a:path w="37" h="87">
                    <a:moveTo>
                      <a:pt x="10" y="0"/>
                    </a:moveTo>
                    <a:lnTo>
                      <a:pt x="37" y="87"/>
                    </a:lnTo>
                    <a:lnTo>
                      <a:pt x="27" y="87"/>
                    </a:lnTo>
                    <a:lnTo>
                      <a:pt x="0" y="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24" name="Freeform 191">
                <a:extLst>
                  <a:ext uri="{FF2B5EF4-FFF2-40B4-BE49-F238E27FC236}">
                    <a16:creationId xmlns:a16="http://schemas.microsoft.com/office/drawing/2014/main" id="{0936753F-961A-4797-9432-CBFA46D13D11}"/>
                  </a:ext>
                </a:extLst>
              </p:cNvPr>
              <p:cNvSpPr>
                <a:spLocks/>
              </p:cNvSpPr>
              <p:nvPr/>
            </p:nvSpPr>
            <p:spPr bwMode="auto">
              <a:xfrm>
                <a:off x="3303" y="3742"/>
                <a:ext cx="211" cy="119"/>
              </a:xfrm>
              <a:custGeom>
                <a:avLst/>
                <a:gdLst>
                  <a:gd name="T0" fmla="*/ 0 w 211"/>
                  <a:gd name="T1" fmla="*/ 0 h 119"/>
                  <a:gd name="T2" fmla="*/ 27 w 211"/>
                  <a:gd name="T3" fmla="*/ 87 h 119"/>
                  <a:gd name="T4" fmla="*/ 211 w 211"/>
                  <a:gd name="T5" fmla="*/ 87 h 119"/>
                  <a:gd name="T6" fmla="*/ 211 w 211"/>
                  <a:gd name="T7" fmla="*/ 119 h 119"/>
                  <a:gd name="T8" fmla="*/ 22 w 211"/>
                  <a:gd name="T9" fmla="*/ 119 h 119"/>
                  <a:gd name="T10" fmla="*/ 0 w 211"/>
                  <a:gd name="T11" fmla="*/ 33 h 119"/>
                  <a:gd name="T12" fmla="*/ 0 w 211"/>
                  <a:gd name="T13" fmla="*/ 0 h 119"/>
                  <a:gd name="T14" fmla="*/ 0 60000 65536"/>
                  <a:gd name="T15" fmla="*/ 0 60000 65536"/>
                  <a:gd name="T16" fmla="*/ 0 60000 65536"/>
                  <a:gd name="T17" fmla="*/ 0 60000 65536"/>
                  <a:gd name="T18" fmla="*/ 0 60000 65536"/>
                  <a:gd name="T19" fmla="*/ 0 60000 65536"/>
                  <a:gd name="T20" fmla="*/ 0 60000 65536"/>
                  <a:gd name="T21" fmla="*/ 0 w 211"/>
                  <a:gd name="T22" fmla="*/ 0 h 119"/>
                  <a:gd name="T23" fmla="*/ 211 w 211"/>
                  <a:gd name="T24" fmla="*/ 119 h 1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119">
                    <a:moveTo>
                      <a:pt x="0" y="0"/>
                    </a:moveTo>
                    <a:lnTo>
                      <a:pt x="27" y="87"/>
                    </a:lnTo>
                    <a:lnTo>
                      <a:pt x="211" y="87"/>
                    </a:lnTo>
                    <a:lnTo>
                      <a:pt x="211" y="119"/>
                    </a:lnTo>
                    <a:lnTo>
                      <a:pt x="22" y="119"/>
                    </a:lnTo>
                    <a:lnTo>
                      <a:pt x="0" y="3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25" name="Freeform 192">
                <a:extLst>
                  <a:ext uri="{FF2B5EF4-FFF2-40B4-BE49-F238E27FC236}">
                    <a16:creationId xmlns:a16="http://schemas.microsoft.com/office/drawing/2014/main" id="{83AA6B93-B8C5-4892-9E43-FC6F0479FBA7}"/>
                  </a:ext>
                </a:extLst>
              </p:cNvPr>
              <p:cNvSpPr>
                <a:spLocks/>
              </p:cNvSpPr>
              <p:nvPr/>
            </p:nvSpPr>
            <p:spPr bwMode="auto">
              <a:xfrm>
                <a:off x="3298" y="3742"/>
                <a:ext cx="221" cy="124"/>
              </a:xfrm>
              <a:custGeom>
                <a:avLst/>
                <a:gdLst>
                  <a:gd name="T0" fmla="*/ 32 w 221"/>
                  <a:gd name="T1" fmla="*/ 81 h 124"/>
                  <a:gd name="T2" fmla="*/ 216 w 221"/>
                  <a:gd name="T3" fmla="*/ 81 h 124"/>
                  <a:gd name="T4" fmla="*/ 221 w 221"/>
                  <a:gd name="T5" fmla="*/ 87 h 124"/>
                  <a:gd name="T6" fmla="*/ 221 w 221"/>
                  <a:gd name="T7" fmla="*/ 119 h 124"/>
                  <a:gd name="T8" fmla="*/ 216 w 221"/>
                  <a:gd name="T9" fmla="*/ 124 h 124"/>
                  <a:gd name="T10" fmla="*/ 27 w 221"/>
                  <a:gd name="T11" fmla="*/ 124 h 124"/>
                  <a:gd name="T12" fmla="*/ 22 w 221"/>
                  <a:gd name="T13" fmla="*/ 119 h 124"/>
                  <a:gd name="T14" fmla="*/ 0 w 221"/>
                  <a:gd name="T15" fmla="*/ 33 h 124"/>
                  <a:gd name="T16" fmla="*/ 0 w 221"/>
                  <a:gd name="T17" fmla="*/ 0 h 124"/>
                  <a:gd name="T18" fmla="*/ 11 w 221"/>
                  <a:gd name="T19" fmla="*/ 0 h 124"/>
                  <a:gd name="T20" fmla="*/ 11 w 221"/>
                  <a:gd name="T21" fmla="*/ 33 h 124"/>
                  <a:gd name="T22" fmla="*/ 32 w 221"/>
                  <a:gd name="T23" fmla="*/ 114 h 124"/>
                  <a:gd name="T24" fmla="*/ 210 w 221"/>
                  <a:gd name="T25" fmla="*/ 114 h 124"/>
                  <a:gd name="T26" fmla="*/ 210 w 221"/>
                  <a:gd name="T27" fmla="*/ 92 h 124"/>
                  <a:gd name="T28" fmla="*/ 32 w 221"/>
                  <a:gd name="T29" fmla="*/ 92 h 124"/>
                  <a:gd name="T30" fmla="*/ 27 w 221"/>
                  <a:gd name="T31" fmla="*/ 87 h 124"/>
                  <a:gd name="T32" fmla="*/ 32 w 221"/>
                  <a:gd name="T33" fmla="*/ 81 h 1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21"/>
                  <a:gd name="T52" fmla="*/ 0 h 124"/>
                  <a:gd name="T53" fmla="*/ 221 w 221"/>
                  <a:gd name="T54" fmla="*/ 124 h 1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21" h="124">
                    <a:moveTo>
                      <a:pt x="32" y="81"/>
                    </a:moveTo>
                    <a:lnTo>
                      <a:pt x="216" y="81"/>
                    </a:lnTo>
                    <a:lnTo>
                      <a:pt x="221" y="87"/>
                    </a:lnTo>
                    <a:lnTo>
                      <a:pt x="221" y="119"/>
                    </a:lnTo>
                    <a:lnTo>
                      <a:pt x="216" y="124"/>
                    </a:lnTo>
                    <a:lnTo>
                      <a:pt x="27" y="124"/>
                    </a:lnTo>
                    <a:lnTo>
                      <a:pt x="22" y="119"/>
                    </a:lnTo>
                    <a:lnTo>
                      <a:pt x="0" y="33"/>
                    </a:lnTo>
                    <a:lnTo>
                      <a:pt x="0" y="0"/>
                    </a:lnTo>
                    <a:lnTo>
                      <a:pt x="11" y="0"/>
                    </a:lnTo>
                    <a:lnTo>
                      <a:pt x="11" y="33"/>
                    </a:lnTo>
                    <a:lnTo>
                      <a:pt x="32" y="114"/>
                    </a:lnTo>
                    <a:lnTo>
                      <a:pt x="210" y="114"/>
                    </a:lnTo>
                    <a:lnTo>
                      <a:pt x="210" y="92"/>
                    </a:lnTo>
                    <a:lnTo>
                      <a:pt x="32" y="92"/>
                    </a:lnTo>
                    <a:lnTo>
                      <a:pt x="27" y="87"/>
                    </a:lnTo>
                    <a:lnTo>
                      <a:pt x="32"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26" name="Freeform 193">
                <a:extLst>
                  <a:ext uri="{FF2B5EF4-FFF2-40B4-BE49-F238E27FC236}">
                    <a16:creationId xmlns:a16="http://schemas.microsoft.com/office/drawing/2014/main" id="{31988CDA-5446-4874-BBBD-3C7753CFD56D}"/>
                  </a:ext>
                </a:extLst>
              </p:cNvPr>
              <p:cNvSpPr>
                <a:spLocks/>
              </p:cNvSpPr>
              <p:nvPr/>
            </p:nvSpPr>
            <p:spPr bwMode="auto">
              <a:xfrm>
                <a:off x="3298" y="3742"/>
                <a:ext cx="38" cy="87"/>
              </a:xfrm>
              <a:custGeom>
                <a:avLst/>
                <a:gdLst>
                  <a:gd name="T0" fmla="*/ 0 w 38"/>
                  <a:gd name="T1" fmla="*/ 0 h 87"/>
                  <a:gd name="T2" fmla="*/ 11 w 38"/>
                  <a:gd name="T3" fmla="*/ 0 h 87"/>
                  <a:gd name="T4" fmla="*/ 38 w 38"/>
                  <a:gd name="T5" fmla="*/ 87 h 87"/>
                  <a:gd name="T6" fmla="*/ 27 w 38"/>
                  <a:gd name="T7" fmla="*/ 87 h 87"/>
                  <a:gd name="T8" fmla="*/ 0 w 38"/>
                  <a:gd name="T9" fmla="*/ 0 h 87"/>
                  <a:gd name="T10" fmla="*/ 0 w 38"/>
                  <a:gd name="T11" fmla="*/ 0 h 87"/>
                  <a:gd name="T12" fmla="*/ 0 60000 65536"/>
                  <a:gd name="T13" fmla="*/ 0 60000 65536"/>
                  <a:gd name="T14" fmla="*/ 0 60000 65536"/>
                  <a:gd name="T15" fmla="*/ 0 60000 65536"/>
                  <a:gd name="T16" fmla="*/ 0 60000 65536"/>
                  <a:gd name="T17" fmla="*/ 0 60000 65536"/>
                  <a:gd name="T18" fmla="*/ 0 w 38"/>
                  <a:gd name="T19" fmla="*/ 0 h 87"/>
                  <a:gd name="T20" fmla="*/ 38 w 38"/>
                  <a:gd name="T21" fmla="*/ 87 h 87"/>
                </a:gdLst>
                <a:ahLst/>
                <a:cxnLst>
                  <a:cxn ang="T12">
                    <a:pos x="T0" y="T1"/>
                  </a:cxn>
                  <a:cxn ang="T13">
                    <a:pos x="T2" y="T3"/>
                  </a:cxn>
                  <a:cxn ang="T14">
                    <a:pos x="T4" y="T5"/>
                  </a:cxn>
                  <a:cxn ang="T15">
                    <a:pos x="T6" y="T7"/>
                  </a:cxn>
                  <a:cxn ang="T16">
                    <a:pos x="T8" y="T9"/>
                  </a:cxn>
                  <a:cxn ang="T17">
                    <a:pos x="T10" y="T11"/>
                  </a:cxn>
                </a:cxnLst>
                <a:rect l="T18" t="T19" r="T20" b="T21"/>
                <a:pathLst>
                  <a:path w="38" h="87">
                    <a:moveTo>
                      <a:pt x="0" y="0"/>
                    </a:moveTo>
                    <a:lnTo>
                      <a:pt x="11" y="0"/>
                    </a:lnTo>
                    <a:lnTo>
                      <a:pt x="38" y="87"/>
                    </a:lnTo>
                    <a:lnTo>
                      <a:pt x="27" y="8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27" name="Freeform 194">
                <a:extLst>
                  <a:ext uri="{FF2B5EF4-FFF2-40B4-BE49-F238E27FC236}">
                    <a16:creationId xmlns:a16="http://schemas.microsoft.com/office/drawing/2014/main" id="{F062869A-94E3-403E-B1F8-3DBCB66FCECF}"/>
                  </a:ext>
                </a:extLst>
              </p:cNvPr>
              <p:cNvSpPr>
                <a:spLocks/>
              </p:cNvSpPr>
              <p:nvPr/>
            </p:nvSpPr>
            <p:spPr bwMode="auto">
              <a:xfrm>
                <a:off x="3341" y="3861"/>
                <a:ext cx="200" cy="54"/>
              </a:xfrm>
              <a:custGeom>
                <a:avLst/>
                <a:gdLst>
                  <a:gd name="T0" fmla="*/ 60 w 200"/>
                  <a:gd name="T1" fmla="*/ 0 h 54"/>
                  <a:gd name="T2" fmla="*/ 70 w 200"/>
                  <a:gd name="T3" fmla="*/ 27 h 54"/>
                  <a:gd name="T4" fmla="*/ 0 w 200"/>
                  <a:gd name="T5" fmla="*/ 27 h 54"/>
                  <a:gd name="T6" fmla="*/ 11 w 200"/>
                  <a:gd name="T7" fmla="*/ 54 h 54"/>
                  <a:gd name="T8" fmla="*/ 200 w 200"/>
                  <a:gd name="T9" fmla="*/ 54 h 54"/>
                  <a:gd name="T10" fmla="*/ 189 w 200"/>
                  <a:gd name="T11" fmla="*/ 27 h 54"/>
                  <a:gd name="T12" fmla="*/ 124 w 200"/>
                  <a:gd name="T13" fmla="*/ 27 h 54"/>
                  <a:gd name="T14" fmla="*/ 119 w 200"/>
                  <a:gd name="T15" fmla="*/ 0 h 54"/>
                  <a:gd name="T16" fmla="*/ 60 w 200"/>
                  <a:gd name="T17" fmla="*/ 0 h 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0"/>
                  <a:gd name="T28" fmla="*/ 0 h 54"/>
                  <a:gd name="T29" fmla="*/ 200 w 200"/>
                  <a:gd name="T30" fmla="*/ 54 h 5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0" h="54">
                    <a:moveTo>
                      <a:pt x="60" y="0"/>
                    </a:moveTo>
                    <a:lnTo>
                      <a:pt x="70" y="27"/>
                    </a:lnTo>
                    <a:lnTo>
                      <a:pt x="0" y="27"/>
                    </a:lnTo>
                    <a:lnTo>
                      <a:pt x="11" y="54"/>
                    </a:lnTo>
                    <a:lnTo>
                      <a:pt x="200" y="54"/>
                    </a:lnTo>
                    <a:lnTo>
                      <a:pt x="189" y="27"/>
                    </a:lnTo>
                    <a:lnTo>
                      <a:pt x="124" y="27"/>
                    </a:lnTo>
                    <a:lnTo>
                      <a:pt x="119" y="0"/>
                    </a:lnTo>
                    <a:lnTo>
                      <a:pt x="6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28" name="Freeform 195">
                <a:extLst>
                  <a:ext uri="{FF2B5EF4-FFF2-40B4-BE49-F238E27FC236}">
                    <a16:creationId xmlns:a16="http://schemas.microsoft.com/office/drawing/2014/main" id="{FDEEBC7D-EFCA-464D-A874-04EBECB2E464}"/>
                  </a:ext>
                </a:extLst>
              </p:cNvPr>
              <p:cNvSpPr>
                <a:spLocks/>
              </p:cNvSpPr>
              <p:nvPr/>
            </p:nvSpPr>
            <p:spPr bwMode="auto">
              <a:xfrm>
                <a:off x="3336" y="3856"/>
                <a:ext cx="210" cy="64"/>
              </a:xfrm>
              <a:custGeom>
                <a:avLst/>
                <a:gdLst>
                  <a:gd name="T0" fmla="*/ 81 w 210"/>
                  <a:gd name="T1" fmla="*/ 32 h 64"/>
                  <a:gd name="T2" fmla="*/ 75 w 210"/>
                  <a:gd name="T3" fmla="*/ 37 h 64"/>
                  <a:gd name="T4" fmla="*/ 11 w 210"/>
                  <a:gd name="T5" fmla="*/ 37 h 64"/>
                  <a:gd name="T6" fmla="*/ 21 w 210"/>
                  <a:gd name="T7" fmla="*/ 53 h 64"/>
                  <a:gd name="T8" fmla="*/ 199 w 210"/>
                  <a:gd name="T9" fmla="*/ 53 h 64"/>
                  <a:gd name="T10" fmla="*/ 189 w 210"/>
                  <a:gd name="T11" fmla="*/ 37 h 64"/>
                  <a:gd name="T12" fmla="*/ 129 w 210"/>
                  <a:gd name="T13" fmla="*/ 37 h 64"/>
                  <a:gd name="T14" fmla="*/ 124 w 210"/>
                  <a:gd name="T15" fmla="*/ 32 h 64"/>
                  <a:gd name="T16" fmla="*/ 118 w 210"/>
                  <a:gd name="T17" fmla="*/ 10 h 64"/>
                  <a:gd name="T18" fmla="*/ 65 w 210"/>
                  <a:gd name="T19" fmla="*/ 10 h 64"/>
                  <a:gd name="T20" fmla="*/ 65 w 210"/>
                  <a:gd name="T21" fmla="*/ 0 h 64"/>
                  <a:gd name="T22" fmla="*/ 124 w 210"/>
                  <a:gd name="T23" fmla="*/ 0 h 64"/>
                  <a:gd name="T24" fmla="*/ 129 w 210"/>
                  <a:gd name="T25" fmla="*/ 5 h 64"/>
                  <a:gd name="T26" fmla="*/ 135 w 210"/>
                  <a:gd name="T27" fmla="*/ 26 h 64"/>
                  <a:gd name="T28" fmla="*/ 194 w 210"/>
                  <a:gd name="T29" fmla="*/ 26 h 64"/>
                  <a:gd name="T30" fmla="*/ 199 w 210"/>
                  <a:gd name="T31" fmla="*/ 32 h 64"/>
                  <a:gd name="T32" fmla="*/ 210 w 210"/>
                  <a:gd name="T33" fmla="*/ 59 h 64"/>
                  <a:gd name="T34" fmla="*/ 205 w 210"/>
                  <a:gd name="T35" fmla="*/ 64 h 64"/>
                  <a:gd name="T36" fmla="*/ 16 w 210"/>
                  <a:gd name="T37" fmla="*/ 64 h 64"/>
                  <a:gd name="T38" fmla="*/ 11 w 210"/>
                  <a:gd name="T39" fmla="*/ 59 h 64"/>
                  <a:gd name="T40" fmla="*/ 0 w 210"/>
                  <a:gd name="T41" fmla="*/ 32 h 64"/>
                  <a:gd name="T42" fmla="*/ 5 w 210"/>
                  <a:gd name="T43" fmla="*/ 26 h 64"/>
                  <a:gd name="T44" fmla="*/ 75 w 210"/>
                  <a:gd name="T45" fmla="*/ 26 h 64"/>
                  <a:gd name="T46" fmla="*/ 81 w 210"/>
                  <a:gd name="T47" fmla="*/ 32 h 6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10"/>
                  <a:gd name="T73" fmla="*/ 0 h 64"/>
                  <a:gd name="T74" fmla="*/ 210 w 210"/>
                  <a:gd name="T75" fmla="*/ 64 h 64"/>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10" h="64">
                    <a:moveTo>
                      <a:pt x="81" y="32"/>
                    </a:moveTo>
                    <a:lnTo>
                      <a:pt x="75" y="37"/>
                    </a:lnTo>
                    <a:lnTo>
                      <a:pt x="11" y="37"/>
                    </a:lnTo>
                    <a:lnTo>
                      <a:pt x="21" y="53"/>
                    </a:lnTo>
                    <a:lnTo>
                      <a:pt x="199" y="53"/>
                    </a:lnTo>
                    <a:lnTo>
                      <a:pt x="189" y="37"/>
                    </a:lnTo>
                    <a:lnTo>
                      <a:pt x="129" y="37"/>
                    </a:lnTo>
                    <a:lnTo>
                      <a:pt x="124" y="32"/>
                    </a:lnTo>
                    <a:lnTo>
                      <a:pt x="118" y="10"/>
                    </a:lnTo>
                    <a:lnTo>
                      <a:pt x="65" y="10"/>
                    </a:lnTo>
                    <a:lnTo>
                      <a:pt x="65" y="0"/>
                    </a:lnTo>
                    <a:lnTo>
                      <a:pt x="124" y="0"/>
                    </a:lnTo>
                    <a:lnTo>
                      <a:pt x="129" y="5"/>
                    </a:lnTo>
                    <a:lnTo>
                      <a:pt x="135" y="26"/>
                    </a:lnTo>
                    <a:lnTo>
                      <a:pt x="194" y="26"/>
                    </a:lnTo>
                    <a:lnTo>
                      <a:pt x="199" y="32"/>
                    </a:lnTo>
                    <a:lnTo>
                      <a:pt x="210" y="59"/>
                    </a:lnTo>
                    <a:lnTo>
                      <a:pt x="205" y="64"/>
                    </a:lnTo>
                    <a:lnTo>
                      <a:pt x="16" y="64"/>
                    </a:lnTo>
                    <a:lnTo>
                      <a:pt x="11" y="59"/>
                    </a:lnTo>
                    <a:lnTo>
                      <a:pt x="0" y="32"/>
                    </a:lnTo>
                    <a:lnTo>
                      <a:pt x="5" y="26"/>
                    </a:lnTo>
                    <a:lnTo>
                      <a:pt x="75" y="26"/>
                    </a:lnTo>
                    <a:lnTo>
                      <a:pt x="81"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29" name="Freeform 196">
                <a:extLst>
                  <a:ext uri="{FF2B5EF4-FFF2-40B4-BE49-F238E27FC236}">
                    <a16:creationId xmlns:a16="http://schemas.microsoft.com/office/drawing/2014/main" id="{E764CD92-018A-4C75-996F-38F5649935E9}"/>
                  </a:ext>
                </a:extLst>
              </p:cNvPr>
              <p:cNvSpPr>
                <a:spLocks/>
              </p:cNvSpPr>
              <p:nvPr/>
            </p:nvSpPr>
            <p:spPr bwMode="auto">
              <a:xfrm>
                <a:off x="3395" y="3856"/>
                <a:ext cx="22" cy="32"/>
              </a:xfrm>
              <a:custGeom>
                <a:avLst/>
                <a:gdLst>
                  <a:gd name="T0" fmla="*/ 11 w 22"/>
                  <a:gd name="T1" fmla="*/ 5 h 32"/>
                  <a:gd name="T2" fmla="*/ 22 w 22"/>
                  <a:gd name="T3" fmla="*/ 32 h 32"/>
                  <a:gd name="T4" fmla="*/ 11 w 22"/>
                  <a:gd name="T5" fmla="*/ 32 h 32"/>
                  <a:gd name="T6" fmla="*/ 0 w 22"/>
                  <a:gd name="T7" fmla="*/ 5 h 32"/>
                  <a:gd name="T8" fmla="*/ 6 w 22"/>
                  <a:gd name="T9" fmla="*/ 0 h 32"/>
                  <a:gd name="T10" fmla="*/ 11 w 22"/>
                  <a:gd name="T11" fmla="*/ 5 h 32"/>
                  <a:gd name="T12" fmla="*/ 0 60000 65536"/>
                  <a:gd name="T13" fmla="*/ 0 60000 65536"/>
                  <a:gd name="T14" fmla="*/ 0 60000 65536"/>
                  <a:gd name="T15" fmla="*/ 0 60000 65536"/>
                  <a:gd name="T16" fmla="*/ 0 60000 65536"/>
                  <a:gd name="T17" fmla="*/ 0 60000 65536"/>
                  <a:gd name="T18" fmla="*/ 0 w 22"/>
                  <a:gd name="T19" fmla="*/ 0 h 32"/>
                  <a:gd name="T20" fmla="*/ 22 w 22"/>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22" h="32">
                    <a:moveTo>
                      <a:pt x="11" y="5"/>
                    </a:moveTo>
                    <a:lnTo>
                      <a:pt x="22" y="32"/>
                    </a:lnTo>
                    <a:lnTo>
                      <a:pt x="11" y="32"/>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0" name="Freeform 197">
                <a:extLst>
                  <a:ext uri="{FF2B5EF4-FFF2-40B4-BE49-F238E27FC236}">
                    <a16:creationId xmlns:a16="http://schemas.microsoft.com/office/drawing/2014/main" id="{CAB8F5C7-C625-447F-8626-9C5D4FF2EA52}"/>
                  </a:ext>
                </a:extLst>
              </p:cNvPr>
              <p:cNvSpPr>
                <a:spLocks/>
              </p:cNvSpPr>
              <p:nvPr/>
            </p:nvSpPr>
            <p:spPr bwMode="auto">
              <a:xfrm>
                <a:off x="3341" y="3888"/>
                <a:ext cx="200" cy="54"/>
              </a:xfrm>
              <a:custGeom>
                <a:avLst/>
                <a:gdLst>
                  <a:gd name="T0" fmla="*/ 0 w 200"/>
                  <a:gd name="T1" fmla="*/ 0 h 54"/>
                  <a:gd name="T2" fmla="*/ 11 w 200"/>
                  <a:gd name="T3" fmla="*/ 27 h 54"/>
                  <a:gd name="T4" fmla="*/ 200 w 200"/>
                  <a:gd name="T5" fmla="*/ 27 h 54"/>
                  <a:gd name="T6" fmla="*/ 200 w 200"/>
                  <a:gd name="T7" fmla="*/ 54 h 54"/>
                  <a:gd name="T8" fmla="*/ 6 w 200"/>
                  <a:gd name="T9" fmla="*/ 48 h 54"/>
                  <a:gd name="T10" fmla="*/ 0 w 200"/>
                  <a:gd name="T11" fmla="*/ 27 h 54"/>
                  <a:gd name="T12" fmla="*/ 0 w 200"/>
                  <a:gd name="T13" fmla="*/ 0 h 54"/>
                  <a:gd name="T14" fmla="*/ 0 60000 65536"/>
                  <a:gd name="T15" fmla="*/ 0 60000 65536"/>
                  <a:gd name="T16" fmla="*/ 0 60000 65536"/>
                  <a:gd name="T17" fmla="*/ 0 60000 65536"/>
                  <a:gd name="T18" fmla="*/ 0 60000 65536"/>
                  <a:gd name="T19" fmla="*/ 0 60000 65536"/>
                  <a:gd name="T20" fmla="*/ 0 60000 65536"/>
                  <a:gd name="T21" fmla="*/ 0 w 200"/>
                  <a:gd name="T22" fmla="*/ 0 h 54"/>
                  <a:gd name="T23" fmla="*/ 200 w 200"/>
                  <a:gd name="T24" fmla="*/ 54 h 5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0" h="54">
                    <a:moveTo>
                      <a:pt x="0" y="0"/>
                    </a:moveTo>
                    <a:lnTo>
                      <a:pt x="11" y="27"/>
                    </a:lnTo>
                    <a:lnTo>
                      <a:pt x="200" y="27"/>
                    </a:lnTo>
                    <a:lnTo>
                      <a:pt x="200" y="54"/>
                    </a:lnTo>
                    <a:lnTo>
                      <a:pt x="6" y="48"/>
                    </a:lnTo>
                    <a:lnTo>
                      <a:pt x="0"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1" name="Freeform 198">
                <a:extLst>
                  <a:ext uri="{FF2B5EF4-FFF2-40B4-BE49-F238E27FC236}">
                    <a16:creationId xmlns:a16="http://schemas.microsoft.com/office/drawing/2014/main" id="{6C8C104A-CAEC-4E76-A35A-10CED60A1CC2}"/>
                  </a:ext>
                </a:extLst>
              </p:cNvPr>
              <p:cNvSpPr>
                <a:spLocks/>
              </p:cNvSpPr>
              <p:nvPr/>
            </p:nvSpPr>
            <p:spPr bwMode="auto">
              <a:xfrm>
                <a:off x="3336" y="3888"/>
                <a:ext cx="210" cy="59"/>
              </a:xfrm>
              <a:custGeom>
                <a:avLst/>
                <a:gdLst>
                  <a:gd name="T0" fmla="*/ 16 w 210"/>
                  <a:gd name="T1" fmla="*/ 21 h 59"/>
                  <a:gd name="T2" fmla="*/ 205 w 210"/>
                  <a:gd name="T3" fmla="*/ 21 h 59"/>
                  <a:gd name="T4" fmla="*/ 210 w 210"/>
                  <a:gd name="T5" fmla="*/ 27 h 59"/>
                  <a:gd name="T6" fmla="*/ 210 w 210"/>
                  <a:gd name="T7" fmla="*/ 54 h 59"/>
                  <a:gd name="T8" fmla="*/ 205 w 210"/>
                  <a:gd name="T9" fmla="*/ 59 h 59"/>
                  <a:gd name="T10" fmla="*/ 11 w 210"/>
                  <a:gd name="T11" fmla="*/ 54 h 59"/>
                  <a:gd name="T12" fmla="*/ 5 w 210"/>
                  <a:gd name="T13" fmla="*/ 48 h 59"/>
                  <a:gd name="T14" fmla="*/ 0 w 210"/>
                  <a:gd name="T15" fmla="*/ 27 h 59"/>
                  <a:gd name="T16" fmla="*/ 0 w 210"/>
                  <a:gd name="T17" fmla="*/ 0 h 59"/>
                  <a:gd name="T18" fmla="*/ 11 w 210"/>
                  <a:gd name="T19" fmla="*/ 0 h 59"/>
                  <a:gd name="T20" fmla="*/ 11 w 210"/>
                  <a:gd name="T21" fmla="*/ 27 h 59"/>
                  <a:gd name="T22" fmla="*/ 16 w 210"/>
                  <a:gd name="T23" fmla="*/ 43 h 59"/>
                  <a:gd name="T24" fmla="*/ 199 w 210"/>
                  <a:gd name="T25" fmla="*/ 48 h 59"/>
                  <a:gd name="T26" fmla="*/ 199 w 210"/>
                  <a:gd name="T27" fmla="*/ 32 h 59"/>
                  <a:gd name="T28" fmla="*/ 16 w 210"/>
                  <a:gd name="T29" fmla="*/ 32 h 59"/>
                  <a:gd name="T30" fmla="*/ 11 w 210"/>
                  <a:gd name="T31" fmla="*/ 27 h 59"/>
                  <a:gd name="T32" fmla="*/ 16 w 210"/>
                  <a:gd name="T33" fmla="*/ 21 h 5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10"/>
                  <a:gd name="T52" fmla="*/ 0 h 59"/>
                  <a:gd name="T53" fmla="*/ 210 w 210"/>
                  <a:gd name="T54" fmla="*/ 59 h 5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10" h="59">
                    <a:moveTo>
                      <a:pt x="16" y="21"/>
                    </a:moveTo>
                    <a:lnTo>
                      <a:pt x="205" y="21"/>
                    </a:lnTo>
                    <a:lnTo>
                      <a:pt x="210" y="27"/>
                    </a:lnTo>
                    <a:lnTo>
                      <a:pt x="210" y="54"/>
                    </a:lnTo>
                    <a:lnTo>
                      <a:pt x="205" y="59"/>
                    </a:lnTo>
                    <a:lnTo>
                      <a:pt x="11" y="54"/>
                    </a:lnTo>
                    <a:lnTo>
                      <a:pt x="5" y="48"/>
                    </a:lnTo>
                    <a:lnTo>
                      <a:pt x="0" y="27"/>
                    </a:lnTo>
                    <a:lnTo>
                      <a:pt x="0" y="0"/>
                    </a:lnTo>
                    <a:lnTo>
                      <a:pt x="11" y="0"/>
                    </a:lnTo>
                    <a:lnTo>
                      <a:pt x="11" y="27"/>
                    </a:lnTo>
                    <a:lnTo>
                      <a:pt x="16" y="43"/>
                    </a:lnTo>
                    <a:lnTo>
                      <a:pt x="199" y="48"/>
                    </a:lnTo>
                    <a:lnTo>
                      <a:pt x="199" y="32"/>
                    </a:lnTo>
                    <a:lnTo>
                      <a:pt x="16" y="32"/>
                    </a:lnTo>
                    <a:lnTo>
                      <a:pt x="11" y="27"/>
                    </a:lnTo>
                    <a:lnTo>
                      <a:pt x="16"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2" name="Freeform 199">
                <a:extLst>
                  <a:ext uri="{FF2B5EF4-FFF2-40B4-BE49-F238E27FC236}">
                    <a16:creationId xmlns:a16="http://schemas.microsoft.com/office/drawing/2014/main" id="{FB8EBFEA-71F5-45F1-B066-A4FE9866808A}"/>
                  </a:ext>
                </a:extLst>
              </p:cNvPr>
              <p:cNvSpPr>
                <a:spLocks/>
              </p:cNvSpPr>
              <p:nvPr/>
            </p:nvSpPr>
            <p:spPr bwMode="auto">
              <a:xfrm>
                <a:off x="3336" y="3888"/>
                <a:ext cx="21" cy="27"/>
              </a:xfrm>
              <a:custGeom>
                <a:avLst/>
                <a:gdLst>
                  <a:gd name="T0" fmla="*/ 0 w 21"/>
                  <a:gd name="T1" fmla="*/ 0 h 27"/>
                  <a:gd name="T2" fmla="*/ 11 w 21"/>
                  <a:gd name="T3" fmla="*/ 0 h 27"/>
                  <a:gd name="T4" fmla="*/ 21 w 21"/>
                  <a:gd name="T5" fmla="*/ 27 h 27"/>
                  <a:gd name="T6" fmla="*/ 11 w 21"/>
                  <a:gd name="T7" fmla="*/ 27 h 27"/>
                  <a:gd name="T8" fmla="*/ 0 w 21"/>
                  <a:gd name="T9" fmla="*/ 0 h 27"/>
                  <a:gd name="T10" fmla="*/ 0 w 21"/>
                  <a:gd name="T11" fmla="*/ 0 h 27"/>
                  <a:gd name="T12" fmla="*/ 0 60000 65536"/>
                  <a:gd name="T13" fmla="*/ 0 60000 65536"/>
                  <a:gd name="T14" fmla="*/ 0 60000 65536"/>
                  <a:gd name="T15" fmla="*/ 0 60000 65536"/>
                  <a:gd name="T16" fmla="*/ 0 60000 65536"/>
                  <a:gd name="T17" fmla="*/ 0 60000 65536"/>
                  <a:gd name="T18" fmla="*/ 0 w 21"/>
                  <a:gd name="T19" fmla="*/ 0 h 27"/>
                  <a:gd name="T20" fmla="*/ 21 w 21"/>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1" h="27">
                    <a:moveTo>
                      <a:pt x="0" y="0"/>
                    </a:moveTo>
                    <a:lnTo>
                      <a:pt x="11" y="0"/>
                    </a:lnTo>
                    <a:lnTo>
                      <a:pt x="21" y="27"/>
                    </a:lnTo>
                    <a:lnTo>
                      <a:pt x="11"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3" name="Freeform 200">
                <a:extLst>
                  <a:ext uri="{FF2B5EF4-FFF2-40B4-BE49-F238E27FC236}">
                    <a16:creationId xmlns:a16="http://schemas.microsoft.com/office/drawing/2014/main" id="{C61E4178-A999-4EDA-BF43-8E492C55F7C4}"/>
                  </a:ext>
                </a:extLst>
              </p:cNvPr>
              <p:cNvSpPr>
                <a:spLocks/>
              </p:cNvSpPr>
              <p:nvPr/>
            </p:nvSpPr>
            <p:spPr bwMode="auto">
              <a:xfrm>
                <a:off x="3401" y="3861"/>
                <a:ext cx="10" cy="27"/>
              </a:xfrm>
              <a:custGeom>
                <a:avLst/>
                <a:gdLst>
                  <a:gd name="T0" fmla="*/ 0 w 10"/>
                  <a:gd name="T1" fmla="*/ 0 h 27"/>
                  <a:gd name="T2" fmla="*/ 10 w 10"/>
                  <a:gd name="T3" fmla="*/ 27 h 27"/>
                  <a:gd name="T4" fmla="*/ 0 w 10"/>
                  <a:gd name="T5" fmla="*/ 27 h 27"/>
                  <a:gd name="T6" fmla="*/ 0 w 10"/>
                  <a:gd name="T7" fmla="*/ 0 h 27"/>
                  <a:gd name="T8" fmla="*/ 0 60000 65536"/>
                  <a:gd name="T9" fmla="*/ 0 60000 65536"/>
                  <a:gd name="T10" fmla="*/ 0 60000 65536"/>
                  <a:gd name="T11" fmla="*/ 0 60000 65536"/>
                  <a:gd name="T12" fmla="*/ 0 w 10"/>
                  <a:gd name="T13" fmla="*/ 0 h 27"/>
                  <a:gd name="T14" fmla="*/ 10 w 10"/>
                  <a:gd name="T15" fmla="*/ 27 h 27"/>
                </a:gdLst>
                <a:ahLst/>
                <a:cxnLst>
                  <a:cxn ang="T8">
                    <a:pos x="T0" y="T1"/>
                  </a:cxn>
                  <a:cxn ang="T9">
                    <a:pos x="T2" y="T3"/>
                  </a:cxn>
                  <a:cxn ang="T10">
                    <a:pos x="T4" y="T5"/>
                  </a:cxn>
                  <a:cxn ang="T11">
                    <a:pos x="T6" y="T7"/>
                  </a:cxn>
                </a:cxnLst>
                <a:rect l="T12" t="T13" r="T14" b="T15"/>
                <a:pathLst>
                  <a:path w="10" h="27">
                    <a:moveTo>
                      <a:pt x="0" y="0"/>
                    </a:moveTo>
                    <a:lnTo>
                      <a:pt x="10" y="27"/>
                    </a:lnTo>
                    <a:lnTo>
                      <a:pt x="0"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4" name="Freeform 201">
                <a:extLst>
                  <a:ext uri="{FF2B5EF4-FFF2-40B4-BE49-F238E27FC236}">
                    <a16:creationId xmlns:a16="http://schemas.microsoft.com/office/drawing/2014/main" id="{A9873175-E592-4B8B-9D8F-6B67A21FEA57}"/>
                  </a:ext>
                </a:extLst>
              </p:cNvPr>
              <p:cNvSpPr>
                <a:spLocks/>
              </p:cNvSpPr>
              <p:nvPr/>
            </p:nvSpPr>
            <p:spPr bwMode="auto">
              <a:xfrm>
                <a:off x="3395" y="3861"/>
                <a:ext cx="22" cy="32"/>
              </a:xfrm>
              <a:custGeom>
                <a:avLst/>
                <a:gdLst>
                  <a:gd name="T0" fmla="*/ 22 w 22"/>
                  <a:gd name="T1" fmla="*/ 27 h 32"/>
                  <a:gd name="T2" fmla="*/ 16 w 22"/>
                  <a:gd name="T3" fmla="*/ 32 h 32"/>
                  <a:gd name="T4" fmla="*/ 6 w 22"/>
                  <a:gd name="T5" fmla="*/ 32 h 32"/>
                  <a:gd name="T6" fmla="*/ 0 w 22"/>
                  <a:gd name="T7" fmla="*/ 27 h 32"/>
                  <a:gd name="T8" fmla="*/ 0 w 22"/>
                  <a:gd name="T9" fmla="*/ 0 h 32"/>
                  <a:gd name="T10" fmla="*/ 11 w 22"/>
                  <a:gd name="T11" fmla="*/ 0 h 32"/>
                  <a:gd name="T12" fmla="*/ 11 w 22"/>
                  <a:gd name="T13" fmla="*/ 21 h 32"/>
                  <a:gd name="T14" fmla="*/ 16 w 22"/>
                  <a:gd name="T15" fmla="*/ 21 h 32"/>
                  <a:gd name="T16" fmla="*/ 22 w 22"/>
                  <a:gd name="T17" fmla="*/ 27 h 3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
                  <a:gd name="T28" fmla="*/ 0 h 32"/>
                  <a:gd name="T29" fmla="*/ 22 w 22"/>
                  <a:gd name="T30" fmla="*/ 32 h 3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 h="32">
                    <a:moveTo>
                      <a:pt x="22" y="27"/>
                    </a:moveTo>
                    <a:lnTo>
                      <a:pt x="16" y="32"/>
                    </a:lnTo>
                    <a:lnTo>
                      <a:pt x="6" y="32"/>
                    </a:lnTo>
                    <a:lnTo>
                      <a:pt x="0" y="27"/>
                    </a:lnTo>
                    <a:lnTo>
                      <a:pt x="0" y="0"/>
                    </a:lnTo>
                    <a:lnTo>
                      <a:pt x="11" y="0"/>
                    </a:lnTo>
                    <a:lnTo>
                      <a:pt x="11" y="21"/>
                    </a:lnTo>
                    <a:lnTo>
                      <a:pt x="16" y="21"/>
                    </a:lnTo>
                    <a:lnTo>
                      <a:pt x="22"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5" name="Freeform 202">
                <a:extLst>
                  <a:ext uri="{FF2B5EF4-FFF2-40B4-BE49-F238E27FC236}">
                    <a16:creationId xmlns:a16="http://schemas.microsoft.com/office/drawing/2014/main" id="{BABB090E-94F7-4B95-BB85-3CA71DEDDF48}"/>
                  </a:ext>
                </a:extLst>
              </p:cNvPr>
              <p:cNvSpPr>
                <a:spLocks/>
              </p:cNvSpPr>
              <p:nvPr/>
            </p:nvSpPr>
            <p:spPr bwMode="auto">
              <a:xfrm>
                <a:off x="3395" y="3861"/>
                <a:ext cx="22" cy="27"/>
              </a:xfrm>
              <a:custGeom>
                <a:avLst/>
                <a:gdLst>
                  <a:gd name="T0" fmla="*/ 0 w 22"/>
                  <a:gd name="T1" fmla="*/ 0 h 27"/>
                  <a:gd name="T2" fmla="*/ 11 w 22"/>
                  <a:gd name="T3" fmla="*/ 0 h 27"/>
                  <a:gd name="T4" fmla="*/ 22 w 22"/>
                  <a:gd name="T5" fmla="*/ 27 h 27"/>
                  <a:gd name="T6" fmla="*/ 11 w 22"/>
                  <a:gd name="T7" fmla="*/ 27 h 27"/>
                  <a:gd name="T8" fmla="*/ 0 w 22"/>
                  <a:gd name="T9" fmla="*/ 0 h 27"/>
                  <a:gd name="T10" fmla="*/ 0 w 22"/>
                  <a:gd name="T11" fmla="*/ 0 h 27"/>
                  <a:gd name="T12" fmla="*/ 0 60000 65536"/>
                  <a:gd name="T13" fmla="*/ 0 60000 65536"/>
                  <a:gd name="T14" fmla="*/ 0 60000 65536"/>
                  <a:gd name="T15" fmla="*/ 0 60000 65536"/>
                  <a:gd name="T16" fmla="*/ 0 60000 65536"/>
                  <a:gd name="T17" fmla="*/ 0 60000 65536"/>
                  <a:gd name="T18" fmla="*/ 0 w 22"/>
                  <a:gd name="T19" fmla="*/ 0 h 27"/>
                  <a:gd name="T20" fmla="*/ 22 w 22"/>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2" h="27">
                    <a:moveTo>
                      <a:pt x="0" y="0"/>
                    </a:moveTo>
                    <a:lnTo>
                      <a:pt x="11" y="0"/>
                    </a:lnTo>
                    <a:lnTo>
                      <a:pt x="22" y="27"/>
                    </a:lnTo>
                    <a:lnTo>
                      <a:pt x="11"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6" name="Freeform 203">
                <a:extLst>
                  <a:ext uri="{FF2B5EF4-FFF2-40B4-BE49-F238E27FC236}">
                    <a16:creationId xmlns:a16="http://schemas.microsoft.com/office/drawing/2014/main" id="{5BDDD5F7-A7C5-43F4-AF02-8BA6F0216C68}"/>
                  </a:ext>
                </a:extLst>
              </p:cNvPr>
              <p:cNvSpPr>
                <a:spLocks/>
              </p:cNvSpPr>
              <p:nvPr/>
            </p:nvSpPr>
            <p:spPr bwMode="auto">
              <a:xfrm>
                <a:off x="3406" y="3888"/>
                <a:ext cx="21" cy="21"/>
              </a:xfrm>
              <a:custGeom>
                <a:avLst/>
                <a:gdLst>
                  <a:gd name="T0" fmla="*/ 11 w 21"/>
                  <a:gd name="T1" fmla="*/ 0 h 21"/>
                  <a:gd name="T2" fmla="*/ 21 w 21"/>
                  <a:gd name="T3" fmla="*/ 21 h 21"/>
                  <a:gd name="T4" fmla="*/ 11 w 21"/>
                  <a:gd name="T5" fmla="*/ 21 h 21"/>
                  <a:gd name="T6" fmla="*/ 0 w 21"/>
                  <a:gd name="T7" fmla="*/ 0 h 21"/>
                  <a:gd name="T8" fmla="*/ 11 w 21"/>
                  <a:gd name="T9" fmla="*/ 0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1" y="0"/>
                    </a:moveTo>
                    <a:lnTo>
                      <a:pt x="21" y="21"/>
                    </a:lnTo>
                    <a:lnTo>
                      <a:pt x="11"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7" name="Freeform 204">
                <a:extLst>
                  <a:ext uri="{FF2B5EF4-FFF2-40B4-BE49-F238E27FC236}">
                    <a16:creationId xmlns:a16="http://schemas.microsoft.com/office/drawing/2014/main" id="{1C68127C-3E41-4C85-918F-239A81BB6E53}"/>
                  </a:ext>
                </a:extLst>
              </p:cNvPr>
              <p:cNvSpPr>
                <a:spLocks/>
              </p:cNvSpPr>
              <p:nvPr/>
            </p:nvSpPr>
            <p:spPr bwMode="auto">
              <a:xfrm>
                <a:off x="3460" y="3888"/>
                <a:ext cx="21" cy="21"/>
              </a:xfrm>
              <a:custGeom>
                <a:avLst/>
                <a:gdLst>
                  <a:gd name="T0" fmla="*/ 11 w 21"/>
                  <a:gd name="T1" fmla="*/ 0 h 21"/>
                  <a:gd name="T2" fmla="*/ 21 w 21"/>
                  <a:gd name="T3" fmla="*/ 21 h 21"/>
                  <a:gd name="T4" fmla="*/ 11 w 21"/>
                  <a:gd name="T5" fmla="*/ 21 h 21"/>
                  <a:gd name="T6" fmla="*/ 0 w 21"/>
                  <a:gd name="T7" fmla="*/ 0 h 21"/>
                  <a:gd name="T8" fmla="*/ 11 w 21"/>
                  <a:gd name="T9" fmla="*/ 0 h 21"/>
                  <a:gd name="T10" fmla="*/ 0 60000 65536"/>
                  <a:gd name="T11" fmla="*/ 0 60000 65536"/>
                  <a:gd name="T12" fmla="*/ 0 60000 65536"/>
                  <a:gd name="T13" fmla="*/ 0 60000 65536"/>
                  <a:gd name="T14" fmla="*/ 0 60000 65536"/>
                  <a:gd name="T15" fmla="*/ 0 w 21"/>
                  <a:gd name="T16" fmla="*/ 0 h 21"/>
                  <a:gd name="T17" fmla="*/ 21 w 21"/>
                  <a:gd name="T18" fmla="*/ 21 h 21"/>
                </a:gdLst>
                <a:ahLst/>
                <a:cxnLst>
                  <a:cxn ang="T10">
                    <a:pos x="T0" y="T1"/>
                  </a:cxn>
                  <a:cxn ang="T11">
                    <a:pos x="T2" y="T3"/>
                  </a:cxn>
                  <a:cxn ang="T12">
                    <a:pos x="T4" y="T5"/>
                  </a:cxn>
                  <a:cxn ang="T13">
                    <a:pos x="T6" y="T7"/>
                  </a:cxn>
                  <a:cxn ang="T14">
                    <a:pos x="T8" y="T9"/>
                  </a:cxn>
                </a:cxnLst>
                <a:rect l="T15" t="T16" r="T17" b="T18"/>
                <a:pathLst>
                  <a:path w="21" h="21">
                    <a:moveTo>
                      <a:pt x="11" y="0"/>
                    </a:moveTo>
                    <a:lnTo>
                      <a:pt x="21" y="21"/>
                    </a:lnTo>
                    <a:lnTo>
                      <a:pt x="11" y="21"/>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8" name="Rectangle 205">
                <a:extLst>
                  <a:ext uri="{FF2B5EF4-FFF2-40B4-BE49-F238E27FC236}">
                    <a16:creationId xmlns:a16="http://schemas.microsoft.com/office/drawing/2014/main" id="{539804B9-182F-44B7-B63A-9DDEE78E2CD1}"/>
                  </a:ext>
                </a:extLst>
              </p:cNvPr>
              <p:cNvSpPr>
                <a:spLocks noChangeArrowheads="1"/>
              </p:cNvSpPr>
              <p:nvPr/>
            </p:nvSpPr>
            <p:spPr bwMode="auto">
              <a:xfrm>
                <a:off x="3411" y="3882"/>
                <a:ext cx="54"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39" name="Freeform 206">
                <a:extLst>
                  <a:ext uri="{FF2B5EF4-FFF2-40B4-BE49-F238E27FC236}">
                    <a16:creationId xmlns:a16="http://schemas.microsoft.com/office/drawing/2014/main" id="{5968B3A7-6923-47A1-A54D-B72495B74FF2}"/>
                  </a:ext>
                </a:extLst>
              </p:cNvPr>
              <p:cNvSpPr>
                <a:spLocks/>
              </p:cNvSpPr>
              <p:nvPr/>
            </p:nvSpPr>
            <p:spPr bwMode="auto">
              <a:xfrm>
                <a:off x="3557" y="3791"/>
                <a:ext cx="302" cy="118"/>
              </a:xfrm>
              <a:custGeom>
                <a:avLst/>
                <a:gdLst>
                  <a:gd name="T0" fmla="*/ 0 w 302"/>
                  <a:gd name="T1" fmla="*/ 0 h 118"/>
                  <a:gd name="T2" fmla="*/ 32 w 302"/>
                  <a:gd name="T3" fmla="*/ 118 h 118"/>
                  <a:gd name="T4" fmla="*/ 302 w 302"/>
                  <a:gd name="T5" fmla="*/ 118 h 118"/>
                  <a:gd name="T6" fmla="*/ 264 w 302"/>
                  <a:gd name="T7" fmla="*/ 0 h 118"/>
                  <a:gd name="T8" fmla="*/ 0 w 302"/>
                  <a:gd name="T9" fmla="*/ 0 h 118"/>
                  <a:gd name="T10" fmla="*/ 0 60000 65536"/>
                  <a:gd name="T11" fmla="*/ 0 60000 65536"/>
                  <a:gd name="T12" fmla="*/ 0 60000 65536"/>
                  <a:gd name="T13" fmla="*/ 0 60000 65536"/>
                  <a:gd name="T14" fmla="*/ 0 60000 65536"/>
                  <a:gd name="T15" fmla="*/ 0 w 302"/>
                  <a:gd name="T16" fmla="*/ 0 h 118"/>
                  <a:gd name="T17" fmla="*/ 302 w 302"/>
                  <a:gd name="T18" fmla="*/ 118 h 118"/>
                </a:gdLst>
                <a:ahLst/>
                <a:cxnLst>
                  <a:cxn ang="T10">
                    <a:pos x="T0" y="T1"/>
                  </a:cxn>
                  <a:cxn ang="T11">
                    <a:pos x="T2" y="T3"/>
                  </a:cxn>
                  <a:cxn ang="T12">
                    <a:pos x="T4" y="T5"/>
                  </a:cxn>
                  <a:cxn ang="T13">
                    <a:pos x="T6" y="T7"/>
                  </a:cxn>
                  <a:cxn ang="T14">
                    <a:pos x="T8" y="T9"/>
                  </a:cxn>
                </a:cxnLst>
                <a:rect l="T15" t="T16" r="T17" b="T18"/>
                <a:pathLst>
                  <a:path w="302" h="118">
                    <a:moveTo>
                      <a:pt x="0" y="0"/>
                    </a:moveTo>
                    <a:lnTo>
                      <a:pt x="32" y="118"/>
                    </a:lnTo>
                    <a:lnTo>
                      <a:pt x="302" y="118"/>
                    </a:lnTo>
                    <a:lnTo>
                      <a:pt x="264"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40" name="Freeform 207">
                <a:extLst>
                  <a:ext uri="{FF2B5EF4-FFF2-40B4-BE49-F238E27FC236}">
                    <a16:creationId xmlns:a16="http://schemas.microsoft.com/office/drawing/2014/main" id="{B590BFAC-D279-4BE5-8092-9BBB6A8B070B}"/>
                  </a:ext>
                </a:extLst>
              </p:cNvPr>
              <p:cNvSpPr>
                <a:spLocks/>
              </p:cNvSpPr>
              <p:nvPr/>
            </p:nvSpPr>
            <p:spPr bwMode="auto">
              <a:xfrm>
                <a:off x="3557" y="3785"/>
                <a:ext cx="308" cy="130"/>
              </a:xfrm>
              <a:custGeom>
                <a:avLst/>
                <a:gdLst>
                  <a:gd name="T0" fmla="*/ 32 w 308"/>
                  <a:gd name="T1" fmla="*/ 119 h 130"/>
                  <a:gd name="T2" fmla="*/ 297 w 308"/>
                  <a:gd name="T3" fmla="*/ 119 h 130"/>
                  <a:gd name="T4" fmla="*/ 259 w 308"/>
                  <a:gd name="T5" fmla="*/ 11 h 130"/>
                  <a:gd name="T6" fmla="*/ 0 w 308"/>
                  <a:gd name="T7" fmla="*/ 11 h 130"/>
                  <a:gd name="T8" fmla="*/ 0 w 308"/>
                  <a:gd name="T9" fmla="*/ 0 h 130"/>
                  <a:gd name="T10" fmla="*/ 264 w 308"/>
                  <a:gd name="T11" fmla="*/ 0 h 130"/>
                  <a:gd name="T12" fmla="*/ 270 w 308"/>
                  <a:gd name="T13" fmla="*/ 6 h 130"/>
                  <a:gd name="T14" fmla="*/ 308 w 308"/>
                  <a:gd name="T15" fmla="*/ 124 h 130"/>
                  <a:gd name="T16" fmla="*/ 302 w 308"/>
                  <a:gd name="T17" fmla="*/ 130 h 130"/>
                  <a:gd name="T18" fmla="*/ 32 w 308"/>
                  <a:gd name="T19" fmla="*/ 130 h 130"/>
                  <a:gd name="T20" fmla="*/ 27 w 308"/>
                  <a:gd name="T21" fmla="*/ 124 h 130"/>
                  <a:gd name="T22" fmla="*/ 32 w 308"/>
                  <a:gd name="T23" fmla="*/ 119 h 13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8"/>
                  <a:gd name="T37" fmla="*/ 0 h 130"/>
                  <a:gd name="T38" fmla="*/ 308 w 308"/>
                  <a:gd name="T39" fmla="*/ 130 h 13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8" h="130">
                    <a:moveTo>
                      <a:pt x="32" y="119"/>
                    </a:moveTo>
                    <a:lnTo>
                      <a:pt x="297" y="119"/>
                    </a:lnTo>
                    <a:lnTo>
                      <a:pt x="259" y="11"/>
                    </a:lnTo>
                    <a:lnTo>
                      <a:pt x="0" y="11"/>
                    </a:lnTo>
                    <a:lnTo>
                      <a:pt x="0" y="0"/>
                    </a:lnTo>
                    <a:lnTo>
                      <a:pt x="264" y="0"/>
                    </a:lnTo>
                    <a:lnTo>
                      <a:pt x="270" y="6"/>
                    </a:lnTo>
                    <a:lnTo>
                      <a:pt x="308" y="124"/>
                    </a:lnTo>
                    <a:lnTo>
                      <a:pt x="302" y="130"/>
                    </a:lnTo>
                    <a:lnTo>
                      <a:pt x="32" y="130"/>
                    </a:lnTo>
                    <a:lnTo>
                      <a:pt x="27" y="124"/>
                    </a:lnTo>
                    <a:lnTo>
                      <a:pt x="32" y="1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41" name="Freeform 208">
                <a:extLst>
                  <a:ext uri="{FF2B5EF4-FFF2-40B4-BE49-F238E27FC236}">
                    <a16:creationId xmlns:a16="http://schemas.microsoft.com/office/drawing/2014/main" id="{6E58C567-C5DC-4710-ADB2-EEDE36C8CB15}"/>
                  </a:ext>
                </a:extLst>
              </p:cNvPr>
              <p:cNvSpPr>
                <a:spLocks/>
              </p:cNvSpPr>
              <p:nvPr/>
            </p:nvSpPr>
            <p:spPr bwMode="auto">
              <a:xfrm>
                <a:off x="3552" y="3785"/>
                <a:ext cx="43" cy="124"/>
              </a:xfrm>
              <a:custGeom>
                <a:avLst/>
                <a:gdLst>
                  <a:gd name="T0" fmla="*/ 10 w 43"/>
                  <a:gd name="T1" fmla="*/ 6 h 124"/>
                  <a:gd name="T2" fmla="*/ 43 w 43"/>
                  <a:gd name="T3" fmla="*/ 124 h 124"/>
                  <a:gd name="T4" fmla="*/ 32 w 43"/>
                  <a:gd name="T5" fmla="*/ 124 h 124"/>
                  <a:gd name="T6" fmla="*/ 0 w 43"/>
                  <a:gd name="T7" fmla="*/ 6 h 124"/>
                  <a:gd name="T8" fmla="*/ 5 w 43"/>
                  <a:gd name="T9" fmla="*/ 0 h 124"/>
                  <a:gd name="T10" fmla="*/ 10 w 43"/>
                  <a:gd name="T11" fmla="*/ 6 h 124"/>
                  <a:gd name="T12" fmla="*/ 0 60000 65536"/>
                  <a:gd name="T13" fmla="*/ 0 60000 65536"/>
                  <a:gd name="T14" fmla="*/ 0 60000 65536"/>
                  <a:gd name="T15" fmla="*/ 0 60000 65536"/>
                  <a:gd name="T16" fmla="*/ 0 60000 65536"/>
                  <a:gd name="T17" fmla="*/ 0 60000 65536"/>
                  <a:gd name="T18" fmla="*/ 0 w 43"/>
                  <a:gd name="T19" fmla="*/ 0 h 124"/>
                  <a:gd name="T20" fmla="*/ 43 w 43"/>
                  <a:gd name="T21" fmla="*/ 124 h 124"/>
                </a:gdLst>
                <a:ahLst/>
                <a:cxnLst>
                  <a:cxn ang="T12">
                    <a:pos x="T0" y="T1"/>
                  </a:cxn>
                  <a:cxn ang="T13">
                    <a:pos x="T2" y="T3"/>
                  </a:cxn>
                  <a:cxn ang="T14">
                    <a:pos x="T4" y="T5"/>
                  </a:cxn>
                  <a:cxn ang="T15">
                    <a:pos x="T6" y="T7"/>
                  </a:cxn>
                  <a:cxn ang="T16">
                    <a:pos x="T8" y="T9"/>
                  </a:cxn>
                  <a:cxn ang="T17">
                    <a:pos x="T10" y="T11"/>
                  </a:cxn>
                </a:cxnLst>
                <a:rect l="T18" t="T19" r="T20" b="T21"/>
                <a:pathLst>
                  <a:path w="43" h="124">
                    <a:moveTo>
                      <a:pt x="10" y="6"/>
                    </a:moveTo>
                    <a:lnTo>
                      <a:pt x="43" y="124"/>
                    </a:lnTo>
                    <a:lnTo>
                      <a:pt x="32" y="124"/>
                    </a:lnTo>
                    <a:lnTo>
                      <a:pt x="0" y="6"/>
                    </a:lnTo>
                    <a:lnTo>
                      <a:pt x="5" y="0"/>
                    </a:lnTo>
                    <a:lnTo>
                      <a:pt x="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42" name="Rectangle 209">
                <a:extLst>
                  <a:ext uri="{FF2B5EF4-FFF2-40B4-BE49-F238E27FC236}">
                    <a16:creationId xmlns:a16="http://schemas.microsoft.com/office/drawing/2014/main" id="{2E8F81A3-2CD8-4E7D-BD08-E23E8AC76777}"/>
                  </a:ext>
                </a:extLst>
              </p:cNvPr>
              <p:cNvSpPr>
                <a:spLocks noChangeArrowheads="1"/>
              </p:cNvSpPr>
              <p:nvPr/>
            </p:nvSpPr>
            <p:spPr bwMode="auto">
              <a:xfrm>
                <a:off x="3568" y="3823"/>
                <a:ext cx="259"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43" name="Rectangle 210">
                <a:extLst>
                  <a:ext uri="{FF2B5EF4-FFF2-40B4-BE49-F238E27FC236}">
                    <a16:creationId xmlns:a16="http://schemas.microsoft.com/office/drawing/2014/main" id="{21813C2A-308E-41FE-96ED-26108E4DD09F}"/>
                  </a:ext>
                </a:extLst>
              </p:cNvPr>
              <p:cNvSpPr>
                <a:spLocks noChangeArrowheads="1"/>
              </p:cNvSpPr>
              <p:nvPr/>
            </p:nvSpPr>
            <p:spPr bwMode="auto">
              <a:xfrm>
                <a:off x="3573" y="3850"/>
                <a:ext cx="216"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44" name="Rectangle 211">
                <a:extLst>
                  <a:ext uri="{FF2B5EF4-FFF2-40B4-BE49-F238E27FC236}">
                    <a16:creationId xmlns:a16="http://schemas.microsoft.com/office/drawing/2014/main" id="{8B3D5879-6E0A-46A1-BEF5-5C23A601C64C}"/>
                  </a:ext>
                </a:extLst>
              </p:cNvPr>
              <p:cNvSpPr>
                <a:spLocks noChangeArrowheads="1"/>
              </p:cNvSpPr>
              <p:nvPr/>
            </p:nvSpPr>
            <p:spPr bwMode="auto">
              <a:xfrm>
                <a:off x="3584" y="3877"/>
                <a:ext cx="21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545" name="Freeform 212">
                <a:extLst>
                  <a:ext uri="{FF2B5EF4-FFF2-40B4-BE49-F238E27FC236}">
                    <a16:creationId xmlns:a16="http://schemas.microsoft.com/office/drawing/2014/main" id="{4AABBA4D-31C8-4C1D-B76D-FC52EFF2D01A}"/>
                  </a:ext>
                </a:extLst>
              </p:cNvPr>
              <p:cNvSpPr>
                <a:spLocks/>
              </p:cNvSpPr>
              <p:nvPr/>
            </p:nvSpPr>
            <p:spPr bwMode="auto">
              <a:xfrm>
                <a:off x="3627" y="3796"/>
                <a:ext cx="33" cy="86"/>
              </a:xfrm>
              <a:custGeom>
                <a:avLst/>
                <a:gdLst>
                  <a:gd name="T0" fmla="*/ 11 w 33"/>
                  <a:gd name="T1" fmla="*/ 0 h 86"/>
                  <a:gd name="T2" fmla="*/ 33 w 33"/>
                  <a:gd name="T3" fmla="*/ 86 h 86"/>
                  <a:gd name="T4" fmla="*/ 22 w 33"/>
                  <a:gd name="T5" fmla="*/ 86 h 86"/>
                  <a:gd name="T6" fmla="*/ 0 w 33"/>
                  <a:gd name="T7" fmla="*/ 0 h 86"/>
                  <a:gd name="T8" fmla="*/ 11 w 33"/>
                  <a:gd name="T9" fmla="*/ 0 h 86"/>
                  <a:gd name="T10" fmla="*/ 0 60000 65536"/>
                  <a:gd name="T11" fmla="*/ 0 60000 65536"/>
                  <a:gd name="T12" fmla="*/ 0 60000 65536"/>
                  <a:gd name="T13" fmla="*/ 0 60000 65536"/>
                  <a:gd name="T14" fmla="*/ 0 60000 65536"/>
                  <a:gd name="T15" fmla="*/ 0 w 33"/>
                  <a:gd name="T16" fmla="*/ 0 h 86"/>
                  <a:gd name="T17" fmla="*/ 33 w 33"/>
                  <a:gd name="T18" fmla="*/ 86 h 86"/>
                </a:gdLst>
                <a:ahLst/>
                <a:cxnLst>
                  <a:cxn ang="T10">
                    <a:pos x="T0" y="T1"/>
                  </a:cxn>
                  <a:cxn ang="T11">
                    <a:pos x="T2" y="T3"/>
                  </a:cxn>
                  <a:cxn ang="T12">
                    <a:pos x="T4" y="T5"/>
                  </a:cxn>
                  <a:cxn ang="T13">
                    <a:pos x="T6" y="T7"/>
                  </a:cxn>
                  <a:cxn ang="T14">
                    <a:pos x="T8" y="T9"/>
                  </a:cxn>
                </a:cxnLst>
                <a:rect l="T15" t="T16" r="T17" b="T18"/>
                <a:pathLst>
                  <a:path w="33" h="86">
                    <a:moveTo>
                      <a:pt x="11" y="0"/>
                    </a:moveTo>
                    <a:lnTo>
                      <a:pt x="33" y="86"/>
                    </a:lnTo>
                    <a:lnTo>
                      <a:pt x="22" y="86"/>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46" name="Freeform 213">
                <a:extLst>
                  <a:ext uri="{FF2B5EF4-FFF2-40B4-BE49-F238E27FC236}">
                    <a16:creationId xmlns:a16="http://schemas.microsoft.com/office/drawing/2014/main" id="{86AD6040-5CCD-4D76-B7E1-26AFC41A235B}"/>
                  </a:ext>
                </a:extLst>
              </p:cNvPr>
              <p:cNvSpPr>
                <a:spLocks/>
              </p:cNvSpPr>
              <p:nvPr/>
            </p:nvSpPr>
            <p:spPr bwMode="auto">
              <a:xfrm>
                <a:off x="3762" y="3796"/>
                <a:ext cx="49" cy="113"/>
              </a:xfrm>
              <a:custGeom>
                <a:avLst/>
                <a:gdLst>
                  <a:gd name="T0" fmla="*/ 11 w 49"/>
                  <a:gd name="T1" fmla="*/ 0 h 113"/>
                  <a:gd name="T2" fmla="*/ 49 w 49"/>
                  <a:gd name="T3" fmla="*/ 113 h 113"/>
                  <a:gd name="T4" fmla="*/ 38 w 49"/>
                  <a:gd name="T5" fmla="*/ 113 h 113"/>
                  <a:gd name="T6" fmla="*/ 0 w 49"/>
                  <a:gd name="T7" fmla="*/ 0 h 113"/>
                  <a:gd name="T8" fmla="*/ 11 w 49"/>
                  <a:gd name="T9" fmla="*/ 0 h 113"/>
                  <a:gd name="T10" fmla="*/ 0 60000 65536"/>
                  <a:gd name="T11" fmla="*/ 0 60000 65536"/>
                  <a:gd name="T12" fmla="*/ 0 60000 65536"/>
                  <a:gd name="T13" fmla="*/ 0 60000 65536"/>
                  <a:gd name="T14" fmla="*/ 0 60000 65536"/>
                  <a:gd name="T15" fmla="*/ 0 w 49"/>
                  <a:gd name="T16" fmla="*/ 0 h 113"/>
                  <a:gd name="T17" fmla="*/ 49 w 49"/>
                  <a:gd name="T18" fmla="*/ 113 h 113"/>
                </a:gdLst>
                <a:ahLst/>
                <a:cxnLst>
                  <a:cxn ang="T10">
                    <a:pos x="T0" y="T1"/>
                  </a:cxn>
                  <a:cxn ang="T11">
                    <a:pos x="T2" y="T3"/>
                  </a:cxn>
                  <a:cxn ang="T12">
                    <a:pos x="T4" y="T5"/>
                  </a:cxn>
                  <a:cxn ang="T13">
                    <a:pos x="T6" y="T7"/>
                  </a:cxn>
                  <a:cxn ang="T14">
                    <a:pos x="T8" y="T9"/>
                  </a:cxn>
                </a:cxnLst>
                <a:rect l="T15" t="T16" r="T17" b="T18"/>
                <a:pathLst>
                  <a:path w="49" h="113">
                    <a:moveTo>
                      <a:pt x="11" y="0"/>
                    </a:moveTo>
                    <a:lnTo>
                      <a:pt x="49" y="113"/>
                    </a:lnTo>
                    <a:lnTo>
                      <a:pt x="38" y="11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47" name="Freeform 214">
                <a:extLst>
                  <a:ext uri="{FF2B5EF4-FFF2-40B4-BE49-F238E27FC236}">
                    <a16:creationId xmlns:a16="http://schemas.microsoft.com/office/drawing/2014/main" id="{410DEF52-29CE-4DCE-8DB0-3CAD3296D08F}"/>
                  </a:ext>
                </a:extLst>
              </p:cNvPr>
              <p:cNvSpPr>
                <a:spLocks/>
              </p:cNvSpPr>
              <p:nvPr/>
            </p:nvSpPr>
            <p:spPr bwMode="auto">
              <a:xfrm>
                <a:off x="3697" y="3796"/>
                <a:ext cx="43" cy="113"/>
              </a:xfrm>
              <a:custGeom>
                <a:avLst/>
                <a:gdLst>
                  <a:gd name="T0" fmla="*/ 11 w 43"/>
                  <a:gd name="T1" fmla="*/ 0 h 113"/>
                  <a:gd name="T2" fmla="*/ 43 w 43"/>
                  <a:gd name="T3" fmla="*/ 113 h 113"/>
                  <a:gd name="T4" fmla="*/ 33 w 43"/>
                  <a:gd name="T5" fmla="*/ 113 h 113"/>
                  <a:gd name="T6" fmla="*/ 0 w 43"/>
                  <a:gd name="T7" fmla="*/ 0 h 113"/>
                  <a:gd name="T8" fmla="*/ 11 w 43"/>
                  <a:gd name="T9" fmla="*/ 0 h 113"/>
                  <a:gd name="T10" fmla="*/ 0 60000 65536"/>
                  <a:gd name="T11" fmla="*/ 0 60000 65536"/>
                  <a:gd name="T12" fmla="*/ 0 60000 65536"/>
                  <a:gd name="T13" fmla="*/ 0 60000 65536"/>
                  <a:gd name="T14" fmla="*/ 0 60000 65536"/>
                  <a:gd name="T15" fmla="*/ 0 w 43"/>
                  <a:gd name="T16" fmla="*/ 0 h 113"/>
                  <a:gd name="T17" fmla="*/ 43 w 43"/>
                  <a:gd name="T18" fmla="*/ 113 h 113"/>
                </a:gdLst>
                <a:ahLst/>
                <a:cxnLst>
                  <a:cxn ang="T10">
                    <a:pos x="T0" y="T1"/>
                  </a:cxn>
                  <a:cxn ang="T11">
                    <a:pos x="T2" y="T3"/>
                  </a:cxn>
                  <a:cxn ang="T12">
                    <a:pos x="T4" y="T5"/>
                  </a:cxn>
                  <a:cxn ang="T13">
                    <a:pos x="T6" y="T7"/>
                  </a:cxn>
                  <a:cxn ang="T14">
                    <a:pos x="T8" y="T9"/>
                  </a:cxn>
                </a:cxnLst>
                <a:rect l="T15" t="T16" r="T17" b="T18"/>
                <a:pathLst>
                  <a:path w="43" h="113">
                    <a:moveTo>
                      <a:pt x="11" y="0"/>
                    </a:moveTo>
                    <a:lnTo>
                      <a:pt x="43" y="113"/>
                    </a:lnTo>
                    <a:lnTo>
                      <a:pt x="33" y="113"/>
                    </a:lnTo>
                    <a:lnTo>
                      <a:pt x="0" y="0"/>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48" name="Freeform 215">
                <a:extLst>
                  <a:ext uri="{FF2B5EF4-FFF2-40B4-BE49-F238E27FC236}">
                    <a16:creationId xmlns:a16="http://schemas.microsoft.com/office/drawing/2014/main" id="{F5BA82C6-7EA4-4C6D-AAF3-7F5BA9526815}"/>
                  </a:ext>
                </a:extLst>
              </p:cNvPr>
              <p:cNvSpPr>
                <a:spLocks/>
              </p:cNvSpPr>
              <p:nvPr/>
            </p:nvSpPr>
            <p:spPr bwMode="auto">
              <a:xfrm>
                <a:off x="3557" y="3791"/>
                <a:ext cx="302" cy="145"/>
              </a:xfrm>
              <a:custGeom>
                <a:avLst/>
                <a:gdLst>
                  <a:gd name="T0" fmla="*/ 0 w 302"/>
                  <a:gd name="T1" fmla="*/ 0 h 145"/>
                  <a:gd name="T2" fmla="*/ 32 w 302"/>
                  <a:gd name="T3" fmla="*/ 118 h 145"/>
                  <a:gd name="T4" fmla="*/ 302 w 302"/>
                  <a:gd name="T5" fmla="*/ 118 h 145"/>
                  <a:gd name="T6" fmla="*/ 302 w 302"/>
                  <a:gd name="T7" fmla="*/ 145 h 145"/>
                  <a:gd name="T8" fmla="*/ 27 w 302"/>
                  <a:gd name="T9" fmla="*/ 145 h 145"/>
                  <a:gd name="T10" fmla="*/ 0 w 302"/>
                  <a:gd name="T11" fmla="*/ 32 h 145"/>
                  <a:gd name="T12" fmla="*/ 0 w 302"/>
                  <a:gd name="T13" fmla="*/ 0 h 145"/>
                  <a:gd name="T14" fmla="*/ 0 60000 65536"/>
                  <a:gd name="T15" fmla="*/ 0 60000 65536"/>
                  <a:gd name="T16" fmla="*/ 0 60000 65536"/>
                  <a:gd name="T17" fmla="*/ 0 60000 65536"/>
                  <a:gd name="T18" fmla="*/ 0 60000 65536"/>
                  <a:gd name="T19" fmla="*/ 0 60000 65536"/>
                  <a:gd name="T20" fmla="*/ 0 60000 65536"/>
                  <a:gd name="T21" fmla="*/ 0 w 302"/>
                  <a:gd name="T22" fmla="*/ 0 h 145"/>
                  <a:gd name="T23" fmla="*/ 302 w 302"/>
                  <a:gd name="T24" fmla="*/ 145 h 1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2" h="145">
                    <a:moveTo>
                      <a:pt x="0" y="0"/>
                    </a:moveTo>
                    <a:lnTo>
                      <a:pt x="32" y="118"/>
                    </a:lnTo>
                    <a:lnTo>
                      <a:pt x="302" y="118"/>
                    </a:lnTo>
                    <a:lnTo>
                      <a:pt x="302" y="145"/>
                    </a:lnTo>
                    <a:lnTo>
                      <a:pt x="27" y="145"/>
                    </a:lnTo>
                    <a:lnTo>
                      <a:pt x="0" y="32"/>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302" name="Freeform 216">
              <a:extLst>
                <a:ext uri="{FF2B5EF4-FFF2-40B4-BE49-F238E27FC236}">
                  <a16:creationId xmlns:a16="http://schemas.microsoft.com/office/drawing/2014/main" id="{6862AB84-B582-408B-B38A-4C43D7B2898D}"/>
                </a:ext>
              </a:extLst>
            </p:cNvPr>
            <p:cNvSpPr>
              <a:spLocks/>
            </p:cNvSpPr>
            <p:nvPr/>
          </p:nvSpPr>
          <p:spPr bwMode="auto">
            <a:xfrm>
              <a:off x="3552" y="3791"/>
              <a:ext cx="313" cy="151"/>
            </a:xfrm>
            <a:custGeom>
              <a:avLst/>
              <a:gdLst>
                <a:gd name="T0" fmla="*/ 37 w 313"/>
                <a:gd name="T1" fmla="*/ 113 h 151"/>
                <a:gd name="T2" fmla="*/ 307 w 313"/>
                <a:gd name="T3" fmla="*/ 113 h 151"/>
                <a:gd name="T4" fmla="*/ 313 w 313"/>
                <a:gd name="T5" fmla="*/ 118 h 151"/>
                <a:gd name="T6" fmla="*/ 313 w 313"/>
                <a:gd name="T7" fmla="*/ 145 h 151"/>
                <a:gd name="T8" fmla="*/ 307 w 313"/>
                <a:gd name="T9" fmla="*/ 151 h 151"/>
                <a:gd name="T10" fmla="*/ 32 w 313"/>
                <a:gd name="T11" fmla="*/ 151 h 151"/>
                <a:gd name="T12" fmla="*/ 27 w 313"/>
                <a:gd name="T13" fmla="*/ 145 h 151"/>
                <a:gd name="T14" fmla="*/ 0 w 313"/>
                <a:gd name="T15" fmla="*/ 32 h 151"/>
                <a:gd name="T16" fmla="*/ 0 w 313"/>
                <a:gd name="T17" fmla="*/ 0 h 151"/>
                <a:gd name="T18" fmla="*/ 10 w 313"/>
                <a:gd name="T19" fmla="*/ 0 h 151"/>
                <a:gd name="T20" fmla="*/ 10 w 313"/>
                <a:gd name="T21" fmla="*/ 32 h 151"/>
                <a:gd name="T22" fmla="*/ 37 w 313"/>
                <a:gd name="T23" fmla="*/ 140 h 151"/>
                <a:gd name="T24" fmla="*/ 302 w 313"/>
                <a:gd name="T25" fmla="*/ 140 h 151"/>
                <a:gd name="T26" fmla="*/ 302 w 313"/>
                <a:gd name="T27" fmla="*/ 124 h 151"/>
                <a:gd name="T28" fmla="*/ 37 w 313"/>
                <a:gd name="T29" fmla="*/ 124 h 151"/>
                <a:gd name="T30" fmla="*/ 32 w 313"/>
                <a:gd name="T31" fmla="*/ 118 h 151"/>
                <a:gd name="T32" fmla="*/ 37 w 313"/>
                <a:gd name="T33" fmla="*/ 113 h 1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3"/>
                <a:gd name="T52" fmla="*/ 0 h 151"/>
                <a:gd name="T53" fmla="*/ 313 w 313"/>
                <a:gd name="T54" fmla="*/ 151 h 1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3" h="151">
                  <a:moveTo>
                    <a:pt x="37" y="113"/>
                  </a:moveTo>
                  <a:lnTo>
                    <a:pt x="307" y="113"/>
                  </a:lnTo>
                  <a:lnTo>
                    <a:pt x="313" y="118"/>
                  </a:lnTo>
                  <a:lnTo>
                    <a:pt x="313" y="145"/>
                  </a:lnTo>
                  <a:lnTo>
                    <a:pt x="307" y="151"/>
                  </a:lnTo>
                  <a:lnTo>
                    <a:pt x="32" y="151"/>
                  </a:lnTo>
                  <a:lnTo>
                    <a:pt x="27" y="145"/>
                  </a:lnTo>
                  <a:lnTo>
                    <a:pt x="0" y="32"/>
                  </a:lnTo>
                  <a:lnTo>
                    <a:pt x="0" y="0"/>
                  </a:lnTo>
                  <a:lnTo>
                    <a:pt x="10" y="0"/>
                  </a:lnTo>
                  <a:lnTo>
                    <a:pt x="10" y="32"/>
                  </a:lnTo>
                  <a:lnTo>
                    <a:pt x="37" y="140"/>
                  </a:lnTo>
                  <a:lnTo>
                    <a:pt x="302" y="140"/>
                  </a:lnTo>
                  <a:lnTo>
                    <a:pt x="302" y="124"/>
                  </a:lnTo>
                  <a:lnTo>
                    <a:pt x="37" y="124"/>
                  </a:lnTo>
                  <a:lnTo>
                    <a:pt x="32" y="118"/>
                  </a:lnTo>
                  <a:lnTo>
                    <a:pt x="37"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3" name="Freeform 217">
              <a:extLst>
                <a:ext uri="{FF2B5EF4-FFF2-40B4-BE49-F238E27FC236}">
                  <a16:creationId xmlns:a16="http://schemas.microsoft.com/office/drawing/2014/main" id="{A673956F-A83B-4A7A-B4BC-69E7C2D66509}"/>
                </a:ext>
              </a:extLst>
            </p:cNvPr>
            <p:cNvSpPr>
              <a:spLocks/>
            </p:cNvSpPr>
            <p:nvPr/>
          </p:nvSpPr>
          <p:spPr bwMode="auto">
            <a:xfrm>
              <a:off x="3552" y="3791"/>
              <a:ext cx="43" cy="118"/>
            </a:xfrm>
            <a:custGeom>
              <a:avLst/>
              <a:gdLst>
                <a:gd name="T0" fmla="*/ 0 w 43"/>
                <a:gd name="T1" fmla="*/ 0 h 118"/>
                <a:gd name="T2" fmla="*/ 10 w 43"/>
                <a:gd name="T3" fmla="*/ 0 h 118"/>
                <a:gd name="T4" fmla="*/ 43 w 43"/>
                <a:gd name="T5" fmla="*/ 118 h 118"/>
                <a:gd name="T6" fmla="*/ 32 w 43"/>
                <a:gd name="T7" fmla="*/ 118 h 118"/>
                <a:gd name="T8" fmla="*/ 0 w 43"/>
                <a:gd name="T9" fmla="*/ 0 h 118"/>
                <a:gd name="T10" fmla="*/ 0 w 43"/>
                <a:gd name="T11" fmla="*/ 0 h 118"/>
                <a:gd name="T12" fmla="*/ 0 60000 65536"/>
                <a:gd name="T13" fmla="*/ 0 60000 65536"/>
                <a:gd name="T14" fmla="*/ 0 60000 65536"/>
                <a:gd name="T15" fmla="*/ 0 60000 65536"/>
                <a:gd name="T16" fmla="*/ 0 60000 65536"/>
                <a:gd name="T17" fmla="*/ 0 60000 65536"/>
                <a:gd name="T18" fmla="*/ 0 w 43"/>
                <a:gd name="T19" fmla="*/ 0 h 118"/>
                <a:gd name="T20" fmla="*/ 43 w 43"/>
                <a:gd name="T21" fmla="*/ 118 h 118"/>
              </a:gdLst>
              <a:ahLst/>
              <a:cxnLst>
                <a:cxn ang="T12">
                  <a:pos x="T0" y="T1"/>
                </a:cxn>
                <a:cxn ang="T13">
                  <a:pos x="T2" y="T3"/>
                </a:cxn>
                <a:cxn ang="T14">
                  <a:pos x="T4" y="T5"/>
                </a:cxn>
                <a:cxn ang="T15">
                  <a:pos x="T6" y="T7"/>
                </a:cxn>
                <a:cxn ang="T16">
                  <a:pos x="T8" y="T9"/>
                </a:cxn>
                <a:cxn ang="T17">
                  <a:pos x="T10" y="T11"/>
                </a:cxn>
              </a:cxnLst>
              <a:rect l="T18" t="T19" r="T20" b="T21"/>
              <a:pathLst>
                <a:path w="43" h="118">
                  <a:moveTo>
                    <a:pt x="0" y="0"/>
                  </a:moveTo>
                  <a:lnTo>
                    <a:pt x="10" y="0"/>
                  </a:lnTo>
                  <a:lnTo>
                    <a:pt x="43" y="118"/>
                  </a:lnTo>
                  <a:lnTo>
                    <a:pt x="32" y="11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4" name="Freeform 218">
              <a:extLst>
                <a:ext uri="{FF2B5EF4-FFF2-40B4-BE49-F238E27FC236}">
                  <a16:creationId xmlns:a16="http://schemas.microsoft.com/office/drawing/2014/main" id="{D61CAE19-0950-4069-801C-552D642D90F1}"/>
                </a:ext>
              </a:extLst>
            </p:cNvPr>
            <p:cNvSpPr>
              <a:spLocks/>
            </p:cNvSpPr>
            <p:nvPr/>
          </p:nvSpPr>
          <p:spPr bwMode="auto">
            <a:xfrm>
              <a:off x="3832" y="3753"/>
              <a:ext cx="81" cy="189"/>
            </a:xfrm>
            <a:custGeom>
              <a:avLst/>
              <a:gdLst>
                <a:gd name="T0" fmla="*/ 0 w 81"/>
                <a:gd name="T1" fmla="*/ 0 h 189"/>
                <a:gd name="T2" fmla="*/ 81 w 81"/>
                <a:gd name="T3" fmla="*/ 189 h 189"/>
                <a:gd name="T4" fmla="*/ 49 w 81"/>
                <a:gd name="T5" fmla="*/ 140 h 189"/>
                <a:gd name="T6" fmla="*/ 22 w 81"/>
                <a:gd name="T7" fmla="*/ 76 h 189"/>
                <a:gd name="T8" fmla="*/ 6 w 81"/>
                <a:gd name="T9" fmla="*/ 27 h 189"/>
                <a:gd name="T10" fmla="*/ 0 w 81"/>
                <a:gd name="T11" fmla="*/ 16 h 189"/>
                <a:gd name="T12" fmla="*/ 0 w 81"/>
                <a:gd name="T13" fmla="*/ 0 h 189"/>
                <a:gd name="T14" fmla="*/ 0 60000 65536"/>
                <a:gd name="T15" fmla="*/ 0 60000 65536"/>
                <a:gd name="T16" fmla="*/ 0 60000 65536"/>
                <a:gd name="T17" fmla="*/ 0 60000 65536"/>
                <a:gd name="T18" fmla="*/ 0 60000 65536"/>
                <a:gd name="T19" fmla="*/ 0 60000 65536"/>
                <a:gd name="T20" fmla="*/ 0 60000 65536"/>
                <a:gd name="T21" fmla="*/ 0 w 81"/>
                <a:gd name="T22" fmla="*/ 0 h 189"/>
                <a:gd name="T23" fmla="*/ 81 w 81"/>
                <a:gd name="T24" fmla="*/ 189 h 1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 h="189">
                  <a:moveTo>
                    <a:pt x="0" y="0"/>
                  </a:moveTo>
                  <a:lnTo>
                    <a:pt x="81" y="189"/>
                  </a:lnTo>
                  <a:lnTo>
                    <a:pt x="49" y="140"/>
                  </a:lnTo>
                  <a:lnTo>
                    <a:pt x="22" y="76"/>
                  </a:lnTo>
                  <a:lnTo>
                    <a:pt x="6" y="27"/>
                  </a:lnTo>
                  <a:lnTo>
                    <a:pt x="0" y="16"/>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5" name="Freeform 219">
              <a:extLst>
                <a:ext uri="{FF2B5EF4-FFF2-40B4-BE49-F238E27FC236}">
                  <a16:creationId xmlns:a16="http://schemas.microsoft.com/office/drawing/2014/main" id="{53B5A26D-CAE1-4840-B8EF-B07A632BADCF}"/>
                </a:ext>
              </a:extLst>
            </p:cNvPr>
            <p:cNvSpPr>
              <a:spLocks/>
            </p:cNvSpPr>
            <p:nvPr/>
          </p:nvSpPr>
          <p:spPr bwMode="auto">
            <a:xfrm>
              <a:off x="3827" y="3753"/>
              <a:ext cx="92" cy="189"/>
            </a:xfrm>
            <a:custGeom>
              <a:avLst/>
              <a:gdLst>
                <a:gd name="T0" fmla="*/ 92 w 92"/>
                <a:gd name="T1" fmla="*/ 189 h 189"/>
                <a:gd name="T2" fmla="*/ 81 w 92"/>
                <a:gd name="T3" fmla="*/ 189 h 189"/>
                <a:gd name="T4" fmla="*/ 48 w 92"/>
                <a:gd name="T5" fmla="*/ 140 h 189"/>
                <a:gd name="T6" fmla="*/ 21 w 92"/>
                <a:gd name="T7" fmla="*/ 76 h 189"/>
                <a:gd name="T8" fmla="*/ 5 w 92"/>
                <a:gd name="T9" fmla="*/ 27 h 189"/>
                <a:gd name="T10" fmla="*/ 0 w 92"/>
                <a:gd name="T11" fmla="*/ 16 h 189"/>
                <a:gd name="T12" fmla="*/ 0 w 92"/>
                <a:gd name="T13" fmla="*/ 0 h 189"/>
                <a:gd name="T14" fmla="*/ 11 w 92"/>
                <a:gd name="T15" fmla="*/ 0 h 189"/>
                <a:gd name="T16" fmla="*/ 11 w 92"/>
                <a:gd name="T17" fmla="*/ 16 h 189"/>
                <a:gd name="T18" fmla="*/ 16 w 92"/>
                <a:gd name="T19" fmla="*/ 27 h 189"/>
                <a:gd name="T20" fmla="*/ 32 w 92"/>
                <a:gd name="T21" fmla="*/ 76 h 189"/>
                <a:gd name="T22" fmla="*/ 59 w 92"/>
                <a:gd name="T23" fmla="*/ 140 h 189"/>
                <a:gd name="T24" fmla="*/ 92 w 92"/>
                <a:gd name="T25" fmla="*/ 189 h 189"/>
                <a:gd name="T26" fmla="*/ 92 w 92"/>
                <a:gd name="T27" fmla="*/ 189 h 1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2"/>
                <a:gd name="T43" fmla="*/ 0 h 189"/>
                <a:gd name="T44" fmla="*/ 92 w 92"/>
                <a:gd name="T45" fmla="*/ 189 h 18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2" h="189">
                  <a:moveTo>
                    <a:pt x="92" y="189"/>
                  </a:moveTo>
                  <a:lnTo>
                    <a:pt x="81" y="189"/>
                  </a:lnTo>
                  <a:lnTo>
                    <a:pt x="48" y="140"/>
                  </a:lnTo>
                  <a:lnTo>
                    <a:pt x="21" y="76"/>
                  </a:lnTo>
                  <a:lnTo>
                    <a:pt x="5" y="27"/>
                  </a:lnTo>
                  <a:lnTo>
                    <a:pt x="0" y="16"/>
                  </a:lnTo>
                  <a:lnTo>
                    <a:pt x="0" y="0"/>
                  </a:lnTo>
                  <a:lnTo>
                    <a:pt x="11" y="0"/>
                  </a:lnTo>
                  <a:lnTo>
                    <a:pt x="11" y="16"/>
                  </a:lnTo>
                  <a:lnTo>
                    <a:pt x="16" y="27"/>
                  </a:lnTo>
                  <a:lnTo>
                    <a:pt x="32" y="76"/>
                  </a:lnTo>
                  <a:lnTo>
                    <a:pt x="59" y="140"/>
                  </a:lnTo>
                  <a:lnTo>
                    <a:pt x="92" y="1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6" name="Freeform 220">
              <a:extLst>
                <a:ext uri="{FF2B5EF4-FFF2-40B4-BE49-F238E27FC236}">
                  <a16:creationId xmlns:a16="http://schemas.microsoft.com/office/drawing/2014/main" id="{47005AB1-99F9-4810-BBF3-C3262BB38844}"/>
                </a:ext>
              </a:extLst>
            </p:cNvPr>
            <p:cNvSpPr>
              <a:spLocks/>
            </p:cNvSpPr>
            <p:nvPr/>
          </p:nvSpPr>
          <p:spPr bwMode="auto">
            <a:xfrm>
              <a:off x="3827" y="3753"/>
              <a:ext cx="92" cy="189"/>
            </a:xfrm>
            <a:custGeom>
              <a:avLst/>
              <a:gdLst>
                <a:gd name="T0" fmla="*/ 0 w 92"/>
                <a:gd name="T1" fmla="*/ 0 h 189"/>
                <a:gd name="T2" fmla="*/ 11 w 92"/>
                <a:gd name="T3" fmla="*/ 0 h 189"/>
                <a:gd name="T4" fmla="*/ 92 w 92"/>
                <a:gd name="T5" fmla="*/ 189 h 189"/>
                <a:gd name="T6" fmla="*/ 81 w 92"/>
                <a:gd name="T7" fmla="*/ 189 h 189"/>
                <a:gd name="T8" fmla="*/ 0 w 92"/>
                <a:gd name="T9" fmla="*/ 0 h 189"/>
                <a:gd name="T10" fmla="*/ 0 w 92"/>
                <a:gd name="T11" fmla="*/ 0 h 189"/>
                <a:gd name="T12" fmla="*/ 0 60000 65536"/>
                <a:gd name="T13" fmla="*/ 0 60000 65536"/>
                <a:gd name="T14" fmla="*/ 0 60000 65536"/>
                <a:gd name="T15" fmla="*/ 0 60000 65536"/>
                <a:gd name="T16" fmla="*/ 0 60000 65536"/>
                <a:gd name="T17" fmla="*/ 0 60000 65536"/>
                <a:gd name="T18" fmla="*/ 0 w 92"/>
                <a:gd name="T19" fmla="*/ 0 h 189"/>
                <a:gd name="T20" fmla="*/ 92 w 92"/>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92" h="189">
                  <a:moveTo>
                    <a:pt x="0" y="0"/>
                  </a:moveTo>
                  <a:lnTo>
                    <a:pt x="11" y="0"/>
                  </a:lnTo>
                  <a:lnTo>
                    <a:pt x="92" y="189"/>
                  </a:lnTo>
                  <a:lnTo>
                    <a:pt x="81" y="18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 name="Freeform 222">
              <a:extLst>
                <a:ext uri="{FF2B5EF4-FFF2-40B4-BE49-F238E27FC236}">
                  <a16:creationId xmlns:a16="http://schemas.microsoft.com/office/drawing/2014/main" id="{EE49E19E-9D23-4613-98BD-B1868F1AFCD1}"/>
                </a:ext>
              </a:extLst>
            </p:cNvPr>
            <p:cNvSpPr>
              <a:spLocks/>
            </p:cNvSpPr>
            <p:nvPr/>
          </p:nvSpPr>
          <p:spPr bwMode="auto">
            <a:xfrm>
              <a:off x="2872" y="547"/>
              <a:ext cx="1155" cy="831"/>
            </a:xfrm>
            <a:custGeom>
              <a:avLst/>
              <a:gdLst>
                <a:gd name="T0" fmla="*/ 1084 w 1155"/>
                <a:gd name="T1" fmla="*/ 831 h 831"/>
                <a:gd name="T2" fmla="*/ 1111 w 1155"/>
                <a:gd name="T3" fmla="*/ 831 h 831"/>
                <a:gd name="T4" fmla="*/ 1133 w 1155"/>
                <a:gd name="T5" fmla="*/ 821 h 831"/>
                <a:gd name="T6" fmla="*/ 1138 w 1155"/>
                <a:gd name="T7" fmla="*/ 810 h 831"/>
                <a:gd name="T8" fmla="*/ 1144 w 1155"/>
                <a:gd name="T9" fmla="*/ 804 h 831"/>
                <a:gd name="T10" fmla="*/ 1155 w 1155"/>
                <a:gd name="T11" fmla="*/ 783 h 831"/>
                <a:gd name="T12" fmla="*/ 1155 w 1155"/>
                <a:gd name="T13" fmla="*/ 54 h 831"/>
                <a:gd name="T14" fmla="*/ 1138 w 1155"/>
                <a:gd name="T15" fmla="*/ 22 h 831"/>
                <a:gd name="T16" fmla="*/ 1133 w 1155"/>
                <a:gd name="T17" fmla="*/ 17 h 831"/>
                <a:gd name="T18" fmla="*/ 1111 w 1155"/>
                <a:gd name="T19" fmla="*/ 6 h 831"/>
                <a:gd name="T20" fmla="*/ 1101 w 1155"/>
                <a:gd name="T21" fmla="*/ 6 h 831"/>
                <a:gd name="T22" fmla="*/ 1084 w 1155"/>
                <a:gd name="T23" fmla="*/ 0 h 831"/>
                <a:gd name="T24" fmla="*/ 64 w 1155"/>
                <a:gd name="T25" fmla="*/ 0 h 831"/>
                <a:gd name="T26" fmla="*/ 54 w 1155"/>
                <a:gd name="T27" fmla="*/ 6 h 831"/>
                <a:gd name="T28" fmla="*/ 43 w 1155"/>
                <a:gd name="T29" fmla="*/ 6 h 831"/>
                <a:gd name="T30" fmla="*/ 21 w 1155"/>
                <a:gd name="T31" fmla="*/ 17 h 831"/>
                <a:gd name="T32" fmla="*/ 5 w 1155"/>
                <a:gd name="T33" fmla="*/ 33 h 831"/>
                <a:gd name="T34" fmla="*/ 0 w 1155"/>
                <a:gd name="T35" fmla="*/ 44 h 831"/>
                <a:gd name="T36" fmla="*/ 0 w 1155"/>
                <a:gd name="T37" fmla="*/ 794 h 831"/>
                <a:gd name="T38" fmla="*/ 5 w 1155"/>
                <a:gd name="T39" fmla="*/ 804 h 831"/>
                <a:gd name="T40" fmla="*/ 16 w 1155"/>
                <a:gd name="T41" fmla="*/ 810 h 831"/>
                <a:gd name="T42" fmla="*/ 21 w 1155"/>
                <a:gd name="T43" fmla="*/ 821 h 831"/>
                <a:gd name="T44" fmla="*/ 43 w 1155"/>
                <a:gd name="T45" fmla="*/ 831 h 831"/>
                <a:gd name="T46" fmla="*/ 64 w 1155"/>
                <a:gd name="T47" fmla="*/ 831 h 831"/>
                <a:gd name="T48" fmla="*/ 1084 w 1155"/>
                <a:gd name="T49" fmla="*/ 831 h 83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55"/>
                <a:gd name="T76" fmla="*/ 0 h 831"/>
                <a:gd name="T77" fmla="*/ 1155 w 1155"/>
                <a:gd name="T78" fmla="*/ 831 h 83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55" h="831">
                  <a:moveTo>
                    <a:pt x="1084" y="831"/>
                  </a:moveTo>
                  <a:lnTo>
                    <a:pt x="1111" y="831"/>
                  </a:lnTo>
                  <a:lnTo>
                    <a:pt x="1133" y="821"/>
                  </a:lnTo>
                  <a:lnTo>
                    <a:pt x="1138" y="810"/>
                  </a:lnTo>
                  <a:lnTo>
                    <a:pt x="1144" y="804"/>
                  </a:lnTo>
                  <a:lnTo>
                    <a:pt x="1155" y="783"/>
                  </a:lnTo>
                  <a:lnTo>
                    <a:pt x="1155" y="54"/>
                  </a:lnTo>
                  <a:lnTo>
                    <a:pt x="1138" y="22"/>
                  </a:lnTo>
                  <a:lnTo>
                    <a:pt x="1133" y="17"/>
                  </a:lnTo>
                  <a:lnTo>
                    <a:pt x="1111" y="6"/>
                  </a:lnTo>
                  <a:lnTo>
                    <a:pt x="1101" y="6"/>
                  </a:lnTo>
                  <a:lnTo>
                    <a:pt x="1084" y="0"/>
                  </a:lnTo>
                  <a:lnTo>
                    <a:pt x="64" y="0"/>
                  </a:lnTo>
                  <a:lnTo>
                    <a:pt x="54" y="6"/>
                  </a:lnTo>
                  <a:lnTo>
                    <a:pt x="43" y="6"/>
                  </a:lnTo>
                  <a:lnTo>
                    <a:pt x="21" y="17"/>
                  </a:lnTo>
                  <a:lnTo>
                    <a:pt x="5" y="33"/>
                  </a:lnTo>
                  <a:lnTo>
                    <a:pt x="0" y="44"/>
                  </a:lnTo>
                  <a:lnTo>
                    <a:pt x="0" y="794"/>
                  </a:lnTo>
                  <a:lnTo>
                    <a:pt x="5" y="804"/>
                  </a:lnTo>
                  <a:lnTo>
                    <a:pt x="16" y="810"/>
                  </a:lnTo>
                  <a:lnTo>
                    <a:pt x="21" y="821"/>
                  </a:lnTo>
                  <a:lnTo>
                    <a:pt x="43" y="831"/>
                  </a:lnTo>
                  <a:lnTo>
                    <a:pt x="64" y="831"/>
                  </a:lnTo>
                  <a:lnTo>
                    <a:pt x="1084" y="831"/>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8" name="Freeform 223">
              <a:extLst>
                <a:ext uri="{FF2B5EF4-FFF2-40B4-BE49-F238E27FC236}">
                  <a16:creationId xmlns:a16="http://schemas.microsoft.com/office/drawing/2014/main" id="{681E9667-080D-4EAA-8080-3942C3DF4B9D}"/>
                </a:ext>
              </a:extLst>
            </p:cNvPr>
            <p:cNvSpPr>
              <a:spLocks/>
            </p:cNvSpPr>
            <p:nvPr/>
          </p:nvSpPr>
          <p:spPr bwMode="auto">
            <a:xfrm>
              <a:off x="2861" y="537"/>
              <a:ext cx="1176" cy="852"/>
            </a:xfrm>
            <a:custGeom>
              <a:avLst/>
              <a:gdLst>
                <a:gd name="T0" fmla="*/ 1122 w 1176"/>
                <a:gd name="T1" fmla="*/ 836 h 852"/>
                <a:gd name="T2" fmla="*/ 1139 w 1176"/>
                <a:gd name="T3" fmla="*/ 825 h 852"/>
                <a:gd name="T4" fmla="*/ 1144 w 1176"/>
                <a:gd name="T5" fmla="*/ 820 h 852"/>
                <a:gd name="T6" fmla="*/ 1144 w 1176"/>
                <a:gd name="T7" fmla="*/ 814 h 852"/>
                <a:gd name="T8" fmla="*/ 1155 w 1176"/>
                <a:gd name="T9" fmla="*/ 804 h 852"/>
                <a:gd name="T10" fmla="*/ 1160 w 1176"/>
                <a:gd name="T11" fmla="*/ 793 h 852"/>
                <a:gd name="T12" fmla="*/ 1160 w 1176"/>
                <a:gd name="T13" fmla="*/ 64 h 852"/>
                <a:gd name="T14" fmla="*/ 1149 w 1176"/>
                <a:gd name="T15" fmla="*/ 43 h 852"/>
                <a:gd name="T16" fmla="*/ 1133 w 1176"/>
                <a:gd name="T17" fmla="*/ 27 h 852"/>
                <a:gd name="T18" fmla="*/ 1122 w 1176"/>
                <a:gd name="T19" fmla="*/ 21 h 852"/>
                <a:gd name="T20" fmla="*/ 1112 w 1176"/>
                <a:gd name="T21" fmla="*/ 21 h 852"/>
                <a:gd name="T22" fmla="*/ 1095 w 1176"/>
                <a:gd name="T23" fmla="*/ 16 h 852"/>
                <a:gd name="T24" fmla="*/ 75 w 1176"/>
                <a:gd name="T25" fmla="*/ 16 h 852"/>
                <a:gd name="T26" fmla="*/ 65 w 1176"/>
                <a:gd name="T27" fmla="*/ 21 h 852"/>
                <a:gd name="T28" fmla="*/ 54 w 1176"/>
                <a:gd name="T29" fmla="*/ 21 h 852"/>
                <a:gd name="T30" fmla="*/ 43 w 1176"/>
                <a:gd name="T31" fmla="*/ 27 h 852"/>
                <a:gd name="T32" fmla="*/ 16 w 1176"/>
                <a:gd name="T33" fmla="*/ 54 h 852"/>
                <a:gd name="T34" fmla="*/ 16 w 1176"/>
                <a:gd name="T35" fmla="*/ 54 h 852"/>
                <a:gd name="T36" fmla="*/ 16 w 1176"/>
                <a:gd name="T37" fmla="*/ 804 h 852"/>
                <a:gd name="T38" fmla="*/ 21 w 1176"/>
                <a:gd name="T39" fmla="*/ 809 h 852"/>
                <a:gd name="T40" fmla="*/ 27 w 1176"/>
                <a:gd name="T41" fmla="*/ 814 h 852"/>
                <a:gd name="T42" fmla="*/ 32 w 1176"/>
                <a:gd name="T43" fmla="*/ 820 h 852"/>
                <a:gd name="T44" fmla="*/ 38 w 1176"/>
                <a:gd name="T45" fmla="*/ 825 h 852"/>
                <a:gd name="T46" fmla="*/ 54 w 1176"/>
                <a:gd name="T47" fmla="*/ 836 h 852"/>
                <a:gd name="T48" fmla="*/ 75 w 1176"/>
                <a:gd name="T49" fmla="*/ 836 h 852"/>
                <a:gd name="T50" fmla="*/ 1095 w 1176"/>
                <a:gd name="T51" fmla="*/ 836 h 852"/>
                <a:gd name="T52" fmla="*/ 1095 w 1176"/>
                <a:gd name="T53" fmla="*/ 852 h 852"/>
                <a:gd name="T54" fmla="*/ 75 w 1176"/>
                <a:gd name="T55" fmla="*/ 852 h 852"/>
                <a:gd name="T56" fmla="*/ 54 w 1176"/>
                <a:gd name="T57" fmla="*/ 852 h 852"/>
                <a:gd name="T58" fmla="*/ 32 w 1176"/>
                <a:gd name="T59" fmla="*/ 841 h 852"/>
                <a:gd name="T60" fmla="*/ 21 w 1176"/>
                <a:gd name="T61" fmla="*/ 831 h 852"/>
                <a:gd name="T62" fmla="*/ 21 w 1176"/>
                <a:gd name="T63" fmla="*/ 825 h 852"/>
                <a:gd name="T64" fmla="*/ 16 w 1176"/>
                <a:gd name="T65" fmla="*/ 825 h 852"/>
                <a:gd name="T66" fmla="*/ 5 w 1176"/>
                <a:gd name="T67" fmla="*/ 814 h 852"/>
                <a:gd name="T68" fmla="*/ 0 w 1176"/>
                <a:gd name="T69" fmla="*/ 804 h 852"/>
                <a:gd name="T70" fmla="*/ 0 w 1176"/>
                <a:gd name="T71" fmla="*/ 54 h 852"/>
                <a:gd name="T72" fmla="*/ 5 w 1176"/>
                <a:gd name="T73" fmla="*/ 43 h 852"/>
                <a:gd name="T74" fmla="*/ 11 w 1176"/>
                <a:gd name="T75" fmla="*/ 37 h 852"/>
                <a:gd name="T76" fmla="*/ 27 w 1176"/>
                <a:gd name="T77" fmla="*/ 21 h 852"/>
                <a:gd name="T78" fmla="*/ 32 w 1176"/>
                <a:gd name="T79" fmla="*/ 16 h 852"/>
                <a:gd name="T80" fmla="*/ 54 w 1176"/>
                <a:gd name="T81" fmla="*/ 5 h 852"/>
                <a:gd name="T82" fmla="*/ 65 w 1176"/>
                <a:gd name="T83" fmla="*/ 5 h 852"/>
                <a:gd name="T84" fmla="*/ 75 w 1176"/>
                <a:gd name="T85" fmla="*/ 0 h 852"/>
                <a:gd name="T86" fmla="*/ 1095 w 1176"/>
                <a:gd name="T87" fmla="*/ 0 h 852"/>
                <a:gd name="T88" fmla="*/ 1112 w 1176"/>
                <a:gd name="T89" fmla="*/ 5 h 852"/>
                <a:gd name="T90" fmla="*/ 1122 w 1176"/>
                <a:gd name="T91" fmla="*/ 5 h 852"/>
                <a:gd name="T92" fmla="*/ 1144 w 1176"/>
                <a:gd name="T93" fmla="*/ 16 h 852"/>
                <a:gd name="T94" fmla="*/ 1149 w 1176"/>
                <a:gd name="T95" fmla="*/ 21 h 852"/>
                <a:gd name="T96" fmla="*/ 1155 w 1176"/>
                <a:gd name="T97" fmla="*/ 27 h 852"/>
                <a:gd name="T98" fmla="*/ 1160 w 1176"/>
                <a:gd name="T99" fmla="*/ 32 h 852"/>
                <a:gd name="T100" fmla="*/ 1176 w 1176"/>
                <a:gd name="T101" fmla="*/ 64 h 852"/>
                <a:gd name="T102" fmla="*/ 1176 w 1176"/>
                <a:gd name="T103" fmla="*/ 793 h 852"/>
                <a:gd name="T104" fmla="*/ 1166 w 1176"/>
                <a:gd name="T105" fmla="*/ 814 h 852"/>
                <a:gd name="T106" fmla="*/ 1160 w 1176"/>
                <a:gd name="T107" fmla="*/ 820 h 852"/>
                <a:gd name="T108" fmla="*/ 1160 w 1176"/>
                <a:gd name="T109" fmla="*/ 820 h 852"/>
                <a:gd name="T110" fmla="*/ 1155 w 1176"/>
                <a:gd name="T111" fmla="*/ 831 h 852"/>
                <a:gd name="T112" fmla="*/ 1144 w 1176"/>
                <a:gd name="T113" fmla="*/ 841 h 852"/>
                <a:gd name="T114" fmla="*/ 1122 w 1176"/>
                <a:gd name="T115" fmla="*/ 852 h 852"/>
                <a:gd name="T116" fmla="*/ 1122 w 1176"/>
                <a:gd name="T117" fmla="*/ 836 h 85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76"/>
                <a:gd name="T178" fmla="*/ 0 h 852"/>
                <a:gd name="T179" fmla="*/ 1176 w 1176"/>
                <a:gd name="T180" fmla="*/ 852 h 85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76" h="852">
                  <a:moveTo>
                    <a:pt x="1122" y="836"/>
                  </a:moveTo>
                  <a:lnTo>
                    <a:pt x="1139" y="825"/>
                  </a:lnTo>
                  <a:lnTo>
                    <a:pt x="1144" y="820"/>
                  </a:lnTo>
                  <a:lnTo>
                    <a:pt x="1144" y="814"/>
                  </a:lnTo>
                  <a:lnTo>
                    <a:pt x="1155" y="804"/>
                  </a:lnTo>
                  <a:lnTo>
                    <a:pt x="1160" y="793"/>
                  </a:lnTo>
                  <a:lnTo>
                    <a:pt x="1160" y="64"/>
                  </a:lnTo>
                  <a:lnTo>
                    <a:pt x="1149" y="43"/>
                  </a:lnTo>
                  <a:lnTo>
                    <a:pt x="1133" y="27"/>
                  </a:lnTo>
                  <a:lnTo>
                    <a:pt x="1122" y="21"/>
                  </a:lnTo>
                  <a:lnTo>
                    <a:pt x="1112" y="21"/>
                  </a:lnTo>
                  <a:lnTo>
                    <a:pt x="1095" y="16"/>
                  </a:lnTo>
                  <a:lnTo>
                    <a:pt x="75" y="16"/>
                  </a:lnTo>
                  <a:lnTo>
                    <a:pt x="65" y="21"/>
                  </a:lnTo>
                  <a:lnTo>
                    <a:pt x="54" y="21"/>
                  </a:lnTo>
                  <a:lnTo>
                    <a:pt x="43" y="27"/>
                  </a:lnTo>
                  <a:lnTo>
                    <a:pt x="16" y="54"/>
                  </a:lnTo>
                  <a:lnTo>
                    <a:pt x="16" y="804"/>
                  </a:lnTo>
                  <a:lnTo>
                    <a:pt x="21" y="809"/>
                  </a:lnTo>
                  <a:lnTo>
                    <a:pt x="27" y="814"/>
                  </a:lnTo>
                  <a:lnTo>
                    <a:pt x="32" y="820"/>
                  </a:lnTo>
                  <a:lnTo>
                    <a:pt x="38" y="825"/>
                  </a:lnTo>
                  <a:lnTo>
                    <a:pt x="54" y="836"/>
                  </a:lnTo>
                  <a:lnTo>
                    <a:pt x="75" y="836"/>
                  </a:lnTo>
                  <a:lnTo>
                    <a:pt x="1095" y="836"/>
                  </a:lnTo>
                  <a:lnTo>
                    <a:pt x="1095" y="852"/>
                  </a:lnTo>
                  <a:lnTo>
                    <a:pt x="75" y="852"/>
                  </a:lnTo>
                  <a:lnTo>
                    <a:pt x="54" y="852"/>
                  </a:lnTo>
                  <a:lnTo>
                    <a:pt x="32" y="841"/>
                  </a:lnTo>
                  <a:lnTo>
                    <a:pt x="21" y="831"/>
                  </a:lnTo>
                  <a:lnTo>
                    <a:pt x="21" y="825"/>
                  </a:lnTo>
                  <a:lnTo>
                    <a:pt x="16" y="825"/>
                  </a:lnTo>
                  <a:lnTo>
                    <a:pt x="5" y="814"/>
                  </a:lnTo>
                  <a:lnTo>
                    <a:pt x="0" y="804"/>
                  </a:lnTo>
                  <a:lnTo>
                    <a:pt x="0" y="54"/>
                  </a:lnTo>
                  <a:lnTo>
                    <a:pt x="5" y="43"/>
                  </a:lnTo>
                  <a:lnTo>
                    <a:pt x="11" y="37"/>
                  </a:lnTo>
                  <a:lnTo>
                    <a:pt x="27" y="21"/>
                  </a:lnTo>
                  <a:lnTo>
                    <a:pt x="32" y="16"/>
                  </a:lnTo>
                  <a:lnTo>
                    <a:pt x="54" y="5"/>
                  </a:lnTo>
                  <a:lnTo>
                    <a:pt x="65" y="5"/>
                  </a:lnTo>
                  <a:lnTo>
                    <a:pt x="75" y="0"/>
                  </a:lnTo>
                  <a:lnTo>
                    <a:pt x="1095" y="0"/>
                  </a:lnTo>
                  <a:lnTo>
                    <a:pt x="1112" y="5"/>
                  </a:lnTo>
                  <a:lnTo>
                    <a:pt x="1122" y="5"/>
                  </a:lnTo>
                  <a:lnTo>
                    <a:pt x="1144" y="16"/>
                  </a:lnTo>
                  <a:lnTo>
                    <a:pt x="1149" y="21"/>
                  </a:lnTo>
                  <a:lnTo>
                    <a:pt x="1155" y="27"/>
                  </a:lnTo>
                  <a:lnTo>
                    <a:pt x="1160" y="32"/>
                  </a:lnTo>
                  <a:lnTo>
                    <a:pt x="1176" y="64"/>
                  </a:lnTo>
                  <a:lnTo>
                    <a:pt x="1176" y="793"/>
                  </a:lnTo>
                  <a:lnTo>
                    <a:pt x="1166" y="814"/>
                  </a:lnTo>
                  <a:lnTo>
                    <a:pt x="1160" y="820"/>
                  </a:lnTo>
                  <a:lnTo>
                    <a:pt x="1155" y="831"/>
                  </a:lnTo>
                  <a:lnTo>
                    <a:pt x="1144" y="841"/>
                  </a:lnTo>
                  <a:lnTo>
                    <a:pt x="1122" y="852"/>
                  </a:lnTo>
                  <a:lnTo>
                    <a:pt x="1122" y="8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9" name="Rectangle 224">
              <a:extLst>
                <a:ext uri="{FF2B5EF4-FFF2-40B4-BE49-F238E27FC236}">
                  <a16:creationId xmlns:a16="http://schemas.microsoft.com/office/drawing/2014/main" id="{65101C6D-8C59-4B91-8FA7-2A5E41BB530D}"/>
                </a:ext>
              </a:extLst>
            </p:cNvPr>
            <p:cNvSpPr>
              <a:spLocks noChangeArrowheads="1"/>
            </p:cNvSpPr>
            <p:nvPr/>
          </p:nvSpPr>
          <p:spPr bwMode="auto">
            <a:xfrm>
              <a:off x="3956" y="1373"/>
              <a:ext cx="27"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0" name="Rectangle 225">
              <a:extLst>
                <a:ext uri="{FF2B5EF4-FFF2-40B4-BE49-F238E27FC236}">
                  <a16:creationId xmlns:a16="http://schemas.microsoft.com/office/drawing/2014/main" id="{3A79664A-3BDD-4ABB-A74C-CF43DD61565E}"/>
                </a:ext>
              </a:extLst>
            </p:cNvPr>
            <p:cNvSpPr>
              <a:spLocks noChangeArrowheads="1"/>
            </p:cNvSpPr>
            <p:nvPr/>
          </p:nvSpPr>
          <p:spPr bwMode="auto">
            <a:xfrm>
              <a:off x="3606" y="725"/>
              <a:ext cx="340" cy="3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1" name="Freeform 226">
              <a:extLst>
                <a:ext uri="{FF2B5EF4-FFF2-40B4-BE49-F238E27FC236}">
                  <a16:creationId xmlns:a16="http://schemas.microsoft.com/office/drawing/2014/main" id="{4A217DE7-CCE6-477F-9DD6-9EB22D72C11D}"/>
                </a:ext>
              </a:extLst>
            </p:cNvPr>
            <p:cNvSpPr>
              <a:spLocks/>
            </p:cNvSpPr>
            <p:nvPr/>
          </p:nvSpPr>
          <p:spPr bwMode="auto">
            <a:xfrm>
              <a:off x="3595" y="715"/>
              <a:ext cx="356" cy="383"/>
            </a:xfrm>
            <a:custGeom>
              <a:avLst/>
              <a:gdLst>
                <a:gd name="T0" fmla="*/ 11 w 356"/>
                <a:gd name="T1" fmla="*/ 367 h 383"/>
                <a:gd name="T2" fmla="*/ 340 w 356"/>
                <a:gd name="T3" fmla="*/ 367 h 383"/>
                <a:gd name="T4" fmla="*/ 340 w 356"/>
                <a:gd name="T5" fmla="*/ 16 h 383"/>
                <a:gd name="T6" fmla="*/ 11 w 356"/>
                <a:gd name="T7" fmla="*/ 16 h 383"/>
                <a:gd name="T8" fmla="*/ 11 w 356"/>
                <a:gd name="T9" fmla="*/ 0 h 383"/>
                <a:gd name="T10" fmla="*/ 345 w 356"/>
                <a:gd name="T11" fmla="*/ 0 h 383"/>
                <a:gd name="T12" fmla="*/ 356 w 356"/>
                <a:gd name="T13" fmla="*/ 10 h 383"/>
                <a:gd name="T14" fmla="*/ 356 w 356"/>
                <a:gd name="T15" fmla="*/ 372 h 383"/>
                <a:gd name="T16" fmla="*/ 345 w 356"/>
                <a:gd name="T17" fmla="*/ 383 h 383"/>
                <a:gd name="T18" fmla="*/ 11 w 356"/>
                <a:gd name="T19" fmla="*/ 383 h 383"/>
                <a:gd name="T20" fmla="*/ 0 w 356"/>
                <a:gd name="T21" fmla="*/ 372 h 383"/>
                <a:gd name="T22" fmla="*/ 11 w 356"/>
                <a:gd name="T23" fmla="*/ 367 h 3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6"/>
                <a:gd name="T37" fmla="*/ 0 h 383"/>
                <a:gd name="T38" fmla="*/ 356 w 356"/>
                <a:gd name="T39" fmla="*/ 383 h 38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6" h="383">
                  <a:moveTo>
                    <a:pt x="11" y="367"/>
                  </a:moveTo>
                  <a:lnTo>
                    <a:pt x="340" y="367"/>
                  </a:lnTo>
                  <a:lnTo>
                    <a:pt x="340" y="16"/>
                  </a:lnTo>
                  <a:lnTo>
                    <a:pt x="11" y="16"/>
                  </a:lnTo>
                  <a:lnTo>
                    <a:pt x="11" y="0"/>
                  </a:lnTo>
                  <a:lnTo>
                    <a:pt x="345" y="0"/>
                  </a:lnTo>
                  <a:lnTo>
                    <a:pt x="356" y="10"/>
                  </a:lnTo>
                  <a:lnTo>
                    <a:pt x="356" y="372"/>
                  </a:lnTo>
                  <a:lnTo>
                    <a:pt x="345" y="383"/>
                  </a:lnTo>
                  <a:lnTo>
                    <a:pt x="11" y="383"/>
                  </a:lnTo>
                  <a:lnTo>
                    <a:pt x="0" y="372"/>
                  </a:lnTo>
                  <a:lnTo>
                    <a:pt x="11" y="3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2" name="Freeform 227">
              <a:extLst>
                <a:ext uri="{FF2B5EF4-FFF2-40B4-BE49-F238E27FC236}">
                  <a16:creationId xmlns:a16="http://schemas.microsoft.com/office/drawing/2014/main" id="{E5761FAF-E122-4D30-BF15-BB51A40F9A2C}"/>
                </a:ext>
              </a:extLst>
            </p:cNvPr>
            <p:cNvSpPr>
              <a:spLocks/>
            </p:cNvSpPr>
            <p:nvPr/>
          </p:nvSpPr>
          <p:spPr bwMode="auto">
            <a:xfrm>
              <a:off x="3595" y="715"/>
              <a:ext cx="16" cy="372"/>
            </a:xfrm>
            <a:custGeom>
              <a:avLst/>
              <a:gdLst>
                <a:gd name="T0" fmla="*/ 16 w 16"/>
                <a:gd name="T1" fmla="*/ 10 h 372"/>
                <a:gd name="T2" fmla="*/ 16 w 16"/>
                <a:gd name="T3" fmla="*/ 372 h 372"/>
                <a:gd name="T4" fmla="*/ 0 w 16"/>
                <a:gd name="T5" fmla="*/ 372 h 372"/>
                <a:gd name="T6" fmla="*/ 0 w 16"/>
                <a:gd name="T7" fmla="*/ 10 h 372"/>
                <a:gd name="T8" fmla="*/ 11 w 16"/>
                <a:gd name="T9" fmla="*/ 0 h 372"/>
                <a:gd name="T10" fmla="*/ 16 w 16"/>
                <a:gd name="T11" fmla="*/ 10 h 372"/>
                <a:gd name="T12" fmla="*/ 0 60000 65536"/>
                <a:gd name="T13" fmla="*/ 0 60000 65536"/>
                <a:gd name="T14" fmla="*/ 0 60000 65536"/>
                <a:gd name="T15" fmla="*/ 0 60000 65536"/>
                <a:gd name="T16" fmla="*/ 0 60000 65536"/>
                <a:gd name="T17" fmla="*/ 0 60000 65536"/>
                <a:gd name="T18" fmla="*/ 0 w 16"/>
                <a:gd name="T19" fmla="*/ 0 h 372"/>
                <a:gd name="T20" fmla="*/ 16 w 16"/>
                <a:gd name="T21" fmla="*/ 372 h 372"/>
              </a:gdLst>
              <a:ahLst/>
              <a:cxnLst>
                <a:cxn ang="T12">
                  <a:pos x="T0" y="T1"/>
                </a:cxn>
                <a:cxn ang="T13">
                  <a:pos x="T2" y="T3"/>
                </a:cxn>
                <a:cxn ang="T14">
                  <a:pos x="T4" y="T5"/>
                </a:cxn>
                <a:cxn ang="T15">
                  <a:pos x="T6" y="T7"/>
                </a:cxn>
                <a:cxn ang="T16">
                  <a:pos x="T8" y="T9"/>
                </a:cxn>
                <a:cxn ang="T17">
                  <a:pos x="T10" y="T11"/>
                </a:cxn>
              </a:cxnLst>
              <a:rect l="T18" t="T19" r="T20" b="T21"/>
              <a:pathLst>
                <a:path w="16" h="372">
                  <a:moveTo>
                    <a:pt x="16" y="10"/>
                  </a:moveTo>
                  <a:lnTo>
                    <a:pt x="16" y="372"/>
                  </a:lnTo>
                  <a:lnTo>
                    <a:pt x="0" y="372"/>
                  </a:lnTo>
                  <a:lnTo>
                    <a:pt x="0" y="10"/>
                  </a:lnTo>
                  <a:lnTo>
                    <a:pt x="11"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3" name="Rectangle 228">
              <a:extLst>
                <a:ext uri="{FF2B5EF4-FFF2-40B4-BE49-F238E27FC236}">
                  <a16:creationId xmlns:a16="http://schemas.microsoft.com/office/drawing/2014/main" id="{CA1C6D8F-8A71-4154-97F2-0D5AE9650B8C}"/>
                </a:ext>
              </a:extLst>
            </p:cNvPr>
            <p:cNvSpPr>
              <a:spLocks noChangeArrowheads="1"/>
            </p:cNvSpPr>
            <p:nvPr/>
          </p:nvSpPr>
          <p:spPr bwMode="auto">
            <a:xfrm>
              <a:off x="3557" y="785"/>
              <a:ext cx="340" cy="3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4" name="Freeform 229">
              <a:extLst>
                <a:ext uri="{FF2B5EF4-FFF2-40B4-BE49-F238E27FC236}">
                  <a16:creationId xmlns:a16="http://schemas.microsoft.com/office/drawing/2014/main" id="{3D744529-4A84-48CE-B7F0-19A7D75ACE40}"/>
                </a:ext>
              </a:extLst>
            </p:cNvPr>
            <p:cNvSpPr>
              <a:spLocks/>
            </p:cNvSpPr>
            <p:nvPr/>
          </p:nvSpPr>
          <p:spPr bwMode="auto">
            <a:xfrm>
              <a:off x="3546" y="774"/>
              <a:ext cx="356" cy="383"/>
            </a:xfrm>
            <a:custGeom>
              <a:avLst/>
              <a:gdLst>
                <a:gd name="T0" fmla="*/ 11 w 356"/>
                <a:gd name="T1" fmla="*/ 367 h 383"/>
                <a:gd name="T2" fmla="*/ 340 w 356"/>
                <a:gd name="T3" fmla="*/ 367 h 383"/>
                <a:gd name="T4" fmla="*/ 340 w 356"/>
                <a:gd name="T5" fmla="*/ 16 h 383"/>
                <a:gd name="T6" fmla="*/ 11 w 356"/>
                <a:gd name="T7" fmla="*/ 16 h 383"/>
                <a:gd name="T8" fmla="*/ 11 w 356"/>
                <a:gd name="T9" fmla="*/ 0 h 383"/>
                <a:gd name="T10" fmla="*/ 346 w 356"/>
                <a:gd name="T11" fmla="*/ 0 h 383"/>
                <a:gd name="T12" fmla="*/ 356 w 356"/>
                <a:gd name="T13" fmla="*/ 11 h 383"/>
                <a:gd name="T14" fmla="*/ 356 w 356"/>
                <a:gd name="T15" fmla="*/ 372 h 383"/>
                <a:gd name="T16" fmla="*/ 346 w 356"/>
                <a:gd name="T17" fmla="*/ 383 h 383"/>
                <a:gd name="T18" fmla="*/ 11 w 356"/>
                <a:gd name="T19" fmla="*/ 383 h 383"/>
                <a:gd name="T20" fmla="*/ 0 w 356"/>
                <a:gd name="T21" fmla="*/ 372 h 383"/>
                <a:gd name="T22" fmla="*/ 11 w 356"/>
                <a:gd name="T23" fmla="*/ 367 h 3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6"/>
                <a:gd name="T37" fmla="*/ 0 h 383"/>
                <a:gd name="T38" fmla="*/ 356 w 356"/>
                <a:gd name="T39" fmla="*/ 383 h 38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6" h="383">
                  <a:moveTo>
                    <a:pt x="11" y="367"/>
                  </a:moveTo>
                  <a:lnTo>
                    <a:pt x="340" y="367"/>
                  </a:lnTo>
                  <a:lnTo>
                    <a:pt x="340" y="16"/>
                  </a:lnTo>
                  <a:lnTo>
                    <a:pt x="11" y="16"/>
                  </a:lnTo>
                  <a:lnTo>
                    <a:pt x="11" y="0"/>
                  </a:lnTo>
                  <a:lnTo>
                    <a:pt x="346" y="0"/>
                  </a:lnTo>
                  <a:lnTo>
                    <a:pt x="356" y="11"/>
                  </a:lnTo>
                  <a:lnTo>
                    <a:pt x="356" y="372"/>
                  </a:lnTo>
                  <a:lnTo>
                    <a:pt x="346" y="383"/>
                  </a:lnTo>
                  <a:lnTo>
                    <a:pt x="11" y="383"/>
                  </a:lnTo>
                  <a:lnTo>
                    <a:pt x="0" y="372"/>
                  </a:lnTo>
                  <a:lnTo>
                    <a:pt x="11" y="3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5" name="Freeform 230">
              <a:extLst>
                <a:ext uri="{FF2B5EF4-FFF2-40B4-BE49-F238E27FC236}">
                  <a16:creationId xmlns:a16="http://schemas.microsoft.com/office/drawing/2014/main" id="{BDE6B702-B2A5-4C18-AA58-4603F0938C63}"/>
                </a:ext>
              </a:extLst>
            </p:cNvPr>
            <p:cNvSpPr>
              <a:spLocks/>
            </p:cNvSpPr>
            <p:nvPr/>
          </p:nvSpPr>
          <p:spPr bwMode="auto">
            <a:xfrm>
              <a:off x="3546" y="774"/>
              <a:ext cx="16" cy="372"/>
            </a:xfrm>
            <a:custGeom>
              <a:avLst/>
              <a:gdLst>
                <a:gd name="T0" fmla="*/ 16 w 16"/>
                <a:gd name="T1" fmla="*/ 11 h 372"/>
                <a:gd name="T2" fmla="*/ 16 w 16"/>
                <a:gd name="T3" fmla="*/ 372 h 372"/>
                <a:gd name="T4" fmla="*/ 0 w 16"/>
                <a:gd name="T5" fmla="*/ 372 h 372"/>
                <a:gd name="T6" fmla="*/ 0 w 16"/>
                <a:gd name="T7" fmla="*/ 11 h 372"/>
                <a:gd name="T8" fmla="*/ 11 w 16"/>
                <a:gd name="T9" fmla="*/ 0 h 372"/>
                <a:gd name="T10" fmla="*/ 16 w 16"/>
                <a:gd name="T11" fmla="*/ 11 h 372"/>
                <a:gd name="T12" fmla="*/ 0 60000 65536"/>
                <a:gd name="T13" fmla="*/ 0 60000 65536"/>
                <a:gd name="T14" fmla="*/ 0 60000 65536"/>
                <a:gd name="T15" fmla="*/ 0 60000 65536"/>
                <a:gd name="T16" fmla="*/ 0 60000 65536"/>
                <a:gd name="T17" fmla="*/ 0 60000 65536"/>
                <a:gd name="T18" fmla="*/ 0 w 16"/>
                <a:gd name="T19" fmla="*/ 0 h 372"/>
                <a:gd name="T20" fmla="*/ 16 w 16"/>
                <a:gd name="T21" fmla="*/ 372 h 372"/>
              </a:gdLst>
              <a:ahLst/>
              <a:cxnLst>
                <a:cxn ang="T12">
                  <a:pos x="T0" y="T1"/>
                </a:cxn>
                <a:cxn ang="T13">
                  <a:pos x="T2" y="T3"/>
                </a:cxn>
                <a:cxn ang="T14">
                  <a:pos x="T4" y="T5"/>
                </a:cxn>
                <a:cxn ang="T15">
                  <a:pos x="T6" y="T7"/>
                </a:cxn>
                <a:cxn ang="T16">
                  <a:pos x="T8" y="T9"/>
                </a:cxn>
                <a:cxn ang="T17">
                  <a:pos x="T10" y="T11"/>
                </a:cxn>
              </a:cxnLst>
              <a:rect l="T18" t="T19" r="T20" b="T21"/>
              <a:pathLst>
                <a:path w="16" h="372">
                  <a:moveTo>
                    <a:pt x="16" y="11"/>
                  </a:moveTo>
                  <a:lnTo>
                    <a:pt x="16" y="372"/>
                  </a:lnTo>
                  <a:lnTo>
                    <a:pt x="0" y="372"/>
                  </a:lnTo>
                  <a:lnTo>
                    <a:pt x="0" y="11"/>
                  </a:lnTo>
                  <a:lnTo>
                    <a:pt x="11"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6" name="Rectangle 231">
              <a:extLst>
                <a:ext uri="{FF2B5EF4-FFF2-40B4-BE49-F238E27FC236}">
                  <a16:creationId xmlns:a16="http://schemas.microsoft.com/office/drawing/2014/main" id="{4C96DB7D-59D4-4B15-BEB7-6624F09C8BA0}"/>
                </a:ext>
              </a:extLst>
            </p:cNvPr>
            <p:cNvSpPr>
              <a:spLocks noChangeArrowheads="1"/>
            </p:cNvSpPr>
            <p:nvPr/>
          </p:nvSpPr>
          <p:spPr bwMode="auto">
            <a:xfrm>
              <a:off x="3498" y="850"/>
              <a:ext cx="340" cy="36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17" name="Freeform 232">
              <a:extLst>
                <a:ext uri="{FF2B5EF4-FFF2-40B4-BE49-F238E27FC236}">
                  <a16:creationId xmlns:a16="http://schemas.microsoft.com/office/drawing/2014/main" id="{DC95FBD8-CEB8-44A1-B9A3-D018812AF42C}"/>
                </a:ext>
              </a:extLst>
            </p:cNvPr>
            <p:cNvSpPr>
              <a:spLocks/>
            </p:cNvSpPr>
            <p:nvPr/>
          </p:nvSpPr>
          <p:spPr bwMode="auto">
            <a:xfrm>
              <a:off x="3487" y="839"/>
              <a:ext cx="356" cy="378"/>
            </a:xfrm>
            <a:custGeom>
              <a:avLst/>
              <a:gdLst>
                <a:gd name="T0" fmla="*/ 11 w 356"/>
                <a:gd name="T1" fmla="*/ 361 h 378"/>
                <a:gd name="T2" fmla="*/ 340 w 356"/>
                <a:gd name="T3" fmla="*/ 361 h 378"/>
                <a:gd name="T4" fmla="*/ 340 w 356"/>
                <a:gd name="T5" fmla="*/ 16 h 378"/>
                <a:gd name="T6" fmla="*/ 11 w 356"/>
                <a:gd name="T7" fmla="*/ 16 h 378"/>
                <a:gd name="T8" fmla="*/ 11 w 356"/>
                <a:gd name="T9" fmla="*/ 0 h 378"/>
                <a:gd name="T10" fmla="*/ 345 w 356"/>
                <a:gd name="T11" fmla="*/ 0 h 378"/>
                <a:gd name="T12" fmla="*/ 356 w 356"/>
                <a:gd name="T13" fmla="*/ 11 h 378"/>
                <a:gd name="T14" fmla="*/ 356 w 356"/>
                <a:gd name="T15" fmla="*/ 367 h 378"/>
                <a:gd name="T16" fmla="*/ 345 w 356"/>
                <a:gd name="T17" fmla="*/ 378 h 378"/>
                <a:gd name="T18" fmla="*/ 11 w 356"/>
                <a:gd name="T19" fmla="*/ 378 h 378"/>
                <a:gd name="T20" fmla="*/ 0 w 356"/>
                <a:gd name="T21" fmla="*/ 367 h 378"/>
                <a:gd name="T22" fmla="*/ 11 w 356"/>
                <a:gd name="T23" fmla="*/ 361 h 3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6"/>
                <a:gd name="T37" fmla="*/ 0 h 378"/>
                <a:gd name="T38" fmla="*/ 356 w 356"/>
                <a:gd name="T39" fmla="*/ 378 h 37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6" h="378">
                  <a:moveTo>
                    <a:pt x="11" y="361"/>
                  </a:moveTo>
                  <a:lnTo>
                    <a:pt x="340" y="361"/>
                  </a:lnTo>
                  <a:lnTo>
                    <a:pt x="340" y="16"/>
                  </a:lnTo>
                  <a:lnTo>
                    <a:pt x="11" y="16"/>
                  </a:lnTo>
                  <a:lnTo>
                    <a:pt x="11" y="0"/>
                  </a:lnTo>
                  <a:lnTo>
                    <a:pt x="345" y="0"/>
                  </a:lnTo>
                  <a:lnTo>
                    <a:pt x="356" y="11"/>
                  </a:lnTo>
                  <a:lnTo>
                    <a:pt x="356" y="367"/>
                  </a:lnTo>
                  <a:lnTo>
                    <a:pt x="345" y="378"/>
                  </a:lnTo>
                  <a:lnTo>
                    <a:pt x="11" y="378"/>
                  </a:lnTo>
                  <a:lnTo>
                    <a:pt x="0" y="367"/>
                  </a:lnTo>
                  <a:lnTo>
                    <a:pt x="11" y="3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8" name="Freeform 233">
              <a:extLst>
                <a:ext uri="{FF2B5EF4-FFF2-40B4-BE49-F238E27FC236}">
                  <a16:creationId xmlns:a16="http://schemas.microsoft.com/office/drawing/2014/main" id="{5D162013-F26B-4E6B-84EB-41389382D67B}"/>
                </a:ext>
              </a:extLst>
            </p:cNvPr>
            <p:cNvSpPr>
              <a:spLocks/>
            </p:cNvSpPr>
            <p:nvPr/>
          </p:nvSpPr>
          <p:spPr bwMode="auto">
            <a:xfrm>
              <a:off x="3487" y="839"/>
              <a:ext cx="16" cy="367"/>
            </a:xfrm>
            <a:custGeom>
              <a:avLst/>
              <a:gdLst>
                <a:gd name="T0" fmla="*/ 16 w 16"/>
                <a:gd name="T1" fmla="*/ 11 h 367"/>
                <a:gd name="T2" fmla="*/ 16 w 16"/>
                <a:gd name="T3" fmla="*/ 367 h 367"/>
                <a:gd name="T4" fmla="*/ 0 w 16"/>
                <a:gd name="T5" fmla="*/ 367 h 367"/>
                <a:gd name="T6" fmla="*/ 0 w 16"/>
                <a:gd name="T7" fmla="*/ 11 h 367"/>
                <a:gd name="T8" fmla="*/ 11 w 16"/>
                <a:gd name="T9" fmla="*/ 0 h 367"/>
                <a:gd name="T10" fmla="*/ 16 w 16"/>
                <a:gd name="T11" fmla="*/ 11 h 367"/>
                <a:gd name="T12" fmla="*/ 0 60000 65536"/>
                <a:gd name="T13" fmla="*/ 0 60000 65536"/>
                <a:gd name="T14" fmla="*/ 0 60000 65536"/>
                <a:gd name="T15" fmla="*/ 0 60000 65536"/>
                <a:gd name="T16" fmla="*/ 0 60000 65536"/>
                <a:gd name="T17" fmla="*/ 0 60000 65536"/>
                <a:gd name="T18" fmla="*/ 0 w 16"/>
                <a:gd name="T19" fmla="*/ 0 h 367"/>
                <a:gd name="T20" fmla="*/ 16 w 16"/>
                <a:gd name="T21" fmla="*/ 367 h 367"/>
              </a:gdLst>
              <a:ahLst/>
              <a:cxnLst>
                <a:cxn ang="T12">
                  <a:pos x="T0" y="T1"/>
                </a:cxn>
                <a:cxn ang="T13">
                  <a:pos x="T2" y="T3"/>
                </a:cxn>
                <a:cxn ang="T14">
                  <a:pos x="T4" y="T5"/>
                </a:cxn>
                <a:cxn ang="T15">
                  <a:pos x="T6" y="T7"/>
                </a:cxn>
                <a:cxn ang="T16">
                  <a:pos x="T8" y="T9"/>
                </a:cxn>
                <a:cxn ang="T17">
                  <a:pos x="T10" y="T11"/>
                </a:cxn>
              </a:cxnLst>
              <a:rect l="T18" t="T19" r="T20" b="T21"/>
              <a:pathLst>
                <a:path w="16" h="367">
                  <a:moveTo>
                    <a:pt x="16" y="11"/>
                  </a:moveTo>
                  <a:lnTo>
                    <a:pt x="16" y="367"/>
                  </a:lnTo>
                  <a:lnTo>
                    <a:pt x="0" y="367"/>
                  </a:lnTo>
                  <a:lnTo>
                    <a:pt x="0" y="11"/>
                  </a:lnTo>
                  <a:lnTo>
                    <a:pt x="11"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9" name="Rectangle 234">
              <a:extLst>
                <a:ext uri="{FF2B5EF4-FFF2-40B4-BE49-F238E27FC236}">
                  <a16:creationId xmlns:a16="http://schemas.microsoft.com/office/drawing/2014/main" id="{D3728A3C-7DF7-46B7-AA34-C537C99C24AE}"/>
                </a:ext>
              </a:extLst>
            </p:cNvPr>
            <p:cNvSpPr>
              <a:spLocks noChangeArrowheads="1"/>
            </p:cNvSpPr>
            <p:nvPr/>
          </p:nvSpPr>
          <p:spPr bwMode="auto">
            <a:xfrm>
              <a:off x="2963" y="736"/>
              <a:ext cx="405" cy="3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0" name="Freeform 235">
              <a:extLst>
                <a:ext uri="{FF2B5EF4-FFF2-40B4-BE49-F238E27FC236}">
                  <a16:creationId xmlns:a16="http://schemas.microsoft.com/office/drawing/2014/main" id="{36E6813B-D35E-4D59-8587-3B480FFC4AF5}"/>
                </a:ext>
              </a:extLst>
            </p:cNvPr>
            <p:cNvSpPr>
              <a:spLocks/>
            </p:cNvSpPr>
            <p:nvPr/>
          </p:nvSpPr>
          <p:spPr bwMode="auto">
            <a:xfrm>
              <a:off x="2953" y="725"/>
              <a:ext cx="421" cy="324"/>
            </a:xfrm>
            <a:custGeom>
              <a:avLst/>
              <a:gdLst>
                <a:gd name="T0" fmla="*/ 10 w 421"/>
                <a:gd name="T1" fmla="*/ 308 h 324"/>
                <a:gd name="T2" fmla="*/ 404 w 421"/>
                <a:gd name="T3" fmla="*/ 308 h 324"/>
                <a:gd name="T4" fmla="*/ 404 w 421"/>
                <a:gd name="T5" fmla="*/ 17 h 324"/>
                <a:gd name="T6" fmla="*/ 10 w 421"/>
                <a:gd name="T7" fmla="*/ 17 h 324"/>
                <a:gd name="T8" fmla="*/ 10 w 421"/>
                <a:gd name="T9" fmla="*/ 0 h 324"/>
                <a:gd name="T10" fmla="*/ 410 w 421"/>
                <a:gd name="T11" fmla="*/ 0 h 324"/>
                <a:gd name="T12" fmla="*/ 421 w 421"/>
                <a:gd name="T13" fmla="*/ 11 h 324"/>
                <a:gd name="T14" fmla="*/ 421 w 421"/>
                <a:gd name="T15" fmla="*/ 313 h 324"/>
                <a:gd name="T16" fmla="*/ 410 w 421"/>
                <a:gd name="T17" fmla="*/ 324 h 324"/>
                <a:gd name="T18" fmla="*/ 10 w 421"/>
                <a:gd name="T19" fmla="*/ 324 h 324"/>
                <a:gd name="T20" fmla="*/ 0 w 421"/>
                <a:gd name="T21" fmla="*/ 313 h 324"/>
                <a:gd name="T22" fmla="*/ 10 w 421"/>
                <a:gd name="T23" fmla="*/ 308 h 3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21"/>
                <a:gd name="T37" fmla="*/ 0 h 324"/>
                <a:gd name="T38" fmla="*/ 421 w 421"/>
                <a:gd name="T39" fmla="*/ 324 h 32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21" h="324">
                  <a:moveTo>
                    <a:pt x="10" y="308"/>
                  </a:moveTo>
                  <a:lnTo>
                    <a:pt x="404" y="308"/>
                  </a:lnTo>
                  <a:lnTo>
                    <a:pt x="404" y="17"/>
                  </a:lnTo>
                  <a:lnTo>
                    <a:pt x="10" y="17"/>
                  </a:lnTo>
                  <a:lnTo>
                    <a:pt x="10" y="0"/>
                  </a:lnTo>
                  <a:lnTo>
                    <a:pt x="410" y="0"/>
                  </a:lnTo>
                  <a:lnTo>
                    <a:pt x="421" y="11"/>
                  </a:lnTo>
                  <a:lnTo>
                    <a:pt x="421" y="313"/>
                  </a:lnTo>
                  <a:lnTo>
                    <a:pt x="410" y="324"/>
                  </a:lnTo>
                  <a:lnTo>
                    <a:pt x="10" y="324"/>
                  </a:lnTo>
                  <a:lnTo>
                    <a:pt x="0" y="313"/>
                  </a:lnTo>
                  <a:lnTo>
                    <a:pt x="10" y="30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21" name="Freeform 236">
              <a:extLst>
                <a:ext uri="{FF2B5EF4-FFF2-40B4-BE49-F238E27FC236}">
                  <a16:creationId xmlns:a16="http://schemas.microsoft.com/office/drawing/2014/main" id="{B5A1D0C2-E481-4508-B6DF-41AE2B68CDD9}"/>
                </a:ext>
              </a:extLst>
            </p:cNvPr>
            <p:cNvSpPr>
              <a:spLocks/>
            </p:cNvSpPr>
            <p:nvPr/>
          </p:nvSpPr>
          <p:spPr bwMode="auto">
            <a:xfrm>
              <a:off x="2953" y="725"/>
              <a:ext cx="16" cy="313"/>
            </a:xfrm>
            <a:custGeom>
              <a:avLst/>
              <a:gdLst>
                <a:gd name="T0" fmla="*/ 16 w 16"/>
                <a:gd name="T1" fmla="*/ 11 h 313"/>
                <a:gd name="T2" fmla="*/ 16 w 16"/>
                <a:gd name="T3" fmla="*/ 313 h 313"/>
                <a:gd name="T4" fmla="*/ 0 w 16"/>
                <a:gd name="T5" fmla="*/ 313 h 313"/>
                <a:gd name="T6" fmla="*/ 0 w 16"/>
                <a:gd name="T7" fmla="*/ 11 h 313"/>
                <a:gd name="T8" fmla="*/ 10 w 16"/>
                <a:gd name="T9" fmla="*/ 0 h 313"/>
                <a:gd name="T10" fmla="*/ 16 w 16"/>
                <a:gd name="T11" fmla="*/ 11 h 313"/>
                <a:gd name="T12" fmla="*/ 0 60000 65536"/>
                <a:gd name="T13" fmla="*/ 0 60000 65536"/>
                <a:gd name="T14" fmla="*/ 0 60000 65536"/>
                <a:gd name="T15" fmla="*/ 0 60000 65536"/>
                <a:gd name="T16" fmla="*/ 0 60000 65536"/>
                <a:gd name="T17" fmla="*/ 0 60000 65536"/>
                <a:gd name="T18" fmla="*/ 0 w 16"/>
                <a:gd name="T19" fmla="*/ 0 h 313"/>
                <a:gd name="T20" fmla="*/ 16 w 16"/>
                <a:gd name="T21" fmla="*/ 313 h 313"/>
              </a:gdLst>
              <a:ahLst/>
              <a:cxnLst>
                <a:cxn ang="T12">
                  <a:pos x="T0" y="T1"/>
                </a:cxn>
                <a:cxn ang="T13">
                  <a:pos x="T2" y="T3"/>
                </a:cxn>
                <a:cxn ang="T14">
                  <a:pos x="T4" y="T5"/>
                </a:cxn>
                <a:cxn ang="T15">
                  <a:pos x="T6" y="T7"/>
                </a:cxn>
                <a:cxn ang="T16">
                  <a:pos x="T8" y="T9"/>
                </a:cxn>
                <a:cxn ang="T17">
                  <a:pos x="T10" y="T11"/>
                </a:cxn>
              </a:cxnLst>
              <a:rect l="T18" t="T19" r="T20" b="T21"/>
              <a:pathLst>
                <a:path w="16" h="313">
                  <a:moveTo>
                    <a:pt x="16" y="11"/>
                  </a:moveTo>
                  <a:lnTo>
                    <a:pt x="16" y="313"/>
                  </a:lnTo>
                  <a:lnTo>
                    <a:pt x="0" y="313"/>
                  </a:lnTo>
                  <a:lnTo>
                    <a:pt x="0" y="11"/>
                  </a:lnTo>
                  <a:lnTo>
                    <a:pt x="10"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22" name="Rectangle 237">
              <a:extLst>
                <a:ext uri="{FF2B5EF4-FFF2-40B4-BE49-F238E27FC236}">
                  <a16:creationId xmlns:a16="http://schemas.microsoft.com/office/drawing/2014/main" id="{9A0B3672-42C4-46B5-9586-2C3A3A0FF73B}"/>
                </a:ext>
              </a:extLst>
            </p:cNvPr>
            <p:cNvSpPr>
              <a:spLocks noChangeArrowheads="1"/>
            </p:cNvSpPr>
            <p:nvPr/>
          </p:nvSpPr>
          <p:spPr bwMode="auto">
            <a:xfrm>
              <a:off x="2920" y="812"/>
              <a:ext cx="405" cy="30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3" name="Freeform 238">
              <a:extLst>
                <a:ext uri="{FF2B5EF4-FFF2-40B4-BE49-F238E27FC236}">
                  <a16:creationId xmlns:a16="http://schemas.microsoft.com/office/drawing/2014/main" id="{A70A1D25-0E92-4DAE-A486-DE309A6220A1}"/>
                </a:ext>
              </a:extLst>
            </p:cNvPr>
            <p:cNvSpPr>
              <a:spLocks/>
            </p:cNvSpPr>
            <p:nvPr/>
          </p:nvSpPr>
          <p:spPr bwMode="auto">
            <a:xfrm>
              <a:off x="2909" y="801"/>
              <a:ext cx="421" cy="324"/>
            </a:xfrm>
            <a:custGeom>
              <a:avLst/>
              <a:gdLst>
                <a:gd name="T0" fmla="*/ 11 w 421"/>
                <a:gd name="T1" fmla="*/ 308 h 324"/>
                <a:gd name="T2" fmla="*/ 405 w 421"/>
                <a:gd name="T3" fmla="*/ 308 h 324"/>
                <a:gd name="T4" fmla="*/ 405 w 421"/>
                <a:gd name="T5" fmla="*/ 16 h 324"/>
                <a:gd name="T6" fmla="*/ 11 w 421"/>
                <a:gd name="T7" fmla="*/ 16 h 324"/>
                <a:gd name="T8" fmla="*/ 11 w 421"/>
                <a:gd name="T9" fmla="*/ 0 h 324"/>
                <a:gd name="T10" fmla="*/ 411 w 421"/>
                <a:gd name="T11" fmla="*/ 0 h 324"/>
                <a:gd name="T12" fmla="*/ 421 w 421"/>
                <a:gd name="T13" fmla="*/ 11 h 324"/>
                <a:gd name="T14" fmla="*/ 421 w 421"/>
                <a:gd name="T15" fmla="*/ 313 h 324"/>
                <a:gd name="T16" fmla="*/ 411 w 421"/>
                <a:gd name="T17" fmla="*/ 324 h 324"/>
                <a:gd name="T18" fmla="*/ 11 w 421"/>
                <a:gd name="T19" fmla="*/ 324 h 324"/>
                <a:gd name="T20" fmla="*/ 0 w 421"/>
                <a:gd name="T21" fmla="*/ 313 h 324"/>
                <a:gd name="T22" fmla="*/ 11 w 421"/>
                <a:gd name="T23" fmla="*/ 308 h 3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21"/>
                <a:gd name="T37" fmla="*/ 0 h 324"/>
                <a:gd name="T38" fmla="*/ 421 w 421"/>
                <a:gd name="T39" fmla="*/ 324 h 32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21" h="324">
                  <a:moveTo>
                    <a:pt x="11" y="308"/>
                  </a:moveTo>
                  <a:lnTo>
                    <a:pt x="405" y="308"/>
                  </a:lnTo>
                  <a:lnTo>
                    <a:pt x="405" y="16"/>
                  </a:lnTo>
                  <a:lnTo>
                    <a:pt x="11" y="16"/>
                  </a:lnTo>
                  <a:lnTo>
                    <a:pt x="11" y="0"/>
                  </a:lnTo>
                  <a:lnTo>
                    <a:pt x="411" y="0"/>
                  </a:lnTo>
                  <a:lnTo>
                    <a:pt x="421" y="11"/>
                  </a:lnTo>
                  <a:lnTo>
                    <a:pt x="421" y="313"/>
                  </a:lnTo>
                  <a:lnTo>
                    <a:pt x="411" y="324"/>
                  </a:lnTo>
                  <a:lnTo>
                    <a:pt x="11" y="324"/>
                  </a:lnTo>
                  <a:lnTo>
                    <a:pt x="0" y="313"/>
                  </a:lnTo>
                  <a:lnTo>
                    <a:pt x="11" y="30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24" name="Freeform 239">
              <a:extLst>
                <a:ext uri="{FF2B5EF4-FFF2-40B4-BE49-F238E27FC236}">
                  <a16:creationId xmlns:a16="http://schemas.microsoft.com/office/drawing/2014/main" id="{021525DD-E7BF-48A2-A76A-5EA8A2BE4FDA}"/>
                </a:ext>
              </a:extLst>
            </p:cNvPr>
            <p:cNvSpPr>
              <a:spLocks/>
            </p:cNvSpPr>
            <p:nvPr/>
          </p:nvSpPr>
          <p:spPr bwMode="auto">
            <a:xfrm>
              <a:off x="2909" y="801"/>
              <a:ext cx="17" cy="313"/>
            </a:xfrm>
            <a:custGeom>
              <a:avLst/>
              <a:gdLst>
                <a:gd name="T0" fmla="*/ 17 w 17"/>
                <a:gd name="T1" fmla="*/ 11 h 313"/>
                <a:gd name="T2" fmla="*/ 17 w 17"/>
                <a:gd name="T3" fmla="*/ 313 h 313"/>
                <a:gd name="T4" fmla="*/ 0 w 17"/>
                <a:gd name="T5" fmla="*/ 313 h 313"/>
                <a:gd name="T6" fmla="*/ 0 w 17"/>
                <a:gd name="T7" fmla="*/ 11 h 313"/>
                <a:gd name="T8" fmla="*/ 11 w 17"/>
                <a:gd name="T9" fmla="*/ 0 h 313"/>
                <a:gd name="T10" fmla="*/ 17 w 17"/>
                <a:gd name="T11" fmla="*/ 11 h 313"/>
                <a:gd name="T12" fmla="*/ 0 60000 65536"/>
                <a:gd name="T13" fmla="*/ 0 60000 65536"/>
                <a:gd name="T14" fmla="*/ 0 60000 65536"/>
                <a:gd name="T15" fmla="*/ 0 60000 65536"/>
                <a:gd name="T16" fmla="*/ 0 60000 65536"/>
                <a:gd name="T17" fmla="*/ 0 60000 65536"/>
                <a:gd name="T18" fmla="*/ 0 w 17"/>
                <a:gd name="T19" fmla="*/ 0 h 313"/>
                <a:gd name="T20" fmla="*/ 17 w 17"/>
                <a:gd name="T21" fmla="*/ 313 h 313"/>
              </a:gdLst>
              <a:ahLst/>
              <a:cxnLst>
                <a:cxn ang="T12">
                  <a:pos x="T0" y="T1"/>
                </a:cxn>
                <a:cxn ang="T13">
                  <a:pos x="T2" y="T3"/>
                </a:cxn>
                <a:cxn ang="T14">
                  <a:pos x="T4" y="T5"/>
                </a:cxn>
                <a:cxn ang="T15">
                  <a:pos x="T6" y="T7"/>
                </a:cxn>
                <a:cxn ang="T16">
                  <a:pos x="T8" y="T9"/>
                </a:cxn>
                <a:cxn ang="T17">
                  <a:pos x="T10" y="T11"/>
                </a:cxn>
              </a:cxnLst>
              <a:rect l="T18" t="T19" r="T20" b="T21"/>
              <a:pathLst>
                <a:path w="17" h="313">
                  <a:moveTo>
                    <a:pt x="17" y="11"/>
                  </a:moveTo>
                  <a:lnTo>
                    <a:pt x="17" y="313"/>
                  </a:lnTo>
                  <a:lnTo>
                    <a:pt x="0" y="313"/>
                  </a:lnTo>
                  <a:lnTo>
                    <a:pt x="0" y="11"/>
                  </a:lnTo>
                  <a:lnTo>
                    <a:pt x="11" y="0"/>
                  </a:lnTo>
                  <a:lnTo>
                    <a:pt x="17"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25" name="Freeform 240">
              <a:extLst>
                <a:ext uri="{FF2B5EF4-FFF2-40B4-BE49-F238E27FC236}">
                  <a16:creationId xmlns:a16="http://schemas.microsoft.com/office/drawing/2014/main" id="{08211BD1-B0CF-4745-A50A-C1B6849DE591}"/>
                </a:ext>
              </a:extLst>
            </p:cNvPr>
            <p:cNvSpPr>
              <a:spLocks/>
            </p:cNvSpPr>
            <p:nvPr/>
          </p:nvSpPr>
          <p:spPr bwMode="auto">
            <a:xfrm>
              <a:off x="3535" y="984"/>
              <a:ext cx="254" cy="195"/>
            </a:xfrm>
            <a:custGeom>
              <a:avLst/>
              <a:gdLst>
                <a:gd name="T0" fmla="*/ 6 w 254"/>
                <a:gd name="T1" fmla="*/ 184 h 195"/>
                <a:gd name="T2" fmla="*/ 243 w 254"/>
                <a:gd name="T3" fmla="*/ 184 h 195"/>
                <a:gd name="T4" fmla="*/ 243 w 254"/>
                <a:gd name="T5" fmla="*/ 11 h 195"/>
                <a:gd name="T6" fmla="*/ 6 w 254"/>
                <a:gd name="T7" fmla="*/ 11 h 195"/>
                <a:gd name="T8" fmla="*/ 6 w 254"/>
                <a:gd name="T9" fmla="*/ 0 h 195"/>
                <a:gd name="T10" fmla="*/ 249 w 254"/>
                <a:gd name="T11" fmla="*/ 0 h 195"/>
                <a:gd name="T12" fmla="*/ 254 w 254"/>
                <a:gd name="T13" fmla="*/ 6 h 195"/>
                <a:gd name="T14" fmla="*/ 254 w 254"/>
                <a:gd name="T15" fmla="*/ 189 h 195"/>
                <a:gd name="T16" fmla="*/ 249 w 254"/>
                <a:gd name="T17" fmla="*/ 195 h 195"/>
                <a:gd name="T18" fmla="*/ 6 w 254"/>
                <a:gd name="T19" fmla="*/ 195 h 195"/>
                <a:gd name="T20" fmla="*/ 0 w 254"/>
                <a:gd name="T21" fmla="*/ 189 h 195"/>
                <a:gd name="T22" fmla="*/ 6 w 254"/>
                <a:gd name="T23" fmla="*/ 184 h 19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4"/>
                <a:gd name="T37" fmla="*/ 0 h 195"/>
                <a:gd name="T38" fmla="*/ 254 w 254"/>
                <a:gd name="T39" fmla="*/ 195 h 19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4" h="195">
                  <a:moveTo>
                    <a:pt x="6" y="184"/>
                  </a:moveTo>
                  <a:lnTo>
                    <a:pt x="243" y="184"/>
                  </a:lnTo>
                  <a:lnTo>
                    <a:pt x="243" y="11"/>
                  </a:lnTo>
                  <a:lnTo>
                    <a:pt x="6" y="11"/>
                  </a:lnTo>
                  <a:lnTo>
                    <a:pt x="6" y="0"/>
                  </a:lnTo>
                  <a:lnTo>
                    <a:pt x="249" y="0"/>
                  </a:lnTo>
                  <a:lnTo>
                    <a:pt x="254" y="6"/>
                  </a:lnTo>
                  <a:lnTo>
                    <a:pt x="254" y="189"/>
                  </a:lnTo>
                  <a:lnTo>
                    <a:pt x="249" y="195"/>
                  </a:lnTo>
                  <a:lnTo>
                    <a:pt x="6" y="195"/>
                  </a:lnTo>
                  <a:lnTo>
                    <a:pt x="0" y="189"/>
                  </a:lnTo>
                  <a:lnTo>
                    <a:pt x="6" y="18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26" name="Freeform 241">
              <a:extLst>
                <a:ext uri="{FF2B5EF4-FFF2-40B4-BE49-F238E27FC236}">
                  <a16:creationId xmlns:a16="http://schemas.microsoft.com/office/drawing/2014/main" id="{03E5B17D-0819-4233-8070-3442F2EC521F}"/>
                </a:ext>
              </a:extLst>
            </p:cNvPr>
            <p:cNvSpPr>
              <a:spLocks/>
            </p:cNvSpPr>
            <p:nvPr/>
          </p:nvSpPr>
          <p:spPr bwMode="auto">
            <a:xfrm>
              <a:off x="3535" y="984"/>
              <a:ext cx="11" cy="189"/>
            </a:xfrm>
            <a:custGeom>
              <a:avLst/>
              <a:gdLst>
                <a:gd name="T0" fmla="*/ 11 w 11"/>
                <a:gd name="T1" fmla="*/ 6 h 189"/>
                <a:gd name="T2" fmla="*/ 11 w 11"/>
                <a:gd name="T3" fmla="*/ 189 h 189"/>
                <a:gd name="T4" fmla="*/ 0 w 11"/>
                <a:gd name="T5" fmla="*/ 189 h 189"/>
                <a:gd name="T6" fmla="*/ 0 w 11"/>
                <a:gd name="T7" fmla="*/ 6 h 189"/>
                <a:gd name="T8" fmla="*/ 6 w 11"/>
                <a:gd name="T9" fmla="*/ 0 h 189"/>
                <a:gd name="T10" fmla="*/ 11 w 11"/>
                <a:gd name="T11" fmla="*/ 6 h 189"/>
                <a:gd name="T12" fmla="*/ 0 60000 65536"/>
                <a:gd name="T13" fmla="*/ 0 60000 65536"/>
                <a:gd name="T14" fmla="*/ 0 60000 65536"/>
                <a:gd name="T15" fmla="*/ 0 60000 65536"/>
                <a:gd name="T16" fmla="*/ 0 60000 65536"/>
                <a:gd name="T17" fmla="*/ 0 60000 65536"/>
                <a:gd name="T18" fmla="*/ 0 w 11"/>
                <a:gd name="T19" fmla="*/ 0 h 189"/>
                <a:gd name="T20" fmla="*/ 11 w 11"/>
                <a:gd name="T21" fmla="*/ 189 h 189"/>
              </a:gdLst>
              <a:ahLst/>
              <a:cxnLst>
                <a:cxn ang="T12">
                  <a:pos x="T0" y="T1"/>
                </a:cxn>
                <a:cxn ang="T13">
                  <a:pos x="T2" y="T3"/>
                </a:cxn>
                <a:cxn ang="T14">
                  <a:pos x="T4" y="T5"/>
                </a:cxn>
                <a:cxn ang="T15">
                  <a:pos x="T6" y="T7"/>
                </a:cxn>
                <a:cxn ang="T16">
                  <a:pos x="T8" y="T9"/>
                </a:cxn>
                <a:cxn ang="T17">
                  <a:pos x="T10" y="T11"/>
                </a:cxn>
              </a:cxnLst>
              <a:rect l="T18" t="T19" r="T20" b="T21"/>
              <a:pathLst>
                <a:path w="11" h="189">
                  <a:moveTo>
                    <a:pt x="11" y="6"/>
                  </a:moveTo>
                  <a:lnTo>
                    <a:pt x="11" y="189"/>
                  </a:lnTo>
                  <a:lnTo>
                    <a:pt x="0" y="189"/>
                  </a:lnTo>
                  <a:lnTo>
                    <a:pt x="0" y="6"/>
                  </a:lnTo>
                  <a:lnTo>
                    <a:pt x="6" y="0"/>
                  </a:lnTo>
                  <a:lnTo>
                    <a:pt x="1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27" name="Rectangle 242">
              <a:extLst>
                <a:ext uri="{FF2B5EF4-FFF2-40B4-BE49-F238E27FC236}">
                  <a16:creationId xmlns:a16="http://schemas.microsoft.com/office/drawing/2014/main" id="{B63B5BF0-216D-48DA-8D1F-8BFA4EF05308}"/>
                </a:ext>
              </a:extLst>
            </p:cNvPr>
            <p:cNvSpPr>
              <a:spLocks noChangeArrowheads="1"/>
            </p:cNvSpPr>
            <p:nvPr/>
          </p:nvSpPr>
          <p:spPr bwMode="auto">
            <a:xfrm>
              <a:off x="3541" y="1076"/>
              <a:ext cx="243"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8" name="Rectangle 243">
              <a:extLst>
                <a:ext uri="{FF2B5EF4-FFF2-40B4-BE49-F238E27FC236}">
                  <a16:creationId xmlns:a16="http://schemas.microsoft.com/office/drawing/2014/main" id="{178EA075-858B-429A-B159-F0C802C251D6}"/>
                </a:ext>
              </a:extLst>
            </p:cNvPr>
            <p:cNvSpPr>
              <a:spLocks noChangeArrowheads="1"/>
            </p:cNvSpPr>
            <p:nvPr/>
          </p:nvSpPr>
          <p:spPr bwMode="auto">
            <a:xfrm>
              <a:off x="3541" y="1033"/>
              <a:ext cx="243"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29" name="Rectangle 244">
              <a:extLst>
                <a:ext uri="{FF2B5EF4-FFF2-40B4-BE49-F238E27FC236}">
                  <a16:creationId xmlns:a16="http://schemas.microsoft.com/office/drawing/2014/main" id="{D24EEFAC-06AA-4606-B719-99E255302C2E}"/>
                </a:ext>
              </a:extLst>
            </p:cNvPr>
            <p:cNvSpPr>
              <a:spLocks noChangeArrowheads="1"/>
            </p:cNvSpPr>
            <p:nvPr/>
          </p:nvSpPr>
          <p:spPr bwMode="auto">
            <a:xfrm>
              <a:off x="3719" y="990"/>
              <a:ext cx="11" cy="18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0" name="Rectangle 245">
              <a:extLst>
                <a:ext uri="{FF2B5EF4-FFF2-40B4-BE49-F238E27FC236}">
                  <a16:creationId xmlns:a16="http://schemas.microsoft.com/office/drawing/2014/main" id="{AB3BBC64-5761-498C-860E-C7012789AA0D}"/>
                </a:ext>
              </a:extLst>
            </p:cNvPr>
            <p:cNvSpPr>
              <a:spLocks noChangeArrowheads="1"/>
            </p:cNvSpPr>
            <p:nvPr/>
          </p:nvSpPr>
          <p:spPr bwMode="auto">
            <a:xfrm>
              <a:off x="3541" y="1125"/>
              <a:ext cx="23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1" name="Rectangle 246">
              <a:extLst>
                <a:ext uri="{FF2B5EF4-FFF2-40B4-BE49-F238E27FC236}">
                  <a16:creationId xmlns:a16="http://schemas.microsoft.com/office/drawing/2014/main" id="{8BAF7E9A-E5E6-4665-BB8D-8AB6A6A1E8C8}"/>
                </a:ext>
              </a:extLst>
            </p:cNvPr>
            <p:cNvSpPr>
              <a:spLocks noChangeArrowheads="1"/>
            </p:cNvSpPr>
            <p:nvPr/>
          </p:nvSpPr>
          <p:spPr bwMode="auto">
            <a:xfrm>
              <a:off x="3676" y="995"/>
              <a:ext cx="11" cy="1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32" name="Rectangle 247">
              <a:extLst>
                <a:ext uri="{FF2B5EF4-FFF2-40B4-BE49-F238E27FC236}">
                  <a16:creationId xmlns:a16="http://schemas.microsoft.com/office/drawing/2014/main" id="{CA55B6C3-1826-437B-8309-94F8AAFF95C8}"/>
                </a:ext>
              </a:extLst>
            </p:cNvPr>
            <p:cNvSpPr>
              <a:spLocks noChangeArrowheads="1"/>
            </p:cNvSpPr>
            <p:nvPr/>
          </p:nvSpPr>
          <p:spPr bwMode="auto">
            <a:xfrm>
              <a:off x="3552" y="860"/>
              <a:ext cx="23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100" noProof="1">
                  <a:solidFill>
                    <a:srgbClr val="000000"/>
                  </a:solidFill>
                  <a:latin typeface="Arial" panose="020B0604020202020204" pitchFamily="34" charset="0"/>
                </a:rPr>
                <a:t>Заказ</a:t>
              </a:r>
              <a:endParaRPr lang="en-US" altLang="en-US" sz="1800" noProof="1">
                <a:latin typeface="Arial" panose="020B0604020202020204" pitchFamily="34" charset="0"/>
              </a:endParaRPr>
            </a:p>
          </p:txBody>
        </p:sp>
        <p:sp>
          <p:nvSpPr>
            <p:cNvPr id="333" name="Rectangle 248">
              <a:extLst>
                <a:ext uri="{FF2B5EF4-FFF2-40B4-BE49-F238E27FC236}">
                  <a16:creationId xmlns:a16="http://schemas.microsoft.com/office/drawing/2014/main" id="{232E9EC8-B957-41C5-B7CE-052B426C51E8}"/>
                </a:ext>
              </a:extLst>
            </p:cNvPr>
            <p:cNvSpPr>
              <a:spLocks noChangeArrowheads="1"/>
            </p:cNvSpPr>
            <p:nvPr/>
          </p:nvSpPr>
          <p:spPr bwMode="auto">
            <a:xfrm>
              <a:off x="2931" y="822"/>
              <a:ext cx="36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100" noProof="1">
                  <a:solidFill>
                    <a:srgbClr val="000000"/>
                  </a:solidFill>
                  <a:latin typeface="Arial" panose="020B0604020202020204" pitchFamily="34" charset="0"/>
                </a:rPr>
                <a:t>Заказчик</a:t>
              </a:r>
              <a:endParaRPr lang="en-US" altLang="en-US" sz="1800" noProof="1">
                <a:latin typeface="Arial" panose="020B0604020202020204" pitchFamily="34" charset="0"/>
              </a:endParaRPr>
            </a:p>
          </p:txBody>
        </p:sp>
        <p:sp>
          <p:nvSpPr>
            <p:cNvPr id="334" name="Rectangle 249">
              <a:extLst>
                <a:ext uri="{FF2B5EF4-FFF2-40B4-BE49-F238E27FC236}">
                  <a16:creationId xmlns:a16="http://schemas.microsoft.com/office/drawing/2014/main" id="{2539CE45-5BF4-4E4A-BF90-F32472D1094D}"/>
                </a:ext>
              </a:extLst>
            </p:cNvPr>
            <p:cNvSpPr>
              <a:spLocks noChangeArrowheads="1"/>
            </p:cNvSpPr>
            <p:nvPr/>
          </p:nvSpPr>
          <p:spPr bwMode="auto">
            <a:xfrm>
              <a:off x="2936" y="920"/>
              <a:ext cx="22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900" noProof="1">
                  <a:solidFill>
                    <a:srgbClr val="000000"/>
                  </a:solidFill>
                  <a:latin typeface="Arial" panose="020B0604020202020204" pitchFamily="34" charset="0"/>
                </a:rPr>
                <a:t>Name</a:t>
              </a:r>
              <a:endParaRPr lang="en-US" altLang="en-US" sz="1800" noProof="1">
                <a:latin typeface="Arial" panose="020B0604020202020204" pitchFamily="34" charset="0"/>
              </a:endParaRPr>
            </a:p>
          </p:txBody>
        </p:sp>
        <p:sp>
          <p:nvSpPr>
            <p:cNvPr id="335" name="Rectangle 250">
              <a:extLst>
                <a:ext uri="{FF2B5EF4-FFF2-40B4-BE49-F238E27FC236}">
                  <a16:creationId xmlns:a16="http://schemas.microsoft.com/office/drawing/2014/main" id="{5CC304BF-CF77-4AD8-952E-8E71201F81EE}"/>
                </a:ext>
              </a:extLst>
            </p:cNvPr>
            <p:cNvSpPr>
              <a:spLocks noChangeArrowheads="1"/>
            </p:cNvSpPr>
            <p:nvPr/>
          </p:nvSpPr>
          <p:spPr bwMode="auto">
            <a:xfrm>
              <a:off x="2936" y="996"/>
              <a:ext cx="29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900" noProof="1">
                  <a:solidFill>
                    <a:srgbClr val="000000"/>
                  </a:solidFill>
                  <a:latin typeface="Arial" panose="020B0604020202020204" pitchFamily="34" charset="0"/>
                </a:rPr>
                <a:t>Address</a:t>
              </a:r>
              <a:endParaRPr lang="en-US" altLang="en-US" sz="1800" noProof="1">
                <a:latin typeface="Arial" panose="020B0604020202020204" pitchFamily="34" charset="0"/>
              </a:endParaRPr>
            </a:p>
          </p:txBody>
        </p:sp>
        <p:sp>
          <p:nvSpPr>
            <p:cNvPr id="336" name="Freeform 251">
              <a:extLst>
                <a:ext uri="{FF2B5EF4-FFF2-40B4-BE49-F238E27FC236}">
                  <a16:creationId xmlns:a16="http://schemas.microsoft.com/office/drawing/2014/main" id="{438B4692-AF85-4B89-B6FC-9C5B1EB1E595}"/>
                </a:ext>
              </a:extLst>
            </p:cNvPr>
            <p:cNvSpPr>
              <a:spLocks/>
            </p:cNvSpPr>
            <p:nvPr/>
          </p:nvSpPr>
          <p:spPr bwMode="auto">
            <a:xfrm>
              <a:off x="3255" y="1114"/>
              <a:ext cx="243" cy="76"/>
            </a:xfrm>
            <a:custGeom>
              <a:avLst/>
              <a:gdLst>
                <a:gd name="T0" fmla="*/ 243 w 243"/>
                <a:gd name="T1" fmla="*/ 76 h 76"/>
                <a:gd name="T2" fmla="*/ 194 w 243"/>
                <a:gd name="T3" fmla="*/ 76 h 76"/>
                <a:gd name="T4" fmla="*/ 151 w 243"/>
                <a:gd name="T5" fmla="*/ 70 h 76"/>
                <a:gd name="T6" fmla="*/ 113 w 243"/>
                <a:gd name="T7" fmla="*/ 65 h 76"/>
                <a:gd name="T8" fmla="*/ 75 w 243"/>
                <a:gd name="T9" fmla="*/ 54 h 76"/>
                <a:gd name="T10" fmla="*/ 48 w 243"/>
                <a:gd name="T11" fmla="*/ 43 h 76"/>
                <a:gd name="T12" fmla="*/ 27 w 243"/>
                <a:gd name="T13" fmla="*/ 32 h 76"/>
                <a:gd name="T14" fmla="*/ 21 w 243"/>
                <a:gd name="T15" fmla="*/ 32 h 76"/>
                <a:gd name="T16" fmla="*/ 5 w 243"/>
                <a:gd name="T17" fmla="*/ 22 h 76"/>
                <a:gd name="T18" fmla="*/ 5 w 243"/>
                <a:gd name="T19" fmla="*/ 16 h 76"/>
                <a:gd name="T20" fmla="*/ 0 w 243"/>
                <a:gd name="T21" fmla="*/ 0 h 76"/>
                <a:gd name="T22" fmla="*/ 16 w 243"/>
                <a:gd name="T23" fmla="*/ 0 h 76"/>
                <a:gd name="T24" fmla="*/ 21 w 243"/>
                <a:gd name="T25" fmla="*/ 16 h 76"/>
                <a:gd name="T26" fmla="*/ 16 w 243"/>
                <a:gd name="T27" fmla="*/ 11 h 76"/>
                <a:gd name="T28" fmla="*/ 48 w 243"/>
                <a:gd name="T29" fmla="*/ 27 h 76"/>
                <a:gd name="T30" fmla="*/ 75 w 243"/>
                <a:gd name="T31" fmla="*/ 38 h 76"/>
                <a:gd name="T32" fmla="*/ 113 w 243"/>
                <a:gd name="T33" fmla="*/ 49 h 76"/>
                <a:gd name="T34" fmla="*/ 151 w 243"/>
                <a:gd name="T35" fmla="*/ 54 h 76"/>
                <a:gd name="T36" fmla="*/ 194 w 243"/>
                <a:gd name="T37" fmla="*/ 59 h 76"/>
                <a:gd name="T38" fmla="*/ 243 w 243"/>
                <a:gd name="T39" fmla="*/ 59 h 76"/>
                <a:gd name="T40" fmla="*/ 243 w 243"/>
                <a:gd name="T41" fmla="*/ 76 h 7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3"/>
                <a:gd name="T64" fmla="*/ 0 h 76"/>
                <a:gd name="T65" fmla="*/ 243 w 243"/>
                <a:gd name="T66" fmla="*/ 76 h 7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3" h="76">
                  <a:moveTo>
                    <a:pt x="243" y="76"/>
                  </a:moveTo>
                  <a:lnTo>
                    <a:pt x="194" y="76"/>
                  </a:lnTo>
                  <a:lnTo>
                    <a:pt x="151" y="70"/>
                  </a:lnTo>
                  <a:lnTo>
                    <a:pt x="113" y="65"/>
                  </a:lnTo>
                  <a:lnTo>
                    <a:pt x="75" y="54"/>
                  </a:lnTo>
                  <a:lnTo>
                    <a:pt x="48" y="43"/>
                  </a:lnTo>
                  <a:lnTo>
                    <a:pt x="27" y="32"/>
                  </a:lnTo>
                  <a:lnTo>
                    <a:pt x="21" y="32"/>
                  </a:lnTo>
                  <a:lnTo>
                    <a:pt x="5" y="22"/>
                  </a:lnTo>
                  <a:lnTo>
                    <a:pt x="5" y="16"/>
                  </a:lnTo>
                  <a:lnTo>
                    <a:pt x="0" y="0"/>
                  </a:lnTo>
                  <a:lnTo>
                    <a:pt x="16" y="0"/>
                  </a:lnTo>
                  <a:lnTo>
                    <a:pt x="21" y="16"/>
                  </a:lnTo>
                  <a:lnTo>
                    <a:pt x="16" y="11"/>
                  </a:lnTo>
                  <a:lnTo>
                    <a:pt x="48" y="27"/>
                  </a:lnTo>
                  <a:lnTo>
                    <a:pt x="75" y="38"/>
                  </a:lnTo>
                  <a:lnTo>
                    <a:pt x="113" y="49"/>
                  </a:lnTo>
                  <a:lnTo>
                    <a:pt x="151" y="54"/>
                  </a:lnTo>
                  <a:lnTo>
                    <a:pt x="194" y="59"/>
                  </a:lnTo>
                  <a:lnTo>
                    <a:pt x="243" y="59"/>
                  </a:lnTo>
                  <a:lnTo>
                    <a:pt x="243" y="7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37" name="Freeform 252">
              <a:extLst>
                <a:ext uri="{FF2B5EF4-FFF2-40B4-BE49-F238E27FC236}">
                  <a16:creationId xmlns:a16="http://schemas.microsoft.com/office/drawing/2014/main" id="{4588C2BB-5B07-4DDA-880E-221995277030}"/>
                </a:ext>
              </a:extLst>
            </p:cNvPr>
            <p:cNvSpPr>
              <a:spLocks/>
            </p:cNvSpPr>
            <p:nvPr/>
          </p:nvSpPr>
          <p:spPr bwMode="auto">
            <a:xfrm>
              <a:off x="3422" y="1141"/>
              <a:ext cx="76" cy="49"/>
            </a:xfrm>
            <a:custGeom>
              <a:avLst/>
              <a:gdLst>
                <a:gd name="T0" fmla="*/ 0 w 76"/>
                <a:gd name="T1" fmla="*/ 32 h 49"/>
                <a:gd name="T2" fmla="*/ 76 w 76"/>
                <a:gd name="T3" fmla="*/ 0 h 49"/>
                <a:gd name="T4" fmla="*/ 76 w 76"/>
                <a:gd name="T5" fmla="*/ 16 h 49"/>
                <a:gd name="T6" fmla="*/ 0 w 76"/>
                <a:gd name="T7" fmla="*/ 49 h 49"/>
                <a:gd name="T8" fmla="*/ 0 w 76"/>
                <a:gd name="T9" fmla="*/ 32 h 49"/>
                <a:gd name="T10" fmla="*/ 0 60000 65536"/>
                <a:gd name="T11" fmla="*/ 0 60000 65536"/>
                <a:gd name="T12" fmla="*/ 0 60000 65536"/>
                <a:gd name="T13" fmla="*/ 0 60000 65536"/>
                <a:gd name="T14" fmla="*/ 0 60000 65536"/>
                <a:gd name="T15" fmla="*/ 0 w 76"/>
                <a:gd name="T16" fmla="*/ 0 h 49"/>
                <a:gd name="T17" fmla="*/ 76 w 76"/>
                <a:gd name="T18" fmla="*/ 49 h 49"/>
              </a:gdLst>
              <a:ahLst/>
              <a:cxnLst>
                <a:cxn ang="T10">
                  <a:pos x="T0" y="T1"/>
                </a:cxn>
                <a:cxn ang="T11">
                  <a:pos x="T2" y="T3"/>
                </a:cxn>
                <a:cxn ang="T12">
                  <a:pos x="T4" y="T5"/>
                </a:cxn>
                <a:cxn ang="T13">
                  <a:pos x="T6" y="T7"/>
                </a:cxn>
                <a:cxn ang="T14">
                  <a:pos x="T8" y="T9"/>
                </a:cxn>
              </a:cxnLst>
              <a:rect l="T15" t="T16" r="T17" b="T18"/>
              <a:pathLst>
                <a:path w="76" h="49">
                  <a:moveTo>
                    <a:pt x="0" y="32"/>
                  </a:moveTo>
                  <a:lnTo>
                    <a:pt x="76" y="0"/>
                  </a:lnTo>
                  <a:lnTo>
                    <a:pt x="76" y="16"/>
                  </a:lnTo>
                  <a:lnTo>
                    <a:pt x="0" y="49"/>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38" name="Freeform 253">
              <a:extLst>
                <a:ext uri="{FF2B5EF4-FFF2-40B4-BE49-F238E27FC236}">
                  <a16:creationId xmlns:a16="http://schemas.microsoft.com/office/drawing/2014/main" id="{1012C08C-56A9-4851-9372-1D40A5E81DF6}"/>
                </a:ext>
              </a:extLst>
            </p:cNvPr>
            <p:cNvSpPr>
              <a:spLocks/>
            </p:cNvSpPr>
            <p:nvPr/>
          </p:nvSpPr>
          <p:spPr bwMode="auto">
            <a:xfrm>
              <a:off x="3384" y="1103"/>
              <a:ext cx="114" cy="81"/>
            </a:xfrm>
            <a:custGeom>
              <a:avLst/>
              <a:gdLst>
                <a:gd name="T0" fmla="*/ 0 w 114"/>
                <a:gd name="T1" fmla="*/ 65 h 81"/>
                <a:gd name="T2" fmla="*/ 114 w 114"/>
                <a:gd name="T3" fmla="*/ 0 h 81"/>
                <a:gd name="T4" fmla="*/ 114 w 114"/>
                <a:gd name="T5" fmla="*/ 16 h 81"/>
                <a:gd name="T6" fmla="*/ 0 w 114"/>
                <a:gd name="T7" fmla="*/ 81 h 81"/>
                <a:gd name="T8" fmla="*/ 0 w 114"/>
                <a:gd name="T9" fmla="*/ 65 h 81"/>
                <a:gd name="T10" fmla="*/ 0 60000 65536"/>
                <a:gd name="T11" fmla="*/ 0 60000 65536"/>
                <a:gd name="T12" fmla="*/ 0 60000 65536"/>
                <a:gd name="T13" fmla="*/ 0 60000 65536"/>
                <a:gd name="T14" fmla="*/ 0 60000 65536"/>
                <a:gd name="T15" fmla="*/ 0 w 114"/>
                <a:gd name="T16" fmla="*/ 0 h 81"/>
                <a:gd name="T17" fmla="*/ 114 w 114"/>
                <a:gd name="T18" fmla="*/ 81 h 81"/>
              </a:gdLst>
              <a:ahLst/>
              <a:cxnLst>
                <a:cxn ang="T10">
                  <a:pos x="T0" y="T1"/>
                </a:cxn>
                <a:cxn ang="T11">
                  <a:pos x="T2" y="T3"/>
                </a:cxn>
                <a:cxn ang="T12">
                  <a:pos x="T4" y="T5"/>
                </a:cxn>
                <a:cxn ang="T13">
                  <a:pos x="T6" y="T7"/>
                </a:cxn>
                <a:cxn ang="T14">
                  <a:pos x="T8" y="T9"/>
                </a:cxn>
              </a:cxnLst>
              <a:rect l="T15" t="T16" r="T17" b="T18"/>
              <a:pathLst>
                <a:path w="114" h="81">
                  <a:moveTo>
                    <a:pt x="0" y="65"/>
                  </a:moveTo>
                  <a:lnTo>
                    <a:pt x="114" y="0"/>
                  </a:lnTo>
                  <a:lnTo>
                    <a:pt x="114" y="16"/>
                  </a:lnTo>
                  <a:lnTo>
                    <a:pt x="0" y="81"/>
                  </a:lnTo>
                  <a:lnTo>
                    <a:pt x="0"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39" name="Freeform 272">
              <a:extLst>
                <a:ext uri="{FF2B5EF4-FFF2-40B4-BE49-F238E27FC236}">
                  <a16:creationId xmlns:a16="http://schemas.microsoft.com/office/drawing/2014/main" id="{C9DD5563-3E30-42CF-8267-9C8BD93E754E}"/>
                </a:ext>
              </a:extLst>
            </p:cNvPr>
            <p:cNvSpPr>
              <a:spLocks/>
            </p:cNvSpPr>
            <p:nvPr/>
          </p:nvSpPr>
          <p:spPr bwMode="auto">
            <a:xfrm>
              <a:off x="2181" y="591"/>
              <a:ext cx="696" cy="1705"/>
            </a:xfrm>
            <a:custGeom>
              <a:avLst/>
              <a:gdLst>
                <a:gd name="T0" fmla="*/ 696 w 696"/>
                <a:gd name="T1" fmla="*/ 0 h 1705"/>
                <a:gd name="T2" fmla="*/ 16 w 696"/>
                <a:gd name="T3" fmla="*/ 1705 h 1705"/>
                <a:gd name="T4" fmla="*/ 0 w 696"/>
                <a:gd name="T5" fmla="*/ 1705 h 1705"/>
                <a:gd name="T6" fmla="*/ 680 w 696"/>
                <a:gd name="T7" fmla="*/ 0 h 1705"/>
                <a:gd name="T8" fmla="*/ 696 w 696"/>
                <a:gd name="T9" fmla="*/ 0 h 1705"/>
                <a:gd name="T10" fmla="*/ 0 60000 65536"/>
                <a:gd name="T11" fmla="*/ 0 60000 65536"/>
                <a:gd name="T12" fmla="*/ 0 60000 65536"/>
                <a:gd name="T13" fmla="*/ 0 60000 65536"/>
                <a:gd name="T14" fmla="*/ 0 60000 65536"/>
                <a:gd name="T15" fmla="*/ 0 w 696"/>
                <a:gd name="T16" fmla="*/ 0 h 1705"/>
                <a:gd name="T17" fmla="*/ 696 w 696"/>
                <a:gd name="T18" fmla="*/ 1705 h 1705"/>
              </a:gdLst>
              <a:ahLst/>
              <a:cxnLst>
                <a:cxn ang="T10">
                  <a:pos x="T0" y="T1"/>
                </a:cxn>
                <a:cxn ang="T11">
                  <a:pos x="T2" y="T3"/>
                </a:cxn>
                <a:cxn ang="T12">
                  <a:pos x="T4" y="T5"/>
                </a:cxn>
                <a:cxn ang="T13">
                  <a:pos x="T6" y="T7"/>
                </a:cxn>
                <a:cxn ang="T14">
                  <a:pos x="T8" y="T9"/>
                </a:cxn>
              </a:cxnLst>
              <a:rect l="T15" t="T16" r="T17" b="T18"/>
              <a:pathLst>
                <a:path w="696" h="1705">
                  <a:moveTo>
                    <a:pt x="696" y="0"/>
                  </a:moveTo>
                  <a:lnTo>
                    <a:pt x="16" y="1705"/>
                  </a:lnTo>
                  <a:lnTo>
                    <a:pt x="0" y="1705"/>
                  </a:lnTo>
                  <a:lnTo>
                    <a:pt x="680" y="0"/>
                  </a:lnTo>
                  <a:lnTo>
                    <a:pt x="69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40" name="Freeform 273">
              <a:extLst>
                <a:ext uri="{FF2B5EF4-FFF2-40B4-BE49-F238E27FC236}">
                  <a16:creationId xmlns:a16="http://schemas.microsoft.com/office/drawing/2014/main" id="{914DAC46-A080-47EE-9EC2-C46820ED77F3}"/>
                </a:ext>
              </a:extLst>
            </p:cNvPr>
            <p:cNvSpPr>
              <a:spLocks/>
            </p:cNvSpPr>
            <p:nvPr/>
          </p:nvSpPr>
          <p:spPr bwMode="auto">
            <a:xfrm>
              <a:off x="3865" y="1330"/>
              <a:ext cx="167" cy="2067"/>
            </a:xfrm>
            <a:custGeom>
              <a:avLst/>
              <a:gdLst>
                <a:gd name="T0" fmla="*/ 167 w 167"/>
                <a:gd name="T1" fmla="*/ 0 h 2067"/>
                <a:gd name="T2" fmla="*/ 16 w 167"/>
                <a:gd name="T3" fmla="*/ 2067 h 2067"/>
                <a:gd name="T4" fmla="*/ 0 w 167"/>
                <a:gd name="T5" fmla="*/ 2067 h 2067"/>
                <a:gd name="T6" fmla="*/ 151 w 167"/>
                <a:gd name="T7" fmla="*/ 0 h 2067"/>
                <a:gd name="T8" fmla="*/ 167 w 167"/>
                <a:gd name="T9" fmla="*/ 0 h 2067"/>
                <a:gd name="T10" fmla="*/ 0 60000 65536"/>
                <a:gd name="T11" fmla="*/ 0 60000 65536"/>
                <a:gd name="T12" fmla="*/ 0 60000 65536"/>
                <a:gd name="T13" fmla="*/ 0 60000 65536"/>
                <a:gd name="T14" fmla="*/ 0 60000 65536"/>
                <a:gd name="T15" fmla="*/ 0 w 167"/>
                <a:gd name="T16" fmla="*/ 0 h 2067"/>
                <a:gd name="T17" fmla="*/ 167 w 167"/>
                <a:gd name="T18" fmla="*/ 2067 h 2067"/>
              </a:gdLst>
              <a:ahLst/>
              <a:cxnLst>
                <a:cxn ang="T10">
                  <a:pos x="T0" y="T1"/>
                </a:cxn>
                <a:cxn ang="T11">
                  <a:pos x="T2" y="T3"/>
                </a:cxn>
                <a:cxn ang="T12">
                  <a:pos x="T4" y="T5"/>
                </a:cxn>
                <a:cxn ang="T13">
                  <a:pos x="T6" y="T7"/>
                </a:cxn>
                <a:cxn ang="T14">
                  <a:pos x="T8" y="T9"/>
                </a:cxn>
              </a:cxnLst>
              <a:rect l="T15" t="T16" r="T17" b="T18"/>
              <a:pathLst>
                <a:path w="167" h="2067">
                  <a:moveTo>
                    <a:pt x="167" y="0"/>
                  </a:moveTo>
                  <a:lnTo>
                    <a:pt x="16" y="2067"/>
                  </a:lnTo>
                  <a:lnTo>
                    <a:pt x="0" y="2067"/>
                  </a:lnTo>
                  <a:lnTo>
                    <a:pt x="151" y="0"/>
                  </a:lnTo>
                  <a:lnTo>
                    <a:pt x="16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41" name="Rectangle 274">
              <a:extLst>
                <a:ext uri="{FF2B5EF4-FFF2-40B4-BE49-F238E27FC236}">
                  <a16:creationId xmlns:a16="http://schemas.microsoft.com/office/drawing/2014/main" id="{5D239732-0422-4B2C-B416-2F3C58F6AB18}"/>
                </a:ext>
              </a:extLst>
            </p:cNvPr>
            <p:cNvSpPr>
              <a:spLocks noChangeArrowheads="1"/>
            </p:cNvSpPr>
            <p:nvPr/>
          </p:nvSpPr>
          <p:spPr bwMode="auto">
            <a:xfrm>
              <a:off x="2316" y="2339"/>
              <a:ext cx="1435" cy="1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2" name="Freeform 275">
              <a:extLst>
                <a:ext uri="{FF2B5EF4-FFF2-40B4-BE49-F238E27FC236}">
                  <a16:creationId xmlns:a16="http://schemas.microsoft.com/office/drawing/2014/main" id="{9F08F665-53B4-42E4-A64A-F7A42B47950D}"/>
                </a:ext>
              </a:extLst>
            </p:cNvPr>
            <p:cNvSpPr>
              <a:spLocks/>
            </p:cNvSpPr>
            <p:nvPr/>
          </p:nvSpPr>
          <p:spPr bwMode="auto">
            <a:xfrm>
              <a:off x="2310" y="2334"/>
              <a:ext cx="1441" cy="113"/>
            </a:xfrm>
            <a:custGeom>
              <a:avLst/>
              <a:gdLst>
                <a:gd name="T0" fmla="*/ 6 w 1441"/>
                <a:gd name="T1" fmla="*/ 102 h 113"/>
                <a:gd name="T2" fmla="*/ 1430 w 1441"/>
                <a:gd name="T3" fmla="*/ 102 h 113"/>
                <a:gd name="T4" fmla="*/ 1430 w 1441"/>
                <a:gd name="T5" fmla="*/ 10 h 113"/>
                <a:gd name="T6" fmla="*/ 6 w 1441"/>
                <a:gd name="T7" fmla="*/ 10 h 113"/>
                <a:gd name="T8" fmla="*/ 6 w 1441"/>
                <a:gd name="T9" fmla="*/ 0 h 113"/>
                <a:gd name="T10" fmla="*/ 1436 w 1441"/>
                <a:gd name="T11" fmla="*/ 0 h 113"/>
                <a:gd name="T12" fmla="*/ 1441 w 1441"/>
                <a:gd name="T13" fmla="*/ 5 h 113"/>
                <a:gd name="T14" fmla="*/ 1441 w 1441"/>
                <a:gd name="T15" fmla="*/ 108 h 113"/>
                <a:gd name="T16" fmla="*/ 1436 w 1441"/>
                <a:gd name="T17" fmla="*/ 113 h 113"/>
                <a:gd name="T18" fmla="*/ 6 w 1441"/>
                <a:gd name="T19" fmla="*/ 113 h 113"/>
                <a:gd name="T20" fmla="*/ 0 w 1441"/>
                <a:gd name="T21" fmla="*/ 108 h 113"/>
                <a:gd name="T22" fmla="*/ 6 w 1441"/>
                <a:gd name="T23" fmla="*/ 102 h 1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41"/>
                <a:gd name="T37" fmla="*/ 0 h 113"/>
                <a:gd name="T38" fmla="*/ 1441 w 1441"/>
                <a:gd name="T39" fmla="*/ 113 h 1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41" h="113">
                  <a:moveTo>
                    <a:pt x="6" y="102"/>
                  </a:moveTo>
                  <a:lnTo>
                    <a:pt x="1430" y="102"/>
                  </a:lnTo>
                  <a:lnTo>
                    <a:pt x="1430" y="10"/>
                  </a:lnTo>
                  <a:lnTo>
                    <a:pt x="6" y="10"/>
                  </a:lnTo>
                  <a:lnTo>
                    <a:pt x="6" y="0"/>
                  </a:lnTo>
                  <a:lnTo>
                    <a:pt x="1436" y="0"/>
                  </a:lnTo>
                  <a:lnTo>
                    <a:pt x="1441" y="5"/>
                  </a:lnTo>
                  <a:lnTo>
                    <a:pt x="1441" y="108"/>
                  </a:lnTo>
                  <a:lnTo>
                    <a:pt x="1436" y="113"/>
                  </a:lnTo>
                  <a:lnTo>
                    <a:pt x="6" y="113"/>
                  </a:lnTo>
                  <a:lnTo>
                    <a:pt x="0" y="108"/>
                  </a:lnTo>
                  <a:lnTo>
                    <a:pt x="6"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43" name="Freeform 276">
              <a:extLst>
                <a:ext uri="{FF2B5EF4-FFF2-40B4-BE49-F238E27FC236}">
                  <a16:creationId xmlns:a16="http://schemas.microsoft.com/office/drawing/2014/main" id="{1684E78D-1C9F-44FE-BA10-1BF8B3905822}"/>
                </a:ext>
              </a:extLst>
            </p:cNvPr>
            <p:cNvSpPr>
              <a:spLocks/>
            </p:cNvSpPr>
            <p:nvPr/>
          </p:nvSpPr>
          <p:spPr bwMode="auto">
            <a:xfrm>
              <a:off x="2310" y="2334"/>
              <a:ext cx="11" cy="108"/>
            </a:xfrm>
            <a:custGeom>
              <a:avLst/>
              <a:gdLst>
                <a:gd name="T0" fmla="*/ 11 w 11"/>
                <a:gd name="T1" fmla="*/ 5 h 108"/>
                <a:gd name="T2" fmla="*/ 11 w 11"/>
                <a:gd name="T3" fmla="*/ 108 h 108"/>
                <a:gd name="T4" fmla="*/ 0 w 11"/>
                <a:gd name="T5" fmla="*/ 108 h 108"/>
                <a:gd name="T6" fmla="*/ 0 w 11"/>
                <a:gd name="T7" fmla="*/ 5 h 108"/>
                <a:gd name="T8" fmla="*/ 6 w 11"/>
                <a:gd name="T9" fmla="*/ 0 h 108"/>
                <a:gd name="T10" fmla="*/ 11 w 11"/>
                <a:gd name="T11" fmla="*/ 5 h 108"/>
                <a:gd name="T12" fmla="*/ 0 60000 65536"/>
                <a:gd name="T13" fmla="*/ 0 60000 65536"/>
                <a:gd name="T14" fmla="*/ 0 60000 65536"/>
                <a:gd name="T15" fmla="*/ 0 60000 65536"/>
                <a:gd name="T16" fmla="*/ 0 60000 65536"/>
                <a:gd name="T17" fmla="*/ 0 60000 65536"/>
                <a:gd name="T18" fmla="*/ 0 w 11"/>
                <a:gd name="T19" fmla="*/ 0 h 108"/>
                <a:gd name="T20" fmla="*/ 11 w 11"/>
                <a:gd name="T21" fmla="*/ 108 h 108"/>
              </a:gdLst>
              <a:ahLst/>
              <a:cxnLst>
                <a:cxn ang="T12">
                  <a:pos x="T0" y="T1"/>
                </a:cxn>
                <a:cxn ang="T13">
                  <a:pos x="T2" y="T3"/>
                </a:cxn>
                <a:cxn ang="T14">
                  <a:pos x="T4" y="T5"/>
                </a:cxn>
                <a:cxn ang="T15">
                  <a:pos x="T6" y="T7"/>
                </a:cxn>
                <a:cxn ang="T16">
                  <a:pos x="T8" y="T9"/>
                </a:cxn>
                <a:cxn ang="T17">
                  <a:pos x="T10" y="T11"/>
                </a:cxn>
              </a:cxnLst>
              <a:rect l="T18" t="T19" r="T20" b="T21"/>
              <a:pathLst>
                <a:path w="11" h="108">
                  <a:moveTo>
                    <a:pt x="11" y="5"/>
                  </a:moveTo>
                  <a:lnTo>
                    <a:pt x="11" y="108"/>
                  </a:lnTo>
                  <a:lnTo>
                    <a:pt x="0" y="108"/>
                  </a:lnTo>
                  <a:lnTo>
                    <a:pt x="0" y="5"/>
                  </a:lnTo>
                  <a:lnTo>
                    <a:pt x="6"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44" name="Rectangle 277">
              <a:extLst>
                <a:ext uri="{FF2B5EF4-FFF2-40B4-BE49-F238E27FC236}">
                  <a16:creationId xmlns:a16="http://schemas.microsoft.com/office/drawing/2014/main" id="{690F2869-0816-449A-8E6E-ED7520BCC3FB}"/>
                </a:ext>
              </a:extLst>
            </p:cNvPr>
            <p:cNvSpPr>
              <a:spLocks noChangeArrowheads="1"/>
            </p:cNvSpPr>
            <p:nvPr/>
          </p:nvSpPr>
          <p:spPr bwMode="auto">
            <a:xfrm>
              <a:off x="2316" y="2442"/>
              <a:ext cx="345" cy="32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45" name="Freeform 278">
              <a:extLst>
                <a:ext uri="{FF2B5EF4-FFF2-40B4-BE49-F238E27FC236}">
                  <a16:creationId xmlns:a16="http://schemas.microsoft.com/office/drawing/2014/main" id="{65F5ED4B-385B-43D5-AA07-F234BEF636CE}"/>
                </a:ext>
              </a:extLst>
            </p:cNvPr>
            <p:cNvSpPr>
              <a:spLocks/>
            </p:cNvSpPr>
            <p:nvPr/>
          </p:nvSpPr>
          <p:spPr bwMode="auto">
            <a:xfrm>
              <a:off x="2310" y="2436"/>
              <a:ext cx="351" cy="335"/>
            </a:xfrm>
            <a:custGeom>
              <a:avLst/>
              <a:gdLst>
                <a:gd name="T0" fmla="*/ 6 w 351"/>
                <a:gd name="T1" fmla="*/ 324 h 335"/>
                <a:gd name="T2" fmla="*/ 340 w 351"/>
                <a:gd name="T3" fmla="*/ 324 h 335"/>
                <a:gd name="T4" fmla="*/ 340 w 351"/>
                <a:gd name="T5" fmla="*/ 11 h 335"/>
                <a:gd name="T6" fmla="*/ 6 w 351"/>
                <a:gd name="T7" fmla="*/ 11 h 335"/>
                <a:gd name="T8" fmla="*/ 6 w 351"/>
                <a:gd name="T9" fmla="*/ 0 h 335"/>
                <a:gd name="T10" fmla="*/ 346 w 351"/>
                <a:gd name="T11" fmla="*/ 0 h 335"/>
                <a:gd name="T12" fmla="*/ 351 w 351"/>
                <a:gd name="T13" fmla="*/ 6 h 335"/>
                <a:gd name="T14" fmla="*/ 351 w 351"/>
                <a:gd name="T15" fmla="*/ 329 h 335"/>
                <a:gd name="T16" fmla="*/ 346 w 351"/>
                <a:gd name="T17" fmla="*/ 335 h 335"/>
                <a:gd name="T18" fmla="*/ 6 w 351"/>
                <a:gd name="T19" fmla="*/ 335 h 335"/>
                <a:gd name="T20" fmla="*/ 0 w 351"/>
                <a:gd name="T21" fmla="*/ 329 h 335"/>
                <a:gd name="T22" fmla="*/ 6 w 351"/>
                <a:gd name="T23" fmla="*/ 324 h 33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51"/>
                <a:gd name="T37" fmla="*/ 0 h 335"/>
                <a:gd name="T38" fmla="*/ 351 w 351"/>
                <a:gd name="T39" fmla="*/ 335 h 33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51" h="335">
                  <a:moveTo>
                    <a:pt x="6" y="324"/>
                  </a:moveTo>
                  <a:lnTo>
                    <a:pt x="340" y="324"/>
                  </a:lnTo>
                  <a:lnTo>
                    <a:pt x="340" y="11"/>
                  </a:lnTo>
                  <a:lnTo>
                    <a:pt x="6" y="11"/>
                  </a:lnTo>
                  <a:lnTo>
                    <a:pt x="6" y="0"/>
                  </a:lnTo>
                  <a:lnTo>
                    <a:pt x="346" y="0"/>
                  </a:lnTo>
                  <a:lnTo>
                    <a:pt x="351" y="6"/>
                  </a:lnTo>
                  <a:lnTo>
                    <a:pt x="351" y="329"/>
                  </a:lnTo>
                  <a:lnTo>
                    <a:pt x="346" y="335"/>
                  </a:lnTo>
                  <a:lnTo>
                    <a:pt x="6" y="335"/>
                  </a:lnTo>
                  <a:lnTo>
                    <a:pt x="0" y="329"/>
                  </a:lnTo>
                  <a:lnTo>
                    <a:pt x="6" y="3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46" name="Freeform 279">
              <a:extLst>
                <a:ext uri="{FF2B5EF4-FFF2-40B4-BE49-F238E27FC236}">
                  <a16:creationId xmlns:a16="http://schemas.microsoft.com/office/drawing/2014/main" id="{13A6BE9A-5094-490D-8C6F-09F3872CA623}"/>
                </a:ext>
              </a:extLst>
            </p:cNvPr>
            <p:cNvSpPr>
              <a:spLocks/>
            </p:cNvSpPr>
            <p:nvPr/>
          </p:nvSpPr>
          <p:spPr bwMode="auto">
            <a:xfrm>
              <a:off x="2310" y="2436"/>
              <a:ext cx="11" cy="329"/>
            </a:xfrm>
            <a:custGeom>
              <a:avLst/>
              <a:gdLst>
                <a:gd name="T0" fmla="*/ 11 w 11"/>
                <a:gd name="T1" fmla="*/ 6 h 329"/>
                <a:gd name="T2" fmla="*/ 11 w 11"/>
                <a:gd name="T3" fmla="*/ 329 h 329"/>
                <a:gd name="T4" fmla="*/ 0 w 11"/>
                <a:gd name="T5" fmla="*/ 329 h 329"/>
                <a:gd name="T6" fmla="*/ 0 w 11"/>
                <a:gd name="T7" fmla="*/ 6 h 329"/>
                <a:gd name="T8" fmla="*/ 6 w 11"/>
                <a:gd name="T9" fmla="*/ 0 h 329"/>
                <a:gd name="T10" fmla="*/ 11 w 11"/>
                <a:gd name="T11" fmla="*/ 6 h 329"/>
                <a:gd name="T12" fmla="*/ 0 60000 65536"/>
                <a:gd name="T13" fmla="*/ 0 60000 65536"/>
                <a:gd name="T14" fmla="*/ 0 60000 65536"/>
                <a:gd name="T15" fmla="*/ 0 60000 65536"/>
                <a:gd name="T16" fmla="*/ 0 60000 65536"/>
                <a:gd name="T17" fmla="*/ 0 60000 65536"/>
                <a:gd name="T18" fmla="*/ 0 w 11"/>
                <a:gd name="T19" fmla="*/ 0 h 329"/>
                <a:gd name="T20" fmla="*/ 11 w 11"/>
                <a:gd name="T21" fmla="*/ 329 h 329"/>
              </a:gdLst>
              <a:ahLst/>
              <a:cxnLst>
                <a:cxn ang="T12">
                  <a:pos x="T0" y="T1"/>
                </a:cxn>
                <a:cxn ang="T13">
                  <a:pos x="T2" y="T3"/>
                </a:cxn>
                <a:cxn ang="T14">
                  <a:pos x="T4" y="T5"/>
                </a:cxn>
                <a:cxn ang="T15">
                  <a:pos x="T6" y="T7"/>
                </a:cxn>
                <a:cxn ang="T16">
                  <a:pos x="T8" y="T9"/>
                </a:cxn>
                <a:cxn ang="T17">
                  <a:pos x="T10" y="T11"/>
                </a:cxn>
              </a:cxnLst>
              <a:rect l="T18" t="T19" r="T20" b="T21"/>
              <a:pathLst>
                <a:path w="11" h="329">
                  <a:moveTo>
                    <a:pt x="11" y="6"/>
                  </a:moveTo>
                  <a:lnTo>
                    <a:pt x="11" y="329"/>
                  </a:lnTo>
                  <a:lnTo>
                    <a:pt x="0" y="329"/>
                  </a:lnTo>
                  <a:lnTo>
                    <a:pt x="0" y="6"/>
                  </a:lnTo>
                  <a:lnTo>
                    <a:pt x="6" y="0"/>
                  </a:lnTo>
                  <a:lnTo>
                    <a:pt x="1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47" name="Rectangle 280">
              <a:extLst>
                <a:ext uri="{FF2B5EF4-FFF2-40B4-BE49-F238E27FC236}">
                  <a16:creationId xmlns:a16="http://schemas.microsoft.com/office/drawing/2014/main" id="{4E9BFF7E-5EA0-4202-8A05-59F1A92502E4}"/>
                </a:ext>
              </a:extLst>
            </p:cNvPr>
            <p:cNvSpPr>
              <a:spLocks noChangeArrowheads="1"/>
            </p:cNvSpPr>
            <p:nvPr/>
          </p:nvSpPr>
          <p:spPr bwMode="auto">
            <a:xfrm>
              <a:off x="2245" y="2431"/>
              <a:ext cx="462"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Получить</a:t>
              </a:r>
              <a:endParaRPr lang="en-US" altLang="en-US" sz="1800" noProof="1">
                <a:latin typeface="Arial" panose="020B0604020202020204" pitchFamily="34" charset="0"/>
              </a:endParaRPr>
            </a:p>
          </p:txBody>
        </p:sp>
        <p:sp>
          <p:nvSpPr>
            <p:cNvPr id="348" name="Rectangle 281">
              <a:extLst>
                <a:ext uri="{FF2B5EF4-FFF2-40B4-BE49-F238E27FC236}">
                  <a16:creationId xmlns:a16="http://schemas.microsoft.com/office/drawing/2014/main" id="{D0835165-6F5B-4A0C-9D14-43DEC05A666A}"/>
                </a:ext>
              </a:extLst>
            </p:cNvPr>
            <p:cNvSpPr>
              <a:spLocks noChangeArrowheads="1"/>
            </p:cNvSpPr>
            <p:nvPr/>
          </p:nvSpPr>
          <p:spPr bwMode="auto">
            <a:xfrm>
              <a:off x="2327" y="2538"/>
              <a:ext cx="300"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Найти</a:t>
              </a:r>
              <a:endParaRPr lang="en-US" altLang="en-US" sz="1800" noProof="1">
                <a:latin typeface="Arial" panose="020B0604020202020204" pitchFamily="34" charset="0"/>
              </a:endParaRPr>
            </a:p>
          </p:txBody>
        </p:sp>
        <p:sp>
          <p:nvSpPr>
            <p:cNvPr id="349" name="Rectangle 282">
              <a:extLst>
                <a:ext uri="{FF2B5EF4-FFF2-40B4-BE49-F238E27FC236}">
                  <a16:creationId xmlns:a16="http://schemas.microsoft.com/office/drawing/2014/main" id="{97A86CA8-9EE6-430F-8719-9512A0F6096F}"/>
                </a:ext>
              </a:extLst>
            </p:cNvPr>
            <p:cNvSpPr>
              <a:spLocks noChangeArrowheads="1"/>
            </p:cNvSpPr>
            <p:nvPr/>
          </p:nvSpPr>
          <p:spPr bwMode="auto">
            <a:xfrm>
              <a:off x="2245" y="2646"/>
              <a:ext cx="517"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Отменить</a:t>
              </a:r>
              <a:r>
                <a:rPr lang="en-US" altLang="en-US" sz="1300" noProof="1">
                  <a:solidFill>
                    <a:srgbClr val="000000"/>
                  </a:solidFill>
                  <a:latin typeface="Arial" panose="020B0604020202020204" pitchFamily="34" charset="0"/>
                </a:rPr>
                <a:t>l</a:t>
              </a:r>
              <a:endParaRPr lang="en-US" altLang="en-US" sz="1800" noProof="1">
                <a:latin typeface="Arial" panose="020B0604020202020204" pitchFamily="34" charset="0"/>
              </a:endParaRPr>
            </a:p>
          </p:txBody>
        </p:sp>
        <p:sp>
          <p:nvSpPr>
            <p:cNvPr id="350" name="Rectangle 283">
              <a:extLst>
                <a:ext uri="{FF2B5EF4-FFF2-40B4-BE49-F238E27FC236}">
                  <a16:creationId xmlns:a16="http://schemas.microsoft.com/office/drawing/2014/main" id="{8D2B62ED-9891-40E0-AFA3-7C228F900C65}"/>
                </a:ext>
              </a:extLst>
            </p:cNvPr>
            <p:cNvSpPr>
              <a:spLocks noChangeArrowheads="1"/>
            </p:cNvSpPr>
            <p:nvPr/>
          </p:nvSpPr>
          <p:spPr bwMode="auto">
            <a:xfrm>
              <a:off x="2316" y="2544"/>
              <a:ext cx="34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1" name="Rectangle 284">
              <a:extLst>
                <a:ext uri="{FF2B5EF4-FFF2-40B4-BE49-F238E27FC236}">
                  <a16:creationId xmlns:a16="http://schemas.microsoft.com/office/drawing/2014/main" id="{07A72BD3-368C-46FA-8C7B-55E1C636DC72}"/>
                </a:ext>
              </a:extLst>
            </p:cNvPr>
            <p:cNvSpPr>
              <a:spLocks noChangeArrowheads="1"/>
            </p:cNvSpPr>
            <p:nvPr/>
          </p:nvSpPr>
          <p:spPr bwMode="auto">
            <a:xfrm>
              <a:off x="2316" y="2652"/>
              <a:ext cx="340"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2" name="Rectangle 285">
              <a:extLst>
                <a:ext uri="{FF2B5EF4-FFF2-40B4-BE49-F238E27FC236}">
                  <a16:creationId xmlns:a16="http://schemas.microsoft.com/office/drawing/2014/main" id="{1B105F05-15CD-48B6-8DBD-378DBF5BBD06}"/>
                </a:ext>
              </a:extLst>
            </p:cNvPr>
            <p:cNvSpPr>
              <a:spLocks noChangeArrowheads="1"/>
            </p:cNvSpPr>
            <p:nvPr/>
          </p:nvSpPr>
          <p:spPr bwMode="auto">
            <a:xfrm>
              <a:off x="2564"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3" name="Rectangle 286">
              <a:extLst>
                <a:ext uri="{FF2B5EF4-FFF2-40B4-BE49-F238E27FC236}">
                  <a16:creationId xmlns:a16="http://schemas.microsoft.com/office/drawing/2014/main" id="{B0C44419-0DCB-49CF-9264-B21CBC7C6304}"/>
                </a:ext>
              </a:extLst>
            </p:cNvPr>
            <p:cNvSpPr>
              <a:spLocks noChangeArrowheads="1"/>
            </p:cNvSpPr>
            <p:nvPr/>
          </p:nvSpPr>
          <p:spPr bwMode="auto">
            <a:xfrm>
              <a:off x="2823"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4" name="Rectangle 287">
              <a:extLst>
                <a:ext uri="{FF2B5EF4-FFF2-40B4-BE49-F238E27FC236}">
                  <a16:creationId xmlns:a16="http://schemas.microsoft.com/office/drawing/2014/main" id="{BE197CDB-BC40-4D66-BA6A-AA21B4937D5E}"/>
                </a:ext>
              </a:extLst>
            </p:cNvPr>
            <p:cNvSpPr>
              <a:spLocks noChangeArrowheads="1"/>
            </p:cNvSpPr>
            <p:nvPr/>
          </p:nvSpPr>
          <p:spPr bwMode="auto">
            <a:xfrm>
              <a:off x="3071"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5" name="Rectangle 288">
              <a:extLst>
                <a:ext uri="{FF2B5EF4-FFF2-40B4-BE49-F238E27FC236}">
                  <a16:creationId xmlns:a16="http://schemas.microsoft.com/office/drawing/2014/main" id="{97E909A7-F301-42CE-A27D-88C274CE7E65}"/>
                </a:ext>
              </a:extLst>
            </p:cNvPr>
            <p:cNvSpPr>
              <a:spLocks noChangeArrowheads="1"/>
            </p:cNvSpPr>
            <p:nvPr/>
          </p:nvSpPr>
          <p:spPr bwMode="auto">
            <a:xfrm>
              <a:off x="3395" y="2339"/>
              <a:ext cx="11" cy="1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6" name="Rectangle 289">
              <a:extLst>
                <a:ext uri="{FF2B5EF4-FFF2-40B4-BE49-F238E27FC236}">
                  <a16:creationId xmlns:a16="http://schemas.microsoft.com/office/drawing/2014/main" id="{3842EDC5-E760-4147-B41D-26CF578C8FED}"/>
                </a:ext>
              </a:extLst>
            </p:cNvPr>
            <p:cNvSpPr>
              <a:spLocks noChangeArrowheads="1"/>
            </p:cNvSpPr>
            <p:nvPr/>
          </p:nvSpPr>
          <p:spPr bwMode="auto">
            <a:xfrm>
              <a:off x="2726" y="2523"/>
              <a:ext cx="1020" cy="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57" name="Freeform 290">
              <a:extLst>
                <a:ext uri="{FF2B5EF4-FFF2-40B4-BE49-F238E27FC236}">
                  <a16:creationId xmlns:a16="http://schemas.microsoft.com/office/drawing/2014/main" id="{71492E94-48B1-4CA7-8A35-3198D066839E}"/>
                </a:ext>
              </a:extLst>
            </p:cNvPr>
            <p:cNvSpPr>
              <a:spLocks/>
            </p:cNvSpPr>
            <p:nvPr/>
          </p:nvSpPr>
          <p:spPr bwMode="auto">
            <a:xfrm>
              <a:off x="2715" y="2512"/>
              <a:ext cx="1036" cy="842"/>
            </a:xfrm>
            <a:custGeom>
              <a:avLst/>
              <a:gdLst>
                <a:gd name="T0" fmla="*/ 11 w 1036"/>
                <a:gd name="T1" fmla="*/ 825 h 842"/>
                <a:gd name="T2" fmla="*/ 1020 w 1036"/>
                <a:gd name="T3" fmla="*/ 825 h 842"/>
                <a:gd name="T4" fmla="*/ 1020 w 1036"/>
                <a:gd name="T5" fmla="*/ 16 h 842"/>
                <a:gd name="T6" fmla="*/ 11 w 1036"/>
                <a:gd name="T7" fmla="*/ 16 h 842"/>
                <a:gd name="T8" fmla="*/ 11 w 1036"/>
                <a:gd name="T9" fmla="*/ 0 h 842"/>
                <a:gd name="T10" fmla="*/ 1025 w 1036"/>
                <a:gd name="T11" fmla="*/ 0 h 842"/>
                <a:gd name="T12" fmla="*/ 1036 w 1036"/>
                <a:gd name="T13" fmla="*/ 11 h 842"/>
                <a:gd name="T14" fmla="*/ 1036 w 1036"/>
                <a:gd name="T15" fmla="*/ 831 h 842"/>
                <a:gd name="T16" fmla="*/ 1025 w 1036"/>
                <a:gd name="T17" fmla="*/ 842 h 842"/>
                <a:gd name="T18" fmla="*/ 11 w 1036"/>
                <a:gd name="T19" fmla="*/ 842 h 842"/>
                <a:gd name="T20" fmla="*/ 0 w 1036"/>
                <a:gd name="T21" fmla="*/ 831 h 842"/>
                <a:gd name="T22" fmla="*/ 11 w 1036"/>
                <a:gd name="T23" fmla="*/ 825 h 8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36"/>
                <a:gd name="T37" fmla="*/ 0 h 842"/>
                <a:gd name="T38" fmla="*/ 1036 w 1036"/>
                <a:gd name="T39" fmla="*/ 842 h 84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36" h="842">
                  <a:moveTo>
                    <a:pt x="11" y="825"/>
                  </a:moveTo>
                  <a:lnTo>
                    <a:pt x="1020" y="825"/>
                  </a:lnTo>
                  <a:lnTo>
                    <a:pt x="1020" y="16"/>
                  </a:lnTo>
                  <a:lnTo>
                    <a:pt x="11" y="16"/>
                  </a:lnTo>
                  <a:lnTo>
                    <a:pt x="11" y="0"/>
                  </a:lnTo>
                  <a:lnTo>
                    <a:pt x="1025" y="0"/>
                  </a:lnTo>
                  <a:lnTo>
                    <a:pt x="1036" y="11"/>
                  </a:lnTo>
                  <a:lnTo>
                    <a:pt x="1036" y="831"/>
                  </a:lnTo>
                  <a:lnTo>
                    <a:pt x="1025" y="842"/>
                  </a:lnTo>
                  <a:lnTo>
                    <a:pt x="11" y="842"/>
                  </a:lnTo>
                  <a:lnTo>
                    <a:pt x="0" y="831"/>
                  </a:lnTo>
                  <a:lnTo>
                    <a:pt x="11" y="8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58" name="Freeform 291">
              <a:extLst>
                <a:ext uri="{FF2B5EF4-FFF2-40B4-BE49-F238E27FC236}">
                  <a16:creationId xmlns:a16="http://schemas.microsoft.com/office/drawing/2014/main" id="{09D0759F-A7C5-4B88-96E4-337E552B1183}"/>
                </a:ext>
              </a:extLst>
            </p:cNvPr>
            <p:cNvSpPr>
              <a:spLocks/>
            </p:cNvSpPr>
            <p:nvPr/>
          </p:nvSpPr>
          <p:spPr bwMode="auto">
            <a:xfrm>
              <a:off x="2715" y="2512"/>
              <a:ext cx="16" cy="831"/>
            </a:xfrm>
            <a:custGeom>
              <a:avLst/>
              <a:gdLst>
                <a:gd name="T0" fmla="*/ 16 w 16"/>
                <a:gd name="T1" fmla="*/ 11 h 831"/>
                <a:gd name="T2" fmla="*/ 16 w 16"/>
                <a:gd name="T3" fmla="*/ 831 h 831"/>
                <a:gd name="T4" fmla="*/ 0 w 16"/>
                <a:gd name="T5" fmla="*/ 831 h 831"/>
                <a:gd name="T6" fmla="*/ 0 w 16"/>
                <a:gd name="T7" fmla="*/ 11 h 831"/>
                <a:gd name="T8" fmla="*/ 11 w 16"/>
                <a:gd name="T9" fmla="*/ 0 h 831"/>
                <a:gd name="T10" fmla="*/ 16 w 16"/>
                <a:gd name="T11" fmla="*/ 11 h 831"/>
                <a:gd name="T12" fmla="*/ 0 60000 65536"/>
                <a:gd name="T13" fmla="*/ 0 60000 65536"/>
                <a:gd name="T14" fmla="*/ 0 60000 65536"/>
                <a:gd name="T15" fmla="*/ 0 60000 65536"/>
                <a:gd name="T16" fmla="*/ 0 60000 65536"/>
                <a:gd name="T17" fmla="*/ 0 60000 65536"/>
                <a:gd name="T18" fmla="*/ 0 w 16"/>
                <a:gd name="T19" fmla="*/ 0 h 831"/>
                <a:gd name="T20" fmla="*/ 16 w 16"/>
                <a:gd name="T21" fmla="*/ 831 h 831"/>
              </a:gdLst>
              <a:ahLst/>
              <a:cxnLst>
                <a:cxn ang="T12">
                  <a:pos x="T0" y="T1"/>
                </a:cxn>
                <a:cxn ang="T13">
                  <a:pos x="T2" y="T3"/>
                </a:cxn>
                <a:cxn ang="T14">
                  <a:pos x="T4" y="T5"/>
                </a:cxn>
                <a:cxn ang="T15">
                  <a:pos x="T6" y="T7"/>
                </a:cxn>
                <a:cxn ang="T16">
                  <a:pos x="T8" y="T9"/>
                </a:cxn>
                <a:cxn ang="T17">
                  <a:pos x="T10" y="T11"/>
                </a:cxn>
              </a:cxnLst>
              <a:rect l="T18" t="T19" r="T20" b="T21"/>
              <a:pathLst>
                <a:path w="16" h="831">
                  <a:moveTo>
                    <a:pt x="16" y="11"/>
                  </a:moveTo>
                  <a:lnTo>
                    <a:pt x="16" y="831"/>
                  </a:lnTo>
                  <a:lnTo>
                    <a:pt x="0" y="831"/>
                  </a:lnTo>
                  <a:lnTo>
                    <a:pt x="0" y="11"/>
                  </a:lnTo>
                  <a:lnTo>
                    <a:pt x="11" y="0"/>
                  </a:lnTo>
                  <a:lnTo>
                    <a:pt x="16"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59" name="Rectangle 292">
              <a:extLst>
                <a:ext uri="{FF2B5EF4-FFF2-40B4-BE49-F238E27FC236}">
                  <a16:creationId xmlns:a16="http://schemas.microsoft.com/office/drawing/2014/main" id="{B36AEB3A-D898-4167-9958-8100278FCF63}"/>
                </a:ext>
              </a:extLst>
            </p:cNvPr>
            <p:cNvSpPr>
              <a:spLocks noChangeArrowheads="1"/>
            </p:cNvSpPr>
            <p:nvPr/>
          </p:nvSpPr>
          <p:spPr bwMode="auto">
            <a:xfrm>
              <a:off x="2731" y="2533"/>
              <a:ext cx="1009" cy="141"/>
            </a:xfrm>
            <a:prstGeom prst="rect">
              <a:avLst/>
            </a:prstGeom>
            <a:solidFill>
              <a:srgbClr val="007F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0" name="Rectangle 293">
              <a:extLst>
                <a:ext uri="{FF2B5EF4-FFF2-40B4-BE49-F238E27FC236}">
                  <a16:creationId xmlns:a16="http://schemas.microsoft.com/office/drawing/2014/main" id="{E371758D-A89C-4C88-AE06-D4743ABBE76E}"/>
                </a:ext>
              </a:extLst>
            </p:cNvPr>
            <p:cNvSpPr>
              <a:spLocks noChangeArrowheads="1"/>
            </p:cNvSpPr>
            <p:nvPr/>
          </p:nvSpPr>
          <p:spPr bwMode="auto">
            <a:xfrm>
              <a:off x="3039" y="2517"/>
              <a:ext cx="33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600" noProof="1">
                  <a:solidFill>
                    <a:srgbClr val="000000"/>
                  </a:solidFill>
                  <a:latin typeface="Arial" panose="020B0604020202020204" pitchFamily="34" charset="0"/>
                </a:rPr>
                <a:t>Заказ</a:t>
              </a:r>
              <a:endParaRPr lang="en-US" altLang="en-US" sz="1800" noProof="1">
                <a:latin typeface="Arial" panose="020B0604020202020204" pitchFamily="34" charset="0"/>
              </a:endParaRPr>
            </a:p>
          </p:txBody>
        </p:sp>
        <p:sp>
          <p:nvSpPr>
            <p:cNvPr id="361" name="Rectangle 294">
              <a:extLst>
                <a:ext uri="{FF2B5EF4-FFF2-40B4-BE49-F238E27FC236}">
                  <a16:creationId xmlns:a16="http://schemas.microsoft.com/office/drawing/2014/main" id="{E9A0B340-5A63-47DE-91DC-833388892974}"/>
                </a:ext>
              </a:extLst>
            </p:cNvPr>
            <p:cNvSpPr>
              <a:spLocks noChangeArrowheads="1"/>
            </p:cNvSpPr>
            <p:nvPr/>
          </p:nvSpPr>
          <p:spPr bwMode="auto">
            <a:xfrm>
              <a:off x="2834" y="2663"/>
              <a:ext cx="542"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300" noProof="1">
                  <a:solidFill>
                    <a:srgbClr val="000000"/>
                  </a:solidFill>
                  <a:latin typeface="Arial" panose="020B0604020202020204" pitchFamily="34" charset="0"/>
                </a:rPr>
                <a:t>Джон Смит</a:t>
              </a:r>
              <a:endParaRPr lang="en-US" altLang="en-US" sz="1800" noProof="1">
                <a:latin typeface="Arial" panose="020B0604020202020204" pitchFamily="34" charset="0"/>
              </a:endParaRPr>
            </a:p>
          </p:txBody>
        </p:sp>
        <p:sp>
          <p:nvSpPr>
            <p:cNvPr id="362" name="Rectangle 295">
              <a:extLst>
                <a:ext uri="{FF2B5EF4-FFF2-40B4-BE49-F238E27FC236}">
                  <a16:creationId xmlns:a16="http://schemas.microsoft.com/office/drawing/2014/main" id="{65A0C23B-7665-45D1-A6AD-9E9D1C8A3839}"/>
                </a:ext>
              </a:extLst>
            </p:cNvPr>
            <p:cNvSpPr>
              <a:spLocks noChangeArrowheads="1"/>
            </p:cNvSpPr>
            <p:nvPr/>
          </p:nvSpPr>
          <p:spPr bwMode="auto">
            <a:xfrm>
              <a:off x="2758" y="2803"/>
              <a:ext cx="950" cy="52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3" name="Freeform 296">
              <a:extLst>
                <a:ext uri="{FF2B5EF4-FFF2-40B4-BE49-F238E27FC236}">
                  <a16:creationId xmlns:a16="http://schemas.microsoft.com/office/drawing/2014/main" id="{5A411096-A359-4035-92DF-38B560802D73}"/>
                </a:ext>
              </a:extLst>
            </p:cNvPr>
            <p:cNvSpPr>
              <a:spLocks/>
            </p:cNvSpPr>
            <p:nvPr/>
          </p:nvSpPr>
          <p:spPr bwMode="auto">
            <a:xfrm>
              <a:off x="2753" y="2798"/>
              <a:ext cx="955" cy="529"/>
            </a:xfrm>
            <a:custGeom>
              <a:avLst/>
              <a:gdLst>
                <a:gd name="T0" fmla="*/ 5 w 955"/>
                <a:gd name="T1" fmla="*/ 518 h 529"/>
                <a:gd name="T2" fmla="*/ 944 w 955"/>
                <a:gd name="T3" fmla="*/ 518 h 529"/>
                <a:gd name="T4" fmla="*/ 944 w 955"/>
                <a:gd name="T5" fmla="*/ 11 h 529"/>
                <a:gd name="T6" fmla="*/ 5 w 955"/>
                <a:gd name="T7" fmla="*/ 11 h 529"/>
                <a:gd name="T8" fmla="*/ 5 w 955"/>
                <a:gd name="T9" fmla="*/ 0 h 529"/>
                <a:gd name="T10" fmla="*/ 950 w 955"/>
                <a:gd name="T11" fmla="*/ 0 h 529"/>
                <a:gd name="T12" fmla="*/ 955 w 955"/>
                <a:gd name="T13" fmla="*/ 5 h 529"/>
                <a:gd name="T14" fmla="*/ 955 w 955"/>
                <a:gd name="T15" fmla="*/ 523 h 529"/>
                <a:gd name="T16" fmla="*/ 950 w 955"/>
                <a:gd name="T17" fmla="*/ 529 h 529"/>
                <a:gd name="T18" fmla="*/ 5 w 955"/>
                <a:gd name="T19" fmla="*/ 529 h 529"/>
                <a:gd name="T20" fmla="*/ 0 w 955"/>
                <a:gd name="T21" fmla="*/ 523 h 529"/>
                <a:gd name="T22" fmla="*/ 5 w 955"/>
                <a:gd name="T23" fmla="*/ 518 h 5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55"/>
                <a:gd name="T37" fmla="*/ 0 h 529"/>
                <a:gd name="T38" fmla="*/ 955 w 955"/>
                <a:gd name="T39" fmla="*/ 529 h 52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55" h="529">
                  <a:moveTo>
                    <a:pt x="5" y="518"/>
                  </a:moveTo>
                  <a:lnTo>
                    <a:pt x="944" y="518"/>
                  </a:lnTo>
                  <a:lnTo>
                    <a:pt x="944" y="11"/>
                  </a:lnTo>
                  <a:lnTo>
                    <a:pt x="5" y="11"/>
                  </a:lnTo>
                  <a:lnTo>
                    <a:pt x="5" y="0"/>
                  </a:lnTo>
                  <a:lnTo>
                    <a:pt x="950" y="0"/>
                  </a:lnTo>
                  <a:lnTo>
                    <a:pt x="955" y="5"/>
                  </a:lnTo>
                  <a:lnTo>
                    <a:pt x="955" y="523"/>
                  </a:lnTo>
                  <a:lnTo>
                    <a:pt x="950" y="529"/>
                  </a:lnTo>
                  <a:lnTo>
                    <a:pt x="5" y="529"/>
                  </a:lnTo>
                  <a:lnTo>
                    <a:pt x="0" y="523"/>
                  </a:lnTo>
                  <a:lnTo>
                    <a:pt x="5" y="5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64" name="Freeform 297">
              <a:extLst>
                <a:ext uri="{FF2B5EF4-FFF2-40B4-BE49-F238E27FC236}">
                  <a16:creationId xmlns:a16="http://schemas.microsoft.com/office/drawing/2014/main" id="{C974A9B0-6E2F-40FF-89F2-4B0087BCCA46}"/>
                </a:ext>
              </a:extLst>
            </p:cNvPr>
            <p:cNvSpPr>
              <a:spLocks/>
            </p:cNvSpPr>
            <p:nvPr/>
          </p:nvSpPr>
          <p:spPr bwMode="auto">
            <a:xfrm>
              <a:off x="2753" y="2798"/>
              <a:ext cx="11" cy="523"/>
            </a:xfrm>
            <a:custGeom>
              <a:avLst/>
              <a:gdLst>
                <a:gd name="T0" fmla="*/ 11 w 11"/>
                <a:gd name="T1" fmla="*/ 5 h 523"/>
                <a:gd name="T2" fmla="*/ 11 w 11"/>
                <a:gd name="T3" fmla="*/ 523 h 523"/>
                <a:gd name="T4" fmla="*/ 0 w 11"/>
                <a:gd name="T5" fmla="*/ 523 h 523"/>
                <a:gd name="T6" fmla="*/ 0 w 11"/>
                <a:gd name="T7" fmla="*/ 5 h 523"/>
                <a:gd name="T8" fmla="*/ 5 w 11"/>
                <a:gd name="T9" fmla="*/ 0 h 523"/>
                <a:gd name="T10" fmla="*/ 11 w 11"/>
                <a:gd name="T11" fmla="*/ 5 h 523"/>
                <a:gd name="T12" fmla="*/ 0 60000 65536"/>
                <a:gd name="T13" fmla="*/ 0 60000 65536"/>
                <a:gd name="T14" fmla="*/ 0 60000 65536"/>
                <a:gd name="T15" fmla="*/ 0 60000 65536"/>
                <a:gd name="T16" fmla="*/ 0 60000 65536"/>
                <a:gd name="T17" fmla="*/ 0 60000 65536"/>
                <a:gd name="T18" fmla="*/ 0 w 11"/>
                <a:gd name="T19" fmla="*/ 0 h 523"/>
                <a:gd name="T20" fmla="*/ 11 w 11"/>
                <a:gd name="T21" fmla="*/ 523 h 523"/>
              </a:gdLst>
              <a:ahLst/>
              <a:cxnLst>
                <a:cxn ang="T12">
                  <a:pos x="T0" y="T1"/>
                </a:cxn>
                <a:cxn ang="T13">
                  <a:pos x="T2" y="T3"/>
                </a:cxn>
                <a:cxn ang="T14">
                  <a:pos x="T4" y="T5"/>
                </a:cxn>
                <a:cxn ang="T15">
                  <a:pos x="T6" y="T7"/>
                </a:cxn>
                <a:cxn ang="T16">
                  <a:pos x="T8" y="T9"/>
                </a:cxn>
                <a:cxn ang="T17">
                  <a:pos x="T10" y="T11"/>
                </a:cxn>
              </a:cxnLst>
              <a:rect l="T18" t="T19" r="T20" b="T21"/>
              <a:pathLst>
                <a:path w="11" h="523">
                  <a:moveTo>
                    <a:pt x="11" y="5"/>
                  </a:moveTo>
                  <a:lnTo>
                    <a:pt x="11" y="523"/>
                  </a:lnTo>
                  <a:lnTo>
                    <a:pt x="0" y="523"/>
                  </a:lnTo>
                  <a:lnTo>
                    <a:pt x="0" y="5"/>
                  </a:lnTo>
                  <a:lnTo>
                    <a:pt x="5" y="0"/>
                  </a:lnTo>
                  <a:lnTo>
                    <a:pt x="1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65" name="Rectangle 298">
              <a:extLst>
                <a:ext uri="{FF2B5EF4-FFF2-40B4-BE49-F238E27FC236}">
                  <a16:creationId xmlns:a16="http://schemas.microsoft.com/office/drawing/2014/main" id="{A7730D50-8E9B-4128-A407-532B33C55991}"/>
                </a:ext>
              </a:extLst>
            </p:cNvPr>
            <p:cNvSpPr>
              <a:spLocks noChangeArrowheads="1"/>
            </p:cNvSpPr>
            <p:nvPr/>
          </p:nvSpPr>
          <p:spPr bwMode="auto">
            <a:xfrm>
              <a:off x="2758" y="2927"/>
              <a:ext cx="9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6" name="Rectangle 299">
              <a:extLst>
                <a:ext uri="{FF2B5EF4-FFF2-40B4-BE49-F238E27FC236}">
                  <a16:creationId xmlns:a16="http://schemas.microsoft.com/office/drawing/2014/main" id="{F7A4E5CA-59BA-47A5-A2A1-DF02405A3942}"/>
                </a:ext>
              </a:extLst>
            </p:cNvPr>
            <p:cNvSpPr>
              <a:spLocks noChangeArrowheads="1"/>
            </p:cNvSpPr>
            <p:nvPr/>
          </p:nvSpPr>
          <p:spPr bwMode="auto">
            <a:xfrm>
              <a:off x="2758" y="3062"/>
              <a:ext cx="9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7" name="Rectangle 300">
              <a:extLst>
                <a:ext uri="{FF2B5EF4-FFF2-40B4-BE49-F238E27FC236}">
                  <a16:creationId xmlns:a16="http://schemas.microsoft.com/office/drawing/2014/main" id="{06D37D9C-012A-4366-9954-2BFA4196705E}"/>
                </a:ext>
              </a:extLst>
            </p:cNvPr>
            <p:cNvSpPr>
              <a:spLocks noChangeArrowheads="1"/>
            </p:cNvSpPr>
            <p:nvPr/>
          </p:nvSpPr>
          <p:spPr bwMode="auto">
            <a:xfrm>
              <a:off x="2758" y="3186"/>
              <a:ext cx="9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8" name="Rectangle 301">
              <a:extLst>
                <a:ext uri="{FF2B5EF4-FFF2-40B4-BE49-F238E27FC236}">
                  <a16:creationId xmlns:a16="http://schemas.microsoft.com/office/drawing/2014/main" id="{DD8B42DC-B1A7-4B7C-AE26-27315160DAE8}"/>
                </a:ext>
              </a:extLst>
            </p:cNvPr>
            <p:cNvSpPr>
              <a:spLocks noChangeArrowheads="1"/>
            </p:cNvSpPr>
            <p:nvPr/>
          </p:nvSpPr>
          <p:spPr bwMode="auto">
            <a:xfrm>
              <a:off x="3465" y="2803"/>
              <a:ext cx="11" cy="5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69" name="Rectangle 302">
              <a:extLst>
                <a:ext uri="{FF2B5EF4-FFF2-40B4-BE49-F238E27FC236}">
                  <a16:creationId xmlns:a16="http://schemas.microsoft.com/office/drawing/2014/main" id="{C4F907AD-924C-4D05-A953-FE0E0E155ADE}"/>
                </a:ext>
              </a:extLst>
            </p:cNvPr>
            <p:cNvSpPr>
              <a:spLocks noChangeArrowheads="1"/>
            </p:cNvSpPr>
            <p:nvPr/>
          </p:nvSpPr>
          <p:spPr bwMode="auto">
            <a:xfrm>
              <a:off x="3309" y="2803"/>
              <a:ext cx="11" cy="51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grpSp>
      <p:sp>
        <p:nvSpPr>
          <p:cNvPr id="550" name="Заголовок 1">
            <a:extLst>
              <a:ext uri="{FF2B5EF4-FFF2-40B4-BE49-F238E27FC236}">
                <a16:creationId xmlns:a16="http://schemas.microsoft.com/office/drawing/2014/main" id="{E10ECF87-DCF7-424E-918E-5C51B4D0F7E4}"/>
              </a:ext>
            </a:extLst>
          </p:cNvPr>
          <p:cNvSpPr txBox="1">
            <a:spLocks/>
          </p:cNvSpPr>
          <p:nvPr/>
        </p:nvSpPr>
        <p:spPr>
          <a:xfrm>
            <a:off x="-28574" y="-49110"/>
            <a:ext cx="9217023"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cap="none" spc="0">
                <a:ln w="18415" cmpd="sng">
                  <a:solidFill>
                    <a:srgbClr val="0066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a:lstStyle>
          <a:p>
            <a:r>
              <a:rPr lang="ru-RU" sz="3200" dirty="0" err="1">
                <a:solidFill>
                  <a:srgbClr val="A20000"/>
                </a:solidFill>
              </a:rPr>
              <a:t>Менталдық</a:t>
            </a:r>
            <a:r>
              <a:rPr lang="ru-RU" sz="3200" dirty="0"/>
              <a:t> </a:t>
            </a:r>
            <a:r>
              <a:rPr lang="ru-RU" sz="3200" dirty="0" err="1">
                <a:solidFill>
                  <a:srgbClr val="A20000"/>
                </a:solidFill>
              </a:rPr>
              <a:t>модельдер</a:t>
            </a:r>
            <a:r>
              <a:rPr lang="ru-RU" sz="3200" dirty="0">
                <a:solidFill>
                  <a:srgbClr val="A20000"/>
                </a:solidFill>
              </a:rPr>
              <a:t> </a:t>
            </a:r>
            <a:r>
              <a:rPr lang="ru-RU" sz="3200" dirty="0" err="1">
                <a:solidFill>
                  <a:srgbClr val="A20000"/>
                </a:solidFill>
              </a:rPr>
              <a:t>және</a:t>
            </a:r>
            <a:r>
              <a:rPr lang="ru-RU" sz="3200" dirty="0">
                <a:solidFill>
                  <a:srgbClr val="A20000"/>
                </a:solidFill>
              </a:rPr>
              <a:t> </a:t>
            </a:r>
            <a:r>
              <a:rPr lang="ru-RU" sz="3200" dirty="0" err="1">
                <a:solidFill>
                  <a:srgbClr val="A20000"/>
                </a:solidFill>
              </a:rPr>
              <a:t>когнитивтік</a:t>
            </a:r>
            <a:r>
              <a:rPr lang="ru-RU" sz="3200" dirty="0">
                <a:solidFill>
                  <a:srgbClr val="A20000"/>
                </a:solidFill>
              </a:rPr>
              <a:t> </a:t>
            </a:r>
            <a:r>
              <a:rPr lang="ru-RU" sz="3200" dirty="0" err="1">
                <a:solidFill>
                  <a:srgbClr val="A20000"/>
                </a:solidFill>
              </a:rPr>
              <a:t>жүктеме</a:t>
            </a:r>
            <a:endParaRPr lang="ru-RU" sz="3200" dirty="0">
              <a:solidFill>
                <a:srgbClr val="A20000"/>
              </a:solidFill>
            </a:endParaRPr>
          </a:p>
        </p:txBody>
      </p:sp>
    </p:spTree>
    <p:extLst>
      <p:ext uri="{BB962C8B-B14F-4D97-AF65-F5344CB8AC3E}">
        <p14:creationId xmlns:p14="http://schemas.microsoft.com/office/powerpoint/2010/main" val="997803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2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544" y="-211450"/>
            <a:ext cx="9684568" cy="1143000"/>
          </a:xfrm>
        </p:spPr>
        <p:txBody>
          <a:bodyPr>
            <a:normAutofit/>
          </a:bodyPr>
          <a:lstStyle/>
          <a:p>
            <a:r>
              <a:rPr lang="ru-RU" sz="3200" dirty="0" err="1">
                <a:solidFill>
                  <a:srgbClr val="A20000"/>
                </a:solidFill>
              </a:rPr>
              <a:t>Менталдық</a:t>
            </a:r>
            <a:r>
              <a:rPr lang="ru-RU" sz="3200" dirty="0"/>
              <a:t> </a:t>
            </a:r>
            <a:r>
              <a:rPr lang="ru-RU" sz="3200" dirty="0" err="1">
                <a:solidFill>
                  <a:srgbClr val="A20000"/>
                </a:solidFill>
              </a:rPr>
              <a:t>модельдер</a:t>
            </a:r>
            <a:r>
              <a:rPr lang="ru-RU" sz="3200" dirty="0">
                <a:solidFill>
                  <a:srgbClr val="A20000"/>
                </a:solidFill>
              </a:rPr>
              <a:t> </a:t>
            </a:r>
            <a:r>
              <a:rPr lang="ru-RU" sz="3200" dirty="0" err="1">
                <a:solidFill>
                  <a:srgbClr val="A20000"/>
                </a:solidFill>
              </a:rPr>
              <a:t>және</a:t>
            </a:r>
            <a:r>
              <a:rPr lang="ru-RU" sz="3200" dirty="0">
                <a:solidFill>
                  <a:srgbClr val="A20000"/>
                </a:solidFill>
              </a:rPr>
              <a:t> </a:t>
            </a:r>
            <a:r>
              <a:rPr lang="ru-RU" sz="3200" dirty="0" err="1">
                <a:solidFill>
                  <a:srgbClr val="A20000"/>
                </a:solidFill>
              </a:rPr>
              <a:t>когнитивтік</a:t>
            </a:r>
            <a:r>
              <a:rPr lang="ru-RU" sz="3200" dirty="0">
                <a:solidFill>
                  <a:srgbClr val="A20000"/>
                </a:solidFill>
              </a:rPr>
              <a:t> </a:t>
            </a:r>
            <a:r>
              <a:rPr lang="ru-RU" sz="3200" dirty="0" err="1">
                <a:solidFill>
                  <a:srgbClr val="A20000"/>
                </a:solidFill>
              </a:rPr>
              <a:t>жүктеме</a:t>
            </a:r>
            <a:endParaRPr lang="ru-RU" sz="3200" dirty="0">
              <a:solidFill>
                <a:srgbClr val="A20000"/>
              </a:solidFill>
            </a:endParaRPr>
          </a:p>
        </p:txBody>
      </p:sp>
      <p:sp>
        <p:nvSpPr>
          <p:cNvPr id="5" name="Содержимое 2">
            <a:extLst>
              <a:ext uri="{FF2B5EF4-FFF2-40B4-BE49-F238E27FC236}">
                <a16:creationId xmlns:a16="http://schemas.microsoft.com/office/drawing/2014/main" id="{5A6FE5C3-E69C-4145-9F05-274BAECCD650}"/>
              </a:ext>
            </a:extLst>
          </p:cNvPr>
          <p:cNvSpPr txBox="1">
            <a:spLocks/>
          </p:cNvSpPr>
          <p:nvPr/>
        </p:nvSpPr>
        <p:spPr>
          <a:xfrm>
            <a:off x="124240" y="1196565"/>
            <a:ext cx="8229600" cy="63371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Font typeface="Arial" pitchFamily="34" charset="0"/>
              <a:buNone/>
            </a:pPr>
            <a:endParaRPr lang="en-US" sz="2400" dirty="0">
              <a:cs typeface="Times New Roman" panose="02020603050405020304" pitchFamily="18" charset="0"/>
            </a:endParaRPr>
          </a:p>
        </p:txBody>
      </p:sp>
      <p:pic>
        <p:nvPicPr>
          <p:cNvPr id="4" name="Picture 2">
            <a:extLst>
              <a:ext uri="{FF2B5EF4-FFF2-40B4-BE49-F238E27FC236}">
                <a16:creationId xmlns:a16="http://schemas.microsoft.com/office/drawing/2014/main" id="{725E0755-DF27-4FF4-8297-57F73A2F35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4813" y="1000125"/>
            <a:ext cx="4857750"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sp>
        <p:nvSpPr>
          <p:cNvPr id="6" name="Text Box 3">
            <a:extLst>
              <a:ext uri="{FF2B5EF4-FFF2-40B4-BE49-F238E27FC236}">
                <a16:creationId xmlns:a16="http://schemas.microsoft.com/office/drawing/2014/main" id="{8AE5EA4D-CC97-4C14-A6B5-32EE6EA12809}"/>
              </a:ext>
            </a:extLst>
          </p:cNvPr>
          <p:cNvSpPr txBox="1">
            <a:spLocks noChangeArrowheads="1"/>
          </p:cNvSpPr>
          <p:nvPr/>
        </p:nvSpPr>
        <p:spPr bwMode="auto">
          <a:xfrm>
            <a:off x="80243" y="595536"/>
            <a:ext cx="600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tabLst>
                <a:tab pos="5715000" algn="r"/>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5715000" algn="r"/>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5715000" algn="r"/>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9pPr>
          </a:lstStyle>
          <a:p>
            <a:pPr>
              <a:spcBef>
                <a:spcPct val="0"/>
              </a:spcBef>
              <a:buNone/>
            </a:pPr>
            <a:r>
              <a:rPr lang="ru-RU" sz="2400" dirty="0" err="1"/>
              <a:t>Деректер</a:t>
            </a:r>
            <a:r>
              <a:rPr lang="ru-RU" sz="2400" dirty="0"/>
              <a:t> </a:t>
            </a:r>
            <a:r>
              <a:rPr lang="ru-RU" sz="2400" dirty="0" err="1"/>
              <a:t>ме</a:t>
            </a:r>
            <a:r>
              <a:rPr lang="ru-RU" sz="2400" dirty="0"/>
              <a:t>, </a:t>
            </a:r>
            <a:r>
              <a:rPr lang="ru-RU" sz="2400" dirty="0" err="1"/>
              <a:t>әлде</a:t>
            </a:r>
            <a:r>
              <a:rPr lang="ru-RU" sz="2400" dirty="0"/>
              <a:t> </a:t>
            </a:r>
            <a:r>
              <a:rPr lang="ru-RU" sz="2400" dirty="0" err="1"/>
              <a:t>функциялар</a:t>
            </a:r>
            <a:r>
              <a:rPr lang="ru-RU" sz="2400" dirty="0"/>
              <a:t> </a:t>
            </a:r>
            <a:r>
              <a:rPr lang="ru-RU" sz="2400" dirty="0" err="1"/>
              <a:t>ма</a:t>
            </a:r>
            <a:endParaRPr lang="en-US" altLang="en-US" sz="2400" u="sng" dirty="0">
              <a:solidFill>
                <a:srgbClr val="A20000"/>
              </a:solidFill>
              <a:latin typeface="+mn-lt"/>
            </a:endParaRPr>
          </a:p>
        </p:txBody>
      </p:sp>
      <p:pic>
        <p:nvPicPr>
          <p:cNvPr id="7" name="Picture 4">
            <a:extLst>
              <a:ext uri="{FF2B5EF4-FFF2-40B4-BE49-F238E27FC236}">
                <a16:creationId xmlns:a16="http://schemas.microsoft.com/office/drawing/2014/main" id="{45EAFA9B-3879-4379-A784-3DD612AE79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063" y="2547938"/>
            <a:ext cx="4214812" cy="409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pic>
        <p:nvPicPr>
          <p:cNvPr id="8" name="Picture 5">
            <a:extLst>
              <a:ext uri="{FF2B5EF4-FFF2-40B4-BE49-F238E27FC236}">
                <a16:creationId xmlns:a16="http://schemas.microsoft.com/office/drawing/2014/main" id="{18B7204F-797F-413D-9D90-B77351EB882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7625" y="5334000"/>
            <a:ext cx="4600575"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sp>
        <p:nvSpPr>
          <p:cNvPr id="9" name="TextBox 7">
            <a:extLst>
              <a:ext uri="{FF2B5EF4-FFF2-40B4-BE49-F238E27FC236}">
                <a16:creationId xmlns:a16="http://schemas.microsoft.com/office/drawing/2014/main" id="{B1424068-7A9D-418B-9EB5-65C7B5C26E31}"/>
              </a:ext>
            </a:extLst>
          </p:cNvPr>
          <p:cNvSpPr txBox="1">
            <a:spLocks noChangeArrowheads="1"/>
          </p:cNvSpPr>
          <p:nvPr/>
        </p:nvSpPr>
        <p:spPr bwMode="auto">
          <a:xfrm>
            <a:off x="162718" y="999747"/>
            <a:ext cx="1623219"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600" dirty="0" err="1">
                <a:solidFill>
                  <a:srgbClr val="0E176C"/>
                </a:solidFill>
                <a:latin typeface="+mn-lt"/>
              </a:rPr>
              <a:t>Деректер</a:t>
            </a:r>
            <a:r>
              <a:rPr lang="ru-RU" altLang="en-US" sz="1600" u="sng" dirty="0" smtClean="0">
                <a:solidFill>
                  <a:srgbClr val="0E176C"/>
                </a:solidFill>
                <a:latin typeface="+mn-lt"/>
              </a:rPr>
              <a:t>:</a:t>
            </a:r>
            <a:endParaRPr lang="ru-RU" altLang="en-US" sz="1600" u="sng" dirty="0">
              <a:solidFill>
                <a:srgbClr val="0E176C"/>
              </a:solidFill>
              <a:latin typeface="+mn-lt"/>
            </a:endParaRPr>
          </a:p>
          <a:p>
            <a:pPr>
              <a:spcBef>
                <a:spcPct val="0"/>
              </a:spcBef>
              <a:buNone/>
            </a:pPr>
            <a:r>
              <a:rPr lang="ru-RU" altLang="en-US" sz="1600" dirty="0">
                <a:solidFill>
                  <a:srgbClr val="0E176C"/>
                </a:solidFill>
                <a:latin typeface="+mn-lt"/>
              </a:rPr>
              <a:t>- </a:t>
            </a:r>
            <a:r>
              <a:rPr lang="ru-RU" sz="1600" dirty="0" err="1">
                <a:solidFill>
                  <a:srgbClr val="0E176C"/>
                </a:solidFill>
                <a:latin typeface="+mn-lt"/>
              </a:rPr>
              <a:t>тұрақты</a:t>
            </a:r>
            <a:r>
              <a:rPr lang="ru-RU" altLang="en-US" sz="1600" dirty="0">
                <a:solidFill>
                  <a:srgbClr val="0E176C"/>
                </a:solidFill>
                <a:latin typeface="+mn-lt"/>
              </a:rPr>
              <a:t> </a:t>
            </a:r>
          </a:p>
          <a:p>
            <a:pPr>
              <a:spcBef>
                <a:spcPct val="0"/>
              </a:spcBef>
              <a:buNone/>
            </a:pPr>
            <a:r>
              <a:rPr lang="ru-RU" altLang="en-US" sz="1600" dirty="0">
                <a:solidFill>
                  <a:srgbClr val="0E176C"/>
                </a:solidFill>
                <a:latin typeface="+mn-lt"/>
              </a:rPr>
              <a:t>- </a:t>
            </a:r>
            <a:r>
              <a:rPr lang="ru-RU" sz="1600" dirty="0" err="1">
                <a:solidFill>
                  <a:srgbClr val="0E176C"/>
                </a:solidFill>
                <a:latin typeface="+mn-lt"/>
              </a:rPr>
              <a:t>диалогтық</a:t>
            </a:r>
            <a:endParaRPr lang="ru-RU" altLang="en-US" sz="1600" dirty="0">
              <a:solidFill>
                <a:srgbClr val="0E176C"/>
              </a:solidFill>
              <a:latin typeface="+mn-lt"/>
            </a:endParaRPr>
          </a:p>
          <a:p>
            <a:pPr>
              <a:spcBef>
                <a:spcPct val="0"/>
              </a:spcBef>
              <a:buNone/>
            </a:pPr>
            <a:r>
              <a:rPr lang="ru-RU" altLang="en-US" sz="1600" dirty="0">
                <a:solidFill>
                  <a:srgbClr val="0E176C"/>
                </a:solidFill>
                <a:latin typeface="+mn-lt"/>
              </a:rPr>
              <a:t>- </a:t>
            </a:r>
            <a:r>
              <a:rPr lang="ru-RU" sz="1600" dirty="0" err="1" smtClean="0">
                <a:solidFill>
                  <a:srgbClr val="0E176C"/>
                </a:solidFill>
                <a:latin typeface="+mn-lt"/>
              </a:rPr>
              <a:t>анықтамалық</a:t>
            </a:r>
            <a:r>
              <a:rPr lang="ru-RU" sz="1600" dirty="0" smtClean="0">
                <a:solidFill>
                  <a:srgbClr val="0E176C"/>
                </a:solidFill>
                <a:latin typeface="+mn-lt"/>
              </a:rPr>
              <a:t> </a:t>
            </a:r>
            <a:endParaRPr lang="en-US" altLang="en-US" sz="1600" dirty="0">
              <a:solidFill>
                <a:srgbClr val="0E176C"/>
              </a:solidFill>
              <a:latin typeface="+mn-lt"/>
            </a:endParaRPr>
          </a:p>
        </p:txBody>
      </p:sp>
      <p:sp>
        <p:nvSpPr>
          <p:cNvPr id="10" name="TextBox 9">
            <a:extLst>
              <a:ext uri="{FF2B5EF4-FFF2-40B4-BE49-F238E27FC236}">
                <a16:creationId xmlns:a16="http://schemas.microsoft.com/office/drawing/2014/main" id="{590CBA7C-0774-4963-B1D7-23E1D2007ED1}"/>
              </a:ext>
            </a:extLst>
          </p:cNvPr>
          <p:cNvSpPr txBox="1">
            <a:spLocks noChangeArrowheads="1"/>
          </p:cNvSpPr>
          <p:nvPr/>
        </p:nvSpPr>
        <p:spPr bwMode="auto">
          <a:xfrm>
            <a:off x="1785938" y="1000125"/>
            <a:ext cx="2642046" cy="176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None/>
            </a:pPr>
            <a:r>
              <a:rPr lang="ru-RU" sz="1600" dirty="0" err="1">
                <a:solidFill>
                  <a:srgbClr val="0E176C"/>
                </a:solidFill>
                <a:latin typeface="+mn-lt"/>
              </a:rPr>
              <a:t>Функциялар</a:t>
            </a:r>
            <a:r>
              <a:rPr lang="ru-RU" sz="1600" b="1" dirty="0"/>
              <a:t>:</a:t>
            </a:r>
            <a:endParaRPr lang="ru-RU" sz="1600" dirty="0"/>
          </a:p>
          <a:p>
            <a:pPr>
              <a:buNone/>
            </a:pPr>
            <a:r>
              <a:rPr lang="en-US" sz="1600" dirty="0" smtClean="0">
                <a:solidFill>
                  <a:srgbClr val="0E176C"/>
                </a:solidFill>
                <a:latin typeface="+mn-lt"/>
              </a:rPr>
              <a:t>- </a:t>
            </a:r>
            <a:r>
              <a:rPr lang="ru-RU" sz="1600" dirty="0" err="1" smtClean="0">
                <a:solidFill>
                  <a:srgbClr val="0E176C"/>
                </a:solidFill>
                <a:latin typeface="+mn-lt"/>
              </a:rPr>
              <a:t>дерек</a:t>
            </a:r>
            <a:r>
              <a:rPr lang="ru-RU" sz="1600" dirty="0" smtClean="0">
                <a:solidFill>
                  <a:srgbClr val="0E176C"/>
                </a:solidFill>
                <a:latin typeface="+mn-lt"/>
              </a:rPr>
              <a:t> </a:t>
            </a:r>
            <a:r>
              <a:rPr lang="ru-RU" sz="1600" dirty="0" err="1">
                <a:solidFill>
                  <a:srgbClr val="0E176C"/>
                </a:solidFill>
                <a:latin typeface="+mn-lt"/>
              </a:rPr>
              <a:t>енгізу</a:t>
            </a:r>
            <a:endParaRPr lang="ru-RU" sz="1600" dirty="0">
              <a:solidFill>
                <a:srgbClr val="0E176C"/>
              </a:solidFill>
              <a:latin typeface="+mn-lt"/>
            </a:endParaRPr>
          </a:p>
          <a:p>
            <a:pPr>
              <a:buNone/>
            </a:pPr>
            <a:r>
              <a:rPr lang="en-US" sz="1600" dirty="0" smtClean="0">
                <a:solidFill>
                  <a:srgbClr val="0E176C"/>
                </a:solidFill>
                <a:latin typeface="+mn-lt"/>
              </a:rPr>
              <a:t>- </a:t>
            </a:r>
            <a:r>
              <a:rPr lang="ru-RU" sz="1600" dirty="0" err="1" smtClean="0">
                <a:solidFill>
                  <a:srgbClr val="0E176C"/>
                </a:solidFill>
                <a:latin typeface="+mn-lt"/>
              </a:rPr>
              <a:t>семантикалық</a:t>
            </a:r>
            <a:r>
              <a:rPr lang="ru-RU" sz="1600" dirty="0" smtClean="0">
                <a:solidFill>
                  <a:srgbClr val="0E176C"/>
                </a:solidFill>
                <a:latin typeface="+mn-lt"/>
              </a:rPr>
              <a:t> </a:t>
            </a:r>
            <a:r>
              <a:rPr lang="ru-RU" sz="1600" dirty="0">
                <a:solidFill>
                  <a:srgbClr val="0E176C"/>
                </a:solidFill>
                <a:latin typeface="+mn-lt"/>
              </a:rPr>
              <a:t>(</a:t>
            </a:r>
            <a:r>
              <a:rPr lang="ru-RU" sz="1600" dirty="0" err="1">
                <a:solidFill>
                  <a:srgbClr val="0E176C"/>
                </a:solidFill>
                <a:latin typeface="+mn-lt"/>
              </a:rPr>
              <a:t>құрамдас</a:t>
            </a:r>
            <a:r>
              <a:rPr lang="ru-RU" sz="1600" dirty="0">
                <a:solidFill>
                  <a:srgbClr val="0E176C"/>
                </a:solidFill>
                <a:latin typeface="+mn-lt"/>
              </a:rPr>
              <a:t>)</a:t>
            </a:r>
          </a:p>
          <a:p>
            <a:pPr>
              <a:buNone/>
            </a:pPr>
            <a:r>
              <a:rPr lang="en-US" sz="1600" dirty="0" smtClean="0">
                <a:solidFill>
                  <a:srgbClr val="0E176C"/>
                </a:solidFill>
                <a:latin typeface="+mn-lt"/>
              </a:rPr>
              <a:t>- </a:t>
            </a:r>
            <a:r>
              <a:rPr lang="ru-RU" sz="1600" dirty="0" err="1" smtClean="0">
                <a:solidFill>
                  <a:srgbClr val="0E176C"/>
                </a:solidFill>
                <a:latin typeface="+mn-lt"/>
              </a:rPr>
              <a:t>іздеу</a:t>
            </a:r>
            <a:endParaRPr lang="ru-RU" sz="1600" dirty="0">
              <a:solidFill>
                <a:srgbClr val="0E176C"/>
              </a:solidFill>
              <a:latin typeface="+mn-lt"/>
            </a:endParaRPr>
          </a:p>
          <a:p>
            <a:pPr>
              <a:buNone/>
            </a:pPr>
            <a:r>
              <a:rPr lang="en-US" sz="1600" dirty="0" smtClean="0">
                <a:solidFill>
                  <a:srgbClr val="0E176C"/>
                </a:solidFill>
                <a:latin typeface="+mn-lt"/>
              </a:rPr>
              <a:t>- </a:t>
            </a:r>
            <a:r>
              <a:rPr lang="ru-RU" sz="1600" dirty="0" smtClean="0">
                <a:solidFill>
                  <a:srgbClr val="0E176C"/>
                </a:solidFill>
                <a:latin typeface="+mn-lt"/>
              </a:rPr>
              <a:t>навигация</a:t>
            </a:r>
            <a:endParaRPr lang="ru-RU" sz="1600" dirty="0">
              <a:solidFill>
                <a:srgbClr val="0E176C"/>
              </a:solidFill>
              <a:latin typeface="+mn-lt"/>
            </a:endParaRPr>
          </a:p>
          <a:p>
            <a:pPr eaLnBrk="1" hangingPunct="1">
              <a:spcBef>
                <a:spcPct val="0"/>
              </a:spcBef>
              <a:buFontTx/>
              <a:buNone/>
            </a:pPr>
            <a:endParaRPr lang="en-US" altLang="en-US" sz="1600" dirty="0">
              <a:solidFill>
                <a:srgbClr val="0E176C"/>
              </a:solidFill>
              <a:latin typeface="+mn-lt"/>
            </a:endParaRPr>
          </a:p>
        </p:txBody>
      </p:sp>
    </p:spTree>
    <p:extLst>
      <p:ext uri="{BB962C8B-B14F-4D97-AF65-F5344CB8AC3E}">
        <p14:creationId xmlns:p14="http://schemas.microsoft.com/office/powerpoint/2010/main" val="4053942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2489" y="-118463"/>
            <a:ext cx="9324528" cy="1143000"/>
          </a:xfrm>
        </p:spPr>
        <p:txBody>
          <a:bodyPr>
            <a:normAutofit/>
          </a:bodyPr>
          <a:lstStyle/>
          <a:p>
            <a:r>
              <a:rPr lang="ru-RU" sz="3200" dirty="0" err="1">
                <a:solidFill>
                  <a:srgbClr val="A20000"/>
                </a:solidFill>
              </a:rPr>
              <a:t>Менталдық</a:t>
            </a:r>
            <a:r>
              <a:rPr lang="ru-RU" sz="3200" dirty="0"/>
              <a:t> </a:t>
            </a:r>
            <a:r>
              <a:rPr lang="ru-RU" sz="3200" dirty="0" err="1">
                <a:solidFill>
                  <a:srgbClr val="A20000"/>
                </a:solidFill>
              </a:rPr>
              <a:t>модельдер</a:t>
            </a:r>
            <a:r>
              <a:rPr lang="ru-RU" sz="3200" dirty="0">
                <a:solidFill>
                  <a:srgbClr val="A20000"/>
                </a:solidFill>
              </a:rPr>
              <a:t> </a:t>
            </a:r>
            <a:r>
              <a:rPr lang="ru-RU" sz="3200" dirty="0" err="1">
                <a:solidFill>
                  <a:srgbClr val="A20000"/>
                </a:solidFill>
              </a:rPr>
              <a:t>және</a:t>
            </a:r>
            <a:r>
              <a:rPr lang="ru-RU" sz="3200" dirty="0">
                <a:solidFill>
                  <a:srgbClr val="A20000"/>
                </a:solidFill>
              </a:rPr>
              <a:t> </a:t>
            </a:r>
            <a:r>
              <a:rPr lang="ru-RU" sz="3200" dirty="0" err="1">
                <a:solidFill>
                  <a:srgbClr val="A20000"/>
                </a:solidFill>
              </a:rPr>
              <a:t>когнитивтік</a:t>
            </a:r>
            <a:r>
              <a:rPr lang="ru-RU" sz="3200" dirty="0">
                <a:solidFill>
                  <a:srgbClr val="A20000"/>
                </a:solidFill>
              </a:rPr>
              <a:t> </a:t>
            </a:r>
            <a:r>
              <a:rPr lang="ru-RU" sz="3200" dirty="0" err="1">
                <a:solidFill>
                  <a:srgbClr val="A20000"/>
                </a:solidFill>
              </a:rPr>
              <a:t>жүктеме</a:t>
            </a:r>
            <a:endParaRPr lang="ru-RU" sz="3200" dirty="0">
              <a:solidFill>
                <a:srgbClr val="A20000"/>
              </a:solidFill>
            </a:endParaRPr>
          </a:p>
        </p:txBody>
      </p:sp>
      <p:sp>
        <p:nvSpPr>
          <p:cNvPr id="5" name="Содержимое 2">
            <a:extLst>
              <a:ext uri="{FF2B5EF4-FFF2-40B4-BE49-F238E27FC236}">
                <a16:creationId xmlns:a16="http://schemas.microsoft.com/office/drawing/2014/main" id="{5A6FE5C3-E69C-4145-9F05-274BAECCD650}"/>
              </a:ext>
            </a:extLst>
          </p:cNvPr>
          <p:cNvSpPr txBox="1">
            <a:spLocks/>
          </p:cNvSpPr>
          <p:nvPr/>
        </p:nvSpPr>
        <p:spPr>
          <a:xfrm>
            <a:off x="124240" y="1196565"/>
            <a:ext cx="8229600" cy="63371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Font typeface="Arial" pitchFamily="34" charset="0"/>
              <a:buNone/>
            </a:pPr>
            <a:endParaRPr lang="en-US" sz="2400" dirty="0">
              <a:cs typeface="Times New Roman" panose="02020603050405020304" pitchFamily="18" charset="0"/>
            </a:endParaRPr>
          </a:p>
        </p:txBody>
      </p:sp>
      <p:sp>
        <p:nvSpPr>
          <p:cNvPr id="4" name="Text Box 2">
            <a:extLst>
              <a:ext uri="{FF2B5EF4-FFF2-40B4-BE49-F238E27FC236}">
                <a16:creationId xmlns:a16="http://schemas.microsoft.com/office/drawing/2014/main" id="{108F2B49-4D8C-40FD-94B4-EC751D0A5935}"/>
              </a:ext>
            </a:extLst>
          </p:cNvPr>
          <p:cNvSpPr txBox="1">
            <a:spLocks noChangeArrowheads="1"/>
          </p:cNvSpPr>
          <p:nvPr/>
        </p:nvSpPr>
        <p:spPr bwMode="auto">
          <a:xfrm>
            <a:off x="449263" y="920750"/>
            <a:ext cx="7972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tabLst>
                <a:tab pos="5715000" algn="r"/>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5715000" algn="r"/>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5715000" algn="r"/>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9pPr>
          </a:lstStyle>
          <a:p>
            <a:pPr>
              <a:spcBef>
                <a:spcPct val="0"/>
              </a:spcBef>
              <a:buNone/>
            </a:pPr>
            <a:r>
              <a:rPr lang="ru-RU" sz="2400" u="sng" dirty="0" err="1">
                <a:solidFill>
                  <a:srgbClr val="960000"/>
                </a:solidFill>
                <a:latin typeface="+mn-lt"/>
              </a:rPr>
              <a:t>Менталдық</a:t>
            </a:r>
            <a:r>
              <a:rPr lang="ru-RU" sz="2400" u="sng" dirty="0">
                <a:solidFill>
                  <a:srgbClr val="960000"/>
                </a:solidFill>
                <a:latin typeface="+mn-lt"/>
              </a:rPr>
              <a:t>, </a:t>
            </a:r>
            <a:r>
              <a:rPr lang="ru-RU" sz="2400" u="sng" dirty="0" err="1">
                <a:solidFill>
                  <a:srgbClr val="960000"/>
                </a:solidFill>
                <a:latin typeface="+mn-lt"/>
              </a:rPr>
              <a:t>концептуалдық</a:t>
            </a:r>
            <a:r>
              <a:rPr lang="ru-RU" sz="2400" u="sng" dirty="0">
                <a:solidFill>
                  <a:srgbClr val="960000"/>
                </a:solidFill>
                <a:latin typeface="+mn-lt"/>
              </a:rPr>
              <a:t> </a:t>
            </a:r>
            <a:r>
              <a:rPr lang="ru-RU" sz="2400" u="sng" dirty="0" err="1">
                <a:solidFill>
                  <a:srgbClr val="960000"/>
                </a:solidFill>
                <a:latin typeface="+mn-lt"/>
              </a:rPr>
              <a:t>және</a:t>
            </a:r>
            <a:r>
              <a:rPr lang="ru-RU" sz="2400" u="sng" dirty="0">
                <a:solidFill>
                  <a:srgbClr val="960000"/>
                </a:solidFill>
                <a:latin typeface="+mn-lt"/>
              </a:rPr>
              <a:t> </a:t>
            </a:r>
            <a:r>
              <a:rPr lang="ru-RU" sz="2400" u="sng" dirty="0" err="1">
                <a:solidFill>
                  <a:srgbClr val="960000"/>
                </a:solidFill>
                <a:latin typeface="+mn-lt"/>
              </a:rPr>
              <a:t>когнитивтік</a:t>
            </a:r>
            <a:r>
              <a:rPr lang="ru-RU" sz="2400" u="sng" dirty="0">
                <a:solidFill>
                  <a:srgbClr val="960000"/>
                </a:solidFill>
                <a:latin typeface="+mn-lt"/>
              </a:rPr>
              <a:t> </a:t>
            </a:r>
            <a:r>
              <a:rPr lang="ru-RU" sz="2400" u="sng" dirty="0" err="1" smtClean="0">
                <a:solidFill>
                  <a:srgbClr val="960000"/>
                </a:solidFill>
                <a:latin typeface="+mn-lt"/>
              </a:rPr>
              <a:t>модельдер</a:t>
            </a:r>
            <a:endParaRPr lang="en-US" altLang="en-US" sz="2400" u="sng" dirty="0">
              <a:solidFill>
                <a:srgbClr val="960000"/>
              </a:solidFill>
              <a:latin typeface="+mn-lt"/>
            </a:endParaRPr>
          </a:p>
        </p:txBody>
      </p:sp>
      <p:grpSp>
        <p:nvGrpSpPr>
          <p:cNvPr id="6" name="Group 3">
            <a:extLst>
              <a:ext uri="{FF2B5EF4-FFF2-40B4-BE49-F238E27FC236}">
                <a16:creationId xmlns:a16="http://schemas.microsoft.com/office/drawing/2014/main" id="{22ACBD97-2804-49A0-A49C-EDC665062796}"/>
              </a:ext>
            </a:extLst>
          </p:cNvPr>
          <p:cNvGrpSpPr>
            <a:grpSpLocks/>
          </p:cNvGrpSpPr>
          <p:nvPr/>
        </p:nvGrpSpPr>
        <p:grpSpPr bwMode="auto">
          <a:xfrm>
            <a:off x="4549775" y="1401763"/>
            <a:ext cx="1071563" cy="1219200"/>
            <a:chOff x="2005" y="1894"/>
            <a:chExt cx="823" cy="936"/>
          </a:xfrm>
        </p:grpSpPr>
        <p:sp>
          <p:nvSpPr>
            <p:cNvPr id="7" name="Freeform 4">
              <a:extLst>
                <a:ext uri="{FF2B5EF4-FFF2-40B4-BE49-F238E27FC236}">
                  <a16:creationId xmlns:a16="http://schemas.microsoft.com/office/drawing/2014/main" id="{77AD08DE-2C71-48A9-9F71-D41E5F8E4591}"/>
                </a:ext>
              </a:extLst>
            </p:cNvPr>
            <p:cNvSpPr>
              <a:spLocks/>
            </p:cNvSpPr>
            <p:nvPr/>
          </p:nvSpPr>
          <p:spPr bwMode="auto">
            <a:xfrm>
              <a:off x="2005" y="1894"/>
              <a:ext cx="823" cy="936"/>
            </a:xfrm>
            <a:custGeom>
              <a:avLst/>
              <a:gdLst>
                <a:gd name="T0" fmla="*/ 112 w 1360"/>
                <a:gd name="T1" fmla="*/ 342 h 1547"/>
                <a:gd name="T2" fmla="*/ 111 w 1360"/>
                <a:gd name="T3" fmla="*/ 290 h 1547"/>
                <a:gd name="T4" fmla="*/ 134 w 1360"/>
                <a:gd name="T5" fmla="*/ 274 h 1547"/>
                <a:gd name="T6" fmla="*/ 43 w 1360"/>
                <a:gd name="T7" fmla="*/ 301 h 1547"/>
                <a:gd name="T8" fmla="*/ 27 w 1360"/>
                <a:gd name="T9" fmla="*/ 261 h 1547"/>
                <a:gd name="T10" fmla="*/ 53 w 1360"/>
                <a:gd name="T11" fmla="*/ 251 h 1547"/>
                <a:gd name="T12" fmla="*/ 29 w 1360"/>
                <a:gd name="T13" fmla="*/ 244 h 1547"/>
                <a:gd name="T14" fmla="*/ 25 w 1360"/>
                <a:gd name="T15" fmla="*/ 214 h 1547"/>
                <a:gd name="T16" fmla="*/ 1 w 1360"/>
                <a:gd name="T17" fmla="*/ 201 h 1547"/>
                <a:gd name="T18" fmla="*/ 30 w 1360"/>
                <a:gd name="T19" fmla="*/ 155 h 1547"/>
                <a:gd name="T20" fmla="*/ 32 w 1360"/>
                <a:gd name="T21" fmla="*/ 76 h 1547"/>
                <a:gd name="T22" fmla="*/ 131 w 1360"/>
                <a:gd name="T23" fmla="*/ 7 h 1547"/>
                <a:gd name="T24" fmla="*/ 272 w 1360"/>
                <a:gd name="T25" fmla="*/ 88 h 1547"/>
                <a:gd name="T26" fmla="*/ 234 w 1360"/>
                <a:gd name="T27" fmla="*/ 258 h 1547"/>
                <a:gd name="T28" fmla="*/ 267 w 1360"/>
                <a:gd name="T29" fmla="*/ 327 h 154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360"/>
                <a:gd name="T46" fmla="*/ 0 h 1547"/>
                <a:gd name="T47" fmla="*/ 1360 w 1360"/>
                <a:gd name="T48" fmla="*/ 1547 h 154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360" h="1547">
                  <a:moveTo>
                    <a:pt x="506" y="1547"/>
                  </a:moveTo>
                  <a:cubicBezTo>
                    <a:pt x="505" y="1508"/>
                    <a:pt x="482" y="1363"/>
                    <a:pt x="499" y="1311"/>
                  </a:cubicBezTo>
                  <a:cubicBezTo>
                    <a:pt x="563" y="1262"/>
                    <a:pt x="496" y="1329"/>
                    <a:pt x="607" y="1236"/>
                  </a:cubicBezTo>
                  <a:cubicBezTo>
                    <a:pt x="512" y="1314"/>
                    <a:pt x="364" y="1354"/>
                    <a:pt x="195" y="1359"/>
                  </a:cubicBezTo>
                  <a:cubicBezTo>
                    <a:pt x="84" y="1359"/>
                    <a:pt x="147" y="1272"/>
                    <a:pt x="120" y="1176"/>
                  </a:cubicBezTo>
                  <a:cubicBezTo>
                    <a:pt x="105" y="1118"/>
                    <a:pt x="144" y="1137"/>
                    <a:pt x="237" y="1134"/>
                  </a:cubicBezTo>
                  <a:cubicBezTo>
                    <a:pt x="168" y="1113"/>
                    <a:pt x="157" y="1126"/>
                    <a:pt x="132" y="1104"/>
                  </a:cubicBezTo>
                  <a:cubicBezTo>
                    <a:pt x="100" y="1079"/>
                    <a:pt x="130" y="1061"/>
                    <a:pt x="115" y="966"/>
                  </a:cubicBezTo>
                  <a:cubicBezTo>
                    <a:pt x="14" y="930"/>
                    <a:pt x="12" y="949"/>
                    <a:pt x="7" y="910"/>
                  </a:cubicBezTo>
                  <a:cubicBezTo>
                    <a:pt x="0" y="844"/>
                    <a:pt x="118" y="796"/>
                    <a:pt x="137" y="703"/>
                  </a:cubicBezTo>
                  <a:cubicBezTo>
                    <a:pt x="157" y="610"/>
                    <a:pt x="89" y="453"/>
                    <a:pt x="144" y="345"/>
                  </a:cubicBezTo>
                  <a:cubicBezTo>
                    <a:pt x="253" y="142"/>
                    <a:pt x="374" y="48"/>
                    <a:pt x="593" y="30"/>
                  </a:cubicBezTo>
                  <a:cubicBezTo>
                    <a:pt x="959" y="0"/>
                    <a:pt x="1150" y="163"/>
                    <a:pt x="1227" y="396"/>
                  </a:cubicBezTo>
                  <a:cubicBezTo>
                    <a:pt x="1360" y="801"/>
                    <a:pt x="1058" y="1012"/>
                    <a:pt x="1058" y="1165"/>
                  </a:cubicBezTo>
                  <a:cubicBezTo>
                    <a:pt x="1058" y="1318"/>
                    <a:pt x="1191" y="1423"/>
                    <a:pt x="1206" y="1476"/>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8" name="Freeform 5">
              <a:extLst>
                <a:ext uri="{FF2B5EF4-FFF2-40B4-BE49-F238E27FC236}">
                  <a16:creationId xmlns:a16="http://schemas.microsoft.com/office/drawing/2014/main" id="{A6D18248-B729-4D04-AC51-74CC56A34A86}"/>
                </a:ext>
              </a:extLst>
            </p:cNvPr>
            <p:cNvSpPr>
              <a:spLocks/>
            </p:cNvSpPr>
            <p:nvPr/>
          </p:nvSpPr>
          <p:spPr bwMode="auto">
            <a:xfrm>
              <a:off x="2122" y="2293"/>
              <a:ext cx="79" cy="67"/>
            </a:xfrm>
            <a:custGeom>
              <a:avLst/>
              <a:gdLst>
                <a:gd name="T0" fmla="*/ 29 w 130"/>
                <a:gd name="T1" fmla="*/ 13 h 111"/>
                <a:gd name="T2" fmla="*/ 16 w 130"/>
                <a:gd name="T3" fmla="*/ 8 h 111"/>
                <a:gd name="T4" fmla="*/ 6 w 130"/>
                <a:gd name="T5" fmla="*/ 0 h 111"/>
                <a:gd name="T6" fmla="*/ 5 w 130"/>
                <a:gd name="T7" fmla="*/ 24 h 111"/>
                <a:gd name="T8" fmla="*/ 29 w 130"/>
                <a:gd name="T9" fmla="*/ 13 h 111"/>
                <a:gd name="T10" fmla="*/ 0 60000 65536"/>
                <a:gd name="T11" fmla="*/ 0 60000 65536"/>
                <a:gd name="T12" fmla="*/ 0 60000 65536"/>
                <a:gd name="T13" fmla="*/ 0 60000 65536"/>
                <a:gd name="T14" fmla="*/ 0 60000 65536"/>
                <a:gd name="T15" fmla="*/ 0 w 130"/>
                <a:gd name="T16" fmla="*/ 0 h 111"/>
                <a:gd name="T17" fmla="*/ 130 w 130"/>
                <a:gd name="T18" fmla="*/ 111 h 111"/>
              </a:gdLst>
              <a:ahLst/>
              <a:cxnLst>
                <a:cxn ang="T10">
                  <a:pos x="T0" y="T1"/>
                </a:cxn>
                <a:cxn ang="T11">
                  <a:pos x="T2" y="T3"/>
                </a:cxn>
                <a:cxn ang="T12">
                  <a:pos x="T4" y="T5"/>
                </a:cxn>
                <a:cxn ang="T13">
                  <a:pos x="T6" y="T7"/>
                </a:cxn>
                <a:cxn ang="T14">
                  <a:pos x="T8" y="T9"/>
                </a:cxn>
              </a:cxnLst>
              <a:rect l="T15" t="T16" r="T17" b="T18"/>
              <a:pathLst>
                <a:path w="130" h="111">
                  <a:moveTo>
                    <a:pt x="130" y="57"/>
                  </a:moveTo>
                  <a:cubicBezTo>
                    <a:pt x="76" y="53"/>
                    <a:pt x="97" y="51"/>
                    <a:pt x="73" y="35"/>
                  </a:cubicBezTo>
                  <a:cubicBezTo>
                    <a:pt x="52" y="20"/>
                    <a:pt x="58" y="23"/>
                    <a:pt x="28" y="0"/>
                  </a:cubicBezTo>
                  <a:cubicBezTo>
                    <a:pt x="0" y="42"/>
                    <a:pt x="1" y="56"/>
                    <a:pt x="22" y="111"/>
                  </a:cubicBezTo>
                  <a:cubicBezTo>
                    <a:pt x="70" y="72"/>
                    <a:pt x="70" y="87"/>
                    <a:pt x="130" y="57"/>
                  </a:cubicBezTo>
                  <a:close/>
                </a:path>
              </a:pathLst>
            </a:custGeom>
            <a:solidFill>
              <a:srgbClr val="FFFFFF"/>
            </a:solidFill>
            <a:ln w="38100">
              <a:solidFill>
                <a:schemeClr val="tx1"/>
              </a:solidFill>
              <a:round/>
              <a:headEnd/>
              <a:tailEnd/>
            </a:ln>
          </p:spPr>
          <p:txBody>
            <a:bodyPr wrap="none" lIns="90000" tIns="46800" rIns="90000" bIns="46800" anchor="ctr">
              <a:spAutoFit/>
            </a:bodyPr>
            <a:lstStyle/>
            <a:p>
              <a:endParaRPr lang="ru-RU"/>
            </a:p>
          </p:txBody>
        </p:sp>
        <p:sp>
          <p:nvSpPr>
            <p:cNvPr id="9" name="Freeform 6">
              <a:extLst>
                <a:ext uri="{FF2B5EF4-FFF2-40B4-BE49-F238E27FC236}">
                  <a16:creationId xmlns:a16="http://schemas.microsoft.com/office/drawing/2014/main" id="{FB407922-2BE9-462C-9C9E-463EACAD62E0}"/>
                </a:ext>
              </a:extLst>
            </p:cNvPr>
            <p:cNvSpPr>
              <a:spLocks/>
            </p:cNvSpPr>
            <p:nvPr/>
          </p:nvSpPr>
          <p:spPr bwMode="auto">
            <a:xfrm>
              <a:off x="2145" y="1939"/>
              <a:ext cx="585" cy="437"/>
            </a:xfrm>
            <a:custGeom>
              <a:avLst/>
              <a:gdLst>
                <a:gd name="T0" fmla="*/ 23 w 966"/>
                <a:gd name="T1" fmla="*/ 38 h 723"/>
                <a:gd name="T2" fmla="*/ 28 w 966"/>
                <a:gd name="T3" fmla="*/ 25 h 723"/>
                <a:gd name="T4" fmla="*/ 44 w 966"/>
                <a:gd name="T5" fmla="*/ 18 h 723"/>
                <a:gd name="T6" fmla="*/ 47 w 966"/>
                <a:gd name="T7" fmla="*/ 10 h 723"/>
                <a:gd name="T8" fmla="*/ 74 w 966"/>
                <a:gd name="T9" fmla="*/ 2 h 723"/>
                <a:gd name="T10" fmla="*/ 99 w 966"/>
                <a:gd name="T11" fmla="*/ 9 h 723"/>
                <a:gd name="T12" fmla="*/ 124 w 966"/>
                <a:gd name="T13" fmla="*/ 1 h 723"/>
                <a:gd name="T14" fmla="*/ 151 w 966"/>
                <a:gd name="T15" fmla="*/ 15 h 723"/>
                <a:gd name="T16" fmla="*/ 171 w 966"/>
                <a:gd name="T17" fmla="*/ 24 h 723"/>
                <a:gd name="T18" fmla="*/ 182 w 966"/>
                <a:gd name="T19" fmla="*/ 46 h 723"/>
                <a:gd name="T20" fmla="*/ 199 w 966"/>
                <a:gd name="T21" fmla="*/ 57 h 723"/>
                <a:gd name="T22" fmla="*/ 202 w 966"/>
                <a:gd name="T23" fmla="*/ 82 h 723"/>
                <a:gd name="T24" fmla="*/ 214 w 966"/>
                <a:gd name="T25" fmla="*/ 108 h 723"/>
                <a:gd name="T26" fmla="*/ 207 w 966"/>
                <a:gd name="T27" fmla="*/ 125 h 723"/>
                <a:gd name="T28" fmla="*/ 204 w 966"/>
                <a:gd name="T29" fmla="*/ 139 h 723"/>
                <a:gd name="T30" fmla="*/ 194 w 966"/>
                <a:gd name="T31" fmla="*/ 151 h 723"/>
                <a:gd name="T32" fmla="*/ 159 w 966"/>
                <a:gd name="T33" fmla="*/ 157 h 723"/>
                <a:gd name="T34" fmla="*/ 139 w 966"/>
                <a:gd name="T35" fmla="*/ 136 h 723"/>
                <a:gd name="T36" fmla="*/ 86 w 966"/>
                <a:gd name="T37" fmla="*/ 123 h 723"/>
                <a:gd name="T38" fmla="*/ 61 w 966"/>
                <a:gd name="T39" fmla="*/ 115 h 723"/>
                <a:gd name="T40" fmla="*/ 39 w 966"/>
                <a:gd name="T41" fmla="*/ 104 h 723"/>
                <a:gd name="T42" fmla="*/ 15 w 966"/>
                <a:gd name="T43" fmla="*/ 104 h 723"/>
                <a:gd name="T44" fmla="*/ 2 w 966"/>
                <a:gd name="T45" fmla="*/ 86 h 723"/>
                <a:gd name="T46" fmla="*/ 4 w 966"/>
                <a:gd name="T47" fmla="*/ 50 h 723"/>
                <a:gd name="T48" fmla="*/ 23 w 966"/>
                <a:gd name="T49" fmla="*/ 38 h 72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66"/>
                <a:gd name="T76" fmla="*/ 0 h 723"/>
                <a:gd name="T77" fmla="*/ 966 w 966"/>
                <a:gd name="T78" fmla="*/ 723 h 72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66" h="723">
                  <a:moveTo>
                    <a:pt x="104" y="172"/>
                  </a:moveTo>
                  <a:cubicBezTo>
                    <a:pt x="122" y="153"/>
                    <a:pt x="112" y="127"/>
                    <a:pt x="128" y="112"/>
                  </a:cubicBezTo>
                  <a:cubicBezTo>
                    <a:pt x="144" y="97"/>
                    <a:pt x="186" y="93"/>
                    <a:pt x="200" y="82"/>
                  </a:cubicBezTo>
                  <a:cubicBezTo>
                    <a:pt x="214" y="71"/>
                    <a:pt x="190" y="58"/>
                    <a:pt x="212" y="46"/>
                  </a:cubicBezTo>
                  <a:cubicBezTo>
                    <a:pt x="234" y="34"/>
                    <a:pt x="293" y="11"/>
                    <a:pt x="332" y="10"/>
                  </a:cubicBezTo>
                  <a:cubicBezTo>
                    <a:pt x="371" y="9"/>
                    <a:pt x="408" y="41"/>
                    <a:pt x="446" y="40"/>
                  </a:cubicBezTo>
                  <a:cubicBezTo>
                    <a:pt x="484" y="39"/>
                    <a:pt x="521" y="0"/>
                    <a:pt x="560" y="4"/>
                  </a:cubicBezTo>
                  <a:cubicBezTo>
                    <a:pt x="599" y="8"/>
                    <a:pt x="645" y="47"/>
                    <a:pt x="680" y="64"/>
                  </a:cubicBezTo>
                  <a:cubicBezTo>
                    <a:pt x="715" y="81"/>
                    <a:pt x="747" y="82"/>
                    <a:pt x="770" y="106"/>
                  </a:cubicBezTo>
                  <a:cubicBezTo>
                    <a:pt x="793" y="130"/>
                    <a:pt x="797" y="182"/>
                    <a:pt x="818" y="208"/>
                  </a:cubicBezTo>
                  <a:cubicBezTo>
                    <a:pt x="839" y="234"/>
                    <a:pt x="881" y="235"/>
                    <a:pt x="896" y="262"/>
                  </a:cubicBezTo>
                  <a:cubicBezTo>
                    <a:pt x="911" y="289"/>
                    <a:pt x="897" y="332"/>
                    <a:pt x="908" y="370"/>
                  </a:cubicBezTo>
                  <a:cubicBezTo>
                    <a:pt x="919" y="408"/>
                    <a:pt x="958" y="458"/>
                    <a:pt x="962" y="490"/>
                  </a:cubicBezTo>
                  <a:cubicBezTo>
                    <a:pt x="966" y="522"/>
                    <a:pt x="939" y="539"/>
                    <a:pt x="932" y="562"/>
                  </a:cubicBezTo>
                  <a:cubicBezTo>
                    <a:pt x="925" y="585"/>
                    <a:pt x="930" y="608"/>
                    <a:pt x="920" y="628"/>
                  </a:cubicBezTo>
                  <a:cubicBezTo>
                    <a:pt x="910" y="648"/>
                    <a:pt x="906" y="668"/>
                    <a:pt x="872" y="682"/>
                  </a:cubicBezTo>
                  <a:cubicBezTo>
                    <a:pt x="838" y="696"/>
                    <a:pt x="757" y="723"/>
                    <a:pt x="716" y="712"/>
                  </a:cubicBezTo>
                  <a:cubicBezTo>
                    <a:pt x="675" y="701"/>
                    <a:pt x="681" y="642"/>
                    <a:pt x="626" y="616"/>
                  </a:cubicBezTo>
                  <a:cubicBezTo>
                    <a:pt x="571" y="590"/>
                    <a:pt x="445" y="572"/>
                    <a:pt x="386" y="556"/>
                  </a:cubicBezTo>
                  <a:cubicBezTo>
                    <a:pt x="327" y="540"/>
                    <a:pt x="307" y="534"/>
                    <a:pt x="272" y="520"/>
                  </a:cubicBezTo>
                  <a:cubicBezTo>
                    <a:pt x="237" y="506"/>
                    <a:pt x="210" y="480"/>
                    <a:pt x="176" y="472"/>
                  </a:cubicBezTo>
                  <a:cubicBezTo>
                    <a:pt x="142" y="464"/>
                    <a:pt x="96" y="486"/>
                    <a:pt x="68" y="472"/>
                  </a:cubicBezTo>
                  <a:cubicBezTo>
                    <a:pt x="40" y="458"/>
                    <a:pt x="16" y="429"/>
                    <a:pt x="8" y="388"/>
                  </a:cubicBezTo>
                  <a:cubicBezTo>
                    <a:pt x="0" y="347"/>
                    <a:pt x="4" y="262"/>
                    <a:pt x="20" y="226"/>
                  </a:cubicBezTo>
                  <a:cubicBezTo>
                    <a:pt x="36" y="190"/>
                    <a:pt x="86" y="191"/>
                    <a:pt x="104" y="172"/>
                  </a:cubicBezTo>
                  <a:close/>
                </a:path>
              </a:pathLst>
            </a:custGeom>
            <a:solidFill>
              <a:srgbClr val="FFFFFF"/>
            </a:solidFill>
            <a:ln w="28575">
              <a:solidFill>
                <a:schemeClr val="tx1"/>
              </a:solidFill>
              <a:round/>
              <a:headEnd/>
              <a:tailEnd/>
            </a:ln>
          </p:spPr>
          <p:txBody>
            <a:bodyPr wrap="none" lIns="90000" tIns="46800" rIns="90000" bIns="46800" anchor="ctr">
              <a:spAutoFit/>
            </a:bodyPr>
            <a:lstStyle/>
            <a:p>
              <a:endParaRPr lang="ru-RU"/>
            </a:p>
          </p:txBody>
        </p:sp>
      </p:grpSp>
      <p:grpSp>
        <p:nvGrpSpPr>
          <p:cNvPr id="10" name="Group 7">
            <a:extLst>
              <a:ext uri="{FF2B5EF4-FFF2-40B4-BE49-F238E27FC236}">
                <a16:creationId xmlns:a16="http://schemas.microsoft.com/office/drawing/2014/main" id="{E1420714-80F7-4DE1-81A4-E97601B544AF}"/>
              </a:ext>
            </a:extLst>
          </p:cNvPr>
          <p:cNvGrpSpPr>
            <a:grpSpLocks/>
          </p:cNvGrpSpPr>
          <p:nvPr/>
        </p:nvGrpSpPr>
        <p:grpSpPr bwMode="auto">
          <a:xfrm>
            <a:off x="687388" y="3203575"/>
            <a:ext cx="1311275" cy="1228725"/>
            <a:chOff x="566" y="2368"/>
            <a:chExt cx="864" cy="810"/>
          </a:xfrm>
        </p:grpSpPr>
        <p:sp>
          <p:nvSpPr>
            <p:cNvPr id="11" name="Freeform 8">
              <a:extLst>
                <a:ext uri="{FF2B5EF4-FFF2-40B4-BE49-F238E27FC236}">
                  <a16:creationId xmlns:a16="http://schemas.microsoft.com/office/drawing/2014/main" id="{BD3D436D-6625-4C7D-880C-DBF84763B8E8}"/>
                </a:ext>
              </a:extLst>
            </p:cNvPr>
            <p:cNvSpPr>
              <a:spLocks/>
            </p:cNvSpPr>
            <p:nvPr/>
          </p:nvSpPr>
          <p:spPr bwMode="auto">
            <a:xfrm>
              <a:off x="758" y="2410"/>
              <a:ext cx="672" cy="768"/>
            </a:xfrm>
            <a:custGeom>
              <a:avLst/>
              <a:gdLst>
                <a:gd name="T0" fmla="*/ 424 w 672"/>
                <a:gd name="T1" fmla="*/ 768 h 768"/>
                <a:gd name="T2" fmla="*/ 427 w 672"/>
                <a:gd name="T3" fmla="*/ 651 h 768"/>
                <a:gd name="T4" fmla="*/ 406 w 672"/>
                <a:gd name="T5" fmla="*/ 616 h 768"/>
                <a:gd name="T6" fmla="*/ 578 w 672"/>
                <a:gd name="T7" fmla="*/ 675 h 768"/>
                <a:gd name="T8" fmla="*/ 615 w 672"/>
                <a:gd name="T9" fmla="*/ 584 h 768"/>
                <a:gd name="T10" fmla="*/ 559 w 672"/>
                <a:gd name="T11" fmla="*/ 539 h 768"/>
                <a:gd name="T12" fmla="*/ 609 w 672"/>
                <a:gd name="T13" fmla="*/ 548 h 768"/>
                <a:gd name="T14" fmla="*/ 622 w 672"/>
                <a:gd name="T15" fmla="*/ 491 h 768"/>
                <a:gd name="T16" fmla="*/ 658 w 672"/>
                <a:gd name="T17" fmla="*/ 464 h 768"/>
                <a:gd name="T18" fmla="*/ 607 w 672"/>
                <a:gd name="T19" fmla="*/ 349 h 768"/>
                <a:gd name="T20" fmla="*/ 604 w 672"/>
                <a:gd name="T21" fmla="*/ 171 h 768"/>
                <a:gd name="T22" fmla="*/ 381 w 672"/>
                <a:gd name="T23" fmla="*/ 15 h 768"/>
                <a:gd name="T24" fmla="*/ 66 w 672"/>
                <a:gd name="T25" fmla="*/ 197 h 768"/>
                <a:gd name="T26" fmla="*/ 150 w 672"/>
                <a:gd name="T27" fmla="*/ 578 h 768"/>
                <a:gd name="T28" fmla="*/ 76 w 672"/>
                <a:gd name="T29" fmla="*/ 733 h 76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2"/>
                <a:gd name="T46" fmla="*/ 0 h 768"/>
                <a:gd name="T47" fmla="*/ 672 w 672"/>
                <a:gd name="T48" fmla="*/ 768 h 76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2" h="768">
                  <a:moveTo>
                    <a:pt x="424" y="768"/>
                  </a:moveTo>
                  <a:cubicBezTo>
                    <a:pt x="424" y="749"/>
                    <a:pt x="430" y="676"/>
                    <a:pt x="427" y="651"/>
                  </a:cubicBezTo>
                  <a:cubicBezTo>
                    <a:pt x="396" y="627"/>
                    <a:pt x="461" y="662"/>
                    <a:pt x="406" y="616"/>
                  </a:cubicBezTo>
                  <a:cubicBezTo>
                    <a:pt x="453" y="654"/>
                    <a:pt x="494" y="672"/>
                    <a:pt x="578" y="675"/>
                  </a:cubicBezTo>
                  <a:cubicBezTo>
                    <a:pt x="633" y="675"/>
                    <a:pt x="602" y="631"/>
                    <a:pt x="615" y="584"/>
                  </a:cubicBezTo>
                  <a:cubicBezTo>
                    <a:pt x="623" y="555"/>
                    <a:pt x="592" y="566"/>
                    <a:pt x="559" y="539"/>
                  </a:cubicBezTo>
                  <a:cubicBezTo>
                    <a:pt x="591" y="545"/>
                    <a:pt x="597" y="559"/>
                    <a:pt x="609" y="548"/>
                  </a:cubicBezTo>
                  <a:cubicBezTo>
                    <a:pt x="625" y="536"/>
                    <a:pt x="614" y="538"/>
                    <a:pt x="622" y="491"/>
                  </a:cubicBezTo>
                  <a:cubicBezTo>
                    <a:pt x="672" y="473"/>
                    <a:pt x="655" y="483"/>
                    <a:pt x="658" y="464"/>
                  </a:cubicBezTo>
                  <a:cubicBezTo>
                    <a:pt x="661" y="431"/>
                    <a:pt x="616" y="395"/>
                    <a:pt x="607" y="349"/>
                  </a:cubicBezTo>
                  <a:cubicBezTo>
                    <a:pt x="597" y="303"/>
                    <a:pt x="631" y="225"/>
                    <a:pt x="604" y="171"/>
                  </a:cubicBezTo>
                  <a:cubicBezTo>
                    <a:pt x="549" y="70"/>
                    <a:pt x="489" y="24"/>
                    <a:pt x="381" y="15"/>
                  </a:cubicBezTo>
                  <a:cubicBezTo>
                    <a:pt x="199" y="0"/>
                    <a:pt x="104" y="81"/>
                    <a:pt x="66" y="197"/>
                  </a:cubicBezTo>
                  <a:cubicBezTo>
                    <a:pt x="0" y="398"/>
                    <a:pt x="150" y="502"/>
                    <a:pt x="150" y="578"/>
                  </a:cubicBezTo>
                  <a:cubicBezTo>
                    <a:pt x="150" y="654"/>
                    <a:pt x="84" y="706"/>
                    <a:pt x="76" y="733"/>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2" name="Freeform 9">
              <a:extLst>
                <a:ext uri="{FF2B5EF4-FFF2-40B4-BE49-F238E27FC236}">
                  <a16:creationId xmlns:a16="http://schemas.microsoft.com/office/drawing/2014/main" id="{2963A4E1-CCB7-4450-8E9D-AFEAFDA09961}"/>
                </a:ext>
              </a:extLst>
            </p:cNvPr>
            <p:cNvSpPr>
              <a:spLocks/>
            </p:cNvSpPr>
            <p:nvPr/>
          </p:nvSpPr>
          <p:spPr bwMode="auto">
            <a:xfrm flipH="1">
              <a:off x="1271" y="2737"/>
              <a:ext cx="65" cy="55"/>
            </a:xfrm>
            <a:custGeom>
              <a:avLst/>
              <a:gdLst>
                <a:gd name="T0" fmla="*/ 17 w 130"/>
                <a:gd name="T1" fmla="*/ 7 h 111"/>
                <a:gd name="T2" fmla="*/ 9 w 130"/>
                <a:gd name="T3" fmla="*/ 4 h 111"/>
                <a:gd name="T4" fmla="*/ 4 w 130"/>
                <a:gd name="T5" fmla="*/ 0 h 111"/>
                <a:gd name="T6" fmla="*/ 3 w 130"/>
                <a:gd name="T7" fmla="*/ 13 h 111"/>
                <a:gd name="T8" fmla="*/ 17 w 130"/>
                <a:gd name="T9" fmla="*/ 7 h 111"/>
                <a:gd name="T10" fmla="*/ 0 60000 65536"/>
                <a:gd name="T11" fmla="*/ 0 60000 65536"/>
                <a:gd name="T12" fmla="*/ 0 60000 65536"/>
                <a:gd name="T13" fmla="*/ 0 60000 65536"/>
                <a:gd name="T14" fmla="*/ 0 60000 65536"/>
                <a:gd name="T15" fmla="*/ 0 w 130"/>
                <a:gd name="T16" fmla="*/ 0 h 111"/>
                <a:gd name="T17" fmla="*/ 130 w 130"/>
                <a:gd name="T18" fmla="*/ 111 h 111"/>
              </a:gdLst>
              <a:ahLst/>
              <a:cxnLst>
                <a:cxn ang="T10">
                  <a:pos x="T0" y="T1"/>
                </a:cxn>
                <a:cxn ang="T11">
                  <a:pos x="T2" y="T3"/>
                </a:cxn>
                <a:cxn ang="T12">
                  <a:pos x="T4" y="T5"/>
                </a:cxn>
                <a:cxn ang="T13">
                  <a:pos x="T6" y="T7"/>
                </a:cxn>
                <a:cxn ang="T14">
                  <a:pos x="T8" y="T9"/>
                </a:cxn>
              </a:cxnLst>
              <a:rect l="T15" t="T16" r="T17" b="T18"/>
              <a:pathLst>
                <a:path w="130" h="111">
                  <a:moveTo>
                    <a:pt x="130" y="57"/>
                  </a:moveTo>
                  <a:cubicBezTo>
                    <a:pt x="76" y="53"/>
                    <a:pt x="97" y="51"/>
                    <a:pt x="73" y="35"/>
                  </a:cubicBezTo>
                  <a:cubicBezTo>
                    <a:pt x="52" y="20"/>
                    <a:pt x="58" y="23"/>
                    <a:pt x="28" y="0"/>
                  </a:cubicBezTo>
                  <a:cubicBezTo>
                    <a:pt x="0" y="42"/>
                    <a:pt x="1" y="56"/>
                    <a:pt x="22" y="111"/>
                  </a:cubicBezTo>
                  <a:cubicBezTo>
                    <a:pt x="70" y="72"/>
                    <a:pt x="70" y="87"/>
                    <a:pt x="130" y="57"/>
                  </a:cubicBezTo>
                  <a:close/>
                </a:path>
              </a:pathLst>
            </a:custGeom>
            <a:solidFill>
              <a:srgbClr val="FFFFFF"/>
            </a:solidFill>
            <a:ln w="38100">
              <a:solidFill>
                <a:schemeClr val="tx1"/>
              </a:solidFill>
              <a:round/>
              <a:headEnd/>
              <a:tailEnd/>
            </a:ln>
          </p:spPr>
          <p:txBody>
            <a:bodyPr wrap="none" lIns="90000" tIns="46800" rIns="90000" bIns="46800" anchor="ctr">
              <a:spAutoFit/>
            </a:bodyPr>
            <a:lstStyle/>
            <a:p>
              <a:endParaRPr lang="ru-RU"/>
            </a:p>
          </p:txBody>
        </p:sp>
        <p:sp>
          <p:nvSpPr>
            <p:cNvPr id="13" name="Freeform 10">
              <a:extLst>
                <a:ext uri="{FF2B5EF4-FFF2-40B4-BE49-F238E27FC236}">
                  <a16:creationId xmlns:a16="http://schemas.microsoft.com/office/drawing/2014/main" id="{DB0C4035-54CF-4062-B1FA-5D5EC0861499}"/>
                </a:ext>
              </a:extLst>
            </p:cNvPr>
            <p:cNvSpPr>
              <a:spLocks/>
            </p:cNvSpPr>
            <p:nvPr/>
          </p:nvSpPr>
          <p:spPr bwMode="auto">
            <a:xfrm>
              <a:off x="607" y="2405"/>
              <a:ext cx="257" cy="565"/>
            </a:xfrm>
            <a:custGeom>
              <a:avLst/>
              <a:gdLst>
                <a:gd name="T0" fmla="*/ 257 w 257"/>
                <a:gd name="T1" fmla="*/ 120 h 565"/>
                <a:gd name="T2" fmla="*/ 206 w 257"/>
                <a:gd name="T3" fmla="*/ 63 h 565"/>
                <a:gd name="T4" fmla="*/ 110 w 257"/>
                <a:gd name="T5" fmla="*/ 46 h 565"/>
                <a:gd name="T6" fmla="*/ 11 w 257"/>
                <a:gd name="T7" fmla="*/ 337 h 565"/>
                <a:gd name="T8" fmla="*/ 41 w 257"/>
                <a:gd name="T9" fmla="*/ 565 h 565"/>
                <a:gd name="T10" fmla="*/ 0 60000 65536"/>
                <a:gd name="T11" fmla="*/ 0 60000 65536"/>
                <a:gd name="T12" fmla="*/ 0 60000 65536"/>
                <a:gd name="T13" fmla="*/ 0 60000 65536"/>
                <a:gd name="T14" fmla="*/ 0 60000 65536"/>
                <a:gd name="T15" fmla="*/ 0 w 257"/>
                <a:gd name="T16" fmla="*/ 0 h 565"/>
                <a:gd name="T17" fmla="*/ 257 w 257"/>
                <a:gd name="T18" fmla="*/ 565 h 565"/>
              </a:gdLst>
              <a:ahLst/>
              <a:cxnLst>
                <a:cxn ang="T10">
                  <a:pos x="T0" y="T1"/>
                </a:cxn>
                <a:cxn ang="T11">
                  <a:pos x="T2" y="T3"/>
                </a:cxn>
                <a:cxn ang="T12">
                  <a:pos x="T4" y="T5"/>
                </a:cxn>
                <a:cxn ang="T13">
                  <a:pos x="T6" y="T7"/>
                </a:cxn>
                <a:cxn ang="T14">
                  <a:pos x="T8" y="T9"/>
                </a:cxn>
              </a:cxnLst>
              <a:rect l="T15" t="T16" r="T17" b="T18"/>
              <a:pathLst>
                <a:path w="257" h="565">
                  <a:moveTo>
                    <a:pt x="257" y="120"/>
                  </a:moveTo>
                  <a:cubicBezTo>
                    <a:pt x="243" y="95"/>
                    <a:pt x="231" y="75"/>
                    <a:pt x="206" y="63"/>
                  </a:cubicBezTo>
                  <a:cubicBezTo>
                    <a:pt x="181" y="51"/>
                    <a:pt x="142" y="0"/>
                    <a:pt x="110" y="46"/>
                  </a:cubicBezTo>
                  <a:cubicBezTo>
                    <a:pt x="78" y="92"/>
                    <a:pt x="22" y="251"/>
                    <a:pt x="11" y="337"/>
                  </a:cubicBezTo>
                  <a:cubicBezTo>
                    <a:pt x="0" y="423"/>
                    <a:pt x="35" y="518"/>
                    <a:pt x="41" y="565"/>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4" name="Freeform 11">
              <a:extLst>
                <a:ext uri="{FF2B5EF4-FFF2-40B4-BE49-F238E27FC236}">
                  <a16:creationId xmlns:a16="http://schemas.microsoft.com/office/drawing/2014/main" id="{FB22B511-AB7F-4D9D-A0B9-2CBA3ABED16D}"/>
                </a:ext>
              </a:extLst>
            </p:cNvPr>
            <p:cNvSpPr>
              <a:spLocks/>
            </p:cNvSpPr>
            <p:nvPr/>
          </p:nvSpPr>
          <p:spPr bwMode="auto">
            <a:xfrm>
              <a:off x="566" y="2368"/>
              <a:ext cx="319" cy="590"/>
            </a:xfrm>
            <a:custGeom>
              <a:avLst/>
              <a:gdLst>
                <a:gd name="T0" fmla="*/ 319 w 319"/>
                <a:gd name="T1" fmla="*/ 125 h 590"/>
                <a:gd name="T2" fmla="*/ 223 w 319"/>
                <a:gd name="T3" fmla="*/ 20 h 590"/>
                <a:gd name="T4" fmla="*/ 109 w 319"/>
                <a:gd name="T5" fmla="*/ 65 h 590"/>
                <a:gd name="T6" fmla="*/ 13 w 319"/>
                <a:gd name="T7" fmla="*/ 413 h 590"/>
                <a:gd name="T8" fmla="*/ 31 w 319"/>
                <a:gd name="T9" fmla="*/ 590 h 590"/>
                <a:gd name="T10" fmla="*/ 0 60000 65536"/>
                <a:gd name="T11" fmla="*/ 0 60000 65536"/>
                <a:gd name="T12" fmla="*/ 0 60000 65536"/>
                <a:gd name="T13" fmla="*/ 0 60000 65536"/>
                <a:gd name="T14" fmla="*/ 0 60000 65536"/>
                <a:gd name="T15" fmla="*/ 0 w 319"/>
                <a:gd name="T16" fmla="*/ 0 h 590"/>
                <a:gd name="T17" fmla="*/ 319 w 319"/>
                <a:gd name="T18" fmla="*/ 590 h 590"/>
              </a:gdLst>
              <a:ahLst/>
              <a:cxnLst>
                <a:cxn ang="T10">
                  <a:pos x="T0" y="T1"/>
                </a:cxn>
                <a:cxn ang="T11">
                  <a:pos x="T2" y="T3"/>
                </a:cxn>
                <a:cxn ang="T12">
                  <a:pos x="T4" y="T5"/>
                </a:cxn>
                <a:cxn ang="T13">
                  <a:pos x="T6" y="T7"/>
                </a:cxn>
                <a:cxn ang="T14">
                  <a:pos x="T8" y="T9"/>
                </a:cxn>
              </a:cxnLst>
              <a:rect l="T15" t="T16" r="T17" b="T18"/>
              <a:pathLst>
                <a:path w="319" h="590">
                  <a:moveTo>
                    <a:pt x="319" y="125"/>
                  </a:moveTo>
                  <a:cubicBezTo>
                    <a:pt x="303" y="108"/>
                    <a:pt x="258" y="30"/>
                    <a:pt x="223" y="20"/>
                  </a:cubicBezTo>
                  <a:cubicBezTo>
                    <a:pt x="188" y="10"/>
                    <a:pt x="144" y="0"/>
                    <a:pt x="109" y="65"/>
                  </a:cubicBezTo>
                  <a:cubicBezTo>
                    <a:pt x="74" y="130"/>
                    <a:pt x="26" y="326"/>
                    <a:pt x="13" y="413"/>
                  </a:cubicBezTo>
                  <a:cubicBezTo>
                    <a:pt x="0" y="500"/>
                    <a:pt x="27" y="553"/>
                    <a:pt x="31" y="590"/>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5" name="Freeform 12">
              <a:extLst>
                <a:ext uri="{FF2B5EF4-FFF2-40B4-BE49-F238E27FC236}">
                  <a16:creationId xmlns:a16="http://schemas.microsoft.com/office/drawing/2014/main" id="{E300FC84-B370-43A4-8DE9-93A7D0652C65}"/>
                </a:ext>
              </a:extLst>
            </p:cNvPr>
            <p:cNvSpPr>
              <a:spLocks/>
            </p:cNvSpPr>
            <p:nvPr/>
          </p:nvSpPr>
          <p:spPr bwMode="auto">
            <a:xfrm>
              <a:off x="668" y="2488"/>
              <a:ext cx="175" cy="563"/>
            </a:xfrm>
            <a:custGeom>
              <a:avLst/>
              <a:gdLst>
                <a:gd name="T0" fmla="*/ 175 w 175"/>
                <a:gd name="T1" fmla="*/ 50 h 563"/>
                <a:gd name="T2" fmla="*/ 61 w 175"/>
                <a:gd name="T3" fmla="*/ 47 h 563"/>
                <a:gd name="T4" fmla="*/ 4 w 175"/>
                <a:gd name="T5" fmla="*/ 335 h 563"/>
                <a:gd name="T6" fmla="*/ 34 w 175"/>
                <a:gd name="T7" fmla="*/ 563 h 563"/>
                <a:gd name="T8" fmla="*/ 0 60000 65536"/>
                <a:gd name="T9" fmla="*/ 0 60000 65536"/>
                <a:gd name="T10" fmla="*/ 0 60000 65536"/>
                <a:gd name="T11" fmla="*/ 0 60000 65536"/>
                <a:gd name="T12" fmla="*/ 0 w 175"/>
                <a:gd name="T13" fmla="*/ 0 h 563"/>
                <a:gd name="T14" fmla="*/ 175 w 175"/>
                <a:gd name="T15" fmla="*/ 563 h 563"/>
              </a:gdLst>
              <a:ahLst/>
              <a:cxnLst>
                <a:cxn ang="T8">
                  <a:pos x="T0" y="T1"/>
                </a:cxn>
                <a:cxn ang="T9">
                  <a:pos x="T2" y="T3"/>
                </a:cxn>
                <a:cxn ang="T10">
                  <a:pos x="T4" y="T5"/>
                </a:cxn>
                <a:cxn ang="T11">
                  <a:pos x="T6" y="T7"/>
                </a:cxn>
              </a:cxnLst>
              <a:rect l="T12" t="T13" r="T14" b="T15"/>
              <a:pathLst>
                <a:path w="175" h="563">
                  <a:moveTo>
                    <a:pt x="175" y="50"/>
                  </a:moveTo>
                  <a:cubicBezTo>
                    <a:pt x="156" y="50"/>
                    <a:pt x="89" y="0"/>
                    <a:pt x="61" y="47"/>
                  </a:cubicBezTo>
                  <a:cubicBezTo>
                    <a:pt x="33" y="94"/>
                    <a:pt x="8" y="249"/>
                    <a:pt x="4" y="335"/>
                  </a:cubicBezTo>
                  <a:cubicBezTo>
                    <a:pt x="0" y="421"/>
                    <a:pt x="28" y="516"/>
                    <a:pt x="34" y="563"/>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6" name="Freeform 13">
              <a:extLst>
                <a:ext uri="{FF2B5EF4-FFF2-40B4-BE49-F238E27FC236}">
                  <a16:creationId xmlns:a16="http://schemas.microsoft.com/office/drawing/2014/main" id="{F9FEA990-F951-4493-BE30-AA8463A060EB}"/>
                </a:ext>
              </a:extLst>
            </p:cNvPr>
            <p:cNvSpPr>
              <a:spLocks/>
            </p:cNvSpPr>
            <p:nvPr/>
          </p:nvSpPr>
          <p:spPr bwMode="auto">
            <a:xfrm>
              <a:off x="710" y="2424"/>
              <a:ext cx="166" cy="648"/>
            </a:xfrm>
            <a:custGeom>
              <a:avLst/>
              <a:gdLst>
                <a:gd name="T0" fmla="*/ 166 w 166"/>
                <a:gd name="T1" fmla="*/ 36 h 648"/>
                <a:gd name="T2" fmla="*/ 49 w 166"/>
                <a:gd name="T3" fmla="*/ 129 h 648"/>
                <a:gd name="T4" fmla="*/ 1 w 166"/>
                <a:gd name="T5" fmla="*/ 474 h 648"/>
                <a:gd name="T6" fmla="*/ 40 w 166"/>
                <a:gd name="T7" fmla="*/ 648 h 648"/>
                <a:gd name="T8" fmla="*/ 0 60000 65536"/>
                <a:gd name="T9" fmla="*/ 0 60000 65536"/>
                <a:gd name="T10" fmla="*/ 0 60000 65536"/>
                <a:gd name="T11" fmla="*/ 0 60000 65536"/>
                <a:gd name="T12" fmla="*/ 0 w 166"/>
                <a:gd name="T13" fmla="*/ 0 h 648"/>
                <a:gd name="T14" fmla="*/ 166 w 166"/>
                <a:gd name="T15" fmla="*/ 648 h 648"/>
              </a:gdLst>
              <a:ahLst/>
              <a:cxnLst>
                <a:cxn ang="T8">
                  <a:pos x="T0" y="T1"/>
                </a:cxn>
                <a:cxn ang="T9">
                  <a:pos x="T2" y="T3"/>
                </a:cxn>
                <a:cxn ang="T10">
                  <a:pos x="T4" y="T5"/>
                </a:cxn>
                <a:cxn ang="T11">
                  <a:pos x="T6" y="T7"/>
                </a:cxn>
              </a:cxnLst>
              <a:rect l="T12" t="T13" r="T14" b="T15"/>
              <a:pathLst>
                <a:path w="166" h="648">
                  <a:moveTo>
                    <a:pt x="166" y="36"/>
                  </a:moveTo>
                  <a:cubicBezTo>
                    <a:pt x="100" y="0"/>
                    <a:pt x="76" y="56"/>
                    <a:pt x="49" y="129"/>
                  </a:cubicBezTo>
                  <a:cubicBezTo>
                    <a:pt x="22" y="202"/>
                    <a:pt x="2" y="388"/>
                    <a:pt x="1" y="474"/>
                  </a:cubicBezTo>
                  <a:cubicBezTo>
                    <a:pt x="0" y="560"/>
                    <a:pt x="32" y="612"/>
                    <a:pt x="40" y="648"/>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7" name="Freeform 14">
              <a:extLst>
                <a:ext uri="{FF2B5EF4-FFF2-40B4-BE49-F238E27FC236}">
                  <a16:creationId xmlns:a16="http://schemas.microsoft.com/office/drawing/2014/main" id="{7581E450-CC26-4C44-AEB9-1B4C1E843AFD}"/>
                </a:ext>
              </a:extLst>
            </p:cNvPr>
            <p:cNvSpPr>
              <a:spLocks/>
            </p:cNvSpPr>
            <p:nvPr/>
          </p:nvSpPr>
          <p:spPr bwMode="auto">
            <a:xfrm>
              <a:off x="766" y="2372"/>
              <a:ext cx="572" cy="562"/>
            </a:xfrm>
            <a:custGeom>
              <a:avLst/>
              <a:gdLst>
                <a:gd name="T0" fmla="*/ 572 w 572"/>
                <a:gd name="T1" fmla="*/ 265 h 562"/>
                <a:gd name="T2" fmla="*/ 554 w 572"/>
                <a:gd name="T3" fmla="*/ 97 h 562"/>
                <a:gd name="T4" fmla="*/ 479 w 572"/>
                <a:gd name="T5" fmla="*/ 256 h 562"/>
                <a:gd name="T6" fmla="*/ 524 w 572"/>
                <a:gd name="T7" fmla="*/ 163 h 562"/>
                <a:gd name="T8" fmla="*/ 518 w 572"/>
                <a:gd name="T9" fmla="*/ 61 h 562"/>
                <a:gd name="T10" fmla="*/ 422 w 572"/>
                <a:gd name="T11" fmla="*/ 118 h 562"/>
                <a:gd name="T12" fmla="*/ 473 w 572"/>
                <a:gd name="T13" fmla="*/ 196 h 562"/>
                <a:gd name="T14" fmla="*/ 449 w 572"/>
                <a:gd name="T15" fmla="*/ 19 h 562"/>
                <a:gd name="T16" fmla="*/ 377 w 572"/>
                <a:gd name="T17" fmla="*/ 79 h 562"/>
                <a:gd name="T18" fmla="*/ 410 w 572"/>
                <a:gd name="T19" fmla="*/ 241 h 562"/>
                <a:gd name="T20" fmla="*/ 419 w 572"/>
                <a:gd name="T21" fmla="*/ 58 h 562"/>
                <a:gd name="T22" fmla="*/ 356 w 572"/>
                <a:gd name="T23" fmla="*/ 25 h 562"/>
                <a:gd name="T24" fmla="*/ 326 w 572"/>
                <a:gd name="T25" fmla="*/ 109 h 562"/>
                <a:gd name="T26" fmla="*/ 362 w 572"/>
                <a:gd name="T27" fmla="*/ 265 h 562"/>
                <a:gd name="T28" fmla="*/ 359 w 572"/>
                <a:gd name="T29" fmla="*/ 103 h 562"/>
                <a:gd name="T30" fmla="*/ 293 w 572"/>
                <a:gd name="T31" fmla="*/ 22 h 562"/>
                <a:gd name="T32" fmla="*/ 260 w 572"/>
                <a:gd name="T33" fmla="*/ 82 h 562"/>
                <a:gd name="T34" fmla="*/ 284 w 572"/>
                <a:gd name="T35" fmla="*/ 151 h 562"/>
                <a:gd name="T36" fmla="*/ 320 w 572"/>
                <a:gd name="T37" fmla="*/ 100 h 562"/>
                <a:gd name="T38" fmla="*/ 239 w 572"/>
                <a:gd name="T39" fmla="*/ 25 h 562"/>
                <a:gd name="T40" fmla="*/ 197 w 572"/>
                <a:gd name="T41" fmla="*/ 109 h 562"/>
                <a:gd name="T42" fmla="*/ 278 w 572"/>
                <a:gd name="T43" fmla="*/ 268 h 562"/>
                <a:gd name="T44" fmla="*/ 251 w 572"/>
                <a:gd name="T45" fmla="*/ 106 h 562"/>
                <a:gd name="T46" fmla="*/ 170 w 572"/>
                <a:gd name="T47" fmla="*/ 43 h 562"/>
                <a:gd name="T48" fmla="*/ 146 w 572"/>
                <a:gd name="T49" fmla="*/ 121 h 562"/>
                <a:gd name="T50" fmla="*/ 203 w 572"/>
                <a:gd name="T51" fmla="*/ 226 h 562"/>
                <a:gd name="T52" fmla="*/ 188 w 572"/>
                <a:gd name="T53" fmla="*/ 103 h 562"/>
                <a:gd name="T54" fmla="*/ 95 w 572"/>
                <a:gd name="T55" fmla="*/ 142 h 562"/>
                <a:gd name="T56" fmla="*/ 125 w 572"/>
                <a:gd name="T57" fmla="*/ 238 h 562"/>
                <a:gd name="T58" fmla="*/ 236 w 572"/>
                <a:gd name="T59" fmla="*/ 319 h 562"/>
                <a:gd name="T60" fmla="*/ 128 w 572"/>
                <a:gd name="T61" fmla="*/ 157 h 562"/>
                <a:gd name="T62" fmla="*/ 38 w 572"/>
                <a:gd name="T63" fmla="*/ 199 h 562"/>
                <a:gd name="T64" fmla="*/ 101 w 572"/>
                <a:gd name="T65" fmla="*/ 301 h 562"/>
                <a:gd name="T66" fmla="*/ 158 w 572"/>
                <a:gd name="T67" fmla="*/ 268 h 562"/>
                <a:gd name="T68" fmla="*/ 56 w 572"/>
                <a:gd name="T69" fmla="*/ 208 h 562"/>
                <a:gd name="T70" fmla="*/ 11 w 572"/>
                <a:gd name="T71" fmla="*/ 316 h 562"/>
                <a:gd name="T72" fmla="*/ 101 w 572"/>
                <a:gd name="T73" fmla="*/ 373 h 562"/>
                <a:gd name="T74" fmla="*/ 227 w 572"/>
                <a:gd name="T75" fmla="*/ 367 h 562"/>
                <a:gd name="T76" fmla="*/ 62 w 572"/>
                <a:gd name="T77" fmla="*/ 286 h 562"/>
                <a:gd name="T78" fmla="*/ 2 w 572"/>
                <a:gd name="T79" fmla="*/ 367 h 562"/>
                <a:gd name="T80" fmla="*/ 47 w 572"/>
                <a:gd name="T81" fmla="*/ 466 h 562"/>
                <a:gd name="T82" fmla="*/ 77 w 572"/>
                <a:gd name="T83" fmla="*/ 463 h 562"/>
                <a:gd name="T84" fmla="*/ 167 w 572"/>
                <a:gd name="T85" fmla="*/ 445 h 562"/>
                <a:gd name="T86" fmla="*/ 83 w 572"/>
                <a:gd name="T87" fmla="*/ 388 h 562"/>
                <a:gd name="T88" fmla="*/ 8 w 572"/>
                <a:gd name="T89" fmla="*/ 484 h 562"/>
                <a:gd name="T90" fmla="*/ 71 w 572"/>
                <a:gd name="T91" fmla="*/ 562 h 56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572"/>
                <a:gd name="T139" fmla="*/ 0 h 562"/>
                <a:gd name="T140" fmla="*/ 572 w 572"/>
                <a:gd name="T141" fmla="*/ 562 h 56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572" h="562">
                  <a:moveTo>
                    <a:pt x="572" y="265"/>
                  </a:moveTo>
                  <a:cubicBezTo>
                    <a:pt x="569" y="237"/>
                    <a:pt x="569" y="98"/>
                    <a:pt x="554" y="97"/>
                  </a:cubicBezTo>
                  <a:cubicBezTo>
                    <a:pt x="539" y="96"/>
                    <a:pt x="484" y="245"/>
                    <a:pt x="479" y="256"/>
                  </a:cubicBezTo>
                  <a:cubicBezTo>
                    <a:pt x="474" y="267"/>
                    <a:pt x="518" y="195"/>
                    <a:pt x="524" y="163"/>
                  </a:cubicBezTo>
                  <a:cubicBezTo>
                    <a:pt x="530" y="131"/>
                    <a:pt x="535" y="68"/>
                    <a:pt x="518" y="61"/>
                  </a:cubicBezTo>
                  <a:cubicBezTo>
                    <a:pt x="501" y="54"/>
                    <a:pt x="429" y="96"/>
                    <a:pt x="422" y="118"/>
                  </a:cubicBezTo>
                  <a:cubicBezTo>
                    <a:pt x="415" y="140"/>
                    <a:pt x="469" y="212"/>
                    <a:pt x="473" y="196"/>
                  </a:cubicBezTo>
                  <a:cubicBezTo>
                    <a:pt x="477" y="180"/>
                    <a:pt x="465" y="38"/>
                    <a:pt x="449" y="19"/>
                  </a:cubicBezTo>
                  <a:cubicBezTo>
                    <a:pt x="433" y="0"/>
                    <a:pt x="383" y="42"/>
                    <a:pt x="377" y="79"/>
                  </a:cubicBezTo>
                  <a:cubicBezTo>
                    <a:pt x="371" y="116"/>
                    <a:pt x="403" y="244"/>
                    <a:pt x="410" y="241"/>
                  </a:cubicBezTo>
                  <a:cubicBezTo>
                    <a:pt x="417" y="238"/>
                    <a:pt x="428" y="94"/>
                    <a:pt x="419" y="58"/>
                  </a:cubicBezTo>
                  <a:cubicBezTo>
                    <a:pt x="410" y="22"/>
                    <a:pt x="372" y="16"/>
                    <a:pt x="356" y="25"/>
                  </a:cubicBezTo>
                  <a:cubicBezTo>
                    <a:pt x="340" y="34"/>
                    <a:pt x="325" y="69"/>
                    <a:pt x="326" y="109"/>
                  </a:cubicBezTo>
                  <a:cubicBezTo>
                    <a:pt x="327" y="149"/>
                    <a:pt x="357" y="266"/>
                    <a:pt x="362" y="265"/>
                  </a:cubicBezTo>
                  <a:cubicBezTo>
                    <a:pt x="367" y="264"/>
                    <a:pt x="370" y="143"/>
                    <a:pt x="359" y="103"/>
                  </a:cubicBezTo>
                  <a:cubicBezTo>
                    <a:pt x="348" y="63"/>
                    <a:pt x="309" y="25"/>
                    <a:pt x="293" y="22"/>
                  </a:cubicBezTo>
                  <a:cubicBezTo>
                    <a:pt x="277" y="19"/>
                    <a:pt x="261" y="61"/>
                    <a:pt x="260" y="82"/>
                  </a:cubicBezTo>
                  <a:cubicBezTo>
                    <a:pt x="259" y="103"/>
                    <a:pt x="274" y="148"/>
                    <a:pt x="284" y="151"/>
                  </a:cubicBezTo>
                  <a:cubicBezTo>
                    <a:pt x="294" y="154"/>
                    <a:pt x="327" y="121"/>
                    <a:pt x="320" y="100"/>
                  </a:cubicBezTo>
                  <a:cubicBezTo>
                    <a:pt x="313" y="79"/>
                    <a:pt x="259" y="24"/>
                    <a:pt x="239" y="25"/>
                  </a:cubicBezTo>
                  <a:cubicBezTo>
                    <a:pt x="219" y="26"/>
                    <a:pt x="191" y="69"/>
                    <a:pt x="197" y="109"/>
                  </a:cubicBezTo>
                  <a:cubicBezTo>
                    <a:pt x="203" y="149"/>
                    <a:pt x="269" y="268"/>
                    <a:pt x="278" y="268"/>
                  </a:cubicBezTo>
                  <a:cubicBezTo>
                    <a:pt x="287" y="268"/>
                    <a:pt x="269" y="144"/>
                    <a:pt x="251" y="106"/>
                  </a:cubicBezTo>
                  <a:cubicBezTo>
                    <a:pt x="233" y="68"/>
                    <a:pt x="187" y="41"/>
                    <a:pt x="170" y="43"/>
                  </a:cubicBezTo>
                  <a:cubicBezTo>
                    <a:pt x="153" y="45"/>
                    <a:pt x="141" y="91"/>
                    <a:pt x="146" y="121"/>
                  </a:cubicBezTo>
                  <a:cubicBezTo>
                    <a:pt x="151" y="151"/>
                    <a:pt x="196" y="229"/>
                    <a:pt x="203" y="226"/>
                  </a:cubicBezTo>
                  <a:cubicBezTo>
                    <a:pt x="210" y="223"/>
                    <a:pt x="206" y="117"/>
                    <a:pt x="188" y="103"/>
                  </a:cubicBezTo>
                  <a:cubicBezTo>
                    <a:pt x="170" y="89"/>
                    <a:pt x="105" y="120"/>
                    <a:pt x="95" y="142"/>
                  </a:cubicBezTo>
                  <a:cubicBezTo>
                    <a:pt x="85" y="164"/>
                    <a:pt x="102" y="208"/>
                    <a:pt x="125" y="238"/>
                  </a:cubicBezTo>
                  <a:cubicBezTo>
                    <a:pt x="148" y="268"/>
                    <a:pt x="236" y="332"/>
                    <a:pt x="236" y="319"/>
                  </a:cubicBezTo>
                  <a:cubicBezTo>
                    <a:pt x="236" y="306"/>
                    <a:pt x="161" y="177"/>
                    <a:pt x="128" y="157"/>
                  </a:cubicBezTo>
                  <a:cubicBezTo>
                    <a:pt x="95" y="137"/>
                    <a:pt x="42" y="175"/>
                    <a:pt x="38" y="199"/>
                  </a:cubicBezTo>
                  <a:cubicBezTo>
                    <a:pt x="34" y="223"/>
                    <a:pt x="81" y="290"/>
                    <a:pt x="101" y="301"/>
                  </a:cubicBezTo>
                  <a:cubicBezTo>
                    <a:pt x="121" y="312"/>
                    <a:pt x="166" y="284"/>
                    <a:pt x="158" y="268"/>
                  </a:cubicBezTo>
                  <a:cubicBezTo>
                    <a:pt x="150" y="252"/>
                    <a:pt x="80" y="200"/>
                    <a:pt x="56" y="208"/>
                  </a:cubicBezTo>
                  <a:cubicBezTo>
                    <a:pt x="32" y="216"/>
                    <a:pt x="4" y="289"/>
                    <a:pt x="11" y="316"/>
                  </a:cubicBezTo>
                  <a:cubicBezTo>
                    <a:pt x="18" y="343"/>
                    <a:pt x="65" y="364"/>
                    <a:pt x="101" y="373"/>
                  </a:cubicBezTo>
                  <a:cubicBezTo>
                    <a:pt x="137" y="382"/>
                    <a:pt x="234" y="382"/>
                    <a:pt x="227" y="367"/>
                  </a:cubicBezTo>
                  <a:cubicBezTo>
                    <a:pt x="220" y="352"/>
                    <a:pt x="99" y="286"/>
                    <a:pt x="62" y="286"/>
                  </a:cubicBezTo>
                  <a:cubicBezTo>
                    <a:pt x="25" y="286"/>
                    <a:pt x="4" y="337"/>
                    <a:pt x="2" y="367"/>
                  </a:cubicBezTo>
                  <a:cubicBezTo>
                    <a:pt x="0" y="397"/>
                    <a:pt x="35" y="450"/>
                    <a:pt x="47" y="466"/>
                  </a:cubicBezTo>
                  <a:cubicBezTo>
                    <a:pt x="59" y="482"/>
                    <a:pt x="57" y="467"/>
                    <a:pt x="77" y="463"/>
                  </a:cubicBezTo>
                  <a:cubicBezTo>
                    <a:pt x="97" y="459"/>
                    <a:pt x="166" y="457"/>
                    <a:pt x="167" y="445"/>
                  </a:cubicBezTo>
                  <a:cubicBezTo>
                    <a:pt x="168" y="433"/>
                    <a:pt x="109" y="382"/>
                    <a:pt x="83" y="388"/>
                  </a:cubicBezTo>
                  <a:cubicBezTo>
                    <a:pt x="57" y="394"/>
                    <a:pt x="10" y="455"/>
                    <a:pt x="8" y="484"/>
                  </a:cubicBezTo>
                  <a:cubicBezTo>
                    <a:pt x="6" y="513"/>
                    <a:pt x="59" y="549"/>
                    <a:pt x="71" y="562"/>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grpSp>
      <p:sp>
        <p:nvSpPr>
          <p:cNvPr id="18" name="Freeform 15">
            <a:extLst>
              <a:ext uri="{FF2B5EF4-FFF2-40B4-BE49-F238E27FC236}">
                <a16:creationId xmlns:a16="http://schemas.microsoft.com/office/drawing/2014/main" id="{2AFC8FCA-6361-4FB1-9A7D-BC74B4047CB2}"/>
              </a:ext>
            </a:extLst>
          </p:cNvPr>
          <p:cNvSpPr>
            <a:spLocks/>
          </p:cNvSpPr>
          <p:nvPr/>
        </p:nvSpPr>
        <p:spPr bwMode="auto">
          <a:xfrm>
            <a:off x="6167438" y="2674938"/>
            <a:ext cx="985837" cy="773112"/>
          </a:xfrm>
          <a:custGeom>
            <a:avLst/>
            <a:gdLst>
              <a:gd name="T0" fmla="*/ 2147483646 w 780"/>
              <a:gd name="T1" fmla="*/ 0 h 612"/>
              <a:gd name="T2" fmla="*/ 2147483646 w 780"/>
              <a:gd name="T3" fmla="*/ 2147483646 h 612"/>
              <a:gd name="T4" fmla="*/ 2147483646 w 780"/>
              <a:gd name="T5" fmla="*/ 2147483646 h 612"/>
              <a:gd name="T6" fmla="*/ 2147483646 w 780"/>
              <a:gd name="T7" fmla="*/ 2147483646 h 612"/>
              <a:gd name="T8" fmla="*/ 2147483646 w 780"/>
              <a:gd name="T9" fmla="*/ 0 h 612"/>
              <a:gd name="T10" fmla="*/ 0 60000 65536"/>
              <a:gd name="T11" fmla="*/ 0 60000 65536"/>
              <a:gd name="T12" fmla="*/ 0 60000 65536"/>
              <a:gd name="T13" fmla="*/ 0 60000 65536"/>
              <a:gd name="T14" fmla="*/ 0 60000 65536"/>
              <a:gd name="T15" fmla="*/ 0 w 780"/>
              <a:gd name="T16" fmla="*/ 0 h 612"/>
              <a:gd name="T17" fmla="*/ 780 w 780"/>
              <a:gd name="T18" fmla="*/ 612 h 612"/>
            </a:gdLst>
            <a:ahLst/>
            <a:cxnLst>
              <a:cxn ang="T10">
                <a:pos x="T0" y="T1"/>
              </a:cxn>
              <a:cxn ang="T11">
                <a:pos x="T2" y="T3"/>
              </a:cxn>
              <a:cxn ang="T12">
                <a:pos x="T4" y="T5"/>
              </a:cxn>
              <a:cxn ang="T13">
                <a:pos x="T6" y="T7"/>
              </a:cxn>
              <a:cxn ang="T14">
                <a:pos x="T8" y="T9"/>
              </a:cxn>
            </a:cxnLst>
            <a:rect l="T15" t="T16" r="T17" b="T18"/>
            <a:pathLst>
              <a:path w="780" h="612">
                <a:moveTo>
                  <a:pt x="120" y="0"/>
                </a:moveTo>
                <a:cubicBezTo>
                  <a:pt x="84" y="192"/>
                  <a:pt x="0" y="252"/>
                  <a:pt x="96" y="432"/>
                </a:cubicBezTo>
                <a:cubicBezTo>
                  <a:pt x="192" y="612"/>
                  <a:pt x="280" y="594"/>
                  <a:pt x="384" y="600"/>
                </a:cubicBezTo>
                <a:cubicBezTo>
                  <a:pt x="488" y="606"/>
                  <a:pt x="660" y="576"/>
                  <a:pt x="720" y="432"/>
                </a:cubicBezTo>
                <a:cubicBezTo>
                  <a:pt x="780" y="288"/>
                  <a:pt x="732" y="216"/>
                  <a:pt x="684" y="0"/>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19" name="Oval 16">
            <a:extLst>
              <a:ext uri="{FF2B5EF4-FFF2-40B4-BE49-F238E27FC236}">
                <a16:creationId xmlns:a16="http://schemas.microsoft.com/office/drawing/2014/main" id="{95FDFB22-27B5-4AC4-AACE-C21CFC9512E7}"/>
              </a:ext>
            </a:extLst>
          </p:cNvPr>
          <p:cNvSpPr>
            <a:spLocks noChangeArrowheads="1"/>
          </p:cNvSpPr>
          <p:nvPr/>
        </p:nvSpPr>
        <p:spPr bwMode="auto">
          <a:xfrm>
            <a:off x="6303963" y="2825750"/>
            <a:ext cx="273050" cy="241300"/>
          </a:xfrm>
          <a:prstGeom prst="ellipse">
            <a:avLst/>
          </a:prstGeom>
          <a:solidFill>
            <a:srgbClr val="FFFFFF"/>
          </a:solidFill>
          <a:ln w="38100">
            <a:solidFill>
              <a:schemeClr val="tx1"/>
            </a:solidFill>
            <a:round/>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0" name="Oval 17">
            <a:extLst>
              <a:ext uri="{FF2B5EF4-FFF2-40B4-BE49-F238E27FC236}">
                <a16:creationId xmlns:a16="http://schemas.microsoft.com/office/drawing/2014/main" id="{F1639668-3CF4-4710-8EBA-CAE523B8F6CC}"/>
              </a:ext>
            </a:extLst>
          </p:cNvPr>
          <p:cNvSpPr>
            <a:spLocks noChangeArrowheads="1"/>
          </p:cNvSpPr>
          <p:nvPr/>
        </p:nvSpPr>
        <p:spPr bwMode="auto">
          <a:xfrm>
            <a:off x="6653213" y="2825750"/>
            <a:ext cx="273050" cy="241300"/>
          </a:xfrm>
          <a:prstGeom prst="ellipse">
            <a:avLst/>
          </a:prstGeom>
          <a:solidFill>
            <a:srgbClr val="FFFFFF"/>
          </a:solidFill>
          <a:ln w="38100">
            <a:solidFill>
              <a:schemeClr val="tx1"/>
            </a:solidFill>
            <a:round/>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1" name="Freeform 18">
            <a:extLst>
              <a:ext uri="{FF2B5EF4-FFF2-40B4-BE49-F238E27FC236}">
                <a16:creationId xmlns:a16="http://schemas.microsoft.com/office/drawing/2014/main" id="{E791E0F5-75ED-40E7-AD9F-22D726992C4F}"/>
              </a:ext>
            </a:extLst>
          </p:cNvPr>
          <p:cNvSpPr>
            <a:spLocks/>
          </p:cNvSpPr>
          <p:nvPr/>
        </p:nvSpPr>
        <p:spPr bwMode="auto">
          <a:xfrm>
            <a:off x="6424613" y="3235325"/>
            <a:ext cx="319087" cy="30163"/>
          </a:xfrm>
          <a:custGeom>
            <a:avLst/>
            <a:gdLst>
              <a:gd name="T0" fmla="*/ 0 w 252"/>
              <a:gd name="T1" fmla="*/ 0 h 24"/>
              <a:gd name="T2" fmla="*/ 2147483646 w 252"/>
              <a:gd name="T3" fmla="*/ 0 h 24"/>
              <a:gd name="T4" fmla="*/ 0 60000 65536"/>
              <a:gd name="T5" fmla="*/ 0 60000 65536"/>
              <a:gd name="T6" fmla="*/ 0 w 252"/>
              <a:gd name="T7" fmla="*/ 0 h 24"/>
              <a:gd name="T8" fmla="*/ 252 w 252"/>
              <a:gd name="T9" fmla="*/ 24 h 24"/>
            </a:gdLst>
            <a:ahLst/>
            <a:cxnLst>
              <a:cxn ang="T4">
                <a:pos x="T0" y="T1"/>
              </a:cxn>
              <a:cxn ang="T5">
                <a:pos x="T2" y="T3"/>
              </a:cxn>
            </a:cxnLst>
            <a:rect l="T6" t="T7" r="T8" b="T9"/>
            <a:pathLst>
              <a:path w="252" h="24">
                <a:moveTo>
                  <a:pt x="0" y="0"/>
                </a:moveTo>
                <a:cubicBezTo>
                  <a:pt x="120" y="24"/>
                  <a:pt x="120" y="24"/>
                  <a:pt x="252" y="0"/>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2" name="Oval 19">
            <a:extLst>
              <a:ext uri="{FF2B5EF4-FFF2-40B4-BE49-F238E27FC236}">
                <a16:creationId xmlns:a16="http://schemas.microsoft.com/office/drawing/2014/main" id="{3F0942B7-2800-4A48-B890-BAEB8376632C}"/>
              </a:ext>
            </a:extLst>
          </p:cNvPr>
          <p:cNvSpPr>
            <a:spLocks noChangeArrowheads="1"/>
          </p:cNvSpPr>
          <p:nvPr/>
        </p:nvSpPr>
        <p:spPr bwMode="auto">
          <a:xfrm>
            <a:off x="6354763" y="2878138"/>
            <a:ext cx="60325" cy="68262"/>
          </a:xfrm>
          <a:prstGeom prst="ellipse">
            <a:avLst/>
          </a:prstGeom>
          <a:solidFill>
            <a:schemeClr val="tx1"/>
          </a:solidFill>
          <a:ln w="38100">
            <a:solidFill>
              <a:schemeClr val="tx1"/>
            </a:solidFill>
            <a:round/>
            <a:headEnd/>
            <a:tailEnd/>
          </a:ln>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3" name="Oval 20">
            <a:extLst>
              <a:ext uri="{FF2B5EF4-FFF2-40B4-BE49-F238E27FC236}">
                <a16:creationId xmlns:a16="http://schemas.microsoft.com/office/drawing/2014/main" id="{F9807B65-F0B1-4E65-8D80-1797EFE46566}"/>
              </a:ext>
            </a:extLst>
          </p:cNvPr>
          <p:cNvSpPr>
            <a:spLocks noChangeArrowheads="1"/>
          </p:cNvSpPr>
          <p:nvPr/>
        </p:nvSpPr>
        <p:spPr bwMode="auto">
          <a:xfrm>
            <a:off x="6691313" y="2878138"/>
            <a:ext cx="60325" cy="68262"/>
          </a:xfrm>
          <a:prstGeom prst="ellipse">
            <a:avLst/>
          </a:prstGeom>
          <a:solidFill>
            <a:schemeClr val="tx1"/>
          </a:solidFill>
          <a:ln w="38100">
            <a:solidFill>
              <a:schemeClr val="tx1"/>
            </a:solidFill>
            <a:round/>
            <a:headEnd/>
            <a:tailEnd/>
          </a:ln>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4" name="Freeform 21">
            <a:extLst>
              <a:ext uri="{FF2B5EF4-FFF2-40B4-BE49-F238E27FC236}">
                <a16:creationId xmlns:a16="http://schemas.microsoft.com/office/drawing/2014/main" id="{E95F2E47-F355-4553-8501-697AC9EEFDCB}"/>
              </a:ext>
            </a:extLst>
          </p:cNvPr>
          <p:cNvSpPr>
            <a:spLocks/>
          </p:cNvSpPr>
          <p:nvPr/>
        </p:nvSpPr>
        <p:spPr bwMode="auto">
          <a:xfrm>
            <a:off x="6210300" y="2500313"/>
            <a:ext cx="920750" cy="268287"/>
          </a:xfrm>
          <a:custGeom>
            <a:avLst/>
            <a:gdLst>
              <a:gd name="T0" fmla="*/ 2147483646 w 728"/>
              <a:gd name="T1" fmla="*/ 2147483646 h 212"/>
              <a:gd name="T2" fmla="*/ 2147483646 w 728"/>
              <a:gd name="T3" fmla="*/ 2147483646 h 212"/>
              <a:gd name="T4" fmla="*/ 2147483646 w 728"/>
              <a:gd name="T5" fmla="*/ 2147483646 h 212"/>
              <a:gd name="T6" fmla="*/ 2147483646 w 728"/>
              <a:gd name="T7" fmla="*/ 2147483646 h 212"/>
              <a:gd name="T8" fmla="*/ 2147483646 w 728"/>
              <a:gd name="T9" fmla="*/ 2147483646 h 212"/>
              <a:gd name="T10" fmla="*/ 2147483646 w 728"/>
              <a:gd name="T11" fmla="*/ 2147483646 h 212"/>
              <a:gd name="T12" fmla="*/ 2147483646 w 728"/>
              <a:gd name="T13" fmla="*/ 2147483646 h 212"/>
              <a:gd name="T14" fmla="*/ 2147483646 w 728"/>
              <a:gd name="T15" fmla="*/ 2147483646 h 212"/>
              <a:gd name="T16" fmla="*/ 2147483646 w 728"/>
              <a:gd name="T17" fmla="*/ 2147483646 h 212"/>
              <a:gd name="T18" fmla="*/ 2147483646 w 728"/>
              <a:gd name="T19" fmla="*/ 2147483646 h 212"/>
              <a:gd name="T20" fmla="*/ 2147483646 w 728"/>
              <a:gd name="T21" fmla="*/ 2147483646 h 212"/>
              <a:gd name="T22" fmla="*/ 2147483646 w 728"/>
              <a:gd name="T23" fmla="*/ 2147483646 h 212"/>
              <a:gd name="T24" fmla="*/ 2147483646 w 728"/>
              <a:gd name="T25" fmla="*/ 2147483646 h 212"/>
              <a:gd name="T26" fmla="*/ 2147483646 w 728"/>
              <a:gd name="T27" fmla="*/ 2147483646 h 212"/>
              <a:gd name="T28" fmla="*/ 2147483646 w 728"/>
              <a:gd name="T29" fmla="*/ 2147483646 h 212"/>
              <a:gd name="T30" fmla="*/ 2147483646 w 728"/>
              <a:gd name="T31" fmla="*/ 2147483646 h 212"/>
              <a:gd name="T32" fmla="*/ 2147483646 w 728"/>
              <a:gd name="T33" fmla="*/ 2147483646 h 212"/>
              <a:gd name="T34" fmla="*/ 2147483646 w 728"/>
              <a:gd name="T35" fmla="*/ 2147483646 h 212"/>
              <a:gd name="T36" fmla="*/ 2147483646 w 728"/>
              <a:gd name="T37" fmla="*/ 2147483646 h 212"/>
              <a:gd name="T38" fmla="*/ 2147483646 w 728"/>
              <a:gd name="T39" fmla="*/ 2147483646 h 212"/>
              <a:gd name="T40" fmla="*/ 2147483646 w 728"/>
              <a:gd name="T41" fmla="*/ 2147483646 h 212"/>
              <a:gd name="T42" fmla="*/ 2147483646 w 728"/>
              <a:gd name="T43" fmla="*/ 2147483646 h 212"/>
              <a:gd name="T44" fmla="*/ 2147483646 w 728"/>
              <a:gd name="T45" fmla="*/ 2147483646 h 212"/>
              <a:gd name="T46" fmla="*/ 2147483646 w 728"/>
              <a:gd name="T47" fmla="*/ 2147483646 h 212"/>
              <a:gd name="T48" fmla="*/ 2147483646 w 728"/>
              <a:gd name="T49" fmla="*/ 2147483646 h 212"/>
              <a:gd name="T50" fmla="*/ 2147483646 w 728"/>
              <a:gd name="T51" fmla="*/ 2147483646 h 212"/>
              <a:gd name="T52" fmla="*/ 2147483646 w 728"/>
              <a:gd name="T53" fmla="*/ 2147483646 h 212"/>
              <a:gd name="T54" fmla="*/ 2147483646 w 728"/>
              <a:gd name="T55" fmla="*/ 2147483646 h 212"/>
              <a:gd name="T56" fmla="*/ 2147483646 w 728"/>
              <a:gd name="T57" fmla="*/ 2147483646 h 212"/>
              <a:gd name="T58" fmla="*/ 2147483646 w 728"/>
              <a:gd name="T59" fmla="*/ 2147483646 h 212"/>
              <a:gd name="T60" fmla="*/ 2147483646 w 728"/>
              <a:gd name="T61" fmla="*/ 2147483646 h 212"/>
              <a:gd name="T62" fmla="*/ 2147483646 w 728"/>
              <a:gd name="T63" fmla="*/ 2147483646 h 212"/>
              <a:gd name="T64" fmla="*/ 2147483646 w 728"/>
              <a:gd name="T65" fmla="*/ 2147483646 h 212"/>
              <a:gd name="T66" fmla="*/ 2147483646 w 728"/>
              <a:gd name="T67" fmla="*/ 2147483646 h 21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28"/>
              <a:gd name="T103" fmla="*/ 0 h 212"/>
              <a:gd name="T104" fmla="*/ 728 w 728"/>
              <a:gd name="T105" fmla="*/ 212 h 21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28" h="212">
                <a:moveTo>
                  <a:pt x="41" y="75"/>
                </a:moveTo>
                <a:cubicBezTo>
                  <a:pt x="20" y="98"/>
                  <a:pt x="0" y="122"/>
                  <a:pt x="5" y="144"/>
                </a:cubicBezTo>
                <a:cubicBezTo>
                  <a:pt x="10" y="166"/>
                  <a:pt x="47" y="210"/>
                  <a:pt x="71" y="210"/>
                </a:cubicBezTo>
                <a:cubicBezTo>
                  <a:pt x="95" y="210"/>
                  <a:pt x="143" y="167"/>
                  <a:pt x="149" y="144"/>
                </a:cubicBezTo>
                <a:cubicBezTo>
                  <a:pt x="155" y="121"/>
                  <a:pt x="120" y="71"/>
                  <a:pt x="107" y="69"/>
                </a:cubicBezTo>
                <a:cubicBezTo>
                  <a:pt x="94" y="67"/>
                  <a:pt x="57" y="109"/>
                  <a:pt x="68" y="132"/>
                </a:cubicBezTo>
                <a:cubicBezTo>
                  <a:pt x="79" y="155"/>
                  <a:pt x="147" y="212"/>
                  <a:pt x="173" y="210"/>
                </a:cubicBezTo>
                <a:cubicBezTo>
                  <a:pt x="199" y="208"/>
                  <a:pt x="227" y="148"/>
                  <a:pt x="227" y="117"/>
                </a:cubicBezTo>
                <a:cubicBezTo>
                  <a:pt x="227" y="86"/>
                  <a:pt x="192" y="19"/>
                  <a:pt x="176" y="21"/>
                </a:cubicBezTo>
                <a:cubicBezTo>
                  <a:pt x="160" y="23"/>
                  <a:pt x="120" y="102"/>
                  <a:pt x="131" y="129"/>
                </a:cubicBezTo>
                <a:cubicBezTo>
                  <a:pt x="142" y="156"/>
                  <a:pt x="223" y="201"/>
                  <a:pt x="245" y="183"/>
                </a:cubicBezTo>
                <a:cubicBezTo>
                  <a:pt x="267" y="165"/>
                  <a:pt x="272" y="33"/>
                  <a:pt x="266" y="18"/>
                </a:cubicBezTo>
                <a:cubicBezTo>
                  <a:pt x="260" y="3"/>
                  <a:pt x="198" y="67"/>
                  <a:pt x="209" y="93"/>
                </a:cubicBezTo>
                <a:cubicBezTo>
                  <a:pt x="220" y="119"/>
                  <a:pt x="301" y="174"/>
                  <a:pt x="329" y="174"/>
                </a:cubicBezTo>
                <a:cubicBezTo>
                  <a:pt x="357" y="174"/>
                  <a:pt x="380" y="115"/>
                  <a:pt x="377" y="90"/>
                </a:cubicBezTo>
                <a:cubicBezTo>
                  <a:pt x="374" y="65"/>
                  <a:pt x="324" y="18"/>
                  <a:pt x="311" y="21"/>
                </a:cubicBezTo>
                <a:cubicBezTo>
                  <a:pt x="298" y="24"/>
                  <a:pt x="278" y="85"/>
                  <a:pt x="296" y="108"/>
                </a:cubicBezTo>
                <a:cubicBezTo>
                  <a:pt x="314" y="131"/>
                  <a:pt x="397" y="168"/>
                  <a:pt x="422" y="162"/>
                </a:cubicBezTo>
                <a:cubicBezTo>
                  <a:pt x="447" y="156"/>
                  <a:pt x="452" y="98"/>
                  <a:pt x="449" y="72"/>
                </a:cubicBezTo>
                <a:cubicBezTo>
                  <a:pt x="446" y="46"/>
                  <a:pt x="419" y="0"/>
                  <a:pt x="404" y="3"/>
                </a:cubicBezTo>
                <a:cubicBezTo>
                  <a:pt x="389" y="6"/>
                  <a:pt x="347" y="68"/>
                  <a:pt x="359" y="93"/>
                </a:cubicBezTo>
                <a:cubicBezTo>
                  <a:pt x="371" y="118"/>
                  <a:pt x="453" y="152"/>
                  <a:pt x="479" y="153"/>
                </a:cubicBezTo>
                <a:cubicBezTo>
                  <a:pt x="505" y="154"/>
                  <a:pt x="518" y="121"/>
                  <a:pt x="518" y="99"/>
                </a:cubicBezTo>
                <a:cubicBezTo>
                  <a:pt x="518" y="77"/>
                  <a:pt x="490" y="26"/>
                  <a:pt x="476" y="21"/>
                </a:cubicBezTo>
                <a:cubicBezTo>
                  <a:pt x="462" y="16"/>
                  <a:pt x="427" y="51"/>
                  <a:pt x="434" y="72"/>
                </a:cubicBezTo>
                <a:cubicBezTo>
                  <a:pt x="441" y="93"/>
                  <a:pt x="491" y="143"/>
                  <a:pt x="518" y="150"/>
                </a:cubicBezTo>
                <a:cubicBezTo>
                  <a:pt x="545" y="157"/>
                  <a:pt x="590" y="134"/>
                  <a:pt x="599" y="114"/>
                </a:cubicBezTo>
                <a:cubicBezTo>
                  <a:pt x="608" y="94"/>
                  <a:pt x="584" y="41"/>
                  <a:pt x="572" y="33"/>
                </a:cubicBezTo>
                <a:cubicBezTo>
                  <a:pt x="560" y="25"/>
                  <a:pt x="514" y="44"/>
                  <a:pt x="527" y="69"/>
                </a:cubicBezTo>
                <a:cubicBezTo>
                  <a:pt x="540" y="94"/>
                  <a:pt x="623" y="180"/>
                  <a:pt x="650" y="186"/>
                </a:cubicBezTo>
                <a:cubicBezTo>
                  <a:pt x="677" y="192"/>
                  <a:pt x="694" y="129"/>
                  <a:pt x="692" y="105"/>
                </a:cubicBezTo>
                <a:cubicBezTo>
                  <a:pt x="690" y="81"/>
                  <a:pt x="646" y="38"/>
                  <a:pt x="635" y="42"/>
                </a:cubicBezTo>
                <a:cubicBezTo>
                  <a:pt x="624" y="46"/>
                  <a:pt x="610" y="110"/>
                  <a:pt x="626" y="132"/>
                </a:cubicBezTo>
                <a:cubicBezTo>
                  <a:pt x="642" y="154"/>
                  <a:pt x="684" y="165"/>
                  <a:pt x="728" y="177"/>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grpSp>
        <p:nvGrpSpPr>
          <p:cNvPr id="25" name="Group 22">
            <a:extLst>
              <a:ext uri="{FF2B5EF4-FFF2-40B4-BE49-F238E27FC236}">
                <a16:creationId xmlns:a16="http://schemas.microsoft.com/office/drawing/2014/main" id="{49185425-77B6-497A-BFDA-9C907DB7D70E}"/>
              </a:ext>
            </a:extLst>
          </p:cNvPr>
          <p:cNvGrpSpPr>
            <a:grpSpLocks/>
          </p:cNvGrpSpPr>
          <p:nvPr/>
        </p:nvGrpSpPr>
        <p:grpSpPr bwMode="auto">
          <a:xfrm flipH="1">
            <a:off x="2305050" y="1736725"/>
            <a:ext cx="1220788" cy="885825"/>
            <a:chOff x="2313" y="1603"/>
            <a:chExt cx="622" cy="451"/>
          </a:xfrm>
        </p:grpSpPr>
        <p:sp>
          <p:nvSpPr>
            <p:cNvPr id="26" name="Freeform 23">
              <a:extLst>
                <a:ext uri="{FF2B5EF4-FFF2-40B4-BE49-F238E27FC236}">
                  <a16:creationId xmlns:a16="http://schemas.microsoft.com/office/drawing/2014/main" id="{D5B6A347-A870-4217-ABDE-0F9E3865EFEF}"/>
                </a:ext>
              </a:extLst>
            </p:cNvPr>
            <p:cNvSpPr>
              <a:spLocks/>
            </p:cNvSpPr>
            <p:nvPr/>
          </p:nvSpPr>
          <p:spPr bwMode="auto">
            <a:xfrm>
              <a:off x="2357" y="1603"/>
              <a:ext cx="578" cy="451"/>
            </a:xfrm>
            <a:custGeom>
              <a:avLst/>
              <a:gdLst>
                <a:gd name="T0" fmla="*/ 0 w 930"/>
                <a:gd name="T1" fmla="*/ 9 h 726"/>
                <a:gd name="T2" fmla="*/ 88 w 930"/>
                <a:gd name="T3" fmla="*/ 0 h 726"/>
                <a:gd name="T4" fmla="*/ 124 w 930"/>
                <a:gd name="T5" fmla="*/ 4 h 726"/>
                <a:gd name="T6" fmla="*/ 203 w 930"/>
                <a:gd name="T7" fmla="*/ 24 h 726"/>
                <a:gd name="T8" fmla="*/ 221 w 930"/>
                <a:gd name="T9" fmla="*/ 49 h 726"/>
                <a:gd name="T10" fmla="*/ 223 w 930"/>
                <a:gd name="T11" fmla="*/ 109 h 726"/>
                <a:gd name="T12" fmla="*/ 212 w 930"/>
                <a:gd name="T13" fmla="*/ 138 h 726"/>
                <a:gd name="T14" fmla="*/ 136 w 930"/>
                <a:gd name="T15" fmla="*/ 174 h 726"/>
                <a:gd name="T16" fmla="*/ 0 60000 65536"/>
                <a:gd name="T17" fmla="*/ 0 60000 65536"/>
                <a:gd name="T18" fmla="*/ 0 60000 65536"/>
                <a:gd name="T19" fmla="*/ 0 60000 65536"/>
                <a:gd name="T20" fmla="*/ 0 60000 65536"/>
                <a:gd name="T21" fmla="*/ 0 60000 65536"/>
                <a:gd name="T22" fmla="*/ 0 60000 65536"/>
                <a:gd name="T23" fmla="*/ 0 60000 65536"/>
                <a:gd name="T24" fmla="*/ 0 w 930"/>
                <a:gd name="T25" fmla="*/ 0 h 726"/>
                <a:gd name="T26" fmla="*/ 930 w 930"/>
                <a:gd name="T27" fmla="*/ 726 h 7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0" h="726">
                  <a:moveTo>
                    <a:pt x="0" y="36"/>
                  </a:moveTo>
                  <a:cubicBezTo>
                    <a:pt x="61" y="30"/>
                    <a:pt x="366" y="0"/>
                    <a:pt x="366" y="0"/>
                  </a:cubicBezTo>
                  <a:cubicBezTo>
                    <a:pt x="421" y="0"/>
                    <a:pt x="467" y="0"/>
                    <a:pt x="517" y="18"/>
                  </a:cubicBezTo>
                  <a:lnTo>
                    <a:pt x="843" y="102"/>
                  </a:lnTo>
                  <a:cubicBezTo>
                    <a:pt x="893" y="126"/>
                    <a:pt x="913" y="144"/>
                    <a:pt x="918" y="204"/>
                  </a:cubicBezTo>
                  <a:lnTo>
                    <a:pt x="930" y="456"/>
                  </a:lnTo>
                  <a:cubicBezTo>
                    <a:pt x="920" y="504"/>
                    <a:pt x="912" y="546"/>
                    <a:pt x="882" y="576"/>
                  </a:cubicBezTo>
                  <a:lnTo>
                    <a:pt x="567" y="726"/>
                  </a:lnTo>
                </a:path>
              </a:pathLst>
            </a:custGeom>
            <a:solidFill>
              <a:schemeClr val="folHlink"/>
            </a:solidFill>
            <a:ln w="38100">
              <a:solidFill>
                <a:schemeClr val="tx1"/>
              </a:solidFill>
              <a:round/>
              <a:headEnd/>
              <a:tailEnd/>
            </a:ln>
          </p:spPr>
          <p:txBody>
            <a:bodyPr wrap="none" anchor="ctr"/>
            <a:lstStyle/>
            <a:p>
              <a:endParaRPr lang="ru-RU"/>
            </a:p>
          </p:txBody>
        </p:sp>
        <p:sp>
          <p:nvSpPr>
            <p:cNvPr id="27" name="Freeform 24">
              <a:extLst>
                <a:ext uri="{FF2B5EF4-FFF2-40B4-BE49-F238E27FC236}">
                  <a16:creationId xmlns:a16="http://schemas.microsoft.com/office/drawing/2014/main" id="{645A9F2D-5641-47DA-BDB0-54B930D30A3C}"/>
                </a:ext>
              </a:extLst>
            </p:cNvPr>
            <p:cNvSpPr>
              <a:spLocks/>
            </p:cNvSpPr>
            <p:nvPr/>
          </p:nvSpPr>
          <p:spPr bwMode="auto">
            <a:xfrm>
              <a:off x="2313" y="1621"/>
              <a:ext cx="407" cy="433"/>
            </a:xfrm>
            <a:custGeom>
              <a:avLst/>
              <a:gdLst>
                <a:gd name="T0" fmla="*/ 4 w 654"/>
                <a:gd name="T1" fmla="*/ 94 h 696"/>
                <a:gd name="T2" fmla="*/ 1 w 654"/>
                <a:gd name="T3" fmla="*/ 22 h 696"/>
                <a:gd name="T4" fmla="*/ 22 w 654"/>
                <a:gd name="T5" fmla="*/ 1 h 696"/>
                <a:gd name="T6" fmla="*/ 143 w 654"/>
                <a:gd name="T7" fmla="*/ 27 h 696"/>
                <a:gd name="T8" fmla="*/ 157 w 654"/>
                <a:gd name="T9" fmla="*/ 59 h 696"/>
                <a:gd name="T10" fmla="*/ 157 w 654"/>
                <a:gd name="T11" fmla="*/ 143 h 696"/>
                <a:gd name="T12" fmla="*/ 142 w 654"/>
                <a:gd name="T13" fmla="*/ 167 h 696"/>
                <a:gd name="T14" fmla="*/ 18 w 654"/>
                <a:gd name="T15" fmla="*/ 132 h 696"/>
                <a:gd name="T16" fmla="*/ 4 w 654"/>
                <a:gd name="T17" fmla="*/ 94 h 6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4"/>
                <a:gd name="T28" fmla="*/ 0 h 696"/>
                <a:gd name="T29" fmla="*/ 654 w 654"/>
                <a:gd name="T30" fmla="*/ 696 h 6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4" h="696">
                  <a:moveTo>
                    <a:pt x="17" y="390"/>
                  </a:moveTo>
                  <a:lnTo>
                    <a:pt x="7" y="90"/>
                  </a:lnTo>
                  <a:cubicBezTo>
                    <a:pt x="16" y="16"/>
                    <a:pt x="32" y="0"/>
                    <a:pt x="92" y="6"/>
                  </a:cubicBezTo>
                  <a:lnTo>
                    <a:pt x="591" y="114"/>
                  </a:lnTo>
                  <a:cubicBezTo>
                    <a:pt x="651" y="143"/>
                    <a:pt x="649" y="180"/>
                    <a:pt x="654" y="246"/>
                  </a:cubicBezTo>
                  <a:lnTo>
                    <a:pt x="654" y="594"/>
                  </a:lnTo>
                  <a:cubicBezTo>
                    <a:pt x="644" y="666"/>
                    <a:pt x="639" y="690"/>
                    <a:pt x="589" y="696"/>
                  </a:cubicBezTo>
                  <a:lnTo>
                    <a:pt x="75" y="546"/>
                  </a:lnTo>
                  <a:cubicBezTo>
                    <a:pt x="0" y="522"/>
                    <a:pt x="20" y="468"/>
                    <a:pt x="17" y="390"/>
                  </a:cubicBezTo>
                  <a:close/>
                </a:path>
              </a:pathLst>
            </a:custGeom>
            <a:solidFill>
              <a:srgbClr val="FFFFFF"/>
            </a:solidFill>
            <a:ln w="38100">
              <a:solidFill>
                <a:schemeClr val="tx1"/>
              </a:solidFill>
              <a:round/>
              <a:headEnd/>
              <a:tailEnd/>
            </a:ln>
          </p:spPr>
          <p:txBody>
            <a:bodyPr wrap="none" anchor="ctr"/>
            <a:lstStyle/>
            <a:p>
              <a:endParaRPr lang="ru-RU"/>
            </a:p>
          </p:txBody>
        </p:sp>
      </p:grpSp>
      <p:grpSp>
        <p:nvGrpSpPr>
          <p:cNvPr id="28" name="Group 25">
            <a:extLst>
              <a:ext uri="{FF2B5EF4-FFF2-40B4-BE49-F238E27FC236}">
                <a16:creationId xmlns:a16="http://schemas.microsoft.com/office/drawing/2014/main" id="{7E2BA881-861F-4928-8815-B1D0D656E3BA}"/>
              </a:ext>
            </a:extLst>
          </p:cNvPr>
          <p:cNvGrpSpPr>
            <a:grpSpLocks/>
          </p:cNvGrpSpPr>
          <p:nvPr/>
        </p:nvGrpSpPr>
        <p:grpSpPr bwMode="auto">
          <a:xfrm>
            <a:off x="3176588" y="2795588"/>
            <a:ext cx="588962" cy="1162050"/>
            <a:chOff x="1920" y="2532"/>
            <a:chExt cx="468" cy="924"/>
          </a:xfrm>
        </p:grpSpPr>
        <p:sp>
          <p:nvSpPr>
            <p:cNvPr id="29" name="Freeform 26">
              <a:extLst>
                <a:ext uri="{FF2B5EF4-FFF2-40B4-BE49-F238E27FC236}">
                  <a16:creationId xmlns:a16="http://schemas.microsoft.com/office/drawing/2014/main" id="{0D715EB9-D964-4985-BC13-A279F970A42F}"/>
                </a:ext>
              </a:extLst>
            </p:cNvPr>
            <p:cNvSpPr>
              <a:spLocks/>
            </p:cNvSpPr>
            <p:nvPr/>
          </p:nvSpPr>
          <p:spPr bwMode="auto">
            <a:xfrm>
              <a:off x="1920" y="2532"/>
              <a:ext cx="468" cy="924"/>
            </a:xfrm>
            <a:custGeom>
              <a:avLst/>
              <a:gdLst>
                <a:gd name="T0" fmla="*/ 0 w 468"/>
                <a:gd name="T1" fmla="*/ 924 h 924"/>
                <a:gd name="T2" fmla="*/ 24 w 468"/>
                <a:gd name="T3" fmla="*/ 276 h 924"/>
                <a:gd name="T4" fmla="*/ 468 w 468"/>
                <a:gd name="T5" fmla="*/ 0 h 924"/>
                <a:gd name="T6" fmla="*/ 456 w 468"/>
                <a:gd name="T7" fmla="*/ 600 h 924"/>
                <a:gd name="T8" fmla="*/ 0 w 468"/>
                <a:gd name="T9" fmla="*/ 924 h 924"/>
                <a:gd name="T10" fmla="*/ 0 60000 65536"/>
                <a:gd name="T11" fmla="*/ 0 60000 65536"/>
                <a:gd name="T12" fmla="*/ 0 60000 65536"/>
                <a:gd name="T13" fmla="*/ 0 60000 65536"/>
                <a:gd name="T14" fmla="*/ 0 60000 65536"/>
                <a:gd name="T15" fmla="*/ 0 w 468"/>
                <a:gd name="T16" fmla="*/ 0 h 924"/>
                <a:gd name="T17" fmla="*/ 468 w 468"/>
                <a:gd name="T18" fmla="*/ 924 h 924"/>
              </a:gdLst>
              <a:ahLst/>
              <a:cxnLst>
                <a:cxn ang="T10">
                  <a:pos x="T0" y="T1"/>
                </a:cxn>
                <a:cxn ang="T11">
                  <a:pos x="T2" y="T3"/>
                </a:cxn>
                <a:cxn ang="T12">
                  <a:pos x="T4" y="T5"/>
                </a:cxn>
                <a:cxn ang="T13">
                  <a:pos x="T6" y="T7"/>
                </a:cxn>
                <a:cxn ang="T14">
                  <a:pos x="T8" y="T9"/>
                </a:cxn>
              </a:cxnLst>
              <a:rect l="T15" t="T16" r="T17" b="T18"/>
              <a:pathLst>
                <a:path w="468" h="924">
                  <a:moveTo>
                    <a:pt x="0" y="924"/>
                  </a:moveTo>
                  <a:lnTo>
                    <a:pt x="24" y="276"/>
                  </a:lnTo>
                  <a:lnTo>
                    <a:pt x="468" y="0"/>
                  </a:lnTo>
                  <a:lnTo>
                    <a:pt x="456" y="600"/>
                  </a:lnTo>
                  <a:lnTo>
                    <a:pt x="0" y="924"/>
                  </a:lnTo>
                  <a:close/>
                </a:path>
              </a:pathLst>
            </a:custGeom>
            <a:solidFill>
              <a:srgbClr val="FFFFFF"/>
            </a:solidFill>
            <a:ln w="38100">
              <a:solidFill>
                <a:schemeClr val="tx1"/>
              </a:solidFill>
              <a:round/>
              <a:headEnd/>
              <a:tailEnd/>
            </a:ln>
          </p:spPr>
          <p:txBody>
            <a:bodyPr wrap="none" lIns="90000" tIns="46800" rIns="90000" bIns="46800" anchor="ctr">
              <a:spAutoFit/>
            </a:bodyPr>
            <a:lstStyle/>
            <a:p>
              <a:endParaRPr lang="ru-RU"/>
            </a:p>
          </p:txBody>
        </p:sp>
        <p:sp>
          <p:nvSpPr>
            <p:cNvPr id="30" name="Freeform 27">
              <a:extLst>
                <a:ext uri="{FF2B5EF4-FFF2-40B4-BE49-F238E27FC236}">
                  <a16:creationId xmlns:a16="http://schemas.microsoft.com/office/drawing/2014/main" id="{DE529A85-7515-4696-8AAE-6F9A171838C4}"/>
                </a:ext>
              </a:extLst>
            </p:cNvPr>
            <p:cNvSpPr>
              <a:spLocks/>
            </p:cNvSpPr>
            <p:nvPr/>
          </p:nvSpPr>
          <p:spPr bwMode="auto">
            <a:xfrm>
              <a:off x="2136" y="2680"/>
              <a:ext cx="168" cy="332"/>
            </a:xfrm>
            <a:custGeom>
              <a:avLst/>
              <a:gdLst>
                <a:gd name="T0" fmla="*/ 0 w 468"/>
                <a:gd name="T1" fmla="*/ 43 h 924"/>
                <a:gd name="T2" fmla="*/ 1 w 468"/>
                <a:gd name="T3" fmla="*/ 13 h 924"/>
                <a:gd name="T4" fmla="*/ 22 w 468"/>
                <a:gd name="T5" fmla="*/ 0 h 924"/>
                <a:gd name="T6" fmla="*/ 21 w 468"/>
                <a:gd name="T7" fmla="*/ 28 h 924"/>
                <a:gd name="T8" fmla="*/ 0 w 468"/>
                <a:gd name="T9" fmla="*/ 43 h 924"/>
                <a:gd name="T10" fmla="*/ 0 60000 65536"/>
                <a:gd name="T11" fmla="*/ 0 60000 65536"/>
                <a:gd name="T12" fmla="*/ 0 60000 65536"/>
                <a:gd name="T13" fmla="*/ 0 60000 65536"/>
                <a:gd name="T14" fmla="*/ 0 60000 65536"/>
                <a:gd name="T15" fmla="*/ 0 w 468"/>
                <a:gd name="T16" fmla="*/ 0 h 924"/>
                <a:gd name="T17" fmla="*/ 468 w 468"/>
                <a:gd name="T18" fmla="*/ 924 h 924"/>
              </a:gdLst>
              <a:ahLst/>
              <a:cxnLst>
                <a:cxn ang="T10">
                  <a:pos x="T0" y="T1"/>
                </a:cxn>
                <a:cxn ang="T11">
                  <a:pos x="T2" y="T3"/>
                </a:cxn>
                <a:cxn ang="T12">
                  <a:pos x="T4" y="T5"/>
                </a:cxn>
                <a:cxn ang="T13">
                  <a:pos x="T6" y="T7"/>
                </a:cxn>
                <a:cxn ang="T14">
                  <a:pos x="T8" y="T9"/>
                </a:cxn>
              </a:cxnLst>
              <a:rect l="T15" t="T16" r="T17" b="T18"/>
              <a:pathLst>
                <a:path w="468" h="924">
                  <a:moveTo>
                    <a:pt x="0" y="924"/>
                  </a:moveTo>
                  <a:lnTo>
                    <a:pt x="24" y="276"/>
                  </a:lnTo>
                  <a:lnTo>
                    <a:pt x="468" y="0"/>
                  </a:lnTo>
                  <a:lnTo>
                    <a:pt x="456" y="600"/>
                  </a:lnTo>
                  <a:lnTo>
                    <a:pt x="0" y="924"/>
                  </a:lnTo>
                  <a:close/>
                </a:path>
              </a:pathLst>
            </a:custGeom>
            <a:solidFill>
              <a:srgbClr val="FFFFFF"/>
            </a:solidFill>
            <a:ln w="28575">
              <a:solidFill>
                <a:schemeClr val="tx1"/>
              </a:solidFill>
              <a:round/>
              <a:headEnd/>
              <a:tailEnd/>
            </a:ln>
          </p:spPr>
          <p:txBody>
            <a:bodyPr lIns="90000" tIns="46800" rIns="90000" bIns="46800" anchor="ctr">
              <a:spAutoFit/>
            </a:bodyPr>
            <a:lstStyle/>
            <a:p>
              <a:endParaRPr lang="ru-RU"/>
            </a:p>
          </p:txBody>
        </p:sp>
        <p:sp>
          <p:nvSpPr>
            <p:cNvPr id="31" name="Freeform 28">
              <a:extLst>
                <a:ext uri="{FF2B5EF4-FFF2-40B4-BE49-F238E27FC236}">
                  <a16:creationId xmlns:a16="http://schemas.microsoft.com/office/drawing/2014/main" id="{E5C6DC9A-81C8-497F-9482-28CB674B1A48}"/>
                </a:ext>
              </a:extLst>
            </p:cNvPr>
            <p:cNvSpPr>
              <a:spLocks/>
            </p:cNvSpPr>
            <p:nvPr/>
          </p:nvSpPr>
          <p:spPr bwMode="auto">
            <a:xfrm>
              <a:off x="2016" y="2916"/>
              <a:ext cx="170" cy="336"/>
            </a:xfrm>
            <a:custGeom>
              <a:avLst/>
              <a:gdLst>
                <a:gd name="T0" fmla="*/ 0 w 468"/>
                <a:gd name="T1" fmla="*/ 44 h 924"/>
                <a:gd name="T2" fmla="*/ 1 w 468"/>
                <a:gd name="T3" fmla="*/ 13 h 924"/>
                <a:gd name="T4" fmla="*/ 23 w 468"/>
                <a:gd name="T5" fmla="*/ 0 h 924"/>
                <a:gd name="T6" fmla="*/ 22 w 468"/>
                <a:gd name="T7" fmla="*/ 29 h 924"/>
                <a:gd name="T8" fmla="*/ 0 w 468"/>
                <a:gd name="T9" fmla="*/ 44 h 924"/>
                <a:gd name="T10" fmla="*/ 0 60000 65536"/>
                <a:gd name="T11" fmla="*/ 0 60000 65536"/>
                <a:gd name="T12" fmla="*/ 0 60000 65536"/>
                <a:gd name="T13" fmla="*/ 0 60000 65536"/>
                <a:gd name="T14" fmla="*/ 0 60000 65536"/>
                <a:gd name="T15" fmla="*/ 0 w 468"/>
                <a:gd name="T16" fmla="*/ 0 h 924"/>
                <a:gd name="T17" fmla="*/ 468 w 468"/>
                <a:gd name="T18" fmla="*/ 924 h 924"/>
              </a:gdLst>
              <a:ahLst/>
              <a:cxnLst>
                <a:cxn ang="T10">
                  <a:pos x="T0" y="T1"/>
                </a:cxn>
                <a:cxn ang="T11">
                  <a:pos x="T2" y="T3"/>
                </a:cxn>
                <a:cxn ang="T12">
                  <a:pos x="T4" y="T5"/>
                </a:cxn>
                <a:cxn ang="T13">
                  <a:pos x="T6" y="T7"/>
                </a:cxn>
                <a:cxn ang="T14">
                  <a:pos x="T8" y="T9"/>
                </a:cxn>
              </a:cxnLst>
              <a:rect l="T15" t="T16" r="T17" b="T18"/>
              <a:pathLst>
                <a:path w="468" h="924">
                  <a:moveTo>
                    <a:pt x="0" y="924"/>
                  </a:moveTo>
                  <a:lnTo>
                    <a:pt x="24" y="276"/>
                  </a:lnTo>
                  <a:lnTo>
                    <a:pt x="468" y="0"/>
                  </a:lnTo>
                  <a:lnTo>
                    <a:pt x="456" y="600"/>
                  </a:lnTo>
                  <a:lnTo>
                    <a:pt x="0" y="924"/>
                  </a:lnTo>
                  <a:close/>
                </a:path>
              </a:pathLst>
            </a:custGeom>
            <a:solidFill>
              <a:srgbClr val="FFFFFF"/>
            </a:solidFill>
            <a:ln w="28575">
              <a:solidFill>
                <a:schemeClr val="tx1"/>
              </a:solidFill>
              <a:round/>
              <a:headEnd/>
              <a:tailEnd/>
            </a:ln>
          </p:spPr>
          <p:txBody>
            <a:bodyPr lIns="90000" tIns="46800" rIns="90000" bIns="46800" anchor="ctr">
              <a:spAutoFit/>
            </a:bodyPr>
            <a:lstStyle/>
            <a:p>
              <a:endParaRPr lang="ru-RU"/>
            </a:p>
          </p:txBody>
        </p:sp>
      </p:grpSp>
      <p:sp>
        <p:nvSpPr>
          <p:cNvPr id="32" name="Freeform 29">
            <a:extLst>
              <a:ext uri="{FF2B5EF4-FFF2-40B4-BE49-F238E27FC236}">
                <a16:creationId xmlns:a16="http://schemas.microsoft.com/office/drawing/2014/main" id="{5F6EF7C8-9F0D-4ECF-95AA-4F8C81CD90E7}"/>
              </a:ext>
            </a:extLst>
          </p:cNvPr>
          <p:cNvSpPr>
            <a:spLocks/>
          </p:cNvSpPr>
          <p:nvPr/>
        </p:nvSpPr>
        <p:spPr bwMode="auto">
          <a:xfrm>
            <a:off x="3090863" y="1906588"/>
            <a:ext cx="238125" cy="379412"/>
          </a:xfrm>
          <a:custGeom>
            <a:avLst/>
            <a:gdLst>
              <a:gd name="T0" fmla="*/ 0 w 150"/>
              <a:gd name="T1" fmla="*/ 2147483646 h 239"/>
              <a:gd name="T2" fmla="*/ 0 w 150"/>
              <a:gd name="T3" fmla="*/ 2147483646 h 239"/>
              <a:gd name="T4" fmla="*/ 2147483646 w 150"/>
              <a:gd name="T5" fmla="*/ 0 h 239"/>
              <a:gd name="T6" fmla="*/ 2147483646 w 150"/>
              <a:gd name="T7" fmla="*/ 2147483646 h 239"/>
              <a:gd name="T8" fmla="*/ 0 w 150"/>
              <a:gd name="T9" fmla="*/ 2147483646 h 239"/>
              <a:gd name="T10" fmla="*/ 0 60000 65536"/>
              <a:gd name="T11" fmla="*/ 0 60000 65536"/>
              <a:gd name="T12" fmla="*/ 0 60000 65536"/>
              <a:gd name="T13" fmla="*/ 0 60000 65536"/>
              <a:gd name="T14" fmla="*/ 0 60000 65536"/>
              <a:gd name="T15" fmla="*/ 0 w 150"/>
              <a:gd name="T16" fmla="*/ 0 h 239"/>
              <a:gd name="T17" fmla="*/ 150 w 150"/>
              <a:gd name="T18" fmla="*/ 239 h 239"/>
            </a:gdLst>
            <a:ahLst/>
            <a:cxnLst>
              <a:cxn ang="T10">
                <a:pos x="T0" y="T1"/>
              </a:cxn>
              <a:cxn ang="T11">
                <a:pos x="T2" y="T3"/>
              </a:cxn>
              <a:cxn ang="T12">
                <a:pos x="T4" y="T5"/>
              </a:cxn>
              <a:cxn ang="T13">
                <a:pos x="T6" y="T7"/>
              </a:cxn>
              <a:cxn ang="T14">
                <a:pos x="T8" y="T9"/>
              </a:cxn>
            </a:cxnLst>
            <a:rect l="T15" t="T16" r="T17" b="T18"/>
            <a:pathLst>
              <a:path w="150" h="239">
                <a:moveTo>
                  <a:pt x="0" y="239"/>
                </a:moveTo>
                <a:lnTo>
                  <a:pt x="0" y="35"/>
                </a:lnTo>
                <a:lnTo>
                  <a:pt x="150" y="0"/>
                </a:lnTo>
                <a:lnTo>
                  <a:pt x="150" y="194"/>
                </a:lnTo>
                <a:lnTo>
                  <a:pt x="0" y="239"/>
                </a:lnTo>
                <a:close/>
              </a:path>
            </a:pathLst>
          </a:custGeom>
          <a:solidFill>
            <a:srgbClr val="FFFFFF"/>
          </a:solidFill>
          <a:ln w="28575">
            <a:solidFill>
              <a:schemeClr val="tx1"/>
            </a:solidFill>
            <a:round/>
            <a:headEnd/>
            <a:tailEnd/>
          </a:ln>
        </p:spPr>
        <p:txBody>
          <a:bodyPr lIns="90000" tIns="46800" rIns="90000" bIns="46800" anchor="ctr">
            <a:spAutoFit/>
          </a:bodyPr>
          <a:lstStyle/>
          <a:p>
            <a:endParaRPr lang="ru-RU"/>
          </a:p>
        </p:txBody>
      </p:sp>
      <p:sp>
        <p:nvSpPr>
          <p:cNvPr id="33" name="Freeform 30">
            <a:extLst>
              <a:ext uri="{FF2B5EF4-FFF2-40B4-BE49-F238E27FC236}">
                <a16:creationId xmlns:a16="http://schemas.microsoft.com/office/drawing/2014/main" id="{ACF15054-D9A2-4D1B-B9FC-D35025132242}"/>
              </a:ext>
            </a:extLst>
          </p:cNvPr>
          <p:cNvSpPr>
            <a:spLocks/>
          </p:cNvSpPr>
          <p:nvPr/>
        </p:nvSpPr>
        <p:spPr bwMode="auto">
          <a:xfrm>
            <a:off x="2900363" y="2119313"/>
            <a:ext cx="257175" cy="390525"/>
          </a:xfrm>
          <a:custGeom>
            <a:avLst/>
            <a:gdLst>
              <a:gd name="T0" fmla="*/ 2147483646 w 162"/>
              <a:gd name="T1" fmla="*/ 2147483646 h 246"/>
              <a:gd name="T2" fmla="*/ 0 w 162"/>
              <a:gd name="T3" fmla="*/ 2147483646 h 246"/>
              <a:gd name="T4" fmla="*/ 2147483646 w 162"/>
              <a:gd name="T5" fmla="*/ 0 h 246"/>
              <a:gd name="T6" fmla="*/ 2147483646 w 162"/>
              <a:gd name="T7" fmla="*/ 2147483646 h 246"/>
              <a:gd name="T8" fmla="*/ 2147483646 w 162"/>
              <a:gd name="T9" fmla="*/ 2147483646 h 246"/>
              <a:gd name="T10" fmla="*/ 0 60000 65536"/>
              <a:gd name="T11" fmla="*/ 0 60000 65536"/>
              <a:gd name="T12" fmla="*/ 0 60000 65536"/>
              <a:gd name="T13" fmla="*/ 0 60000 65536"/>
              <a:gd name="T14" fmla="*/ 0 60000 65536"/>
              <a:gd name="T15" fmla="*/ 0 w 162"/>
              <a:gd name="T16" fmla="*/ 0 h 246"/>
              <a:gd name="T17" fmla="*/ 162 w 162"/>
              <a:gd name="T18" fmla="*/ 246 h 246"/>
            </a:gdLst>
            <a:ahLst/>
            <a:cxnLst>
              <a:cxn ang="T10">
                <a:pos x="T0" y="T1"/>
              </a:cxn>
              <a:cxn ang="T11">
                <a:pos x="T2" y="T3"/>
              </a:cxn>
              <a:cxn ang="T12">
                <a:pos x="T4" y="T5"/>
              </a:cxn>
              <a:cxn ang="T13">
                <a:pos x="T6" y="T7"/>
              </a:cxn>
              <a:cxn ang="T14">
                <a:pos x="T8" y="T9"/>
              </a:cxn>
            </a:cxnLst>
            <a:rect l="T15" t="T16" r="T17" b="T18"/>
            <a:pathLst>
              <a:path w="162" h="246">
                <a:moveTo>
                  <a:pt x="6" y="246"/>
                </a:moveTo>
                <a:lnTo>
                  <a:pt x="0" y="42"/>
                </a:lnTo>
                <a:lnTo>
                  <a:pt x="162" y="0"/>
                </a:lnTo>
                <a:lnTo>
                  <a:pt x="159" y="204"/>
                </a:lnTo>
                <a:lnTo>
                  <a:pt x="6" y="246"/>
                </a:lnTo>
                <a:close/>
              </a:path>
            </a:pathLst>
          </a:custGeom>
          <a:solidFill>
            <a:srgbClr val="FFFFFF"/>
          </a:solidFill>
          <a:ln w="28575">
            <a:solidFill>
              <a:schemeClr val="tx1"/>
            </a:solidFill>
            <a:round/>
            <a:headEnd/>
            <a:tailEnd/>
          </a:ln>
        </p:spPr>
        <p:txBody>
          <a:bodyPr lIns="90000" tIns="46800" rIns="90000" bIns="46800" anchor="ctr">
            <a:spAutoFit/>
          </a:bodyPr>
          <a:lstStyle/>
          <a:p>
            <a:endParaRPr lang="ru-RU"/>
          </a:p>
        </p:txBody>
      </p:sp>
      <p:sp>
        <p:nvSpPr>
          <p:cNvPr id="34" name="Text Box 31">
            <a:extLst>
              <a:ext uri="{FF2B5EF4-FFF2-40B4-BE49-F238E27FC236}">
                <a16:creationId xmlns:a16="http://schemas.microsoft.com/office/drawing/2014/main" id="{8EDD7912-51B0-4665-B257-EC649481B8BF}"/>
              </a:ext>
            </a:extLst>
          </p:cNvPr>
          <p:cNvSpPr txBox="1">
            <a:spLocks noChangeArrowheads="1"/>
          </p:cNvSpPr>
          <p:nvPr/>
        </p:nvSpPr>
        <p:spPr bwMode="auto">
          <a:xfrm>
            <a:off x="2771800" y="4130656"/>
            <a:ext cx="2512396"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mn-lt"/>
              </a:rPr>
              <a:t>Концептуалдық</a:t>
            </a:r>
            <a:r>
              <a:rPr lang="ru-RU" sz="1800" dirty="0">
                <a:solidFill>
                  <a:srgbClr val="0E176C"/>
                </a:solidFill>
                <a:latin typeface="+mn-lt"/>
              </a:rPr>
              <a:t> модель</a:t>
            </a:r>
            <a:endParaRPr lang="en-US" altLang="en-US" sz="1800" dirty="0">
              <a:solidFill>
                <a:srgbClr val="0E176C"/>
              </a:solidFill>
              <a:latin typeface="+mn-lt"/>
            </a:endParaRPr>
          </a:p>
        </p:txBody>
      </p:sp>
      <p:sp>
        <p:nvSpPr>
          <p:cNvPr id="35" name="Text Box 32">
            <a:extLst>
              <a:ext uri="{FF2B5EF4-FFF2-40B4-BE49-F238E27FC236}">
                <a16:creationId xmlns:a16="http://schemas.microsoft.com/office/drawing/2014/main" id="{8461F59A-0C73-4785-9B42-74096644FA83}"/>
              </a:ext>
            </a:extLst>
          </p:cNvPr>
          <p:cNvSpPr txBox="1">
            <a:spLocks noChangeArrowheads="1"/>
          </p:cNvSpPr>
          <p:nvPr/>
        </p:nvSpPr>
        <p:spPr bwMode="auto">
          <a:xfrm>
            <a:off x="5532438" y="3505975"/>
            <a:ext cx="1081171"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a:solidFill>
                  <a:srgbClr val="0E176C"/>
                </a:solidFill>
                <a:latin typeface="+mn-lt"/>
              </a:rPr>
              <a:t>Психолог</a:t>
            </a:r>
            <a:endParaRPr lang="en-US" altLang="en-US" sz="1800" dirty="0">
              <a:solidFill>
                <a:srgbClr val="0E176C"/>
              </a:solidFill>
              <a:latin typeface="+mn-lt"/>
            </a:endParaRPr>
          </a:p>
        </p:txBody>
      </p:sp>
      <p:sp>
        <p:nvSpPr>
          <p:cNvPr id="36" name="Text Box 33">
            <a:extLst>
              <a:ext uri="{FF2B5EF4-FFF2-40B4-BE49-F238E27FC236}">
                <a16:creationId xmlns:a16="http://schemas.microsoft.com/office/drawing/2014/main" id="{746DC6AE-B8D5-492F-A4EA-ABA02A296E78}"/>
              </a:ext>
            </a:extLst>
          </p:cNvPr>
          <p:cNvSpPr txBox="1">
            <a:spLocks noChangeArrowheads="1"/>
          </p:cNvSpPr>
          <p:nvPr/>
        </p:nvSpPr>
        <p:spPr bwMode="auto">
          <a:xfrm>
            <a:off x="5461000" y="1315225"/>
            <a:ext cx="2118635"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mn-lt"/>
              </a:rPr>
              <a:t>Менталдық</a:t>
            </a:r>
            <a:r>
              <a:rPr lang="ru-RU" sz="1800" dirty="0">
                <a:solidFill>
                  <a:srgbClr val="0E176C"/>
                </a:solidFill>
                <a:latin typeface="+mn-lt"/>
              </a:rPr>
              <a:t> модель</a:t>
            </a:r>
            <a:endParaRPr lang="en-US" altLang="en-US" sz="1800" dirty="0">
              <a:solidFill>
                <a:srgbClr val="0E176C"/>
              </a:solidFill>
              <a:latin typeface="+mn-lt"/>
            </a:endParaRPr>
          </a:p>
        </p:txBody>
      </p:sp>
      <p:grpSp>
        <p:nvGrpSpPr>
          <p:cNvPr id="37" name="Group 34">
            <a:extLst>
              <a:ext uri="{FF2B5EF4-FFF2-40B4-BE49-F238E27FC236}">
                <a16:creationId xmlns:a16="http://schemas.microsoft.com/office/drawing/2014/main" id="{55E63F57-394F-4C1C-855E-F62F05B19662}"/>
              </a:ext>
            </a:extLst>
          </p:cNvPr>
          <p:cNvGrpSpPr>
            <a:grpSpLocks/>
          </p:cNvGrpSpPr>
          <p:nvPr/>
        </p:nvGrpSpPr>
        <p:grpSpPr bwMode="auto">
          <a:xfrm>
            <a:off x="7931150" y="3571875"/>
            <a:ext cx="842963" cy="638175"/>
            <a:chOff x="3480" y="2715"/>
            <a:chExt cx="531" cy="402"/>
          </a:xfrm>
        </p:grpSpPr>
        <p:sp>
          <p:nvSpPr>
            <p:cNvPr id="38" name="Rectangle 35">
              <a:extLst>
                <a:ext uri="{FF2B5EF4-FFF2-40B4-BE49-F238E27FC236}">
                  <a16:creationId xmlns:a16="http://schemas.microsoft.com/office/drawing/2014/main" id="{A60A933E-294D-429E-83EE-DDE9500B49C9}"/>
                </a:ext>
              </a:extLst>
            </p:cNvPr>
            <p:cNvSpPr>
              <a:spLocks noChangeArrowheads="1"/>
            </p:cNvSpPr>
            <p:nvPr/>
          </p:nvSpPr>
          <p:spPr bwMode="auto">
            <a:xfrm>
              <a:off x="3480" y="2715"/>
              <a:ext cx="531" cy="402"/>
            </a:xfrm>
            <a:prstGeom prst="rect">
              <a:avLst/>
            </a:prstGeom>
            <a:solidFill>
              <a:srgbClr val="FFFFFF"/>
            </a:solidFill>
            <a:ln w="38100">
              <a:solidFill>
                <a:schemeClr val="tx1"/>
              </a:solidFill>
              <a:miter lim="800000"/>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39" name="Rectangle 36">
              <a:extLst>
                <a:ext uri="{FF2B5EF4-FFF2-40B4-BE49-F238E27FC236}">
                  <a16:creationId xmlns:a16="http://schemas.microsoft.com/office/drawing/2014/main" id="{C2978593-97A3-4A96-9563-F289503F36D5}"/>
                </a:ext>
              </a:extLst>
            </p:cNvPr>
            <p:cNvSpPr>
              <a:spLocks noChangeArrowheads="1"/>
            </p:cNvSpPr>
            <p:nvPr/>
          </p:nvSpPr>
          <p:spPr bwMode="auto">
            <a:xfrm>
              <a:off x="3594" y="2905"/>
              <a:ext cx="148" cy="136"/>
            </a:xfrm>
            <a:prstGeom prst="rect">
              <a:avLst/>
            </a:prstGeom>
            <a:solidFill>
              <a:srgbClr val="FFFFFF"/>
            </a:solidFill>
            <a:ln w="28575">
              <a:solidFill>
                <a:schemeClr val="tx1"/>
              </a:solidFill>
              <a:miter lim="800000"/>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0" name="Rectangle 37">
              <a:extLst>
                <a:ext uri="{FF2B5EF4-FFF2-40B4-BE49-F238E27FC236}">
                  <a16:creationId xmlns:a16="http://schemas.microsoft.com/office/drawing/2014/main" id="{F793C2E3-6EDA-4D1D-BF88-6C4AF1FCF606}"/>
                </a:ext>
              </a:extLst>
            </p:cNvPr>
            <p:cNvSpPr>
              <a:spLocks noChangeArrowheads="1"/>
            </p:cNvSpPr>
            <p:nvPr/>
          </p:nvSpPr>
          <p:spPr bwMode="auto">
            <a:xfrm>
              <a:off x="3703" y="2799"/>
              <a:ext cx="129" cy="171"/>
            </a:xfrm>
            <a:prstGeom prst="rect">
              <a:avLst/>
            </a:prstGeom>
            <a:solidFill>
              <a:srgbClr val="FFFFFF"/>
            </a:solidFill>
            <a:ln w="28575">
              <a:solidFill>
                <a:schemeClr val="tx1"/>
              </a:solidFill>
              <a:miter lim="800000"/>
              <a:headEnd/>
              <a:tailEnd/>
            </a:ln>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 name="AutoShape 38">
              <a:extLst>
                <a:ext uri="{FF2B5EF4-FFF2-40B4-BE49-F238E27FC236}">
                  <a16:creationId xmlns:a16="http://schemas.microsoft.com/office/drawing/2014/main" id="{DBD58028-C128-4009-983B-418EFF7E82B9}"/>
                </a:ext>
              </a:extLst>
            </p:cNvPr>
            <p:cNvSpPr>
              <a:spLocks noChangeArrowheads="1"/>
            </p:cNvSpPr>
            <p:nvPr/>
          </p:nvSpPr>
          <p:spPr bwMode="auto">
            <a:xfrm>
              <a:off x="3522" y="2799"/>
              <a:ext cx="72" cy="171"/>
            </a:xfrm>
            <a:prstGeom prst="moon">
              <a:avLst>
                <a:gd name="adj" fmla="val 50000"/>
              </a:avLst>
            </a:prstGeom>
            <a:solidFill>
              <a:srgbClr val="FFFFFF"/>
            </a:solidFill>
            <a:ln w="28575">
              <a:solidFill>
                <a:schemeClr val="tx1"/>
              </a:solidFill>
              <a:miter lim="800000"/>
              <a:headEnd/>
              <a:tailEnd/>
            </a:ln>
          </p:spPr>
          <p:txBody>
            <a:bodyPr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2" name="AutoShape 39">
              <a:extLst>
                <a:ext uri="{FF2B5EF4-FFF2-40B4-BE49-F238E27FC236}">
                  <a16:creationId xmlns:a16="http://schemas.microsoft.com/office/drawing/2014/main" id="{D489F1C6-D71B-4090-9471-335D80DFF555}"/>
                </a:ext>
              </a:extLst>
            </p:cNvPr>
            <p:cNvSpPr>
              <a:spLocks noChangeArrowheads="1"/>
            </p:cNvSpPr>
            <p:nvPr/>
          </p:nvSpPr>
          <p:spPr bwMode="auto">
            <a:xfrm>
              <a:off x="3802" y="2853"/>
              <a:ext cx="110" cy="117"/>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105 w 21600"/>
                <a:gd name="T13" fmla="*/ 2215 h 21600"/>
                <a:gd name="T14" fmla="*/ 16495 w 21600"/>
                <a:gd name="T15" fmla="*/ 13662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FFFF"/>
            </a:solidFill>
            <a:ln w="28575">
              <a:solidFill>
                <a:schemeClr val="tx1"/>
              </a:solidFill>
              <a:miter lim="800000"/>
              <a:headEnd/>
              <a:tailEnd/>
            </a:ln>
          </p:spPr>
          <p:txBody>
            <a:bodyPr wrap="none" lIns="90000" tIns="46800" rIns="90000" bIns="46800" anchor="ctr">
              <a:spAutoFit/>
            </a:bodyPr>
            <a:lstStyle/>
            <a:p>
              <a:endParaRPr lang="ru-RU"/>
            </a:p>
          </p:txBody>
        </p:sp>
      </p:grpSp>
      <p:sp>
        <p:nvSpPr>
          <p:cNvPr id="43" name="Text Box 40">
            <a:extLst>
              <a:ext uri="{FF2B5EF4-FFF2-40B4-BE49-F238E27FC236}">
                <a16:creationId xmlns:a16="http://schemas.microsoft.com/office/drawing/2014/main" id="{D26641D7-2A57-4559-B4AC-73B27AE99501}"/>
              </a:ext>
            </a:extLst>
          </p:cNvPr>
          <p:cNvSpPr txBox="1">
            <a:spLocks noChangeArrowheads="1"/>
          </p:cNvSpPr>
          <p:nvPr/>
        </p:nvSpPr>
        <p:spPr bwMode="auto">
          <a:xfrm>
            <a:off x="6807585" y="4221088"/>
            <a:ext cx="2228536"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spcBef>
                <a:spcPct val="0"/>
              </a:spcBef>
              <a:buNone/>
            </a:pPr>
            <a:r>
              <a:rPr lang="ru-RU" sz="1800" dirty="0" err="1">
                <a:solidFill>
                  <a:srgbClr val="0E176C"/>
                </a:solidFill>
                <a:latin typeface="+mn-lt"/>
              </a:rPr>
              <a:t>Когнитивтік</a:t>
            </a:r>
            <a:r>
              <a:rPr lang="ru-RU" sz="1800" dirty="0">
                <a:solidFill>
                  <a:srgbClr val="0E176C"/>
                </a:solidFill>
                <a:latin typeface="+mn-lt"/>
              </a:rPr>
              <a:t> модель </a:t>
            </a:r>
            <a:endParaRPr lang="en-US" altLang="en-US" sz="1800" dirty="0">
              <a:solidFill>
                <a:srgbClr val="0E176C"/>
              </a:solidFill>
              <a:latin typeface="+mn-lt"/>
            </a:endParaRPr>
          </a:p>
        </p:txBody>
      </p:sp>
      <p:sp>
        <p:nvSpPr>
          <p:cNvPr id="44" name="Freeform 41">
            <a:extLst>
              <a:ext uri="{FF2B5EF4-FFF2-40B4-BE49-F238E27FC236}">
                <a16:creationId xmlns:a16="http://schemas.microsoft.com/office/drawing/2014/main" id="{DA0CE53D-DE7B-4AAD-B81B-3F3EB22F6B2D}"/>
              </a:ext>
            </a:extLst>
          </p:cNvPr>
          <p:cNvSpPr>
            <a:spLocks/>
          </p:cNvSpPr>
          <p:nvPr/>
        </p:nvSpPr>
        <p:spPr bwMode="auto">
          <a:xfrm>
            <a:off x="7296150" y="2941638"/>
            <a:ext cx="952500" cy="495300"/>
          </a:xfrm>
          <a:custGeom>
            <a:avLst/>
            <a:gdLst>
              <a:gd name="T0" fmla="*/ 0 w 600"/>
              <a:gd name="T1" fmla="*/ 0 h 312"/>
              <a:gd name="T2" fmla="*/ 2147483646 w 600"/>
              <a:gd name="T3" fmla="*/ 2147483646 h 312"/>
              <a:gd name="T4" fmla="*/ 0 60000 65536"/>
              <a:gd name="T5" fmla="*/ 0 60000 65536"/>
              <a:gd name="T6" fmla="*/ 0 w 600"/>
              <a:gd name="T7" fmla="*/ 0 h 312"/>
              <a:gd name="T8" fmla="*/ 600 w 600"/>
              <a:gd name="T9" fmla="*/ 312 h 312"/>
            </a:gdLst>
            <a:ahLst/>
            <a:cxnLst>
              <a:cxn ang="T4">
                <a:pos x="T0" y="T1"/>
              </a:cxn>
              <a:cxn ang="T5">
                <a:pos x="T2" y="T3"/>
              </a:cxn>
            </a:cxnLst>
            <a:rect l="T6" t="T7" r="T8" b="T9"/>
            <a:pathLst>
              <a:path w="600" h="312">
                <a:moveTo>
                  <a:pt x="0" y="0"/>
                </a:moveTo>
                <a:cubicBezTo>
                  <a:pt x="216" y="36"/>
                  <a:pt x="468" y="84"/>
                  <a:pt x="600" y="312"/>
                </a:cubicBezTo>
              </a:path>
            </a:pathLst>
          </a:custGeom>
          <a:noFill/>
          <a:ln w="381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45" name="Freeform 42">
            <a:extLst>
              <a:ext uri="{FF2B5EF4-FFF2-40B4-BE49-F238E27FC236}">
                <a16:creationId xmlns:a16="http://schemas.microsoft.com/office/drawing/2014/main" id="{1C51C47D-8FCA-41F1-A6E8-8848746ACA6C}"/>
              </a:ext>
            </a:extLst>
          </p:cNvPr>
          <p:cNvSpPr>
            <a:spLocks/>
          </p:cNvSpPr>
          <p:nvPr/>
        </p:nvSpPr>
        <p:spPr bwMode="auto">
          <a:xfrm rot="3235254">
            <a:off x="5667375" y="1971675"/>
            <a:ext cx="742950" cy="342900"/>
          </a:xfrm>
          <a:custGeom>
            <a:avLst/>
            <a:gdLst>
              <a:gd name="T0" fmla="*/ 0 w 468"/>
              <a:gd name="T1" fmla="*/ 2147483646 h 216"/>
              <a:gd name="T2" fmla="*/ 2147483646 w 468"/>
              <a:gd name="T3" fmla="*/ 0 h 216"/>
              <a:gd name="T4" fmla="*/ 0 60000 65536"/>
              <a:gd name="T5" fmla="*/ 0 60000 65536"/>
              <a:gd name="T6" fmla="*/ 0 w 468"/>
              <a:gd name="T7" fmla="*/ 0 h 216"/>
              <a:gd name="T8" fmla="*/ 468 w 468"/>
              <a:gd name="T9" fmla="*/ 216 h 216"/>
            </a:gdLst>
            <a:ahLst/>
            <a:cxnLst>
              <a:cxn ang="T4">
                <a:pos x="T0" y="T1"/>
              </a:cxn>
              <a:cxn ang="T5">
                <a:pos x="T2" y="T3"/>
              </a:cxn>
            </a:cxnLst>
            <a:rect l="T6" t="T7" r="T8" b="T9"/>
            <a:pathLst>
              <a:path w="468" h="216">
                <a:moveTo>
                  <a:pt x="0" y="216"/>
                </a:moveTo>
                <a:cubicBezTo>
                  <a:pt x="156" y="48"/>
                  <a:pt x="312" y="0"/>
                  <a:pt x="468" y="0"/>
                </a:cubicBezTo>
              </a:path>
            </a:pathLst>
          </a:custGeom>
          <a:noFill/>
          <a:ln w="381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46" name="Freeform 43">
            <a:extLst>
              <a:ext uri="{FF2B5EF4-FFF2-40B4-BE49-F238E27FC236}">
                <a16:creationId xmlns:a16="http://schemas.microsoft.com/office/drawing/2014/main" id="{21299D74-6F20-4523-B35F-9995A17410F4}"/>
              </a:ext>
            </a:extLst>
          </p:cNvPr>
          <p:cNvSpPr>
            <a:spLocks/>
          </p:cNvSpPr>
          <p:nvPr/>
        </p:nvSpPr>
        <p:spPr bwMode="auto">
          <a:xfrm>
            <a:off x="2209800" y="3436938"/>
            <a:ext cx="819150" cy="361950"/>
          </a:xfrm>
          <a:custGeom>
            <a:avLst/>
            <a:gdLst>
              <a:gd name="T0" fmla="*/ 0 w 516"/>
              <a:gd name="T1" fmla="*/ 2147483646 h 228"/>
              <a:gd name="T2" fmla="*/ 2147483646 w 516"/>
              <a:gd name="T3" fmla="*/ 2147483646 h 228"/>
              <a:gd name="T4" fmla="*/ 0 60000 65536"/>
              <a:gd name="T5" fmla="*/ 0 60000 65536"/>
              <a:gd name="T6" fmla="*/ 0 w 516"/>
              <a:gd name="T7" fmla="*/ 0 h 228"/>
              <a:gd name="T8" fmla="*/ 516 w 516"/>
              <a:gd name="T9" fmla="*/ 228 h 228"/>
            </a:gdLst>
            <a:ahLst/>
            <a:cxnLst>
              <a:cxn ang="T4">
                <a:pos x="T0" y="T1"/>
              </a:cxn>
              <a:cxn ang="T5">
                <a:pos x="T2" y="T3"/>
              </a:cxn>
            </a:cxnLst>
            <a:rect l="T6" t="T7" r="T8" b="T9"/>
            <a:pathLst>
              <a:path w="516" h="228">
                <a:moveTo>
                  <a:pt x="0" y="228"/>
                </a:moveTo>
                <a:cubicBezTo>
                  <a:pt x="133" y="41"/>
                  <a:pt x="276" y="0"/>
                  <a:pt x="516" y="24"/>
                </a:cubicBezTo>
              </a:path>
            </a:pathLst>
          </a:custGeom>
          <a:noFill/>
          <a:ln w="381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47" name="Freeform 44">
            <a:extLst>
              <a:ext uri="{FF2B5EF4-FFF2-40B4-BE49-F238E27FC236}">
                <a16:creationId xmlns:a16="http://schemas.microsoft.com/office/drawing/2014/main" id="{4443F95A-1DEB-4D3A-B29B-8DB94963C757}"/>
              </a:ext>
            </a:extLst>
          </p:cNvPr>
          <p:cNvSpPr>
            <a:spLocks/>
          </p:cNvSpPr>
          <p:nvPr/>
        </p:nvSpPr>
        <p:spPr bwMode="auto">
          <a:xfrm rot="1213460">
            <a:off x="3659188" y="1906588"/>
            <a:ext cx="742950" cy="342900"/>
          </a:xfrm>
          <a:custGeom>
            <a:avLst/>
            <a:gdLst>
              <a:gd name="T0" fmla="*/ 0 w 468"/>
              <a:gd name="T1" fmla="*/ 2147483646 h 216"/>
              <a:gd name="T2" fmla="*/ 2147483646 w 468"/>
              <a:gd name="T3" fmla="*/ 0 h 216"/>
              <a:gd name="T4" fmla="*/ 0 60000 65536"/>
              <a:gd name="T5" fmla="*/ 0 60000 65536"/>
              <a:gd name="T6" fmla="*/ 0 w 468"/>
              <a:gd name="T7" fmla="*/ 0 h 216"/>
              <a:gd name="T8" fmla="*/ 468 w 468"/>
              <a:gd name="T9" fmla="*/ 216 h 216"/>
            </a:gdLst>
            <a:ahLst/>
            <a:cxnLst>
              <a:cxn ang="T4">
                <a:pos x="T0" y="T1"/>
              </a:cxn>
              <a:cxn ang="T5">
                <a:pos x="T2" y="T3"/>
              </a:cxn>
            </a:cxnLst>
            <a:rect l="T6" t="T7" r="T8" b="T9"/>
            <a:pathLst>
              <a:path w="468" h="216">
                <a:moveTo>
                  <a:pt x="0" y="216"/>
                </a:moveTo>
                <a:cubicBezTo>
                  <a:pt x="156" y="48"/>
                  <a:pt x="312" y="0"/>
                  <a:pt x="468" y="0"/>
                </a:cubicBezTo>
              </a:path>
            </a:pathLst>
          </a:custGeom>
          <a:noFill/>
          <a:ln w="38100">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48" name="Freeform 45">
            <a:extLst>
              <a:ext uri="{FF2B5EF4-FFF2-40B4-BE49-F238E27FC236}">
                <a16:creationId xmlns:a16="http://schemas.microsoft.com/office/drawing/2014/main" id="{8D2E240C-C14C-4C65-8272-0FBEB64FCAE1}"/>
              </a:ext>
            </a:extLst>
          </p:cNvPr>
          <p:cNvSpPr>
            <a:spLocks/>
          </p:cNvSpPr>
          <p:nvPr/>
        </p:nvSpPr>
        <p:spPr bwMode="auto">
          <a:xfrm rot="20468108">
            <a:off x="3806825" y="2795588"/>
            <a:ext cx="742950" cy="342900"/>
          </a:xfrm>
          <a:custGeom>
            <a:avLst/>
            <a:gdLst>
              <a:gd name="T0" fmla="*/ 0 w 468"/>
              <a:gd name="T1" fmla="*/ 2147483646 h 216"/>
              <a:gd name="T2" fmla="*/ 2147483646 w 468"/>
              <a:gd name="T3" fmla="*/ 0 h 216"/>
              <a:gd name="T4" fmla="*/ 0 60000 65536"/>
              <a:gd name="T5" fmla="*/ 0 60000 65536"/>
              <a:gd name="T6" fmla="*/ 0 w 468"/>
              <a:gd name="T7" fmla="*/ 0 h 216"/>
              <a:gd name="T8" fmla="*/ 468 w 468"/>
              <a:gd name="T9" fmla="*/ 216 h 216"/>
            </a:gdLst>
            <a:ahLst/>
            <a:cxnLst>
              <a:cxn ang="T4">
                <a:pos x="T0" y="T1"/>
              </a:cxn>
              <a:cxn ang="T5">
                <a:pos x="T2" y="T3"/>
              </a:cxn>
            </a:cxnLst>
            <a:rect l="T6" t="T7" r="T8" b="T9"/>
            <a:pathLst>
              <a:path w="468" h="216">
                <a:moveTo>
                  <a:pt x="0" y="216"/>
                </a:moveTo>
                <a:cubicBezTo>
                  <a:pt x="156" y="48"/>
                  <a:pt x="312" y="0"/>
                  <a:pt x="468" y="0"/>
                </a:cubicBezTo>
              </a:path>
            </a:pathLst>
          </a:custGeom>
          <a:noFill/>
          <a:ln w="381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49" name="Text Box 46">
            <a:extLst>
              <a:ext uri="{FF2B5EF4-FFF2-40B4-BE49-F238E27FC236}">
                <a16:creationId xmlns:a16="http://schemas.microsoft.com/office/drawing/2014/main" id="{675FB341-A3C4-4C6D-9C84-4489EE23A8B6}"/>
              </a:ext>
            </a:extLst>
          </p:cNvPr>
          <p:cNvSpPr txBox="1">
            <a:spLocks noChangeArrowheads="1"/>
          </p:cNvSpPr>
          <p:nvPr/>
        </p:nvSpPr>
        <p:spPr bwMode="auto">
          <a:xfrm>
            <a:off x="4572000" y="2672538"/>
            <a:ext cx="1577974"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t>Пайдаланушы</a:t>
            </a:r>
            <a:endParaRPr lang="en-US" altLang="en-US" sz="1800" dirty="0">
              <a:solidFill>
                <a:srgbClr val="0E176C"/>
              </a:solidFill>
              <a:latin typeface="+mn-lt"/>
            </a:endParaRPr>
          </a:p>
        </p:txBody>
      </p:sp>
      <p:sp>
        <p:nvSpPr>
          <p:cNvPr id="50" name="Text Box 47">
            <a:extLst>
              <a:ext uri="{FF2B5EF4-FFF2-40B4-BE49-F238E27FC236}">
                <a16:creationId xmlns:a16="http://schemas.microsoft.com/office/drawing/2014/main" id="{B0D1E016-3651-4D68-B0E7-A55ECDF60155}"/>
              </a:ext>
            </a:extLst>
          </p:cNvPr>
          <p:cNvSpPr txBox="1">
            <a:spLocks noChangeArrowheads="1"/>
          </p:cNvSpPr>
          <p:nvPr/>
        </p:nvSpPr>
        <p:spPr bwMode="auto">
          <a:xfrm>
            <a:off x="1629903" y="1274622"/>
            <a:ext cx="1350347"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mn-lt"/>
              </a:rPr>
              <a:t>Нақты</a:t>
            </a:r>
            <a:r>
              <a:rPr lang="ru-RU" sz="1800" dirty="0">
                <a:solidFill>
                  <a:srgbClr val="0E176C"/>
                </a:solidFill>
                <a:latin typeface="+mn-lt"/>
              </a:rPr>
              <a:t> </a:t>
            </a:r>
            <a:r>
              <a:rPr lang="ru-RU" sz="1800" dirty="0" err="1">
                <a:solidFill>
                  <a:srgbClr val="0E176C"/>
                </a:solidFill>
                <a:latin typeface="+mn-lt"/>
              </a:rPr>
              <a:t>жүйе</a:t>
            </a:r>
            <a:endParaRPr lang="en-US" altLang="en-US" sz="1800" dirty="0">
              <a:solidFill>
                <a:srgbClr val="0E176C"/>
              </a:solidFill>
              <a:latin typeface="+mn-lt"/>
            </a:endParaRPr>
          </a:p>
        </p:txBody>
      </p:sp>
      <p:sp>
        <p:nvSpPr>
          <p:cNvPr id="51" name="Text Box 48">
            <a:extLst>
              <a:ext uri="{FF2B5EF4-FFF2-40B4-BE49-F238E27FC236}">
                <a16:creationId xmlns:a16="http://schemas.microsoft.com/office/drawing/2014/main" id="{5FDAB449-99B3-42DB-88B8-EC1963A6D55B}"/>
              </a:ext>
            </a:extLst>
          </p:cNvPr>
          <p:cNvSpPr txBox="1">
            <a:spLocks noChangeArrowheads="1"/>
          </p:cNvSpPr>
          <p:nvPr/>
        </p:nvSpPr>
        <p:spPr bwMode="auto">
          <a:xfrm>
            <a:off x="687388" y="4612463"/>
            <a:ext cx="1149972"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a:solidFill>
                  <a:srgbClr val="0E176C"/>
                </a:solidFill>
                <a:latin typeface="+mn-lt"/>
              </a:rPr>
              <a:t>Дизайнер</a:t>
            </a:r>
            <a:endParaRPr lang="en-US" altLang="en-US" sz="1800" dirty="0">
              <a:solidFill>
                <a:srgbClr val="0E176C"/>
              </a:solidFill>
              <a:latin typeface="+mn-lt"/>
            </a:endParaRPr>
          </a:p>
        </p:txBody>
      </p:sp>
      <p:sp>
        <p:nvSpPr>
          <p:cNvPr id="52" name="AutoShape 49">
            <a:extLst>
              <a:ext uri="{FF2B5EF4-FFF2-40B4-BE49-F238E27FC236}">
                <a16:creationId xmlns:a16="http://schemas.microsoft.com/office/drawing/2014/main" id="{799A5A33-ABDA-4C93-BEB4-796EBCE8A3B0}"/>
              </a:ext>
            </a:extLst>
          </p:cNvPr>
          <p:cNvSpPr>
            <a:spLocks noChangeArrowheads="1"/>
          </p:cNvSpPr>
          <p:nvPr/>
        </p:nvSpPr>
        <p:spPr bwMode="auto">
          <a:xfrm>
            <a:off x="1627188" y="5592786"/>
            <a:ext cx="2806616" cy="717503"/>
          </a:xfrm>
          <a:prstGeom prst="wedgeRoundRectCallout">
            <a:avLst>
              <a:gd name="adj1" fmla="val 20579"/>
              <a:gd name="adj2" fmla="val -176667"/>
              <a:gd name="adj3" fmla="val 16667"/>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Font typeface="Arial" panose="020B0604020202020204" pitchFamily="34" charset="0"/>
              <a:buChar char="•"/>
              <a:tabLst>
                <a:tab pos="3810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3810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3810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3810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3810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3810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3810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3810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381000" algn="l"/>
              </a:tabLst>
              <a:defRPr sz="2000">
                <a:solidFill>
                  <a:schemeClr val="tx1"/>
                </a:solidFill>
                <a:latin typeface="Calibri" panose="020F0502020204030204" pitchFamily="34" charset="0"/>
              </a:defRPr>
            </a:lvl9pPr>
          </a:lstStyle>
          <a:p>
            <a:pPr>
              <a:spcBef>
                <a:spcPct val="0"/>
              </a:spcBef>
              <a:buNone/>
            </a:pPr>
            <a:r>
              <a:rPr lang="ru-RU" sz="1800" dirty="0">
                <a:solidFill>
                  <a:srgbClr val="0E176C"/>
                </a:solidFill>
                <a:latin typeface="+mn-lt"/>
              </a:rPr>
              <a:t>Дизайн </a:t>
            </a:r>
            <a:r>
              <a:rPr lang="ru-RU" sz="1800" dirty="0" err="1">
                <a:solidFill>
                  <a:srgbClr val="0E176C"/>
                </a:solidFill>
                <a:latin typeface="+mn-lt"/>
              </a:rPr>
              <a:t>жоспары</a:t>
            </a:r>
            <a:r>
              <a:rPr lang="ru-RU" sz="1800" dirty="0">
                <a:solidFill>
                  <a:srgbClr val="0E176C"/>
                </a:solidFill>
                <a:latin typeface="+mn-lt"/>
              </a:rPr>
              <a:t>.</a:t>
            </a:r>
            <a:br>
              <a:rPr lang="ru-RU" sz="1800" dirty="0">
                <a:solidFill>
                  <a:srgbClr val="0E176C"/>
                </a:solidFill>
                <a:latin typeface="+mn-lt"/>
              </a:rPr>
            </a:br>
            <a:r>
              <a:rPr lang="ru-RU" sz="1800" dirty="0" err="1">
                <a:solidFill>
                  <a:srgbClr val="0E176C"/>
                </a:solidFill>
                <a:latin typeface="+mn-lt"/>
              </a:rPr>
              <a:t>Пайдаланушыға</a:t>
            </a:r>
            <a:r>
              <a:rPr lang="ru-RU" sz="1800" dirty="0">
                <a:solidFill>
                  <a:srgbClr val="0E176C"/>
                </a:solidFill>
                <a:latin typeface="+mn-lt"/>
              </a:rPr>
              <a:t> </a:t>
            </a:r>
            <a:r>
              <a:rPr lang="ru-RU" sz="1800" dirty="0" err="1">
                <a:solidFill>
                  <a:srgbClr val="0E176C"/>
                </a:solidFill>
                <a:latin typeface="+mn-lt"/>
              </a:rPr>
              <a:t>түсіндіру</a:t>
            </a:r>
            <a:r>
              <a:rPr lang="ru-RU" sz="1800" dirty="0">
                <a:solidFill>
                  <a:srgbClr val="0E176C"/>
                </a:solidFill>
                <a:latin typeface="+mn-lt"/>
              </a:rPr>
              <a:t>.</a:t>
            </a:r>
            <a:endParaRPr lang="en-US" altLang="en-US" sz="1800" dirty="0">
              <a:solidFill>
                <a:srgbClr val="0E176C"/>
              </a:solidFill>
              <a:latin typeface="+mn-lt"/>
            </a:endParaRPr>
          </a:p>
        </p:txBody>
      </p:sp>
      <p:sp>
        <p:nvSpPr>
          <p:cNvPr id="53" name="AutoShape 50">
            <a:extLst>
              <a:ext uri="{FF2B5EF4-FFF2-40B4-BE49-F238E27FC236}">
                <a16:creationId xmlns:a16="http://schemas.microsoft.com/office/drawing/2014/main" id="{232C7011-0BD7-4860-B940-78D184CF3D6C}"/>
              </a:ext>
            </a:extLst>
          </p:cNvPr>
          <p:cNvSpPr>
            <a:spLocks noChangeArrowheads="1"/>
          </p:cNvSpPr>
          <p:nvPr/>
        </p:nvSpPr>
        <p:spPr bwMode="auto">
          <a:xfrm>
            <a:off x="5862638" y="5526454"/>
            <a:ext cx="2911475" cy="1023969"/>
          </a:xfrm>
          <a:prstGeom prst="wedgeRoundRectCallout">
            <a:avLst>
              <a:gd name="adj1" fmla="val 21106"/>
              <a:gd name="adj2" fmla="val -162000"/>
              <a:gd name="adj3" fmla="val 16667"/>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mn-lt"/>
              </a:rPr>
              <a:t>Пайдаланушының</a:t>
            </a:r>
            <a:r>
              <a:rPr lang="ru-RU" sz="1800" dirty="0">
                <a:solidFill>
                  <a:srgbClr val="0E176C"/>
                </a:solidFill>
                <a:latin typeface="+mn-lt"/>
              </a:rPr>
              <a:t> </a:t>
            </a:r>
            <a:r>
              <a:rPr lang="ru-RU" sz="1800" dirty="0" err="1">
                <a:solidFill>
                  <a:srgbClr val="0E176C"/>
                </a:solidFill>
                <a:latin typeface="+mn-lt"/>
              </a:rPr>
              <a:t>менталдық</a:t>
            </a:r>
            <a:r>
              <a:rPr lang="ru-RU" sz="1800" dirty="0">
                <a:solidFill>
                  <a:srgbClr val="0E176C"/>
                </a:solidFill>
                <a:latin typeface="+mn-lt"/>
              </a:rPr>
              <a:t> </a:t>
            </a:r>
            <a:r>
              <a:rPr lang="ru-RU" sz="1800" dirty="0" err="1">
                <a:solidFill>
                  <a:srgbClr val="0E176C"/>
                </a:solidFill>
                <a:latin typeface="+mn-lt"/>
              </a:rPr>
              <a:t>моделін</a:t>
            </a:r>
            <a:r>
              <a:rPr lang="ru-RU" sz="1800" dirty="0">
                <a:solidFill>
                  <a:srgbClr val="0E176C"/>
                </a:solidFill>
                <a:latin typeface="+mn-lt"/>
              </a:rPr>
              <a:t> </a:t>
            </a:r>
            <a:r>
              <a:rPr lang="ru-RU" sz="1800" dirty="0" err="1">
                <a:solidFill>
                  <a:srgbClr val="0E176C"/>
                </a:solidFill>
                <a:latin typeface="+mn-lt"/>
              </a:rPr>
              <a:t>түсіндіру</a:t>
            </a:r>
            <a:r>
              <a:rPr lang="ru-RU" sz="1800" dirty="0">
                <a:solidFill>
                  <a:srgbClr val="0E176C"/>
                </a:solidFill>
                <a:latin typeface="+mn-lt"/>
              </a:rPr>
              <a:t>.</a:t>
            </a:r>
            <a:endParaRPr lang="en-US" altLang="en-US" sz="1800" dirty="0">
              <a:solidFill>
                <a:srgbClr val="0E176C"/>
              </a:solidFill>
              <a:latin typeface="+mn-lt"/>
            </a:endParaRPr>
          </a:p>
        </p:txBody>
      </p:sp>
    </p:spTree>
    <p:extLst>
      <p:ext uri="{BB962C8B-B14F-4D97-AF65-F5344CB8AC3E}">
        <p14:creationId xmlns:p14="http://schemas.microsoft.com/office/powerpoint/2010/main" val="3243639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14" y="-23218"/>
            <a:ext cx="9324528" cy="1143000"/>
          </a:xfrm>
        </p:spPr>
        <p:txBody>
          <a:bodyPr>
            <a:normAutofit/>
          </a:bodyPr>
          <a:lstStyle/>
          <a:p>
            <a:r>
              <a:rPr lang="ru-RU" sz="3200" dirty="0" err="1">
                <a:solidFill>
                  <a:srgbClr val="A20000"/>
                </a:solidFill>
              </a:rPr>
              <a:t>Менталдық</a:t>
            </a:r>
            <a:r>
              <a:rPr lang="ru-RU" sz="3200" dirty="0"/>
              <a:t> </a:t>
            </a:r>
            <a:r>
              <a:rPr lang="ru-RU" sz="3200" dirty="0" err="1">
                <a:solidFill>
                  <a:srgbClr val="A20000"/>
                </a:solidFill>
              </a:rPr>
              <a:t>модельдер</a:t>
            </a:r>
            <a:r>
              <a:rPr lang="ru-RU" sz="3200" dirty="0">
                <a:solidFill>
                  <a:srgbClr val="A20000"/>
                </a:solidFill>
              </a:rPr>
              <a:t> </a:t>
            </a:r>
            <a:r>
              <a:rPr lang="ru-RU" sz="3200" dirty="0" err="1">
                <a:solidFill>
                  <a:srgbClr val="A20000"/>
                </a:solidFill>
              </a:rPr>
              <a:t>және</a:t>
            </a:r>
            <a:r>
              <a:rPr lang="ru-RU" sz="3200" dirty="0">
                <a:solidFill>
                  <a:srgbClr val="A20000"/>
                </a:solidFill>
              </a:rPr>
              <a:t> </a:t>
            </a:r>
            <a:r>
              <a:rPr lang="ru-RU" sz="3200" dirty="0" err="1">
                <a:solidFill>
                  <a:srgbClr val="A20000"/>
                </a:solidFill>
              </a:rPr>
              <a:t>когнитивтік</a:t>
            </a:r>
            <a:r>
              <a:rPr lang="ru-RU" sz="3200" dirty="0">
                <a:solidFill>
                  <a:srgbClr val="A20000"/>
                </a:solidFill>
              </a:rPr>
              <a:t> </a:t>
            </a:r>
            <a:r>
              <a:rPr lang="ru-RU" sz="3200" dirty="0" err="1">
                <a:solidFill>
                  <a:srgbClr val="A20000"/>
                </a:solidFill>
              </a:rPr>
              <a:t>жүктеме</a:t>
            </a:r>
            <a:endParaRPr lang="ru-RU" sz="3200" dirty="0">
              <a:solidFill>
                <a:srgbClr val="A20000"/>
              </a:solidFill>
            </a:endParaRPr>
          </a:p>
        </p:txBody>
      </p:sp>
      <p:sp>
        <p:nvSpPr>
          <p:cNvPr id="5" name="Содержимое 2">
            <a:extLst>
              <a:ext uri="{FF2B5EF4-FFF2-40B4-BE49-F238E27FC236}">
                <a16:creationId xmlns:a16="http://schemas.microsoft.com/office/drawing/2014/main" id="{5A6FE5C3-E69C-4145-9F05-274BAECCD650}"/>
              </a:ext>
            </a:extLst>
          </p:cNvPr>
          <p:cNvSpPr txBox="1">
            <a:spLocks/>
          </p:cNvSpPr>
          <p:nvPr/>
        </p:nvSpPr>
        <p:spPr>
          <a:xfrm>
            <a:off x="151579" y="1197390"/>
            <a:ext cx="8229600" cy="63371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ln>
                  <a:noFill/>
                </a:ln>
                <a:solidFill>
                  <a:srgbClr val="0000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ln>
                  <a:noFill/>
                </a:ln>
                <a:solidFill>
                  <a:srgbClr val="0000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ln>
                  <a:noFill/>
                </a:ln>
                <a:solidFill>
                  <a:srgbClr val="0000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14400" lvl="2" indent="0" algn="ctr">
              <a:spcBef>
                <a:spcPts val="0"/>
              </a:spcBef>
              <a:buFont typeface="Arial" pitchFamily="34" charset="0"/>
              <a:buNone/>
            </a:pPr>
            <a:endParaRPr lang="en-US" sz="2400" dirty="0">
              <a:cs typeface="Times New Roman" panose="02020603050405020304" pitchFamily="18" charset="0"/>
            </a:endParaRPr>
          </a:p>
        </p:txBody>
      </p:sp>
      <p:sp>
        <p:nvSpPr>
          <p:cNvPr id="4" name="Text Box 2">
            <a:extLst>
              <a:ext uri="{FF2B5EF4-FFF2-40B4-BE49-F238E27FC236}">
                <a16:creationId xmlns:a16="http://schemas.microsoft.com/office/drawing/2014/main" id="{955DCF18-14DB-485D-9AB1-1CBCDF7B3998}"/>
              </a:ext>
            </a:extLst>
          </p:cNvPr>
          <p:cNvSpPr txBox="1">
            <a:spLocks noChangeArrowheads="1"/>
          </p:cNvSpPr>
          <p:nvPr/>
        </p:nvSpPr>
        <p:spPr bwMode="auto">
          <a:xfrm>
            <a:off x="449263" y="1027584"/>
            <a:ext cx="7972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a:spcBef>
                <a:spcPct val="20000"/>
              </a:spcBef>
              <a:buFont typeface="Arial" panose="020B0604020202020204" pitchFamily="34" charset="0"/>
              <a:buChar char="•"/>
              <a:tabLst>
                <a:tab pos="5715000" algn="r"/>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5715000" algn="r"/>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5715000" algn="r"/>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5715000" algn="r"/>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5715000" algn="r"/>
              </a:tabLst>
              <a:defRPr sz="2000">
                <a:solidFill>
                  <a:schemeClr val="tx1"/>
                </a:solidFill>
                <a:latin typeface="Calibri" panose="020F0502020204030204" pitchFamily="34" charset="0"/>
              </a:defRPr>
            </a:lvl9pPr>
          </a:lstStyle>
          <a:p>
            <a:pPr>
              <a:spcBef>
                <a:spcPct val="0"/>
              </a:spcBef>
              <a:buNone/>
            </a:pPr>
            <a:r>
              <a:rPr lang="ru-RU" sz="2400" u="sng" dirty="0" err="1">
                <a:solidFill>
                  <a:srgbClr val="960000"/>
                </a:solidFill>
                <a:latin typeface="+mn-lt"/>
              </a:rPr>
              <a:t>Менталдық</a:t>
            </a:r>
            <a:r>
              <a:rPr lang="ru-RU" sz="2400" dirty="0"/>
              <a:t> </a:t>
            </a:r>
            <a:r>
              <a:rPr lang="ru-RU" sz="2400" u="sng" dirty="0" err="1">
                <a:solidFill>
                  <a:srgbClr val="960000"/>
                </a:solidFill>
                <a:latin typeface="+mn-lt"/>
              </a:rPr>
              <a:t>модельдер</a:t>
            </a:r>
            <a:r>
              <a:rPr lang="ru-RU" sz="2400" u="sng" dirty="0">
                <a:solidFill>
                  <a:srgbClr val="960000"/>
                </a:solidFill>
                <a:latin typeface="+mn-lt"/>
              </a:rPr>
              <a:t> </a:t>
            </a:r>
            <a:r>
              <a:rPr lang="ru-RU" sz="2400" u="sng" dirty="0" err="1">
                <a:solidFill>
                  <a:srgbClr val="960000"/>
                </a:solidFill>
                <a:latin typeface="+mn-lt"/>
              </a:rPr>
              <a:t>дегеніміз</a:t>
            </a:r>
            <a:r>
              <a:rPr lang="ru-RU" sz="2400" u="sng" dirty="0">
                <a:solidFill>
                  <a:srgbClr val="960000"/>
                </a:solidFill>
                <a:latin typeface="+mn-lt"/>
              </a:rPr>
              <a:t> не?</a:t>
            </a:r>
            <a:endParaRPr lang="en-US" altLang="en-US" sz="2400" u="sng" dirty="0">
              <a:solidFill>
                <a:srgbClr val="960000"/>
              </a:solidFill>
              <a:latin typeface="+mn-lt"/>
            </a:endParaRPr>
          </a:p>
        </p:txBody>
      </p:sp>
      <p:grpSp>
        <p:nvGrpSpPr>
          <p:cNvPr id="6" name="Group 3">
            <a:extLst>
              <a:ext uri="{FF2B5EF4-FFF2-40B4-BE49-F238E27FC236}">
                <a16:creationId xmlns:a16="http://schemas.microsoft.com/office/drawing/2014/main" id="{35DCF7AF-AFEE-4ED3-92C4-A3F69C282ACE}"/>
              </a:ext>
            </a:extLst>
          </p:cNvPr>
          <p:cNvGrpSpPr>
            <a:grpSpLocks/>
          </p:cNvGrpSpPr>
          <p:nvPr/>
        </p:nvGrpSpPr>
        <p:grpSpPr bwMode="auto">
          <a:xfrm>
            <a:off x="3811588" y="1818158"/>
            <a:ext cx="1966912" cy="2236786"/>
            <a:chOff x="1722" y="1494"/>
            <a:chExt cx="1360" cy="1547"/>
          </a:xfrm>
        </p:grpSpPr>
        <p:sp>
          <p:nvSpPr>
            <p:cNvPr id="7" name="Freeform 4">
              <a:extLst>
                <a:ext uri="{FF2B5EF4-FFF2-40B4-BE49-F238E27FC236}">
                  <a16:creationId xmlns:a16="http://schemas.microsoft.com/office/drawing/2014/main" id="{24C576C1-4B78-4034-8CB4-A0B6B9EE840C}"/>
                </a:ext>
              </a:extLst>
            </p:cNvPr>
            <p:cNvSpPr>
              <a:spLocks/>
            </p:cNvSpPr>
            <p:nvPr/>
          </p:nvSpPr>
          <p:spPr bwMode="auto">
            <a:xfrm>
              <a:off x="1722" y="1494"/>
              <a:ext cx="1360" cy="1547"/>
            </a:xfrm>
            <a:custGeom>
              <a:avLst/>
              <a:gdLst>
                <a:gd name="T0" fmla="*/ 506 w 1360"/>
                <a:gd name="T1" fmla="*/ 1547 h 1547"/>
                <a:gd name="T2" fmla="*/ 499 w 1360"/>
                <a:gd name="T3" fmla="*/ 1311 h 1547"/>
                <a:gd name="T4" fmla="*/ 607 w 1360"/>
                <a:gd name="T5" fmla="*/ 1236 h 1547"/>
                <a:gd name="T6" fmla="*/ 195 w 1360"/>
                <a:gd name="T7" fmla="*/ 1359 h 1547"/>
                <a:gd name="T8" fmla="*/ 120 w 1360"/>
                <a:gd name="T9" fmla="*/ 1176 h 1547"/>
                <a:gd name="T10" fmla="*/ 237 w 1360"/>
                <a:gd name="T11" fmla="*/ 1134 h 1547"/>
                <a:gd name="T12" fmla="*/ 132 w 1360"/>
                <a:gd name="T13" fmla="*/ 1104 h 1547"/>
                <a:gd name="T14" fmla="*/ 115 w 1360"/>
                <a:gd name="T15" fmla="*/ 966 h 1547"/>
                <a:gd name="T16" fmla="*/ 7 w 1360"/>
                <a:gd name="T17" fmla="*/ 910 h 1547"/>
                <a:gd name="T18" fmla="*/ 137 w 1360"/>
                <a:gd name="T19" fmla="*/ 703 h 1547"/>
                <a:gd name="T20" fmla="*/ 144 w 1360"/>
                <a:gd name="T21" fmla="*/ 345 h 1547"/>
                <a:gd name="T22" fmla="*/ 593 w 1360"/>
                <a:gd name="T23" fmla="*/ 30 h 1547"/>
                <a:gd name="T24" fmla="*/ 1227 w 1360"/>
                <a:gd name="T25" fmla="*/ 396 h 1547"/>
                <a:gd name="T26" fmla="*/ 1058 w 1360"/>
                <a:gd name="T27" fmla="*/ 1165 h 1547"/>
                <a:gd name="T28" fmla="*/ 1206 w 1360"/>
                <a:gd name="T29" fmla="*/ 1476 h 154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360"/>
                <a:gd name="T46" fmla="*/ 0 h 1547"/>
                <a:gd name="T47" fmla="*/ 1360 w 1360"/>
                <a:gd name="T48" fmla="*/ 1547 h 154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360" h="1547">
                  <a:moveTo>
                    <a:pt x="506" y="1547"/>
                  </a:moveTo>
                  <a:cubicBezTo>
                    <a:pt x="505" y="1508"/>
                    <a:pt x="482" y="1363"/>
                    <a:pt x="499" y="1311"/>
                  </a:cubicBezTo>
                  <a:cubicBezTo>
                    <a:pt x="563" y="1262"/>
                    <a:pt x="496" y="1329"/>
                    <a:pt x="607" y="1236"/>
                  </a:cubicBezTo>
                  <a:cubicBezTo>
                    <a:pt x="512" y="1314"/>
                    <a:pt x="364" y="1354"/>
                    <a:pt x="195" y="1359"/>
                  </a:cubicBezTo>
                  <a:cubicBezTo>
                    <a:pt x="84" y="1359"/>
                    <a:pt x="147" y="1272"/>
                    <a:pt x="120" y="1176"/>
                  </a:cubicBezTo>
                  <a:cubicBezTo>
                    <a:pt x="105" y="1118"/>
                    <a:pt x="144" y="1137"/>
                    <a:pt x="237" y="1134"/>
                  </a:cubicBezTo>
                  <a:cubicBezTo>
                    <a:pt x="168" y="1113"/>
                    <a:pt x="157" y="1126"/>
                    <a:pt x="132" y="1104"/>
                  </a:cubicBezTo>
                  <a:cubicBezTo>
                    <a:pt x="100" y="1079"/>
                    <a:pt x="130" y="1061"/>
                    <a:pt x="115" y="966"/>
                  </a:cubicBezTo>
                  <a:cubicBezTo>
                    <a:pt x="14" y="930"/>
                    <a:pt x="12" y="949"/>
                    <a:pt x="7" y="910"/>
                  </a:cubicBezTo>
                  <a:cubicBezTo>
                    <a:pt x="0" y="844"/>
                    <a:pt x="118" y="796"/>
                    <a:pt x="137" y="703"/>
                  </a:cubicBezTo>
                  <a:cubicBezTo>
                    <a:pt x="157" y="610"/>
                    <a:pt x="89" y="453"/>
                    <a:pt x="144" y="345"/>
                  </a:cubicBezTo>
                  <a:cubicBezTo>
                    <a:pt x="253" y="142"/>
                    <a:pt x="374" y="48"/>
                    <a:pt x="593" y="30"/>
                  </a:cubicBezTo>
                  <a:cubicBezTo>
                    <a:pt x="959" y="0"/>
                    <a:pt x="1150" y="163"/>
                    <a:pt x="1227" y="396"/>
                  </a:cubicBezTo>
                  <a:cubicBezTo>
                    <a:pt x="1360" y="801"/>
                    <a:pt x="1058" y="1012"/>
                    <a:pt x="1058" y="1165"/>
                  </a:cubicBezTo>
                  <a:cubicBezTo>
                    <a:pt x="1058" y="1318"/>
                    <a:pt x="1191" y="1423"/>
                    <a:pt x="1206" y="1476"/>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8" name="Freeform 5">
              <a:extLst>
                <a:ext uri="{FF2B5EF4-FFF2-40B4-BE49-F238E27FC236}">
                  <a16:creationId xmlns:a16="http://schemas.microsoft.com/office/drawing/2014/main" id="{A290791D-AB23-4709-95A1-6716007EEAD3}"/>
                </a:ext>
              </a:extLst>
            </p:cNvPr>
            <p:cNvSpPr>
              <a:spLocks/>
            </p:cNvSpPr>
            <p:nvPr/>
          </p:nvSpPr>
          <p:spPr bwMode="auto">
            <a:xfrm>
              <a:off x="1916" y="2154"/>
              <a:ext cx="130" cy="111"/>
            </a:xfrm>
            <a:custGeom>
              <a:avLst/>
              <a:gdLst>
                <a:gd name="T0" fmla="*/ 130 w 130"/>
                <a:gd name="T1" fmla="*/ 57 h 111"/>
                <a:gd name="T2" fmla="*/ 73 w 130"/>
                <a:gd name="T3" fmla="*/ 35 h 111"/>
                <a:gd name="T4" fmla="*/ 28 w 130"/>
                <a:gd name="T5" fmla="*/ 0 h 111"/>
                <a:gd name="T6" fmla="*/ 22 w 130"/>
                <a:gd name="T7" fmla="*/ 111 h 111"/>
                <a:gd name="T8" fmla="*/ 130 w 130"/>
                <a:gd name="T9" fmla="*/ 57 h 111"/>
                <a:gd name="T10" fmla="*/ 0 60000 65536"/>
                <a:gd name="T11" fmla="*/ 0 60000 65536"/>
                <a:gd name="T12" fmla="*/ 0 60000 65536"/>
                <a:gd name="T13" fmla="*/ 0 60000 65536"/>
                <a:gd name="T14" fmla="*/ 0 60000 65536"/>
                <a:gd name="T15" fmla="*/ 0 w 130"/>
                <a:gd name="T16" fmla="*/ 0 h 111"/>
                <a:gd name="T17" fmla="*/ 130 w 130"/>
                <a:gd name="T18" fmla="*/ 111 h 111"/>
              </a:gdLst>
              <a:ahLst/>
              <a:cxnLst>
                <a:cxn ang="T10">
                  <a:pos x="T0" y="T1"/>
                </a:cxn>
                <a:cxn ang="T11">
                  <a:pos x="T2" y="T3"/>
                </a:cxn>
                <a:cxn ang="T12">
                  <a:pos x="T4" y="T5"/>
                </a:cxn>
                <a:cxn ang="T13">
                  <a:pos x="T6" y="T7"/>
                </a:cxn>
                <a:cxn ang="T14">
                  <a:pos x="T8" y="T9"/>
                </a:cxn>
              </a:cxnLst>
              <a:rect l="T15" t="T16" r="T17" b="T18"/>
              <a:pathLst>
                <a:path w="130" h="111">
                  <a:moveTo>
                    <a:pt x="130" y="57"/>
                  </a:moveTo>
                  <a:cubicBezTo>
                    <a:pt x="76" y="53"/>
                    <a:pt x="97" y="51"/>
                    <a:pt x="73" y="35"/>
                  </a:cubicBezTo>
                  <a:cubicBezTo>
                    <a:pt x="52" y="20"/>
                    <a:pt x="58" y="23"/>
                    <a:pt x="28" y="0"/>
                  </a:cubicBezTo>
                  <a:cubicBezTo>
                    <a:pt x="0" y="42"/>
                    <a:pt x="1" y="56"/>
                    <a:pt x="22" y="111"/>
                  </a:cubicBezTo>
                  <a:cubicBezTo>
                    <a:pt x="70" y="72"/>
                    <a:pt x="70" y="87"/>
                    <a:pt x="130" y="57"/>
                  </a:cubicBezTo>
                  <a:close/>
                </a:path>
              </a:pathLst>
            </a:custGeom>
            <a:solidFill>
              <a:srgbClr val="FFFFFF"/>
            </a:solidFill>
            <a:ln w="38100">
              <a:solidFill>
                <a:schemeClr val="tx1"/>
              </a:solidFill>
              <a:round/>
              <a:headEnd/>
              <a:tailEnd/>
            </a:ln>
          </p:spPr>
          <p:txBody>
            <a:bodyPr wrap="none" lIns="90000" tIns="46800" rIns="90000" bIns="46800" anchor="ctr">
              <a:spAutoFit/>
            </a:bodyPr>
            <a:lstStyle/>
            <a:p>
              <a:endParaRPr lang="ru-RU"/>
            </a:p>
          </p:txBody>
        </p:sp>
        <p:sp>
          <p:nvSpPr>
            <p:cNvPr id="9" name="Freeform 6">
              <a:extLst>
                <a:ext uri="{FF2B5EF4-FFF2-40B4-BE49-F238E27FC236}">
                  <a16:creationId xmlns:a16="http://schemas.microsoft.com/office/drawing/2014/main" id="{F084430A-DB77-44D0-8C9E-2E0D46064A6A}"/>
                </a:ext>
              </a:extLst>
            </p:cNvPr>
            <p:cNvSpPr>
              <a:spLocks/>
            </p:cNvSpPr>
            <p:nvPr/>
          </p:nvSpPr>
          <p:spPr bwMode="auto">
            <a:xfrm>
              <a:off x="1954" y="1568"/>
              <a:ext cx="966" cy="723"/>
            </a:xfrm>
            <a:custGeom>
              <a:avLst/>
              <a:gdLst>
                <a:gd name="T0" fmla="*/ 104 w 966"/>
                <a:gd name="T1" fmla="*/ 172 h 723"/>
                <a:gd name="T2" fmla="*/ 128 w 966"/>
                <a:gd name="T3" fmla="*/ 112 h 723"/>
                <a:gd name="T4" fmla="*/ 200 w 966"/>
                <a:gd name="T5" fmla="*/ 82 h 723"/>
                <a:gd name="T6" fmla="*/ 212 w 966"/>
                <a:gd name="T7" fmla="*/ 46 h 723"/>
                <a:gd name="T8" fmla="*/ 332 w 966"/>
                <a:gd name="T9" fmla="*/ 10 h 723"/>
                <a:gd name="T10" fmla="*/ 446 w 966"/>
                <a:gd name="T11" fmla="*/ 40 h 723"/>
                <a:gd name="T12" fmla="*/ 560 w 966"/>
                <a:gd name="T13" fmla="*/ 4 h 723"/>
                <a:gd name="T14" fmla="*/ 680 w 966"/>
                <a:gd name="T15" fmla="*/ 64 h 723"/>
                <a:gd name="T16" fmla="*/ 770 w 966"/>
                <a:gd name="T17" fmla="*/ 106 h 723"/>
                <a:gd name="T18" fmla="*/ 818 w 966"/>
                <a:gd name="T19" fmla="*/ 208 h 723"/>
                <a:gd name="T20" fmla="*/ 896 w 966"/>
                <a:gd name="T21" fmla="*/ 262 h 723"/>
                <a:gd name="T22" fmla="*/ 908 w 966"/>
                <a:gd name="T23" fmla="*/ 370 h 723"/>
                <a:gd name="T24" fmla="*/ 962 w 966"/>
                <a:gd name="T25" fmla="*/ 490 h 723"/>
                <a:gd name="T26" fmla="*/ 932 w 966"/>
                <a:gd name="T27" fmla="*/ 562 h 723"/>
                <a:gd name="T28" fmla="*/ 920 w 966"/>
                <a:gd name="T29" fmla="*/ 628 h 723"/>
                <a:gd name="T30" fmla="*/ 872 w 966"/>
                <a:gd name="T31" fmla="*/ 682 h 723"/>
                <a:gd name="T32" fmla="*/ 716 w 966"/>
                <a:gd name="T33" fmla="*/ 712 h 723"/>
                <a:gd name="T34" fmla="*/ 626 w 966"/>
                <a:gd name="T35" fmla="*/ 616 h 723"/>
                <a:gd name="T36" fmla="*/ 386 w 966"/>
                <a:gd name="T37" fmla="*/ 556 h 723"/>
                <a:gd name="T38" fmla="*/ 272 w 966"/>
                <a:gd name="T39" fmla="*/ 520 h 723"/>
                <a:gd name="T40" fmla="*/ 176 w 966"/>
                <a:gd name="T41" fmla="*/ 472 h 723"/>
                <a:gd name="T42" fmla="*/ 68 w 966"/>
                <a:gd name="T43" fmla="*/ 472 h 723"/>
                <a:gd name="T44" fmla="*/ 8 w 966"/>
                <a:gd name="T45" fmla="*/ 388 h 723"/>
                <a:gd name="T46" fmla="*/ 20 w 966"/>
                <a:gd name="T47" fmla="*/ 226 h 723"/>
                <a:gd name="T48" fmla="*/ 104 w 966"/>
                <a:gd name="T49" fmla="*/ 172 h 72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66"/>
                <a:gd name="T76" fmla="*/ 0 h 723"/>
                <a:gd name="T77" fmla="*/ 966 w 966"/>
                <a:gd name="T78" fmla="*/ 723 h 72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66" h="723">
                  <a:moveTo>
                    <a:pt x="104" y="172"/>
                  </a:moveTo>
                  <a:cubicBezTo>
                    <a:pt x="122" y="153"/>
                    <a:pt x="112" y="127"/>
                    <a:pt x="128" y="112"/>
                  </a:cubicBezTo>
                  <a:cubicBezTo>
                    <a:pt x="144" y="97"/>
                    <a:pt x="186" y="93"/>
                    <a:pt x="200" y="82"/>
                  </a:cubicBezTo>
                  <a:cubicBezTo>
                    <a:pt x="214" y="71"/>
                    <a:pt x="190" y="58"/>
                    <a:pt x="212" y="46"/>
                  </a:cubicBezTo>
                  <a:cubicBezTo>
                    <a:pt x="234" y="34"/>
                    <a:pt x="293" y="11"/>
                    <a:pt x="332" y="10"/>
                  </a:cubicBezTo>
                  <a:cubicBezTo>
                    <a:pt x="371" y="9"/>
                    <a:pt x="408" y="41"/>
                    <a:pt x="446" y="40"/>
                  </a:cubicBezTo>
                  <a:cubicBezTo>
                    <a:pt x="484" y="39"/>
                    <a:pt x="521" y="0"/>
                    <a:pt x="560" y="4"/>
                  </a:cubicBezTo>
                  <a:cubicBezTo>
                    <a:pt x="599" y="8"/>
                    <a:pt x="645" y="47"/>
                    <a:pt x="680" y="64"/>
                  </a:cubicBezTo>
                  <a:cubicBezTo>
                    <a:pt x="715" y="81"/>
                    <a:pt x="747" y="82"/>
                    <a:pt x="770" y="106"/>
                  </a:cubicBezTo>
                  <a:cubicBezTo>
                    <a:pt x="793" y="130"/>
                    <a:pt x="797" y="182"/>
                    <a:pt x="818" y="208"/>
                  </a:cubicBezTo>
                  <a:cubicBezTo>
                    <a:pt x="839" y="234"/>
                    <a:pt x="881" y="235"/>
                    <a:pt x="896" y="262"/>
                  </a:cubicBezTo>
                  <a:cubicBezTo>
                    <a:pt x="911" y="289"/>
                    <a:pt x="897" y="332"/>
                    <a:pt x="908" y="370"/>
                  </a:cubicBezTo>
                  <a:cubicBezTo>
                    <a:pt x="919" y="408"/>
                    <a:pt x="958" y="458"/>
                    <a:pt x="962" y="490"/>
                  </a:cubicBezTo>
                  <a:cubicBezTo>
                    <a:pt x="966" y="522"/>
                    <a:pt x="939" y="539"/>
                    <a:pt x="932" y="562"/>
                  </a:cubicBezTo>
                  <a:cubicBezTo>
                    <a:pt x="925" y="585"/>
                    <a:pt x="930" y="608"/>
                    <a:pt x="920" y="628"/>
                  </a:cubicBezTo>
                  <a:cubicBezTo>
                    <a:pt x="910" y="648"/>
                    <a:pt x="906" y="668"/>
                    <a:pt x="872" y="682"/>
                  </a:cubicBezTo>
                  <a:cubicBezTo>
                    <a:pt x="838" y="696"/>
                    <a:pt x="757" y="723"/>
                    <a:pt x="716" y="712"/>
                  </a:cubicBezTo>
                  <a:cubicBezTo>
                    <a:pt x="675" y="701"/>
                    <a:pt x="681" y="642"/>
                    <a:pt x="626" y="616"/>
                  </a:cubicBezTo>
                  <a:cubicBezTo>
                    <a:pt x="571" y="590"/>
                    <a:pt x="445" y="572"/>
                    <a:pt x="386" y="556"/>
                  </a:cubicBezTo>
                  <a:cubicBezTo>
                    <a:pt x="327" y="540"/>
                    <a:pt x="307" y="534"/>
                    <a:pt x="272" y="520"/>
                  </a:cubicBezTo>
                  <a:cubicBezTo>
                    <a:pt x="237" y="506"/>
                    <a:pt x="210" y="480"/>
                    <a:pt x="176" y="472"/>
                  </a:cubicBezTo>
                  <a:cubicBezTo>
                    <a:pt x="142" y="464"/>
                    <a:pt x="96" y="486"/>
                    <a:pt x="68" y="472"/>
                  </a:cubicBezTo>
                  <a:cubicBezTo>
                    <a:pt x="40" y="458"/>
                    <a:pt x="16" y="429"/>
                    <a:pt x="8" y="388"/>
                  </a:cubicBezTo>
                  <a:cubicBezTo>
                    <a:pt x="0" y="347"/>
                    <a:pt x="4" y="262"/>
                    <a:pt x="20" y="226"/>
                  </a:cubicBezTo>
                  <a:cubicBezTo>
                    <a:pt x="36" y="190"/>
                    <a:pt x="86" y="191"/>
                    <a:pt x="104" y="172"/>
                  </a:cubicBezTo>
                  <a:close/>
                </a:path>
              </a:pathLst>
            </a:custGeom>
            <a:solidFill>
              <a:srgbClr val="FFFFFF"/>
            </a:solidFill>
            <a:ln w="28575">
              <a:solidFill>
                <a:schemeClr val="tx1"/>
              </a:solidFill>
              <a:round/>
              <a:headEnd/>
              <a:tailEnd/>
            </a:ln>
          </p:spPr>
          <p:txBody>
            <a:bodyPr wrap="none" lIns="90000" tIns="46800" rIns="90000" bIns="46800" anchor="ctr">
              <a:spAutoFit/>
            </a:bodyPr>
            <a:lstStyle/>
            <a:p>
              <a:endParaRPr lang="ru-RU"/>
            </a:p>
          </p:txBody>
        </p:sp>
        <p:sp>
          <p:nvSpPr>
            <p:cNvPr id="10" name="Text Box 7">
              <a:extLst>
                <a:ext uri="{FF2B5EF4-FFF2-40B4-BE49-F238E27FC236}">
                  <a16:creationId xmlns:a16="http://schemas.microsoft.com/office/drawing/2014/main" id="{685FFB12-0470-4F6F-98D6-0CB8D06D9AA8}"/>
                </a:ext>
              </a:extLst>
            </p:cNvPr>
            <p:cNvSpPr txBox="1">
              <a:spLocks noChangeArrowheads="1"/>
            </p:cNvSpPr>
            <p:nvPr/>
          </p:nvSpPr>
          <p:spPr bwMode="auto">
            <a:xfrm rot="876419">
              <a:off x="2144" y="1691"/>
              <a:ext cx="687" cy="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en-US" sz="1800" dirty="0" err="1">
                  <a:solidFill>
                    <a:srgbClr val="0E176C"/>
                  </a:solidFill>
                  <a:latin typeface="+mn-lt"/>
                </a:rPr>
                <a:t>Ментал</a:t>
              </a:r>
              <a:r>
                <a:rPr lang="ru-RU" altLang="en-US" sz="1800" dirty="0">
                  <a:solidFill>
                    <a:srgbClr val="0E176C"/>
                  </a:solidFill>
                  <a:latin typeface="+mn-lt"/>
                </a:rPr>
                <a:t>.</a:t>
              </a:r>
            </a:p>
            <a:p>
              <a:pPr eaLnBrk="1" hangingPunct="1">
                <a:spcBef>
                  <a:spcPct val="0"/>
                </a:spcBef>
                <a:buFontTx/>
                <a:buNone/>
              </a:pPr>
              <a:r>
                <a:rPr lang="ru-RU" altLang="en-US" sz="1800" dirty="0">
                  <a:solidFill>
                    <a:srgbClr val="0E176C"/>
                  </a:solidFill>
                  <a:latin typeface="+mn-lt"/>
                </a:rPr>
                <a:t>модель</a:t>
              </a:r>
              <a:endParaRPr lang="en-US" altLang="en-US" sz="1800" dirty="0">
                <a:solidFill>
                  <a:srgbClr val="0E176C"/>
                </a:solidFill>
                <a:latin typeface="+mn-lt"/>
              </a:endParaRPr>
            </a:p>
          </p:txBody>
        </p:sp>
      </p:grpSp>
      <p:sp>
        <p:nvSpPr>
          <p:cNvPr id="11" name="Text Box 8">
            <a:extLst>
              <a:ext uri="{FF2B5EF4-FFF2-40B4-BE49-F238E27FC236}">
                <a16:creationId xmlns:a16="http://schemas.microsoft.com/office/drawing/2014/main" id="{0E0A9706-5398-40D5-968B-2BC65B20F83A}"/>
              </a:ext>
            </a:extLst>
          </p:cNvPr>
          <p:cNvSpPr txBox="1">
            <a:spLocks noChangeArrowheads="1"/>
          </p:cNvSpPr>
          <p:nvPr/>
        </p:nvSpPr>
        <p:spPr bwMode="auto">
          <a:xfrm>
            <a:off x="6197600" y="1589539"/>
            <a:ext cx="1574319"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mn-lt"/>
              </a:rPr>
              <a:t>Ерте</a:t>
            </a:r>
            <a:r>
              <a:rPr lang="ru-RU" sz="1800" dirty="0"/>
              <a:t> </a:t>
            </a:r>
            <a:r>
              <a:rPr lang="ru-RU" sz="1800" dirty="0" err="1">
                <a:solidFill>
                  <a:srgbClr val="0E176C"/>
                </a:solidFill>
                <a:latin typeface="+mn-lt"/>
              </a:rPr>
              <a:t>тәжірибе</a:t>
            </a:r>
            <a:endParaRPr lang="en-US" altLang="en-US" sz="1800" dirty="0">
              <a:solidFill>
                <a:srgbClr val="0E176C"/>
              </a:solidFill>
              <a:latin typeface="+mn-lt"/>
            </a:endParaRPr>
          </a:p>
        </p:txBody>
      </p:sp>
      <p:sp>
        <p:nvSpPr>
          <p:cNvPr id="12" name="Text Box 9">
            <a:extLst>
              <a:ext uri="{FF2B5EF4-FFF2-40B4-BE49-F238E27FC236}">
                <a16:creationId xmlns:a16="http://schemas.microsoft.com/office/drawing/2014/main" id="{EB1A673C-31D0-4AF8-81E1-FBE36164CB6A}"/>
              </a:ext>
            </a:extLst>
          </p:cNvPr>
          <p:cNvSpPr txBox="1">
            <a:spLocks noChangeArrowheads="1"/>
          </p:cNvSpPr>
          <p:nvPr/>
        </p:nvSpPr>
        <p:spPr bwMode="auto">
          <a:xfrm>
            <a:off x="6848475" y="2287653"/>
            <a:ext cx="1556173"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a:solidFill>
                  <a:srgbClr val="0E176C"/>
                </a:solidFill>
                <a:latin typeface="+mn-lt"/>
              </a:rPr>
              <a:t>Интуиция?</a:t>
            </a:r>
            <a:br>
              <a:rPr lang="ru-RU" sz="1800" dirty="0">
                <a:solidFill>
                  <a:srgbClr val="0E176C"/>
                </a:solidFill>
                <a:latin typeface="+mn-lt"/>
              </a:rPr>
            </a:br>
            <a:r>
              <a:rPr lang="ru-RU" sz="1800" dirty="0" err="1">
                <a:solidFill>
                  <a:srgbClr val="0E176C"/>
                </a:solidFill>
                <a:latin typeface="+mn-lt"/>
              </a:rPr>
              <a:t>Туа</a:t>
            </a:r>
            <a:r>
              <a:rPr lang="ru-RU" sz="1800" dirty="0">
                <a:solidFill>
                  <a:srgbClr val="0E176C"/>
                </a:solidFill>
                <a:latin typeface="+mn-lt"/>
              </a:rPr>
              <a:t> </a:t>
            </a:r>
            <a:r>
              <a:rPr lang="ru-RU" sz="1800" dirty="0" err="1">
                <a:solidFill>
                  <a:srgbClr val="0E176C"/>
                </a:solidFill>
                <a:latin typeface="+mn-lt"/>
              </a:rPr>
              <a:t>біткен</a:t>
            </a:r>
            <a:r>
              <a:rPr lang="ru-RU" sz="1800" dirty="0">
                <a:solidFill>
                  <a:srgbClr val="0E176C"/>
                </a:solidFill>
                <a:latin typeface="+mn-lt"/>
              </a:rPr>
              <a:t> </a:t>
            </a:r>
            <a:r>
              <a:rPr lang="ru-RU" sz="1800" dirty="0" err="1">
                <a:solidFill>
                  <a:srgbClr val="0E176C"/>
                </a:solidFill>
                <a:latin typeface="+mn-lt"/>
              </a:rPr>
              <a:t>бе</a:t>
            </a:r>
            <a:r>
              <a:rPr lang="ru-RU" sz="1800" dirty="0">
                <a:solidFill>
                  <a:srgbClr val="0E176C"/>
                </a:solidFill>
                <a:latin typeface="+mn-lt"/>
              </a:rPr>
              <a:t>?</a:t>
            </a:r>
            <a:endParaRPr lang="en-US" altLang="en-US" sz="1800" dirty="0">
              <a:solidFill>
                <a:srgbClr val="0E176C"/>
              </a:solidFill>
              <a:latin typeface="+mn-lt"/>
            </a:endParaRPr>
          </a:p>
        </p:txBody>
      </p:sp>
      <p:sp>
        <p:nvSpPr>
          <p:cNvPr id="13" name="Text Box 10">
            <a:extLst>
              <a:ext uri="{FF2B5EF4-FFF2-40B4-BE49-F238E27FC236}">
                <a16:creationId xmlns:a16="http://schemas.microsoft.com/office/drawing/2014/main" id="{4E7FAEC1-A740-46F9-89D3-82A4A1B82457}"/>
              </a:ext>
            </a:extLst>
          </p:cNvPr>
          <p:cNvSpPr txBox="1">
            <a:spLocks noChangeArrowheads="1"/>
          </p:cNvSpPr>
          <p:nvPr/>
        </p:nvSpPr>
        <p:spPr bwMode="auto">
          <a:xfrm>
            <a:off x="1763688" y="1555409"/>
            <a:ext cx="2465268"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smtClean="0">
                <a:solidFill>
                  <a:srgbClr val="0E176C"/>
                </a:solidFill>
                <a:latin typeface="+mn-lt"/>
              </a:rPr>
              <a:t>Нұсқаулық</a:t>
            </a:r>
            <a:r>
              <a:rPr lang="ru-RU" sz="1800" dirty="0" smtClean="0">
                <a:solidFill>
                  <a:srgbClr val="0E176C"/>
                </a:solidFill>
                <a:latin typeface="+mn-lt"/>
              </a:rPr>
              <a:t> (</a:t>
            </a:r>
            <a:r>
              <a:rPr lang="ru-RU" sz="1800" dirty="0" err="1" smtClean="0">
                <a:solidFill>
                  <a:srgbClr val="0E176C"/>
                </a:solidFill>
                <a:latin typeface="+mn-lt"/>
              </a:rPr>
              <a:t>Басшылық</a:t>
            </a:r>
            <a:r>
              <a:rPr lang="ru-RU" sz="1800" dirty="0" smtClean="0">
                <a:solidFill>
                  <a:srgbClr val="0E176C"/>
                </a:solidFill>
                <a:latin typeface="+mn-lt"/>
              </a:rPr>
              <a:t>)</a:t>
            </a:r>
            <a:endParaRPr lang="en-US" altLang="en-US" sz="1800" dirty="0">
              <a:solidFill>
                <a:srgbClr val="0E176C"/>
              </a:solidFill>
              <a:latin typeface="+mn-lt"/>
            </a:endParaRPr>
          </a:p>
        </p:txBody>
      </p:sp>
      <p:sp>
        <p:nvSpPr>
          <p:cNvPr id="14" name="Text Box 11">
            <a:extLst>
              <a:ext uri="{FF2B5EF4-FFF2-40B4-BE49-F238E27FC236}">
                <a16:creationId xmlns:a16="http://schemas.microsoft.com/office/drawing/2014/main" id="{8445FB95-FAB3-4D58-BD10-D4A77333DC84}"/>
              </a:ext>
            </a:extLst>
          </p:cNvPr>
          <p:cNvSpPr txBox="1">
            <a:spLocks noChangeArrowheads="1"/>
          </p:cNvSpPr>
          <p:nvPr/>
        </p:nvSpPr>
        <p:spPr bwMode="auto">
          <a:xfrm>
            <a:off x="2366461" y="2924504"/>
            <a:ext cx="1137148"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altLang="en-US" sz="1800" dirty="0" err="1" smtClean="0">
                <a:solidFill>
                  <a:srgbClr val="0E176C"/>
                </a:solidFill>
                <a:latin typeface="+mn-lt"/>
              </a:rPr>
              <a:t>Жаңа</a:t>
            </a:r>
            <a:r>
              <a:rPr lang="ru-RU" altLang="en-US" sz="1800" dirty="0" smtClean="0">
                <a:solidFill>
                  <a:srgbClr val="0E176C"/>
                </a:solidFill>
                <a:latin typeface="+mn-lt"/>
              </a:rPr>
              <a:t> </a:t>
            </a:r>
          </a:p>
          <a:p>
            <a:pPr>
              <a:spcBef>
                <a:spcPct val="0"/>
              </a:spcBef>
              <a:buNone/>
            </a:pPr>
            <a:r>
              <a:rPr lang="ru-RU" sz="1800" dirty="0" err="1" smtClean="0">
                <a:solidFill>
                  <a:srgbClr val="0E176C"/>
                </a:solidFill>
              </a:rPr>
              <a:t>тәжірибе</a:t>
            </a:r>
            <a:r>
              <a:rPr lang="ru-RU" altLang="en-US" sz="1800" dirty="0" smtClean="0">
                <a:solidFill>
                  <a:srgbClr val="0E176C"/>
                </a:solidFill>
                <a:latin typeface="+mn-lt"/>
              </a:rPr>
              <a:t> </a:t>
            </a:r>
            <a:endParaRPr lang="en-US" altLang="en-US" sz="1800" dirty="0">
              <a:solidFill>
                <a:srgbClr val="0E176C"/>
              </a:solidFill>
              <a:latin typeface="+mn-lt"/>
            </a:endParaRPr>
          </a:p>
        </p:txBody>
      </p:sp>
      <p:sp>
        <p:nvSpPr>
          <p:cNvPr id="15" name="AutoShape 12">
            <a:extLst>
              <a:ext uri="{FF2B5EF4-FFF2-40B4-BE49-F238E27FC236}">
                <a16:creationId xmlns:a16="http://schemas.microsoft.com/office/drawing/2014/main" id="{D323634D-BD19-4042-8ECA-385769F954E4}"/>
              </a:ext>
            </a:extLst>
          </p:cNvPr>
          <p:cNvSpPr>
            <a:spLocks noChangeArrowheads="1"/>
          </p:cNvSpPr>
          <p:nvPr/>
        </p:nvSpPr>
        <p:spPr bwMode="auto">
          <a:xfrm>
            <a:off x="6362701" y="3206483"/>
            <a:ext cx="2058988" cy="717503"/>
          </a:xfrm>
          <a:prstGeom prst="wedgeRoundRectCallout">
            <a:avLst>
              <a:gd name="adj1" fmla="val -98431"/>
              <a:gd name="adj2" fmla="val -122980"/>
              <a:gd name="adj3" fmla="val 1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u-RU" sz="1800" dirty="0" err="1">
                <a:solidFill>
                  <a:srgbClr val="0E176C"/>
                </a:solidFill>
                <a:latin typeface="+mn-lt"/>
              </a:rPr>
              <a:t>Суреттер</a:t>
            </a:r>
            <a:r>
              <a:rPr lang="ru-RU" sz="1800" dirty="0">
                <a:solidFill>
                  <a:srgbClr val="0E176C"/>
                </a:solidFill>
                <a:latin typeface="+mn-lt"/>
              </a:rPr>
              <a:t> + Логика + </a:t>
            </a:r>
            <a:r>
              <a:rPr lang="ru-RU" sz="1800" dirty="0" err="1">
                <a:solidFill>
                  <a:srgbClr val="0E176C"/>
                </a:solidFill>
                <a:latin typeface="+mn-lt"/>
              </a:rPr>
              <a:t>Процедуралар</a:t>
            </a:r>
            <a:r>
              <a:rPr lang="ru-RU" sz="1800" dirty="0">
                <a:solidFill>
                  <a:srgbClr val="0E176C"/>
                </a:solidFill>
                <a:latin typeface="+mn-lt"/>
              </a:rPr>
              <a:t>?</a:t>
            </a:r>
            <a:endParaRPr lang="en-US" altLang="en-US" sz="1800" dirty="0">
              <a:solidFill>
                <a:srgbClr val="0E176C"/>
              </a:solidFill>
              <a:latin typeface="+mn-lt"/>
            </a:endParaRPr>
          </a:p>
        </p:txBody>
      </p:sp>
      <p:grpSp>
        <p:nvGrpSpPr>
          <p:cNvPr id="16" name="Group 13">
            <a:extLst>
              <a:ext uri="{FF2B5EF4-FFF2-40B4-BE49-F238E27FC236}">
                <a16:creationId xmlns:a16="http://schemas.microsoft.com/office/drawing/2014/main" id="{68F9D8DE-BBE0-486D-B462-6B8B5730258E}"/>
              </a:ext>
            </a:extLst>
          </p:cNvPr>
          <p:cNvGrpSpPr>
            <a:grpSpLocks/>
          </p:cNvGrpSpPr>
          <p:nvPr/>
        </p:nvGrpSpPr>
        <p:grpSpPr bwMode="auto">
          <a:xfrm flipH="1">
            <a:off x="595313" y="2789709"/>
            <a:ext cx="1536700" cy="1114425"/>
            <a:chOff x="2313" y="1603"/>
            <a:chExt cx="622" cy="451"/>
          </a:xfrm>
        </p:grpSpPr>
        <p:sp>
          <p:nvSpPr>
            <p:cNvPr id="17" name="Freeform 14">
              <a:extLst>
                <a:ext uri="{FF2B5EF4-FFF2-40B4-BE49-F238E27FC236}">
                  <a16:creationId xmlns:a16="http://schemas.microsoft.com/office/drawing/2014/main" id="{67CEB098-C97C-48F7-88DB-3630980C92A3}"/>
                </a:ext>
              </a:extLst>
            </p:cNvPr>
            <p:cNvSpPr>
              <a:spLocks/>
            </p:cNvSpPr>
            <p:nvPr/>
          </p:nvSpPr>
          <p:spPr bwMode="auto">
            <a:xfrm>
              <a:off x="2357" y="1603"/>
              <a:ext cx="578" cy="451"/>
            </a:xfrm>
            <a:custGeom>
              <a:avLst/>
              <a:gdLst>
                <a:gd name="T0" fmla="*/ 0 w 930"/>
                <a:gd name="T1" fmla="*/ 9 h 726"/>
                <a:gd name="T2" fmla="*/ 88 w 930"/>
                <a:gd name="T3" fmla="*/ 0 h 726"/>
                <a:gd name="T4" fmla="*/ 124 w 930"/>
                <a:gd name="T5" fmla="*/ 4 h 726"/>
                <a:gd name="T6" fmla="*/ 203 w 930"/>
                <a:gd name="T7" fmla="*/ 24 h 726"/>
                <a:gd name="T8" fmla="*/ 221 w 930"/>
                <a:gd name="T9" fmla="*/ 49 h 726"/>
                <a:gd name="T10" fmla="*/ 223 w 930"/>
                <a:gd name="T11" fmla="*/ 109 h 726"/>
                <a:gd name="T12" fmla="*/ 212 w 930"/>
                <a:gd name="T13" fmla="*/ 138 h 726"/>
                <a:gd name="T14" fmla="*/ 136 w 930"/>
                <a:gd name="T15" fmla="*/ 174 h 726"/>
                <a:gd name="T16" fmla="*/ 0 60000 65536"/>
                <a:gd name="T17" fmla="*/ 0 60000 65536"/>
                <a:gd name="T18" fmla="*/ 0 60000 65536"/>
                <a:gd name="T19" fmla="*/ 0 60000 65536"/>
                <a:gd name="T20" fmla="*/ 0 60000 65536"/>
                <a:gd name="T21" fmla="*/ 0 60000 65536"/>
                <a:gd name="T22" fmla="*/ 0 60000 65536"/>
                <a:gd name="T23" fmla="*/ 0 60000 65536"/>
                <a:gd name="T24" fmla="*/ 0 w 930"/>
                <a:gd name="T25" fmla="*/ 0 h 726"/>
                <a:gd name="T26" fmla="*/ 930 w 930"/>
                <a:gd name="T27" fmla="*/ 726 h 7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0" h="726">
                  <a:moveTo>
                    <a:pt x="0" y="36"/>
                  </a:moveTo>
                  <a:cubicBezTo>
                    <a:pt x="61" y="30"/>
                    <a:pt x="366" y="0"/>
                    <a:pt x="366" y="0"/>
                  </a:cubicBezTo>
                  <a:cubicBezTo>
                    <a:pt x="421" y="0"/>
                    <a:pt x="467" y="0"/>
                    <a:pt x="517" y="18"/>
                  </a:cubicBezTo>
                  <a:lnTo>
                    <a:pt x="843" y="102"/>
                  </a:lnTo>
                  <a:cubicBezTo>
                    <a:pt x="893" y="126"/>
                    <a:pt x="913" y="144"/>
                    <a:pt x="918" y="204"/>
                  </a:cubicBezTo>
                  <a:lnTo>
                    <a:pt x="930" y="456"/>
                  </a:lnTo>
                  <a:cubicBezTo>
                    <a:pt x="920" y="504"/>
                    <a:pt x="912" y="546"/>
                    <a:pt x="882" y="576"/>
                  </a:cubicBezTo>
                  <a:lnTo>
                    <a:pt x="567" y="726"/>
                  </a:lnTo>
                </a:path>
              </a:pathLst>
            </a:custGeom>
            <a:solidFill>
              <a:schemeClr val="folHlink"/>
            </a:solidFill>
            <a:ln w="38100">
              <a:solidFill>
                <a:schemeClr val="tx1"/>
              </a:solidFill>
              <a:round/>
              <a:headEnd/>
              <a:tailEnd/>
            </a:ln>
          </p:spPr>
          <p:txBody>
            <a:bodyPr wrap="none" anchor="ctr"/>
            <a:lstStyle/>
            <a:p>
              <a:endParaRPr lang="ru-RU"/>
            </a:p>
          </p:txBody>
        </p:sp>
        <p:sp>
          <p:nvSpPr>
            <p:cNvPr id="18" name="Freeform 15">
              <a:extLst>
                <a:ext uri="{FF2B5EF4-FFF2-40B4-BE49-F238E27FC236}">
                  <a16:creationId xmlns:a16="http://schemas.microsoft.com/office/drawing/2014/main" id="{2866DCD6-5F69-4D62-A054-72657C7C6A98}"/>
                </a:ext>
              </a:extLst>
            </p:cNvPr>
            <p:cNvSpPr>
              <a:spLocks/>
            </p:cNvSpPr>
            <p:nvPr/>
          </p:nvSpPr>
          <p:spPr bwMode="auto">
            <a:xfrm>
              <a:off x="2313" y="1621"/>
              <a:ext cx="407" cy="433"/>
            </a:xfrm>
            <a:custGeom>
              <a:avLst/>
              <a:gdLst>
                <a:gd name="T0" fmla="*/ 4 w 654"/>
                <a:gd name="T1" fmla="*/ 94 h 696"/>
                <a:gd name="T2" fmla="*/ 1 w 654"/>
                <a:gd name="T3" fmla="*/ 22 h 696"/>
                <a:gd name="T4" fmla="*/ 22 w 654"/>
                <a:gd name="T5" fmla="*/ 1 h 696"/>
                <a:gd name="T6" fmla="*/ 143 w 654"/>
                <a:gd name="T7" fmla="*/ 27 h 696"/>
                <a:gd name="T8" fmla="*/ 157 w 654"/>
                <a:gd name="T9" fmla="*/ 59 h 696"/>
                <a:gd name="T10" fmla="*/ 157 w 654"/>
                <a:gd name="T11" fmla="*/ 143 h 696"/>
                <a:gd name="T12" fmla="*/ 142 w 654"/>
                <a:gd name="T13" fmla="*/ 167 h 696"/>
                <a:gd name="T14" fmla="*/ 18 w 654"/>
                <a:gd name="T15" fmla="*/ 132 h 696"/>
                <a:gd name="T16" fmla="*/ 4 w 654"/>
                <a:gd name="T17" fmla="*/ 94 h 6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4"/>
                <a:gd name="T28" fmla="*/ 0 h 696"/>
                <a:gd name="T29" fmla="*/ 654 w 654"/>
                <a:gd name="T30" fmla="*/ 696 h 6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4" h="696">
                  <a:moveTo>
                    <a:pt x="17" y="390"/>
                  </a:moveTo>
                  <a:lnTo>
                    <a:pt x="7" y="90"/>
                  </a:lnTo>
                  <a:cubicBezTo>
                    <a:pt x="16" y="16"/>
                    <a:pt x="32" y="0"/>
                    <a:pt x="92" y="6"/>
                  </a:cubicBezTo>
                  <a:lnTo>
                    <a:pt x="591" y="114"/>
                  </a:lnTo>
                  <a:cubicBezTo>
                    <a:pt x="651" y="143"/>
                    <a:pt x="649" y="180"/>
                    <a:pt x="654" y="246"/>
                  </a:cubicBezTo>
                  <a:lnTo>
                    <a:pt x="654" y="594"/>
                  </a:lnTo>
                  <a:cubicBezTo>
                    <a:pt x="644" y="666"/>
                    <a:pt x="639" y="690"/>
                    <a:pt x="589" y="696"/>
                  </a:cubicBezTo>
                  <a:lnTo>
                    <a:pt x="75" y="546"/>
                  </a:lnTo>
                  <a:cubicBezTo>
                    <a:pt x="0" y="522"/>
                    <a:pt x="20" y="468"/>
                    <a:pt x="17" y="390"/>
                  </a:cubicBezTo>
                  <a:close/>
                </a:path>
              </a:pathLst>
            </a:custGeom>
            <a:solidFill>
              <a:srgbClr val="FFFFFF"/>
            </a:solidFill>
            <a:ln w="38100">
              <a:solidFill>
                <a:schemeClr val="tx1"/>
              </a:solidFill>
              <a:round/>
              <a:headEnd/>
              <a:tailEnd/>
            </a:ln>
          </p:spPr>
          <p:txBody>
            <a:bodyPr wrap="none" anchor="ctr"/>
            <a:lstStyle/>
            <a:p>
              <a:endParaRPr lang="ru-RU"/>
            </a:p>
          </p:txBody>
        </p:sp>
      </p:grpSp>
      <p:sp>
        <p:nvSpPr>
          <p:cNvPr id="19" name="Line 16">
            <a:extLst>
              <a:ext uri="{FF2B5EF4-FFF2-40B4-BE49-F238E27FC236}">
                <a16:creationId xmlns:a16="http://schemas.microsoft.com/office/drawing/2014/main" id="{76CB0153-0D30-4814-9E73-E8B0539677CE}"/>
              </a:ext>
            </a:extLst>
          </p:cNvPr>
          <p:cNvSpPr>
            <a:spLocks noChangeShapeType="1"/>
          </p:cNvSpPr>
          <p:nvPr/>
        </p:nvSpPr>
        <p:spPr bwMode="auto">
          <a:xfrm>
            <a:off x="3148013" y="1818159"/>
            <a:ext cx="833437" cy="25876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20" name="Line 17">
            <a:extLst>
              <a:ext uri="{FF2B5EF4-FFF2-40B4-BE49-F238E27FC236}">
                <a16:creationId xmlns:a16="http://schemas.microsoft.com/office/drawing/2014/main" id="{AD123A25-4FBF-465F-AE04-5C94E56F4C81}"/>
              </a:ext>
            </a:extLst>
          </p:cNvPr>
          <p:cNvSpPr>
            <a:spLocks noChangeShapeType="1"/>
          </p:cNvSpPr>
          <p:nvPr/>
        </p:nvSpPr>
        <p:spPr bwMode="auto">
          <a:xfrm flipH="1">
            <a:off x="5657850" y="1734021"/>
            <a:ext cx="66675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ru-RU"/>
          </a:p>
        </p:txBody>
      </p:sp>
      <p:sp>
        <p:nvSpPr>
          <p:cNvPr id="21" name="Freeform 18">
            <a:extLst>
              <a:ext uri="{FF2B5EF4-FFF2-40B4-BE49-F238E27FC236}">
                <a16:creationId xmlns:a16="http://schemas.microsoft.com/office/drawing/2014/main" id="{611C7910-490C-42A3-BDF4-B624B2E324A7}"/>
              </a:ext>
            </a:extLst>
          </p:cNvPr>
          <p:cNvSpPr>
            <a:spLocks/>
          </p:cNvSpPr>
          <p:nvPr/>
        </p:nvSpPr>
        <p:spPr bwMode="auto">
          <a:xfrm>
            <a:off x="2266950" y="2743671"/>
            <a:ext cx="1428750" cy="266700"/>
          </a:xfrm>
          <a:custGeom>
            <a:avLst/>
            <a:gdLst>
              <a:gd name="T0" fmla="*/ 0 w 900"/>
              <a:gd name="T1" fmla="*/ 2147483646 h 168"/>
              <a:gd name="T2" fmla="*/ 2147483646 w 900"/>
              <a:gd name="T3" fmla="*/ 2147483646 h 168"/>
              <a:gd name="T4" fmla="*/ 0 60000 65536"/>
              <a:gd name="T5" fmla="*/ 0 60000 65536"/>
              <a:gd name="T6" fmla="*/ 0 w 900"/>
              <a:gd name="T7" fmla="*/ 0 h 168"/>
              <a:gd name="T8" fmla="*/ 900 w 900"/>
              <a:gd name="T9" fmla="*/ 168 h 168"/>
            </a:gdLst>
            <a:ahLst/>
            <a:cxnLst>
              <a:cxn ang="T4">
                <a:pos x="T0" y="T1"/>
              </a:cxn>
              <a:cxn ang="T5">
                <a:pos x="T2" y="T3"/>
              </a:cxn>
            </a:cxnLst>
            <a:rect l="T6" t="T7" r="T8" b="T9"/>
            <a:pathLst>
              <a:path w="900" h="168">
                <a:moveTo>
                  <a:pt x="0" y="168"/>
                </a:moveTo>
                <a:cubicBezTo>
                  <a:pt x="348" y="12"/>
                  <a:pt x="612" y="0"/>
                  <a:pt x="900" y="96"/>
                </a:cubicBezTo>
              </a:path>
            </a:pathLst>
          </a:custGeom>
          <a:noFill/>
          <a:ln w="381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p>
            <a:endParaRPr lang="ru-RU"/>
          </a:p>
        </p:txBody>
      </p:sp>
      <p:sp>
        <p:nvSpPr>
          <p:cNvPr id="22" name="Freeform 19">
            <a:extLst>
              <a:ext uri="{FF2B5EF4-FFF2-40B4-BE49-F238E27FC236}">
                <a16:creationId xmlns:a16="http://schemas.microsoft.com/office/drawing/2014/main" id="{E33DE01B-783B-4977-A9BB-1F4376BBD49F}"/>
              </a:ext>
            </a:extLst>
          </p:cNvPr>
          <p:cNvSpPr>
            <a:spLocks/>
          </p:cNvSpPr>
          <p:nvPr/>
        </p:nvSpPr>
        <p:spPr bwMode="auto">
          <a:xfrm>
            <a:off x="2247900" y="3562821"/>
            <a:ext cx="1466850" cy="228600"/>
          </a:xfrm>
          <a:custGeom>
            <a:avLst/>
            <a:gdLst>
              <a:gd name="T0" fmla="*/ 2147483646 w 924"/>
              <a:gd name="T1" fmla="*/ 0 h 144"/>
              <a:gd name="T2" fmla="*/ 0 w 924"/>
              <a:gd name="T3" fmla="*/ 2147483646 h 144"/>
              <a:gd name="T4" fmla="*/ 0 60000 65536"/>
              <a:gd name="T5" fmla="*/ 0 60000 65536"/>
              <a:gd name="T6" fmla="*/ 0 w 924"/>
              <a:gd name="T7" fmla="*/ 0 h 144"/>
              <a:gd name="T8" fmla="*/ 924 w 924"/>
              <a:gd name="T9" fmla="*/ 144 h 144"/>
            </a:gdLst>
            <a:ahLst/>
            <a:cxnLst>
              <a:cxn ang="T4">
                <a:pos x="T0" y="T1"/>
              </a:cxn>
              <a:cxn ang="T5">
                <a:pos x="T2" y="T3"/>
              </a:cxn>
            </a:cxnLst>
            <a:rect l="T6" t="T7" r="T8" b="T9"/>
            <a:pathLst>
              <a:path w="924" h="144">
                <a:moveTo>
                  <a:pt x="924" y="0"/>
                </a:moveTo>
                <a:cubicBezTo>
                  <a:pt x="636" y="144"/>
                  <a:pt x="312" y="132"/>
                  <a:pt x="0" y="36"/>
                </a:cubicBezTo>
              </a:path>
            </a:pathLst>
          </a:custGeom>
          <a:noFill/>
          <a:ln w="381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p>
            <a:endParaRPr lang="ru-RU"/>
          </a:p>
        </p:txBody>
      </p:sp>
      <p:sp>
        <p:nvSpPr>
          <p:cNvPr id="23" name="Line 20">
            <a:extLst>
              <a:ext uri="{FF2B5EF4-FFF2-40B4-BE49-F238E27FC236}">
                <a16:creationId xmlns:a16="http://schemas.microsoft.com/office/drawing/2014/main" id="{563FB4F9-F5A2-4746-9CD0-AD07644C428E}"/>
              </a:ext>
            </a:extLst>
          </p:cNvPr>
          <p:cNvSpPr>
            <a:spLocks noChangeShapeType="1"/>
          </p:cNvSpPr>
          <p:nvPr/>
        </p:nvSpPr>
        <p:spPr bwMode="auto">
          <a:xfrm flipH="1">
            <a:off x="5829300" y="2534121"/>
            <a:ext cx="1019175"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nchor="ctr">
            <a:spAutoFit/>
          </a:bodyPr>
          <a:lstStyle/>
          <a:p>
            <a:endParaRPr lang="ru-RU"/>
          </a:p>
        </p:txBody>
      </p:sp>
      <p:sp>
        <p:nvSpPr>
          <p:cNvPr id="24" name="Text Box 21">
            <a:extLst>
              <a:ext uri="{FF2B5EF4-FFF2-40B4-BE49-F238E27FC236}">
                <a16:creationId xmlns:a16="http://schemas.microsoft.com/office/drawing/2014/main" id="{F56A9837-4B61-47BE-BF03-F577B8E48D8A}"/>
              </a:ext>
            </a:extLst>
          </p:cNvPr>
          <p:cNvSpPr txBox="1">
            <a:spLocks noChangeArrowheads="1"/>
          </p:cNvSpPr>
          <p:nvPr/>
        </p:nvSpPr>
        <p:spPr bwMode="auto">
          <a:xfrm>
            <a:off x="630187" y="4646270"/>
            <a:ext cx="2727583" cy="1368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tabLst>
                <a:tab pos="28575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8575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8575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8575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8575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8575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8575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8575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85750" algn="l"/>
              </a:tabLst>
              <a:defRPr sz="2000">
                <a:solidFill>
                  <a:schemeClr val="tx1"/>
                </a:solidFill>
                <a:latin typeface="Calibri" panose="020F0502020204030204" pitchFamily="34" charset="0"/>
              </a:defRPr>
            </a:lvl9pPr>
          </a:lstStyle>
          <a:p>
            <a:pPr>
              <a:buNone/>
            </a:pPr>
            <a:r>
              <a:rPr lang="ru-RU" sz="1800" dirty="0" err="1">
                <a:solidFill>
                  <a:srgbClr val="0E176C"/>
                </a:solidFill>
                <a:latin typeface="+mn-lt"/>
              </a:rPr>
              <a:t>Модельдің</a:t>
            </a:r>
            <a:r>
              <a:rPr lang="ru-RU" sz="1800" dirty="0">
                <a:solidFill>
                  <a:srgbClr val="0E176C"/>
                </a:solidFill>
                <a:latin typeface="+mn-lt"/>
              </a:rPr>
              <a:t> </a:t>
            </a:r>
            <a:r>
              <a:rPr lang="ru-RU" sz="1800" dirty="0" err="1">
                <a:solidFill>
                  <a:srgbClr val="0E176C"/>
                </a:solidFill>
                <a:latin typeface="+mn-lt"/>
              </a:rPr>
              <a:t>әсерлері</a:t>
            </a:r>
            <a:r>
              <a:rPr lang="ru-RU" sz="1800" dirty="0">
                <a:solidFill>
                  <a:srgbClr val="0E176C"/>
                </a:solidFill>
                <a:latin typeface="+mn-lt"/>
              </a:rPr>
              <a:t>:</a:t>
            </a:r>
          </a:p>
          <a:p>
            <a:r>
              <a:rPr lang="ru-RU" sz="1800" dirty="0">
                <a:solidFill>
                  <a:srgbClr val="0E176C"/>
                </a:solidFill>
                <a:latin typeface="+mn-lt"/>
              </a:rPr>
              <a:t>не </a:t>
            </a:r>
            <a:r>
              <a:rPr lang="ru-RU" sz="1800" dirty="0" err="1">
                <a:solidFill>
                  <a:srgbClr val="0E176C"/>
                </a:solidFill>
                <a:latin typeface="+mn-lt"/>
              </a:rPr>
              <a:t>болады</a:t>
            </a:r>
            <a:r>
              <a:rPr lang="ru-RU" sz="1800" dirty="0">
                <a:solidFill>
                  <a:srgbClr val="0E176C"/>
                </a:solidFill>
                <a:latin typeface="+mn-lt"/>
              </a:rPr>
              <a:t>, </a:t>
            </a:r>
            <a:r>
              <a:rPr lang="ru-RU" sz="1800" dirty="0" err="1">
                <a:solidFill>
                  <a:srgbClr val="0E176C"/>
                </a:solidFill>
                <a:latin typeface="+mn-lt"/>
              </a:rPr>
              <a:t>егер</a:t>
            </a:r>
            <a:r>
              <a:rPr lang="ru-RU" sz="1800" dirty="0">
                <a:solidFill>
                  <a:srgbClr val="0E176C"/>
                </a:solidFill>
                <a:latin typeface="+mn-lt"/>
              </a:rPr>
              <a:t> ...</a:t>
            </a:r>
          </a:p>
          <a:p>
            <a:r>
              <a:rPr lang="ru-RU" sz="1800" dirty="0" err="1">
                <a:solidFill>
                  <a:srgbClr val="0E176C"/>
                </a:solidFill>
                <a:latin typeface="+mn-lt"/>
              </a:rPr>
              <a:t>күтілетін</a:t>
            </a:r>
            <a:r>
              <a:rPr lang="ru-RU" sz="1800" dirty="0">
                <a:solidFill>
                  <a:srgbClr val="0E176C"/>
                </a:solidFill>
                <a:latin typeface="+mn-lt"/>
              </a:rPr>
              <a:t> </a:t>
            </a:r>
            <a:r>
              <a:rPr lang="ru-RU" sz="1800" dirty="0" err="1">
                <a:solidFill>
                  <a:srgbClr val="0E176C"/>
                </a:solidFill>
                <a:latin typeface="+mn-lt"/>
              </a:rPr>
              <a:t>функциялар</a:t>
            </a:r>
            <a:endParaRPr lang="ru-RU" sz="1800" dirty="0">
              <a:solidFill>
                <a:srgbClr val="0E176C"/>
              </a:solidFill>
              <a:latin typeface="+mn-lt"/>
            </a:endParaRPr>
          </a:p>
          <a:p>
            <a:r>
              <a:rPr lang="ru-RU" sz="1800" dirty="0" err="1">
                <a:solidFill>
                  <a:srgbClr val="0E176C"/>
                </a:solidFill>
                <a:latin typeface="+mn-lt"/>
              </a:rPr>
              <a:t>хабарлама</a:t>
            </a:r>
            <a:r>
              <a:rPr lang="ru-RU" sz="1800" dirty="0">
                <a:solidFill>
                  <a:srgbClr val="0E176C"/>
                </a:solidFill>
                <a:latin typeface="+mn-lt"/>
              </a:rPr>
              <a:t> </a:t>
            </a:r>
            <a:r>
              <a:rPr lang="ru-RU" sz="1800" dirty="0" err="1">
                <a:solidFill>
                  <a:srgbClr val="0E176C"/>
                </a:solidFill>
                <a:latin typeface="+mn-lt"/>
              </a:rPr>
              <a:t>нені</a:t>
            </a:r>
            <a:r>
              <a:rPr lang="ru-RU" sz="1800" dirty="0">
                <a:solidFill>
                  <a:srgbClr val="0E176C"/>
                </a:solidFill>
                <a:latin typeface="+mn-lt"/>
              </a:rPr>
              <a:t> </a:t>
            </a:r>
            <a:r>
              <a:rPr lang="ru-RU" sz="1800" dirty="0" err="1">
                <a:solidFill>
                  <a:srgbClr val="0E176C"/>
                </a:solidFill>
                <a:latin typeface="+mn-lt"/>
              </a:rPr>
              <a:t>білдіреді</a:t>
            </a:r>
            <a:endParaRPr lang="ru-RU" sz="1800" dirty="0">
              <a:solidFill>
                <a:srgbClr val="0E176C"/>
              </a:solidFill>
              <a:latin typeface="+mn-lt"/>
            </a:endParaRPr>
          </a:p>
        </p:txBody>
      </p:sp>
      <p:sp>
        <p:nvSpPr>
          <p:cNvPr id="25" name="Text Box 22">
            <a:extLst>
              <a:ext uri="{FF2B5EF4-FFF2-40B4-BE49-F238E27FC236}">
                <a16:creationId xmlns:a16="http://schemas.microsoft.com/office/drawing/2014/main" id="{28D94543-24D7-4BF0-9519-C425CA4CFEB2}"/>
              </a:ext>
            </a:extLst>
          </p:cNvPr>
          <p:cNvSpPr txBox="1">
            <a:spLocks noChangeArrowheads="1"/>
          </p:cNvSpPr>
          <p:nvPr/>
        </p:nvSpPr>
        <p:spPr bwMode="auto">
          <a:xfrm>
            <a:off x="4006642" y="4537103"/>
            <a:ext cx="5173830" cy="1701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0000" tIns="46800" rIns="90000" bIns="46800" anchor="ctr">
            <a:spAutoFit/>
          </a:bodyPr>
          <a:lstStyle>
            <a:lvl1pPr>
              <a:spcBef>
                <a:spcPct val="20000"/>
              </a:spcBef>
              <a:buFont typeface="Arial" panose="020B0604020202020204" pitchFamily="34" charset="0"/>
              <a:buChar char="•"/>
              <a:tabLst>
                <a:tab pos="28575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8575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8575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8575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8575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8575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8575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8575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85750" algn="l"/>
              </a:tabLst>
              <a:defRPr sz="2000">
                <a:solidFill>
                  <a:schemeClr val="tx1"/>
                </a:solidFill>
                <a:latin typeface="Calibri" panose="020F0502020204030204" pitchFamily="34" charset="0"/>
              </a:defRPr>
            </a:lvl9pPr>
          </a:lstStyle>
          <a:p>
            <a:pPr>
              <a:buNone/>
            </a:pPr>
            <a:r>
              <a:rPr lang="ru-RU" sz="1800" dirty="0" err="1">
                <a:solidFill>
                  <a:srgbClr val="0E176C"/>
                </a:solidFill>
                <a:latin typeface="+mn-lt"/>
              </a:rPr>
              <a:t>Модельдің</a:t>
            </a:r>
            <a:r>
              <a:rPr lang="ru-RU" sz="1800" dirty="0">
                <a:solidFill>
                  <a:srgbClr val="0E176C"/>
                </a:solidFill>
                <a:latin typeface="+mn-lt"/>
              </a:rPr>
              <a:t> </a:t>
            </a:r>
            <a:r>
              <a:rPr lang="ru-RU" sz="1800" dirty="0" err="1">
                <a:solidFill>
                  <a:srgbClr val="0E176C"/>
                </a:solidFill>
                <a:latin typeface="+mn-lt"/>
              </a:rPr>
              <a:t>өмірлік</a:t>
            </a:r>
            <a:r>
              <a:rPr lang="ru-RU" sz="1800" dirty="0">
                <a:solidFill>
                  <a:srgbClr val="0E176C"/>
                </a:solidFill>
                <a:latin typeface="+mn-lt"/>
              </a:rPr>
              <a:t> </a:t>
            </a:r>
            <a:r>
              <a:rPr lang="ru-RU" sz="1800" dirty="0" err="1">
                <a:solidFill>
                  <a:srgbClr val="0E176C"/>
                </a:solidFill>
                <a:latin typeface="+mn-lt"/>
              </a:rPr>
              <a:t>циклі</a:t>
            </a:r>
            <a:r>
              <a:rPr lang="ru-RU" sz="1800" dirty="0">
                <a:solidFill>
                  <a:srgbClr val="0E176C"/>
                </a:solidFill>
                <a:latin typeface="+mn-lt"/>
              </a:rPr>
              <a:t>:</a:t>
            </a:r>
          </a:p>
          <a:p>
            <a:r>
              <a:rPr lang="ru-RU" sz="1800" dirty="0" err="1">
                <a:solidFill>
                  <a:srgbClr val="0E176C"/>
                </a:solidFill>
                <a:latin typeface="+mn-lt"/>
              </a:rPr>
              <a:t>жылдам</a:t>
            </a:r>
            <a:r>
              <a:rPr lang="ru-RU" sz="1800" dirty="0">
                <a:solidFill>
                  <a:srgbClr val="0E176C"/>
                </a:solidFill>
                <a:latin typeface="+mn-lt"/>
              </a:rPr>
              <a:t> </a:t>
            </a:r>
            <a:r>
              <a:rPr lang="ru-RU" sz="1800" dirty="0" err="1">
                <a:solidFill>
                  <a:srgbClr val="0E176C"/>
                </a:solidFill>
                <a:latin typeface="+mn-lt"/>
              </a:rPr>
              <a:t>қалыптасу</a:t>
            </a:r>
            <a:r>
              <a:rPr lang="ru-RU" sz="1800" dirty="0">
                <a:solidFill>
                  <a:srgbClr val="0E176C"/>
                </a:solidFill>
                <a:latin typeface="+mn-lt"/>
              </a:rPr>
              <a:t> (</a:t>
            </a:r>
            <a:r>
              <a:rPr lang="ru-RU" sz="1800" dirty="0" err="1">
                <a:solidFill>
                  <a:srgbClr val="0E176C"/>
                </a:solidFill>
                <a:latin typeface="+mn-lt"/>
              </a:rPr>
              <a:t>сағаттар</a:t>
            </a:r>
            <a:r>
              <a:rPr lang="ru-RU" sz="1800" dirty="0">
                <a:solidFill>
                  <a:srgbClr val="0E176C"/>
                </a:solidFill>
                <a:latin typeface="+mn-lt"/>
              </a:rPr>
              <a:t>)</a:t>
            </a:r>
          </a:p>
          <a:p>
            <a:r>
              <a:rPr lang="ru-RU" sz="1800" dirty="0" err="1">
                <a:solidFill>
                  <a:srgbClr val="0E176C"/>
                </a:solidFill>
                <a:latin typeface="+mn-lt"/>
              </a:rPr>
              <a:t>біртіндеп</a:t>
            </a:r>
            <a:r>
              <a:rPr lang="ru-RU" sz="1800" dirty="0">
                <a:solidFill>
                  <a:srgbClr val="0E176C"/>
                </a:solidFill>
                <a:latin typeface="+mn-lt"/>
              </a:rPr>
              <a:t> </a:t>
            </a:r>
            <a:r>
              <a:rPr lang="ru-RU" sz="1800" dirty="0" err="1">
                <a:solidFill>
                  <a:srgbClr val="0E176C"/>
                </a:solidFill>
                <a:latin typeface="+mn-lt"/>
              </a:rPr>
              <a:t>нақтылану</a:t>
            </a:r>
            <a:r>
              <a:rPr lang="ru-RU" sz="1800" dirty="0">
                <a:solidFill>
                  <a:srgbClr val="0E176C"/>
                </a:solidFill>
                <a:latin typeface="+mn-lt"/>
              </a:rPr>
              <a:t> (</a:t>
            </a:r>
            <a:r>
              <a:rPr lang="ru-RU" sz="1800" dirty="0" err="1">
                <a:solidFill>
                  <a:srgbClr val="0E176C"/>
                </a:solidFill>
                <a:latin typeface="+mn-lt"/>
              </a:rPr>
              <a:t>апталар</a:t>
            </a:r>
            <a:r>
              <a:rPr lang="ru-RU" sz="1800" dirty="0">
                <a:solidFill>
                  <a:srgbClr val="0E176C"/>
                </a:solidFill>
                <a:latin typeface="+mn-lt"/>
              </a:rPr>
              <a:t>)</a:t>
            </a:r>
          </a:p>
          <a:p>
            <a:r>
              <a:rPr lang="ru-RU" sz="1800" dirty="0" err="1">
                <a:solidFill>
                  <a:srgbClr val="0E176C"/>
                </a:solidFill>
                <a:latin typeface="+mn-lt"/>
              </a:rPr>
              <a:t>шеберлік</a:t>
            </a:r>
            <a:r>
              <a:rPr lang="ru-RU" sz="1800" dirty="0">
                <a:solidFill>
                  <a:srgbClr val="0E176C"/>
                </a:solidFill>
                <a:latin typeface="+mn-lt"/>
              </a:rPr>
              <a:t> (</a:t>
            </a:r>
            <a:r>
              <a:rPr lang="ru-RU" sz="1800" dirty="0" err="1">
                <a:solidFill>
                  <a:srgbClr val="0E176C"/>
                </a:solidFill>
                <a:latin typeface="+mn-lt"/>
              </a:rPr>
              <a:t>бейнемелеу</a:t>
            </a:r>
            <a:r>
              <a:rPr lang="ru-RU" sz="1800" dirty="0">
                <a:solidFill>
                  <a:srgbClr val="0E176C"/>
                </a:solidFill>
                <a:latin typeface="+mn-lt"/>
              </a:rPr>
              <a:t> </a:t>
            </a:r>
            <a:r>
              <a:rPr lang="ru-RU" sz="1800" dirty="0" err="1">
                <a:solidFill>
                  <a:srgbClr val="0E176C"/>
                </a:solidFill>
                <a:latin typeface="+mn-lt"/>
              </a:rPr>
              <a:t>басым</a:t>
            </a:r>
            <a:r>
              <a:rPr lang="ru-RU" sz="1800" dirty="0">
                <a:solidFill>
                  <a:srgbClr val="0E176C"/>
                </a:solidFill>
                <a:latin typeface="+mn-lt"/>
              </a:rPr>
              <a:t> </a:t>
            </a:r>
            <a:r>
              <a:rPr lang="ru-RU" sz="1800" dirty="0" err="1">
                <a:solidFill>
                  <a:srgbClr val="0E176C"/>
                </a:solidFill>
                <a:latin typeface="+mn-lt"/>
              </a:rPr>
              <a:t>болады</a:t>
            </a:r>
            <a:r>
              <a:rPr lang="ru-RU" sz="1800" dirty="0">
                <a:solidFill>
                  <a:srgbClr val="0E176C"/>
                </a:solidFill>
                <a:latin typeface="+mn-lt"/>
              </a:rPr>
              <a:t>)</a:t>
            </a:r>
          </a:p>
          <a:p>
            <a:r>
              <a:rPr lang="ru-RU" sz="1800" dirty="0" err="1">
                <a:solidFill>
                  <a:srgbClr val="0E176C"/>
                </a:solidFill>
                <a:latin typeface="+mn-lt"/>
              </a:rPr>
              <a:t>әлсіреу</a:t>
            </a:r>
            <a:r>
              <a:rPr lang="ru-RU" sz="1800" dirty="0">
                <a:solidFill>
                  <a:srgbClr val="0E176C"/>
                </a:solidFill>
                <a:latin typeface="+mn-lt"/>
              </a:rPr>
              <a:t> (</a:t>
            </a:r>
            <a:r>
              <a:rPr lang="ru-RU" sz="1800" dirty="0" err="1">
                <a:solidFill>
                  <a:srgbClr val="0E176C"/>
                </a:solidFill>
                <a:latin typeface="+mn-lt"/>
              </a:rPr>
              <a:t>интуитивті</a:t>
            </a:r>
            <a:r>
              <a:rPr lang="ru-RU" sz="1800" dirty="0">
                <a:solidFill>
                  <a:srgbClr val="0E176C"/>
                </a:solidFill>
                <a:latin typeface="+mn-lt"/>
              </a:rPr>
              <a:t> </a:t>
            </a:r>
            <a:r>
              <a:rPr lang="ru-RU" sz="1800" dirty="0" err="1">
                <a:solidFill>
                  <a:srgbClr val="0E176C"/>
                </a:solidFill>
                <a:latin typeface="+mn-lt"/>
              </a:rPr>
              <a:t>емес</a:t>
            </a:r>
            <a:r>
              <a:rPr lang="ru-RU" sz="1800" dirty="0">
                <a:solidFill>
                  <a:srgbClr val="0E176C"/>
                </a:solidFill>
                <a:latin typeface="+mn-lt"/>
              </a:rPr>
              <a:t> </a:t>
            </a:r>
            <a:r>
              <a:rPr lang="ru-RU" sz="1800" dirty="0" err="1">
                <a:solidFill>
                  <a:srgbClr val="0E176C"/>
                </a:solidFill>
                <a:latin typeface="+mn-lt"/>
              </a:rPr>
              <a:t>модельдер</a:t>
            </a:r>
            <a:r>
              <a:rPr lang="ru-RU" sz="1800" dirty="0">
                <a:solidFill>
                  <a:srgbClr val="0E176C"/>
                </a:solidFill>
                <a:latin typeface="+mn-lt"/>
              </a:rPr>
              <a:t> </a:t>
            </a:r>
            <a:r>
              <a:rPr lang="ru-RU" sz="1800" dirty="0" err="1">
                <a:solidFill>
                  <a:srgbClr val="0E176C"/>
                </a:solidFill>
                <a:latin typeface="+mn-lt"/>
              </a:rPr>
              <a:t>ұмытылады</a:t>
            </a:r>
            <a:r>
              <a:rPr lang="ru-RU" sz="1800" dirty="0">
                <a:solidFill>
                  <a:srgbClr val="0E176C"/>
                </a:solidFill>
                <a:latin typeface="+mn-lt"/>
              </a:rPr>
              <a:t>) </a:t>
            </a:r>
          </a:p>
        </p:txBody>
      </p:sp>
    </p:spTree>
    <p:extLst>
      <p:ext uri="{BB962C8B-B14F-4D97-AF65-F5344CB8AC3E}">
        <p14:creationId xmlns:p14="http://schemas.microsoft.com/office/powerpoint/2010/main" val="164916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78C2E4-CD5D-41A7-A309-DAD3EF01E6B0}"/>
              </a:ext>
            </a:extLst>
          </p:cNvPr>
          <p:cNvSpPr>
            <a:spLocks noGrp="1"/>
          </p:cNvSpPr>
          <p:nvPr>
            <p:ph type="title"/>
          </p:nvPr>
        </p:nvSpPr>
        <p:spPr>
          <a:xfrm>
            <a:off x="457200" y="274638"/>
            <a:ext cx="8435280" cy="1930226"/>
          </a:xfrm>
        </p:spPr>
        <p:txBody>
          <a:bodyPr>
            <a:normAutofit/>
          </a:bodyPr>
          <a:lstStyle/>
          <a:p>
            <a:r>
              <a:rPr lang="ru-RU" sz="3200" dirty="0" err="1">
                <a:solidFill>
                  <a:srgbClr val="A20000"/>
                </a:solidFill>
              </a:rPr>
              <a:t>Менталдық</a:t>
            </a:r>
            <a:r>
              <a:rPr lang="ru-RU" sz="3200" dirty="0"/>
              <a:t> </a:t>
            </a:r>
            <a:r>
              <a:rPr lang="ru-RU" sz="3200" dirty="0" err="1">
                <a:solidFill>
                  <a:srgbClr val="A20000"/>
                </a:solidFill>
              </a:rPr>
              <a:t>модельдер</a:t>
            </a:r>
            <a:r>
              <a:rPr lang="ru-RU" sz="3200" dirty="0">
                <a:solidFill>
                  <a:srgbClr val="A20000"/>
                </a:solidFill>
              </a:rPr>
              <a:t> </a:t>
            </a:r>
            <a:r>
              <a:rPr lang="ru-RU" sz="3200" dirty="0" err="1">
                <a:solidFill>
                  <a:srgbClr val="A20000"/>
                </a:solidFill>
              </a:rPr>
              <a:t>және</a:t>
            </a:r>
            <a:r>
              <a:rPr lang="ru-RU" sz="3200" dirty="0">
                <a:solidFill>
                  <a:srgbClr val="A20000"/>
                </a:solidFill>
              </a:rPr>
              <a:t> </a:t>
            </a:r>
            <a:r>
              <a:rPr lang="ru-RU" sz="3200" dirty="0" err="1">
                <a:solidFill>
                  <a:srgbClr val="A20000"/>
                </a:solidFill>
              </a:rPr>
              <a:t>когнитивтік</a:t>
            </a:r>
            <a:r>
              <a:rPr lang="ru-RU" sz="3200" dirty="0">
                <a:solidFill>
                  <a:srgbClr val="A20000"/>
                </a:solidFill>
              </a:rPr>
              <a:t> </a:t>
            </a:r>
            <a:r>
              <a:rPr lang="ru-RU" sz="3200" dirty="0" err="1">
                <a:solidFill>
                  <a:srgbClr val="A20000"/>
                </a:solidFill>
              </a:rPr>
              <a:t>жүктеме</a:t>
            </a:r>
            <a:endParaRPr lang="ru-RU" sz="3200" dirty="0"/>
          </a:p>
        </p:txBody>
      </p:sp>
      <p:sp>
        <p:nvSpPr>
          <p:cNvPr id="5" name="Прямоугольник 4"/>
          <p:cNvSpPr/>
          <p:nvPr/>
        </p:nvSpPr>
        <p:spPr>
          <a:xfrm>
            <a:off x="1323807" y="3284984"/>
            <a:ext cx="6949121" cy="707886"/>
          </a:xfrm>
          <a:prstGeom prst="rect">
            <a:avLst/>
          </a:prstGeom>
        </p:spPr>
        <p:txBody>
          <a:bodyPr wrap="square">
            <a:spAutoFit/>
          </a:bodyPr>
          <a:lstStyle/>
          <a:p>
            <a:pPr algn="ctr"/>
            <a:r>
              <a:rPr lang="ru-RU" sz="4000" b="1" dirty="0" err="1">
                <a:solidFill>
                  <a:srgbClr val="002060"/>
                </a:solidFill>
              </a:rPr>
              <a:t>Назарларыңызға</a:t>
            </a:r>
            <a:r>
              <a:rPr lang="ru-RU" sz="4000" b="1" dirty="0">
                <a:solidFill>
                  <a:srgbClr val="002060"/>
                </a:solidFill>
              </a:rPr>
              <a:t> </a:t>
            </a:r>
            <a:r>
              <a:rPr lang="ru-RU" sz="4000" b="1" dirty="0" err="1">
                <a:solidFill>
                  <a:srgbClr val="002060"/>
                </a:solidFill>
              </a:rPr>
              <a:t>рахмет</a:t>
            </a:r>
            <a:r>
              <a:rPr lang="ru-RU" sz="4000" b="1" dirty="0">
                <a:solidFill>
                  <a:srgbClr val="002060"/>
                </a:solidFill>
              </a:rPr>
              <a:t>!</a:t>
            </a:r>
            <a:r>
              <a:rPr lang="ru-RU" sz="4000" dirty="0">
                <a:solidFill>
                  <a:srgbClr val="002060"/>
                </a:solidFill>
              </a:rPr>
              <a:t> 🎓👏</a:t>
            </a:r>
            <a:endParaRPr lang="ru-RU" sz="4000" b="1" dirty="0">
              <a:solidFill>
                <a:srgbClr val="002060"/>
              </a:solidFill>
            </a:endParaRPr>
          </a:p>
        </p:txBody>
      </p:sp>
    </p:spTree>
    <p:extLst>
      <p:ext uri="{BB962C8B-B14F-4D97-AF65-F5344CB8AC3E}">
        <p14:creationId xmlns:p14="http://schemas.microsoft.com/office/powerpoint/2010/main" val="4234576891"/>
      </p:ext>
    </p:extLst>
  </p:cSld>
  <p:clrMapOvr>
    <a:masterClrMapping/>
  </p:clrMapOvr>
</p:sld>
</file>

<file path=ppt/theme/theme1.xml><?xml version="1.0" encoding="utf-8"?>
<a:theme xmlns:a="http://schemas.openxmlformats.org/drawingml/2006/main" name="La ment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TM02474572[[fn=Медицинский шаблон оформления]]</Template>
  <TotalTime>1666</TotalTime>
  <Words>6596</Words>
  <Application>Microsoft Office PowerPoint</Application>
  <PresentationFormat>Экран (4:3)</PresentationFormat>
  <Paragraphs>284</Paragraphs>
  <Slides>9</Slides>
  <Notes>8</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9</vt:i4>
      </vt:variant>
    </vt:vector>
  </HeadingPairs>
  <TitlesOfParts>
    <vt:vector size="20" baseType="lpstr">
      <vt:lpstr>Arial</vt:lpstr>
      <vt:lpstr>Calibri</vt:lpstr>
      <vt:lpstr>HelveticaNeue-Bold</vt:lpstr>
      <vt:lpstr>HelveticaNeue-Roman</vt:lpstr>
      <vt:lpstr>Monotype Sorts</vt:lpstr>
      <vt:lpstr>MSAM10</vt:lpstr>
      <vt:lpstr>MTSY</vt:lpstr>
      <vt:lpstr>Palatino-Italic</vt:lpstr>
      <vt:lpstr>Palatino-Roman</vt:lpstr>
      <vt:lpstr>Times New Roman</vt:lpstr>
      <vt:lpstr>La mente</vt:lpstr>
      <vt:lpstr> Модуль 1. Адам факторы және таным   CSE 5442 Адам-компьютер өзара әрекеттестігі  3-дәріс. Менталдық модельдер және когнитивтік жүктеме</vt:lpstr>
      <vt:lpstr>Менталдық модельдер және когнитивтік жүктеме</vt:lpstr>
      <vt:lpstr>Менталдық модельдер және когнитивтік жүктеме </vt:lpstr>
      <vt:lpstr>Менталдық модельдер және когнитивтік жүктеме</vt:lpstr>
      <vt:lpstr>Презентация PowerPoint</vt:lpstr>
      <vt:lpstr>Менталдық модельдер және когнитивтік жүктеме</vt:lpstr>
      <vt:lpstr>Менталдық модельдер және когнитивтік жүктеме</vt:lpstr>
      <vt:lpstr>Менталдық модельдер және когнитивтік жүктеме</vt:lpstr>
      <vt:lpstr>Менталдық модельдер және когнитивтік жүктеме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course  INF 370 “User Interface Design”</dc:title>
  <dc:creator>user</dc:creator>
  <cp:lastModifiedBy>azama</cp:lastModifiedBy>
  <cp:revision>112</cp:revision>
  <dcterms:created xsi:type="dcterms:W3CDTF">2020-09-01T14:36:17Z</dcterms:created>
  <dcterms:modified xsi:type="dcterms:W3CDTF">2025-09-06T08:53:50Z</dcterms:modified>
</cp:coreProperties>
</file>