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2"/>
  </p:notesMasterIdLst>
  <p:sldIdLst>
    <p:sldId id="256" r:id="rId2"/>
    <p:sldId id="257" r:id="rId3"/>
    <p:sldId id="295" r:id="rId4"/>
    <p:sldId id="296" r:id="rId5"/>
    <p:sldId id="298" r:id="rId6"/>
    <p:sldId id="299" r:id="rId7"/>
    <p:sldId id="300" r:id="rId8"/>
    <p:sldId id="301" r:id="rId9"/>
    <p:sldId id="297" r:id="rId10"/>
    <p:sldId id="270"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0000"/>
    <a:srgbClr val="0E176C"/>
    <a:srgbClr val="A20000"/>
    <a:srgbClr val="ABE5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553" autoAdjust="0"/>
  </p:normalViewPr>
  <p:slideViewPr>
    <p:cSldViewPr>
      <p:cViewPr varScale="1">
        <p:scale>
          <a:sx n="52" d="100"/>
          <a:sy n="52" d="100"/>
        </p:scale>
        <p:origin x="2338"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8D608-1ED9-4451-9D74-0FC1E6951252}" type="datetimeFigureOut">
              <a:rPr lang="ru-RU" smtClean="0"/>
              <a:t>11.09.2025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290CC7-4D6C-4691-BB15-1B332C85583C}" type="slidenum">
              <a:rPr lang="ru-RU" smtClean="0"/>
              <a:t>‹#›</a:t>
            </a:fld>
            <a:endParaRPr lang="ru-RU"/>
          </a:p>
        </p:txBody>
      </p:sp>
    </p:spTree>
    <p:extLst>
      <p:ext uri="{BB962C8B-B14F-4D97-AF65-F5344CB8AC3E}">
        <p14:creationId xmlns:p14="http://schemas.microsoft.com/office/powerpoint/2010/main" val="158830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a:t>
            </a:fld>
            <a:endParaRPr lang="ru-RU"/>
          </a:p>
        </p:txBody>
      </p:sp>
    </p:spTree>
    <p:extLst>
      <p:ext uri="{BB962C8B-B14F-4D97-AF65-F5344CB8AC3E}">
        <p14:creationId xmlns:p14="http://schemas.microsoft.com/office/powerpoint/2010/main" val="584371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solidFill>
                  <a:srgbClr val="000000"/>
                </a:solidFill>
                <a:latin typeface="Palatino-Roman"/>
              </a:rPr>
              <a:t>A usability problem is anything that hampers the user, for instance that he cannot figure out how to carry out his task or finds it too cumbersome. In order to improve the usability of the system, it is important to identify the usability problems.</a:t>
            </a:r>
          </a:p>
          <a:p>
            <a:pPr algn="l"/>
            <a:r>
              <a:rPr lang="en-US" sz="1800" b="0" i="0" u="none" strike="noStrike" baseline="0" dirty="0">
                <a:solidFill>
                  <a:srgbClr val="000000"/>
                </a:solidFill>
                <a:latin typeface="Palatino-Roman"/>
              </a:rPr>
              <a:t>Usability problems are a special kind of system defects. The system works as intended by the developer, yet the user interface is inconvenient or hard to understand. Let us look at the major kinds of defects.</a:t>
            </a:r>
          </a:p>
          <a:p>
            <a:pPr algn="l"/>
            <a:r>
              <a:rPr lang="en-US" sz="1800" b="0" i="0" u="none" strike="noStrike" baseline="0" dirty="0">
                <a:solidFill>
                  <a:srgbClr val="000000"/>
                </a:solidFill>
                <a:latin typeface="HelveticaNeue-Roman"/>
              </a:rPr>
              <a:t>Defect types</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HelveticaNeue-Bold"/>
              </a:rPr>
              <a:t>Program error </a:t>
            </a:r>
            <a:r>
              <a:rPr lang="en-US" sz="1800" b="0" i="0" u="none" strike="noStrike" baseline="0" dirty="0">
                <a:solidFill>
                  <a:srgbClr val="000000"/>
                </a:solidFill>
                <a:latin typeface="Palatino-Roman"/>
              </a:rPr>
              <a:t>(or </a:t>
            </a:r>
            <a:r>
              <a:rPr lang="en-US" sz="1800" b="0" i="1" u="none" strike="noStrike" baseline="0" dirty="0">
                <a:solidFill>
                  <a:srgbClr val="000000"/>
                </a:solidFill>
                <a:latin typeface="Palatino-Italic"/>
              </a:rPr>
              <a:t>bug</a:t>
            </a:r>
            <a:r>
              <a:rPr lang="en-US" sz="1800" b="0" i="0" u="none" strike="noStrike" baseline="0" dirty="0">
                <a:solidFill>
                  <a:srgbClr val="000000"/>
                </a:solidFill>
                <a:latin typeface="Palatino-Roman"/>
              </a:rPr>
              <a:t>)</a:t>
            </a:r>
            <a:r>
              <a:rPr lang="en-US" sz="1800" b="1" i="0" u="none" strike="noStrike" baseline="0" dirty="0">
                <a:solidFill>
                  <a:srgbClr val="000000"/>
                </a:solidFill>
                <a:latin typeface="HelveticaNeue-Bold"/>
              </a:rPr>
              <a:t>. </a:t>
            </a:r>
            <a:r>
              <a:rPr lang="en-US" sz="1800" b="0" i="0" u="none" strike="noStrike" baseline="0" dirty="0">
                <a:solidFill>
                  <a:srgbClr val="000000"/>
                </a:solidFill>
                <a:latin typeface="Palatino-Roman"/>
              </a:rPr>
              <a:t>If the system doesn’t work as intended by the programmer, we have a program error – a bug. Examples are that the system crashes or shows something wrong on the screen.</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HelveticaNeue-Bold"/>
              </a:rPr>
              <a:t>Missing functionality. </a:t>
            </a:r>
            <a:r>
              <a:rPr lang="en-US" sz="1800" b="0" i="0" u="none" strike="noStrike" baseline="0" dirty="0">
                <a:solidFill>
                  <a:srgbClr val="000000"/>
                </a:solidFill>
                <a:latin typeface="Palatino-Roman"/>
              </a:rPr>
              <a:t>If it is impossible to carry out the task, the system is not fit for use. We classify this as a usability defect – </a:t>
            </a:r>
            <a:r>
              <a:rPr lang="en-US" sz="1800" b="0" i="1" u="none" strike="noStrike" baseline="0" dirty="0">
                <a:solidFill>
                  <a:srgbClr val="000000"/>
                </a:solidFill>
                <a:latin typeface="Palatino-Italic"/>
              </a:rPr>
              <a:t>missing functionality</a:t>
            </a:r>
            <a:r>
              <a:rPr lang="en-US" sz="1800" b="0" i="0" u="none" strike="noStrike" baseline="0" dirty="0">
                <a:solidFill>
                  <a:srgbClr val="000000"/>
                </a:solidFill>
                <a:latin typeface="Palatino-Roman"/>
              </a:rPr>
              <a:t>.</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HelveticaNeue-Bold"/>
              </a:rPr>
              <a:t>Ease-of-use problem. </a:t>
            </a:r>
            <a:r>
              <a:rPr lang="en-US" sz="1800" b="0" i="0" u="none" strike="noStrike" baseline="0" dirty="0">
                <a:solidFill>
                  <a:srgbClr val="000000"/>
                </a:solidFill>
                <a:latin typeface="Palatino-Roman"/>
              </a:rPr>
              <a:t>If the system works as intended by the programmer and it can support the task, yet the user cannot figure out how to do it or doesn’t like the system, the system is not easy to use. This is another kind of usability </a:t>
            </a:r>
            <a:r>
              <a:rPr lang="en-US" sz="1800" b="0" i="0" u="none" strike="noStrike" baseline="0" dirty="0" err="1">
                <a:solidFill>
                  <a:srgbClr val="000000"/>
                </a:solidFill>
                <a:latin typeface="Palatino-Roman"/>
              </a:rPr>
              <a:t>problem.We</a:t>
            </a:r>
            <a:r>
              <a:rPr lang="en-US" sz="1800" b="0" i="0" u="none" strike="noStrike" baseline="0" dirty="0">
                <a:solidFill>
                  <a:srgbClr val="000000"/>
                </a:solidFill>
                <a:latin typeface="Palatino-Roman"/>
              </a:rPr>
              <a:t> classify them according to their severity to the user, for instance a </a:t>
            </a:r>
            <a:r>
              <a:rPr lang="en-US" sz="1800" b="0" i="1" u="none" strike="noStrike" baseline="0" dirty="0">
                <a:solidFill>
                  <a:srgbClr val="000000"/>
                </a:solidFill>
                <a:latin typeface="Palatino-Italic"/>
              </a:rPr>
              <a:t>task failure </a:t>
            </a:r>
            <a:r>
              <a:rPr lang="en-US" sz="1800" b="0" i="0" u="none" strike="noStrike" baseline="0" dirty="0">
                <a:solidFill>
                  <a:srgbClr val="000000"/>
                </a:solidFill>
                <a:latin typeface="Palatino-Roman"/>
              </a:rPr>
              <a:t>or a </a:t>
            </a:r>
            <a:r>
              <a:rPr lang="en-US" sz="1800" b="0" i="1" u="none" strike="noStrike" baseline="0" dirty="0">
                <a:solidFill>
                  <a:srgbClr val="000000"/>
                </a:solidFill>
                <a:latin typeface="Palatino-Italic"/>
              </a:rPr>
              <a:t>minor problem</a:t>
            </a:r>
            <a:r>
              <a:rPr lang="en-US" sz="1800" b="0" i="0" u="none" strike="noStrike" baseline="0" dirty="0">
                <a:solidFill>
                  <a:srgbClr val="000000"/>
                </a:solidFill>
                <a:latin typeface="Palatino-Roman"/>
              </a:rPr>
              <a:t>. More on that below.</a:t>
            </a:r>
          </a:p>
          <a:p>
            <a:pPr algn="l"/>
            <a:r>
              <a:rPr lang="en-US" sz="1800" b="0" i="0" u="none" strike="noStrike" baseline="0" dirty="0">
                <a:solidFill>
                  <a:srgbClr val="000000"/>
                </a:solidFill>
                <a:latin typeface="Palatino-Roman"/>
              </a:rPr>
              <a:t>Here are a few examples of usability problems .</a:t>
            </a:r>
          </a:p>
          <a:p>
            <a:pPr algn="l"/>
            <a:r>
              <a:rPr lang="en-US" sz="1800" b="1" i="0" u="none" strike="noStrike" baseline="0" dirty="0">
                <a:solidFill>
                  <a:srgbClr val="000000"/>
                </a:solidFill>
                <a:latin typeface="HelveticaNeue-Bold"/>
              </a:rPr>
              <a:t>P1: </a:t>
            </a:r>
            <a:r>
              <a:rPr lang="en-US" sz="1800" b="0" i="0" u="none" strike="noStrike" baseline="0" dirty="0">
                <a:solidFill>
                  <a:srgbClr val="000000"/>
                </a:solidFill>
                <a:latin typeface="Palatino-Roman"/>
              </a:rPr>
              <a:t>The user cannot figure out how to start the search. The screen says that he should use F10, but for some reason he doesn’t see it until he has tried several other ways.</a:t>
            </a:r>
          </a:p>
          <a:p>
            <a:pPr algn="l"/>
            <a:r>
              <a:rPr lang="en-US" sz="1800" b="1" i="0" u="none" strike="noStrike" baseline="0" dirty="0">
                <a:solidFill>
                  <a:srgbClr val="000000"/>
                </a:solidFill>
                <a:latin typeface="HelveticaNeue-Bold"/>
              </a:rPr>
              <a:t>P2: </a:t>
            </a:r>
            <a:r>
              <a:rPr lang="en-US" sz="1800" b="0" i="0" u="none" strike="noStrike" baseline="0" dirty="0">
                <a:solidFill>
                  <a:srgbClr val="000000"/>
                </a:solidFill>
                <a:latin typeface="Palatino-Roman"/>
              </a:rPr>
              <a:t>The user believes that he has completed the task and that the result is saved, but actually he should have pressed </a:t>
            </a:r>
            <a:r>
              <a:rPr lang="en-US" sz="1800" b="0" i="1" u="none" strike="noStrike" baseline="0" dirty="0">
                <a:solidFill>
                  <a:srgbClr val="000000"/>
                </a:solidFill>
                <a:latin typeface="Palatino-Italic"/>
              </a:rPr>
              <a:t>Update </a:t>
            </a:r>
            <a:r>
              <a:rPr lang="en-US" sz="1800" b="0" i="0" u="none" strike="noStrike" baseline="0" dirty="0">
                <a:solidFill>
                  <a:srgbClr val="000000"/>
                </a:solidFill>
                <a:latin typeface="Palatino-Roman"/>
              </a:rPr>
              <a:t>before closing the window.</a:t>
            </a:r>
          </a:p>
          <a:p>
            <a:pPr algn="l"/>
            <a:r>
              <a:rPr lang="en-US" sz="1800" b="1" i="0" u="none" strike="noStrike" baseline="0" dirty="0">
                <a:solidFill>
                  <a:srgbClr val="000000"/>
                </a:solidFill>
                <a:latin typeface="HelveticaNeue-Bold"/>
              </a:rPr>
              <a:t>P3: </a:t>
            </a:r>
            <a:r>
              <a:rPr lang="en-US" sz="1800" b="0" i="0" u="none" strike="noStrike" baseline="0" dirty="0">
                <a:solidFill>
                  <a:srgbClr val="000000"/>
                </a:solidFill>
                <a:latin typeface="Palatino-Roman"/>
              </a:rPr>
              <a:t>The user cannot figure out which discount code to give the customer, although he knows which field to use.</a:t>
            </a:r>
          </a:p>
          <a:p>
            <a:pPr algn="l"/>
            <a:r>
              <a:rPr lang="en-US" sz="1800" b="1" i="0" u="none" strike="noStrike" baseline="0" dirty="0">
                <a:solidFill>
                  <a:srgbClr val="000000"/>
                </a:solidFill>
                <a:latin typeface="HelveticaNeue-Bold"/>
              </a:rPr>
              <a:t>P4: </a:t>
            </a:r>
            <a:r>
              <a:rPr lang="en-US" sz="1800" b="0" i="0" u="none" strike="noStrike" baseline="0" dirty="0">
                <a:solidFill>
                  <a:srgbClr val="000000"/>
                </a:solidFill>
                <a:latin typeface="Palatino-Roman"/>
              </a:rPr>
              <a:t>The user says that it is completely crazy having to go through six screens in order to fill in ten fields.</a:t>
            </a:r>
          </a:p>
          <a:p>
            <a:pPr algn="l"/>
            <a:r>
              <a:rPr lang="en-US" sz="1800" b="1" i="0" u="none" strike="noStrike" baseline="0" dirty="0">
                <a:solidFill>
                  <a:srgbClr val="000000"/>
                </a:solidFill>
                <a:latin typeface="HelveticaNeue-Bold"/>
              </a:rPr>
              <a:t>P5: </a:t>
            </a:r>
            <a:r>
              <a:rPr lang="en-US" sz="1800" b="0" i="0" u="none" strike="noStrike" baseline="0" dirty="0">
                <a:solidFill>
                  <a:srgbClr val="000000"/>
                </a:solidFill>
                <a:latin typeface="Palatino-Roman"/>
              </a:rPr>
              <a:t>The user wants to print out the list of discount codes in order to put his own notes on it. After many attempts, he calls hot-line. They say that the system cannot do that.</a:t>
            </a:r>
          </a:p>
          <a:p>
            <a:pPr algn="l"/>
            <a:r>
              <a:rPr lang="en-US" sz="1800" b="0" i="0" u="none" strike="noStrike" baseline="0" dirty="0">
                <a:solidFill>
                  <a:srgbClr val="000000"/>
                </a:solidFill>
                <a:latin typeface="Palatino-Roman"/>
              </a:rPr>
              <a:t>Usually we classify usability problems according to their severity to the user. Here is a classification we often use.</a:t>
            </a:r>
          </a:p>
          <a:p>
            <a:pPr algn="l"/>
            <a:r>
              <a:rPr lang="en-US" sz="1800" b="0" i="0" u="none" strike="noStrike" baseline="0" dirty="0">
                <a:solidFill>
                  <a:srgbClr val="000000"/>
                </a:solidFill>
                <a:latin typeface="HelveticaNeue-Roman"/>
              </a:rPr>
              <a:t>Problem classification</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HelveticaNeue-Bold"/>
              </a:rPr>
              <a:t>Missing functionality. </a:t>
            </a:r>
            <a:r>
              <a:rPr lang="en-US" sz="1800" b="0" i="0" u="none" strike="noStrike" baseline="0" dirty="0">
                <a:solidFill>
                  <a:srgbClr val="000000"/>
                </a:solidFill>
                <a:latin typeface="Palatino-Roman"/>
              </a:rPr>
              <a:t>The system cannot support the user’s task. Problem P5 is of this kind.</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HelveticaNeue-Bold"/>
              </a:rPr>
              <a:t>Task failure. </a:t>
            </a:r>
            <a:r>
              <a:rPr lang="en-US" sz="1800" b="0" i="0" u="none" strike="noStrike" baseline="0" dirty="0">
                <a:solidFill>
                  <a:srgbClr val="000000"/>
                </a:solidFill>
                <a:latin typeface="Palatino-Roman"/>
              </a:rPr>
              <a:t>The user cannot complete the task on his own or he erroneously believes that it is completed. Problems P2 and P3 are of this kind.</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HelveticaNeue-Bold"/>
              </a:rPr>
              <a:t>Annoying. </a:t>
            </a:r>
            <a:r>
              <a:rPr lang="en-US" sz="1800" b="0" i="0" u="none" strike="noStrike" baseline="0" dirty="0">
                <a:solidFill>
                  <a:srgbClr val="000000"/>
                </a:solidFill>
                <a:latin typeface="Palatino-Roman"/>
              </a:rPr>
              <a:t>The user complains that the system is annoying or cumbersome; or we observe that the user doesn’t work in the optimal way. Problem P4 belongs here.</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HelveticaNeue-Bold"/>
              </a:rPr>
              <a:t>Medium problem. </a:t>
            </a:r>
            <a:r>
              <a:rPr lang="en-US" sz="1800" b="0" i="0" u="none" strike="noStrike" baseline="0" dirty="0">
                <a:solidFill>
                  <a:srgbClr val="000000"/>
                </a:solidFill>
                <a:latin typeface="Palatino-Roman"/>
              </a:rPr>
              <a:t>The user finds the solution after lengthy attempts. P1 is this kind.</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HelveticaNeue-Bold"/>
              </a:rPr>
              <a:t>Minor problem. </a:t>
            </a:r>
            <a:r>
              <a:rPr lang="en-US" sz="1800" b="0" i="0" u="none" strike="noStrike" baseline="0" dirty="0">
                <a:solidFill>
                  <a:srgbClr val="000000"/>
                </a:solidFill>
                <a:latin typeface="Palatino-Roman"/>
              </a:rPr>
              <a:t>The user finds the solution after a few short attempts. P1 would have been this kind if the user had found the solution fast.</a:t>
            </a:r>
          </a:p>
          <a:p>
            <a:pPr algn="l"/>
            <a:r>
              <a:rPr lang="en-US" sz="1800" b="1" i="0" u="none" strike="noStrike" baseline="0" dirty="0">
                <a:solidFill>
                  <a:srgbClr val="000000"/>
                </a:solidFill>
                <a:latin typeface="HelveticaNeue-Bold"/>
              </a:rPr>
              <a:t>Problems versus observations. </a:t>
            </a:r>
            <a:r>
              <a:rPr lang="en-US" sz="1800" b="0" i="0" u="none" strike="noStrike" baseline="0" dirty="0">
                <a:solidFill>
                  <a:srgbClr val="000000"/>
                </a:solidFill>
                <a:latin typeface="Palatino-Roman"/>
              </a:rPr>
              <a:t>It often happens that one user gets stuck on a certain problem, while another user soon finds the solution. Is the problem then a task failure? The answer is that severity is not a classification of the usability problems, but of the observations (occurrences) of the problems. Problem P1, for instance, might be observed twice. When user A encountered it, it was a task failure; when user B encountered it, it was a minor problem. If many users have task failures for P1, we might call P1 a task failure, but some judgement is involved to do this.</a:t>
            </a:r>
          </a:p>
          <a:p>
            <a:pPr algn="l"/>
            <a:r>
              <a:rPr lang="en-US" sz="1800" b="0" i="0" u="none" strike="noStrike" baseline="0" dirty="0">
                <a:solidFill>
                  <a:srgbClr val="000000"/>
                </a:solidFill>
                <a:latin typeface="Palatino-Roman"/>
              </a:rPr>
              <a:t>In practice we want to correct the most serious problems, the critical problems.</a:t>
            </a:r>
          </a:p>
          <a:p>
            <a:pPr algn="l"/>
            <a:r>
              <a:rPr lang="en-US" sz="1800" b="1" i="0" u="none" strike="noStrike" baseline="0" dirty="0">
                <a:solidFill>
                  <a:srgbClr val="000000"/>
                </a:solidFill>
                <a:latin typeface="HelveticaNeue-Bold"/>
              </a:rPr>
              <a:t>Critical problem</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Missing functionality for an important task, or </a:t>
            </a:r>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Task failure that occurs for many users, or </a:t>
            </a:r>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Annoying to many users.</a:t>
            </a:r>
          </a:p>
          <a:p>
            <a:pPr algn="l"/>
            <a:r>
              <a:rPr lang="en-US" sz="1800" b="0" i="0" u="none" strike="noStrike" baseline="0" dirty="0">
                <a:solidFill>
                  <a:srgbClr val="000000"/>
                </a:solidFill>
                <a:latin typeface="Palatino-Roman"/>
              </a:rPr>
              <a:t>We may also try to correct less serious problems if we can easily do so. Usually, we cannot ensure that </a:t>
            </a:r>
            <a:r>
              <a:rPr lang="en-US" sz="1800" b="0" i="1" u="none" strike="noStrike" baseline="0" dirty="0">
                <a:solidFill>
                  <a:srgbClr val="000000"/>
                </a:solidFill>
                <a:latin typeface="Palatino-Italic"/>
              </a:rPr>
              <a:t>all </a:t>
            </a:r>
            <a:r>
              <a:rPr lang="en-US" sz="1800" b="0" i="0" u="none" strike="noStrike" baseline="0" dirty="0">
                <a:solidFill>
                  <a:srgbClr val="000000"/>
                </a:solidFill>
                <a:latin typeface="Palatino-Roman"/>
              </a:rPr>
              <a:t>users succeed with everything – even though it would be wonderful. It may be impossible to do so, or it may be too costly.</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2</a:t>
            </a:fld>
            <a:endParaRPr lang="ru-RU"/>
          </a:p>
        </p:txBody>
      </p:sp>
    </p:spTree>
    <p:extLst>
      <p:ext uri="{BB962C8B-B14F-4D97-AF65-F5344CB8AC3E}">
        <p14:creationId xmlns:p14="http://schemas.microsoft.com/office/powerpoint/2010/main" val="2868894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In the previous lectures we considered Gestalt Laws and their affect to our perception. Here we can see the confusing errors that are based on our perception</a:t>
            </a:r>
          </a:p>
          <a:p>
            <a:pPr algn="l"/>
            <a:r>
              <a:rPr lang="en-US" sz="1800" b="0" i="0" u="none" strike="noStrike" baseline="0" dirty="0">
                <a:latin typeface="Palatino-Roman"/>
              </a:rPr>
              <a:t>This slide shows an example. It is a Web page where frequent flyers can see their earned points and when they expire. Look at the list of points and find out how many points the person has earned.</a:t>
            </a:r>
          </a:p>
          <a:p>
            <a:pPr algn="l"/>
            <a:r>
              <a:rPr lang="en-US" sz="1800" b="0" i="0" u="none" strike="noStrike" baseline="0" dirty="0">
                <a:latin typeface="Palatino-Roman"/>
              </a:rPr>
              <a:t>Many people look at the list and expect to find the total at the bottom of the list. But it is not there. Then they start adding the points themselves. They don’t notice that the total is somewhere above the list – in a very large font.</a:t>
            </a:r>
          </a:p>
          <a:p>
            <a:pPr algn="l"/>
            <a:r>
              <a:rPr lang="en-US" sz="1800" b="0" i="0" u="none" strike="noStrike" baseline="0" dirty="0">
                <a:latin typeface="Palatino-Roman"/>
              </a:rPr>
              <a:t>Why don’t they notice? Maybe there are too many things shouting at them up there, and although the total tries to shout even louder, it doesn’t always succeed. The gestalt laws tell a different story: the total doesn’t seem to belong to the list of points, but to another gestalt. In this case, the gestalt laws overwrite the contrasts – at least to many users.</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3</a:t>
            </a:fld>
            <a:endParaRPr lang="ru-RU"/>
          </a:p>
        </p:txBody>
      </p:sp>
    </p:spTree>
    <p:extLst>
      <p:ext uri="{BB962C8B-B14F-4D97-AF65-F5344CB8AC3E}">
        <p14:creationId xmlns:p14="http://schemas.microsoft.com/office/powerpoint/2010/main" val="188830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Here is again demonstration how gestalt laws may be reason for human errors or issues in perception </a:t>
            </a:r>
          </a:p>
          <a:p>
            <a:pPr algn="l"/>
            <a:r>
              <a:rPr lang="en-US" sz="1800" b="0" i="0" u="none" strike="noStrike" baseline="0" dirty="0">
                <a:latin typeface="Palatino-Roman"/>
              </a:rPr>
              <a:t>There is some profound difference between showing data in the traditional text form (words and decimal numbers) and in an analog form (as dials, curves, shapes, etc.).</a:t>
            </a:r>
          </a:p>
          <a:p>
            <a:pPr algn="l"/>
            <a:r>
              <a:rPr lang="en-US" sz="1800" b="0" i="0" u="none" strike="noStrike" baseline="0" dirty="0">
                <a:latin typeface="Palatino-Roman"/>
              </a:rPr>
              <a:t>What is this difference? Well, we can see details in the text form, but we get a better overview in the analog form. We can see the analog form at a glance, while the text form requires our full attention. We will look at an example and then discuss the differences in more depth.</a:t>
            </a:r>
          </a:p>
          <a:p>
            <a:pPr algn="l"/>
            <a:r>
              <a:rPr lang="en-US" sz="1800" b="0" i="0" u="none" strike="noStrike" baseline="0" dirty="0">
                <a:latin typeface="Palatino-Roman"/>
              </a:rPr>
              <a:t>This slide illustrates a case that Nygren </a:t>
            </a:r>
            <a:r>
              <a:rPr lang="en-US" sz="1800" b="0" i="1" u="none" strike="noStrike" baseline="0" dirty="0">
                <a:latin typeface="Palatino-Italic"/>
              </a:rPr>
              <a:t>et al. </a:t>
            </a:r>
            <a:r>
              <a:rPr lang="en-US" sz="1800" b="0" i="0" u="none" strike="noStrike" baseline="0" dirty="0">
                <a:latin typeface="Palatino-Roman"/>
              </a:rPr>
              <a:t>(1992) studied. The left side shows the old paper form that recorded lab tests for a patient at a hospital. Down the form there is a line for each type of lab test. To the right there is column for each date where tests are taken. The plan was to computerize the system, and the analysts asked the users (the doctors) what they looked at in the form. They answered that they of course looked at the name of the test, the date of the test and the result. The developers decided to present this on a screen like the one shown to the right.</a:t>
            </a:r>
          </a:p>
          <a:p>
            <a:pPr algn="l"/>
            <a:r>
              <a:rPr lang="en-US" sz="1800" b="0" i="0" u="none" strike="noStrike" baseline="0" dirty="0">
                <a:latin typeface="Palatino-Roman"/>
              </a:rPr>
              <a:t>But the system was not successful, and the doctors still preferred the paper form. Nygren now made the experiment to remove all details from the old paper form, so that numbers and texts were replaced by crosses. It looked like the left side on the slide </a:t>
            </a:r>
          </a:p>
          <a:p>
            <a:pPr algn="l"/>
            <a:r>
              <a:rPr lang="en-US" sz="1800" b="0" i="0" u="none" strike="noStrike" baseline="0" dirty="0">
                <a:latin typeface="Palatino-Roman"/>
              </a:rPr>
              <a:t>What do you see here, he asked, showing the form to a doctor. It turned out that the doctor could get a good overview of the patient’s condition without any figures at all: This is a chronic disease, because they make tests all the time (the blocks of crosses in the right-hand part). They also suspected a liver disease, but there wasn’t anything because they took the tests only once (the column of crosses at the bottom where the liver tests are).</a:t>
            </a:r>
          </a:p>
          <a:p>
            <a:pPr algn="l"/>
            <a:r>
              <a:rPr lang="en-US" sz="1800" b="0" i="0" u="none" strike="noStrike" baseline="0" dirty="0">
                <a:latin typeface="Palatino-Roman"/>
              </a:rPr>
              <a:t>The doctors perceived all of this automatically through the gestalts on the form. But the doctors were not conscious that this was what they did. In the IT system the gestalts had disappeared because the test results were shown as a uniform list.</a:t>
            </a:r>
          </a:p>
          <a:p>
            <a:pPr algn="l"/>
            <a:endParaRPr lang="en-US" sz="1800" b="0" i="0" u="none" strike="noStrike" baseline="0" dirty="0">
              <a:latin typeface="HelveticaNeue-Roman"/>
            </a:endParaRPr>
          </a:p>
          <a:p>
            <a:pPr algn="l"/>
            <a:r>
              <a:rPr lang="en-US" sz="1800" b="0" i="0" u="none" strike="noStrike" baseline="0" dirty="0">
                <a:latin typeface="HelveticaNeue-Roman"/>
              </a:rPr>
              <a:t>Automatic and controlled activities</a:t>
            </a:r>
          </a:p>
          <a:p>
            <a:pPr algn="l"/>
            <a:r>
              <a:rPr lang="en-US" sz="1800" b="0" i="0" u="none" strike="noStrike" baseline="0" dirty="0">
                <a:latin typeface="Palatino-Roman"/>
              </a:rPr>
              <a:t>Let us first look at Nygren’s own explanation of the observation. He and his colleagues noticed that some activities require our full attention. We have to focus on them. Others we can do while our attention is somewhere else. For instance, an experienced driver can conduct a conversation while he drives a car, but we cannot conduct a conversation while we read – no matter how much we practice.</a:t>
            </a:r>
          </a:p>
          <a:p>
            <a:pPr algn="l"/>
            <a:r>
              <a:rPr lang="en-US" sz="1800" b="0" i="0" u="none" strike="noStrike" baseline="0" dirty="0">
                <a:latin typeface="Palatino-Roman"/>
              </a:rPr>
              <a:t>Nygren used the concept of </a:t>
            </a:r>
            <a:r>
              <a:rPr lang="en-US" sz="1800" b="0" i="1" u="none" strike="noStrike" baseline="0" dirty="0">
                <a:latin typeface="Palatino-Italic"/>
              </a:rPr>
              <a:t>automatic </a:t>
            </a:r>
            <a:r>
              <a:rPr lang="en-US" sz="1800" b="0" i="0" u="none" strike="noStrike" baseline="0" dirty="0">
                <a:latin typeface="Palatino-Roman"/>
              </a:rPr>
              <a:t>activities, things we can do while doing something else. He didn’t introduce a term for the other activities, but psychologists talk about </a:t>
            </a:r>
            <a:r>
              <a:rPr lang="en-US" sz="1800" b="0" i="1" u="none" strike="noStrike" baseline="0" dirty="0">
                <a:latin typeface="Palatino-Italic"/>
              </a:rPr>
              <a:t>controlled </a:t>
            </a:r>
            <a:r>
              <a:rPr lang="en-US" sz="1800" b="0" i="0" u="none" strike="noStrike" baseline="0" dirty="0">
                <a:latin typeface="Palatino-Roman"/>
              </a:rPr>
              <a:t>activities, things that require our full attention. Driving a car is an automatic activity, while reading a text and conducting a conversation are controlled activities.</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Palatino-Bold"/>
              </a:rPr>
              <a:t>Controlled activity. </a:t>
            </a:r>
            <a:r>
              <a:rPr lang="en-US" sz="1800" b="0" i="0" u="none" strike="noStrike" baseline="0" dirty="0">
                <a:solidFill>
                  <a:srgbClr val="000000"/>
                </a:solidFill>
                <a:latin typeface="Palatino-Roman"/>
              </a:rPr>
              <a:t>We can do only one controlled activity at a time, because our full attention can only be at one activity.</a:t>
            </a:r>
          </a:p>
          <a:p>
            <a:pPr algn="l"/>
            <a:r>
              <a:rPr lang="en-US" sz="1800" b="0" i="0" u="none" strike="noStrike" baseline="0" dirty="0">
                <a:solidFill>
                  <a:srgbClr val="808080"/>
                </a:solidFill>
                <a:latin typeface="MSAM10"/>
              </a:rPr>
              <a:t> </a:t>
            </a:r>
            <a:r>
              <a:rPr lang="en-US" sz="1800" b="1" i="0" u="none" strike="noStrike" baseline="0" dirty="0">
                <a:solidFill>
                  <a:srgbClr val="000000"/>
                </a:solidFill>
                <a:latin typeface="Palatino-Bold"/>
              </a:rPr>
              <a:t>Automatic activity. </a:t>
            </a:r>
            <a:r>
              <a:rPr lang="en-US" sz="1800" b="0" i="0" u="none" strike="noStrike" baseline="0" dirty="0">
                <a:solidFill>
                  <a:srgbClr val="000000"/>
                </a:solidFill>
                <a:latin typeface="Palatino-Roman"/>
              </a:rPr>
              <a:t>We can do automatic activities together with other activities, because the automatic activity doesn’t require our attention.</a:t>
            </a:r>
          </a:p>
          <a:p>
            <a:pPr algn="l"/>
            <a:r>
              <a:rPr lang="en-US" sz="1800" b="0" i="0" u="none" strike="noStrike" baseline="0" dirty="0">
                <a:solidFill>
                  <a:srgbClr val="000000"/>
                </a:solidFill>
                <a:latin typeface="Palatino-Roman"/>
              </a:rPr>
              <a:t>The basic difference between the text form and the analog form is that the text form requires our full attention, while the analog form doesn’t. We can see the analog form at a glance.</a:t>
            </a:r>
          </a:p>
          <a:p>
            <a:pPr algn="l"/>
            <a:r>
              <a:rPr lang="en-US" sz="1800" b="0" i="0" u="none" strike="noStrike" baseline="0" dirty="0">
                <a:solidFill>
                  <a:srgbClr val="000000"/>
                </a:solidFill>
                <a:latin typeface="Palatino-Roman"/>
              </a:rPr>
              <a:t>With the new system, perceiving the lab tests had become a controlled activity, while it used to be more of an automatic activity.</a:t>
            </a:r>
          </a:p>
          <a:p>
            <a:pPr algn="l"/>
            <a:r>
              <a:rPr lang="en-US" sz="1800" b="0" i="0" u="none" strike="noStrike" baseline="0" dirty="0">
                <a:solidFill>
                  <a:srgbClr val="000000"/>
                </a:solidFill>
                <a:latin typeface="Palatino-Roman"/>
              </a:rPr>
              <a:t>Notice that automatic activities may be quite complex, such as car driving or understanding a lab test form, but it takes time to learn doing them in an automatic way. Other automatic activities don’t require much learning. Listening to music, for instance, is an automatic activity that requires little learning. Many people can listen to music while they read a book.</a:t>
            </a:r>
          </a:p>
          <a:p>
            <a:pPr algn="l"/>
            <a:r>
              <a:rPr lang="en-US" sz="1800" b="0" i="0" u="none" strike="noStrike" baseline="0" dirty="0">
                <a:latin typeface="Palatino-Roman"/>
              </a:rPr>
              <a:t>A doctor can learn to perceive the gestalts and patterns as an automatic activity, while extracting the same patterns from a text form will always remain a controlled activity.</a:t>
            </a:r>
          </a:p>
          <a:p>
            <a:pPr algn="l"/>
            <a:r>
              <a:rPr lang="en-US" sz="1800" b="0" i="0" u="none" strike="noStrike" baseline="0" dirty="0">
                <a:latin typeface="Palatino-Roman"/>
              </a:rPr>
              <a:t>What can we perceive automatically without focusing on it? Many things, for instance the spatial position of a thing (where was it on the screen?), its size, </a:t>
            </a:r>
            <a:r>
              <a:rPr lang="en-US" sz="1800" b="0" i="0" u="none" strike="noStrike" baseline="0" dirty="0" err="1">
                <a:latin typeface="Palatino-Roman"/>
              </a:rPr>
              <a:t>colour</a:t>
            </a:r>
            <a:r>
              <a:rPr lang="en-US" sz="1800" b="0" i="0" u="none" strike="noStrike" baseline="0" dirty="0">
                <a:latin typeface="Palatino-Roman"/>
              </a:rPr>
              <a:t> and shape; sound signals and smells.</a:t>
            </a:r>
          </a:p>
          <a:p>
            <a:pPr algn="l"/>
            <a:r>
              <a:rPr lang="en-US" sz="1800" b="0" i="0" u="none" strike="noStrike" baseline="0" dirty="0">
                <a:latin typeface="Palatino-Roman"/>
              </a:rPr>
              <a:t>What requires our focus so that we cannot focus on something else at the same time?</a:t>
            </a:r>
          </a:p>
          <a:p>
            <a:pPr algn="l"/>
            <a:r>
              <a:rPr lang="en-US" sz="1800" b="0" i="0" u="none" strike="noStrike" baseline="0" dirty="0">
                <a:latin typeface="Palatino-Roman"/>
              </a:rPr>
              <a:t>Language sentences whether they are spoken or read; numbers in decimal form. These things require full attention no matter how much you practice. So when we read a text, we cannot hear what someone says at the same time. For this reason it is a bad habit when a lecturer puts a text on the overhead while he talks.</a:t>
            </a:r>
          </a:p>
          <a:p>
            <a:pPr algn="l"/>
            <a:r>
              <a:rPr lang="en-US" sz="1800" b="0" i="0" u="none" strike="noStrike" baseline="0" dirty="0">
                <a:latin typeface="Palatino-Roman"/>
              </a:rPr>
              <a:t>The audience must choose whether to listen or read.</a:t>
            </a:r>
          </a:p>
          <a:p>
            <a:pPr algn="l"/>
            <a:r>
              <a:rPr lang="en-US" sz="1800" b="0" i="0" u="none" strike="noStrike" baseline="0" dirty="0">
                <a:latin typeface="Palatino-Roman"/>
              </a:rPr>
              <a:t>We can to some extent perceive short sentences (</a:t>
            </a:r>
            <a:r>
              <a:rPr lang="en-US" sz="1800" b="0" i="1" u="none" strike="noStrike" baseline="0" dirty="0">
                <a:latin typeface="Palatino-Italic"/>
              </a:rPr>
              <a:t>bullets</a:t>
            </a:r>
            <a:r>
              <a:rPr lang="en-US" sz="1800" b="0" i="0" u="none" strike="noStrike" baseline="0" dirty="0">
                <a:latin typeface="Palatino-Roman"/>
              </a:rPr>
              <a:t>) while listening to a speech, probably because we can catch them through a brief change of focus.</a:t>
            </a:r>
          </a:p>
          <a:p>
            <a:pPr algn="l"/>
            <a:r>
              <a:rPr lang="en-US" sz="1800" b="0" i="0" u="none" strike="noStrike" baseline="0" dirty="0">
                <a:latin typeface="Palatino-Roman"/>
              </a:rPr>
              <a:t>While we read a book or talk with a colleague, we can easily see whether our e-mail icon says that there is new mail – or whether the amperes are up in the critical area.</a:t>
            </a:r>
          </a:p>
          <a:p>
            <a:pPr algn="l"/>
            <a:r>
              <a:rPr lang="en-US" sz="1800" b="0" i="0" u="none" strike="noStrike" baseline="0" dirty="0">
                <a:latin typeface="Palatino-Roman"/>
              </a:rPr>
              <a:t>Here we mix a controlled activity with automatic activities, and this is possible. Notice that the more creative data presentations in the previous sections allow us to perceive automatically. In general, automatic perception is great, but there is also a need for focusing on details. We can combine the things so that a survey screen supports the automatic part of the task, while a detail window gives the text form.</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4</a:t>
            </a:fld>
            <a:endParaRPr lang="ru-RU"/>
          </a:p>
        </p:txBody>
      </p:sp>
    </p:spTree>
    <p:extLst>
      <p:ext uri="{BB962C8B-B14F-4D97-AF65-F5344CB8AC3E}">
        <p14:creationId xmlns:p14="http://schemas.microsoft.com/office/powerpoint/2010/main" val="2025872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Let us see what can happen if developers don’t design virtual windows at an early stage. In this case, developers tend to take one of two courses: they closely mirror the database on the screens; or they break down each task into small steps and provide a window for each step.</a:t>
            </a:r>
          </a:p>
          <a:p>
            <a:pPr algn="l"/>
            <a:r>
              <a:rPr lang="en-US" sz="1800" b="0" i="0" u="none" strike="noStrike" baseline="0" dirty="0">
                <a:latin typeface="Palatino-Roman"/>
              </a:rPr>
              <a:t>We will first look at designs where the screens are too close to the database.</a:t>
            </a:r>
          </a:p>
          <a:p>
            <a:pPr algn="l"/>
            <a:endParaRPr lang="en-US" sz="1800" b="0" i="0" u="none" strike="noStrike" baseline="0" dirty="0">
              <a:latin typeface="Palatino-Roman"/>
            </a:endParaRPr>
          </a:p>
          <a:p>
            <a:pPr algn="l"/>
            <a:r>
              <a:rPr lang="en-US" sz="1800" b="0" i="0" u="none" strike="noStrike" baseline="0" dirty="0">
                <a:latin typeface="Palatino-Roman"/>
              </a:rPr>
              <a:t>The first example is from a hospital system where nurses recorded temperature and pulse of the patients. Temperature and pulse were in two different tables of the database, and as a consequence the system had a window for each.</a:t>
            </a:r>
          </a:p>
          <a:p>
            <a:pPr algn="l"/>
            <a:r>
              <a:rPr lang="en-US" sz="1800" b="0" i="0" u="none" strike="noStrike" baseline="0" dirty="0">
                <a:latin typeface="Palatino-Roman"/>
              </a:rPr>
              <a:t>Now, what is wrong with this? The user can enter and see all the data, and even correct it if needed.</a:t>
            </a:r>
          </a:p>
          <a:p>
            <a:pPr algn="l"/>
            <a:r>
              <a:rPr lang="en-US" sz="1800" b="0" i="0" u="none" strike="noStrike" baseline="0" dirty="0">
                <a:latin typeface="Palatino-Roman"/>
              </a:rPr>
              <a:t>The problem is that these windows don’t support the user’s tasks. Obviously, the developers hadn’t imagined that a nurse records a lot of data at the same time at the patient’s bed, often including temperature and pulse. She wants to record and see all the data at the same time. She cannot keep several windows in her head, and her mental model becomes too complex. Furthermore, it is too laborious to change between several windows to record one observation of the patient. Surgeons and nurses also use the data to check that the patient recovers properly. In order to do this, they have to compare the development over time of pulse and temperature. If the pulse rises before the temperature, it is a sign of internal </a:t>
            </a:r>
            <a:r>
              <a:rPr lang="en-US" sz="1800" b="0" i="0" u="none" strike="noStrike" baseline="0" dirty="0" err="1">
                <a:latin typeface="Palatino-Roman"/>
              </a:rPr>
              <a:t>haemorrhage</a:t>
            </a:r>
            <a:r>
              <a:rPr lang="en-US" sz="1800" b="0" i="0" u="none" strike="noStrike" baseline="0" dirty="0">
                <a:latin typeface="Palatino-Roman"/>
              </a:rPr>
              <a:t>, for instance after surgery. If it rises later than the temperature, it is a sign of bacterial infection (somewhat simplified). The difference is impossible to see when the figures are in two different windows.</a:t>
            </a:r>
          </a:p>
          <a:p>
            <a:pPr algn="l"/>
            <a:r>
              <a:rPr lang="en-US" sz="1800" b="0" i="0" u="none" strike="noStrike" baseline="0" dirty="0">
                <a:latin typeface="Palatino-Roman"/>
              </a:rPr>
              <a:t>The conclusion is that the user interface should support two tasks, data recording at the bedside and diagnosis of trouble. But it is not suited for any of them.</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5</a:t>
            </a:fld>
            <a:endParaRPr lang="ru-RU"/>
          </a:p>
        </p:txBody>
      </p:sp>
    </p:spTree>
    <p:extLst>
      <p:ext uri="{BB962C8B-B14F-4D97-AF65-F5344CB8AC3E}">
        <p14:creationId xmlns:p14="http://schemas.microsoft.com/office/powerpoint/2010/main" val="3132707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The second example is from a system that records employee’s use of time on different projects and activities. The system shows the records in a long list. The user can add records and edit them through this screen. In principle, the list is adequate, but it is hard to get a visual overview of the data. There are no patterns or gestalts for automatic perception. When I show this example</a:t>
            </a:r>
          </a:p>
          <a:p>
            <a:pPr algn="l"/>
            <a:r>
              <a:rPr lang="en-US" sz="1800" b="0" i="0" u="none" strike="noStrike" baseline="0" dirty="0">
                <a:latin typeface="Palatino-Roman"/>
              </a:rPr>
              <a:t>to professionals who record their time for billing purposes (e.g. auditors, consultants and software developers), most of them say: </a:t>
            </a:r>
            <a:r>
              <a:rPr lang="en-US" sz="1800" b="0" i="1" u="none" strike="noStrike" baseline="0" dirty="0">
                <a:latin typeface="Palatino-Italic"/>
              </a:rPr>
              <a:t>Yes, this is how it looks, and it is cumbersome to work with, but are there better ways?</a:t>
            </a:r>
          </a:p>
          <a:p>
            <a:pPr algn="l"/>
            <a:r>
              <a:rPr lang="en-US" sz="1800" b="0" i="0" u="none" strike="noStrike" baseline="0" dirty="0">
                <a:latin typeface="Palatino-Roman"/>
              </a:rPr>
              <a:t>At the bottom of the figure we show a better way. What would be 14 records (lines) in the first version, is now a single matrix that covers a week’s work. We can now see patterns, for instance that Thursday was something special and that</a:t>
            </a:r>
          </a:p>
          <a:p>
            <a:pPr algn="l"/>
            <a:r>
              <a:rPr lang="en-US" sz="1800" b="0" i="0" u="none" strike="noStrike" baseline="0" dirty="0">
                <a:latin typeface="Palatino-Roman"/>
              </a:rPr>
              <a:t>MBH worked almost every day on activity 715. The system also shows total work hours per day and per activity, so we can easily check that a full day has been recorded and we can see which activities take most time. The employee can not only get an overview this way, but also enter his work hours through this screen. While the list version is quite easy to program, the matrix version is harder – at least with typical standard tools.</a:t>
            </a:r>
          </a:p>
          <a:p>
            <a:pPr algn="l"/>
            <a:endParaRPr lang="en-US" sz="1800" b="0" i="0" u="none" strike="noStrike" baseline="0" dirty="0">
              <a:latin typeface="Palatino-Roman"/>
            </a:endParaRPr>
          </a:p>
          <a:p>
            <a:pPr algn="l"/>
            <a:r>
              <a:rPr lang="en-US" sz="1800" b="0" i="0" u="none" strike="noStrike" baseline="0" dirty="0">
                <a:latin typeface="HelveticaNeue-Roman"/>
              </a:rPr>
              <a:t>A horror story</a:t>
            </a:r>
          </a:p>
          <a:p>
            <a:pPr algn="l"/>
            <a:r>
              <a:rPr lang="en-US" sz="1800" b="0" i="0" u="none" strike="noStrike" baseline="0" dirty="0">
                <a:latin typeface="Palatino-Roman"/>
              </a:rPr>
              <a:t>Here is a true story of another way to deal with usability problems. As a highly paid consultant, I helped a large mortgage company make usability tests of their new system. It was to be used by a lot of real-estate agents. The company had judged usability as a critical success factor for the product, and they had been designing and programming a functional prototype for more than a year. Although warned that early usability testing before programming was essential, they had delayed usability testing until now.</a:t>
            </a:r>
          </a:p>
          <a:p>
            <a:pPr algn="l"/>
            <a:r>
              <a:rPr lang="en-US" sz="1800" b="0" i="0" u="none" strike="noStrike" baseline="0" dirty="0">
                <a:latin typeface="Palatino-Roman"/>
              </a:rPr>
              <a:t>They really took a great effort with the usability tests. They had found just the right kind of potential users, they had planned the short course for future users and the test users got this course before the test. They paid me and a score of other consultants to help them, we spent time learning about the system and we used video cameras and advanced equipment for the tests.</a:t>
            </a:r>
          </a:p>
          <a:p>
            <a:pPr algn="l"/>
            <a:r>
              <a:rPr lang="en-US" sz="1800" b="0" i="0" u="none" strike="noStrike" baseline="0" dirty="0">
                <a:latin typeface="Palatino-Roman"/>
              </a:rPr>
              <a:t>What happened? Lots of task failures. The user interface consisted of many small windows for recording pieces of data, and in order to just record a property for sale, the user would have to go through about 10 screens in a surprising order. All the test users were completely bewildered. (The user interface was an example of a database-extreme interface, where users see the database details almost directly. </a:t>
            </a:r>
          </a:p>
          <a:p>
            <a:pPr algn="l"/>
            <a:r>
              <a:rPr lang="en-US" sz="1800" b="0" i="0" u="none" strike="noStrike" baseline="0" dirty="0">
                <a:latin typeface="Palatino-Roman"/>
              </a:rPr>
              <a:t>We tried to advise the developers on how to improve the user interface before the next round of usability tests, and they promised to do so. However, since they had programmed so much already, there was no money left to redo most of this. Their budget was running out, but what should they say to management who had funded the costly usability work?</a:t>
            </a:r>
          </a:p>
          <a:p>
            <a:pPr algn="l"/>
            <a:r>
              <a:rPr lang="en-US" sz="1800" b="0" i="0" u="none" strike="noStrike" baseline="0" dirty="0">
                <a:latin typeface="Palatino-Roman"/>
              </a:rPr>
              <a:t>They found a way out. They repaired some programming bugs that they had observed during usability testing, but didn’t change the user interface. Then they ran the next round of usability tests, but this time they chose fellow developers as the test users. Not surprisingly, there were almost no usability problems any more. They could now report to management that usability testing was a great success and the huge amount of money well invested.</a:t>
            </a:r>
          </a:p>
          <a:p>
            <a:pPr algn="l"/>
            <a:r>
              <a:rPr lang="en-US" sz="1800" b="0" i="0" u="none" strike="noStrike" baseline="0" dirty="0">
                <a:latin typeface="Palatino-Roman"/>
              </a:rPr>
              <a:t>Needles to say, the product never became a success, and was soon called back from the market.</a:t>
            </a:r>
          </a:p>
          <a:p>
            <a:pPr algn="l"/>
            <a:r>
              <a:rPr lang="en-US" sz="1800" b="0" i="0" u="none" strike="noStrike" baseline="0" dirty="0">
                <a:latin typeface="Palatino-Roman"/>
              </a:rPr>
              <a:t>The story also illustrates the third law of usability that says - </a:t>
            </a:r>
            <a:r>
              <a:rPr lang="en-US" sz="1800" b="0" i="0" u="none" strike="noStrike" baseline="0" dirty="0">
                <a:latin typeface="HelveticaNeue-Light"/>
              </a:rPr>
              <a:t>The more effort developers have spent making a prototype, the less they are willing to replace it.</a:t>
            </a:r>
          </a:p>
          <a:p>
            <a:pPr algn="l"/>
            <a:r>
              <a:rPr lang="en-US" sz="1800" b="0" i="0" u="none" strike="noStrike" baseline="0" dirty="0">
                <a:latin typeface="Palatino-Roman"/>
              </a:rPr>
              <a:t>The developers had spent so much effort that they couldn’t change the user interface.</a:t>
            </a:r>
          </a:p>
          <a:p>
            <a:pPr algn="l"/>
            <a:endParaRPr lang="en-US" sz="1800" b="0" i="0" u="none" strike="noStrike" baseline="0" dirty="0">
              <a:latin typeface="Palatino-Roman"/>
            </a:endParaRPr>
          </a:p>
          <a:p>
            <a:pPr algn="l"/>
            <a:r>
              <a:rPr lang="en-US" sz="1800" b="0" i="0" u="none" strike="noStrike" baseline="0" dirty="0">
                <a:latin typeface="HelveticaNeue-Roman"/>
              </a:rPr>
              <a:t>The horror story explained</a:t>
            </a:r>
          </a:p>
          <a:p>
            <a:pPr algn="l"/>
            <a:r>
              <a:rPr lang="en-US" sz="1800" b="0" i="0" u="none" strike="noStrike" baseline="0" dirty="0">
                <a:latin typeface="Palatino-Roman"/>
              </a:rPr>
              <a:t>In this horror story the main problem was that the user interface was database extreme. The user would see data about a single plot of land in one window, data about a single building on the plot in another window, the street in a third, the sales record in a fourth, the client in a fifth and so on. To create data for a property to be sold, the user would have to create all these</a:t>
            </a:r>
          </a:p>
          <a:p>
            <a:pPr algn="l"/>
            <a:r>
              <a:rPr lang="en-US" sz="1800" b="0" i="0" u="none" strike="noStrike" baseline="0" dirty="0">
                <a:latin typeface="Palatino-Roman"/>
              </a:rPr>
              <a:t>pieces of data in separate windows. In the database, these pieces of data were in separate tables, but in the user’s mind they were one single thing.</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6</a:t>
            </a:fld>
            <a:endParaRPr lang="ru-RU"/>
          </a:p>
        </p:txBody>
      </p:sp>
    </p:spTree>
    <p:extLst>
      <p:ext uri="{BB962C8B-B14F-4D97-AF65-F5344CB8AC3E}">
        <p14:creationId xmlns:p14="http://schemas.microsoft.com/office/powerpoint/2010/main" val="386337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Now we will look at the other extreme: the designer breaks down each task into small steps and provides a window for each step.</a:t>
            </a:r>
          </a:p>
          <a:p>
            <a:pPr algn="l"/>
            <a:endParaRPr lang="en-US" sz="1800" b="0" i="0" u="none" strike="noStrike" baseline="0" dirty="0">
              <a:latin typeface="Palatino-Roman"/>
            </a:endParaRPr>
          </a:p>
          <a:p>
            <a:pPr algn="l"/>
            <a:r>
              <a:rPr lang="en-US" sz="1800" b="0" i="0" u="none" strike="noStrike" baseline="0" dirty="0">
                <a:latin typeface="HelveticaNeue-Roman"/>
              </a:rPr>
              <a:t>Web-based order system</a:t>
            </a:r>
          </a:p>
          <a:p>
            <a:pPr algn="l"/>
            <a:r>
              <a:rPr lang="en-US" sz="1800" b="0" i="0" u="none" strike="noStrike" baseline="0" dirty="0">
                <a:latin typeface="HelveticaNeue-Roman"/>
              </a:rPr>
              <a:t>This slide </a:t>
            </a:r>
            <a:r>
              <a:rPr lang="en-US" sz="1800" b="0" i="0" u="none" strike="noStrike" baseline="0" dirty="0">
                <a:latin typeface="Palatino-Roman"/>
              </a:rPr>
              <a:t>shows a simplified example from a Web site where customers can shop. The designer had described the user tasks as shown on the top left. Next he designed Web pages for each step. The figure outlines the Web pages for the first task – </a:t>
            </a:r>
            <a:r>
              <a:rPr lang="en-US" sz="1800" b="0" i="1" u="none" strike="noStrike" baseline="0" dirty="0">
                <a:latin typeface="Palatino-Italic"/>
              </a:rPr>
              <a:t>create an order</a:t>
            </a:r>
            <a:r>
              <a:rPr lang="en-US" sz="1800" b="0" i="0" u="none" strike="noStrike" baseline="0" dirty="0">
                <a:latin typeface="Palatino-Roman"/>
              </a:rPr>
              <a:t>.</a:t>
            </a:r>
          </a:p>
        </p:txBody>
      </p:sp>
      <p:sp>
        <p:nvSpPr>
          <p:cNvPr id="4" name="Номер слайда 3"/>
          <p:cNvSpPr>
            <a:spLocks noGrp="1"/>
          </p:cNvSpPr>
          <p:nvPr>
            <p:ph type="sldNum" sz="quarter" idx="5"/>
          </p:nvPr>
        </p:nvSpPr>
        <p:spPr/>
        <p:txBody>
          <a:bodyPr/>
          <a:lstStyle/>
          <a:p>
            <a:fld id="{D3290CC7-4D6C-4691-BB15-1B332C85583C}" type="slidenum">
              <a:rPr lang="ru-RU" smtClean="0"/>
              <a:t>7</a:t>
            </a:fld>
            <a:endParaRPr lang="ru-RU"/>
          </a:p>
        </p:txBody>
      </p:sp>
    </p:spTree>
    <p:extLst>
      <p:ext uri="{BB962C8B-B14F-4D97-AF65-F5344CB8AC3E}">
        <p14:creationId xmlns:p14="http://schemas.microsoft.com/office/powerpoint/2010/main" val="2033683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Notice that the user first has to choose the task he wants to perform. Does he want to create an order, review an existing one, etc.? Here the designer has forced the user to a very early decision. Although users perform a lot of tasks, they rarely have names for them. The task names – and maybe even the task concept itself – are invented by the designers. For this reason, the users find it hard to choose the right task from the list.</a:t>
            </a:r>
          </a:p>
          <a:p>
            <a:pPr algn="l"/>
            <a:r>
              <a:rPr lang="en-US" sz="1800" b="0" i="0" u="none" strike="noStrike" baseline="0" dirty="0">
                <a:latin typeface="Palatino-Roman"/>
              </a:rPr>
              <a:t>Next the user has to fill in his name and address. When this is done, he has to specify his pay method, and so on. In the last screen he can choose between entering more items for the order and confirming the entire order. Notice the headings on the screens. They are instructions to the user – the screens are only for data entry. If the user wants to look at an earlier order (review it), some other Web pages are needed, and the user may not recognize the order he entered. The different formats make it harder for the law of object permanence to work.</a:t>
            </a:r>
          </a:p>
          <a:p>
            <a:pPr algn="l"/>
            <a:r>
              <a:rPr lang="en-US" sz="1800" b="0" i="0" u="none" strike="noStrike" baseline="0" dirty="0">
                <a:latin typeface="Palatino-Roman"/>
              </a:rPr>
              <a:t>With this interface, the user can complete his task, so what is wrong? First, it is very annoying that the computer controls the input sequence. Although the user has to do all the steps, it is not sure that the sequence is convenient. For instance, in some cases the user would want to see something about the items before ordering anything. If – after entering all his personal data – he doesn’t like the goods sold or they are not on stock, he will be quite annoyed. Furthermore, the user has no overview of the data he enters. He cannot check his delivery address against his own address, he cannot get an overview of the things he has ordered, etc. It is like reading a drivers map through a ‘soda straw’.</a:t>
            </a:r>
          </a:p>
          <a:p>
            <a:pPr algn="l"/>
            <a:r>
              <a:rPr lang="en-US" sz="1800" b="0" i="0" u="none" strike="noStrike" baseline="0" dirty="0">
                <a:latin typeface="Palatino-Roman"/>
              </a:rPr>
              <a:t>In addition, he has no overview of the number of steps ahead. Some Web sites have a large number of pages to go through to complete a rather simple task, and many users lose their patience on the way and give up. Some Web sites try to amend the problem by showing a list of the steps to be performed. The list may be shown at the top of the screen or at the left border. However, many users don’t understand this list or don’t notice it.</a:t>
            </a:r>
          </a:p>
          <a:p>
            <a:pPr algn="l"/>
            <a:r>
              <a:rPr lang="en-US" sz="1800" b="0" i="0" u="none" strike="noStrike" baseline="0" dirty="0">
                <a:latin typeface="Palatino-Roman"/>
              </a:rPr>
              <a:t>In our example, there are also too many pages to go through. One should be enough.</a:t>
            </a:r>
          </a:p>
          <a:p>
            <a:pPr algn="l"/>
            <a:r>
              <a:rPr lang="en-US" sz="1800" b="0" i="0" u="none" strike="noStrike" baseline="0" dirty="0">
                <a:latin typeface="Palatino-Roman"/>
              </a:rPr>
              <a:t>To make things worse, many interfaces with this structure have different pages for different tasks. As we explained above, create order and review order would, for instance, use different screens. This not only confuses the user, but also makes the developer’s work much harder.</a:t>
            </a:r>
          </a:p>
          <a:p>
            <a:pPr algn="l"/>
            <a:endParaRPr lang="en-US" sz="1800" b="0" i="0" u="none" strike="noStrike" baseline="0" dirty="0">
              <a:latin typeface="Palatino-Roman"/>
            </a:endParaRPr>
          </a:p>
          <a:p>
            <a:pPr algn="l"/>
            <a:r>
              <a:rPr lang="en-US" sz="1800" b="0" i="0" u="none" strike="noStrike" baseline="0" dirty="0">
                <a:latin typeface="Palatino-Roman"/>
              </a:rPr>
              <a:t>Interfaces with this step-by-step structure also exist for non-Web systems. Traditional mainframe systems often require the user to choose a task up front, and then complete a number of screens one by one.</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8</a:t>
            </a:fld>
            <a:endParaRPr lang="ru-RU"/>
          </a:p>
        </p:txBody>
      </p:sp>
    </p:spTree>
    <p:extLst>
      <p:ext uri="{BB962C8B-B14F-4D97-AF65-F5344CB8AC3E}">
        <p14:creationId xmlns:p14="http://schemas.microsoft.com/office/powerpoint/2010/main" val="172801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1" dirty="0"/>
              <a:t>Ergonomics in HCI with Real-Life Examples:</a:t>
            </a:r>
            <a:endParaRPr lang="en-US" dirty="0"/>
          </a:p>
          <a:p>
            <a:r>
              <a:rPr lang="en-US" dirty="0"/>
              <a:t>Ergonomics in HCI focuses on designing systems, devices, and environments that align with human abilities and limitations. Here are a few real-world cases illustrating the importance of ergonomic design:</a:t>
            </a:r>
          </a:p>
          <a:p>
            <a:r>
              <a:rPr lang="en-US" b="1" dirty="0"/>
              <a:t>1. ATMs with Poor Button Layouts</a:t>
            </a:r>
          </a:p>
          <a:p>
            <a:pPr>
              <a:buFont typeface="Arial" panose="020B0604020202020204" pitchFamily="34" charset="0"/>
              <a:buChar char="•"/>
            </a:pPr>
            <a:r>
              <a:rPr lang="en-US" b="1" dirty="0"/>
              <a:t>Case</a:t>
            </a:r>
            <a:r>
              <a:rPr lang="en-US" dirty="0"/>
              <a:t>: Older ATMs had small, tightly spaced buttons and unclear labels.</a:t>
            </a:r>
          </a:p>
          <a:p>
            <a:pPr>
              <a:buFont typeface="Arial" panose="020B0604020202020204" pitchFamily="34" charset="0"/>
              <a:buChar char="•"/>
            </a:pPr>
            <a:r>
              <a:rPr lang="en-US" b="1" dirty="0"/>
              <a:t>Problem</a:t>
            </a:r>
            <a:r>
              <a:rPr lang="en-US" dirty="0"/>
              <a:t>: Users frequently pressed the wrong keys or canceled transactions accidentally.</a:t>
            </a:r>
          </a:p>
          <a:p>
            <a:pPr>
              <a:buFont typeface="Arial" panose="020B0604020202020204" pitchFamily="34" charset="0"/>
              <a:buChar char="•"/>
            </a:pPr>
            <a:r>
              <a:rPr lang="en-US" b="1" dirty="0"/>
              <a:t>Ergonomic Fix</a:t>
            </a:r>
            <a:r>
              <a:rPr lang="en-US" dirty="0"/>
              <a:t>: Modern ATMs use larger, clearly labeled buttons or touchscreens with better spacing and logical workflows to reduce input errors.</a:t>
            </a:r>
          </a:p>
          <a:p>
            <a:r>
              <a:rPr lang="en-US" b="1" dirty="0"/>
              <a:t>2. Airplane Cockpit Design</a:t>
            </a:r>
          </a:p>
          <a:p>
            <a:pPr>
              <a:buFont typeface="Arial" panose="020B0604020202020204" pitchFamily="34" charset="0"/>
              <a:buChar char="•"/>
            </a:pPr>
            <a:r>
              <a:rPr lang="en-US" b="1" dirty="0"/>
              <a:t>Case</a:t>
            </a:r>
            <a:r>
              <a:rPr lang="en-US" dirty="0"/>
              <a:t>: In the 1970s, some aviation accidents were linked to poor cockpit layouts where similar-looking switches were placed close together.</a:t>
            </a:r>
          </a:p>
          <a:p>
            <a:pPr>
              <a:buFont typeface="Arial" panose="020B0604020202020204" pitchFamily="34" charset="0"/>
              <a:buChar char="•"/>
            </a:pPr>
            <a:r>
              <a:rPr lang="en-US" b="1" dirty="0"/>
              <a:t>Problem</a:t>
            </a:r>
            <a:r>
              <a:rPr lang="en-US" dirty="0"/>
              <a:t>: Pilots would unintentionally activate the wrong control (e.g., retracting the landing gear instead of flaps).</a:t>
            </a:r>
          </a:p>
          <a:p>
            <a:pPr>
              <a:buFont typeface="Arial" panose="020B0604020202020204" pitchFamily="34" charset="0"/>
              <a:buChar char="•"/>
            </a:pPr>
            <a:r>
              <a:rPr lang="en-US" b="1" dirty="0"/>
              <a:t>Ergonomic Fix</a:t>
            </a:r>
            <a:r>
              <a:rPr lang="en-US" dirty="0"/>
              <a:t>: Modern cockpits are designed with clearly differentiated controls, color coding, and tactile differences to minimize critical errors.</a:t>
            </a:r>
          </a:p>
          <a:p>
            <a:r>
              <a:rPr lang="en-US" b="1" dirty="0"/>
              <a:t>3. Mobile App Font Size and Button Placement</a:t>
            </a:r>
          </a:p>
          <a:p>
            <a:pPr>
              <a:buFont typeface="Arial" panose="020B0604020202020204" pitchFamily="34" charset="0"/>
              <a:buChar char="•"/>
            </a:pPr>
            <a:r>
              <a:rPr lang="en-US" b="1" dirty="0"/>
              <a:t>Case</a:t>
            </a:r>
            <a:r>
              <a:rPr lang="en-US" dirty="0"/>
              <a:t>: Early versions of mobile apps like banking apps used small fonts and tightly packed buttons.</a:t>
            </a:r>
          </a:p>
          <a:p>
            <a:pPr>
              <a:buFont typeface="Arial" panose="020B0604020202020204" pitchFamily="34" charset="0"/>
              <a:buChar char="•"/>
            </a:pPr>
            <a:r>
              <a:rPr lang="en-US" b="1" dirty="0"/>
              <a:t>Problem</a:t>
            </a:r>
            <a:r>
              <a:rPr lang="en-US" dirty="0"/>
              <a:t>: Elderly users or those with poor vision had difficulty navigating or made input errors.</a:t>
            </a:r>
          </a:p>
          <a:p>
            <a:pPr>
              <a:buFont typeface="Arial" panose="020B0604020202020204" pitchFamily="34" charset="0"/>
              <a:buChar char="•"/>
            </a:pPr>
            <a:r>
              <a:rPr lang="en-US" b="1" dirty="0"/>
              <a:t>Ergonomic Fix</a:t>
            </a:r>
            <a:r>
              <a:rPr lang="en-US" dirty="0"/>
              <a:t>: Updated apps use larger fonts, more spacing, and accessible modes to accommodate all users.</a:t>
            </a:r>
          </a:p>
          <a:p>
            <a:r>
              <a:rPr lang="en-US" b="1" dirty="0"/>
              <a:t>4. Office Workstations</a:t>
            </a:r>
          </a:p>
          <a:p>
            <a:pPr>
              <a:buFont typeface="Arial" panose="020B0604020202020204" pitchFamily="34" charset="0"/>
              <a:buChar char="•"/>
            </a:pPr>
            <a:r>
              <a:rPr lang="en-US" b="1" dirty="0"/>
              <a:t>Case</a:t>
            </a:r>
            <a:r>
              <a:rPr lang="en-US" dirty="0"/>
              <a:t>: Employees using improperly set-up computer desks reported increased back, neck, and eye strain.</a:t>
            </a:r>
          </a:p>
          <a:p>
            <a:pPr>
              <a:buFont typeface="Arial" panose="020B0604020202020204" pitchFamily="34" charset="0"/>
              <a:buChar char="•"/>
            </a:pPr>
            <a:r>
              <a:rPr lang="en-US" b="1" dirty="0"/>
              <a:t>Problem</a:t>
            </a:r>
            <a:r>
              <a:rPr lang="en-US" dirty="0"/>
              <a:t>: Poor posture and prolonged discomfort reduced productivity and caused health issues.</a:t>
            </a:r>
          </a:p>
          <a:p>
            <a:pPr>
              <a:buFont typeface="Arial" panose="020B0604020202020204" pitchFamily="34" charset="0"/>
              <a:buChar char="•"/>
            </a:pPr>
            <a:r>
              <a:rPr lang="en-US" b="1" dirty="0"/>
              <a:t>Ergonomic Fix</a:t>
            </a:r>
            <a:r>
              <a:rPr lang="en-US" dirty="0"/>
              <a:t>: Introduction of adjustable chairs, monitor stands, and keyboard trays improved comfort, reduced injuries, and boosted efficiency.</a:t>
            </a:r>
          </a:p>
          <a:p>
            <a:r>
              <a:rPr lang="en-US" b="1" dirty="0"/>
              <a:t>5. Hospital Equipment Interfaces</a:t>
            </a:r>
          </a:p>
          <a:p>
            <a:pPr>
              <a:buFont typeface="Arial" panose="020B0604020202020204" pitchFamily="34" charset="0"/>
              <a:buChar char="•"/>
            </a:pPr>
            <a:r>
              <a:rPr lang="en-US" b="1" dirty="0"/>
              <a:t>Case</a:t>
            </a:r>
            <a:r>
              <a:rPr lang="en-US" dirty="0"/>
              <a:t>: Medical staff using infusion pumps or diagnostic machines had to navigate confusing menus or ambiguous error messages.</a:t>
            </a:r>
          </a:p>
          <a:p>
            <a:pPr>
              <a:buFont typeface="Arial" panose="020B0604020202020204" pitchFamily="34" charset="0"/>
              <a:buChar char="•"/>
            </a:pPr>
            <a:r>
              <a:rPr lang="en-US" b="1" dirty="0"/>
              <a:t>Problem</a:t>
            </a:r>
            <a:r>
              <a:rPr lang="en-US" dirty="0"/>
              <a:t>: Mistakes could lead to dosage errors or delayed treatment.</a:t>
            </a:r>
          </a:p>
          <a:p>
            <a:pPr>
              <a:buFont typeface="Arial" panose="020B0604020202020204" pitchFamily="34" charset="0"/>
              <a:buChar char="•"/>
            </a:pPr>
            <a:r>
              <a:rPr lang="en-US" b="1" dirty="0"/>
              <a:t>Ergonomic Fix</a:t>
            </a:r>
            <a:r>
              <a:rPr lang="en-US" dirty="0"/>
              <a:t>: Redesigned interfaces with clear icons, warnings, and simplified workflows have greatly reduced user error in medical settings.</a:t>
            </a:r>
          </a:p>
          <a:p>
            <a:r>
              <a:rPr lang="en-US" b="1" dirty="0"/>
              <a:t>Conclusion:</a:t>
            </a:r>
          </a:p>
          <a:p>
            <a:r>
              <a:rPr lang="en-US" dirty="0"/>
              <a:t>Real-life ergonomic improvements in HCI reduce error, enhance safety, and improve user satisfaction. Whether it's a cockpit, a mobile app, or an office desk, ergonomic design bridges the gap between human capability and technological complexity.</a:t>
            </a:r>
          </a:p>
          <a:p>
            <a:pPr algn="l"/>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9</a:t>
            </a:fld>
            <a:endParaRPr lang="ru-RU"/>
          </a:p>
        </p:txBody>
      </p:sp>
    </p:spTree>
    <p:extLst>
      <p:ext uri="{BB962C8B-B14F-4D97-AF65-F5344CB8AC3E}">
        <p14:creationId xmlns:p14="http://schemas.microsoft.com/office/powerpoint/2010/main" val="32989519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6 Imagen" descr="Dibujo.bmp"/>
          <p:cNvPicPr>
            <a:picLocks noChangeAspect="1"/>
          </p:cNvPicPr>
          <p:nvPr/>
        </p:nvPicPr>
        <p:blipFill>
          <a:blip r:embed="rId2" cstate="print"/>
          <a:stretch>
            <a:fillRect/>
          </a:stretch>
        </p:blipFill>
        <p:spPr>
          <a:xfrm>
            <a:off x="0" y="0"/>
            <a:ext cx="9144000" cy="6858000"/>
          </a:xfrm>
          <a:prstGeom prst="rect">
            <a:avLst/>
          </a:prstGeom>
        </p:spPr>
      </p:pic>
      <p:sp>
        <p:nvSpPr>
          <p:cNvPr id="2" name="1 Título"/>
          <p:cNvSpPr>
            <a:spLocks noGrp="1"/>
          </p:cNvSpPr>
          <p:nvPr>
            <p:ph type="ctrTitle"/>
          </p:nvPr>
        </p:nvSpPr>
        <p:spPr>
          <a:xfrm>
            <a:off x="685800" y="2130425"/>
            <a:ext cx="7772400" cy="1470025"/>
          </a:xfrm>
        </p:spPr>
        <p:txBody>
          <a:bodyPr/>
          <a:lstStyle>
            <a:lvl1pPr>
              <a:defRPr b="1" cap="none" spc="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defRPr>
            </a:lvl1pPr>
          </a:lstStyle>
          <a:p>
            <a:r>
              <a:rPr lang="ru-RU"/>
              <a:t>Образец заголовка</a:t>
            </a:r>
            <a:endParaRPr lang="es-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s-ES" dirty="0"/>
          </a:p>
        </p:txBody>
      </p:sp>
      <p:sp>
        <p:nvSpPr>
          <p:cNvPr id="4" name="3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82899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texto vertical"/>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125347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ru-RU"/>
              <a:t>Образец заголовка</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73058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1" cap="none" spc="0">
                <a:ln w="18415" cmpd="sng">
                  <a:solidFill>
                    <a:srgbClr val="0066FF"/>
                  </a:solidFill>
                  <a:prstDash val="solid"/>
                </a:ln>
                <a:solidFill>
                  <a:srgbClr val="FFFFFF"/>
                </a:solidFill>
                <a:effectLst>
                  <a:outerShdw blurRad="63500" dir="3600000" algn="tl" rotWithShape="0">
                    <a:srgbClr val="000000">
                      <a:alpha val="70000"/>
                    </a:srgbClr>
                  </a:outerShdw>
                </a:effectLst>
              </a:defRPr>
            </a:lvl1pPr>
          </a:lstStyle>
          <a:p>
            <a:r>
              <a:rPr lang="ru-RU"/>
              <a:t>Образец заголовка</a:t>
            </a:r>
            <a:endParaRPr lang="es-ES" dirty="0"/>
          </a:p>
        </p:txBody>
      </p:sp>
      <p:sp>
        <p:nvSpPr>
          <p:cNvPr id="3" name="2 Marcador de contenido"/>
          <p:cNvSpPr>
            <a:spLocks noGrp="1"/>
          </p:cNvSpPr>
          <p:nvPr>
            <p:ph idx="1"/>
          </p:nvPr>
        </p:nvSpPr>
        <p:spPr/>
        <p:txBody>
          <a:bodyPr/>
          <a:lstStyle>
            <a:lvl1pPr>
              <a:defRPr sz="2800">
                <a:ln>
                  <a:noFill/>
                </a:ln>
                <a:solidFill>
                  <a:srgbClr val="0000CC"/>
                </a:solidFill>
              </a:defRPr>
            </a:lvl1pPr>
            <a:lvl2pPr>
              <a:defRPr>
                <a:ln>
                  <a:noFill/>
                </a:ln>
                <a:solidFill>
                  <a:srgbClr val="0000CC"/>
                </a:solidFill>
              </a:defRPr>
            </a:lvl2pPr>
            <a:lvl3pPr>
              <a:defRPr>
                <a:ln>
                  <a:noFill/>
                </a:ln>
                <a:solidFill>
                  <a:srgbClr val="0000CC"/>
                </a:solidFill>
              </a:defRPr>
            </a:lvl3pPr>
            <a:lvl4pPr>
              <a:defRPr>
                <a:ln>
                  <a:noFill/>
                </a:ln>
                <a:solidFill>
                  <a:srgbClr val="0000CC"/>
                </a:solidFill>
              </a:defRPr>
            </a:lvl4pPr>
            <a:lvl5pPr>
              <a:defRPr>
                <a:ln>
                  <a:noFill/>
                </a:ln>
                <a:solidFill>
                  <a:srgbClr val="0000CC"/>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dirty="0"/>
          </a:p>
        </p:txBody>
      </p:sp>
      <p:sp>
        <p:nvSpPr>
          <p:cNvPr id="4" name="3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003347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3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264050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85644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ru-RU"/>
              <a:t>Образец заголовка</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7" name="6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8" name="7 Marcador de pie de página"/>
          <p:cNvSpPr>
            <a:spLocks noGrp="1"/>
          </p:cNvSpPr>
          <p:nvPr>
            <p:ph type="ftr" sz="quarter" idx="11"/>
          </p:nvPr>
        </p:nvSpPr>
        <p:spPr/>
        <p:txBody>
          <a:bodyPr/>
          <a:lstStyle/>
          <a:p>
            <a:endParaRPr lang="ru-RU"/>
          </a:p>
        </p:txBody>
      </p:sp>
      <p:sp>
        <p:nvSpPr>
          <p:cNvPr id="9" name="8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572798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4" name="3 Marcador de pie de página"/>
          <p:cNvSpPr>
            <a:spLocks noGrp="1"/>
          </p:cNvSpPr>
          <p:nvPr>
            <p:ph type="ftr" sz="quarter" idx="11"/>
          </p:nvPr>
        </p:nvSpPr>
        <p:spPr/>
        <p:txBody>
          <a:bodyPr/>
          <a:lstStyle/>
          <a:p>
            <a:endParaRPr lang="ru-RU"/>
          </a:p>
        </p:txBody>
      </p:sp>
      <p:sp>
        <p:nvSpPr>
          <p:cNvPr id="5" name="4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80906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3" name="2 Marcador de pie de página"/>
          <p:cNvSpPr>
            <a:spLocks noGrp="1"/>
          </p:cNvSpPr>
          <p:nvPr>
            <p:ph type="ftr" sz="quarter" idx="11"/>
          </p:nvPr>
        </p:nvSpPr>
        <p:spPr/>
        <p:txBody>
          <a:bodyPr/>
          <a:lstStyle/>
          <a:p>
            <a:endParaRPr lang="ru-RU"/>
          </a:p>
        </p:txBody>
      </p:sp>
      <p:sp>
        <p:nvSpPr>
          <p:cNvPr id="4" name="3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1638077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723497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7D1CBE89-F19F-4231-9A3F-1245359F2D85}" type="datetimeFigureOut">
              <a:rPr lang="ru-RU" smtClean="0"/>
              <a:t>11.09.2025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3576014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1CBE89-F19F-4231-9A3F-1245359F2D85}" type="datetimeFigureOut">
              <a:rPr lang="ru-RU" smtClean="0"/>
              <a:t>11.09.2025</a:t>
            </a:fld>
            <a:endParaRPr lang="ru-RU"/>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85B9E-B9B7-463B-A457-6AB5BADB942D}" type="slidenum">
              <a:rPr lang="ru-RU" smtClean="0"/>
              <a:t>‹#›</a:t>
            </a:fld>
            <a:endParaRPr lang="ru-RU"/>
          </a:p>
        </p:txBody>
      </p:sp>
      <p:pic>
        <p:nvPicPr>
          <p:cNvPr id="7" name="6 Imagen" descr="Dibujo.bmp"/>
          <p:cNvPicPr>
            <a:picLocks noChangeAspect="1"/>
          </p:cNvPicPr>
          <p:nvPr/>
        </p:nvPicPr>
        <p:blipFill>
          <a:blip r:embed="rId13" cstate="print"/>
          <a:stretch>
            <a:fillRect/>
          </a:stretch>
        </p:blipFill>
        <p:spPr>
          <a:xfrm>
            <a:off x="0" y="0"/>
            <a:ext cx="9144000" cy="6858000"/>
          </a:xfrm>
          <a:prstGeom prst="rect">
            <a:avLst/>
          </a:prstGeom>
        </p:spPr>
      </p:pic>
      <p:sp>
        <p:nvSpPr>
          <p:cNvPr id="9" name="Rectangle 10"/>
          <p:cNvSpPr>
            <a:spLocks noChangeArrowheads="1"/>
          </p:cNvSpPr>
          <p:nvPr/>
        </p:nvSpPr>
        <p:spPr bwMode="auto">
          <a:xfrm>
            <a:off x="0" y="0"/>
            <a:ext cx="9144000" cy="7010400"/>
          </a:xfrm>
          <a:prstGeom prst="rect">
            <a:avLst/>
          </a:prstGeom>
          <a:gradFill flip="none" rotWithShape="1">
            <a:gsLst>
              <a:gs pos="100000">
                <a:srgbClr val="03D4A8">
                  <a:alpha val="18000"/>
                </a:srgbClr>
              </a:gs>
              <a:gs pos="25000">
                <a:srgbClr val="21D6E0">
                  <a:alpha val="23000"/>
                </a:srgbClr>
              </a:gs>
              <a:gs pos="75000">
                <a:srgbClr val="0087E6">
                  <a:alpha val="25000"/>
                </a:srgbClr>
              </a:gs>
              <a:gs pos="100000">
                <a:srgbClr val="005CBF">
                  <a:alpha val="25999"/>
                </a:srgbClr>
              </a:gs>
            </a:gsLst>
            <a:lin ang="2700000" scaled="1"/>
            <a:tileRect/>
          </a:gradFill>
          <a:ln w="9525">
            <a:noFill/>
            <a:miter lim="800000"/>
            <a:headEnd/>
            <a:tailEnd/>
          </a:ln>
          <a:effectLst/>
        </p:spPr>
        <p:txBody>
          <a:bodyPr wrap="none" anchor="ctr"/>
          <a:lstStyle/>
          <a:p>
            <a:pPr>
              <a:defRPr/>
            </a:pPr>
            <a:endParaRPr lang="es-ES"/>
          </a:p>
        </p:txBody>
      </p:sp>
    </p:spTree>
    <p:extLst>
      <p:ext uri="{BB962C8B-B14F-4D97-AF65-F5344CB8AC3E}">
        <p14:creationId xmlns:p14="http://schemas.microsoft.com/office/powerpoint/2010/main" val="200710901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60040" y="1844824"/>
            <a:ext cx="8060432" cy="1752600"/>
          </a:xfrm>
        </p:spPr>
        <p:txBody>
          <a:bodyPr>
            <a:normAutofit fontScale="90000"/>
          </a:bodyPr>
          <a:lstStyle/>
          <a:p>
            <a:r>
              <a:rPr lang="ru-RU" dirty="0">
                <a:solidFill>
                  <a:srgbClr val="0E176C"/>
                </a:solidFill>
              </a:rPr>
              <a:t>Модуль 1. Адам факторы </a:t>
            </a:r>
            <a:r>
              <a:rPr lang="ru-RU" dirty="0" err="1">
                <a:solidFill>
                  <a:srgbClr val="0E176C"/>
                </a:solidFill>
              </a:rPr>
              <a:t>және</a:t>
            </a:r>
            <a:r>
              <a:rPr lang="ru-RU" dirty="0">
                <a:solidFill>
                  <a:srgbClr val="0E176C"/>
                </a:solidFill>
              </a:rPr>
              <a:t> </a:t>
            </a:r>
            <a:r>
              <a:rPr lang="ru-RU" dirty="0" err="1">
                <a:solidFill>
                  <a:srgbClr val="0E176C"/>
                </a:solidFill>
              </a:rPr>
              <a:t>таным</a:t>
            </a:r>
            <a:r>
              <a:rPr lang="ru-RU" dirty="0">
                <a:solidFill>
                  <a:srgbClr val="0E176C"/>
                </a:solidFill>
              </a:rPr>
              <a:t> </a:t>
            </a:r>
            <a:r>
              <a:rPr lang="en-US" dirty="0" smtClean="0">
                <a:solidFill>
                  <a:srgbClr val="0E176C"/>
                </a:solidFill>
              </a:rPr>
              <a:t/>
            </a:r>
            <a:br>
              <a:rPr lang="en-US" dirty="0" smtClean="0">
                <a:solidFill>
                  <a:srgbClr val="0E176C"/>
                </a:solidFill>
              </a:rPr>
            </a:br>
            <a:r>
              <a:rPr lang="ru-RU" sz="2400" dirty="0" err="1">
                <a:solidFill>
                  <a:srgbClr val="0E176C"/>
                </a:solidFill>
              </a:rPr>
              <a:t>CSE</a:t>
            </a:r>
            <a:r>
              <a:rPr lang="ru-RU" sz="2400" dirty="0">
                <a:solidFill>
                  <a:srgbClr val="0E176C"/>
                </a:solidFill>
              </a:rPr>
              <a:t> 5442 Адам-компьютер </a:t>
            </a:r>
            <a:r>
              <a:rPr lang="ru-RU" sz="2400" dirty="0" err="1">
                <a:solidFill>
                  <a:srgbClr val="0E176C"/>
                </a:solidFill>
              </a:rPr>
              <a:t>өзара</a:t>
            </a:r>
            <a:r>
              <a:rPr lang="ru-RU" sz="2400" dirty="0">
                <a:solidFill>
                  <a:srgbClr val="0E176C"/>
                </a:solidFill>
              </a:rPr>
              <a:t> </a:t>
            </a:r>
            <a:r>
              <a:rPr lang="ru-RU" sz="2400" dirty="0" err="1">
                <a:solidFill>
                  <a:srgbClr val="0E176C"/>
                </a:solidFill>
              </a:rPr>
              <a:t>әрекеттестігі</a:t>
            </a:r>
            <a:r>
              <a:rPr lang="en-US" sz="2400" dirty="0">
                <a:solidFill>
                  <a:srgbClr val="0E176C"/>
                </a:solidFill>
              </a:rPr>
              <a:t/>
            </a:r>
            <a:br>
              <a:rPr lang="en-US" sz="2400" dirty="0">
                <a:solidFill>
                  <a:srgbClr val="0E176C"/>
                </a:solidFill>
              </a:rPr>
            </a:br>
            <a:r>
              <a:rPr lang="ru-RU" sz="3200" dirty="0" smtClean="0"/>
              <a:t>4</a:t>
            </a:r>
            <a:r>
              <a:rPr lang="en-US" sz="3200" dirty="0" smtClean="0">
                <a:solidFill>
                  <a:srgbClr val="0E176C"/>
                </a:solidFill>
              </a:rPr>
              <a:t>-</a:t>
            </a:r>
            <a:r>
              <a:rPr lang="kk-KZ" sz="3200" dirty="0">
                <a:solidFill>
                  <a:srgbClr val="0E176C"/>
                </a:solidFill>
              </a:rPr>
              <a:t>дәріс</a:t>
            </a:r>
            <a:r>
              <a:rPr lang="ru-RU" sz="3200" dirty="0" smtClean="0">
                <a:solidFill>
                  <a:srgbClr val="0E176C"/>
                </a:solidFill>
              </a:rPr>
              <a:t>.</a:t>
            </a:r>
            <a:r>
              <a:rPr lang="ru-RU" sz="3200" dirty="0" smtClean="0"/>
              <a:t> </a:t>
            </a:r>
            <a:r>
              <a:rPr lang="ru-RU" sz="3200" dirty="0"/>
              <a:t>Адам </a:t>
            </a:r>
            <a:r>
              <a:rPr lang="ru-RU" sz="3200" dirty="0" err="1"/>
              <a:t>қателіктері</a:t>
            </a:r>
            <a:r>
              <a:rPr lang="ru-RU" sz="3200" dirty="0"/>
              <a:t> </a:t>
            </a:r>
            <a:r>
              <a:rPr lang="ru-RU" sz="3200" dirty="0" err="1"/>
              <a:t>және</a:t>
            </a:r>
            <a:r>
              <a:rPr lang="ru-RU" sz="3200" dirty="0"/>
              <a:t> эргономика</a:t>
            </a:r>
            <a:endParaRPr lang="ru-RU" sz="2200" dirty="0">
              <a:solidFill>
                <a:srgbClr val="002060"/>
              </a:solidFill>
            </a:endParaRPr>
          </a:p>
        </p:txBody>
      </p:sp>
      <p:sp>
        <p:nvSpPr>
          <p:cNvPr id="3" name="Подзаголовок 2"/>
          <p:cNvSpPr>
            <a:spLocks noGrp="1"/>
          </p:cNvSpPr>
          <p:nvPr>
            <p:ph type="subTitle" idx="1"/>
          </p:nvPr>
        </p:nvSpPr>
        <p:spPr>
          <a:xfrm>
            <a:off x="1691680" y="3789040"/>
            <a:ext cx="6400800" cy="1752600"/>
          </a:xfrm>
        </p:spPr>
        <p:txBody>
          <a:bodyPr>
            <a:normAutofit/>
          </a:bodyPr>
          <a:lstStyle/>
          <a:p>
            <a:pPr algn="r"/>
            <a:endParaRPr lang="en-US" dirty="0">
              <a:solidFill>
                <a:srgbClr val="960000"/>
              </a:solidFill>
            </a:endParaRPr>
          </a:p>
          <a:p>
            <a:r>
              <a:rPr lang="ru-RU" dirty="0"/>
              <a:t>Лектор: ф.-</a:t>
            </a:r>
            <a:r>
              <a:rPr lang="ru-RU" dirty="0" err="1"/>
              <a:t>м.ғ.к</a:t>
            </a:r>
            <a:r>
              <a:rPr lang="ru-RU" dirty="0"/>
              <a:t>., </a:t>
            </a:r>
            <a:r>
              <a:rPr lang="ru-RU" dirty="0" err="1"/>
              <a:t>ассоц</a:t>
            </a:r>
            <a:r>
              <a:rPr lang="ru-RU" dirty="0"/>
              <a:t>. профессор</a:t>
            </a:r>
          </a:p>
          <a:p>
            <a:r>
              <a:rPr lang="ru-RU" dirty="0" err="1"/>
              <a:t>Ягалиева</a:t>
            </a:r>
            <a:r>
              <a:rPr lang="ru-RU" dirty="0"/>
              <a:t> </a:t>
            </a:r>
            <a:r>
              <a:rPr lang="ru-RU" dirty="0" err="1"/>
              <a:t>Багдат</a:t>
            </a:r>
            <a:r>
              <a:rPr lang="ru-RU" dirty="0"/>
              <a:t> </a:t>
            </a:r>
            <a:r>
              <a:rPr lang="ru-RU" dirty="0" err="1"/>
              <a:t>Есеновна</a:t>
            </a:r>
            <a:endParaRPr lang="ru-RU" dirty="0"/>
          </a:p>
          <a:p>
            <a:pPr algn="r"/>
            <a:endParaRPr lang="ru-RU" dirty="0">
              <a:solidFill>
                <a:srgbClr val="96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78C2E4-CD5D-41A7-A309-DAD3EF01E6B0}"/>
              </a:ext>
            </a:extLst>
          </p:cNvPr>
          <p:cNvSpPr>
            <a:spLocks noGrp="1"/>
          </p:cNvSpPr>
          <p:nvPr>
            <p:ph type="title"/>
          </p:nvPr>
        </p:nvSpPr>
        <p:spPr>
          <a:xfrm>
            <a:off x="457200" y="274638"/>
            <a:ext cx="8229600" cy="1325562"/>
          </a:xfrm>
        </p:spPr>
        <p:txBody>
          <a:bodyPr>
            <a:normAutofit fontScale="90000"/>
          </a:bodyPr>
          <a:lstStyle/>
          <a:p>
            <a:r>
              <a:rPr lang="ru-RU" dirty="0">
                <a:solidFill>
                  <a:srgbClr val="960000"/>
                </a:solidFill>
              </a:rPr>
              <a:t>Адам </a:t>
            </a:r>
            <a:r>
              <a:rPr lang="ru-RU" dirty="0" err="1">
                <a:solidFill>
                  <a:srgbClr val="960000"/>
                </a:solidFill>
              </a:rPr>
              <a:t>қателіктері</a:t>
            </a:r>
            <a:r>
              <a:rPr lang="ru-RU" dirty="0">
                <a:solidFill>
                  <a:srgbClr val="960000"/>
                </a:solidFill>
              </a:rPr>
              <a:t> </a:t>
            </a:r>
            <a:r>
              <a:rPr lang="ru-RU" dirty="0" err="1">
                <a:solidFill>
                  <a:srgbClr val="960000"/>
                </a:solidFill>
              </a:rPr>
              <a:t>және</a:t>
            </a:r>
            <a:r>
              <a:rPr lang="ru-RU" dirty="0">
                <a:solidFill>
                  <a:srgbClr val="960000"/>
                </a:solidFill>
              </a:rPr>
              <a:t> эргономика</a:t>
            </a:r>
            <a:endParaRPr lang="ru-RU" dirty="0"/>
          </a:p>
        </p:txBody>
      </p:sp>
      <p:sp>
        <p:nvSpPr>
          <p:cNvPr id="3" name="Объект 2">
            <a:extLst>
              <a:ext uri="{FF2B5EF4-FFF2-40B4-BE49-F238E27FC236}">
                <a16:creationId xmlns:a16="http://schemas.microsoft.com/office/drawing/2014/main" id="{2A008983-0C30-44A1-ADE8-DBEE69ECB483}"/>
              </a:ext>
            </a:extLst>
          </p:cNvPr>
          <p:cNvSpPr>
            <a:spLocks noGrp="1"/>
          </p:cNvSpPr>
          <p:nvPr>
            <p:ph idx="1"/>
          </p:nvPr>
        </p:nvSpPr>
        <p:spPr/>
        <p:txBody>
          <a:bodyPr/>
          <a:lstStyle/>
          <a:p>
            <a:endParaRPr lang="en-US" dirty="0"/>
          </a:p>
          <a:p>
            <a:endParaRPr lang="en-US" dirty="0"/>
          </a:p>
          <a:p>
            <a:endParaRPr lang="en-US" dirty="0"/>
          </a:p>
          <a:p>
            <a:pPr marL="0" indent="0" algn="ctr">
              <a:buNone/>
            </a:pPr>
            <a:r>
              <a:rPr lang="ru-RU" sz="4000" b="1" dirty="0" err="1"/>
              <a:t>Назарларыңызға</a:t>
            </a:r>
            <a:r>
              <a:rPr lang="ru-RU" sz="4000" b="1" dirty="0"/>
              <a:t> </a:t>
            </a:r>
            <a:r>
              <a:rPr lang="ru-RU" sz="4000" b="1" dirty="0" err="1"/>
              <a:t>рахмет</a:t>
            </a:r>
            <a:r>
              <a:rPr lang="ru-RU" sz="4000" b="1" dirty="0"/>
              <a:t>!</a:t>
            </a:r>
            <a:r>
              <a:rPr lang="ru-RU" sz="4000" dirty="0"/>
              <a:t> 🎓👏</a:t>
            </a:r>
            <a:endParaRPr lang="ru-RU" sz="4000" b="1" dirty="0">
              <a:solidFill>
                <a:schemeClr val="accent2">
                  <a:lumMod val="75000"/>
                </a:schemeClr>
              </a:solidFill>
            </a:endParaRPr>
          </a:p>
        </p:txBody>
      </p:sp>
    </p:spTree>
    <p:extLst>
      <p:ext uri="{BB962C8B-B14F-4D97-AF65-F5344CB8AC3E}">
        <p14:creationId xmlns:p14="http://schemas.microsoft.com/office/powerpoint/2010/main" val="4234576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5371"/>
            <a:ext cx="8229600" cy="720080"/>
          </a:xfrm>
        </p:spPr>
        <p:txBody>
          <a:bodyPr>
            <a:normAutofit/>
          </a:bodyPr>
          <a:lstStyle/>
          <a:p>
            <a:r>
              <a:rPr lang="ru-RU" sz="3200" dirty="0">
                <a:solidFill>
                  <a:srgbClr val="960000"/>
                </a:solidFill>
              </a:rPr>
              <a:t>Адам </a:t>
            </a:r>
            <a:r>
              <a:rPr lang="ru-RU" sz="3200" dirty="0" err="1">
                <a:solidFill>
                  <a:srgbClr val="960000"/>
                </a:solidFill>
              </a:rPr>
              <a:t>қателіктері</a:t>
            </a:r>
            <a:r>
              <a:rPr lang="ru-RU" sz="3200" dirty="0">
                <a:solidFill>
                  <a:srgbClr val="960000"/>
                </a:solidFill>
              </a:rPr>
              <a:t> </a:t>
            </a:r>
            <a:r>
              <a:rPr lang="ru-RU" sz="3200" dirty="0" err="1">
                <a:solidFill>
                  <a:srgbClr val="960000"/>
                </a:solidFill>
              </a:rPr>
              <a:t>және</a:t>
            </a:r>
            <a:r>
              <a:rPr lang="ru-RU" sz="3200" dirty="0">
                <a:solidFill>
                  <a:srgbClr val="960000"/>
                </a:solidFill>
              </a:rPr>
              <a:t> эргономика</a:t>
            </a:r>
          </a:p>
        </p:txBody>
      </p:sp>
      <p:sp>
        <p:nvSpPr>
          <p:cNvPr id="49" name="Text Box 2">
            <a:extLst>
              <a:ext uri="{FF2B5EF4-FFF2-40B4-BE49-F238E27FC236}">
                <a16:creationId xmlns:a16="http://schemas.microsoft.com/office/drawing/2014/main" id="{6D47D31E-3387-488C-A904-04D580373BE7}"/>
              </a:ext>
            </a:extLst>
          </p:cNvPr>
          <p:cNvSpPr txBox="1">
            <a:spLocks noChangeArrowheads="1"/>
          </p:cNvSpPr>
          <p:nvPr/>
        </p:nvSpPr>
        <p:spPr bwMode="auto">
          <a:xfrm>
            <a:off x="323528" y="1052736"/>
            <a:ext cx="4968552" cy="544764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571500" indent="-571500" eaLnBrk="0" hangingPunct="0">
              <a:tabLst>
                <a:tab pos="571500" algn="l"/>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57150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57150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57150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5715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5715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5715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5715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571500" algn="l"/>
              </a:tabLst>
              <a:defRPr>
                <a:solidFill>
                  <a:schemeClr val="tx1"/>
                </a:solidFill>
                <a:latin typeface="Arial" panose="020B0604020202020204" pitchFamily="34" charset="0"/>
                <a:cs typeface="Arial" panose="020B0604020202020204" pitchFamily="34" charset="0"/>
              </a:defRPr>
            </a:lvl9pPr>
          </a:lstStyle>
          <a:p>
            <a:r>
              <a:rPr lang="ru-RU" sz="2400" dirty="0" err="1">
                <a:solidFill>
                  <a:srgbClr val="0E176C"/>
                </a:solidFill>
              </a:rPr>
              <a:t>Мысалдар</a:t>
            </a:r>
            <a:r>
              <a:rPr lang="ru-RU" dirty="0">
                <a:solidFill>
                  <a:srgbClr val="0E176C"/>
                </a:solidFill>
              </a:rPr>
              <a:t>:</a:t>
            </a:r>
            <a:br>
              <a:rPr lang="ru-RU" dirty="0">
                <a:solidFill>
                  <a:srgbClr val="0E176C"/>
                </a:solidFill>
              </a:rPr>
            </a:br>
            <a:r>
              <a:rPr lang="ru-RU" dirty="0" err="1">
                <a:solidFill>
                  <a:srgbClr val="0E176C"/>
                </a:solidFill>
              </a:rPr>
              <a:t>Жүйе</a:t>
            </a:r>
            <a:r>
              <a:rPr lang="ru-RU" dirty="0">
                <a:solidFill>
                  <a:srgbClr val="0E176C"/>
                </a:solidFill>
              </a:rPr>
              <a:t> </a:t>
            </a:r>
            <a:r>
              <a:rPr lang="ru-RU" dirty="0" err="1">
                <a:solidFill>
                  <a:srgbClr val="0E176C"/>
                </a:solidFill>
              </a:rPr>
              <a:t>бағдарламашы</a:t>
            </a:r>
            <a:r>
              <a:rPr lang="ru-RU" dirty="0">
                <a:solidFill>
                  <a:srgbClr val="0E176C"/>
                </a:solidFill>
              </a:rPr>
              <a:t> </a:t>
            </a:r>
            <a:r>
              <a:rPr lang="ru-RU" dirty="0" err="1">
                <a:solidFill>
                  <a:srgbClr val="0E176C"/>
                </a:solidFill>
              </a:rPr>
              <a:t>ойлағандай</a:t>
            </a:r>
            <a:r>
              <a:rPr lang="ru-RU" dirty="0">
                <a:solidFill>
                  <a:srgbClr val="0E176C"/>
                </a:solidFill>
              </a:rPr>
              <a:t> </a:t>
            </a:r>
            <a:r>
              <a:rPr lang="ru-RU" dirty="0" err="1">
                <a:solidFill>
                  <a:srgbClr val="0E176C"/>
                </a:solidFill>
              </a:rPr>
              <a:t>жұмыс</a:t>
            </a:r>
            <a:r>
              <a:rPr lang="ru-RU" dirty="0">
                <a:solidFill>
                  <a:srgbClr val="0E176C"/>
                </a:solidFill>
              </a:rPr>
              <a:t> </a:t>
            </a:r>
            <a:r>
              <a:rPr lang="ru-RU" dirty="0" err="1">
                <a:solidFill>
                  <a:srgbClr val="0E176C"/>
                </a:solidFill>
              </a:rPr>
              <a:t>істейді</a:t>
            </a:r>
            <a:r>
              <a:rPr lang="ru-RU" dirty="0">
                <a:solidFill>
                  <a:srgbClr val="0E176C"/>
                </a:solidFill>
              </a:rPr>
              <a:t>, </a:t>
            </a:r>
            <a:r>
              <a:rPr lang="ru-RU" dirty="0" err="1">
                <a:solidFill>
                  <a:srgbClr val="0E176C"/>
                </a:solidFill>
              </a:rPr>
              <a:t>бірақ</a:t>
            </a:r>
            <a:r>
              <a:rPr lang="ru-RU" dirty="0">
                <a:solidFill>
                  <a:srgbClr val="0E176C"/>
                </a:solidFill>
              </a:rPr>
              <a:t> </a:t>
            </a:r>
            <a:r>
              <a:rPr lang="ru-RU" dirty="0" err="1">
                <a:solidFill>
                  <a:srgbClr val="0E176C"/>
                </a:solidFill>
              </a:rPr>
              <a:t>пайдаланушы</a:t>
            </a:r>
            <a:r>
              <a:rPr lang="ru-RU" dirty="0">
                <a:solidFill>
                  <a:srgbClr val="0E176C"/>
                </a:solidFill>
              </a:rPr>
              <a:t>:</a:t>
            </a:r>
          </a:p>
          <a:p>
            <a:r>
              <a:rPr lang="ru-RU" dirty="0" err="1">
                <a:solidFill>
                  <a:srgbClr val="0E176C"/>
                </a:solidFill>
              </a:rPr>
              <a:t>П1</a:t>
            </a:r>
            <a:r>
              <a:rPr lang="ru-RU" dirty="0">
                <a:solidFill>
                  <a:srgbClr val="0E176C"/>
                </a:solidFill>
              </a:rPr>
              <a:t>. </a:t>
            </a:r>
            <a:r>
              <a:rPr lang="ru-RU" dirty="0" err="1">
                <a:solidFill>
                  <a:srgbClr val="0E176C"/>
                </a:solidFill>
              </a:rPr>
              <a:t>Іздеуді</a:t>
            </a:r>
            <a:r>
              <a:rPr lang="ru-RU" dirty="0">
                <a:solidFill>
                  <a:srgbClr val="0E176C"/>
                </a:solidFill>
              </a:rPr>
              <a:t> </a:t>
            </a:r>
            <a:r>
              <a:rPr lang="ru-RU" dirty="0" err="1">
                <a:solidFill>
                  <a:srgbClr val="0E176C"/>
                </a:solidFill>
              </a:rPr>
              <a:t>қалай</a:t>
            </a:r>
            <a:r>
              <a:rPr lang="ru-RU" dirty="0">
                <a:solidFill>
                  <a:srgbClr val="0E176C"/>
                </a:solidFill>
              </a:rPr>
              <a:t> </a:t>
            </a:r>
            <a:r>
              <a:rPr lang="ru-RU" dirty="0" err="1">
                <a:solidFill>
                  <a:srgbClr val="0E176C"/>
                </a:solidFill>
              </a:rPr>
              <a:t>бастау</a:t>
            </a:r>
            <a:r>
              <a:rPr lang="ru-RU" dirty="0">
                <a:solidFill>
                  <a:srgbClr val="0E176C"/>
                </a:solidFill>
              </a:rPr>
              <a:t> </a:t>
            </a:r>
            <a:r>
              <a:rPr lang="ru-RU" dirty="0" err="1">
                <a:solidFill>
                  <a:srgbClr val="0E176C"/>
                </a:solidFill>
              </a:rPr>
              <a:t>керегін</a:t>
            </a:r>
            <a:r>
              <a:rPr lang="ru-RU" dirty="0">
                <a:solidFill>
                  <a:srgbClr val="0E176C"/>
                </a:solidFill>
              </a:rPr>
              <a:t> </a:t>
            </a:r>
            <a:r>
              <a:rPr lang="ru-RU" dirty="0" err="1">
                <a:solidFill>
                  <a:srgbClr val="0E176C"/>
                </a:solidFill>
              </a:rPr>
              <a:t>түсінбейді</a:t>
            </a:r>
            <a:r>
              <a:rPr lang="ru-RU" dirty="0">
                <a:solidFill>
                  <a:srgbClr val="0E176C"/>
                </a:solidFill>
              </a:rPr>
              <a:t>. </a:t>
            </a:r>
            <a:r>
              <a:rPr lang="ru-RU" dirty="0" err="1">
                <a:solidFill>
                  <a:srgbClr val="0E176C"/>
                </a:solidFill>
              </a:rPr>
              <a:t>Ақыры</a:t>
            </a:r>
            <a:r>
              <a:rPr lang="ru-RU" dirty="0">
                <a:solidFill>
                  <a:srgbClr val="0E176C"/>
                </a:solidFill>
              </a:rPr>
              <a:t> оны </a:t>
            </a:r>
            <a:r>
              <a:rPr lang="en-US" dirty="0" err="1">
                <a:solidFill>
                  <a:srgbClr val="0E176C"/>
                </a:solidFill>
              </a:rPr>
              <a:t>F10</a:t>
            </a:r>
            <a:r>
              <a:rPr lang="en-US" dirty="0">
                <a:solidFill>
                  <a:srgbClr val="0E176C"/>
                </a:solidFill>
              </a:rPr>
              <a:t> </a:t>
            </a:r>
            <a:r>
              <a:rPr lang="ru-RU" dirty="0" err="1">
                <a:solidFill>
                  <a:srgbClr val="0E176C"/>
                </a:solidFill>
              </a:rPr>
              <a:t>пернесін</a:t>
            </a:r>
            <a:r>
              <a:rPr lang="ru-RU" dirty="0">
                <a:solidFill>
                  <a:srgbClr val="0E176C"/>
                </a:solidFill>
              </a:rPr>
              <a:t> </a:t>
            </a:r>
            <a:r>
              <a:rPr lang="ru-RU" dirty="0" err="1">
                <a:solidFill>
                  <a:srgbClr val="0E176C"/>
                </a:solidFill>
              </a:rPr>
              <a:t>қолдану</a:t>
            </a:r>
            <a:r>
              <a:rPr lang="ru-RU" dirty="0">
                <a:solidFill>
                  <a:srgbClr val="0E176C"/>
                </a:solidFill>
              </a:rPr>
              <a:t> </a:t>
            </a:r>
            <a:r>
              <a:rPr lang="ru-RU" dirty="0" err="1">
                <a:solidFill>
                  <a:srgbClr val="0E176C"/>
                </a:solidFill>
              </a:rPr>
              <a:t>арқылы</a:t>
            </a:r>
            <a:r>
              <a:rPr lang="ru-RU" dirty="0">
                <a:solidFill>
                  <a:srgbClr val="0E176C"/>
                </a:solidFill>
              </a:rPr>
              <a:t> </a:t>
            </a:r>
            <a:r>
              <a:rPr lang="ru-RU" dirty="0" err="1">
                <a:solidFill>
                  <a:srgbClr val="0E176C"/>
                </a:solidFill>
              </a:rPr>
              <a:t>іске</a:t>
            </a:r>
            <a:r>
              <a:rPr lang="ru-RU" dirty="0">
                <a:solidFill>
                  <a:srgbClr val="0E176C"/>
                </a:solidFill>
              </a:rPr>
              <a:t> </a:t>
            </a:r>
            <a:r>
              <a:rPr lang="ru-RU" dirty="0" err="1">
                <a:solidFill>
                  <a:srgbClr val="0E176C"/>
                </a:solidFill>
              </a:rPr>
              <a:t>қосу</a:t>
            </a:r>
            <a:r>
              <a:rPr lang="ru-RU" dirty="0">
                <a:solidFill>
                  <a:srgbClr val="0E176C"/>
                </a:solidFill>
              </a:rPr>
              <a:t> </a:t>
            </a:r>
            <a:r>
              <a:rPr lang="ru-RU" dirty="0" err="1">
                <a:solidFill>
                  <a:srgbClr val="0E176C"/>
                </a:solidFill>
              </a:rPr>
              <a:t>қажеттігін</a:t>
            </a:r>
            <a:r>
              <a:rPr lang="ru-RU" dirty="0">
                <a:solidFill>
                  <a:srgbClr val="0E176C"/>
                </a:solidFill>
              </a:rPr>
              <a:t> </a:t>
            </a:r>
            <a:r>
              <a:rPr lang="ru-RU" dirty="0" err="1">
                <a:solidFill>
                  <a:srgbClr val="0E176C"/>
                </a:solidFill>
              </a:rPr>
              <a:t>біледі</a:t>
            </a:r>
            <a:r>
              <a:rPr lang="ru-RU" dirty="0">
                <a:solidFill>
                  <a:srgbClr val="0E176C"/>
                </a:solidFill>
              </a:rPr>
              <a:t>.</a:t>
            </a:r>
          </a:p>
          <a:p>
            <a:r>
              <a:rPr lang="ru-RU" dirty="0" err="1">
                <a:solidFill>
                  <a:srgbClr val="0E176C"/>
                </a:solidFill>
              </a:rPr>
              <a:t>П2</a:t>
            </a:r>
            <a:r>
              <a:rPr lang="ru-RU" dirty="0">
                <a:solidFill>
                  <a:srgbClr val="0E176C"/>
                </a:solidFill>
              </a:rPr>
              <a:t>. </a:t>
            </a:r>
            <a:r>
              <a:rPr lang="ru-RU" dirty="0" err="1">
                <a:solidFill>
                  <a:srgbClr val="0E176C"/>
                </a:solidFill>
              </a:rPr>
              <a:t>Тапсырманы</a:t>
            </a:r>
            <a:r>
              <a:rPr lang="ru-RU" dirty="0">
                <a:solidFill>
                  <a:srgbClr val="0E176C"/>
                </a:solidFill>
              </a:rPr>
              <a:t> </a:t>
            </a:r>
            <a:r>
              <a:rPr lang="ru-RU" dirty="0" err="1">
                <a:solidFill>
                  <a:srgbClr val="0E176C"/>
                </a:solidFill>
              </a:rPr>
              <a:t>орындадым</a:t>
            </a:r>
            <a:r>
              <a:rPr lang="ru-RU" dirty="0">
                <a:solidFill>
                  <a:srgbClr val="0E176C"/>
                </a:solidFill>
              </a:rPr>
              <a:t> </a:t>
            </a:r>
            <a:r>
              <a:rPr lang="ru-RU" dirty="0" err="1">
                <a:solidFill>
                  <a:srgbClr val="0E176C"/>
                </a:solidFill>
              </a:rPr>
              <a:t>деп</a:t>
            </a:r>
            <a:r>
              <a:rPr lang="ru-RU" dirty="0">
                <a:solidFill>
                  <a:srgbClr val="0E176C"/>
                </a:solidFill>
              </a:rPr>
              <a:t> </a:t>
            </a:r>
            <a:r>
              <a:rPr lang="ru-RU" dirty="0" err="1">
                <a:solidFill>
                  <a:srgbClr val="0E176C"/>
                </a:solidFill>
              </a:rPr>
              <a:t>ойлайды</a:t>
            </a:r>
            <a:r>
              <a:rPr lang="ru-RU" dirty="0">
                <a:solidFill>
                  <a:srgbClr val="0E176C"/>
                </a:solidFill>
              </a:rPr>
              <a:t>, </a:t>
            </a:r>
            <a:r>
              <a:rPr lang="ru-RU" dirty="0" err="1">
                <a:solidFill>
                  <a:srgbClr val="0E176C"/>
                </a:solidFill>
              </a:rPr>
              <a:t>бірақ</a:t>
            </a:r>
            <a:r>
              <a:rPr lang="ru-RU" dirty="0">
                <a:solidFill>
                  <a:srgbClr val="0E176C"/>
                </a:solidFill>
              </a:rPr>
              <a:t> «</a:t>
            </a:r>
            <a:r>
              <a:rPr lang="ru-RU" dirty="0" err="1">
                <a:solidFill>
                  <a:srgbClr val="0E176C"/>
                </a:solidFill>
              </a:rPr>
              <a:t>Жаңарту</a:t>
            </a:r>
            <a:r>
              <a:rPr lang="ru-RU" dirty="0">
                <a:solidFill>
                  <a:srgbClr val="0E176C"/>
                </a:solidFill>
              </a:rPr>
              <a:t>» </a:t>
            </a:r>
            <a:r>
              <a:rPr lang="ru-RU" dirty="0" err="1">
                <a:solidFill>
                  <a:srgbClr val="0E176C"/>
                </a:solidFill>
              </a:rPr>
              <a:t>батырмасын</a:t>
            </a:r>
            <a:r>
              <a:rPr lang="ru-RU" dirty="0">
                <a:solidFill>
                  <a:srgbClr val="0E176C"/>
                </a:solidFill>
              </a:rPr>
              <a:t> </a:t>
            </a:r>
            <a:r>
              <a:rPr lang="ru-RU" dirty="0" err="1">
                <a:solidFill>
                  <a:srgbClr val="0E176C"/>
                </a:solidFill>
              </a:rPr>
              <a:t>басуды</a:t>
            </a:r>
            <a:r>
              <a:rPr lang="ru-RU" dirty="0">
                <a:solidFill>
                  <a:srgbClr val="0E176C"/>
                </a:solidFill>
              </a:rPr>
              <a:t> </a:t>
            </a:r>
            <a:r>
              <a:rPr lang="ru-RU" dirty="0" err="1">
                <a:solidFill>
                  <a:srgbClr val="0E176C"/>
                </a:solidFill>
              </a:rPr>
              <a:t>ұмытып</a:t>
            </a:r>
            <a:r>
              <a:rPr lang="ru-RU" dirty="0">
                <a:solidFill>
                  <a:srgbClr val="0E176C"/>
                </a:solidFill>
              </a:rPr>
              <a:t> </a:t>
            </a:r>
            <a:r>
              <a:rPr lang="ru-RU" dirty="0" err="1">
                <a:solidFill>
                  <a:srgbClr val="0E176C"/>
                </a:solidFill>
              </a:rPr>
              <a:t>кетеді</a:t>
            </a:r>
            <a:r>
              <a:rPr lang="ru-RU" dirty="0">
                <a:solidFill>
                  <a:srgbClr val="0E176C"/>
                </a:solidFill>
              </a:rPr>
              <a:t>.</a:t>
            </a:r>
          </a:p>
          <a:p>
            <a:r>
              <a:rPr lang="ru-RU" dirty="0" err="1">
                <a:solidFill>
                  <a:srgbClr val="0E176C"/>
                </a:solidFill>
              </a:rPr>
              <a:t>П3</a:t>
            </a:r>
            <a:r>
              <a:rPr lang="ru-RU" dirty="0">
                <a:solidFill>
                  <a:srgbClr val="0E176C"/>
                </a:solidFill>
              </a:rPr>
              <a:t>. </a:t>
            </a:r>
            <a:r>
              <a:rPr lang="ru-RU" dirty="0" err="1">
                <a:solidFill>
                  <a:srgbClr val="0E176C"/>
                </a:solidFill>
              </a:rPr>
              <a:t>Жеңілдік</a:t>
            </a:r>
            <a:r>
              <a:rPr lang="ru-RU" dirty="0">
                <a:solidFill>
                  <a:srgbClr val="0E176C"/>
                </a:solidFill>
              </a:rPr>
              <a:t> коды </a:t>
            </a:r>
            <a:r>
              <a:rPr lang="ru-RU" dirty="0" err="1">
                <a:solidFill>
                  <a:srgbClr val="0E176C"/>
                </a:solidFill>
              </a:rPr>
              <a:t>өрісін</a:t>
            </a:r>
            <a:r>
              <a:rPr lang="ru-RU" dirty="0">
                <a:solidFill>
                  <a:srgbClr val="0E176C"/>
                </a:solidFill>
              </a:rPr>
              <a:t> </a:t>
            </a:r>
            <a:r>
              <a:rPr lang="ru-RU" dirty="0" err="1">
                <a:solidFill>
                  <a:srgbClr val="0E176C"/>
                </a:solidFill>
              </a:rPr>
              <a:t>көреді</a:t>
            </a:r>
            <a:r>
              <a:rPr lang="ru-RU" dirty="0">
                <a:solidFill>
                  <a:srgbClr val="0E176C"/>
                </a:solidFill>
              </a:rPr>
              <a:t>, </a:t>
            </a:r>
            <a:r>
              <a:rPr lang="ru-RU" dirty="0" err="1">
                <a:solidFill>
                  <a:srgbClr val="0E176C"/>
                </a:solidFill>
              </a:rPr>
              <a:t>бірақ</a:t>
            </a:r>
            <a:r>
              <a:rPr lang="ru-RU" dirty="0">
                <a:solidFill>
                  <a:srgbClr val="0E176C"/>
                </a:solidFill>
              </a:rPr>
              <a:t> </a:t>
            </a:r>
            <a:r>
              <a:rPr lang="ru-RU" dirty="0" err="1">
                <a:solidFill>
                  <a:srgbClr val="0E176C"/>
                </a:solidFill>
              </a:rPr>
              <a:t>қандай</a:t>
            </a:r>
            <a:r>
              <a:rPr lang="ru-RU" dirty="0">
                <a:solidFill>
                  <a:srgbClr val="0E176C"/>
                </a:solidFill>
              </a:rPr>
              <a:t> </a:t>
            </a:r>
            <a:r>
              <a:rPr lang="ru-RU" dirty="0" err="1">
                <a:solidFill>
                  <a:srgbClr val="0E176C"/>
                </a:solidFill>
              </a:rPr>
              <a:t>кодты</a:t>
            </a:r>
            <a:r>
              <a:rPr lang="ru-RU" dirty="0">
                <a:solidFill>
                  <a:srgbClr val="0E176C"/>
                </a:solidFill>
              </a:rPr>
              <a:t> </a:t>
            </a:r>
            <a:r>
              <a:rPr lang="ru-RU" dirty="0" err="1">
                <a:solidFill>
                  <a:srgbClr val="0E176C"/>
                </a:solidFill>
              </a:rPr>
              <a:t>енгізу</a:t>
            </a:r>
            <a:r>
              <a:rPr lang="ru-RU" dirty="0">
                <a:solidFill>
                  <a:srgbClr val="0E176C"/>
                </a:solidFill>
              </a:rPr>
              <a:t> </a:t>
            </a:r>
            <a:r>
              <a:rPr lang="ru-RU" dirty="0" err="1">
                <a:solidFill>
                  <a:srgbClr val="0E176C"/>
                </a:solidFill>
              </a:rPr>
              <a:t>керегін</a:t>
            </a:r>
            <a:r>
              <a:rPr lang="ru-RU" dirty="0">
                <a:solidFill>
                  <a:srgbClr val="0E176C"/>
                </a:solidFill>
              </a:rPr>
              <a:t> </a:t>
            </a:r>
            <a:r>
              <a:rPr lang="ru-RU" dirty="0" err="1">
                <a:solidFill>
                  <a:srgbClr val="0E176C"/>
                </a:solidFill>
              </a:rPr>
              <a:t>түсінбейді</a:t>
            </a:r>
            <a:r>
              <a:rPr lang="ru-RU" dirty="0">
                <a:solidFill>
                  <a:srgbClr val="0E176C"/>
                </a:solidFill>
              </a:rPr>
              <a:t>.</a:t>
            </a:r>
          </a:p>
          <a:p>
            <a:r>
              <a:rPr lang="ru-RU" dirty="0" err="1">
                <a:solidFill>
                  <a:srgbClr val="0E176C"/>
                </a:solidFill>
              </a:rPr>
              <a:t>П4</a:t>
            </a:r>
            <a:r>
              <a:rPr lang="ru-RU" dirty="0">
                <a:solidFill>
                  <a:srgbClr val="0E176C"/>
                </a:solidFill>
              </a:rPr>
              <a:t>. Он </a:t>
            </a:r>
            <a:r>
              <a:rPr lang="ru-RU" dirty="0" err="1">
                <a:solidFill>
                  <a:srgbClr val="0E176C"/>
                </a:solidFill>
              </a:rPr>
              <a:t>өрісті</a:t>
            </a:r>
            <a:r>
              <a:rPr lang="ru-RU" dirty="0">
                <a:solidFill>
                  <a:srgbClr val="0E176C"/>
                </a:solidFill>
              </a:rPr>
              <a:t> </a:t>
            </a:r>
            <a:r>
              <a:rPr lang="ru-RU" dirty="0" err="1">
                <a:solidFill>
                  <a:srgbClr val="0E176C"/>
                </a:solidFill>
              </a:rPr>
              <a:t>толтыру</a:t>
            </a:r>
            <a:r>
              <a:rPr lang="ru-RU" dirty="0">
                <a:solidFill>
                  <a:srgbClr val="0E176C"/>
                </a:solidFill>
              </a:rPr>
              <a:t> </a:t>
            </a:r>
            <a:r>
              <a:rPr lang="ru-RU" dirty="0" err="1">
                <a:solidFill>
                  <a:srgbClr val="0E176C"/>
                </a:solidFill>
              </a:rPr>
              <a:t>үшін</a:t>
            </a:r>
            <a:r>
              <a:rPr lang="ru-RU" dirty="0">
                <a:solidFill>
                  <a:srgbClr val="0E176C"/>
                </a:solidFill>
              </a:rPr>
              <a:t> </a:t>
            </a:r>
            <a:r>
              <a:rPr lang="ru-RU" dirty="0" err="1">
                <a:solidFill>
                  <a:srgbClr val="0E176C"/>
                </a:solidFill>
              </a:rPr>
              <a:t>алты</a:t>
            </a:r>
            <a:r>
              <a:rPr lang="ru-RU" dirty="0">
                <a:solidFill>
                  <a:srgbClr val="0E176C"/>
                </a:solidFill>
              </a:rPr>
              <a:t> экран </a:t>
            </a:r>
            <a:r>
              <a:rPr lang="ru-RU" dirty="0" err="1">
                <a:solidFill>
                  <a:srgbClr val="0E176C"/>
                </a:solidFill>
              </a:rPr>
              <a:t>пайдалану</a:t>
            </a:r>
            <a:r>
              <a:rPr lang="ru-RU" dirty="0">
                <a:solidFill>
                  <a:srgbClr val="0E176C"/>
                </a:solidFill>
              </a:rPr>
              <a:t> — </a:t>
            </a:r>
            <a:r>
              <a:rPr lang="ru-RU" dirty="0" err="1">
                <a:solidFill>
                  <a:srgbClr val="0E176C"/>
                </a:solidFill>
              </a:rPr>
              <a:t>бұл</a:t>
            </a:r>
            <a:r>
              <a:rPr lang="ru-RU" dirty="0">
                <a:solidFill>
                  <a:srgbClr val="0E176C"/>
                </a:solidFill>
              </a:rPr>
              <a:t> </a:t>
            </a:r>
            <a:r>
              <a:rPr lang="ru-RU" dirty="0" err="1">
                <a:solidFill>
                  <a:srgbClr val="0E176C"/>
                </a:solidFill>
              </a:rPr>
              <a:t>ақылға</a:t>
            </a:r>
            <a:r>
              <a:rPr lang="ru-RU" dirty="0">
                <a:solidFill>
                  <a:srgbClr val="0E176C"/>
                </a:solidFill>
              </a:rPr>
              <a:t> </a:t>
            </a:r>
            <a:r>
              <a:rPr lang="ru-RU" dirty="0" err="1">
                <a:solidFill>
                  <a:srgbClr val="0E176C"/>
                </a:solidFill>
              </a:rPr>
              <a:t>сыймайды</a:t>
            </a:r>
            <a:r>
              <a:rPr lang="ru-RU" dirty="0">
                <a:solidFill>
                  <a:srgbClr val="0E176C"/>
                </a:solidFill>
              </a:rPr>
              <a:t> </a:t>
            </a:r>
            <a:r>
              <a:rPr lang="ru-RU" dirty="0" err="1">
                <a:solidFill>
                  <a:srgbClr val="0E176C"/>
                </a:solidFill>
              </a:rPr>
              <a:t>деп</a:t>
            </a:r>
            <a:r>
              <a:rPr lang="ru-RU" dirty="0">
                <a:solidFill>
                  <a:srgbClr val="0E176C"/>
                </a:solidFill>
              </a:rPr>
              <a:t> </a:t>
            </a:r>
            <a:r>
              <a:rPr lang="ru-RU" dirty="0" err="1">
                <a:solidFill>
                  <a:srgbClr val="0E176C"/>
                </a:solidFill>
              </a:rPr>
              <a:t>есептейді</a:t>
            </a:r>
            <a:r>
              <a:rPr lang="ru-RU" dirty="0">
                <a:solidFill>
                  <a:srgbClr val="0E176C"/>
                </a:solidFill>
              </a:rPr>
              <a:t>.</a:t>
            </a:r>
          </a:p>
          <a:p>
            <a:r>
              <a:rPr lang="ru-RU" dirty="0" err="1">
                <a:solidFill>
                  <a:srgbClr val="0E176C"/>
                </a:solidFill>
              </a:rPr>
              <a:t>П5</a:t>
            </a:r>
            <a:r>
              <a:rPr lang="ru-RU" dirty="0">
                <a:solidFill>
                  <a:srgbClr val="0E176C"/>
                </a:solidFill>
              </a:rPr>
              <a:t>. </a:t>
            </a:r>
            <a:r>
              <a:rPr lang="ru-RU" dirty="0" err="1">
                <a:solidFill>
                  <a:srgbClr val="0E176C"/>
                </a:solidFill>
              </a:rPr>
              <a:t>Жеңілдік</a:t>
            </a:r>
            <a:r>
              <a:rPr lang="ru-RU" dirty="0">
                <a:solidFill>
                  <a:srgbClr val="0E176C"/>
                </a:solidFill>
              </a:rPr>
              <a:t> </a:t>
            </a:r>
            <a:r>
              <a:rPr lang="ru-RU" dirty="0" err="1">
                <a:solidFill>
                  <a:srgbClr val="0E176C"/>
                </a:solidFill>
              </a:rPr>
              <a:t>кодтарының</a:t>
            </a:r>
            <a:r>
              <a:rPr lang="ru-RU" dirty="0">
                <a:solidFill>
                  <a:srgbClr val="0E176C"/>
                </a:solidFill>
              </a:rPr>
              <a:t> </a:t>
            </a:r>
            <a:r>
              <a:rPr lang="ru-RU" dirty="0" err="1">
                <a:solidFill>
                  <a:srgbClr val="0E176C"/>
                </a:solidFill>
              </a:rPr>
              <a:t>тізімін</a:t>
            </a:r>
            <a:r>
              <a:rPr lang="ru-RU" dirty="0">
                <a:solidFill>
                  <a:srgbClr val="0E176C"/>
                </a:solidFill>
              </a:rPr>
              <a:t> </a:t>
            </a:r>
            <a:r>
              <a:rPr lang="ru-RU" dirty="0" err="1">
                <a:solidFill>
                  <a:srgbClr val="0E176C"/>
                </a:solidFill>
              </a:rPr>
              <a:t>басып</a:t>
            </a:r>
            <a:r>
              <a:rPr lang="ru-RU" dirty="0">
                <a:solidFill>
                  <a:srgbClr val="0E176C"/>
                </a:solidFill>
              </a:rPr>
              <a:t> </a:t>
            </a:r>
            <a:r>
              <a:rPr lang="ru-RU" dirty="0" err="1">
                <a:solidFill>
                  <a:srgbClr val="0E176C"/>
                </a:solidFill>
              </a:rPr>
              <a:t>шығарғысы</a:t>
            </a:r>
            <a:r>
              <a:rPr lang="ru-RU" dirty="0">
                <a:solidFill>
                  <a:srgbClr val="0E176C"/>
                </a:solidFill>
              </a:rPr>
              <a:t> </a:t>
            </a:r>
            <a:r>
              <a:rPr lang="ru-RU" dirty="0" err="1">
                <a:solidFill>
                  <a:srgbClr val="0E176C"/>
                </a:solidFill>
              </a:rPr>
              <a:t>келеді</a:t>
            </a:r>
            <a:r>
              <a:rPr lang="ru-RU" dirty="0">
                <a:solidFill>
                  <a:srgbClr val="0E176C"/>
                </a:solidFill>
              </a:rPr>
              <a:t>, </a:t>
            </a:r>
            <a:r>
              <a:rPr lang="ru-RU" dirty="0" err="1">
                <a:solidFill>
                  <a:srgbClr val="0E176C"/>
                </a:solidFill>
              </a:rPr>
              <a:t>алайда</a:t>
            </a:r>
            <a:r>
              <a:rPr lang="ru-RU" dirty="0">
                <a:solidFill>
                  <a:srgbClr val="0E176C"/>
                </a:solidFill>
              </a:rPr>
              <a:t> </a:t>
            </a:r>
            <a:r>
              <a:rPr lang="ru-RU" dirty="0" err="1">
                <a:solidFill>
                  <a:srgbClr val="0E176C"/>
                </a:solidFill>
              </a:rPr>
              <a:t>жүйе</a:t>
            </a:r>
            <a:r>
              <a:rPr lang="ru-RU" dirty="0">
                <a:solidFill>
                  <a:srgbClr val="0E176C"/>
                </a:solidFill>
              </a:rPr>
              <a:t> </a:t>
            </a:r>
            <a:r>
              <a:rPr lang="ru-RU" dirty="0" err="1">
                <a:solidFill>
                  <a:srgbClr val="0E176C"/>
                </a:solidFill>
              </a:rPr>
              <a:t>мұндай</a:t>
            </a:r>
            <a:r>
              <a:rPr lang="ru-RU" dirty="0">
                <a:solidFill>
                  <a:srgbClr val="0E176C"/>
                </a:solidFill>
              </a:rPr>
              <a:t> </a:t>
            </a:r>
            <a:r>
              <a:rPr lang="ru-RU" dirty="0" err="1">
                <a:solidFill>
                  <a:srgbClr val="0E176C"/>
                </a:solidFill>
              </a:rPr>
              <a:t>мүмкіндікті</a:t>
            </a:r>
            <a:r>
              <a:rPr lang="ru-RU" dirty="0">
                <a:solidFill>
                  <a:srgbClr val="0E176C"/>
                </a:solidFill>
              </a:rPr>
              <a:t> </a:t>
            </a:r>
            <a:r>
              <a:rPr lang="ru-RU" dirty="0" err="1">
                <a:solidFill>
                  <a:srgbClr val="0E176C"/>
                </a:solidFill>
              </a:rPr>
              <a:t>қамтамасыз</a:t>
            </a:r>
            <a:r>
              <a:rPr lang="ru-RU" dirty="0">
                <a:solidFill>
                  <a:srgbClr val="0E176C"/>
                </a:solidFill>
              </a:rPr>
              <a:t> </a:t>
            </a:r>
            <a:r>
              <a:rPr lang="ru-RU" dirty="0" err="1">
                <a:solidFill>
                  <a:srgbClr val="0E176C"/>
                </a:solidFill>
              </a:rPr>
              <a:t>етпейді</a:t>
            </a:r>
            <a:r>
              <a:rPr lang="ru-RU" dirty="0">
                <a:solidFill>
                  <a:srgbClr val="0E176C"/>
                </a:solidFill>
              </a:rPr>
              <a:t>.</a:t>
            </a:r>
          </a:p>
          <a:p>
            <a:endParaRPr lang="ru-RU" altLang="ru-RU" noProof="1">
              <a:solidFill>
                <a:srgbClr val="0E176C"/>
              </a:solidFill>
            </a:endParaRPr>
          </a:p>
        </p:txBody>
      </p:sp>
      <p:sp>
        <p:nvSpPr>
          <p:cNvPr id="50" name="Text Box 3">
            <a:extLst>
              <a:ext uri="{FF2B5EF4-FFF2-40B4-BE49-F238E27FC236}">
                <a16:creationId xmlns:a16="http://schemas.microsoft.com/office/drawing/2014/main" id="{DACCFFF4-3AA8-476E-B96B-9D71E20FF424}"/>
              </a:ext>
            </a:extLst>
          </p:cNvPr>
          <p:cNvSpPr txBox="1">
            <a:spLocks noChangeArrowheads="1"/>
          </p:cNvSpPr>
          <p:nvPr/>
        </p:nvSpPr>
        <p:spPr bwMode="auto">
          <a:xfrm>
            <a:off x="457200" y="593802"/>
            <a:ext cx="8507288" cy="422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eaLnBrk="0" hangingPunct="0">
              <a:tabLst>
                <a:tab pos="5715000" algn="r"/>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5715000" algn="r"/>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5715000" algn="r"/>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5715000" algn="r"/>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5715000"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5715000"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5715000"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5715000"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5715000" algn="r"/>
              </a:tabLst>
              <a:defRPr>
                <a:solidFill>
                  <a:schemeClr val="tx1"/>
                </a:solidFill>
                <a:latin typeface="Arial" panose="020B0604020202020204" pitchFamily="34" charset="0"/>
                <a:cs typeface="Arial" panose="020B0604020202020204" pitchFamily="34" charset="0"/>
              </a:defRPr>
            </a:lvl9pPr>
          </a:lstStyle>
          <a:p>
            <a:r>
              <a:rPr lang="ru-RU" sz="2400" u="sng" dirty="0" err="1" smtClean="0">
                <a:solidFill>
                  <a:srgbClr val="0E176C"/>
                </a:solidFill>
              </a:rPr>
              <a:t>Жүйелердің</a:t>
            </a:r>
            <a:r>
              <a:rPr lang="ru-RU" sz="2400" u="sng" dirty="0" smtClean="0">
                <a:solidFill>
                  <a:srgbClr val="0E176C"/>
                </a:solidFill>
              </a:rPr>
              <a:t> </a:t>
            </a:r>
            <a:r>
              <a:rPr lang="ru-RU" sz="2400" u="sng" dirty="0" err="1">
                <a:solidFill>
                  <a:srgbClr val="0E176C"/>
                </a:solidFill>
              </a:rPr>
              <a:t>қолдану</a:t>
            </a:r>
            <a:r>
              <a:rPr lang="ru-RU" sz="2400" u="sng" dirty="0">
                <a:solidFill>
                  <a:srgbClr val="0E176C"/>
                </a:solidFill>
              </a:rPr>
              <a:t> </a:t>
            </a:r>
            <a:r>
              <a:rPr lang="ru-RU" sz="2400" u="sng" dirty="0" err="1">
                <a:solidFill>
                  <a:srgbClr val="0E176C"/>
                </a:solidFill>
              </a:rPr>
              <a:t>қолайлылығының</a:t>
            </a:r>
            <a:r>
              <a:rPr lang="ru-RU" sz="2400" u="sng" dirty="0">
                <a:solidFill>
                  <a:srgbClr val="0E176C"/>
                </a:solidFill>
              </a:rPr>
              <a:t> </a:t>
            </a:r>
            <a:r>
              <a:rPr lang="ru-RU" sz="2400" u="sng" dirty="0" err="1">
                <a:solidFill>
                  <a:srgbClr val="0E176C"/>
                </a:solidFill>
              </a:rPr>
              <a:t>проблемалары</a:t>
            </a:r>
            <a:endParaRPr lang="en-US" altLang="ru-RU" sz="2400" u="sng" dirty="0">
              <a:solidFill>
                <a:srgbClr val="0E176C"/>
              </a:solidFill>
            </a:endParaRPr>
          </a:p>
        </p:txBody>
      </p:sp>
      <p:sp>
        <p:nvSpPr>
          <p:cNvPr id="51" name="Text Box 4">
            <a:extLst>
              <a:ext uri="{FF2B5EF4-FFF2-40B4-BE49-F238E27FC236}">
                <a16:creationId xmlns:a16="http://schemas.microsoft.com/office/drawing/2014/main" id="{C9F3BB1C-23AF-40A6-845D-EE1E1F562B40}"/>
              </a:ext>
            </a:extLst>
          </p:cNvPr>
          <p:cNvSpPr txBox="1">
            <a:spLocks noChangeArrowheads="1"/>
          </p:cNvSpPr>
          <p:nvPr/>
        </p:nvSpPr>
        <p:spPr bwMode="auto">
          <a:xfrm>
            <a:off x="5447840" y="1016724"/>
            <a:ext cx="3516648" cy="5262979"/>
          </a:xfrm>
          <a:prstGeom prst="rect">
            <a:avLst/>
          </a:prstGeom>
          <a:noFill/>
          <a:ln w="57150" cmpd="thinThick">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285750" indent="-285750" eaLnBrk="0" hangingPunct="0">
              <a:tabLst>
                <a:tab pos="285750" algn="l"/>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28575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28575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28575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28575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28575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28575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28575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285750" algn="l"/>
              </a:tabLst>
              <a:defRPr>
                <a:solidFill>
                  <a:schemeClr val="tx1"/>
                </a:solidFill>
                <a:latin typeface="Arial" panose="020B0604020202020204" pitchFamily="34" charset="0"/>
                <a:cs typeface="Arial" panose="020B0604020202020204" pitchFamily="34" charset="0"/>
              </a:defRPr>
            </a:lvl9pPr>
          </a:lstStyle>
          <a:p>
            <a:r>
              <a:rPr lang="ru-RU" sz="2400" dirty="0" err="1" smtClean="0">
                <a:solidFill>
                  <a:srgbClr val="0E176C"/>
                </a:solidFill>
              </a:rPr>
              <a:t>Проблемалар</a:t>
            </a:r>
            <a:r>
              <a:rPr lang="ru-RU" sz="2400" dirty="0">
                <a:solidFill>
                  <a:srgbClr val="0E176C"/>
                </a:solidFill>
              </a:rPr>
              <a:t> </a:t>
            </a:r>
            <a:r>
              <a:rPr lang="ru-RU" sz="2400" dirty="0" err="1" smtClean="0">
                <a:solidFill>
                  <a:srgbClr val="0E176C"/>
                </a:solidFill>
              </a:rPr>
              <a:t>кластары</a:t>
            </a:r>
            <a:r>
              <a:rPr lang="ru-RU" sz="2400" b="1" dirty="0"/>
              <a:t>:</a:t>
            </a:r>
            <a:endParaRPr lang="ru-RU" sz="2400" dirty="0"/>
          </a:p>
          <a:p>
            <a:pPr marL="342900" indent="-342900">
              <a:buFont typeface="+mj-lt"/>
              <a:buAutoNum type="arabicPeriod"/>
            </a:pPr>
            <a:r>
              <a:rPr lang="ru-RU" dirty="0" err="1">
                <a:solidFill>
                  <a:srgbClr val="0E176C"/>
                </a:solidFill>
              </a:rPr>
              <a:t>Функционалдың</a:t>
            </a:r>
            <a:r>
              <a:rPr lang="ru-RU" dirty="0">
                <a:solidFill>
                  <a:srgbClr val="0E176C"/>
                </a:solidFill>
              </a:rPr>
              <a:t> </a:t>
            </a:r>
            <a:r>
              <a:rPr lang="ru-RU" dirty="0" err="1">
                <a:solidFill>
                  <a:srgbClr val="0E176C"/>
                </a:solidFill>
              </a:rPr>
              <a:t>болмауы</a:t>
            </a:r>
            <a:endParaRPr lang="ru-RU" dirty="0">
              <a:solidFill>
                <a:srgbClr val="0E176C"/>
              </a:solidFill>
            </a:endParaRPr>
          </a:p>
          <a:p>
            <a:pPr marL="342900" indent="-342900">
              <a:buFont typeface="+mj-lt"/>
              <a:buAutoNum type="arabicPeriod"/>
            </a:pPr>
            <a:r>
              <a:rPr lang="ru-RU" dirty="0" err="1">
                <a:solidFill>
                  <a:srgbClr val="0E176C"/>
                </a:solidFill>
              </a:rPr>
              <a:t>Тапсырманың</a:t>
            </a:r>
            <a:r>
              <a:rPr lang="ru-RU" dirty="0">
                <a:solidFill>
                  <a:srgbClr val="0E176C"/>
                </a:solidFill>
              </a:rPr>
              <a:t> </a:t>
            </a:r>
            <a:r>
              <a:rPr lang="ru-RU" dirty="0" err="1">
                <a:solidFill>
                  <a:srgbClr val="0E176C"/>
                </a:solidFill>
              </a:rPr>
              <a:t>орындалмауы</a:t>
            </a:r>
            <a:endParaRPr lang="ru-RU" dirty="0">
              <a:solidFill>
                <a:srgbClr val="0E176C"/>
              </a:solidFill>
            </a:endParaRPr>
          </a:p>
          <a:p>
            <a:pPr marL="342900" indent="-342900">
              <a:buFont typeface="+mj-lt"/>
              <a:buAutoNum type="arabicPeriod"/>
            </a:pPr>
            <a:r>
              <a:rPr lang="ru-RU" dirty="0" err="1">
                <a:solidFill>
                  <a:srgbClr val="0E176C"/>
                </a:solidFill>
              </a:rPr>
              <a:t>Ызалануға</a:t>
            </a:r>
            <a:r>
              <a:rPr lang="ru-RU" dirty="0">
                <a:solidFill>
                  <a:srgbClr val="0E176C"/>
                </a:solidFill>
              </a:rPr>
              <a:t>/</a:t>
            </a:r>
            <a:r>
              <a:rPr lang="ru-RU" dirty="0" err="1">
                <a:solidFill>
                  <a:srgbClr val="0E176C"/>
                </a:solidFill>
              </a:rPr>
              <a:t>раздражениеге</a:t>
            </a:r>
            <a:r>
              <a:rPr lang="ru-RU" dirty="0">
                <a:solidFill>
                  <a:srgbClr val="0E176C"/>
                </a:solidFill>
              </a:rPr>
              <a:t> </a:t>
            </a:r>
            <a:r>
              <a:rPr lang="ru-RU" dirty="0" err="1">
                <a:solidFill>
                  <a:srgbClr val="0E176C"/>
                </a:solidFill>
              </a:rPr>
              <a:t>әкелу</a:t>
            </a:r>
            <a:endParaRPr lang="ru-RU" dirty="0">
              <a:solidFill>
                <a:srgbClr val="0E176C"/>
              </a:solidFill>
            </a:endParaRPr>
          </a:p>
          <a:p>
            <a:pPr marL="342900" indent="-342900">
              <a:buFont typeface="+mj-lt"/>
              <a:buAutoNum type="arabicPeriod"/>
            </a:pPr>
            <a:r>
              <a:rPr lang="ru-RU" dirty="0" err="1">
                <a:solidFill>
                  <a:srgbClr val="0E176C"/>
                </a:solidFill>
              </a:rPr>
              <a:t>Орташа</a:t>
            </a:r>
            <a:r>
              <a:rPr lang="ru-RU" dirty="0">
                <a:solidFill>
                  <a:srgbClr val="0E176C"/>
                </a:solidFill>
              </a:rPr>
              <a:t> </a:t>
            </a:r>
            <a:r>
              <a:rPr lang="ru-RU" dirty="0" err="1">
                <a:solidFill>
                  <a:srgbClr val="0E176C"/>
                </a:solidFill>
              </a:rPr>
              <a:t>мәселе</a:t>
            </a:r>
            <a:r>
              <a:rPr lang="ru-RU" dirty="0">
                <a:solidFill>
                  <a:srgbClr val="0E176C"/>
                </a:solidFill>
              </a:rPr>
              <a:t> (</a:t>
            </a:r>
            <a:r>
              <a:rPr lang="ru-RU" dirty="0" err="1">
                <a:solidFill>
                  <a:srgbClr val="0E176C"/>
                </a:solidFill>
              </a:rPr>
              <a:t>тапсырма</a:t>
            </a:r>
            <a:r>
              <a:rPr lang="ru-RU" dirty="0">
                <a:solidFill>
                  <a:srgbClr val="0E176C"/>
                </a:solidFill>
              </a:rPr>
              <a:t> </a:t>
            </a:r>
            <a:r>
              <a:rPr lang="ru-RU" dirty="0" err="1">
                <a:solidFill>
                  <a:srgbClr val="0E176C"/>
                </a:solidFill>
              </a:rPr>
              <a:t>ұзақ</a:t>
            </a:r>
            <a:r>
              <a:rPr lang="ru-RU" dirty="0">
                <a:solidFill>
                  <a:srgbClr val="0E176C"/>
                </a:solidFill>
              </a:rPr>
              <a:t> </a:t>
            </a:r>
            <a:r>
              <a:rPr lang="ru-RU" dirty="0" err="1">
                <a:solidFill>
                  <a:srgbClr val="0E176C"/>
                </a:solidFill>
              </a:rPr>
              <a:t>уақыттан</a:t>
            </a:r>
            <a:r>
              <a:rPr lang="ru-RU" dirty="0">
                <a:solidFill>
                  <a:srgbClr val="0E176C"/>
                </a:solidFill>
              </a:rPr>
              <a:t> </a:t>
            </a:r>
            <a:r>
              <a:rPr lang="ru-RU" dirty="0" err="1">
                <a:solidFill>
                  <a:srgbClr val="0E176C"/>
                </a:solidFill>
              </a:rPr>
              <a:t>кейін</a:t>
            </a:r>
            <a:r>
              <a:rPr lang="ru-RU" dirty="0">
                <a:solidFill>
                  <a:srgbClr val="0E176C"/>
                </a:solidFill>
              </a:rPr>
              <a:t> </a:t>
            </a:r>
            <a:r>
              <a:rPr lang="ru-RU" dirty="0" err="1">
                <a:solidFill>
                  <a:srgbClr val="0E176C"/>
                </a:solidFill>
              </a:rPr>
              <a:t>ғана</a:t>
            </a:r>
            <a:r>
              <a:rPr lang="ru-RU" dirty="0">
                <a:solidFill>
                  <a:srgbClr val="0E176C"/>
                </a:solidFill>
              </a:rPr>
              <a:t> </a:t>
            </a:r>
            <a:r>
              <a:rPr lang="ru-RU" dirty="0" err="1">
                <a:solidFill>
                  <a:srgbClr val="0E176C"/>
                </a:solidFill>
              </a:rPr>
              <a:t>орындалады</a:t>
            </a:r>
            <a:r>
              <a:rPr lang="ru-RU" dirty="0">
                <a:solidFill>
                  <a:srgbClr val="0E176C"/>
                </a:solidFill>
              </a:rPr>
              <a:t>)</a:t>
            </a:r>
          </a:p>
          <a:p>
            <a:pPr marL="342900" indent="-342900">
              <a:buFont typeface="+mj-lt"/>
              <a:buAutoNum type="arabicPeriod"/>
            </a:pPr>
            <a:r>
              <a:rPr lang="ru-RU" dirty="0" err="1">
                <a:solidFill>
                  <a:srgbClr val="0E176C"/>
                </a:solidFill>
              </a:rPr>
              <a:t>Маңызсыз</a:t>
            </a:r>
            <a:r>
              <a:rPr lang="ru-RU" dirty="0">
                <a:solidFill>
                  <a:srgbClr val="0E176C"/>
                </a:solidFill>
              </a:rPr>
              <a:t> </a:t>
            </a:r>
            <a:r>
              <a:rPr lang="ru-RU" dirty="0" err="1">
                <a:solidFill>
                  <a:srgbClr val="0E176C"/>
                </a:solidFill>
              </a:rPr>
              <a:t>мәселе</a:t>
            </a:r>
            <a:r>
              <a:rPr lang="ru-RU" dirty="0">
                <a:solidFill>
                  <a:srgbClr val="0E176C"/>
                </a:solidFill>
              </a:rPr>
              <a:t> (</a:t>
            </a:r>
            <a:r>
              <a:rPr lang="ru-RU" dirty="0" err="1">
                <a:solidFill>
                  <a:srgbClr val="0E176C"/>
                </a:solidFill>
              </a:rPr>
              <a:t>тапсырма</a:t>
            </a:r>
            <a:r>
              <a:rPr lang="ru-RU" dirty="0">
                <a:solidFill>
                  <a:srgbClr val="0E176C"/>
                </a:solidFill>
              </a:rPr>
              <a:t> </a:t>
            </a:r>
            <a:r>
              <a:rPr lang="ru-RU" dirty="0" err="1">
                <a:solidFill>
                  <a:srgbClr val="0E176C"/>
                </a:solidFill>
              </a:rPr>
              <a:t>қысқа</a:t>
            </a:r>
            <a:r>
              <a:rPr lang="ru-RU" dirty="0">
                <a:solidFill>
                  <a:srgbClr val="0E176C"/>
                </a:solidFill>
              </a:rPr>
              <a:t> </a:t>
            </a:r>
            <a:r>
              <a:rPr lang="ru-RU" dirty="0" err="1">
                <a:solidFill>
                  <a:srgbClr val="0E176C"/>
                </a:solidFill>
              </a:rPr>
              <a:t>уақыттан</a:t>
            </a:r>
            <a:r>
              <a:rPr lang="ru-RU" dirty="0">
                <a:solidFill>
                  <a:srgbClr val="0E176C"/>
                </a:solidFill>
              </a:rPr>
              <a:t> </a:t>
            </a:r>
            <a:r>
              <a:rPr lang="ru-RU" dirty="0" err="1">
                <a:solidFill>
                  <a:srgbClr val="0E176C"/>
                </a:solidFill>
              </a:rPr>
              <a:t>кейін</a:t>
            </a:r>
            <a:r>
              <a:rPr lang="ru-RU" dirty="0">
                <a:solidFill>
                  <a:srgbClr val="0E176C"/>
                </a:solidFill>
              </a:rPr>
              <a:t> </a:t>
            </a:r>
            <a:r>
              <a:rPr lang="ru-RU" dirty="0" err="1">
                <a:solidFill>
                  <a:srgbClr val="0E176C"/>
                </a:solidFill>
              </a:rPr>
              <a:t>орындалады</a:t>
            </a:r>
            <a:r>
              <a:rPr lang="ru-RU" dirty="0">
                <a:solidFill>
                  <a:srgbClr val="0E176C"/>
                </a:solidFill>
              </a:rPr>
              <a:t>)</a:t>
            </a:r>
          </a:p>
          <a:p>
            <a:r>
              <a:rPr lang="ru-RU" dirty="0" err="1">
                <a:solidFill>
                  <a:srgbClr val="0E176C"/>
                </a:solidFill>
              </a:rPr>
              <a:t>Критикалық</a:t>
            </a:r>
            <a:r>
              <a:rPr lang="ru-RU" dirty="0">
                <a:solidFill>
                  <a:srgbClr val="0E176C"/>
                </a:solidFill>
              </a:rPr>
              <a:t> </a:t>
            </a:r>
            <a:r>
              <a:rPr lang="ru-RU" dirty="0" err="1">
                <a:solidFill>
                  <a:srgbClr val="0E176C"/>
                </a:solidFill>
              </a:rPr>
              <a:t>мәселе</a:t>
            </a:r>
            <a:r>
              <a:rPr lang="ru-RU" dirty="0">
                <a:solidFill>
                  <a:srgbClr val="0E176C"/>
                </a:solidFill>
              </a:rPr>
              <a:t> = </a:t>
            </a:r>
            <a:r>
              <a:rPr lang="ru-RU" dirty="0" err="1">
                <a:solidFill>
                  <a:srgbClr val="0E176C"/>
                </a:solidFill>
              </a:rPr>
              <a:t>функционалдың</a:t>
            </a:r>
            <a:r>
              <a:rPr lang="ru-RU" dirty="0">
                <a:solidFill>
                  <a:srgbClr val="0E176C"/>
                </a:solidFill>
              </a:rPr>
              <a:t> </a:t>
            </a:r>
            <a:r>
              <a:rPr lang="ru-RU" dirty="0" err="1">
                <a:solidFill>
                  <a:srgbClr val="0E176C"/>
                </a:solidFill>
              </a:rPr>
              <a:t>болмауы</a:t>
            </a:r>
            <a:r>
              <a:rPr lang="ru-RU" dirty="0">
                <a:solidFill>
                  <a:srgbClr val="0E176C"/>
                </a:solidFill>
              </a:rPr>
              <a:t>, </a:t>
            </a:r>
            <a:r>
              <a:rPr lang="ru-RU" dirty="0" err="1">
                <a:solidFill>
                  <a:srgbClr val="0E176C"/>
                </a:solidFill>
              </a:rPr>
              <a:t>тапсырманың</a:t>
            </a:r>
            <a:r>
              <a:rPr lang="ru-RU" dirty="0">
                <a:solidFill>
                  <a:srgbClr val="0E176C"/>
                </a:solidFill>
              </a:rPr>
              <a:t> </a:t>
            </a:r>
            <a:r>
              <a:rPr lang="ru-RU" dirty="0" err="1">
                <a:solidFill>
                  <a:srgbClr val="0E176C"/>
                </a:solidFill>
              </a:rPr>
              <a:t>орындалмауы</a:t>
            </a:r>
            <a:r>
              <a:rPr lang="ru-RU" dirty="0">
                <a:solidFill>
                  <a:srgbClr val="0E176C"/>
                </a:solidFill>
              </a:rPr>
              <a:t> </a:t>
            </a:r>
            <a:r>
              <a:rPr lang="ru-RU" dirty="0" err="1">
                <a:solidFill>
                  <a:srgbClr val="0E176C"/>
                </a:solidFill>
              </a:rPr>
              <a:t>немесе</a:t>
            </a:r>
            <a:r>
              <a:rPr lang="ru-RU" dirty="0">
                <a:solidFill>
                  <a:srgbClr val="0E176C"/>
                </a:solidFill>
              </a:rPr>
              <a:t> </a:t>
            </a:r>
            <a:r>
              <a:rPr lang="ru-RU" dirty="0" err="1">
                <a:solidFill>
                  <a:srgbClr val="0E176C"/>
                </a:solidFill>
              </a:rPr>
              <a:t>пайдаланушының</a:t>
            </a:r>
            <a:r>
              <a:rPr lang="ru-RU" dirty="0">
                <a:solidFill>
                  <a:srgbClr val="0E176C"/>
                </a:solidFill>
              </a:rPr>
              <a:t> </a:t>
            </a:r>
            <a:r>
              <a:rPr lang="ru-RU" dirty="0" err="1">
                <a:solidFill>
                  <a:srgbClr val="0E176C"/>
                </a:solidFill>
              </a:rPr>
              <a:t>ызалануы</a:t>
            </a:r>
            <a:r>
              <a:rPr lang="ru-RU" dirty="0">
                <a:solidFill>
                  <a:srgbClr val="0E176C"/>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720080"/>
          </a:xfrm>
        </p:spPr>
        <p:txBody>
          <a:bodyPr>
            <a:normAutofit/>
          </a:bodyPr>
          <a:lstStyle/>
          <a:p>
            <a:r>
              <a:rPr lang="ru-RU" sz="3200" dirty="0">
                <a:solidFill>
                  <a:srgbClr val="960000"/>
                </a:solidFill>
              </a:rPr>
              <a:t>Адам </a:t>
            </a:r>
            <a:r>
              <a:rPr lang="ru-RU" sz="3200" dirty="0" err="1">
                <a:solidFill>
                  <a:srgbClr val="960000"/>
                </a:solidFill>
              </a:rPr>
              <a:t>қателіктері</a:t>
            </a:r>
            <a:r>
              <a:rPr lang="ru-RU" sz="3200" dirty="0">
                <a:solidFill>
                  <a:srgbClr val="960000"/>
                </a:solidFill>
              </a:rPr>
              <a:t> </a:t>
            </a:r>
            <a:r>
              <a:rPr lang="ru-RU" sz="3200" dirty="0" err="1">
                <a:solidFill>
                  <a:srgbClr val="960000"/>
                </a:solidFill>
              </a:rPr>
              <a:t>және</a:t>
            </a:r>
            <a:r>
              <a:rPr lang="ru-RU" sz="3200" dirty="0">
                <a:solidFill>
                  <a:srgbClr val="960000"/>
                </a:solidFill>
              </a:rPr>
              <a:t> эргономика</a:t>
            </a:r>
            <a:endParaRPr lang="ru-RU" sz="3200" dirty="0">
              <a:solidFill>
                <a:srgbClr val="A20000"/>
              </a:solidFill>
            </a:endParaRPr>
          </a:p>
        </p:txBody>
      </p:sp>
      <p:pic>
        <p:nvPicPr>
          <p:cNvPr id="6" name="Picture 12">
            <a:extLst>
              <a:ext uri="{FF2B5EF4-FFF2-40B4-BE49-F238E27FC236}">
                <a16:creationId xmlns:a16="http://schemas.microsoft.com/office/drawing/2014/main" id="{9A037EC6-B958-4E85-ADBF-514C2D960A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8062" y="1382820"/>
            <a:ext cx="4587875" cy="5230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7" name="Text Box 11">
            <a:extLst>
              <a:ext uri="{FF2B5EF4-FFF2-40B4-BE49-F238E27FC236}">
                <a16:creationId xmlns:a16="http://schemas.microsoft.com/office/drawing/2014/main" id="{C884E67F-D333-4665-A908-9973158E4897}"/>
              </a:ext>
            </a:extLst>
          </p:cNvPr>
          <p:cNvSpPr txBox="1">
            <a:spLocks noChangeArrowheads="1"/>
          </p:cNvSpPr>
          <p:nvPr/>
        </p:nvSpPr>
        <p:spPr bwMode="auto">
          <a:xfrm>
            <a:off x="251520" y="836711"/>
            <a:ext cx="8237537" cy="432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r>
              <a:rPr lang="ru-RU" sz="2000" u="sng" dirty="0" err="1" smtClean="0">
                <a:solidFill>
                  <a:srgbClr val="0E176C"/>
                </a:solidFill>
                <a:latin typeface="+mn-lt"/>
              </a:rPr>
              <a:t>Қанша</a:t>
            </a:r>
            <a:r>
              <a:rPr lang="ru-RU" sz="2000" u="sng" dirty="0" smtClean="0">
                <a:solidFill>
                  <a:srgbClr val="0E176C"/>
                </a:solidFill>
                <a:latin typeface="+mn-lt"/>
              </a:rPr>
              <a:t> </a:t>
            </a:r>
            <a:r>
              <a:rPr lang="ru-RU" sz="2000" u="sng" dirty="0" err="1">
                <a:solidFill>
                  <a:srgbClr val="0E176C"/>
                </a:solidFill>
                <a:latin typeface="+mn-lt"/>
              </a:rPr>
              <a:t>ұпай</a:t>
            </a:r>
            <a:r>
              <a:rPr lang="ru-RU" sz="2000" u="sng" dirty="0">
                <a:solidFill>
                  <a:srgbClr val="0E176C"/>
                </a:solidFill>
                <a:latin typeface="+mn-lt"/>
              </a:rPr>
              <a:t> </a:t>
            </a:r>
            <a:r>
              <a:rPr lang="ru-RU" sz="2000" u="sng" dirty="0" err="1">
                <a:solidFill>
                  <a:srgbClr val="0E176C"/>
                </a:solidFill>
                <a:latin typeface="+mn-lt"/>
              </a:rPr>
              <a:t>жиналды</a:t>
            </a:r>
            <a:r>
              <a:rPr lang="ru-RU" sz="2000" u="sng" dirty="0">
                <a:solidFill>
                  <a:srgbClr val="0E176C"/>
                </a:solidFill>
                <a:latin typeface="+mn-lt"/>
              </a:rPr>
              <a:t>?</a:t>
            </a:r>
            <a:r>
              <a:rPr lang="ru-RU" sz="2000" dirty="0"/>
              <a:t> </a:t>
            </a:r>
            <a:r>
              <a:rPr lang="ru-RU" sz="2000" u="sng" dirty="0">
                <a:solidFill>
                  <a:srgbClr val="960000"/>
                </a:solidFill>
                <a:latin typeface="+mn-lt"/>
              </a:rPr>
              <a:t>(</a:t>
            </a:r>
            <a:r>
              <a:rPr lang="ru-RU" sz="2000" u="sng" dirty="0" err="1">
                <a:solidFill>
                  <a:srgbClr val="960000"/>
                </a:solidFill>
                <a:latin typeface="+mn-lt"/>
              </a:rPr>
              <a:t>Гештальт</a:t>
            </a:r>
            <a:r>
              <a:rPr lang="ru-RU" sz="2000" u="sng" dirty="0">
                <a:solidFill>
                  <a:srgbClr val="960000"/>
                </a:solidFill>
                <a:latin typeface="+mn-lt"/>
              </a:rPr>
              <a:t> </a:t>
            </a:r>
            <a:r>
              <a:rPr lang="ru-RU" sz="2000" u="sng" dirty="0" err="1">
                <a:solidFill>
                  <a:srgbClr val="960000"/>
                </a:solidFill>
                <a:latin typeface="+mn-lt"/>
              </a:rPr>
              <a:t>заңдарымен</a:t>
            </a:r>
            <a:r>
              <a:rPr lang="ru-RU" sz="2000" u="sng" dirty="0">
                <a:solidFill>
                  <a:srgbClr val="960000"/>
                </a:solidFill>
                <a:latin typeface="+mn-lt"/>
              </a:rPr>
              <a:t> </a:t>
            </a:r>
            <a:r>
              <a:rPr lang="ru-RU" sz="2000" u="sng" dirty="0" err="1">
                <a:solidFill>
                  <a:srgbClr val="960000"/>
                </a:solidFill>
                <a:latin typeface="+mn-lt"/>
              </a:rPr>
              <a:t>байланысты</a:t>
            </a:r>
            <a:r>
              <a:rPr lang="ru-RU" sz="2000" u="sng" dirty="0">
                <a:solidFill>
                  <a:srgbClr val="960000"/>
                </a:solidFill>
                <a:latin typeface="+mn-lt"/>
              </a:rPr>
              <a:t> </a:t>
            </a:r>
            <a:r>
              <a:rPr lang="ru-RU" sz="2000" u="sng" dirty="0" err="1">
                <a:solidFill>
                  <a:srgbClr val="960000"/>
                </a:solidFill>
                <a:latin typeface="+mn-lt"/>
              </a:rPr>
              <a:t>қателер</a:t>
            </a:r>
            <a:r>
              <a:rPr lang="ru-RU" sz="2000" u="sng" dirty="0" smtClean="0">
                <a:solidFill>
                  <a:srgbClr val="960000"/>
                </a:solidFill>
                <a:latin typeface="+mn-lt"/>
              </a:rPr>
              <a:t>)</a:t>
            </a:r>
            <a:endParaRPr lang="en-US" altLang="ru-RU" sz="2000" u="sng" dirty="0">
              <a:solidFill>
                <a:srgbClr val="960000"/>
              </a:solidFill>
              <a:latin typeface="+mn-lt"/>
            </a:endParaRPr>
          </a:p>
        </p:txBody>
      </p:sp>
    </p:spTree>
    <p:extLst>
      <p:ext uri="{BB962C8B-B14F-4D97-AF65-F5344CB8AC3E}">
        <p14:creationId xmlns:p14="http://schemas.microsoft.com/office/powerpoint/2010/main" val="3321067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Top)">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720080"/>
          </a:xfrm>
        </p:spPr>
        <p:txBody>
          <a:bodyPr>
            <a:normAutofit/>
          </a:bodyPr>
          <a:lstStyle/>
          <a:p>
            <a:r>
              <a:rPr lang="ru-RU" sz="3200" dirty="0">
                <a:solidFill>
                  <a:srgbClr val="960000"/>
                </a:solidFill>
              </a:rPr>
              <a:t>Адам </a:t>
            </a:r>
            <a:r>
              <a:rPr lang="ru-RU" sz="3200" dirty="0" err="1">
                <a:solidFill>
                  <a:srgbClr val="960000"/>
                </a:solidFill>
              </a:rPr>
              <a:t>қателіктері</a:t>
            </a:r>
            <a:r>
              <a:rPr lang="ru-RU" sz="3200" dirty="0">
                <a:solidFill>
                  <a:srgbClr val="960000"/>
                </a:solidFill>
              </a:rPr>
              <a:t> </a:t>
            </a:r>
            <a:r>
              <a:rPr lang="ru-RU" sz="3200" dirty="0" err="1">
                <a:solidFill>
                  <a:srgbClr val="960000"/>
                </a:solidFill>
              </a:rPr>
              <a:t>және</a:t>
            </a:r>
            <a:r>
              <a:rPr lang="ru-RU" sz="3200" dirty="0">
                <a:solidFill>
                  <a:srgbClr val="960000"/>
                </a:solidFill>
              </a:rPr>
              <a:t> эргономика</a:t>
            </a:r>
            <a:endParaRPr lang="ru-RU" sz="3200" dirty="0">
              <a:solidFill>
                <a:srgbClr val="A20000"/>
              </a:solidFill>
            </a:endParaRPr>
          </a:p>
        </p:txBody>
      </p:sp>
      <p:sp>
        <p:nvSpPr>
          <p:cNvPr id="8" name="Text Box 3">
            <a:extLst>
              <a:ext uri="{FF2B5EF4-FFF2-40B4-BE49-F238E27FC236}">
                <a16:creationId xmlns:a16="http://schemas.microsoft.com/office/drawing/2014/main" id="{BB9A8892-8563-4D1B-8C08-F6EA94F652C8}"/>
              </a:ext>
            </a:extLst>
          </p:cNvPr>
          <p:cNvSpPr txBox="1">
            <a:spLocks noChangeArrowheads="1"/>
          </p:cNvSpPr>
          <p:nvPr/>
        </p:nvSpPr>
        <p:spPr bwMode="auto">
          <a:xfrm>
            <a:off x="610815" y="1909018"/>
            <a:ext cx="4657725" cy="483235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eaLnBrk="0" hangingPunct="0">
              <a:tabLst>
                <a:tab pos="4826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1pPr>
            <a:lvl2pPr marL="742950" indent="-285750" eaLnBrk="0" hangingPunct="0">
              <a:tabLst>
                <a:tab pos="4826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2pPr>
            <a:lvl3pPr marL="1143000" indent="-228600" eaLnBrk="0" hangingPunct="0">
              <a:tabLst>
                <a:tab pos="4826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3pPr>
            <a:lvl4pPr marL="1600200" indent="-228600" eaLnBrk="0" hangingPunct="0">
              <a:tabLst>
                <a:tab pos="4826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4pPr>
            <a:lvl5pPr marL="2057400" indent="-228600" eaLnBrk="0" hangingPunct="0">
              <a:tabLst>
                <a:tab pos="4826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4826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4826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4826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4826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9pPr>
          </a:lstStyle>
          <a:p>
            <a:r>
              <a:rPr lang="en-US" altLang="ru-RU" sz="1200" b="1" dirty="0"/>
              <a:t>Xxx                      </a:t>
            </a:r>
            <a:r>
              <a:rPr lang="en-US" altLang="ru-RU" sz="1200" b="1" dirty="0" err="1"/>
              <a:t>Xxxx</a:t>
            </a:r>
            <a:endParaRPr lang="en-US" altLang="ru-RU" sz="1200" dirty="0"/>
          </a:p>
          <a:p>
            <a:endParaRPr lang="en-US" altLang="ru-RU" sz="1200" dirty="0"/>
          </a:p>
          <a:p>
            <a:r>
              <a:rPr lang="en-US" altLang="ru-RU" sz="1200" dirty="0" err="1"/>
              <a:t>Xxxx</a:t>
            </a:r>
            <a:r>
              <a:rPr lang="en-US" altLang="ru-RU" sz="1200" dirty="0"/>
              <a:t>     </a:t>
            </a:r>
            <a:r>
              <a:rPr lang="en-US" altLang="ru-RU" sz="1200" dirty="0" err="1"/>
              <a:t>Xxxxxxxxxxxxxxx</a:t>
            </a:r>
            <a:r>
              <a:rPr lang="en-US" altLang="ru-RU" sz="1200" dirty="0"/>
              <a:t>	</a:t>
            </a:r>
            <a:r>
              <a:rPr lang="en-US" altLang="ru-RU" sz="1200" dirty="0" err="1"/>
              <a:t>Xxxxx</a:t>
            </a:r>
            <a:endParaRPr lang="en-US" altLang="ru-RU" sz="1200" dirty="0"/>
          </a:p>
          <a:p>
            <a:r>
              <a:rPr lang="en-US" altLang="ru-RU" sz="1200" b="1" dirty="0" err="1"/>
              <a:t>Xxxxxxxxx</a:t>
            </a:r>
            <a:r>
              <a:rPr lang="en-US" altLang="ru-RU" sz="1200" b="1" dirty="0"/>
              <a:t> </a:t>
            </a:r>
            <a:r>
              <a:rPr lang="en-US" altLang="ru-RU" sz="1200" b="1" dirty="0" err="1"/>
              <a:t>Xxxxxxxxxxx</a:t>
            </a:r>
            <a:r>
              <a:rPr lang="en-US" altLang="ru-RU" sz="1200" dirty="0"/>
              <a:t>	</a:t>
            </a:r>
            <a:r>
              <a:rPr lang="en-US" altLang="ru-RU" sz="1200" dirty="0" err="1"/>
              <a:t>xxxxx</a:t>
            </a:r>
            <a:endParaRPr lang="en-US" altLang="ru-RU" sz="1200" dirty="0"/>
          </a:p>
          <a:p>
            <a:pPr>
              <a:spcBef>
                <a:spcPct val="50000"/>
              </a:spcBef>
            </a:pPr>
            <a:r>
              <a:rPr lang="en-US" altLang="ru-RU" sz="1200" dirty="0"/>
              <a:t>xxx	</a:t>
            </a:r>
            <a:r>
              <a:rPr lang="en-US" altLang="ru-RU" sz="1200" dirty="0" err="1"/>
              <a:t>Xxxxx</a:t>
            </a:r>
            <a:r>
              <a:rPr lang="en-US" altLang="ru-RU" sz="1200" dirty="0"/>
              <a:t> </a:t>
            </a:r>
            <a:r>
              <a:rPr lang="en-US" altLang="ru-RU" sz="1200" dirty="0" err="1"/>
              <a:t>xxxxxx</a:t>
            </a:r>
            <a:r>
              <a:rPr lang="en-US" altLang="ru-RU" sz="1200" dirty="0"/>
              <a:t>	xx	x/x	x/x	x/x	x/x	x/x	x/x	x/x</a:t>
            </a:r>
          </a:p>
          <a:p>
            <a:pPr>
              <a:spcBef>
                <a:spcPct val="30000"/>
              </a:spcBef>
            </a:pPr>
            <a:r>
              <a:rPr lang="en-US" altLang="ru-RU" sz="1200" dirty="0"/>
              <a:t>xxx	</a:t>
            </a:r>
            <a:r>
              <a:rPr lang="en-US" altLang="ru-RU" sz="1200" dirty="0" err="1"/>
              <a:t>Xxxxx</a:t>
            </a:r>
            <a:r>
              <a:rPr lang="en-US" altLang="ru-RU" sz="1200" dirty="0"/>
              <a:t> xxx	</a:t>
            </a:r>
            <a:r>
              <a:rPr lang="en-US" altLang="ru-RU" sz="1200" dirty="0" err="1"/>
              <a:t>xxxx</a:t>
            </a:r>
            <a:r>
              <a:rPr lang="en-US" altLang="ru-RU" sz="1200" dirty="0"/>
              <a:t>	</a:t>
            </a:r>
          </a:p>
          <a:p>
            <a:r>
              <a:rPr lang="en-US" altLang="ru-RU" sz="1200" dirty="0"/>
              <a:t>xxx	</a:t>
            </a:r>
            <a:r>
              <a:rPr lang="en-US" altLang="ru-RU" sz="1200" dirty="0" err="1"/>
              <a:t>Xxxxxxx</a:t>
            </a:r>
            <a:r>
              <a:rPr lang="en-US" altLang="ru-RU" sz="1200" dirty="0"/>
              <a:t> </a:t>
            </a:r>
            <a:r>
              <a:rPr lang="en-US" altLang="ru-RU" sz="1200" dirty="0" err="1"/>
              <a:t>xxxxxx</a:t>
            </a:r>
            <a:r>
              <a:rPr lang="en-US" altLang="ru-RU" sz="1200" dirty="0"/>
              <a:t>	xx	</a:t>
            </a:r>
          </a:p>
          <a:p>
            <a:r>
              <a:rPr lang="en-US" altLang="ru-RU" sz="1200" dirty="0"/>
              <a:t>xxx	Xxx xxx xxx	xxx	xx</a:t>
            </a:r>
          </a:p>
          <a:p>
            <a:r>
              <a:rPr lang="en-US" altLang="ru-RU" sz="1200" dirty="0"/>
              <a:t>xxx	</a:t>
            </a:r>
            <a:r>
              <a:rPr lang="en-US" altLang="ru-RU" sz="1200" dirty="0" err="1"/>
              <a:t>Xxxxxxxx</a:t>
            </a:r>
            <a:r>
              <a:rPr lang="en-US" altLang="ru-RU" sz="1200" dirty="0"/>
              <a:t> </a:t>
            </a:r>
            <a:r>
              <a:rPr lang="en-US" altLang="ru-RU" sz="1200" dirty="0" err="1"/>
              <a:t>xxxxx</a:t>
            </a:r>
            <a:r>
              <a:rPr lang="en-US" altLang="ru-RU" sz="1200" dirty="0"/>
              <a:t>	xx	xx		xx				xx</a:t>
            </a:r>
          </a:p>
          <a:p>
            <a:r>
              <a:rPr lang="en-US" altLang="ru-RU" sz="1200" dirty="0"/>
              <a:t>xxx	</a:t>
            </a:r>
            <a:r>
              <a:rPr lang="en-US" altLang="ru-RU" sz="1200" dirty="0" err="1"/>
              <a:t>Xxxxx</a:t>
            </a:r>
            <a:r>
              <a:rPr lang="en-US" altLang="ru-RU" sz="1200" dirty="0"/>
              <a:t> </a:t>
            </a:r>
            <a:r>
              <a:rPr lang="en-US" altLang="ru-RU" sz="1200" dirty="0" err="1"/>
              <a:t>xxxxxx</a:t>
            </a:r>
            <a:r>
              <a:rPr lang="en-US" altLang="ru-RU" sz="1200" dirty="0"/>
              <a:t>	</a:t>
            </a:r>
            <a:r>
              <a:rPr lang="en-US" altLang="ru-RU" sz="1200" dirty="0" err="1"/>
              <a:t>xxxxx</a:t>
            </a:r>
            <a:r>
              <a:rPr lang="en-US" altLang="ru-RU" sz="1200" dirty="0"/>
              <a:t>	</a:t>
            </a:r>
          </a:p>
          <a:p>
            <a:r>
              <a:rPr lang="en-US" altLang="ru-RU" sz="1200" dirty="0"/>
              <a:t>xxx	</a:t>
            </a:r>
            <a:r>
              <a:rPr lang="en-US" altLang="ru-RU" sz="1200" dirty="0" err="1"/>
              <a:t>Xxxxx</a:t>
            </a:r>
            <a:r>
              <a:rPr lang="en-US" altLang="ru-RU" sz="1200" dirty="0"/>
              <a:t> </a:t>
            </a:r>
            <a:r>
              <a:rPr lang="en-US" altLang="ru-RU" sz="1200" dirty="0" err="1"/>
              <a:t>xxxxxxxxx</a:t>
            </a:r>
            <a:r>
              <a:rPr lang="en-US" altLang="ru-RU" sz="1200" dirty="0"/>
              <a:t>	xxx	</a:t>
            </a:r>
          </a:p>
          <a:p>
            <a:r>
              <a:rPr lang="en-US" altLang="ru-RU" sz="1200" dirty="0"/>
              <a:t>xxx			</a:t>
            </a:r>
          </a:p>
          <a:p>
            <a:r>
              <a:rPr lang="en-US" altLang="ru-RU" sz="1200" dirty="0"/>
              <a:t>xxx	Xxx	xx	</a:t>
            </a:r>
          </a:p>
          <a:p>
            <a:r>
              <a:rPr lang="en-US" altLang="ru-RU" sz="1200" dirty="0"/>
              <a:t>xxx	</a:t>
            </a:r>
            <a:r>
              <a:rPr lang="en-US" altLang="ru-RU" sz="1200" dirty="0" err="1"/>
              <a:t>Xxxxx</a:t>
            </a:r>
            <a:r>
              <a:rPr lang="en-US" altLang="ru-RU" sz="1200" dirty="0"/>
              <a:t> </a:t>
            </a:r>
            <a:r>
              <a:rPr lang="en-US" altLang="ru-RU" sz="1200" dirty="0" err="1"/>
              <a:t>xxxxxx</a:t>
            </a:r>
            <a:r>
              <a:rPr lang="en-US" altLang="ru-RU" sz="1200" dirty="0"/>
              <a:t>	</a:t>
            </a:r>
            <a:r>
              <a:rPr lang="en-US" altLang="ru-RU" sz="1200" dirty="0" err="1"/>
              <a:t>xxxx</a:t>
            </a:r>
            <a:r>
              <a:rPr lang="en-US" altLang="ru-RU" sz="1200" dirty="0"/>
              <a:t>	xx	xx	xx	xx	xx	xx	xx</a:t>
            </a:r>
          </a:p>
          <a:p>
            <a:r>
              <a:rPr lang="en-US" altLang="ru-RU" sz="1200" dirty="0"/>
              <a:t>xxx	</a:t>
            </a:r>
            <a:r>
              <a:rPr lang="en-US" altLang="ru-RU" sz="1200" dirty="0" err="1"/>
              <a:t>Xxxxxxx</a:t>
            </a:r>
            <a:r>
              <a:rPr lang="en-US" altLang="ru-RU" sz="1200" dirty="0"/>
              <a:t> </a:t>
            </a:r>
            <a:r>
              <a:rPr lang="en-US" altLang="ru-RU" sz="1200" dirty="0" err="1"/>
              <a:t>xxxxx</a:t>
            </a:r>
            <a:r>
              <a:rPr lang="en-US" altLang="ru-RU" sz="1200" dirty="0"/>
              <a:t>	xx	xx	xx	xx	xx	xx	xx	xx</a:t>
            </a:r>
          </a:p>
          <a:p>
            <a:r>
              <a:rPr lang="en-US" altLang="ru-RU" sz="1200" dirty="0"/>
              <a:t>xxx	Xxx </a:t>
            </a:r>
            <a:r>
              <a:rPr lang="en-US" altLang="ru-RU" sz="1200" dirty="0" err="1"/>
              <a:t>xxxxxxxxx</a:t>
            </a:r>
            <a:r>
              <a:rPr lang="en-US" altLang="ru-RU" sz="1200" dirty="0"/>
              <a:t>	xxx	xx	xx	xx	xx	xx	xx	xx</a:t>
            </a:r>
          </a:p>
          <a:p>
            <a:r>
              <a:rPr lang="en-US" altLang="ru-RU" sz="1200" dirty="0"/>
              <a:t>xxx	</a:t>
            </a:r>
            <a:r>
              <a:rPr lang="en-US" altLang="ru-RU" sz="1200" dirty="0" err="1"/>
              <a:t>Xxxx</a:t>
            </a:r>
            <a:r>
              <a:rPr lang="en-US" altLang="ru-RU" sz="1200" dirty="0"/>
              <a:t> </a:t>
            </a:r>
            <a:r>
              <a:rPr lang="en-US" altLang="ru-RU" sz="1200" dirty="0" err="1"/>
              <a:t>xxxxxx</a:t>
            </a:r>
            <a:r>
              <a:rPr lang="en-US" altLang="ru-RU" sz="1200" dirty="0"/>
              <a:t>	xx	</a:t>
            </a:r>
          </a:p>
          <a:p>
            <a:r>
              <a:rPr lang="en-US" altLang="ru-RU" sz="1200" dirty="0"/>
              <a:t>xxx			</a:t>
            </a:r>
          </a:p>
          <a:p>
            <a:r>
              <a:rPr lang="en-US" altLang="ru-RU" sz="1200" dirty="0"/>
              <a:t>xxx	</a:t>
            </a:r>
            <a:r>
              <a:rPr lang="en-US" altLang="ru-RU" sz="1200" dirty="0" err="1"/>
              <a:t>Xxxxx</a:t>
            </a:r>
            <a:r>
              <a:rPr lang="en-US" altLang="ru-RU" sz="1200" dirty="0"/>
              <a:t> </a:t>
            </a:r>
            <a:r>
              <a:rPr lang="en-US" altLang="ru-RU" sz="1200" dirty="0" err="1"/>
              <a:t>xxxxxx</a:t>
            </a:r>
            <a:r>
              <a:rPr lang="en-US" altLang="ru-RU" sz="1200" dirty="0"/>
              <a:t>	xxx	</a:t>
            </a:r>
          </a:p>
          <a:p>
            <a:r>
              <a:rPr lang="en-US" altLang="ru-RU" sz="1200" dirty="0"/>
              <a:t>xxx	</a:t>
            </a:r>
            <a:r>
              <a:rPr lang="en-US" altLang="ru-RU" sz="1200" dirty="0" err="1"/>
              <a:t>Xxxxx</a:t>
            </a:r>
            <a:r>
              <a:rPr lang="en-US" altLang="ru-RU" sz="1200" dirty="0"/>
              <a:t> </a:t>
            </a:r>
            <a:r>
              <a:rPr lang="en-US" altLang="ru-RU" sz="1200" dirty="0" err="1"/>
              <a:t>xxxxxx</a:t>
            </a:r>
            <a:r>
              <a:rPr lang="en-US" altLang="ru-RU" sz="1200" dirty="0"/>
              <a:t>	xx	</a:t>
            </a:r>
          </a:p>
          <a:p>
            <a:r>
              <a:rPr lang="en-US" altLang="ru-RU" sz="1200" dirty="0"/>
              <a:t>xxx			</a:t>
            </a:r>
          </a:p>
          <a:p>
            <a:r>
              <a:rPr lang="en-US" altLang="ru-RU" sz="1200" dirty="0"/>
              <a:t>xxx	</a:t>
            </a:r>
            <a:r>
              <a:rPr lang="en-US" altLang="ru-RU" sz="1200" dirty="0" err="1"/>
              <a:t>Xxxxx</a:t>
            </a:r>
            <a:r>
              <a:rPr lang="en-US" altLang="ru-RU" sz="1200" dirty="0"/>
              <a:t> </a:t>
            </a:r>
            <a:r>
              <a:rPr lang="en-US" altLang="ru-RU" sz="1200" dirty="0" err="1"/>
              <a:t>xxxxx</a:t>
            </a:r>
            <a:r>
              <a:rPr lang="en-US" altLang="ru-RU" sz="1200" dirty="0"/>
              <a:t> </a:t>
            </a:r>
            <a:r>
              <a:rPr lang="en-US" altLang="ru-RU" sz="1200" dirty="0" err="1"/>
              <a:t>xxxx</a:t>
            </a:r>
            <a:r>
              <a:rPr lang="en-US" altLang="ru-RU" sz="1200" dirty="0"/>
              <a:t>	xxx	</a:t>
            </a:r>
          </a:p>
          <a:p>
            <a:r>
              <a:rPr lang="en-US" altLang="ru-RU" sz="1200" dirty="0"/>
              <a:t>xxx	Xxx </a:t>
            </a:r>
            <a:r>
              <a:rPr lang="en-US" altLang="ru-RU" sz="1200" dirty="0" err="1"/>
              <a:t>xxxxxx</a:t>
            </a:r>
            <a:r>
              <a:rPr lang="en-US" altLang="ru-RU" sz="1200" dirty="0"/>
              <a:t> xx	xx			xx</a:t>
            </a:r>
          </a:p>
          <a:p>
            <a:r>
              <a:rPr lang="en-US" altLang="ru-RU" sz="1200" dirty="0"/>
              <a:t>xxx	</a:t>
            </a:r>
            <a:r>
              <a:rPr lang="en-US" altLang="ru-RU" sz="1200" dirty="0" err="1"/>
              <a:t>Xxxxxxx</a:t>
            </a:r>
            <a:r>
              <a:rPr lang="en-US" altLang="ru-RU" sz="1200" dirty="0"/>
              <a:t> xx </a:t>
            </a:r>
            <a:r>
              <a:rPr lang="en-US" altLang="ru-RU" sz="1200" dirty="0" err="1"/>
              <a:t>xxxx</a:t>
            </a:r>
            <a:r>
              <a:rPr lang="en-US" altLang="ru-RU" sz="1200" dirty="0"/>
              <a:t>	</a:t>
            </a:r>
            <a:r>
              <a:rPr lang="en-US" altLang="ru-RU" sz="1200" dirty="0" err="1"/>
              <a:t>xxxx</a:t>
            </a:r>
            <a:r>
              <a:rPr lang="en-US" altLang="ru-RU" sz="1200" dirty="0"/>
              <a:t>			xx</a:t>
            </a:r>
          </a:p>
          <a:p>
            <a:r>
              <a:rPr lang="en-US" altLang="ru-RU" sz="1200" dirty="0"/>
              <a:t>xxx	</a:t>
            </a:r>
            <a:r>
              <a:rPr lang="en-US" altLang="ru-RU" sz="1200" dirty="0" err="1"/>
              <a:t>Xxxxxxx</a:t>
            </a:r>
            <a:r>
              <a:rPr lang="en-US" altLang="ru-RU" sz="1200" dirty="0"/>
              <a:t> </a:t>
            </a:r>
            <a:r>
              <a:rPr lang="en-US" altLang="ru-RU" sz="1200" dirty="0" err="1"/>
              <a:t>xxxx</a:t>
            </a:r>
            <a:r>
              <a:rPr lang="en-US" altLang="ru-RU" sz="1200" dirty="0"/>
              <a:t>	xx			xx</a:t>
            </a:r>
          </a:p>
        </p:txBody>
      </p:sp>
      <p:sp>
        <p:nvSpPr>
          <p:cNvPr id="9" name="Text Box 4">
            <a:extLst>
              <a:ext uri="{FF2B5EF4-FFF2-40B4-BE49-F238E27FC236}">
                <a16:creationId xmlns:a16="http://schemas.microsoft.com/office/drawing/2014/main" id="{0058A875-E39A-4043-93AA-EF10F52566C6}"/>
              </a:ext>
            </a:extLst>
          </p:cNvPr>
          <p:cNvSpPr txBox="1">
            <a:spLocks noChangeArrowheads="1"/>
          </p:cNvSpPr>
          <p:nvPr/>
        </p:nvSpPr>
        <p:spPr bwMode="auto">
          <a:xfrm>
            <a:off x="485403" y="1449418"/>
            <a:ext cx="4896831"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eaLnBrk="0" hangingPunct="0">
              <a:tabLst>
                <a:tab pos="1333500" algn="l"/>
              </a:tabLst>
              <a:defRPr>
                <a:solidFill>
                  <a:schemeClr val="tx1"/>
                </a:solidFill>
                <a:latin typeface="Arial" panose="020B0604020202020204" pitchFamily="34" charset="0"/>
              </a:defRPr>
            </a:lvl1pPr>
            <a:lvl2pPr marL="742950" indent="-285750" eaLnBrk="0" hangingPunct="0">
              <a:tabLst>
                <a:tab pos="1333500" algn="l"/>
              </a:tabLst>
              <a:defRPr>
                <a:solidFill>
                  <a:schemeClr val="tx1"/>
                </a:solidFill>
                <a:latin typeface="Arial" panose="020B0604020202020204" pitchFamily="34" charset="0"/>
              </a:defRPr>
            </a:lvl2pPr>
            <a:lvl3pPr marL="1143000" indent="-228600" eaLnBrk="0" hangingPunct="0">
              <a:tabLst>
                <a:tab pos="1333500" algn="l"/>
              </a:tabLst>
              <a:defRPr>
                <a:solidFill>
                  <a:schemeClr val="tx1"/>
                </a:solidFill>
                <a:latin typeface="Arial" panose="020B0604020202020204" pitchFamily="34" charset="0"/>
              </a:defRPr>
            </a:lvl3pPr>
            <a:lvl4pPr marL="1600200" indent="-228600" eaLnBrk="0" hangingPunct="0">
              <a:tabLst>
                <a:tab pos="1333500" algn="l"/>
              </a:tabLst>
              <a:defRPr>
                <a:solidFill>
                  <a:schemeClr val="tx1"/>
                </a:solidFill>
                <a:latin typeface="Arial" panose="020B0604020202020204" pitchFamily="34" charset="0"/>
              </a:defRPr>
            </a:lvl4pPr>
            <a:lvl5pPr marL="2057400" indent="-228600" eaLnBrk="0" hangingPunct="0">
              <a:tabLst>
                <a:tab pos="13335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13335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13335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13335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1333500" algn="l"/>
              </a:tabLst>
              <a:defRPr>
                <a:solidFill>
                  <a:schemeClr val="tx1"/>
                </a:solidFill>
                <a:latin typeface="Arial" panose="020B0604020202020204" pitchFamily="34" charset="0"/>
              </a:defRPr>
            </a:lvl9pPr>
          </a:lstStyle>
          <a:p>
            <a:r>
              <a:rPr lang="ru-RU" b="1" dirty="0" err="1">
                <a:solidFill>
                  <a:srgbClr val="960000"/>
                </a:solidFill>
              </a:rPr>
              <a:t>Қағаз</a:t>
            </a:r>
            <a:r>
              <a:rPr lang="ru-RU" b="1" dirty="0">
                <a:solidFill>
                  <a:srgbClr val="960000"/>
                </a:solidFill>
              </a:rPr>
              <a:t> </a:t>
            </a:r>
            <a:r>
              <a:rPr lang="ru-RU" b="1" dirty="0" err="1">
                <a:solidFill>
                  <a:srgbClr val="960000"/>
                </a:solidFill>
              </a:rPr>
              <a:t>негізіндегі</a:t>
            </a:r>
            <a:r>
              <a:rPr lang="ru-RU" b="1" dirty="0">
                <a:solidFill>
                  <a:srgbClr val="960000"/>
                </a:solidFill>
              </a:rPr>
              <a:t> </a:t>
            </a:r>
            <a:r>
              <a:rPr lang="ru-RU" b="1" dirty="0" err="1">
                <a:solidFill>
                  <a:srgbClr val="960000"/>
                </a:solidFill>
              </a:rPr>
              <a:t>көне</a:t>
            </a:r>
            <a:r>
              <a:rPr lang="ru-RU" b="1" dirty="0">
                <a:solidFill>
                  <a:srgbClr val="960000"/>
                </a:solidFill>
              </a:rPr>
              <a:t> </a:t>
            </a:r>
            <a:r>
              <a:rPr lang="ru-RU" b="1" dirty="0" err="1">
                <a:solidFill>
                  <a:srgbClr val="960000"/>
                </a:solidFill>
              </a:rPr>
              <a:t>зертханалық</a:t>
            </a:r>
            <a:r>
              <a:rPr lang="ru-RU" b="1" dirty="0">
                <a:solidFill>
                  <a:srgbClr val="960000"/>
                </a:solidFill>
              </a:rPr>
              <a:t> бланк</a:t>
            </a:r>
            <a:endParaRPr lang="en-US" altLang="ru-RU" b="1" dirty="0">
              <a:solidFill>
                <a:srgbClr val="960000"/>
              </a:solidFill>
            </a:endParaRPr>
          </a:p>
        </p:txBody>
      </p:sp>
      <p:sp>
        <p:nvSpPr>
          <p:cNvPr id="10" name="Line 5">
            <a:extLst>
              <a:ext uri="{FF2B5EF4-FFF2-40B4-BE49-F238E27FC236}">
                <a16:creationId xmlns:a16="http://schemas.microsoft.com/office/drawing/2014/main" id="{D6CDF990-F871-4951-A7E1-80982264D850}"/>
              </a:ext>
            </a:extLst>
          </p:cNvPr>
          <p:cNvSpPr>
            <a:spLocks noChangeShapeType="1"/>
          </p:cNvSpPr>
          <p:nvPr/>
        </p:nvSpPr>
        <p:spPr bwMode="auto">
          <a:xfrm>
            <a:off x="3084140" y="1909018"/>
            <a:ext cx="0" cy="48323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1" name="Line 6">
            <a:extLst>
              <a:ext uri="{FF2B5EF4-FFF2-40B4-BE49-F238E27FC236}">
                <a16:creationId xmlns:a16="http://schemas.microsoft.com/office/drawing/2014/main" id="{D7AC7803-4F8B-43AC-A8F2-F06E122EEDA5}"/>
              </a:ext>
            </a:extLst>
          </p:cNvPr>
          <p:cNvSpPr>
            <a:spLocks noChangeShapeType="1"/>
          </p:cNvSpPr>
          <p:nvPr/>
        </p:nvSpPr>
        <p:spPr bwMode="auto">
          <a:xfrm>
            <a:off x="610815" y="2759918"/>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2" name="Line 7">
            <a:extLst>
              <a:ext uri="{FF2B5EF4-FFF2-40B4-BE49-F238E27FC236}">
                <a16:creationId xmlns:a16="http://schemas.microsoft.com/office/drawing/2014/main" id="{E3F5F530-290B-4F66-8994-D4C186693AA4}"/>
              </a:ext>
            </a:extLst>
          </p:cNvPr>
          <p:cNvSpPr>
            <a:spLocks noChangeShapeType="1"/>
          </p:cNvSpPr>
          <p:nvPr/>
        </p:nvSpPr>
        <p:spPr bwMode="auto">
          <a:xfrm>
            <a:off x="610815" y="3026618"/>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3" name="Line 8">
            <a:extLst>
              <a:ext uri="{FF2B5EF4-FFF2-40B4-BE49-F238E27FC236}">
                <a16:creationId xmlns:a16="http://schemas.microsoft.com/office/drawing/2014/main" id="{E6CF4B2E-E0BE-4DFF-8EDA-BC847B443C27}"/>
              </a:ext>
            </a:extLst>
          </p:cNvPr>
          <p:cNvSpPr>
            <a:spLocks noChangeShapeType="1"/>
          </p:cNvSpPr>
          <p:nvPr/>
        </p:nvSpPr>
        <p:spPr bwMode="auto">
          <a:xfrm>
            <a:off x="610815" y="4125168"/>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4" name="Line 9">
            <a:extLst>
              <a:ext uri="{FF2B5EF4-FFF2-40B4-BE49-F238E27FC236}">
                <a16:creationId xmlns:a16="http://schemas.microsoft.com/office/drawing/2014/main" id="{61B26873-0C4D-483C-A17F-5168B5DF50FB}"/>
              </a:ext>
            </a:extLst>
          </p:cNvPr>
          <p:cNvSpPr>
            <a:spLocks noChangeShapeType="1"/>
          </p:cNvSpPr>
          <p:nvPr/>
        </p:nvSpPr>
        <p:spPr bwMode="auto">
          <a:xfrm>
            <a:off x="610815" y="3209181"/>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5" name="Line 10">
            <a:extLst>
              <a:ext uri="{FF2B5EF4-FFF2-40B4-BE49-F238E27FC236}">
                <a16:creationId xmlns:a16="http://schemas.microsoft.com/office/drawing/2014/main" id="{C4AD88D3-ECC3-4A77-8D64-0F6E27A7B91A}"/>
              </a:ext>
            </a:extLst>
          </p:cNvPr>
          <p:cNvSpPr>
            <a:spLocks noChangeShapeType="1"/>
          </p:cNvSpPr>
          <p:nvPr/>
        </p:nvSpPr>
        <p:spPr bwMode="auto">
          <a:xfrm>
            <a:off x="610815" y="3391743"/>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6" name="Line 11">
            <a:extLst>
              <a:ext uri="{FF2B5EF4-FFF2-40B4-BE49-F238E27FC236}">
                <a16:creationId xmlns:a16="http://schemas.microsoft.com/office/drawing/2014/main" id="{86F26AD8-FDDE-4B3B-A930-B52BA93FC9BC}"/>
              </a:ext>
            </a:extLst>
          </p:cNvPr>
          <p:cNvSpPr>
            <a:spLocks noChangeShapeType="1"/>
          </p:cNvSpPr>
          <p:nvPr/>
        </p:nvSpPr>
        <p:spPr bwMode="auto">
          <a:xfrm>
            <a:off x="610815" y="3575893"/>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7" name="Line 12">
            <a:extLst>
              <a:ext uri="{FF2B5EF4-FFF2-40B4-BE49-F238E27FC236}">
                <a16:creationId xmlns:a16="http://schemas.microsoft.com/office/drawing/2014/main" id="{5D564470-055D-4ABD-89BC-4404EB21696A}"/>
              </a:ext>
            </a:extLst>
          </p:cNvPr>
          <p:cNvSpPr>
            <a:spLocks noChangeShapeType="1"/>
          </p:cNvSpPr>
          <p:nvPr/>
        </p:nvSpPr>
        <p:spPr bwMode="auto">
          <a:xfrm>
            <a:off x="610815" y="3758456"/>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8" name="Line 13">
            <a:extLst>
              <a:ext uri="{FF2B5EF4-FFF2-40B4-BE49-F238E27FC236}">
                <a16:creationId xmlns:a16="http://schemas.microsoft.com/office/drawing/2014/main" id="{0421DB6E-E98D-4874-8ED0-ADEE9A5EDFAE}"/>
              </a:ext>
            </a:extLst>
          </p:cNvPr>
          <p:cNvSpPr>
            <a:spLocks noChangeShapeType="1"/>
          </p:cNvSpPr>
          <p:nvPr/>
        </p:nvSpPr>
        <p:spPr bwMode="auto">
          <a:xfrm>
            <a:off x="610815" y="3942606"/>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9" name="Line 14">
            <a:extLst>
              <a:ext uri="{FF2B5EF4-FFF2-40B4-BE49-F238E27FC236}">
                <a16:creationId xmlns:a16="http://schemas.microsoft.com/office/drawing/2014/main" id="{A7F5E466-9A20-4D29-A2BF-F8AF0E39B044}"/>
              </a:ext>
            </a:extLst>
          </p:cNvPr>
          <p:cNvSpPr>
            <a:spLocks noChangeShapeType="1"/>
          </p:cNvSpPr>
          <p:nvPr/>
        </p:nvSpPr>
        <p:spPr bwMode="auto">
          <a:xfrm>
            <a:off x="610815" y="4309318"/>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0" name="Line 15">
            <a:extLst>
              <a:ext uri="{FF2B5EF4-FFF2-40B4-BE49-F238E27FC236}">
                <a16:creationId xmlns:a16="http://schemas.microsoft.com/office/drawing/2014/main" id="{F701086C-6A1E-4DD1-9F77-AED0DF2CB6D7}"/>
              </a:ext>
            </a:extLst>
          </p:cNvPr>
          <p:cNvSpPr>
            <a:spLocks noChangeShapeType="1"/>
          </p:cNvSpPr>
          <p:nvPr/>
        </p:nvSpPr>
        <p:spPr bwMode="auto">
          <a:xfrm>
            <a:off x="610815" y="4491881"/>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1" name="Line 16">
            <a:extLst>
              <a:ext uri="{FF2B5EF4-FFF2-40B4-BE49-F238E27FC236}">
                <a16:creationId xmlns:a16="http://schemas.microsoft.com/office/drawing/2014/main" id="{4E8D4564-AA7F-4417-B4D3-58281A9D6DA9}"/>
              </a:ext>
            </a:extLst>
          </p:cNvPr>
          <p:cNvSpPr>
            <a:spLocks noChangeShapeType="1"/>
          </p:cNvSpPr>
          <p:nvPr/>
        </p:nvSpPr>
        <p:spPr bwMode="auto">
          <a:xfrm>
            <a:off x="610815" y="4676031"/>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2" name="Line 17">
            <a:extLst>
              <a:ext uri="{FF2B5EF4-FFF2-40B4-BE49-F238E27FC236}">
                <a16:creationId xmlns:a16="http://schemas.microsoft.com/office/drawing/2014/main" id="{3CEA1014-374F-44EC-9480-9276346EF48C}"/>
              </a:ext>
            </a:extLst>
          </p:cNvPr>
          <p:cNvSpPr>
            <a:spLocks noChangeShapeType="1"/>
          </p:cNvSpPr>
          <p:nvPr/>
        </p:nvSpPr>
        <p:spPr bwMode="auto">
          <a:xfrm>
            <a:off x="610815" y="4858593"/>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3" name="Line 18">
            <a:extLst>
              <a:ext uri="{FF2B5EF4-FFF2-40B4-BE49-F238E27FC236}">
                <a16:creationId xmlns:a16="http://schemas.microsoft.com/office/drawing/2014/main" id="{77E602D8-2760-456E-9BD3-FFCB30D7AB74}"/>
              </a:ext>
            </a:extLst>
          </p:cNvPr>
          <p:cNvSpPr>
            <a:spLocks noChangeShapeType="1"/>
          </p:cNvSpPr>
          <p:nvPr/>
        </p:nvSpPr>
        <p:spPr bwMode="auto">
          <a:xfrm>
            <a:off x="610815" y="5042743"/>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4" name="Line 19">
            <a:extLst>
              <a:ext uri="{FF2B5EF4-FFF2-40B4-BE49-F238E27FC236}">
                <a16:creationId xmlns:a16="http://schemas.microsoft.com/office/drawing/2014/main" id="{5787AA99-B945-4A7D-806A-97C5F4A384E5}"/>
              </a:ext>
            </a:extLst>
          </p:cNvPr>
          <p:cNvSpPr>
            <a:spLocks noChangeShapeType="1"/>
          </p:cNvSpPr>
          <p:nvPr/>
        </p:nvSpPr>
        <p:spPr bwMode="auto">
          <a:xfrm>
            <a:off x="610815" y="5225306"/>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5" name="Line 20">
            <a:extLst>
              <a:ext uri="{FF2B5EF4-FFF2-40B4-BE49-F238E27FC236}">
                <a16:creationId xmlns:a16="http://schemas.microsoft.com/office/drawing/2014/main" id="{CAF33E22-6AE8-4330-8052-3FB2CCE7D518}"/>
              </a:ext>
            </a:extLst>
          </p:cNvPr>
          <p:cNvSpPr>
            <a:spLocks noChangeShapeType="1"/>
          </p:cNvSpPr>
          <p:nvPr/>
        </p:nvSpPr>
        <p:spPr bwMode="auto">
          <a:xfrm>
            <a:off x="610815" y="5409456"/>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6" name="Line 21">
            <a:extLst>
              <a:ext uri="{FF2B5EF4-FFF2-40B4-BE49-F238E27FC236}">
                <a16:creationId xmlns:a16="http://schemas.microsoft.com/office/drawing/2014/main" id="{584C7B6C-00B6-45AF-9B39-6184AE79643D}"/>
              </a:ext>
            </a:extLst>
          </p:cNvPr>
          <p:cNvSpPr>
            <a:spLocks noChangeShapeType="1"/>
          </p:cNvSpPr>
          <p:nvPr/>
        </p:nvSpPr>
        <p:spPr bwMode="auto">
          <a:xfrm>
            <a:off x="610815" y="5592018"/>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7" name="Line 22">
            <a:extLst>
              <a:ext uri="{FF2B5EF4-FFF2-40B4-BE49-F238E27FC236}">
                <a16:creationId xmlns:a16="http://schemas.microsoft.com/office/drawing/2014/main" id="{956729AD-CBE9-44FF-90F4-86F48F9EA556}"/>
              </a:ext>
            </a:extLst>
          </p:cNvPr>
          <p:cNvSpPr>
            <a:spLocks noChangeShapeType="1"/>
          </p:cNvSpPr>
          <p:nvPr/>
        </p:nvSpPr>
        <p:spPr bwMode="auto">
          <a:xfrm>
            <a:off x="610815" y="5776168"/>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8" name="Line 23">
            <a:extLst>
              <a:ext uri="{FF2B5EF4-FFF2-40B4-BE49-F238E27FC236}">
                <a16:creationId xmlns:a16="http://schemas.microsoft.com/office/drawing/2014/main" id="{30F8E855-5C04-4932-9A86-72641604B69D}"/>
              </a:ext>
            </a:extLst>
          </p:cNvPr>
          <p:cNvSpPr>
            <a:spLocks noChangeShapeType="1"/>
          </p:cNvSpPr>
          <p:nvPr/>
        </p:nvSpPr>
        <p:spPr bwMode="auto">
          <a:xfrm>
            <a:off x="610815" y="5958731"/>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29" name="Line 24">
            <a:extLst>
              <a:ext uri="{FF2B5EF4-FFF2-40B4-BE49-F238E27FC236}">
                <a16:creationId xmlns:a16="http://schemas.microsoft.com/office/drawing/2014/main" id="{CF0380E5-DB94-43E5-BB80-BCA9731FDFEE}"/>
              </a:ext>
            </a:extLst>
          </p:cNvPr>
          <p:cNvSpPr>
            <a:spLocks noChangeShapeType="1"/>
          </p:cNvSpPr>
          <p:nvPr/>
        </p:nvSpPr>
        <p:spPr bwMode="auto">
          <a:xfrm>
            <a:off x="610815" y="6142881"/>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0" name="Line 25">
            <a:extLst>
              <a:ext uri="{FF2B5EF4-FFF2-40B4-BE49-F238E27FC236}">
                <a16:creationId xmlns:a16="http://schemas.microsoft.com/office/drawing/2014/main" id="{7A125449-8F77-4E25-8534-505BB9C74C8C}"/>
              </a:ext>
            </a:extLst>
          </p:cNvPr>
          <p:cNvSpPr>
            <a:spLocks noChangeShapeType="1"/>
          </p:cNvSpPr>
          <p:nvPr/>
        </p:nvSpPr>
        <p:spPr bwMode="auto">
          <a:xfrm>
            <a:off x="610815" y="6325443"/>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1" name="Line 26">
            <a:extLst>
              <a:ext uri="{FF2B5EF4-FFF2-40B4-BE49-F238E27FC236}">
                <a16:creationId xmlns:a16="http://schemas.microsoft.com/office/drawing/2014/main" id="{90A2CE6C-9026-407F-863E-EC03DCE29442}"/>
              </a:ext>
            </a:extLst>
          </p:cNvPr>
          <p:cNvSpPr>
            <a:spLocks noChangeShapeType="1"/>
          </p:cNvSpPr>
          <p:nvPr/>
        </p:nvSpPr>
        <p:spPr bwMode="auto">
          <a:xfrm>
            <a:off x="610815" y="6509593"/>
            <a:ext cx="46577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2" name="Line 27">
            <a:extLst>
              <a:ext uri="{FF2B5EF4-FFF2-40B4-BE49-F238E27FC236}">
                <a16:creationId xmlns:a16="http://schemas.microsoft.com/office/drawing/2014/main" id="{D37CB789-85AE-424E-B20F-5BE560307B40}"/>
              </a:ext>
            </a:extLst>
          </p:cNvPr>
          <p:cNvSpPr>
            <a:spLocks noChangeShapeType="1"/>
          </p:cNvSpPr>
          <p:nvPr/>
        </p:nvSpPr>
        <p:spPr bwMode="auto">
          <a:xfrm>
            <a:off x="610815" y="2302718"/>
            <a:ext cx="247332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3" name="Line 28">
            <a:extLst>
              <a:ext uri="{FF2B5EF4-FFF2-40B4-BE49-F238E27FC236}">
                <a16:creationId xmlns:a16="http://schemas.microsoft.com/office/drawing/2014/main" id="{3673FFFE-F4B2-453B-9E23-BB85E29EBDB8}"/>
              </a:ext>
            </a:extLst>
          </p:cNvPr>
          <p:cNvSpPr>
            <a:spLocks noChangeShapeType="1"/>
          </p:cNvSpPr>
          <p:nvPr/>
        </p:nvSpPr>
        <p:spPr bwMode="auto">
          <a:xfrm>
            <a:off x="2525340" y="2302718"/>
            <a:ext cx="0" cy="44386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4" name="Line 29">
            <a:extLst>
              <a:ext uri="{FF2B5EF4-FFF2-40B4-BE49-F238E27FC236}">
                <a16:creationId xmlns:a16="http://schemas.microsoft.com/office/drawing/2014/main" id="{29DF67E1-F748-4C4E-85FC-0FCD00A9B2FC}"/>
              </a:ext>
            </a:extLst>
          </p:cNvPr>
          <p:cNvSpPr>
            <a:spLocks noChangeShapeType="1"/>
          </p:cNvSpPr>
          <p:nvPr/>
        </p:nvSpPr>
        <p:spPr bwMode="auto">
          <a:xfrm>
            <a:off x="1102940" y="2759918"/>
            <a:ext cx="0" cy="39814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5" name="Line 30">
            <a:extLst>
              <a:ext uri="{FF2B5EF4-FFF2-40B4-BE49-F238E27FC236}">
                <a16:creationId xmlns:a16="http://schemas.microsoft.com/office/drawing/2014/main" id="{D994D288-E7D9-43FD-A467-6A5B914D73F6}"/>
              </a:ext>
            </a:extLst>
          </p:cNvPr>
          <p:cNvSpPr>
            <a:spLocks noChangeShapeType="1"/>
          </p:cNvSpPr>
          <p:nvPr/>
        </p:nvSpPr>
        <p:spPr bwMode="auto">
          <a:xfrm>
            <a:off x="3427040" y="2759918"/>
            <a:ext cx="0" cy="39814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6" name="Line 31">
            <a:extLst>
              <a:ext uri="{FF2B5EF4-FFF2-40B4-BE49-F238E27FC236}">
                <a16:creationId xmlns:a16="http://schemas.microsoft.com/office/drawing/2014/main" id="{B1343FFB-7832-4577-8427-2F5FF88111C2}"/>
              </a:ext>
            </a:extLst>
          </p:cNvPr>
          <p:cNvSpPr>
            <a:spLocks noChangeShapeType="1"/>
          </p:cNvSpPr>
          <p:nvPr/>
        </p:nvSpPr>
        <p:spPr bwMode="auto">
          <a:xfrm>
            <a:off x="3712790" y="2759918"/>
            <a:ext cx="0" cy="39814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7" name="Line 32">
            <a:extLst>
              <a:ext uri="{FF2B5EF4-FFF2-40B4-BE49-F238E27FC236}">
                <a16:creationId xmlns:a16="http://schemas.microsoft.com/office/drawing/2014/main" id="{EE2889CD-EBF5-4C24-9E52-34C33E4B36DF}"/>
              </a:ext>
            </a:extLst>
          </p:cNvPr>
          <p:cNvSpPr>
            <a:spLocks noChangeShapeType="1"/>
          </p:cNvSpPr>
          <p:nvPr/>
        </p:nvSpPr>
        <p:spPr bwMode="auto">
          <a:xfrm>
            <a:off x="4000128" y="2759918"/>
            <a:ext cx="0" cy="39814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8" name="Line 33">
            <a:extLst>
              <a:ext uri="{FF2B5EF4-FFF2-40B4-BE49-F238E27FC236}">
                <a16:creationId xmlns:a16="http://schemas.microsoft.com/office/drawing/2014/main" id="{48A1490E-F2AE-4D9D-B546-B1E278458AB9}"/>
              </a:ext>
            </a:extLst>
          </p:cNvPr>
          <p:cNvSpPr>
            <a:spLocks noChangeShapeType="1"/>
          </p:cNvSpPr>
          <p:nvPr/>
        </p:nvSpPr>
        <p:spPr bwMode="auto">
          <a:xfrm>
            <a:off x="4287465" y="2759918"/>
            <a:ext cx="0" cy="39814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39" name="Line 34">
            <a:extLst>
              <a:ext uri="{FF2B5EF4-FFF2-40B4-BE49-F238E27FC236}">
                <a16:creationId xmlns:a16="http://schemas.microsoft.com/office/drawing/2014/main" id="{1970DFDA-5493-4CCA-A7C6-81ACC6DC040F}"/>
              </a:ext>
            </a:extLst>
          </p:cNvPr>
          <p:cNvSpPr>
            <a:spLocks noChangeShapeType="1"/>
          </p:cNvSpPr>
          <p:nvPr/>
        </p:nvSpPr>
        <p:spPr bwMode="auto">
          <a:xfrm>
            <a:off x="4574803" y="2759918"/>
            <a:ext cx="0" cy="39814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40" name="Line 35">
            <a:extLst>
              <a:ext uri="{FF2B5EF4-FFF2-40B4-BE49-F238E27FC236}">
                <a16:creationId xmlns:a16="http://schemas.microsoft.com/office/drawing/2014/main" id="{31487F28-4F6E-4A79-964F-10C077B0BB74}"/>
              </a:ext>
            </a:extLst>
          </p:cNvPr>
          <p:cNvSpPr>
            <a:spLocks noChangeShapeType="1"/>
          </p:cNvSpPr>
          <p:nvPr/>
        </p:nvSpPr>
        <p:spPr bwMode="auto">
          <a:xfrm>
            <a:off x="4862140" y="2759918"/>
            <a:ext cx="0" cy="39814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grpSp>
        <p:nvGrpSpPr>
          <p:cNvPr id="41" name="Group 36">
            <a:extLst>
              <a:ext uri="{FF2B5EF4-FFF2-40B4-BE49-F238E27FC236}">
                <a16:creationId xmlns:a16="http://schemas.microsoft.com/office/drawing/2014/main" id="{73091625-53B5-4526-A00B-120B596A14E8}"/>
              </a:ext>
            </a:extLst>
          </p:cNvPr>
          <p:cNvGrpSpPr>
            <a:grpSpLocks/>
          </p:cNvGrpSpPr>
          <p:nvPr/>
        </p:nvGrpSpPr>
        <p:grpSpPr bwMode="auto">
          <a:xfrm>
            <a:off x="5738440" y="1448643"/>
            <a:ext cx="2794000" cy="3409950"/>
            <a:chOff x="3592" y="414"/>
            <a:chExt cx="1760" cy="2148"/>
          </a:xfrm>
        </p:grpSpPr>
        <p:sp>
          <p:nvSpPr>
            <p:cNvPr id="42" name="Text Box 37">
              <a:extLst>
                <a:ext uri="{FF2B5EF4-FFF2-40B4-BE49-F238E27FC236}">
                  <a16:creationId xmlns:a16="http://schemas.microsoft.com/office/drawing/2014/main" id="{C75B79DA-DD85-4C56-AAE1-8DACC71E6943}"/>
                </a:ext>
              </a:extLst>
            </p:cNvPr>
            <p:cNvSpPr txBox="1">
              <a:spLocks noChangeArrowheads="1"/>
            </p:cNvSpPr>
            <p:nvPr/>
          </p:nvSpPr>
          <p:spPr bwMode="auto">
            <a:xfrm>
              <a:off x="3592" y="704"/>
              <a:ext cx="1760" cy="1858"/>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eaLnBrk="0" hangingPunct="0">
                <a:tabLst>
                  <a:tab pos="13335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1pPr>
              <a:lvl2pPr marL="742950" indent="-285750" eaLnBrk="0" hangingPunct="0">
                <a:tabLst>
                  <a:tab pos="13335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2pPr>
              <a:lvl3pPr marL="1143000" indent="-228600" eaLnBrk="0" hangingPunct="0">
                <a:tabLst>
                  <a:tab pos="13335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3pPr>
              <a:lvl4pPr marL="1600200" indent="-228600" eaLnBrk="0" hangingPunct="0">
                <a:tabLst>
                  <a:tab pos="13335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4pPr>
              <a:lvl5pPr marL="2057400" indent="-228600" eaLnBrk="0" hangingPunct="0">
                <a:tabLst>
                  <a:tab pos="13335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13335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13335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13335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1333500" algn="l"/>
                  <a:tab pos="1905000" algn="l"/>
                  <a:tab pos="2476500" algn="l"/>
                  <a:tab pos="2768600" algn="l"/>
                  <a:tab pos="3048000" algn="l"/>
                  <a:tab pos="3340100" algn="l"/>
                  <a:tab pos="3619500" algn="l"/>
                  <a:tab pos="3911600" algn="l"/>
                  <a:tab pos="4191000" algn="l"/>
                  <a:tab pos="5334000" algn="l"/>
                </a:tabLst>
                <a:defRPr>
                  <a:solidFill>
                    <a:schemeClr val="tx1"/>
                  </a:solidFill>
                  <a:latin typeface="Arial" panose="020B0604020202020204" pitchFamily="34" charset="0"/>
                </a:defRPr>
              </a:lvl9pPr>
            </a:lstStyle>
            <a:p>
              <a:r>
                <a:rPr lang="en-US" altLang="ru-RU" sz="1400" b="1"/>
                <a:t>Test name	Date	Result</a:t>
              </a:r>
              <a:endParaRPr lang="en-US" altLang="ru-RU" sz="1400"/>
            </a:p>
            <a:p>
              <a:pPr>
                <a:spcBef>
                  <a:spcPct val="30000"/>
                </a:spcBef>
              </a:pPr>
              <a:r>
                <a:rPr lang="en-US" altLang="ru-RU" sz="1400"/>
                <a:t>Xxxxx xxxxx	x/x	xxx</a:t>
              </a:r>
            </a:p>
            <a:p>
              <a:r>
                <a:rPr lang="en-US" altLang="ru-RU" sz="1400"/>
                <a:t>Xxx xxxx x	x/x	xxx</a:t>
              </a:r>
            </a:p>
            <a:p>
              <a:r>
                <a:rPr lang="en-US" altLang="ru-RU" sz="1400"/>
                <a:t>Xxxxxx xx	x/x	xxx</a:t>
              </a:r>
            </a:p>
            <a:p>
              <a:r>
                <a:rPr lang="en-US" altLang="ru-RU" sz="1400"/>
                <a:t>Xxxxx xxxxx	x/x	xxx</a:t>
              </a:r>
            </a:p>
            <a:p>
              <a:r>
                <a:rPr lang="en-US" altLang="ru-RU" sz="1400"/>
                <a:t>Xxx xxxx x	x/x	xxx</a:t>
              </a:r>
            </a:p>
            <a:p>
              <a:r>
                <a:rPr lang="en-US" altLang="ru-RU" sz="1400"/>
                <a:t>Xxxxxx xx	x/x	xxx</a:t>
              </a:r>
            </a:p>
            <a:p>
              <a:r>
                <a:rPr lang="en-US" altLang="ru-RU" sz="1400"/>
                <a:t>Xxxxx xxxxx	x/x	xxx</a:t>
              </a:r>
            </a:p>
            <a:p>
              <a:r>
                <a:rPr lang="en-US" altLang="ru-RU" sz="1400"/>
                <a:t>Xxx xxxx x	x/x	xxx</a:t>
              </a:r>
            </a:p>
            <a:p>
              <a:r>
                <a:rPr lang="en-US" altLang="ru-RU" sz="1400"/>
                <a:t>Xxxxxx xx	x/x	xxx</a:t>
              </a:r>
            </a:p>
            <a:p>
              <a:r>
                <a:rPr lang="en-US" altLang="ru-RU" sz="1400"/>
                <a:t>Xxxxx xxxxx	x/x	xxx</a:t>
              </a:r>
            </a:p>
            <a:p>
              <a:r>
                <a:rPr lang="en-US" altLang="ru-RU" sz="1400"/>
                <a:t>Xxx xxxx x	x/x	xxx</a:t>
              </a:r>
            </a:p>
            <a:p>
              <a:r>
                <a:rPr lang="en-US" altLang="ru-RU" sz="1400"/>
                <a:t>Xxxxxx xx	x/x	xxx</a:t>
              </a:r>
            </a:p>
          </p:txBody>
        </p:sp>
        <p:sp>
          <p:nvSpPr>
            <p:cNvPr id="43" name="Text Box 38">
              <a:extLst>
                <a:ext uri="{FF2B5EF4-FFF2-40B4-BE49-F238E27FC236}">
                  <a16:creationId xmlns:a16="http://schemas.microsoft.com/office/drawing/2014/main" id="{47BFB775-8562-4663-9A8C-99E30AB9C91A}"/>
                </a:ext>
              </a:extLst>
            </p:cNvPr>
            <p:cNvSpPr txBox="1">
              <a:spLocks noChangeArrowheads="1"/>
            </p:cNvSpPr>
            <p:nvPr/>
          </p:nvSpPr>
          <p:spPr bwMode="auto">
            <a:xfrm>
              <a:off x="3592" y="414"/>
              <a:ext cx="1693"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eaLnBrk="0" hangingPunct="0">
                <a:tabLst>
                  <a:tab pos="1333500" algn="l"/>
                </a:tabLst>
                <a:defRPr>
                  <a:solidFill>
                    <a:schemeClr val="tx1"/>
                  </a:solidFill>
                  <a:latin typeface="Arial" panose="020B0604020202020204" pitchFamily="34" charset="0"/>
                </a:defRPr>
              </a:lvl1pPr>
              <a:lvl2pPr marL="742950" indent="-285750" eaLnBrk="0" hangingPunct="0">
                <a:tabLst>
                  <a:tab pos="1333500" algn="l"/>
                </a:tabLst>
                <a:defRPr>
                  <a:solidFill>
                    <a:schemeClr val="tx1"/>
                  </a:solidFill>
                  <a:latin typeface="Arial" panose="020B0604020202020204" pitchFamily="34" charset="0"/>
                </a:defRPr>
              </a:lvl2pPr>
              <a:lvl3pPr marL="1143000" indent="-228600" eaLnBrk="0" hangingPunct="0">
                <a:tabLst>
                  <a:tab pos="1333500" algn="l"/>
                </a:tabLst>
                <a:defRPr>
                  <a:solidFill>
                    <a:schemeClr val="tx1"/>
                  </a:solidFill>
                  <a:latin typeface="Arial" panose="020B0604020202020204" pitchFamily="34" charset="0"/>
                </a:defRPr>
              </a:lvl3pPr>
              <a:lvl4pPr marL="1600200" indent="-228600" eaLnBrk="0" hangingPunct="0">
                <a:tabLst>
                  <a:tab pos="1333500" algn="l"/>
                </a:tabLst>
                <a:defRPr>
                  <a:solidFill>
                    <a:schemeClr val="tx1"/>
                  </a:solidFill>
                  <a:latin typeface="Arial" panose="020B0604020202020204" pitchFamily="34" charset="0"/>
                </a:defRPr>
              </a:lvl4pPr>
              <a:lvl5pPr marL="2057400" indent="-228600" eaLnBrk="0" hangingPunct="0">
                <a:tabLst>
                  <a:tab pos="13335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13335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13335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13335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1333500" algn="l"/>
                </a:tabLst>
                <a:defRPr>
                  <a:solidFill>
                    <a:schemeClr val="tx1"/>
                  </a:solidFill>
                  <a:latin typeface="Arial" panose="020B0604020202020204" pitchFamily="34" charset="0"/>
                </a:defRPr>
              </a:lvl9pPr>
            </a:lstStyle>
            <a:p>
              <a:r>
                <a:rPr lang="ru-RU" b="1" dirty="0" err="1">
                  <a:solidFill>
                    <a:srgbClr val="960000"/>
                  </a:solidFill>
                </a:rPr>
                <a:t>Компьютерлік</a:t>
              </a:r>
              <a:r>
                <a:rPr lang="ru-RU" b="1" dirty="0">
                  <a:solidFill>
                    <a:srgbClr val="960000"/>
                  </a:solidFill>
                </a:rPr>
                <a:t> версия</a:t>
              </a:r>
              <a:endParaRPr lang="en-US" altLang="ru-RU" b="1" dirty="0">
                <a:solidFill>
                  <a:srgbClr val="960000"/>
                </a:solidFill>
              </a:endParaRPr>
            </a:p>
          </p:txBody>
        </p:sp>
        <p:sp>
          <p:nvSpPr>
            <p:cNvPr id="44" name="Line 39">
              <a:extLst>
                <a:ext uri="{FF2B5EF4-FFF2-40B4-BE49-F238E27FC236}">
                  <a16:creationId xmlns:a16="http://schemas.microsoft.com/office/drawing/2014/main" id="{8E9869DB-1F5B-43B1-81EC-1A2BCFACC9AC}"/>
                </a:ext>
              </a:extLst>
            </p:cNvPr>
            <p:cNvSpPr>
              <a:spLocks noChangeShapeType="1"/>
            </p:cNvSpPr>
            <p:nvPr/>
          </p:nvSpPr>
          <p:spPr bwMode="auto">
            <a:xfrm>
              <a:off x="3592" y="912"/>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45" name="Line 40">
              <a:extLst>
                <a:ext uri="{FF2B5EF4-FFF2-40B4-BE49-F238E27FC236}">
                  <a16:creationId xmlns:a16="http://schemas.microsoft.com/office/drawing/2014/main" id="{123D2FF4-5F14-41BA-A62C-2790A1304F19}"/>
                </a:ext>
              </a:extLst>
            </p:cNvPr>
            <p:cNvSpPr>
              <a:spLocks noChangeShapeType="1"/>
            </p:cNvSpPr>
            <p:nvPr/>
          </p:nvSpPr>
          <p:spPr bwMode="auto">
            <a:xfrm>
              <a:off x="3592" y="1056"/>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46" name="Line 41">
              <a:extLst>
                <a:ext uri="{FF2B5EF4-FFF2-40B4-BE49-F238E27FC236}">
                  <a16:creationId xmlns:a16="http://schemas.microsoft.com/office/drawing/2014/main" id="{18DE99E8-D3B5-4CF4-829A-D70CA29A7999}"/>
                </a:ext>
              </a:extLst>
            </p:cNvPr>
            <p:cNvSpPr>
              <a:spLocks noChangeShapeType="1"/>
            </p:cNvSpPr>
            <p:nvPr/>
          </p:nvSpPr>
          <p:spPr bwMode="auto">
            <a:xfrm>
              <a:off x="3592" y="1190"/>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47" name="Line 42">
              <a:extLst>
                <a:ext uri="{FF2B5EF4-FFF2-40B4-BE49-F238E27FC236}">
                  <a16:creationId xmlns:a16="http://schemas.microsoft.com/office/drawing/2014/main" id="{B3F8D770-CDA1-418B-9B9B-62418639CEAC}"/>
                </a:ext>
              </a:extLst>
            </p:cNvPr>
            <p:cNvSpPr>
              <a:spLocks noChangeShapeType="1"/>
            </p:cNvSpPr>
            <p:nvPr/>
          </p:nvSpPr>
          <p:spPr bwMode="auto">
            <a:xfrm>
              <a:off x="3592" y="1325"/>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48" name="Line 43">
              <a:extLst>
                <a:ext uri="{FF2B5EF4-FFF2-40B4-BE49-F238E27FC236}">
                  <a16:creationId xmlns:a16="http://schemas.microsoft.com/office/drawing/2014/main" id="{B7EEA0AC-73B3-4FD5-965A-262EC1C011B9}"/>
                </a:ext>
              </a:extLst>
            </p:cNvPr>
            <p:cNvSpPr>
              <a:spLocks noChangeShapeType="1"/>
            </p:cNvSpPr>
            <p:nvPr/>
          </p:nvSpPr>
          <p:spPr bwMode="auto">
            <a:xfrm>
              <a:off x="3592" y="1460"/>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49" name="Line 44">
              <a:extLst>
                <a:ext uri="{FF2B5EF4-FFF2-40B4-BE49-F238E27FC236}">
                  <a16:creationId xmlns:a16="http://schemas.microsoft.com/office/drawing/2014/main" id="{1E87D509-A5B4-4C4B-84ED-58CFE2A4C8D9}"/>
                </a:ext>
              </a:extLst>
            </p:cNvPr>
            <p:cNvSpPr>
              <a:spLocks noChangeShapeType="1"/>
            </p:cNvSpPr>
            <p:nvPr/>
          </p:nvSpPr>
          <p:spPr bwMode="auto">
            <a:xfrm>
              <a:off x="3592" y="1594"/>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50" name="Line 45">
              <a:extLst>
                <a:ext uri="{FF2B5EF4-FFF2-40B4-BE49-F238E27FC236}">
                  <a16:creationId xmlns:a16="http://schemas.microsoft.com/office/drawing/2014/main" id="{AEB4985A-A232-4249-A3FE-616802CEB81E}"/>
                </a:ext>
              </a:extLst>
            </p:cNvPr>
            <p:cNvSpPr>
              <a:spLocks noChangeShapeType="1"/>
            </p:cNvSpPr>
            <p:nvPr/>
          </p:nvSpPr>
          <p:spPr bwMode="auto">
            <a:xfrm>
              <a:off x="3592" y="1729"/>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51" name="Line 46">
              <a:extLst>
                <a:ext uri="{FF2B5EF4-FFF2-40B4-BE49-F238E27FC236}">
                  <a16:creationId xmlns:a16="http://schemas.microsoft.com/office/drawing/2014/main" id="{6FC02093-42DF-4E6E-9CB6-A867EC67AC33}"/>
                </a:ext>
              </a:extLst>
            </p:cNvPr>
            <p:cNvSpPr>
              <a:spLocks noChangeShapeType="1"/>
            </p:cNvSpPr>
            <p:nvPr/>
          </p:nvSpPr>
          <p:spPr bwMode="auto">
            <a:xfrm>
              <a:off x="3592" y="1864"/>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52" name="Line 47">
              <a:extLst>
                <a:ext uri="{FF2B5EF4-FFF2-40B4-BE49-F238E27FC236}">
                  <a16:creationId xmlns:a16="http://schemas.microsoft.com/office/drawing/2014/main" id="{61238F7D-A490-4C82-9B0F-25360B996ABC}"/>
                </a:ext>
              </a:extLst>
            </p:cNvPr>
            <p:cNvSpPr>
              <a:spLocks noChangeShapeType="1"/>
            </p:cNvSpPr>
            <p:nvPr/>
          </p:nvSpPr>
          <p:spPr bwMode="auto">
            <a:xfrm>
              <a:off x="3592" y="1998"/>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53" name="Line 48">
              <a:extLst>
                <a:ext uri="{FF2B5EF4-FFF2-40B4-BE49-F238E27FC236}">
                  <a16:creationId xmlns:a16="http://schemas.microsoft.com/office/drawing/2014/main" id="{9D852E1A-FC81-40E2-8F0A-6F3272324BEC}"/>
                </a:ext>
              </a:extLst>
            </p:cNvPr>
            <p:cNvSpPr>
              <a:spLocks noChangeShapeType="1"/>
            </p:cNvSpPr>
            <p:nvPr/>
          </p:nvSpPr>
          <p:spPr bwMode="auto">
            <a:xfrm>
              <a:off x="3592" y="2133"/>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54" name="Line 49">
              <a:extLst>
                <a:ext uri="{FF2B5EF4-FFF2-40B4-BE49-F238E27FC236}">
                  <a16:creationId xmlns:a16="http://schemas.microsoft.com/office/drawing/2014/main" id="{634A9B6B-75BB-466B-AEB9-0F26D4AD1774}"/>
                </a:ext>
              </a:extLst>
            </p:cNvPr>
            <p:cNvSpPr>
              <a:spLocks noChangeShapeType="1"/>
            </p:cNvSpPr>
            <p:nvPr/>
          </p:nvSpPr>
          <p:spPr bwMode="auto">
            <a:xfrm>
              <a:off x="3592" y="2268"/>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55" name="Line 50">
              <a:extLst>
                <a:ext uri="{FF2B5EF4-FFF2-40B4-BE49-F238E27FC236}">
                  <a16:creationId xmlns:a16="http://schemas.microsoft.com/office/drawing/2014/main" id="{8D243196-ADC5-45F1-A7BA-EF5F6A096F8B}"/>
                </a:ext>
              </a:extLst>
            </p:cNvPr>
            <p:cNvSpPr>
              <a:spLocks noChangeShapeType="1"/>
            </p:cNvSpPr>
            <p:nvPr/>
          </p:nvSpPr>
          <p:spPr bwMode="auto">
            <a:xfrm>
              <a:off x="3592" y="2403"/>
              <a:ext cx="176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56" name="Line 51">
              <a:extLst>
                <a:ext uri="{FF2B5EF4-FFF2-40B4-BE49-F238E27FC236}">
                  <a16:creationId xmlns:a16="http://schemas.microsoft.com/office/drawing/2014/main" id="{439881DD-AA31-489E-A403-4E00110E315D}"/>
                </a:ext>
              </a:extLst>
            </p:cNvPr>
            <p:cNvSpPr>
              <a:spLocks noChangeShapeType="1"/>
            </p:cNvSpPr>
            <p:nvPr/>
          </p:nvSpPr>
          <p:spPr bwMode="auto">
            <a:xfrm>
              <a:off x="4432" y="704"/>
              <a:ext cx="0" cy="18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57" name="Line 52">
              <a:extLst>
                <a:ext uri="{FF2B5EF4-FFF2-40B4-BE49-F238E27FC236}">
                  <a16:creationId xmlns:a16="http://schemas.microsoft.com/office/drawing/2014/main" id="{6F7704D8-4F98-422B-8A7A-0961B41AF66F}"/>
                </a:ext>
              </a:extLst>
            </p:cNvPr>
            <p:cNvSpPr>
              <a:spLocks noChangeShapeType="1"/>
            </p:cNvSpPr>
            <p:nvPr/>
          </p:nvSpPr>
          <p:spPr bwMode="auto">
            <a:xfrm>
              <a:off x="4784" y="704"/>
              <a:ext cx="0" cy="18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grpSp>
      <p:sp>
        <p:nvSpPr>
          <p:cNvPr id="58" name="Text Box 2">
            <a:extLst>
              <a:ext uri="{FF2B5EF4-FFF2-40B4-BE49-F238E27FC236}">
                <a16:creationId xmlns:a16="http://schemas.microsoft.com/office/drawing/2014/main" id="{7AFF51F1-F3E2-4FBA-A69A-EC97E2AFD683}"/>
              </a:ext>
            </a:extLst>
          </p:cNvPr>
          <p:cNvSpPr txBox="1">
            <a:spLocks noChangeArrowheads="1"/>
          </p:cNvSpPr>
          <p:nvPr/>
        </p:nvSpPr>
        <p:spPr bwMode="auto">
          <a:xfrm>
            <a:off x="425077" y="620688"/>
            <a:ext cx="8718923" cy="739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ru-RU" sz="2000" b="1" u="sng" dirty="0" err="1" smtClean="0">
                <a:solidFill>
                  <a:srgbClr val="0E176C"/>
                </a:solidFill>
              </a:rPr>
              <a:t>Автоматты</a:t>
            </a:r>
            <a:r>
              <a:rPr lang="ru-RU" sz="2000" b="1" u="sng" dirty="0" smtClean="0">
                <a:solidFill>
                  <a:srgbClr val="0E176C"/>
                </a:solidFill>
              </a:rPr>
              <a:t> </a:t>
            </a:r>
            <a:r>
              <a:rPr lang="ru-RU" sz="2000" b="1" u="sng" dirty="0" err="1">
                <a:solidFill>
                  <a:srgbClr val="0E176C"/>
                </a:solidFill>
              </a:rPr>
              <a:t>қабылдау</a:t>
            </a:r>
            <a:r>
              <a:rPr lang="ru-RU" sz="2000" b="1" u="sng" dirty="0">
                <a:solidFill>
                  <a:srgbClr val="0E176C"/>
                </a:solidFill>
              </a:rPr>
              <a:t> (</a:t>
            </a:r>
            <a:r>
              <a:rPr lang="ru-RU" sz="2000" b="1" u="sng" dirty="0" err="1">
                <a:solidFill>
                  <a:srgbClr val="0E176C"/>
                </a:solidFill>
              </a:rPr>
              <a:t>гештальт</a:t>
            </a:r>
            <a:r>
              <a:rPr lang="ru-RU" sz="2000" b="1" u="sng" dirty="0">
                <a:solidFill>
                  <a:srgbClr val="0E176C"/>
                </a:solidFill>
              </a:rPr>
              <a:t> </a:t>
            </a:r>
            <a:r>
              <a:rPr lang="ru-RU" sz="2000" b="1" u="sng" dirty="0" err="1">
                <a:solidFill>
                  <a:srgbClr val="0E176C"/>
                </a:solidFill>
              </a:rPr>
              <a:t>заңдарымен</a:t>
            </a:r>
            <a:r>
              <a:rPr lang="ru-RU" sz="2000" b="1" u="sng" dirty="0">
                <a:solidFill>
                  <a:srgbClr val="0E176C"/>
                </a:solidFill>
              </a:rPr>
              <a:t> </a:t>
            </a:r>
            <a:r>
              <a:rPr lang="ru-RU" sz="2000" b="1" u="sng" dirty="0" err="1">
                <a:solidFill>
                  <a:srgbClr val="0E176C"/>
                </a:solidFill>
              </a:rPr>
              <a:t>байланысты</a:t>
            </a:r>
            <a:r>
              <a:rPr lang="ru-RU" sz="2000" b="1" u="sng" dirty="0">
                <a:solidFill>
                  <a:srgbClr val="0E176C"/>
                </a:solidFill>
              </a:rPr>
              <a:t> </a:t>
            </a:r>
            <a:r>
              <a:rPr lang="ru-RU" sz="2000" b="1" u="sng" dirty="0" err="1">
                <a:solidFill>
                  <a:srgbClr val="0E176C"/>
                </a:solidFill>
              </a:rPr>
              <a:t>мәселелер</a:t>
            </a:r>
            <a:r>
              <a:rPr lang="ru-RU" sz="2000" b="1" u="sng" dirty="0">
                <a:solidFill>
                  <a:srgbClr val="0E176C"/>
                </a:solidFill>
              </a:rPr>
              <a:t>)</a:t>
            </a:r>
            <a:endParaRPr lang="en-US" altLang="ru-RU" sz="2000" b="1" u="sng" dirty="0">
              <a:solidFill>
                <a:srgbClr val="0E176C"/>
              </a:solidFill>
            </a:endParaRPr>
          </a:p>
        </p:txBody>
      </p:sp>
    </p:spTree>
    <p:extLst>
      <p:ext uri="{BB962C8B-B14F-4D97-AF65-F5344CB8AC3E}">
        <p14:creationId xmlns:p14="http://schemas.microsoft.com/office/powerpoint/2010/main" val="260430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720080"/>
          </a:xfrm>
        </p:spPr>
        <p:txBody>
          <a:bodyPr>
            <a:normAutofit/>
          </a:bodyPr>
          <a:lstStyle/>
          <a:p>
            <a:r>
              <a:rPr lang="ru-RU" sz="3200" dirty="0">
                <a:solidFill>
                  <a:srgbClr val="960000"/>
                </a:solidFill>
              </a:rPr>
              <a:t>Адам </a:t>
            </a:r>
            <a:r>
              <a:rPr lang="ru-RU" sz="3200" dirty="0" err="1">
                <a:solidFill>
                  <a:srgbClr val="960000"/>
                </a:solidFill>
              </a:rPr>
              <a:t>қателіктері</a:t>
            </a:r>
            <a:r>
              <a:rPr lang="ru-RU" sz="3200" dirty="0">
                <a:solidFill>
                  <a:srgbClr val="960000"/>
                </a:solidFill>
              </a:rPr>
              <a:t> </a:t>
            </a:r>
            <a:r>
              <a:rPr lang="ru-RU" sz="3200" dirty="0" err="1">
                <a:solidFill>
                  <a:srgbClr val="960000"/>
                </a:solidFill>
              </a:rPr>
              <a:t>және</a:t>
            </a:r>
            <a:r>
              <a:rPr lang="ru-RU" sz="3200" dirty="0">
                <a:solidFill>
                  <a:srgbClr val="960000"/>
                </a:solidFill>
              </a:rPr>
              <a:t> эргономика</a:t>
            </a:r>
            <a:endParaRPr lang="ru-RU" sz="3200" dirty="0">
              <a:solidFill>
                <a:srgbClr val="A20000"/>
              </a:solidFill>
            </a:endParaRPr>
          </a:p>
        </p:txBody>
      </p:sp>
      <p:sp>
        <p:nvSpPr>
          <p:cNvPr id="5" name="Text Box 3">
            <a:extLst>
              <a:ext uri="{FF2B5EF4-FFF2-40B4-BE49-F238E27FC236}">
                <a16:creationId xmlns:a16="http://schemas.microsoft.com/office/drawing/2014/main" id="{5DF22A35-1903-406B-9D67-BB29037AB63A}"/>
              </a:ext>
            </a:extLst>
          </p:cNvPr>
          <p:cNvSpPr txBox="1">
            <a:spLocks noChangeArrowheads="1"/>
          </p:cNvSpPr>
          <p:nvPr/>
        </p:nvSpPr>
        <p:spPr bwMode="auto">
          <a:xfrm>
            <a:off x="544512" y="2284196"/>
            <a:ext cx="2443311" cy="1922707"/>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chor="ctr">
            <a:spAutoFit/>
          </a:bodyPr>
          <a:lstStyle>
            <a:lvl1pPr>
              <a:tabLst>
                <a:tab pos="666750" algn="l"/>
                <a:tab pos="1238250" algn="l"/>
              </a:tabLst>
              <a:defRPr b="1">
                <a:solidFill>
                  <a:schemeClr val="tx1"/>
                </a:solidFill>
                <a:latin typeface="Arial" panose="020B0604020202020204" pitchFamily="34" charset="0"/>
              </a:defRPr>
            </a:lvl1pPr>
            <a:lvl2pPr marL="742950" indent="-285750">
              <a:tabLst>
                <a:tab pos="666750" algn="l"/>
                <a:tab pos="1238250" algn="l"/>
              </a:tabLst>
              <a:defRPr b="1">
                <a:solidFill>
                  <a:schemeClr val="tx1"/>
                </a:solidFill>
                <a:latin typeface="Arial" panose="020B0604020202020204" pitchFamily="34" charset="0"/>
              </a:defRPr>
            </a:lvl2pPr>
            <a:lvl3pPr marL="1143000" indent="-228600">
              <a:tabLst>
                <a:tab pos="666750" algn="l"/>
                <a:tab pos="1238250" algn="l"/>
              </a:tabLst>
              <a:defRPr b="1">
                <a:solidFill>
                  <a:schemeClr val="tx1"/>
                </a:solidFill>
                <a:latin typeface="Arial" panose="020B0604020202020204" pitchFamily="34" charset="0"/>
              </a:defRPr>
            </a:lvl3pPr>
            <a:lvl4pPr marL="1600200" indent="-228600">
              <a:tabLst>
                <a:tab pos="666750" algn="l"/>
                <a:tab pos="1238250" algn="l"/>
              </a:tabLst>
              <a:defRPr b="1">
                <a:solidFill>
                  <a:schemeClr val="tx1"/>
                </a:solidFill>
                <a:latin typeface="Arial" panose="020B0604020202020204" pitchFamily="34" charset="0"/>
              </a:defRPr>
            </a:lvl4pPr>
            <a:lvl5pPr marL="2057400" indent="-228600">
              <a:tabLst>
                <a:tab pos="666750" algn="l"/>
                <a:tab pos="1238250" algn="l"/>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666750" algn="l"/>
                <a:tab pos="1238250" algn="l"/>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666750" algn="l"/>
                <a:tab pos="1238250" algn="l"/>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666750" algn="l"/>
                <a:tab pos="1238250" algn="l"/>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666750" algn="l"/>
                <a:tab pos="1238250" algn="l"/>
              </a:tabLst>
              <a:defRPr b="1">
                <a:solidFill>
                  <a:schemeClr val="tx1"/>
                </a:solidFill>
                <a:latin typeface="Arial" panose="020B0604020202020204" pitchFamily="34" charset="0"/>
              </a:defRPr>
            </a:lvl9pPr>
          </a:lstStyle>
          <a:p>
            <a:pPr algn="l"/>
            <a:r>
              <a:rPr lang="ru-RU" altLang="ru-RU" noProof="1">
                <a:solidFill>
                  <a:srgbClr val="0E176C"/>
                </a:solidFill>
              </a:rPr>
              <a:t>Температура</a:t>
            </a:r>
            <a:endParaRPr lang="en-US" altLang="ru-RU" noProof="1">
              <a:solidFill>
                <a:srgbClr val="0E176C"/>
              </a:solidFill>
            </a:endParaRPr>
          </a:p>
          <a:p>
            <a:pPr algn="l">
              <a:spcBef>
                <a:spcPct val="30000"/>
              </a:spcBef>
            </a:pPr>
            <a:r>
              <a:rPr lang="ru-RU" altLang="ru-RU" b="0" noProof="1">
                <a:solidFill>
                  <a:srgbClr val="0E176C"/>
                </a:solidFill>
              </a:rPr>
              <a:t>Пациент: Джон Смит</a:t>
            </a:r>
            <a:endParaRPr lang="en-US" altLang="ru-RU" b="0" noProof="1">
              <a:solidFill>
                <a:srgbClr val="0E176C"/>
              </a:solidFill>
            </a:endParaRPr>
          </a:p>
          <a:p>
            <a:pPr algn="l"/>
            <a:r>
              <a:rPr lang="ru-RU" altLang="ru-RU" b="0" noProof="1">
                <a:solidFill>
                  <a:srgbClr val="0E176C"/>
                </a:solidFill>
              </a:rPr>
              <a:t>Дата Врем</a:t>
            </a:r>
            <a:r>
              <a:rPr lang="en-US" altLang="ru-RU" b="0" noProof="1">
                <a:solidFill>
                  <a:srgbClr val="0E176C"/>
                </a:solidFill>
              </a:rPr>
              <a:t>	</a:t>
            </a:r>
            <a:r>
              <a:rPr lang="ru-RU" altLang="ru-RU" b="0" noProof="1">
                <a:solidFill>
                  <a:srgbClr val="0E176C"/>
                </a:solidFill>
              </a:rPr>
              <a:t>Темп</a:t>
            </a:r>
            <a:endParaRPr lang="en-US" altLang="ru-RU" b="0" noProof="1">
              <a:solidFill>
                <a:srgbClr val="0E176C"/>
              </a:solidFill>
            </a:endParaRPr>
          </a:p>
          <a:p>
            <a:pPr algn="l">
              <a:spcBef>
                <a:spcPct val="30000"/>
              </a:spcBef>
            </a:pPr>
            <a:r>
              <a:rPr lang="en-US" altLang="ru-RU" b="0" noProof="1">
                <a:solidFill>
                  <a:srgbClr val="0E176C"/>
                </a:solidFill>
              </a:rPr>
              <a:t>dddd	xxxx	yyyy</a:t>
            </a:r>
          </a:p>
          <a:p>
            <a:pPr algn="l"/>
            <a:r>
              <a:rPr lang="en-US" altLang="ru-RU" b="0" noProof="1">
                <a:solidFill>
                  <a:srgbClr val="0E176C"/>
                </a:solidFill>
              </a:rPr>
              <a:t>dddd	xxxx	yyyy</a:t>
            </a:r>
          </a:p>
          <a:p>
            <a:pPr algn="l">
              <a:spcAft>
                <a:spcPct val="50000"/>
              </a:spcAft>
            </a:pPr>
            <a:r>
              <a:rPr lang="en-US" altLang="ru-RU" b="0" noProof="1">
                <a:solidFill>
                  <a:srgbClr val="0E176C"/>
                </a:solidFill>
              </a:rPr>
              <a:t>dddd	xxxx	yyyy</a:t>
            </a:r>
            <a:endParaRPr lang="en-US" altLang="ru-RU" noProof="1">
              <a:solidFill>
                <a:srgbClr val="0E176C"/>
              </a:solidFill>
            </a:endParaRPr>
          </a:p>
        </p:txBody>
      </p:sp>
      <p:sp>
        <p:nvSpPr>
          <p:cNvPr id="8" name="Rectangle 4">
            <a:extLst>
              <a:ext uri="{FF2B5EF4-FFF2-40B4-BE49-F238E27FC236}">
                <a16:creationId xmlns:a16="http://schemas.microsoft.com/office/drawing/2014/main" id="{EF2C56F4-4D6A-40EB-8EAA-D1C39D0939CB}"/>
              </a:ext>
            </a:extLst>
          </p:cNvPr>
          <p:cNvSpPr>
            <a:spLocks noChangeArrowheads="1"/>
          </p:cNvSpPr>
          <p:nvPr/>
        </p:nvSpPr>
        <p:spPr bwMode="auto">
          <a:xfrm>
            <a:off x="611188" y="3285064"/>
            <a:ext cx="2179637" cy="371513"/>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9" name="Freeform 5">
            <a:extLst>
              <a:ext uri="{FF2B5EF4-FFF2-40B4-BE49-F238E27FC236}">
                <a16:creationId xmlns:a16="http://schemas.microsoft.com/office/drawing/2014/main" id="{109F0D64-796B-40B1-A7F6-4182D1239388}"/>
              </a:ext>
            </a:extLst>
          </p:cNvPr>
          <p:cNvSpPr>
            <a:spLocks noChangeAspect="1"/>
          </p:cNvSpPr>
          <p:nvPr/>
        </p:nvSpPr>
        <p:spPr bwMode="auto">
          <a:xfrm flipV="1">
            <a:off x="2601913" y="3849575"/>
            <a:ext cx="150812" cy="371513"/>
          </a:xfrm>
          <a:custGeom>
            <a:avLst/>
            <a:gdLst>
              <a:gd name="T0" fmla="*/ 189 w 189"/>
              <a:gd name="T1" fmla="*/ 480 h 480"/>
              <a:gd name="T2" fmla="*/ 96 w 189"/>
              <a:gd name="T3" fmla="*/ 0 h 480"/>
              <a:gd name="T4" fmla="*/ 0 w 189"/>
              <a:gd name="T5" fmla="*/ 480 h 480"/>
              <a:gd name="T6" fmla="*/ 189 w 189"/>
              <a:gd name="T7" fmla="*/ 480 h 480"/>
              <a:gd name="T8" fmla="*/ 0 60000 65536"/>
              <a:gd name="T9" fmla="*/ 0 60000 65536"/>
              <a:gd name="T10" fmla="*/ 0 60000 65536"/>
              <a:gd name="T11" fmla="*/ 0 60000 65536"/>
              <a:gd name="T12" fmla="*/ 0 w 189"/>
              <a:gd name="T13" fmla="*/ 0 h 480"/>
              <a:gd name="T14" fmla="*/ 189 w 189"/>
              <a:gd name="T15" fmla="*/ 480 h 480"/>
            </a:gdLst>
            <a:ahLst/>
            <a:cxnLst>
              <a:cxn ang="T8">
                <a:pos x="T0" y="T1"/>
              </a:cxn>
              <a:cxn ang="T9">
                <a:pos x="T2" y="T3"/>
              </a:cxn>
              <a:cxn ang="T10">
                <a:pos x="T4" y="T5"/>
              </a:cxn>
              <a:cxn ang="T11">
                <a:pos x="T6" y="T7"/>
              </a:cxn>
            </a:cxnLst>
            <a:rect l="T12" t="T13" r="T14" b="T15"/>
            <a:pathLst>
              <a:path w="189" h="480">
                <a:moveTo>
                  <a:pt x="189" y="480"/>
                </a:moveTo>
                <a:lnTo>
                  <a:pt x="96" y="0"/>
                </a:lnTo>
                <a:lnTo>
                  <a:pt x="0" y="480"/>
                </a:lnTo>
                <a:lnTo>
                  <a:pt x="189" y="480"/>
                </a:lnTo>
                <a:close/>
              </a:path>
            </a:pathLst>
          </a:custGeom>
          <a:solidFill>
            <a:schemeClr val="tx1"/>
          </a:solidFill>
          <a:ln w="3175">
            <a:solidFill>
              <a:schemeClr val="tx1"/>
            </a:solidFill>
            <a:round/>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10" name="Line 6">
            <a:extLst>
              <a:ext uri="{FF2B5EF4-FFF2-40B4-BE49-F238E27FC236}">
                <a16:creationId xmlns:a16="http://schemas.microsoft.com/office/drawing/2014/main" id="{6AF9AE13-B0E9-4355-B216-CA3A161EB01A}"/>
              </a:ext>
            </a:extLst>
          </p:cNvPr>
          <p:cNvSpPr>
            <a:spLocks noChangeShapeType="1"/>
          </p:cNvSpPr>
          <p:nvPr/>
        </p:nvSpPr>
        <p:spPr bwMode="auto">
          <a:xfrm>
            <a:off x="2562225" y="3247931"/>
            <a:ext cx="0" cy="8953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solidFill>
                <a:srgbClr val="0E176C"/>
              </a:solidFill>
            </a:endParaRPr>
          </a:p>
        </p:txBody>
      </p:sp>
      <p:sp>
        <p:nvSpPr>
          <p:cNvPr id="11" name="Freeform 7">
            <a:extLst>
              <a:ext uri="{FF2B5EF4-FFF2-40B4-BE49-F238E27FC236}">
                <a16:creationId xmlns:a16="http://schemas.microsoft.com/office/drawing/2014/main" id="{88F1C254-AD37-48CC-A3C2-0506A1130AAA}"/>
              </a:ext>
            </a:extLst>
          </p:cNvPr>
          <p:cNvSpPr>
            <a:spLocks noChangeAspect="1"/>
          </p:cNvSpPr>
          <p:nvPr/>
        </p:nvSpPr>
        <p:spPr bwMode="auto">
          <a:xfrm>
            <a:off x="2601913" y="3141550"/>
            <a:ext cx="150812" cy="371513"/>
          </a:xfrm>
          <a:custGeom>
            <a:avLst/>
            <a:gdLst>
              <a:gd name="T0" fmla="*/ 189 w 189"/>
              <a:gd name="T1" fmla="*/ 480 h 480"/>
              <a:gd name="T2" fmla="*/ 96 w 189"/>
              <a:gd name="T3" fmla="*/ 0 h 480"/>
              <a:gd name="T4" fmla="*/ 0 w 189"/>
              <a:gd name="T5" fmla="*/ 480 h 480"/>
              <a:gd name="T6" fmla="*/ 189 w 189"/>
              <a:gd name="T7" fmla="*/ 480 h 480"/>
              <a:gd name="T8" fmla="*/ 0 60000 65536"/>
              <a:gd name="T9" fmla="*/ 0 60000 65536"/>
              <a:gd name="T10" fmla="*/ 0 60000 65536"/>
              <a:gd name="T11" fmla="*/ 0 60000 65536"/>
              <a:gd name="T12" fmla="*/ 0 w 189"/>
              <a:gd name="T13" fmla="*/ 0 h 480"/>
              <a:gd name="T14" fmla="*/ 189 w 189"/>
              <a:gd name="T15" fmla="*/ 480 h 480"/>
            </a:gdLst>
            <a:ahLst/>
            <a:cxnLst>
              <a:cxn ang="T8">
                <a:pos x="T0" y="T1"/>
              </a:cxn>
              <a:cxn ang="T9">
                <a:pos x="T2" y="T3"/>
              </a:cxn>
              <a:cxn ang="T10">
                <a:pos x="T4" y="T5"/>
              </a:cxn>
              <a:cxn ang="T11">
                <a:pos x="T6" y="T7"/>
              </a:cxn>
            </a:cxnLst>
            <a:rect l="T12" t="T13" r="T14" b="T15"/>
            <a:pathLst>
              <a:path w="189" h="480">
                <a:moveTo>
                  <a:pt x="189" y="480"/>
                </a:moveTo>
                <a:lnTo>
                  <a:pt x="96" y="0"/>
                </a:lnTo>
                <a:lnTo>
                  <a:pt x="0" y="480"/>
                </a:lnTo>
                <a:lnTo>
                  <a:pt x="189" y="480"/>
                </a:lnTo>
                <a:close/>
              </a:path>
            </a:pathLst>
          </a:custGeom>
          <a:solidFill>
            <a:schemeClr val="tx1"/>
          </a:solidFill>
          <a:ln w="3175">
            <a:solidFill>
              <a:schemeClr val="tx1"/>
            </a:solidFill>
            <a:round/>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12" name="Line 8">
            <a:extLst>
              <a:ext uri="{FF2B5EF4-FFF2-40B4-BE49-F238E27FC236}">
                <a16:creationId xmlns:a16="http://schemas.microsoft.com/office/drawing/2014/main" id="{839C1BDE-58C5-4285-BC8B-F4C25592FD67}"/>
              </a:ext>
            </a:extLst>
          </p:cNvPr>
          <p:cNvSpPr>
            <a:spLocks noChangeShapeType="1"/>
          </p:cNvSpPr>
          <p:nvPr/>
        </p:nvSpPr>
        <p:spPr bwMode="auto">
          <a:xfrm>
            <a:off x="544513" y="2581181"/>
            <a:ext cx="23606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solidFill>
                <a:srgbClr val="0E176C"/>
              </a:solidFill>
            </a:endParaRPr>
          </a:p>
        </p:txBody>
      </p:sp>
      <p:sp>
        <p:nvSpPr>
          <p:cNvPr id="13" name="Text Box 9">
            <a:extLst>
              <a:ext uri="{FF2B5EF4-FFF2-40B4-BE49-F238E27FC236}">
                <a16:creationId xmlns:a16="http://schemas.microsoft.com/office/drawing/2014/main" id="{B0882915-2043-49A9-A10C-D0ACBE47D040}"/>
              </a:ext>
            </a:extLst>
          </p:cNvPr>
          <p:cNvSpPr txBox="1">
            <a:spLocks noChangeArrowheads="1"/>
          </p:cNvSpPr>
          <p:nvPr/>
        </p:nvSpPr>
        <p:spPr bwMode="auto">
          <a:xfrm>
            <a:off x="3506788" y="2284196"/>
            <a:ext cx="2592240" cy="1922707"/>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chor="ctr">
            <a:spAutoFit/>
          </a:bodyPr>
          <a:lstStyle>
            <a:lvl1pPr>
              <a:tabLst>
                <a:tab pos="666750" algn="l"/>
                <a:tab pos="1238250" algn="l"/>
              </a:tabLst>
              <a:defRPr b="1">
                <a:solidFill>
                  <a:schemeClr val="tx1"/>
                </a:solidFill>
                <a:latin typeface="Arial" panose="020B0604020202020204" pitchFamily="34" charset="0"/>
              </a:defRPr>
            </a:lvl1pPr>
            <a:lvl2pPr marL="742950" indent="-285750">
              <a:tabLst>
                <a:tab pos="666750" algn="l"/>
                <a:tab pos="1238250" algn="l"/>
              </a:tabLst>
              <a:defRPr b="1">
                <a:solidFill>
                  <a:schemeClr val="tx1"/>
                </a:solidFill>
                <a:latin typeface="Arial" panose="020B0604020202020204" pitchFamily="34" charset="0"/>
              </a:defRPr>
            </a:lvl2pPr>
            <a:lvl3pPr marL="1143000" indent="-228600">
              <a:tabLst>
                <a:tab pos="666750" algn="l"/>
                <a:tab pos="1238250" algn="l"/>
              </a:tabLst>
              <a:defRPr b="1">
                <a:solidFill>
                  <a:schemeClr val="tx1"/>
                </a:solidFill>
                <a:latin typeface="Arial" panose="020B0604020202020204" pitchFamily="34" charset="0"/>
              </a:defRPr>
            </a:lvl3pPr>
            <a:lvl4pPr marL="1600200" indent="-228600">
              <a:tabLst>
                <a:tab pos="666750" algn="l"/>
                <a:tab pos="1238250" algn="l"/>
              </a:tabLst>
              <a:defRPr b="1">
                <a:solidFill>
                  <a:schemeClr val="tx1"/>
                </a:solidFill>
                <a:latin typeface="Arial" panose="020B0604020202020204" pitchFamily="34" charset="0"/>
              </a:defRPr>
            </a:lvl4pPr>
            <a:lvl5pPr marL="2057400" indent="-228600">
              <a:tabLst>
                <a:tab pos="666750" algn="l"/>
                <a:tab pos="1238250" algn="l"/>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666750" algn="l"/>
                <a:tab pos="1238250" algn="l"/>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666750" algn="l"/>
                <a:tab pos="1238250" algn="l"/>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666750" algn="l"/>
                <a:tab pos="1238250" algn="l"/>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666750" algn="l"/>
                <a:tab pos="1238250" algn="l"/>
              </a:tabLst>
              <a:defRPr b="1">
                <a:solidFill>
                  <a:schemeClr val="tx1"/>
                </a:solidFill>
                <a:latin typeface="Arial" panose="020B0604020202020204" pitchFamily="34" charset="0"/>
              </a:defRPr>
            </a:lvl9pPr>
          </a:lstStyle>
          <a:p>
            <a:pPr algn="l"/>
            <a:r>
              <a:rPr lang="ru-RU" altLang="ru-RU" noProof="1">
                <a:solidFill>
                  <a:srgbClr val="0E176C"/>
                </a:solidFill>
              </a:rPr>
              <a:t>Пульс</a:t>
            </a:r>
            <a:endParaRPr lang="en-US" altLang="ru-RU" noProof="1">
              <a:solidFill>
                <a:srgbClr val="0E176C"/>
              </a:solidFill>
            </a:endParaRPr>
          </a:p>
          <a:p>
            <a:pPr algn="l">
              <a:spcBef>
                <a:spcPct val="30000"/>
              </a:spcBef>
            </a:pPr>
            <a:r>
              <a:rPr lang="ru-RU" altLang="ru-RU" b="0" noProof="1">
                <a:solidFill>
                  <a:srgbClr val="0E176C"/>
                </a:solidFill>
              </a:rPr>
              <a:t>Пациент: Джон Смит</a:t>
            </a:r>
            <a:endParaRPr lang="en-US" altLang="ru-RU" b="0" noProof="1">
              <a:solidFill>
                <a:srgbClr val="0E176C"/>
              </a:solidFill>
            </a:endParaRPr>
          </a:p>
          <a:p>
            <a:pPr algn="l"/>
            <a:r>
              <a:rPr lang="ru-RU" altLang="ru-RU" b="0" noProof="1">
                <a:solidFill>
                  <a:srgbClr val="0E176C"/>
                </a:solidFill>
              </a:rPr>
              <a:t>Дата Врем</a:t>
            </a:r>
            <a:r>
              <a:rPr lang="en-US" altLang="ru-RU" b="0" noProof="1">
                <a:solidFill>
                  <a:srgbClr val="0E176C"/>
                </a:solidFill>
              </a:rPr>
              <a:t>	</a:t>
            </a:r>
            <a:r>
              <a:rPr lang="ru-RU" altLang="ru-RU" b="0" noProof="1">
                <a:solidFill>
                  <a:srgbClr val="0E176C"/>
                </a:solidFill>
              </a:rPr>
              <a:t>Пульс</a:t>
            </a:r>
            <a:endParaRPr lang="en-US" altLang="ru-RU" b="0" noProof="1">
              <a:solidFill>
                <a:srgbClr val="0E176C"/>
              </a:solidFill>
            </a:endParaRPr>
          </a:p>
          <a:p>
            <a:pPr algn="l">
              <a:spcBef>
                <a:spcPct val="30000"/>
              </a:spcBef>
            </a:pPr>
            <a:r>
              <a:rPr lang="en-US" altLang="ru-RU" b="0" noProof="1">
                <a:solidFill>
                  <a:srgbClr val="0E176C"/>
                </a:solidFill>
              </a:rPr>
              <a:t>dddd	xxxx	yyyy</a:t>
            </a:r>
          </a:p>
          <a:p>
            <a:pPr algn="l"/>
            <a:r>
              <a:rPr lang="en-US" altLang="ru-RU" b="0" noProof="1">
                <a:solidFill>
                  <a:srgbClr val="0E176C"/>
                </a:solidFill>
              </a:rPr>
              <a:t>dddd	xxxx	yyyy</a:t>
            </a:r>
          </a:p>
          <a:p>
            <a:pPr algn="l">
              <a:spcAft>
                <a:spcPct val="50000"/>
              </a:spcAft>
            </a:pPr>
            <a:r>
              <a:rPr lang="en-US" altLang="ru-RU" b="0" noProof="1">
                <a:solidFill>
                  <a:srgbClr val="0E176C"/>
                </a:solidFill>
              </a:rPr>
              <a:t>dddd	xxxx	yyyy</a:t>
            </a:r>
            <a:endParaRPr lang="en-US" altLang="ru-RU" noProof="1">
              <a:solidFill>
                <a:srgbClr val="0E176C"/>
              </a:solidFill>
            </a:endParaRPr>
          </a:p>
        </p:txBody>
      </p:sp>
      <p:sp>
        <p:nvSpPr>
          <p:cNvPr id="14" name="Rectangle 10">
            <a:extLst>
              <a:ext uri="{FF2B5EF4-FFF2-40B4-BE49-F238E27FC236}">
                <a16:creationId xmlns:a16="http://schemas.microsoft.com/office/drawing/2014/main" id="{2E8AC467-9D3D-4EEF-B950-0E08E9BA8F73}"/>
              </a:ext>
            </a:extLst>
          </p:cNvPr>
          <p:cNvSpPr>
            <a:spLocks noChangeArrowheads="1"/>
          </p:cNvSpPr>
          <p:nvPr/>
        </p:nvSpPr>
        <p:spPr bwMode="auto">
          <a:xfrm>
            <a:off x="3573463" y="3285064"/>
            <a:ext cx="2179637" cy="371513"/>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15" name="Freeform 11">
            <a:extLst>
              <a:ext uri="{FF2B5EF4-FFF2-40B4-BE49-F238E27FC236}">
                <a16:creationId xmlns:a16="http://schemas.microsoft.com/office/drawing/2014/main" id="{1C664870-45F0-44EE-8536-356F6714A8B1}"/>
              </a:ext>
            </a:extLst>
          </p:cNvPr>
          <p:cNvSpPr>
            <a:spLocks noChangeAspect="1"/>
          </p:cNvSpPr>
          <p:nvPr/>
        </p:nvSpPr>
        <p:spPr bwMode="auto">
          <a:xfrm flipV="1">
            <a:off x="5564188" y="3849575"/>
            <a:ext cx="150812" cy="371513"/>
          </a:xfrm>
          <a:custGeom>
            <a:avLst/>
            <a:gdLst>
              <a:gd name="T0" fmla="*/ 189 w 189"/>
              <a:gd name="T1" fmla="*/ 480 h 480"/>
              <a:gd name="T2" fmla="*/ 96 w 189"/>
              <a:gd name="T3" fmla="*/ 0 h 480"/>
              <a:gd name="T4" fmla="*/ 0 w 189"/>
              <a:gd name="T5" fmla="*/ 480 h 480"/>
              <a:gd name="T6" fmla="*/ 189 w 189"/>
              <a:gd name="T7" fmla="*/ 480 h 480"/>
              <a:gd name="T8" fmla="*/ 0 60000 65536"/>
              <a:gd name="T9" fmla="*/ 0 60000 65536"/>
              <a:gd name="T10" fmla="*/ 0 60000 65536"/>
              <a:gd name="T11" fmla="*/ 0 60000 65536"/>
              <a:gd name="T12" fmla="*/ 0 w 189"/>
              <a:gd name="T13" fmla="*/ 0 h 480"/>
              <a:gd name="T14" fmla="*/ 189 w 189"/>
              <a:gd name="T15" fmla="*/ 480 h 480"/>
            </a:gdLst>
            <a:ahLst/>
            <a:cxnLst>
              <a:cxn ang="T8">
                <a:pos x="T0" y="T1"/>
              </a:cxn>
              <a:cxn ang="T9">
                <a:pos x="T2" y="T3"/>
              </a:cxn>
              <a:cxn ang="T10">
                <a:pos x="T4" y="T5"/>
              </a:cxn>
              <a:cxn ang="T11">
                <a:pos x="T6" y="T7"/>
              </a:cxn>
            </a:cxnLst>
            <a:rect l="T12" t="T13" r="T14" b="T15"/>
            <a:pathLst>
              <a:path w="189" h="480">
                <a:moveTo>
                  <a:pt x="189" y="480"/>
                </a:moveTo>
                <a:lnTo>
                  <a:pt x="96" y="0"/>
                </a:lnTo>
                <a:lnTo>
                  <a:pt x="0" y="480"/>
                </a:lnTo>
                <a:lnTo>
                  <a:pt x="189" y="480"/>
                </a:lnTo>
                <a:close/>
              </a:path>
            </a:pathLst>
          </a:custGeom>
          <a:solidFill>
            <a:schemeClr val="tx1"/>
          </a:solidFill>
          <a:ln w="3175">
            <a:solidFill>
              <a:schemeClr val="tx1"/>
            </a:solidFill>
            <a:round/>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16" name="Line 12">
            <a:extLst>
              <a:ext uri="{FF2B5EF4-FFF2-40B4-BE49-F238E27FC236}">
                <a16:creationId xmlns:a16="http://schemas.microsoft.com/office/drawing/2014/main" id="{40BB3052-0F2D-40B5-8A95-36D427181239}"/>
              </a:ext>
            </a:extLst>
          </p:cNvPr>
          <p:cNvSpPr>
            <a:spLocks noChangeShapeType="1"/>
          </p:cNvSpPr>
          <p:nvPr/>
        </p:nvSpPr>
        <p:spPr bwMode="auto">
          <a:xfrm>
            <a:off x="5524500" y="3247931"/>
            <a:ext cx="0" cy="8953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solidFill>
                <a:srgbClr val="0E176C"/>
              </a:solidFill>
            </a:endParaRPr>
          </a:p>
        </p:txBody>
      </p:sp>
      <p:sp>
        <p:nvSpPr>
          <p:cNvPr id="17" name="Freeform 13">
            <a:extLst>
              <a:ext uri="{FF2B5EF4-FFF2-40B4-BE49-F238E27FC236}">
                <a16:creationId xmlns:a16="http://schemas.microsoft.com/office/drawing/2014/main" id="{BAF589A5-B4B2-4459-B9F6-7A9E45060090}"/>
              </a:ext>
            </a:extLst>
          </p:cNvPr>
          <p:cNvSpPr>
            <a:spLocks noChangeAspect="1"/>
          </p:cNvSpPr>
          <p:nvPr/>
        </p:nvSpPr>
        <p:spPr bwMode="auto">
          <a:xfrm>
            <a:off x="5564188" y="3141550"/>
            <a:ext cx="150812" cy="371513"/>
          </a:xfrm>
          <a:custGeom>
            <a:avLst/>
            <a:gdLst>
              <a:gd name="T0" fmla="*/ 189 w 189"/>
              <a:gd name="T1" fmla="*/ 480 h 480"/>
              <a:gd name="T2" fmla="*/ 96 w 189"/>
              <a:gd name="T3" fmla="*/ 0 h 480"/>
              <a:gd name="T4" fmla="*/ 0 w 189"/>
              <a:gd name="T5" fmla="*/ 480 h 480"/>
              <a:gd name="T6" fmla="*/ 189 w 189"/>
              <a:gd name="T7" fmla="*/ 480 h 480"/>
              <a:gd name="T8" fmla="*/ 0 60000 65536"/>
              <a:gd name="T9" fmla="*/ 0 60000 65536"/>
              <a:gd name="T10" fmla="*/ 0 60000 65536"/>
              <a:gd name="T11" fmla="*/ 0 60000 65536"/>
              <a:gd name="T12" fmla="*/ 0 w 189"/>
              <a:gd name="T13" fmla="*/ 0 h 480"/>
              <a:gd name="T14" fmla="*/ 189 w 189"/>
              <a:gd name="T15" fmla="*/ 480 h 480"/>
            </a:gdLst>
            <a:ahLst/>
            <a:cxnLst>
              <a:cxn ang="T8">
                <a:pos x="T0" y="T1"/>
              </a:cxn>
              <a:cxn ang="T9">
                <a:pos x="T2" y="T3"/>
              </a:cxn>
              <a:cxn ang="T10">
                <a:pos x="T4" y="T5"/>
              </a:cxn>
              <a:cxn ang="T11">
                <a:pos x="T6" y="T7"/>
              </a:cxn>
            </a:cxnLst>
            <a:rect l="T12" t="T13" r="T14" b="T15"/>
            <a:pathLst>
              <a:path w="189" h="480">
                <a:moveTo>
                  <a:pt x="189" y="480"/>
                </a:moveTo>
                <a:lnTo>
                  <a:pt x="96" y="0"/>
                </a:lnTo>
                <a:lnTo>
                  <a:pt x="0" y="480"/>
                </a:lnTo>
                <a:lnTo>
                  <a:pt x="189" y="480"/>
                </a:lnTo>
                <a:close/>
              </a:path>
            </a:pathLst>
          </a:custGeom>
          <a:solidFill>
            <a:schemeClr val="tx1"/>
          </a:solidFill>
          <a:ln w="3175">
            <a:solidFill>
              <a:schemeClr val="tx1"/>
            </a:solidFill>
            <a:round/>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18" name="Line 14">
            <a:extLst>
              <a:ext uri="{FF2B5EF4-FFF2-40B4-BE49-F238E27FC236}">
                <a16:creationId xmlns:a16="http://schemas.microsoft.com/office/drawing/2014/main" id="{7C39D3AE-6026-4D86-B334-201A6355EF86}"/>
              </a:ext>
            </a:extLst>
          </p:cNvPr>
          <p:cNvSpPr>
            <a:spLocks noChangeShapeType="1"/>
          </p:cNvSpPr>
          <p:nvPr/>
        </p:nvSpPr>
        <p:spPr bwMode="auto">
          <a:xfrm>
            <a:off x="3506788" y="2581181"/>
            <a:ext cx="23606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dirty="0">
              <a:solidFill>
                <a:srgbClr val="0E176C"/>
              </a:solidFill>
            </a:endParaRPr>
          </a:p>
        </p:txBody>
      </p:sp>
      <p:sp>
        <p:nvSpPr>
          <p:cNvPr id="19" name="AutoShape 15">
            <a:extLst>
              <a:ext uri="{FF2B5EF4-FFF2-40B4-BE49-F238E27FC236}">
                <a16:creationId xmlns:a16="http://schemas.microsoft.com/office/drawing/2014/main" id="{1391167C-72C6-4B58-85A3-C7F406C935CF}"/>
              </a:ext>
            </a:extLst>
          </p:cNvPr>
          <p:cNvSpPr>
            <a:spLocks noChangeArrowheads="1"/>
          </p:cNvSpPr>
          <p:nvPr/>
        </p:nvSpPr>
        <p:spPr bwMode="auto">
          <a:xfrm>
            <a:off x="6232525" y="3816909"/>
            <a:ext cx="2619375" cy="2283889"/>
          </a:xfrm>
          <a:prstGeom prst="wedgeRoundRectCallout">
            <a:avLst>
              <a:gd name="adj1" fmla="val -60524"/>
              <a:gd name="adj2" fmla="val -70740"/>
              <a:gd name="adj3" fmla="val 1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r>
              <a:rPr lang="ru-RU" sz="1600" dirty="0" err="1">
                <a:solidFill>
                  <a:srgbClr val="0E176C"/>
                </a:solidFill>
              </a:rPr>
              <a:t>Проблемалар</a:t>
            </a:r>
            <a:r>
              <a:rPr lang="ru-RU" altLang="ru-RU" sz="1600" noProof="1" smtClean="0">
                <a:solidFill>
                  <a:srgbClr val="0E176C"/>
                </a:solidFill>
              </a:rPr>
              <a:t>:</a:t>
            </a:r>
            <a:endParaRPr lang="ru-RU" altLang="ru-RU" sz="1600" noProof="1">
              <a:solidFill>
                <a:srgbClr val="0E176C"/>
              </a:solidFill>
            </a:endParaRPr>
          </a:p>
          <a:p>
            <a:r>
              <a:rPr lang="ru-RU" sz="1600" dirty="0" err="1">
                <a:solidFill>
                  <a:srgbClr val="0E176C"/>
                </a:solidFill>
              </a:rPr>
              <a:t>Деректер</a:t>
            </a:r>
            <a:r>
              <a:rPr lang="ru-RU" sz="1600" dirty="0">
                <a:solidFill>
                  <a:srgbClr val="0E176C"/>
                </a:solidFill>
              </a:rPr>
              <a:t> </a:t>
            </a:r>
            <a:r>
              <a:rPr lang="ru-RU" sz="1600" dirty="0" err="1">
                <a:solidFill>
                  <a:srgbClr val="0E176C"/>
                </a:solidFill>
              </a:rPr>
              <a:t>қорының</a:t>
            </a:r>
            <a:r>
              <a:rPr lang="ru-RU" sz="1600" dirty="0">
                <a:solidFill>
                  <a:srgbClr val="0E176C"/>
                </a:solidFill>
              </a:rPr>
              <a:t> </a:t>
            </a:r>
            <a:r>
              <a:rPr lang="ru-RU" sz="1600" dirty="0" err="1">
                <a:solidFill>
                  <a:srgbClr val="0E176C"/>
                </a:solidFill>
              </a:rPr>
              <a:t>алдын</a:t>
            </a:r>
            <a:r>
              <a:rPr lang="ru-RU" sz="1600" dirty="0">
                <a:solidFill>
                  <a:srgbClr val="0E176C"/>
                </a:solidFill>
              </a:rPr>
              <a:t> ала </a:t>
            </a:r>
            <a:r>
              <a:rPr lang="ru-RU" sz="1600" dirty="0" err="1">
                <a:solidFill>
                  <a:srgbClr val="0E176C"/>
                </a:solidFill>
              </a:rPr>
              <a:t>өңделмеуі</a:t>
            </a:r>
            <a:endParaRPr lang="ru-RU" sz="1600" dirty="0">
              <a:solidFill>
                <a:srgbClr val="0E176C"/>
              </a:solidFill>
            </a:endParaRPr>
          </a:p>
          <a:p>
            <a:r>
              <a:rPr lang="ru-RU" sz="1600" dirty="0" err="1">
                <a:solidFill>
                  <a:srgbClr val="0E176C"/>
                </a:solidFill>
              </a:rPr>
              <a:t>Жүйеде</a:t>
            </a:r>
            <a:r>
              <a:rPr lang="ru-RU" sz="1600" dirty="0">
                <a:solidFill>
                  <a:srgbClr val="0E176C"/>
                </a:solidFill>
              </a:rPr>
              <a:t> </a:t>
            </a:r>
            <a:r>
              <a:rPr lang="ru-RU" sz="1600" dirty="0" err="1">
                <a:solidFill>
                  <a:srgbClr val="0E176C"/>
                </a:solidFill>
              </a:rPr>
              <a:t>тапсырмаларды</a:t>
            </a:r>
            <a:r>
              <a:rPr lang="ru-RU" sz="1600" dirty="0">
                <a:solidFill>
                  <a:srgbClr val="0E176C"/>
                </a:solidFill>
              </a:rPr>
              <a:t> </a:t>
            </a:r>
            <a:r>
              <a:rPr lang="ru-RU" sz="1600" dirty="0" err="1">
                <a:solidFill>
                  <a:srgbClr val="0E176C"/>
                </a:solidFill>
              </a:rPr>
              <a:t>қолдау</a:t>
            </a:r>
            <a:r>
              <a:rPr lang="ru-RU" sz="1600" dirty="0">
                <a:solidFill>
                  <a:srgbClr val="0E176C"/>
                </a:solidFill>
              </a:rPr>
              <a:t> </a:t>
            </a:r>
            <a:r>
              <a:rPr lang="ru-RU" sz="1600" dirty="0" err="1">
                <a:solidFill>
                  <a:srgbClr val="0E176C"/>
                </a:solidFill>
              </a:rPr>
              <a:t>функциясының</a:t>
            </a:r>
            <a:r>
              <a:rPr lang="ru-RU" sz="1600" dirty="0">
                <a:solidFill>
                  <a:srgbClr val="0E176C"/>
                </a:solidFill>
              </a:rPr>
              <a:t> </a:t>
            </a:r>
            <a:r>
              <a:rPr lang="ru-RU" sz="1600" dirty="0" err="1">
                <a:solidFill>
                  <a:srgbClr val="0E176C"/>
                </a:solidFill>
              </a:rPr>
              <a:t>болмауы</a:t>
            </a:r>
            <a:endParaRPr lang="en-US" altLang="ru-RU" sz="1600" noProof="1">
              <a:solidFill>
                <a:srgbClr val="0E176C"/>
              </a:solidFill>
            </a:endParaRPr>
          </a:p>
        </p:txBody>
      </p:sp>
      <p:sp>
        <p:nvSpPr>
          <p:cNvPr id="20" name="Text Box 2">
            <a:extLst>
              <a:ext uri="{FF2B5EF4-FFF2-40B4-BE49-F238E27FC236}">
                <a16:creationId xmlns:a16="http://schemas.microsoft.com/office/drawing/2014/main" id="{A3765864-2EFC-4673-A1BA-B90BEA482C1B}"/>
              </a:ext>
            </a:extLst>
          </p:cNvPr>
          <p:cNvSpPr txBox="1">
            <a:spLocks noChangeArrowheads="1"/>
          </p:cNvSpPr>
          <p:nvPr/>
        </p:nvSpPr>
        <p:spPr bwMode="auto">
          <a:xfrm>
            <a:off x="251520" y="1531640"/>
            <a:ext cx="79898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tabLst>
                <a:tab pos="5715000" algn="r"/>
              </a:tabLst>
              <a:defRPr b="1">
                <a:solidFill>
                  <a:schemeClr val="tx1"/>
                </a:solidFill>
                <a:latin typeface="Arial" panose="020B0604020202020204" pitchFamily="34" charset="0"/>
              </a:defRPr>
            </a:lvl1pPr>
            <a:lvl2pPr marL="742950" indent="-285750">
              <a:tabLst>
                <a:tab pos="5715000" algn="r"/>
              </a:tabLst>
              <a:defRPr b="1">
                <a:solidFill>
                  <a:schemeClr val="tx1"/>
                </a:solidFill>
                <a:latin typeface="Arial" panose="020B0604020202020204" pitchFamily="34" charset="0"/>
              </a:defRPr>
            </a:lvl2pPr>
            <a:lvl3pPr marL="1143000" indent="-228600">
              <a:tabLst>
                <a:tab pos="5715000" algn="r"/>
              </a:tabLst>
              <a:defRPr b="1">
                <a:solidFill>
                  <a:schemeClr val="tx1"/>
                </a:solidFill>
                <a:latin typeface="Arial" panose="020B0604020202020204" pitchFamily="34" charset="0"/>
              </a:defRPr>
            </a:lvl3pPr>
            <a:lvl4pPr marL="1600200" indent="-228600">
              <a:tabLst>
                <a:tab pos="5715000" algn="r"/>
              </a:tabLst>
              <a:defRPr b="1">
                <a:solidFill>
                  <a:schemeClr val="tx1"/>
                </a:solidFill>
                <a:latin typeface="Arial" panose="020B0604020202020204" pitchFamily="34" charset="0"/>
              </a:defRPr>
            </a:lvl4pPr>
            <a:lvl5pPr marL="2057400" indent="-228600">
              <a:tabLst>
                <a:tab pos="5715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9pPr>
          </a:lstStyle>
          <a:p>
            <a:r>
              <a:rPr lang="ru-RU" sz="2400" u="sng" dirty="0" err="1" smtClean="0">
                <a:solidFill>
                  <a:srgbClr val="A20000"/>
                </a:solidFill>
                <a:latin typeface="+mn-lt"/>
              </a:rPr>
              <a:t>Науқастың</a:t>
            </a:r>
            <a:r>
              <a:rPr lang="ru-RU" sz="2400" u="sng" dirty="0" smtClean="0">
                <a:solidFill>
                  <a:srgbClr val="A20000"/>
                </a:solidFill>
                <a:latin typeface="+mn-lt"/>
              </a:rPr>
              <a:t> </a:t>
            </a:r>
            <a:r>
              <a:rPr lang="ru-RU" sz="2400" u="sng" dirty="0" err="1">
                <a:solidFill>
                  <a:srgbClr val="A20000"/>
                </a:solidFill>
                <a:latin typeface="+mn-lt"/>
              </a:rPr>
              <a:t>жағдайын</a:t>
            </a:r>
            <a:r>
              <a:rPr lang="ru-RU" sz="2400" u="sng" dirty="0">
                <a:solidFill>
                  <a:srgbClr val="A20000"/>
                </a:solidFill>
                <a:latin typeface="+mn-lt"/>
              </a:rPr>
              <a:t> </a:t>
            </a:r>
            <a:r>
              <a:rPr lang="ru-RU" sz="2400" u="sng" dirty="0" err="1">
                <a:solidFill>
                  <a:srgbClr val="A20000"/>
                </a:solidFill>
                <a:latin typeface="+mn-lt"/>
              </a:rPr>
              <a:t>бақылау</a:t>
            </a:r>
            <a:endParaRPr lang="en-US" altLang="ru-RU" sz="2400" u="sng" dirty="0">
              <a:solidFill>
                <a:srgbClr val="A20000"/>
              </a:solidFill>
              <a:latin typeface="+mn-lt"/>
            </a:endParaRPr>
          </a:p>
        </p:txBody>
      </p:sp>
      <p:sp>
        <p:nvSpPr>
          <p:cNvPr id="21" name="TextBox 20">
            <a:extLst>
              <a:ext uri="{FF2B5EF4-FFF2-40B4-BE49-F238E27FC236}">
                <a16:creationId xmlns:a16="http://schemas.microsoft.com/office/drawing/2014/main" id="{D065C093-6E73-46B3-81C9-4B41624D9ED3}"/>
              </a:ext>
            </a:extLst>
          </p:cNvPr>
          <p:cNvSpPr txBox="1"/>
          <p:nvPr/>
        </p:nvSpPr>
        <p:spPr>
          <a:xfrm>
            <a:off x="178575" y="674559"/>
            <a:ext cx="8965425" cy="830997"/>
          </a:xfrm>
          <a:prstGeom prst="rect">
            <a:avLst/>
          </a:prstGeom>
          <a:noFill/>
        </p:spPr>
        <p:txBody>
          <a:bodyPr wrap="square">
            <a:spAutoFit/>
          </a:bodyPr>
          <a:lstStyle/>
          <a:p>
            <a:r>
              <a:rPr lang="ru-RU" sz="2400" b="1" u="sng" dirty="0" err="1">
                <a:solidFill>
                  <a:srgbClr val="0E176C"/>
                </a:solidFill>
              </a:rPr>
              <a:t>Интерфейстің</a:t>
            </a:r>
            <a:r>
              <a:rPr lang="ru-RU" sz="2400" b="1" u="sng" dirty="0">
                <a:solidFill>
                  <a:srgbClr val="0E176C"/>
                </a:solidFill>
              </a:rPr>
              <a:t> </a:t>
            </a:r>
            <a:r>
              <a:rPr lang="ru-RU" sz="2400" b="1" u="sng" dirty="0" err="1">
                <a:solidFill>
                  <a:srgbClr val="0E176C"/>
                </a:solidFill>
              </a:rPr>
              <a:t>тиімсіз</a:t>
            </a:r>
            <a:r>
              <a:rPr lang="ru-RU" sz="2400" b="1" u="sng" dirty="0">
                <a:solidFill>
                  <a:srgbClr val="0E176C"/>
                </a:solidFill>
              </a:rPr>
              <a:t> </a:t>
            </a:r>
            <a:r>
              <a:rPr lang="ru-RU" sz="2400" b="1" u="sng" dirty="0" err="1">
                <a:solidFill>
                  <a:srgbClr val="0E176C"/>
                </a:solidFill>
              </a:rPr>
              <a:t>экрандары</a:t>
            </a:r>
            <a:r>
              <a:rPr lang="ru-RU" sz="2400" b="1" u="sng" dirty="0">
                <a:solidFill>
                  <a:srgbClr val="0E176C"/>
                </a:solidFill>
              </a:rPr>
              <a:t> </a:t>
            </a:r>
            <a:r>
              <a:rPr lang="ru-RU" sz="2400" b="1" u="sng" dirty="0" err="1">
                <a:solidFill>
                  <a:srgbClr val="0E176C"/>
                </a:solidFill>
              </a:rPr>
              <a:t>деректер</a:t>
            </a:r>
            <a:r>
              <a:rPr lang="ru-RU" sz="2400" b="1" u="sng" dirty="0">
                <a:solidFill>
                  <a:srgbClr val="0E176C"/>
                </a:solidFill>
              </a:rPr>
              <a:t> </a:t>
            </a:r>
            <a:r>
              <a:rPr lang="ru-RU" sz="2400" b="1" u="sng" dirty="0" err="1">
                <a:solidFill>
                  <a:srgbClr val="0E176C"/>
                </a:solidFill>
              </a:rPr>
              <a:t>қорының</a:t>
            </a:r>
            <a:r>
              <a:rPr lang="ru-RU" sz="2400" b="1" u="sng" dirty="0">
                <a:solidFill>
                  <a:srgbClr val="0E176C"/>
                </a:solidFill>
              </a:rPr>
              <a:t> </a:t>
            </a:r>
            <a:r>
              <a:rPr lang="ru-RU" sz="2400" b="1" u="sng" dirty="0" err="1">
                <a:solidFill>
                  <a:srgbClr val="0E176C"/>
                </a:solidFill>
              </a:rPr>
              <a:t>құрылымына</a:t>
            </a:r>
            <a:r>
              <a:rPr lang="ru-RU" sz="2400" b="1" u="sng" dirty="0">
                <a:solidFill>
                  <a:srgbClr val="0E176C"/>
                </a:solidFill>
              </a:rPr>
              <a:t> </a:t>
            </a:r>
            <a:r>
              <a:rPr lang="ru-RU" sz="2400" b="1" u="sng" dirty="0" err="1">
                <a:solidFill>
                  <a:srgbClr val="0E176C"/>
                </a:solidFill>
              </a:rPr>
              <a:t>негізделіп</a:t>
            </a:r>
            <a:r>
              <a:rPr lang="ru-RU" sz="2400" b="1" u="sng" dirty="0">
                <a:solidFill>
                  <a:srgbClr val="0E176C"/>
                </a:solidFill>
              </a:rPr>
              <a:t> </a:t>
            </a:r>
            <a:r>
              <a:rPr lang="ru-RU" sz="2400" b="1" u="sng" dirty="0" err="1">
                <a:solidFill>
                  <a:srgbClr val="0E176C"/>
                </a:solidFill>
              </a:rPr>
              <a:t>жасалған</a:t>
            </a:r>
            <a:r>
              <a:rPr lang="ru-RU" sz="2400" b="1" u="sng" dirty="0">
                <a:solidFill>
                  <a:srgbClr val="0E176C"/>
                </a:solidFill>
              </a:rPr>
              <a:t> </a:t>
            </a:r>
            <a:r>
              <a:rPr lang="ru-RU" sz="2400" b="1" u="sng" dirty="0" err="1">
                <a:solidFill>
                  <a:srgbClr val="0E176C"/>
                </a:solidFill>
              </a:rPr>
              <a:t>жағдайда</a:t>
            </a:r>
            <a:r>
              <a:rPr lang="ru-RU" sz="2400" b="1" u="sng" dirty="0">
                <a:solidFill>
                  <a:srgbClr val="0E176C"/>
                </a:solidFill>
              </a:rPr>
              <a:t> </a:t>
            </a:r>
            <a:r>
              <a:rPr lang="ru-RU" sz="2400" b="1" u="sng" dirty="0" err="1">
                <a:solidFill>
                  <a:srgbClr val="0E176C"/>
                </a:solidFill>
              </a:rPr>
              <a:t>пайда</a:t>
            </a:r>
            <a:r>
              <a:rPr lang="ru-RU" sz="2400" b="1" u="sng" dirty="0">
                <a:solidFill>
                  <a:srgbClr val="0E176C"/>
                </a:solidFill>
              </a:rPr>
              <a:t> </a:t>
            </a:r>
            <a:r>
              <a:rPr lang="ru-RU" sz="2400" b="1" u="sng" dirty="0" err="1" smtClean="0">
                <a:solidFill>
                  <a:srgbClr val="0E176C"/>
                </a:solidFill>
              </a:rPr>
              <a:t>болады</a:t>
            </a:r>
            <a:endParaRPr lang="ru-RU" sz="2400" b="1" u="sng" dirty="0">
              <a:solidFill>
                <a:srgbClr val="0E176C"/>
              </a:solidFill>
            </a:endParaRPr>
          </a:p>
        </p:txBody>
      </p:sp>
    </p:spTree>
    <p:extLst>
      <p:ext uri="{BB962C8B-B14F-4D97-AF65-F5344CB8AC3E}">
        <p14:creationId xmlns:p14="http://schemas.microsoft.com/office/powerpoint/2010/main" val="4287515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720080"/>
          </a:xfrm>
        </p:spPr>
        <p:txBody>
          <a:bodyPr>
            <a:normAutofit/>
          </a:bodyPr>
          <a:lstStyle/>
          <a:p>
            <a:r>
              <a:rPr lang="ru-RU" sz="3200" dirty="0">
                <a:solidFill>
                  <a:srgbClr val="960000"/>
                </a:solidFill>
              </a:rPr>
              <a:t>Адам </a:t>
            </a:r>
            <a:r>
              <a:rPr lang="ru-RU" sz="3200" dirty="0" err="1">
                <a:solidFill>
                  <a:srgbClr val="960000"/>
                </a:solidFill>
              </a:rPr>
              <a:t>қателіктері</a:t>
            </a:r>
            <a:r>
              <a:rPr lang="ru-RU" sz="3200" dirty="0">
                <a:solidFill>
                  <a:srgbClr val="960000"/>
                </a:solidFill>
              </a:rPr>
              <a:t> </a:t>
            </a:r>
            <a:r>
              <a:rPr lang="ru-RU" sz="3200" dirty="0" err="1">
                <a:solidFill>
                  <a:srgbClr val="960000"/>
                </a:solidFill>
              </a:rPr>
              <a:t>және</a:t>
            </a:r>
            <a:r>
              <a:rPr lang="ru-RU" sz="3200" dirty="0">
                <a:solidFill>
                  <a:srgbClr val="960000"/>
                </a:solidFill>
              </a:rPr>
              <a:t> эргономика</a:t>
            </a:r>
            <a:endParaRPr lang="ru-RU" sz="3200" dirty="0">
              <a:solidFill>
                <a:srgbClr val="A20000"/>
              </a:solidFill>
            </a:endParaRPr>
          </a:p>
        </p:txBody>
      </p:sp>
      <p:sp>
        <p:nvSpPr>
          <p:cNvPr id="20" name="Text Box 2">
            <a:extLst>
              <a:ext uri="{FF2B5EF4-FFF2-40B4-BE49-F238E27FC236}">
                <a16:creationId xmlns:a16="http://schemas.microsoft.com/office/drawing/2014/main" id="{A3765864-2EFC-4673-A1BA-B90BEA482C1B}"/>
              </a:ext>
            </a:extLst>
          </p:cNvPr>
          <p:cNvSpPr txBox="1">
            <a:spLocks noChangeArrowheads="1"/>
          </p:cNvSpPr>
          <p:nvPr/>
        </p:nvSpPr>
        <p:spPr bwMode="auto">
          <a:xfrm>
            <a:off x="457200" y="1214570"/>
            <a:ext cx="79898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tabLst>
                <a:tab pos="5715000" algn="r"/>
              </a:tabLst>
              <a:defRPr b="1">
                <a:solidFill>
                  <a:schemeClr val="tx1"/>
                </a:solidFill>
                <a:latin typeface="Arial" panose="020B0604020202020204" pitchFamily="34" charset="0"/>
              </a:defRPr>
            </a:lvl1pPr>
            <a:lvl2pPr marL="742950" indent="-285750">
              <a:tabLst>
                <a:tab pos="5715000" algn="r"/>
              </a:tabLst>
              <a:defRPr b="1">
                <a:solidFill>
                  <a:schemeClr val="tx1"/>
                </a:solidFill>
                <a:latin typeface="Arial" panose="020B0604020202020204" pitchFamily="34" charset="0"/>
              </a:defRPr>
            </a:lvl2pPr>
            <a:lvl3pPr marL="1143000" indent="-228600">
              <a:tabLst>
                <a:tab pos="5715000" algn="r"/>
              </a:tabLst>
              <a:defRPr b="1">
                <a:solidFill>
                  <a:schemeClr val="tx1"/>
                </a:solidFill>
                <a:latin typeface="Arial" panose="020B0604020202020204" pitchFamily="34" charset="0"/>
              </a:defRPr>
            </a:lvl3pPr>
            <a:lvl4pPr marL="1600200" indent="-228600">
              <a:tabLst>
                <a:tab pos="5715000" algn="r"/>
              </a:tabLst>
              <a:defRPr b="1">
                <a:solidFill>
                  <a:schemeClr val="tx1"/>
                </a:solidFill>
                <a:latin typeface="Arial" panose="020B0604020202020204" pitchFamily="34" charset="0"/>
              </a:defRPr>
            </a:lvl4pPr>
            <a:lvl5pPr marL="2057400" indent="-228600">
              <a:tabLst>
                <a:tab pos="5715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9pPr>
          </a:lstStyle>
          <a:p>
            <a:r>
              <a:rPr lang="ru-RU" sz="2400" u="sng" dirty="0" err="1">
                <a:solidFill>
                  <a:srgbClr val="A20000"/>
                </a:solidFill>
                <a:latin typeface="+mn-lt"/>
              </a:rPr>
              <a:t>Жұмыс</a:t>
            </a:r>
            <a:r>
              <a:rPr lang="ru-RU" sz="2400" u="sng" dirty="0">
                <a:solidFill>
                  <a:srgbClr val="A20000"/>
                </a:solidFill>
                <a:latin typeface="+mn-lt"/>
              </a:rPr>
              <a:t> </a:t>
            </a:r>
            <a:r>
              <a:rPr lang="ru-RU" sz="2400" u="sng" dirty="0" err="1">
                <a:solidFill>
                  <a:srgbClr val="A20000"/>
                </a:solidFill>
                <a:latin typeface="+mn-lt"/>
              </a:rPr>
              <a:t>уақытының</a:t>
            </a:r>
            <a:r>
              <a:rPr lang="ru-RU" sz="2400" u="sng" dirty="0">
                <a:solidFill>
                  <a:srgbClr val="A20000"/>
                </a:solidFill>
                <a:latin typeface="+mn-lt"/>
              </a:rPr>
              <a:t> </a:t>
            </a:r>
            <a:r>
              <a:rPr lang="ru-RU" sz="2400" u="sng" dirty="0" err="1">
                <a:solidFill>
                  <a:srgbClr val="A20000"/>
                </a:solidFill>
                <a:latin typeface="+mn-lt"/>
              </a:rPr>
              <a:t>есепке</a:t>
            </a:r>
            <a:r>
              <a:rPr lang="ru-RU" sz="2400" u="sng" dirty="0">
                <a:solidFill>
                  <a:srgbClr val="A20000"/>
                </a:solidFill>
                <a:latin typeface="+mn-lt"/>
              </a:rPr>
              <a:t> </a:t>
            </a:r>
            <a:r>
              <a:rPr lang="ru-RU" sz="2400" u="sng" dirty="0" err="1" smtClean="0">
                <a:solidFill>
                  <a:srgbClr val="A20000"/>
                </a:solidFill>
                <a:latin typeface="+mn-lt"/>
              </a:rPr>
              <a:t>алынуы</a:t>
            </a:r>
            <a:endParaRPr lang="en-US" altLang="ru-RU" sz="2400" u="sng" dirty="0">
              <a:solidFill>
                <a:srgbClr val="A20000"/>
              </a:solidFill>
              <a:latin typeface="+mn-lt"/>
            </a:endParaRPr>
          </a:p>
        </p:txBody>
      </p:sp>
      <p:sp>
        <p:nvSpPr>
          <p:cNvPr id="21" name="TextBox 20">
            <a:extLst>
              <a:ext uri="{FF2B5EF4-FFF2-40B4-BE49-F238E27FC236}">
                <a16:creationId xmlns:a16="http://schemas.microsoft.com/office/drawing/2014/main" id="{D065C093-6E73-46B3-81C9-4B41624D9ED3}"/>
              </a:ext>
            </a:extLst>
          </p:cNvPr>
          <p:cNvSpPr txBox="1"/>
          <p:nvPr/>
        </p:nvSpPr>
        <p:spPr>
          <a:xfrm>
            <a:off x="440658" y="463457"/>
            <a:ext cx="8229600" cy="830997"/>
          </a:xfrm>
          <a:prstGeom prst="rect">
            <a:avLst/>
          </a:prstGeom>
          <a:noFill/>
        </p:spPr>
        <p:txBody>
          <a:bodyPr wrap="square">
            <a:spAutoFit/>
          </a:bodyPr>
          <a:lstStyle/>
          <a:p>
            <a:r>
              <a:rPr lang="ru-RU" sz="2400" b="1" u="sng" dirty="0" err="1">
                <a:solidFill>
                  <a:srgbClr val="0E176C"/>
                </a:solidFill>
              </a:rPr>
              <a:t>Интерфейстің</a:t>
            </a:r>
            <a:r>
              <a:rPr lang="ru-RU" sz="2400" b="1" u="sng" dirty="0">
                <a:solidFill>
                  <a:srgbClr val="0E176C"/>
                </a:solidFill>
              </a:rPr>
              <a:t> </a:t>
            </a:r>
            <a:r>
              <a:rPr lang="ru-RU" sz="2400" b="1" u="sng" dirty="0" err="1">
                <a:solidFill>
                  <a:srgbClr val="0E176C"/>
                </a:solidFill>
              </a:rPr>
              <a:t>тиімсіз</a:t>
            </a:r>
            <a:r>
              <a:rPr lang="ru-RU" sz="2400" b="1" u="sng" dirty="0">
                <a:solidFill>
                  <a:srgbClr val="0E176C"/>
                </a:solidFill>
              </a:rPr>
              <a:t> </a:t>
            </a:r>
            <a:r>
              <a:rPr lang="ru-RU" sz="2400" b="1" u="sng" dirty="0" err="1">
                <a:solidFill>
                  <a:srgbClr val="0E176C"/>
                </a:solidFill>
              </a:rPr>
              <a:t>экрандары</a:t>
            </a:r>
            <a:r>
              <a:rPr lang="ru-RU" sz="2400" b="1" u="sng" dirty="0">
                <a:solidFill>
                  <a:srgbClr val="0E176C"/>
                </a:solidFill>
              </a:rPr>
              <a:t> </a:t>
            </a:r>
            <a:r>
              <a:rPr lang="ru-RU" sz="2400" b="1" u="sng" dirty="0" err="1">
                <a:solidFill>
                  <a:srgbClr val="0E176C"/>
                </a:solidFill>
              </a:rPr>
              <a:t>деректер</a:t>
            </a:r>
            <a:r>
              <a:rPr lang="ru-RU" sz="2400" b="1" u="sng" dirty="0">
                <a:solidFill>
                  <a:srgbClr val="0E176C"/>
                </a:solidFill>
              </a:rPr>
              <a:t> </a:t>
            </a:r>
            <a:r>
              <a:rPr lang="ru-RU" sz="2400" b="1" u="sng" dirty="0" err="1">
                <a:solidFill>
                  <a:srgbClr val="0E176C"/>
                </a:solidFill>
              </a:rPr>
              <a:t>қорының</a:t>
            </a:r>
            <a:r>
              <a:rPr lang="ru-RU" sz="2400" b="1" u="sng" dirty="0">
                <a:solidFill>
                  <a:srgbClr val="0E176C"/>
                </a:solidFill>
              </a:rPr>
              <a:t> </a:t>
            </a:r>
            <a:r>
              <a:rPr lang="ru-RU" sz="2400" b="1" u="sng" dirty="0" err="1">
                <a:solidFill>
                  <a:srgbClr val="0E176C"/>
                </a:solidFill>
              </a:rPr>
              <a:t>құрылымына</a:t>
            </a:r>
            <a:r>
              <a:rPr lang="ru-RU" sz="2400" b="1" u="sng" dirty="0">
                <a:solidFill>
                  <a:srgbClr val="0E176C"/>
                </a:solidFill>
              </a:rPr>
              <a:t> </a:t>
            </a:r>
            <a:r>
              <a:rPr lang="ru-RU" sz="2400" b="1" u="sng" dirty="0" err="1">
                <a:solidFill>
                  <a:srgbClr val="0E176C"/>
                </a:solidFill>
              </a:rPr>
              <a:t>негізделіп</a:t>
            </a:r>
            <a:r>
              <a:rPr lang="ru-RU" sz="2400" b="1" u="sng" dirty="0">
                <a:solidFill>
                  <a:srgbClr val="0E176C"/>
                </a:solidFill>
              </a:rPr>
              <a:t> </a:t>
            </a:r>
            <a:r>
              <a:rPr lang="ru-RU" sz="2400" b="1" u="sng" dirty="0" err="1">
                <a:solidFill>
                  <a:srgbClr val="0E176C"/>
                </a:solidFill>
              </a:rPr>
              <a:t>жасалған</a:t>
            </a:r>
            <a:r>
              <a:rPr lang="ru-RU" sz="2400" b="1" u="sng" dirty="0">
                <a:solidFill>
                  <a:srgbClr val="0E176C"/>
                </a:solidFill>
              </a:rPr>
              <a:t> </a:t>
            </a:r>
            <a:r>
              <a:rPr lang="ru-RU" sz="2400" b="1" u="sng" dirty="0" err="1">
                <a:solidFill>
                  <a:srgbClr val="0E176C"/>
                </a:solidFill>
              </a:rPr>
              <a:t>жағдайда</a:t>
            </a:r>
            <a:r>
              <a:rPr lang="ru-RU" sz="2400" b="1" u="sng" dirty="0">
                <a:solidFill>
                  <a:srgbClr val="0E176C"/>
                </a:solidFill>
              </a:rPr>
              <a:t> </a:t>
            </a:r>
            <a:r>
              <a:rPr lang="ru-RU" sz="2400" b="1" u="sng" dirty="0" err="1">
                <a:solidFill>
                  <a:srgbClr val="0E176C"/>
                </a:solidFill>
              </a:rPr>
              <a:t>пайда</a:t>
            </a:r>
            <a:r>
              <a:rPr lang="ru-RU" sz="2400" b="1" u="sng" dirty="0">
                <a:solidFill>
                  <a:srgbClr val="0E176C"/>
                </a:solidFill>
              </a:rPr>
              <a:t> </a:t>
            </a:r>
            <a:r>
              <a:rPr lang="ru-RU" sz="2400" b="1" u="sng" dirty="0" err="1">
                <a:solidFill>
                  <a:srgbClr val="0E176C"/>
                </a:solidFill>
              </a:rPr>
              <a:t>болады</a:t>
            </a:r>
            <a:endParaRPr lang="ru-RU" sz="2400" b="1" u="sng" dirty="0">
              <a:solidFill>
                <a:srgbClr val="0E176C"/>
              </a:solidFill>
            </a:endParaRPr>
          </a:p>
        </p:txBody>
      </p:sp>
      <p:sp>
        <p:nvSpPr>
          <p:cNvPr id="22" name="Text Box 3">
            <a:extLst>
              <a:ext uri="{FF2B5EF4-FFF2-40B4-BE49-F238E27FC236}">
                <a16:creationId xmlns:a16="http://schemas.microsoft.com/office/drawing/2014/main" id="{5C01EAB7-C80B-46F2-8B3C-9279888D3D1F}"/>
              </a:ext>
            </a:extLst>
          </p:cNvPr>
          <p:cNvSpPr txBox="1">
            <a:spLocks noChangeArrowheads="1"/>
          </p:cNvSpPr>
          <p:nvPr/>
        </p:nvSpPr>
        <p:spPr bwMode="auto">
          <a:xfrm>
            <a:off x="544513" y="1713510"/>
            <a:ext cx="4979987" cy="1922707"/>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tabLst>
                <a:tab pos="571500" algn="l"/>
                <a:tab pos="2476500" algn="l"/>
                <a:tab pos="3714750" algn="l"/>
              </a:tabLst>
              <a:defRPr b="1">
                <a:solidFill>
                  <a:schemeClr val="tx1"/>
                </a:solidFill>
                <a:latin typeface="Arial" panose="020B0604020202020204" pitchFamily="34" charset="0"/>
              </a:defRPr>
            </a:lvl1pPr>
            <a:lvl2pPr marL="742950" indent="-285750">
              <a:tabLst>
                <a:tab pos="571500" algn="l"/>
                <a:tab pos="2476500" algn="l"/>
                <a:tab pos="3714750" algn="l"/>
              </a:tabLst>
              <a:defRPr b="1">
                <a:solidFill>
                  <a:schemeClr val="tx1"/>
                </a:solidFill>
                <a:latin typeface="Arial" panose="020B0604020202020204" pitchFamily="34" charset="0"/>
              </a:defRPr>
            </a:lvl2pPr>
            <a:lvl3pPr marL="1143000" indent="-228600">
              <a:tabLst>
                <a:tab pos="571500" algn="l"/>
                <a:tab pos="2476500" algn="l"/>
                <a:tab pos="3714750" algn="l"/>
              </a:tabLst>
              <a:defRPr b="1">
                <a:solidFill>
                  <a:schemeClr val="tx1"/>
                </a:solidFill>
                <a:latin typeface="Arial" panose="020B0604020202020204" pitchFamily="34" charset="0"/>
              </a:defRPr>
            </a:lvl3pPr>
            <a:lvl4pPr marL="1600200" indent="-228600">
              <a:tabLst>
                <a:tab pos="571500" algn="l"/>
                <a:tab pos="2476500" algn="l"/>
                <a:tab pos="3714750" algn="l"/>
              </a:tabLst>
              <a:defRPr b="1">
                <a:solidFill>
                  <a:schemeClr val="tx1"/>
                </a:solidFill>
                <a:latin typeface="Arial" panose="020B0604020202020204" pitchFamily="34" charset="0"/>
              </a:defRPr>
            </a:lvl4pPr>
            <a:lvl5pPr marL="2057400" indent="-228600">
              <a:tabLst>
                <a:tab pos="571500" algn="l"/>
                <a:tab pos="2476500" algn="l"/>
                <a:tab pos="3714750" algn="l"/>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714750" algn="l"/>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714750" algn="l"/>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714750" algn="l"/>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714750" algn="l"/>
              </a:tabLst>
              <a:defRPr b="1">
                <a:solidFill>
                  <a:schemeClr val="tx1"/>
                </a:solidFill>
                <a:latin typeface="Arial" panose="020B0604020202020204" pitchFamily="34" charset="0"/>
              </a:defRPr>
            </a:lvl9pPr>
          </a:lstStyle>
          <a:p>
            <a:pPr algn="l"/>
            <a:r>
              <a:rPr lang="ru-RU" altLang="ru-RU" noProof="1">
                <a:solidFill>
                  <a:srgbClr val="0E176C"/>
                </a:solidFill>
              </a:rPr>
              <a:t>Регист.врем </a:t>
            </a:r>
            <a:r>
              <a:rPr lang="en-US" altLang="ru-RU" noProof="1">
                <a:solidFill>
                  <a:srgbClr val="0E176C"/>
                </a:solidFill>
              </a:rPr>
              <a:t>	</a:t>
            </a:r>
            <a:r>
              <a:rPr lang="ru-RU" altLang="ru-RU" noProof="1">
                <a:solidFill>
                  <a:srgbClr val="0E176C"/>
                </a:solidFill>
              </a:rPr>
              <a:t>Сотрудник </a:t>
            </a:r>
            <a:r>
              <a:rPr lang="en-US" altLang="ru-RU" noProof="1">
                <a:solidFill>
                  <a:srgbClr val="0E176C"/>
                </a:solidFill>
              </a:rPr>
              <a:t>: </a:t>
            </a:r>
            <a:r>
              <a:rPr lang="ru-RU" altLang="ru-RU" b="0" noProof="1">
                <a:solidFill>
                  <a:srgbClr val="0E176C"/>
                </a:solidFill>
              </a:rPr>
              <a:t>МБХ</a:t>
            </a:r>
            <a:endParaRPr lang="en-US" altLang="ru-RU" noProof="1">
              <a:solidFill>
                <a:srgbClr val="0E176C"/>
              </a:solidFill>
            </a:endParaRPr>
          </a:p>
          <a:p>
            <a:pPr algn="l">
              <a:spcBef>
                <a:spcPct val="30000"/>
              </a:spcBef>
            </a:pPr>
            <a:r>
              <a:rPr lang="ru-RU" altLang="ru-RU" b="0" noProof="1">
                <a:solidFill>
                  <a:srgbClr val="0E176C"/>
                </a:solidFill>
              </a:rPr>
              <a:t>Наименование</a:t>
            </a:r>
            <a:r>
              <a:rPr lang="en-US" altLang="ru-RU" b="0" noProof="1">
                <a:solidFill>
                  <a:srgbClr val="0E176C"/>
                </a:solidFill>
              </a:rPr>
              <a:t>	</a:t>
            </a:r>
            <a:r>
              <a:rPr lang="ru-RU" altLang="ru-RU" b="0" noProof="1">
                <a:solidFill>
                  <a:srgbClr val="0E176C"/>
                </a:solidFill>
              </a:rPr>
              <a:t>Дата      Прод.(час.)</a:t>
            </a:r>
            <a:endParaRPr lang="en-US" altLang="ru-RU" b="0" noProof="1">
              <a:solidFill>
                <a:srgbClr val="0E176C"/>
              </a:solidFill>
            </a:endParaRPr>
          </a:p>
          <a:p>
            <a:pPr algn="l">
              <a:spcBef>
                <a:spcPct val="30000"/>
              </a:spcBef>
            </a:pPr>
            <a:r>
              <a:rPr lang="en-US" altLang="ru-RU" b="0" noProof="1">
                <a:solidFill>
                  <a:srgbClr val="0E176C"/>
                </a:solidFill>
              </a:rPr>
              <a:t>102	</a:t>
            </a:r>
            <a:r>
              <a:rPr lang="ru-RU" altLang="ru-RU" b="0" noProof="1">
                <a:solidFill>
                  <a:srgbClr val="0E176C"/>
                </a:solidFill>
              </a:rPr>
              <a:t>Обед</a:t>
            </a:r>
            <a:r>
              <a:rPr lang="en-US" altLang="ru-RU" b="0" noProof="1">
                <a:solidFill>
                  <a:srgbClr val="0E176C"/>
                </a:solidFill>
              </a:rPr>
              <a:t>	23-09-22	0.5</a:t>
            </a:r>
          </a:p>
          <a:p>
            <a:pPr algn="l"/>
            <a:r>
              <a:rPr lang="en-US" altLang="ru-RU" b="0" noProof="1">
                <a:solidFill>
                  <a:srgbClr val="0E176C"/>
                </a:solidFill>
              </a:rPr>
              <a:t>715	</a:t>
            </a:r>
            <a:r>
              <a:rPr lang="ru-RU" altLang="ru-RU" b="0" noProof="1">
                <a:solidFill>
                  <a:srgbClr val="0E176C"/>
                </a:solidFill>
              </a:rPr>
              <a:t>Дизайн </a:t>
            </a:r>
            <a:r>
              <a:rPr lang="en-US" altLang="ru-RU" b="0" noProof="1">
                <a:solidFill>
                  <a:srgbClr val="0E176C"/>
                </a:solidFill>
              </a:rPr>
              <a:t>DXP	23-09-22	4.0</a:t>
            </a:r>
          </a:p>
          <a:p>
            <a:pPr algn="l"/>
            <a:r>
              <a:rPr lang="en-US" altLang="ru-RU" b="0" noProof="1">
                <a:solidFill>
                  <a:srgbClr val="0E176C"/>
                </a:solidFill>
              </a:rPr>
              <a:t>812	</a:t>
            </a:r>
            <a:r>
              <a:rPr lang="ru-RU" altLang="ru-RU" b="0" noProof="1">
                <a:solidFill>
                  <a:srgbClr val="0E176C"/>
                </a:solidFill>
              </a:rPr>
              <a:t>Встреча с зак</a:t>
            </a:r>
            <a:r>
              <a:rPr lang="en-US" altLang="ru-RU" b="0" noProof="1">
                <a:solidFill>
                  <a:srgbClr val="0E176C"/>
                </a:solidFill>
              </a:rPr>
              <a:t>	23-09-22	3.0</a:t>
            </a:r>
          </a:p>
          <a:p>
            <a:pPr algn="l">
              <a:spcAft>
                <a:spcPct val="50000"/>
              </a:spcAft>
            </a:pPr>
            <a:r>
              <a:rPr lang="en-US" altLang="ru-RU" b="0" noProof="1">
                <a:solidFill>
                  <a:srgbClr val="0E176C"/>
                </a:solidFill>
              </a:rPr>
              <a:t>102	</a:t>
            </a:r>
            <a:r>
              <a:rPr lang="ru-RU" altLang="ru-RU" b="0" noProof="1">
                <a:solidFill>
                  <a:srgbClr val="0E176C"/>
                </a:solidFill>
              </a:rPr>
              <a:t>Обед</a:t>
            </a:r>
            <a:r>
              <a:rPr lang="en-US" altLang="ru-RU" b="0" noProof="1">
                <a:solidFill>
                  <a:srgbClr val="0E176C"/>
                </a:solidFill>
              </a:rPr>
              <a:t>	24-09-22	0.5</a:t>
            </a:r>
            <a:endParaRPr lang="en-US" altLang="ru-RU" noProof="1">
              <a:solidFill>
                <a:srgbClr val="0E176C"/>
              </a:solidFill>
            </a:endParaRPr>
          </a:p>
        </p:txBody>
      </p:sp>
      <p:sp>
        <p:nvSpPr>
          <p:cNvPr id="23" name="Rectangle 4">
            <a:extLst>
              <a:ext uri="{FF2B5EF4-FFF2-40B4-BE49-F238E27FC236}">
                <a16:creationId xmlns:a16="http://schemas.microsoft.com/office/drawing/2014/main" id="{2520E706-2291-4F7B-8876-14AF10C3F02E}"/>
              </a:ext>
            </a:extLst>
          </p:cNvPr>
          <p:cNvSpPr>
            <a:spLocks noChangeArrowheads="1"/>
          </p:cNvSpPr>
          <p:nvPr/>
        </p:nvSpPr>
        <p:spPr bwMode="auto">
          <a:xfrm>
            <a:off x="611189" y="2420888"/>
            <a:ext cx="4703762" cy="1152128"/>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24" name="Freeform 5">
            <a:extLst>
              <a:ext uri="{FF2B5EF4-FFF2-40B4-BE49-F238E27FC236}">
                <a16:creationId xmlns:a16="http://schemas.microsoft.com/office/drawing/2014/main" id="{E72E919E-C0A1-4268-8EE8-CFA4972D5CAC}"/>
              </a:ext>
            </a:extLst>
          </p:cNvPr>
          <p:cNvSpPr>
            <a:spLocks noChangeAspect="1"/>
          </p:cNvSpPr>
          <p:nvPr/>
        </p:nvSpPr>
        <p:spPr bwMode="auto">
          <a:xfrm flipV="1">
            <a:off x="5164138" y="3201503"/>
            <a:ext cx="150812" cy="371513"/>
          </a:xfrm>
          <a:custGeom>
            <a:avLst/>
            <a:gdLst>
              <a:gd name="T0" fmla="*/ 189 w 189"/>
              <a:gd name="T1" fmla="*/ 480 h 480"/>
              <a:gd name="T2" fmla="*/ 96 w 189"/>
              <a:gd name="T3" fmla="*/ 0 h 480"/>
              <a:gd name="T4" fmla="*/ 0 w 189"/>
              <a:gd name="T5" fmla="*/ 480 h 480"/>
              <a:gd name="T6" fmla="*/ 189 w 189"/>
              <a:gd name="T7" fmla="*/ 480 h 480"/>
              <a:gd name="T8" fmla="*/ 0 60000 65536"/>
              <a:gd name="T9" fmla="*/ 0 60000 65536"/>
              <a:gd name="T10" fmla="*/ 0 60000 65536"/>
              <a:gd name="T11" fmla="*/ 0 60000 65536"/>
              <a:gd name="T12" fmla="*/ 0 w 189"/>
              <a:gd name="T13" fmla="*/ 0 h 480"/>
              <a:gd name="T14" fmla="*/ 189 w 189"/>
              <a:gd name="T15" fmla="*/ 480 h 480"/>
            </a:gdLst>
            <a:ahLst/>
            <a:cxnLst>
              <a:cxn ang="T8">
                <a:pos x="T0" y="T1"/>
              </a:cxn>
              <a:cxn ang="T9">
                <a:pos x="T2" y="T3"/>
              </a:cxn>
              <a:cxn ang="T10">
                <a:pos x="T4" y="T5"/>
              </a:cxn>
              <a:cxn ang="T11">
                <a:pos x="T6" y="T7"/>
              </a:cxn>
            </a:cxnLst>
            <a:rect l="T12" t="T13" r="T14" b="T15"/>
            <a:pathLst>
              <a:path w="189" h="480">
                <a:moveTo>
                  <a:pt x="189" y="480"/>
                </a:moveTo>
                <a:lnTo>
                  <a:pt x="96" y="0"/>
                </a:lnTo>
                <a:lnTo>
                  <a:pt x="0" y="480"/>
                </a:lnTo>
                <a:lnTo>
                  <a:pt x="189" y="480"/>
                </a:lnTo>
                <a:close/>
              </a:path>
            </a:pathLst>
          </a:custGeom>
          <a:solidFill>
            <a:schemeClr val="tx1"/>
          </a:solidFill>
          <a:ln w="3175">
            <a:solidFill>
              <a:schemeClr val="tx1"/>
            </a:solidFill>
            <a:round/>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25" name="Line 6">
            <a:extLst>
              <a:ext uri="{FF2B5EF4-FFF2-40B4-BE49-F238E27FC236}">
                <a16:creationId xmlns:a16="http://schemas.microsoft.com/office/drawing/2014/main" id="{67D5697E-87BA-49DA-8F33-845AE294F8B1}"/>
              </a:ext>
            </a:extLst>
          </p:cNvPr>
          <p:cNvSpPr>
            <a:spLocks noChangeShapeType="1"/>
          </p:cNvSpPr>
          <p:nvPr/>
        </p:nvSpPr>
        <p:spPr bwMode="auto">
          <a:xfrm>
            <a:off x="5132184" y="2382391"/>
            <a:ext cx="0" cy="11906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dirty="0">
              <a:solidFill>
                <a:srgbClr val="0E176C"/>
              </a:solidFill>
            </a:endParaRPr>
          </a:p>
        </p:txBody>
      </p:sp>
      <p:sp>
        <p:nvSpPr>
          <p:cNvPr id="26" name="Freeform 7">
            <a:extLst>
              <a:ext uri="{FF2B5EF4-FFF2-40B4-BE49-F238E27FC236}">
                <a16:creationId xmlns:a16="http://schemas.microsoft.com/office/drawing/2014/main" id="{CAD396F7-AFF8-40AA-BCD0-C56C785D2D10}"/>
              </a:ext>
            </a:extLst>
          </p:cNvPr>
          <p:cNvSpPr>
            <a:spLocks noChangeAspect="1"/>
          </p:cNvSpPr>
          <p:nvPr/>
        </p:nvSpPr>
        <p:spPr bwMode="auto">
          <a:xfrm>
            <a:off x="5148064" y="2337407"/>
            <a:ext cx="150812" cy="371513"/>
          </a:xfrm>
          <a:custGeom>
            <a:avLst/>
            <a:gdLst>
              <a:gd name="T0" fmla="*/ 189 w 189"/>
              <a:gd name="T1" fmla="*/ 480 h 480"/>
              <a:gd name="T2" fmla="*/ 96 w 189"/>
              <a:gd name="T3" fmla="*/ 0 h 480"/>
              <a:gd name="T4" fmla="*/ 0 w 189"/>
              <a:gd name="T5" fmla="*/ 480 h 480"/>
              <a:gd name="T6" fmla="*/ 189 w 189"/>
              <a:gd name="T7" fmla="*/ 480 h 480"/>
              <a:gd name="T8" fmla="*/ 0 60000 65536"/>
              <a:gd name="T9" fmla="*/ 0 60000 65536"/>
              <a:gd name="T10" fmla="*/ 0 60000 65536"/>
              <a:gd name="T11" fmla="*/ 0 60000 65536"/>
              <a:gd name="T12" fmla="*/ 0 w 189"/>
              <a:gd name="T13" fmla="*/ 0 h 480"/>
              <a:gd name="T14" fmla="*/ 189 w 189"/>
              <a:gd name="T15" fmla="*/ 480 h 480"/>
            </a:gdLst>
            <a:ahLst/>
            <a:cxnLst>
              <a:cxn ang="T8">
                <a:pos x="T0" y="T1"/>
              </a:cxn>
              <a:cxn ang="T9">
                <a:pos x="T2" y="T3"/>
              </a:cxn>
              <a:cxn ang="T10">
                <a:pos x="T4" y="T5"/>
              </a:cxn>
              <a:cxn ang="T11">
                <a:pos x="T6" y="T7"/>
              </a:cxn>
            </a:cxnLst>
            <a:rect l="T12" t="T13" r="T14" b="T15"/>
            <a:pathLst>
              <a:path w="189" h="480">
                <a:moveTo>
                  <a:pt x="189" y="480"/>
                </a:moveTo>
                <a:lnTo>
                  <a:pt x="96" y="0"/>
                </a:lnTo>
                <a:lnTo>
                  <a:pt x="0" y="480"/>
                </a:lnTo>
                <a:lnTo>
                  <a:pt x="189" y="480"/>
                </a:lnTo>
                <a:close/>
              </a:path>
            </a:pathLst>
          </a:custGeom>
          <a:solidFill>
            <a:schemeClr val="tx1"/>
          </a:solidFill>
          <a:ln w="3175">
            <a:solidFill>
              <a:schemeClr val="tx1"/>
            </a:solidFill>
            <a:round/>
            <a:headEnd/>
            <a:tailEnd/>
          </a:ln>
        </p:spPr>
        <p:txBody>
          <a:bodyPr wrap="squar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27" name="AutoShape 8">
            <a:extLst>
              <a:ext uri="{FF2B5EF4-FFF2-40B4-BE49-F238E27FC236}">
                <a16:creationId xmlns:a16="http://schemas.microsoft.com/office/drawing/2014/main" id="{880505FE-3806-41C2-8AFD-64B5E12698D6}"/>
              </a:ext>
            </a:extLst>
          </p:cNvPr>
          <p:cNvSpPr>
            <a:spLocks noChangeArrowheads="1"/>
          </p:cNvSpPr>
          <p:nvPr/>
        </p:nvSpPr>
        <p:spPr bwMode="auto">
          <a:xfrm>
            <a:off x="6221413" y="1413357"/>
            <a:ext cx="2922587" cy="2556304"/>
          </a:xfrm>
          <a:prstGeom prst="wedgeRoundRectCallout">
            <a:avLst>
              <a:gd name="adj1" fmla="val -76306"/>
              <a:gd name="adj2" fmla="val 20903"/>
              <a:gd name="adj3" fmla="val 1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r>
              <a:rPr lang="ru-RU" altLang="ru-RU" noProof="1" smtClean="0">
                <a:solidFill>
                  <a:srgbClr val="0E176C"/>
                </a:solidFill>
              </a:rPr>
              <a:t>Проблемалар:</a:t>
            </a:r>
          </a:p>
          <a:p>
            <a:r>
              <a:rPr lang="ru-RU" dirty="0" err="1" smtClean="0">
                <a:solidFill>
                  <a:srgbClr val="0E176C"/>
                </a:solidFill>
              </a:rPr>
              <a:t>Шаблондардың</a:t>
            </a:r>
            <a:r>
              <a:rPr lang="ru-RU" dirty="0" smtClean="0">
                <a:solidFill>
                  <a:srgbClr val="0E176C"/>
                </a:solidFill>
              </a:rPr>
              <a:t> </a:t>
            </a:r>
            <a:r>
              <a:rPr lang="ru-RU" dirty="0" err="1">
                <a:solidFill>
                  <a:srgbClr val="0E176C"/>
                </a:solidFill>
              </a:rPr>
              <a:t>жоқтығы</a:t>
            </a:r>
            <a:endParaRPr lang="ru-RU" dirty="0">
              <a:solidFill>
                <a:srgbClr val="0E176C"/>
              </a:solidFill>
            </a:endParaRPr>
          </a:p>
          <a:p>
            <a:r>
              <a:rPr lang="ru-RU" dirty="0" err="1">
                <a:solidFill>
                  <a:srgbClr val="0E176C"/>
                </a:solidFill>
              </a:rPr>
              <a:t>Гештальт</a:t>
            </a:r>
            <a:r>
              <a:rPr lang="ru-RU" dirty="0">
                <a:solidFill>
                  <a:srgbClr val="0E176C"/>
                </a:solidFill>
              </a:rPr>
              <a:t> </a:t>
            </a:r>
            <a:r>
              <a:rPr lang="ru-RU" dirty="0" err="1">
                <a:solidFill>
                  <a:srgbClr val="0E176C"/>
                </a:solidFill>
              </a:rPr>
              <a:t>қағидаттарының</a:t>
            </a:r>
            <a:r>
              <a:rPr lang="ru-RU" dirty="0">
                <a:solidFill>
                  <a:srgbClr val="0E176C"/>
                </a:solidFill>
              </a:rPr>
              <a:t> </a:t>
            </a:r>
            <a:r>
              <a:rPr lang="ru-RU" dirty="0" err="1">
                <a:solidFill>
                  <a:srgbClr val="0E176C"/>
                </a:solidFill>
              </a:rPr>
              <a:t>сақталмауы</a:t>
            </a:r>
            <a:endParaRPr lang="ru-RU" altLang="ru-RU" noProof="1">
              <a:solidFill>
                <a:srgbClr val="0E176C"/>
              </a:solidFill>
            </a:endParaRPr>
          </a:p>
          <a:p>
            <a:r>
              <a:rPr lang="ru-RU" dirty="0" err="1">
                <a:solidFill>
                  <a:srgbClr val="0E176C"/>
                </a:solidFill>
              </a:rPr>
              <a:t>Көрнекі</a:t>
            </a:r>
            <a:r>
              <a:rPr lang="ru-RU" dirty="0">
                <a:solidFill>
                  <a:srgbClr val="0E176C"/>
                </a:solidFill>
              </a:rPr>
              <a:t> </a:t>
            </a:r>
            <a:r>
              <a:rPr lang="ru-RU" dirty="0" err="1">
                <a:solidFill>
                  <a:srgbClr val="0E176C"/>
                </a:solidFill>
              </a:rPr>
              <a:t>тексерудің</a:t>
            </a:r>
            <a:r>
              <a:rPr lang="ru-RU" dirty="0">
                <a:solidFill>
                  <a:srgbClr val="0E176C"/>
                </a:solidFill>
              </a:rPr>
              <a:t> </a:t>
            </a:r>
            <a:r>
              <a:rPr lang="ru-RU" dirty="0" err="1">
                <a:solidFill>
                  <a:srgbClr val="0E176C"/>
                </a:solidFill>
              </a:rPr>
              <a:t>болмауы</a:t>
            </a:r>
            <a:endParaRPr lang="en-US" altLang="ru-RU" noProof="1">
              <a:solidFill>
                <a:srgbClr val="0E176C"/>
              </a:solidFill>
            </a:endParaRPr>
          </a:p>
        </p:txBody>
      </p:sp>
      <p:grpSp>
        <p:nvGrpSpPr>
          <p:cNvPr id="28" name="Group 15">
            <a:extLst>
              <a:ext uri="{FF2B5EF4-FFF2-40B4-BE49-F238E27FC236}">
                <a16:creationId xmlns:a16="http://schemas.microsoft.com/office/drawing/2014/main" id="{456773FE-EB4F-4FD2-B97F-CBC4731BA51B}"/>
              </a:ext>
            </a:extLst>
          </p:cNvPr>
          <p:cNvGrpSpPr>
            <a:grpSpLocks/>
          </p:cNvGrpSpPr>
          <p:nvPr/>
        </p:nvGrpSpPr>
        <p:grpSpPr bwMode="auto">
          <a:xfrm>
            <a:off x="516757" y="3712582"/>
            <a:ext cx="7265987" cy="2733675"/>
            <a:chOff x="319" y="2139"/>
            <a:chExt cx="4577" cy="1722"/>
          </a:xfrm>
        </p:grpSpPr>
        <p:grpSp>
          <p:nvGrpSpPr>
            <p:cNvPr id="29" name="Group 9">
              <a:extLst>
                <a:ext uri="{FF2B5EF4-FFF2-40B4-BE49-F238E27FC236}">
                  <a16:creationId xmlns:a16="http://schemas.microsoft.com/office/drawing/2014/main" id="{6CE1C6A3-6EFC-42FB-9C57-86C2BF56D8C8}"/>
                </a:ext>
              </a:extLst>
            </p:cNvPr>
            <p:cNvGrpSpPr>
              <a:grpSpLocks/>
            </p:cNvGrpSpPr>
            <p:nvPr/>
          </p:nvGrpSpPr>
          <p:grpSpPr bwMode="auto">
            <a:xfrm>
              <a:off x="343" y="2423"/>
              <a:ext cx="4553" cy="1438"/>
              <a:chOff x="343" y="2171"/>
              <a:chExt cx="4553" cy="1438"/>
            </a:xfrm>
          </p:grpSpPr>
          <p:sp>
            <p:nvSpPr>
              <p:cNvPr id="31" name="Text Box 10">
                <a:extLst>
                  <a:ext uri="{FF2B5EF4-FFF2-40B4-BE49-F238E27FC236}">
                    <a16:creationId xmlns:a16="http://schemas.microsoft.com/office/drawing/2014/main" id="{9A1DAD05-0C2E-4CB5-BB0F-EA5609351439}"/>
                  </a:ext>
                </a:extLst>
              </p:cNvPr>
              <p:cNvSpPr txBox="1">
                <a:spLocks noChangeArrowheads="1"/>
              </p:cNvSpPr>
              <p:nvPr/>
            </p:nvSpPr>
            <p:spPr bwMode="auto">
              <a:xfrm>
                <a:off x="343" y="2171"/>
                <a:ext cx="4553" cy="143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1pPr>
                <a:lvl2pPr marL="742950" indent="-28575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2pPr>
                <a:lvl3pPr marL="11430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3pPr>
                <a:lvl4pPr marL="16002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4pPr>
                <a:lvl5pPr marL="20574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9pPr>
              </a:lstStyle>
              <a:p>
                <a:pPr algn="l"/>
                <a:r>
                  <a:rPr lang="ru-RU" altLang="ru-RU" noProof="1">
                    <a:solidFill>
                      <a:srgbClr val="0E176C"/>
                    </a:solidFill>
                  </a:rPr>
                  <a:t>Регист.врем </a:t>
                </a:r>
                <a:r>
                  <a:rPr lang="en-US" altLang="ru-RU" noProof="1">
                    <a:solidFill>
                      <a:srgbClr val="0E176C"/>
                    </a:solidFill>
                  </a:rPr>
                  <a:t>	</a:t>
                </a:r>
                <a:r>
                  <a:rPr lang="ru-RU" altLang="ru-RU" noProof="1">
                    <a:solidFill>
                      <a:srgbClr val="0E176C"/>
                    </a:solidFill>
                  </a:rPr>
                  <a:t>Сотрудник </a:t>
                </a:r>
                <a:r>
                  <a:rPr lang="en-US" altLang="ru-RU" noProof="1">
                    <a:solidFill>
                      <a:srgbClr val="0E176C"/>
                    </a:solidFill>
                  </a:rPr>
                  <a:t>: </a:t>
                </a:r>
                <a:r>
                  <a:rPr lang="ru-RU" altLang="ru-RU" b="0" noProof="1">
                    <a:solidFill>
                      <a:srgbClr val="0E176C"/>
                    </a:solidFill>
                  </a:rPr>
                  <a:t>МБХ </a:t>
                </a:r>
                <a:r>
                  <a:rPr lang="en-US" altLang="ru-RU" b="0" noProof="1">
                    <a:solidFill>
                      <a:srgbClr val="0E176C"/>
                    </a:solidFill>
                  </a:rPr>
                  <a:t>	</a:t>
                </a:r>
                <a:r>
                  <a:rPr lang="ru-RU" altLang="ru-RU" noProof="1">
                    <a:solidFill>
                      <a:srgbClr val="0E176C"/>
                    </a:solidFill>
                  </a:rPr>
                  <a:t>Нед</a:t>
                </a:r>
                <a:r>
                  <a:rPr lang="en-US" altLang="ru-RU" noProof="1">
                    <a:solidFill>
                      <a:srgbClr val="0E176C"/>
                    </a:solidFill>
                  </a:rPr>
                  <a:t>: </a:t>
                </a:r>
                <a:r>
                  <a:rPr lang="en-US" altLang="ru-RU" b="0" noProof="1">
                    <a:solidFill>
                      <a:srgbClr val="0E176C"/>
                    </a:solidFill>
                  </a:rPr>
                  <a:t>39  </a:t>
                </a:r>
                <a:r>
                  <a:rPr lang="ru-RU" altLang="ru-RU" noProof="1">
                    <a:solidFill>
                      <a:srgbClr val="0E176C"/>
                    </a:solidFill>
                  </a:rPr>
                  <a:t>Год</a:t>
                </a:r>
                <a:r>
                  <a:rPr lang="en-US" altLang="ru-RU" noProof="1">
                    <a:solidFill>
                      <a:srgbClr val="0E176C"/>
                    </a:solidFill>
                  </a:rPr>
                  <a:t>:</a:t>
                </a:r>
                <a:r>
                  <a:rPr lang="en-US" altLang="ru-RU" b="0" noProof="1">
                    <a:solidFill>
                      <a:srgbClr val="0E176C"/>
                    </a:solidFill>
                  </a:rPr>
                  <a:t> 22</a:t>
                </a:r>
                <a:endParaRPr lang="en-US" altLang="ru-RU" noProof="1">
                  <a:solidFill>
                    <a:srgbClr val="0E176C"/>
                  </a:solidFill>
                </a:endParaRPr>
              </a:p>
              <a:p>
                <a:pPr algn="l">
                  <a:spcBef>
                    <a:spcPct val="30000"/>
                  </a:spcBef>
                </a:pPr>
                <a:r>
                  <a:rPr lang="ru-RU" altLang="ru-RU" b="0" noProof="1">
                    <a:solidFill>
                      <a:srgbClr val="0E176C"/>
                    </a:solidFill>
                  </a:rPr>
                  <a:t>Наименование </a:t>
                </a:r>
                <a:r>
                  <a:rPr lang="en-US" altLang="ru-RU" b="0" noProof="1">
                    <a:solidFill>
                      <a:srgbClr val="0E176C"/>
                    </a:solidFill>
                  </a:rPr>
                  <a:t>	</a:t>
                </a:r>
                <a:r>
                  <a:rPr lang="ru-RU" altLang="ru-RU" b="0" noProof="1">
                    <a:solidFill>
                      <a:srgbClr val="0E176C"/>
                    </a:solidFill>
                  </a:rPr>
                  <a:t>Пон</a:t>
                </a:r>
                <a:r>
                  <a:rPr lang="en-US" altLang="ru-RU" b="0" noProof="1">
                    <a:solidFill>
                      <a:srgbClr val="0E176C"/>
                    </a:solidFill>
                  </a:rPr>
                  <a:t>	</a:t>
                </a:r>
                <a:r>
                  <a:rPr lang="ru-RU" altLang="ru-RU" b="0" noProof="1">
                    <a:solidFill>
                      <a:srgbClr val="0E176C"/>
                    </a:solidFill>
                  </a:rPr>
                  <a:t>Вт</a:t>
                </a:r>
                <a:r>
                  <a:rPr lang="en-US" altLang="ru-RU" b="0" noProof="1">
                    <a:solidFill>
                      <a:srgbClr val="0E176C"/>
                    </a:solidFill>
                  </a:rPr>
                  <a:t>	</a:t>
                </a:r>
                <a:r>
                  <a:rPr lang="ru-RU" altLang="ru-RU" b="0" noProof="1">
                    <a:solidFill>
                      <a:srgbClr val="0E176C"/>
                    </a:solidFill>
                  </a:rPr>
                  <a:t>Ср</a:t>
                </a:r>
                <a:r>
                  <a:rPr lang="en-US" altLang="ru-RU" b="0" noProof="1">
                    <a:solidFill>
                      <a:srgbClr val="0E176C"/>
                    </a:solidFill>
                  </a:rPr>
                  <a:t>	</a:t>
                </a:r>
                <a:r>
                  <a:rPr lang="ru-RU" altLang="ru-RU" b="0" noProof="1">
                    <a:solidFill>
                      <a:srgbClr val="0E176C"/>
                    </a:solidFill>
                  </a:rPr>
                  <a:t>Четв</a:t>
                </a:r>
                <a:r>
                  <a:rPr lang="en-US" altLang="ru-RU" b="0" noProof="1">
                    <a:solidFill>
                      <a:srgbClr val="0E176C"/>
                    </a:solidFill>
                  </a:rPr>
                  <a:t>	</a:t>
                </a:r>
                <a:r>
                  <a:rPr lang="ru-RU" altLang="ru-RU" b="0" noProof="1">
                    <a:solidFill>
                      <a:srgbClr val="0E176C"/>
                    </a:solidFill>
                  </a:rPr>
                  <a:t>Пят</a:t>
                </a:r>
                <a:r>
                  <a:rPr lang="en-US" altLang="ru-RU" b="0" noProof="1">
                    <a:solidFill>
                      <a:srgbClr val="0E176C"/>
                    </a:solidFill>
                  </a:rPr>
                  <a:t>	</a:t>
                </a:r>
                <a:r>
                  <a:rPr lang="ru-RU" altLang="ru-RU" b="0" noProof="1">
                    <a:solidFill>
                      <a:srgbClr val="0E176C"/>
                    </a:solidFill>
                  </a:rPr>
                  <a:t>Суб</a:t>
                </a:r>
                <a:r>
                  <a:rPr lang="en-US" altLang="ru-RU" b="0" noProof="1">
                    <a:solidFill>
                      <a:srgbClr val="0E176C"/>
                    </a:solidFill>
                  </a:rPr>
                  <a:t>	</a:t>
                </a:r>
                <a:r>
                  <a:rPr lang="ru-RU" altLang="ru-RU" b="0" noProof="1">
                    <a:solidFill>
                      <a:srgbClr val="0E176C"/>
                    </a:solidFill>
                  </a:rPr>
                  <a:t>Вс</a:t>
                </a:r>
                <a:r>
                  <a:rPr lang="en-US" altLang="ru-RU" b="0" noProof="1">
                    <a:solidFill>
                      <a:srgbClr val="0E176C"/>
                    </a:solidFill>
                  </a:rPr>
                  <a:t>	</a:t>
                </a:r>
                <a:r>
                  <a:rPr lang="ru-RU" altLang="ru-RU" b="0" noProof="1">
                    <a:solidFill>
                      <a:srgbClr val="0E176C"/>
                    </a:solidFill>
                  </a:rPr>
                  <a:t>Итог</a:t>
                </a:r>
                <a:endParaRPr lang="en-US" altLang="ru-RU" b="0" noProof="1">
                  <a:solidFill>
                    <a:srgbClr val="0E176C"/>
                  </a:solidFill>
                </a:endParaRPr>
              </a:p>
              <a:p>
                <a:pPr algn="l">
                  <a:spcBef>
                    <a:spcPct val="30000"/>
                  </a:spcBef>
                </a:pPr>
                <a:r>
                  <a:rPr lang="en-US" altLang="ru-RU" b="0" noProof="1">
                    <a:solidFill>
                      <a:srgbClr val="0E176C"/>
                    </a:solidFill>
                  </a:rPr>
                  <a:t>102	</a:t>
                </a:r>
                <a:r>
                  <a:rPr lang="ru-RU" altLang="ru-RU" b="0" noProof="1">
                    <a:solidFill>
                      <a:srgbClr val="0E176C"/>
                    </a:solidFill>
                  </a:rPr>
                  <a:t>Обед </a:t>
                </a:r>
                <a:r>
                  <a:rPr lang="en-US" altLang="ru-RU" b="0" noProof="1">
                    <a:solidFill>
                      <a:srgbClr val="0E176C"/>
                    </a:solidFill>
                  </a:rPr>
                  <a:t>	0.5	0.5	0.5		0.5			2.0</a:t>
                </a:r>
              </a:p>
              <a:p>
                <a:pPr algn="l"/>
                <a:r>
                  <a:rPr lang="en-US" altLang="ru-RU" b="0" noProof="1">
                    <a:solidFill>
                      <a:srgbClr val="0E176C"/>
                    </a:solidFill>
                  </a:rPr>
                  <a:t>715	</a:t>
                </a:r>
                <a:r>
                  <a:rPr lang="ru-RU" altLang="ru-RU" b="0" noProof="1">
                    <a:solidFill>
                      <a:srgbClr val="0E176C"/>
                    </a:solidFill>
                  </a:rPr>
                  <a:t>Дизайн </a:t>
                </a:r>
                <a:r>
                  <a:rPr lang="en-US" altLang="ru-RU" b="0" noProof="1">
                    <a:solidFill>
                      <a:srgbClr val="0E176C"/>
                    </a:solidFill>
                  </a:rPr>
                  <a:t>DXP 	4.0	3.0	5.0		3.0	4.5		19.5</a:t>
                </a:r>
              </a:p>
              <a:p>
                <a:pPr algn="l"/>
                <a:r>
                  <a:rPr lang="en-US" altLang="ru-RU" b="0" noProof="1">
                    <a:solidFill>
                      <a:srgbClr val="0E176C"/>
                    </a:solidFill>
                  </a:rPr>
                  <a:t>808	</a:t>
                </a:r>
                <a:r>
                  <a:rPr lang="ru-RU" altLang="ru-RU" b="0" noProof="1">
                    <a:solidFill>
                      <a:srgbClr val="0E176C"/>
                    </a:solidFill>
                  </a:rPr>
                  <a:t>Обзор</a:t>
                </a:r>
                <a:r>
                  <a:rPr lang="en-US" altLang="ru-RU" b="0" noProof="1">
                    <a:solidFill>
                      <a:srgbClr val="0E176C"/>
                    </a:solidFill>
                  </a:rPr>
                  <a:t> SPA		4.5	2.5					7.0</a:t>
                </a:r>
              </a:p>
              <a:p>
                <a:pPr algn="l">
                  <a:spcAft>
                    <a:spcPct val="30000"/>
                  </a:spcAft>
                </a:pPr>
                <a:r>
                  <a:rPr lang="en-US" altLang="ru-RU" b="0" noProof="1">
                    <a:solidFill>
                      <a:srgbClr val="0E176C"/>
                    </a:solidFill>
                  </a:rPr>
                  <a:t>812	</a:t>
                </a:r>
                <a:r>
                  <a:rPr lang="ru-RU" altLang="ru-RU" b="0" noProof="1">
                    <a:solidFill>
                      <a:srgbClr val="0E176C"/>
                    </a:solidFill>
                  </a:rPr>
                  <a:t>Встреча с зак </a:t>
                </a:r>
                <a:r>
                  <a:rPr lang="en-US" altLang="ru-RU" b="0" noProof="1">
                    <a:solidFill>
                      <a:srgbClr val="0E176C"/>
                    </a:solidFill>
                  </a:rPr>
                  <a:t>	3.0			7.5	3.5			14.0</a:t>
                </a:r>
              </a:p>
              <a:p>
                <a:pPr algn="l">
                  <a:spcAft>
                    <a:spcPct val="50000"/>
                  </a:spcAft>
                </a:pPr>
                <a:r>
                  <a:rPr lang="ru-RU" altLang="ru-RU" noProof="1">
                    <a:solidFill>
                      <a:srgbClr val="0E176C"/>
                    </a:solidFill>
                  </a:rPr>
                  <a:t>Итого</a:t>
                </a:r>
                <a:r>
                  <a:rPr lang="en-US" altLang="ru-RU" noProof="1">
                    <a:solidFill>
                      <a:srgbClr val="0E176C"/>
                    </a:solidFill>
                  </a:rPr>
                  <a:t>	</a:t>
                </a:r>
                <a:r>
                  <a:rPr lang="en-US" altLang="ru-RU" b="0" noProof="1">
                    <a:solidFill>
                      <a:srgbClr val="0E176C"/>
                    </a:solidFill>
                  </a:rPr>
                  <a:t>7.5	8.0	8.0	7.5	7.0	4.5	0.0	42.5</a:t>
                </a:r>
                <a:endParaRPr lang="en-US" altLang="ru-RU" noProof="1">
                  <a:solidFill>
                    <a:srgbClr val="0E176C"/>
                  </a:solidFill>
                </a:endParaRPr>
              </a:p>
            </p:txBody>
          </p:sp>
          <p:sp>
            <p:nvSpPr>
              <p:cNvPr id="32" name="Rectangle 11">
                <a:extLst>
                  <a:ext uri="{FF2B5EF4-FFF2-40B4-BE49-F238E27FC236}">
                    <a16:creationId xmlns:a16="http://schemas.microsoft.com/office/drawing/2014/main" id="{3DC5E172-EB04-4263-9521-04ED2A409A19}"/>
                  </a:ext>
                </a:extLst>
              </p:cNvPr>
              <p:cNvSpPr>
                <a:spLocks noChangeArrowheads="1"/>
              </p:cNvSpPr>
              <p:nvPr/>
            </p:nvSpPr>
            <p:spPr bwMode="auto">
              <a:xfrm>
                <a:off x="364" y="2382"/>
                <a:ext cx="4415" cy="234"/>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solidFill>
                    <a:srgbClr val="0E176C"/>
                  </a:solidFill>
                </a:endParaRPr>
              </a:p>
            </p:txBody>
          </p:sp>
          <p:sp>
            <p:nvSpPr>
              <p:cNvPr id="33" name="Line 12">
                <a:extLst>
                  <a:ext uri="{FF2B5EF4-FFF2-40B4-BE49-F238E27FC236}">
                    <a16:creationId xmlns:a16="http://schemas.microsoft.com/office/drawing/2014/main" id="{11D26B9E-6D56-4318-9050-A8156D449809}"/>
                  </a:ext>
                </a:extLst>
              </p:cNvPr>
              <p:cNvSpPr>
                <a:spLocks noChangeShapeType="1"/>
              </p:cNvSpPr>
              <p:nvPr/>
            </p:nvSpPr>
            <p:spPr bwMode="auto">
              <a:xfrm>
                <a:off x="385" y="3330"/>
                <a:ext cx="441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solidFill>
                    <a:srgbClr val="0E176C"/>
                  </a:solidFill>
                </a:endParaRPr>
              </a:p>
            </p:txBody>
          </p:sp>
          <p:sp>
            <p:nvSpPr>
              <p:cNvPr id="34" name="Line 13">
                <a:extLst>
                  <a:ext uri="{FF2B5EF4-FFF2-40B4-BE49-F238E27FC236}">
                    <a16:creationId xmlns:a16="http://schemas.microsoft.com/office/drawing/2014/main" id="{C95CD251-F408-4E77-8411-52A6473D57D7}"/>
                  </a:ext>
                </a:extLst>
              </p:cNvPr>
              <p:cNvSpPr>
                <a:spLocks noChangeShapeType="1"/>
              </p:cNvSpPr>
              <p:nvPr/>
            </p:nvSpPr>
            <p:spPr bwMode="auto">
              <a:xfrm>
                <a:off x="4404" y="2598"/>
                <a:ext cx="0" cy="96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solidFill>
                    <a:srgbClr val="0E176C"/>
                  </a:solidFill>
                </a:endParaRPr>
              </a:p>
            </p:txBody>
          </p:sp>
        </p:grpSp>
        <p:sp>
          <p:nvSpPr>
            <p:cNvPr id="30" name="Text Box 14">
              <a:extLst>
                <a:ext uri="{FF2B5EF4-FFF2-40B4-BE49-F238E27FC236}">
                  <a16:creationId xmlns:a16="http://schemas.microsoft.com/office/drawing/2014/main" id="{A574F9FE-B1E2-474E-AF35-43AAD10E27EB}"/>
                </a:ext>
              </a:extLst>
            </p:cNvPr>
            <p:cNvSpPr txBox="1">
              <a:spLocks noChangeArrowheads="1"/>
            </p:cNvSpPr>
            <p:nvPr/>
          </p:nvSpPr>
          <p:spPr bwMode="auto">
            <a:xfrm>
              <a:off x="319" y="2139"/>
              <a:ext cx="1589"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r>
                <a:rPr lang="ru-RU" altLang="ru-RU" noProof="1">
                  <a:solidFill>
                    <a:srgbClr val="0E176C"/>
                  </a:solidFill>
                </a:rPr>
                <a:t>Улучшенная версия </a:t>
              </a:r>
              <a:endParaRPr lang="en-US" altLang="ru-RU" noProof="1">
                <a:solidFill>
                  <a:srgbClr val="0E176C"/>
                </a:solidFill>
              </a:endParaRPr>
            </a:p>
          </p:txBody>
        </p:sp>
      </p:grpSp>
    </p:spTree>
    <p:extLst>
      <p:ext uri="{BB962C8B-B14F-4D97-AF65-F5344CB8AC3E}">
        <p14:creationId xmlns:p14="http://schemas.microsoft.com/office/powerpoint/2010/main" val="379726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720080"/>
          </a:xfrm>
        </p:spPr>
        <p:txBody>
          <a:bodyPr>
            <a:normAutofit/>
          </a:bodyPr>
          <a:lstStyle/>
          <a:p>
            <a:r>
              <a:rPr lang="ru-RU" sz="3200" dirty="0">
                <a:solidFill>
                  <a:srgbClr val="960000"/>
                </a:solidFill>
              </a:rPr>
              <a:t>Адам </a:t>
            </a:r>
            <a:r>
              <a:rPr lang="ru-RU" sz="3200" dirty="0" err="1">
                <a:solidFill>
                  <a:srgbClr val="960000"/>
                </a:solidFill>
              </a:rPr>
              <a:t>қателіктері</a:t>
            </a:r>
            <a:r>
              <a:rPr lang="ru-RU" sz="3200" dirty="0">
                <a:solidFill>
                  <a:srgbClr val="960000"/>
                </a:solidFill>
              </a:rPr>
              <a:t> </a:t>
            </a:r>
            <a:r>
              <a:rPr lang="ru-RU" sz="3200" dirty="0" err="1">
                <a:solidFill>
                  <a:srgbClr val="960000"/>
                </a:solidFill>
              </a:rPr>
              <a:t>және</a:t>
            </a:r>
            <a:r>
              <a:rPr lang="ru-RU" sz="3200" dirty="0">
                <a:solidFill>
                  <a:srgbClr val="960000"/>
                </a:solidFill>
              </a:rPr>
              <a:t> эргономика</a:t>
            </a:r>
            <a:endParaRPr lang="ru-RU" sz="3200" dirty="0">
              <a:solidFill>
                <a:srgbClr val="A20000"/>
              </a:solidFill>
            </a:endParaRPr>
          </a:p>
        </p:txBody>
      </p:sp>
      <p:sp>
        <p:nvSpPr>
          <p:cNvPr id="20" name="Text Box 2">
            <a:extLst>
              <a:ext uri="{FF2B5EF4-FFF2-40B4-BE49-F238E27FC236}">
                <a16:creationId xmlns:a16="http://schemas.microsoft.com/office/drawing/2014/main" id="{A3765864-2EFC-4673-A1BA-B90BEA482C1B}"/>
              </a:ext>
            </a:extLst>
          </p:cNvPr>
          <p:cNvSpPr txBox="1">
            <a:spLocks noChangeArrowheads="1"/>
          </p:cNvSpPr>
          <p:nvPr/>
        </p:nvSpPr>
        <p:spPr bwMode="auto">
          <a:xfrm>
            <a:off x="325028" y="1975964"/>
            <a:ext cx="7989887" cy="664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tabLst>
                <a:tab pos="5715000" algn="r"/>
              </a:tabLst>
              <a:defRPr b="1">
                <a:solidFill>
                  <a:schemeClr val="tx1"/>
                </a:solidFill>
                <a:latin typeface="Arial" panose="020B0604020202020204" pitchFamily="34" charset="0"/>
              </a:defRPr>
            </a:lvl1pPr>
            <a:lvl2pPr marL="742950" indent="-285750">
              <a:tabLst>
                <a:tab pos="5715000" algn="r"/>
              </a:tabLst>
              <a:defRPr b="1">
                <a:solidFill>
                  <a:schemeClr val="tx1"/>
                </a:solidFill>
                <a:latin typeface="Arial" panose="020B0604020202020204" pitchFamily="34" charset="0"/>
              </a:defRPr>
            </a:lvl2pPr>
            <a:lvl3pPr marL="1143000" indent="-228600">
              <a:tabLst>
                <a:tab pos="5715000" algn="r"/>
              </a:tabLst>
              <a:defRPr b="1">
                <a:solidFill>
                  <a:schemeClr val="tx1"/>
                </a:solidFill>
                <a:latin typeface="Arial" panose="020B0604020202020204" pitchFamily="34" charset="0"/>
              </a:defRPr>
            </a:lvl3pPr>
            <a:lvl4pPr marL="1600200" indent="-228600">
              <a:tabLst>
                <a:tab pos="5715000" algn="r"/>
              </a:tabLst>
              <a:defRPr b="1">
                <a:solidFill>
                  <a:schemeClr val="tx1"/>
                </a:solidFill>
                <a:latin typeface="Arial" panose="020B0604020202020204" pitchFamily="34" charset="0"/>
              </a:defRPr>
            </a:lvl4pPr>
            <a:lvl5pPr marL="2057400" indent="-228600">
              <a:tabLst>
                <a:tab pos="5715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9pPr>
          </a:lstStyle>
          <a:p>
            <a:r>
              <a:rPr lang="ru-RU" sz="2400" u="sng" dirty="0">
                <a:solidFill>
                  <a:srgbClr val="A20000"/>
                </a:solidFill>
                <a:latin typeface="+mn-lt"/>
              </a:rPr>
              <a:t>Интернет </a:t>
            </a:r>
            <a:r>
              <a:rPr lang="ru-RU" sz="2400" u="sng" dirty="0" err="1">
                <a:solidFill>
                  <a:srgbClr val="A20000"/>
                </a:solidFill>
                <a:latin typeface="+mn-lt"/>
              </a:rPr>
              <a:t>желісі</a:t>
            </a:r>
            <a:r>
              <a:rPr lang="ru-RU" sz="2400" u="sng" dirty="0">
                <a:solidFill>
                  <a:srgbClr val="A20000"/>
                </a:solidFill>
                <a:latin typeface="+mn-lt"/>
              </a:rPr>
              <a:t> </a:t>
            </a:r>
            <a:r>
              <a:rPr lang="ru-RU" sz="2400" u="sng" dirty="0" err="1">
                <a:solidFill>
                  <a:srgbClr val="A20000"/>
                </a:solidFill>
                <a:latin typeface="+mn-lt"/>
              </a:rPr>
              <a:t>арқылы</a:t>
            </a:r>
            <a:r>
              <a:rPr lang="ru-RU" sz="2400" u="sng" dirty="0">
                <a:solidFill>
                  <a:srgbClr val="A20000"/>
                </a:solidFill>
                <a:latin typeface="+mn-lt"/>
              </a:rPr>
              <a:t> </a:t>
            </a:r>
            <a:r>
              <a:rPr lang="ru-RU" sz="2400" u="sng" dirty="0" err="1">
                <a:solidFill>
                  <a:srgbClr val="A20000"/>
                </a:solidFill>
                <a:latin typeface="+mn-lt"/>
              </a:rPr>
              <a:t>тапсырыстарды</a:t>
            </a:r>
            <a:r>
              <a:rPr lang="ru-RU" sz="2400" u="sng" dirty="0">
                <a:solidFill>
                  <a:srgbClr val="A20000"/>
                </a:solidFill>
                <a:latin typeface="+mn-lt"/>
              </a:rPr>
              <a:t> </a:t>
            </a:r>
            <a:r>
              <a:rPr lang="ru-RU" sz="2400" u="sng" dirty="0" err="1">
                <a:solidFill>
                  <a:srgbClr val="A20000"/>
                </a:solidFill>
                <a:latin typeface="+mn-lt"/>
              </a:rPr>
              <a:t>қабылдау</a:t>
            </a:r>
            <a:r>
              <a:rPr lang="ru-RU" sz="2400" u="sng" dirty="0">
                <a:solidFill>
                  <a:srgbClr val="A20000"/>
                </a:solidFill>
                <a:latin typeface="+mn-lt"/>
              </a:rPr>
              <a:t> </a:t>
            </a:r>
            <a:r>
              <a:rPr lang="ru-RU" sz="2400" u="sng" dirty="0" err="1">
                <a:solidFill>
                  <a:srgbClr val="A20000"/>
                </a:solidFill>
                <a:latin typeface="+mn-lt"/>
              </a:rPr>
              <a:t>және</a:t>
            </a:r>
            <a:r>
              <a:rPr lang="ru-RU" sz="2400" u="sng" dirty="0">
                <a:solidFill>
                  <a:srgbClr val="A20000"/>
                </a:solidFill>
                <a:latin typeface="+mn-lt"/>
              </a:rPr>
              <a:t> </a:t>
            </a:r>
            <a:r>
              <a:rPr lang="ru-RU" sz="2400" u="sng" dirty="0" err="1">
                <a:solidFill>
                  <a:srgbClr val="A20000"/>
                </a:solidFill>
                <a:latin typeface="+mn-lt"/>
              </a:rPr>
              <a:t>өңдеу</a:t>
            </a:r>
            <a:r>
              <a:rPr lang="ru-RU" sz="2400" u="sng" dirty="0">
                <a:solidFill>
                  <a:srgbClr val="A20000"/>
                </a:solidFill>
                <a:latin typeface="+mn-lt"/>
              </a:rPr>
              <a:t> </a:t>
            </a:r>
            <a:r>
              <a:rPr lang="ru-RU" sz="2400" u="sng" dirty="0" err="1" smtClean="0">
                <a:solidFill>
                  <a:srgbClr val="A20000"/>
                </a:solidFill>
                <a:latin typeface="+mn-lt"/>
              </a:rPr>
              <a:t>жүйесі</a:t>
            </a:r>
            <a:endParaRPr lang="en-US" altLang="ru-RU" sz="2400" u="sng" dirty="0">
              <a:solidFill>
                <a:srgbClr val="A20000"/>
              </a:solidFill>
              <a:latin typeface="+mn-lt"/>
            </a:endParaRPr>
          </a:p>
        </p:txBody>
      </p:sp>
      <p:sp>
        <p:nvSpPr>
          <p:cNvPr id="21" name="TextBox 20">
            <a:extLst>
              <a:ext uri="{FF2B5EF4-FFF2-40B4-BE49-F238E27FC236}">
                <a16:creationId xmlns:a16="http://schemas.microsoft.com/office/drawing/2014/main" id="{D065C093-6E73-46B3-81C9-4B41624D9ED3}"/>
              </a:ext>
            </a:extLst>
          </p:cNvPr>
          <p:cNvSpPr txBox="1"/>
          <p:nvPr/>
        </p:nvSpPr>
        <p:spPr>
          <a:xfrm>
            <a:off x="251520" y="908720"/>
            <a:ext cx="8136904" cy="830997"/>
          </a:xfrm>
          <a:prstGeom prst="rect">
            <a:avLst/>
          </a:prstGeom>
          <a:noFill/>
        </p:spPr>
        <p:txBody>
          <a:bodyPr wrap="square">
            <a:spAutoFit/>
          </a:bodyPr>
          <a:lstStyle/>
          <a:p>
            <a:r>
              <a:rPr lang="ru-RU" sz="2400" b="1" u="sng" dirty="0" err="1" smtClean="0">
                <a:solidFill>
                  <a:srgbClr val="0E176C"/>
                </a:solidFill>
              </a:rPr>
              <a:t>Интерфейстің</a:t>
            </a:r>
            <a:r>
              <a:rPr lang="ru-RU" sz="2400" b="1" u="sng" dirty="0" smtClean="0">
                <a:solidFill>
                  <a:srgbClr val="0E176C"/>
                </a:solidFill>
              </a:rPr>
              <a:t> </a:t>
            </a:r>
            <a:r>
              <a:rPr lang="ru-RU" sz="2400" b="1" u="sng" dirty="0" err="1">
                <a:solidFill>
                  <a:srgbClr val="0E176C"/>
                </a:solidFill>
              </a:rPr>
              <a:t>тиімсіз</a:t>
            </a:r>
            <a:r>
              <a:rPr lang="ru-RU" sz="2400" b="1" u="sng" dirty="0">
                <a:solidFill>
                  <a:srgbClr val="0E176C"/>
                </a:solidFill>
              </a:rPr>
              <a:t> </a:t>
            </a:r>
            <a:r>
              <a:rPr lang="ru-RU" sz="2400" b="1" u="sng" dirty="0" err="1">
                <a:solidFill>
                  <a:srgbClr val="0E176C"/>
                </a:solidFill>
              </a:rPr>
              <a:t>экрандары</a:t>
            </a:r>
            <a:r>
              <a:rPr lang="ru-RU" sz="2400" b="1" u="sng" dirty="0">
                <a:solidFill>
                  <a:srgbClr val="0E176C"/>
                </a:solidFill>
              </a:rPr>
              <a:t> </a:t>
            </a:r>
            <a:r>
              <a:rPr lang="ru-RU" sz="2400" b="1" u="sng" dirty="0" err="1">
                <a:solidFill>
                  <a:srgbClr val="0E176C"/>
                </a:solidFill>
              </a:rPr>
              <a:t>қадамдық</a:t>
            </a:r>
            <a:r>
              <a:rPr lang="ru-RU" sz="2400" b="1" u="sng" dirty="0">
                <a:solidFill>
                  <a:srgbClr val="0E176C"/>
                </a:solidFill>
              </a:rPr>
              <a:t> диалог </a:t>
            </a:r>
            <a:r>
              <a:rPr lang="ru-RU" sz="2400" b="1" u="sng" dirty="0" err="1">
                <a:solidFill>
                  <a:srgbClr val="0E176C"/>
                </a:solidFill>
              </a:rPr>
              <a:t>қағидатына</a:t>
            </a:r>
            <a:r>
              <a:rPr lang="ru-RU" sz="2400" b="1" u="sng" dirty="0">
                <a:solidFill>
                  <a:srgbClr val="0E176C"/>
                </a:solidFill>
              </a:rPr>
              <a:t> </a:t>
            </a:r>
            <a:r>
              <a:rPr lang="ru-RU" sz="2400" b="1" u="sng" dirty="0" err="1">
                <a:solidFill>
                  <a:srgbClr val="0E176C"/>
                </a:solidFill>
              </a:rPr>
              <a:t>негізделген</a:t>
            </a:r>
            <a:r>
              <a:rPr lang="ru-RU" sz="2400" b="1" u="sng" dirty="0">
                <a:solidFill>
                  <a:srgbClr val="0E176C"/>
                </a:solidFill>
              </a:rPr>
              <a:t> </a:t>
            </a:r>
            <a:r>
              <a:rPr lang="ru-RU" sz="2400" b="1" u="sng" dirty="0" err="1">
                <a:solidFill>
                  <a:srgbClr val="0E176C"/>
                </a:solidFill>
              </a:rPr>
              <a:t>жағдайда</a:t>
            </a:r>
            <a:r>
              <a:rPr lang="ru-RU" sz="2400" b="1" u="sng" dirty="0">
                <a:solidFill>
                  <a:srgbClr val="0E176C"/>
                </a:solidFill>
              </a:rPr>
              <a:t> </a:t>
            </a:r>
            <a:r>
              <a:rPr lang="ru-RU" sz="2400" b="1" u="sng" dirty="0" err="1">
                <a:solidFill>
                  <a:srgbClr val="0E176C"/>
                </a:solidFill>
              </a:rPr>
              <a:t>пайда</a:t>
            </a:r>
            <a:r>
              <a:rPr lang="ru-RU" sz="2400" b="1" u="sng" dirty="0">
                <a:solidFill>
                  <a:srgbClr val="0E176C"/>
                </a:solidFill>
              </a:rPr>
              <a:t> </a:t>
            </a:r>
            <a:r>
              <a:rPr lang="ru-RU" sz="2400" b="1" u="sng" dirty="0" err="1">
                <a:solidFill>
                  <a:srgbClr val="0E176C"/>
                </a:solidFill>
              </a:rPr>
              <a:t>болады</a:t>
            </a:r>
            <a:endParaRPr lang="ru-RU" sz="2400" b="1" u="sng" dirty="0">
              <a:solidFill>
                <a:srgbClr val="0E176C"/>
              </a:solidFill>
            </a:endParaRPr>
          </a:p>
        </p:txBody>
      </p:sp>
      <p:sp>
        <p:nvSpPr>
          <p:cNvPr id="22" name="Text Box 3074">
            <a:extLst>
              <a:ext uri="{FF2B5EF4-FFF2-40B4-BE49-F238E27FC236}">
                <a16:creationId xmlns:a16="http://schemas.microsoft.com/office/drawing/2014/main" id="{B9436CA2-DA73-4C27-9234-F7E47611E189}"/>
              </a:ext>
            </a:extLst>
          </p:cNvPr>
          <p:cNvSpPr txBox="1">
            <a:spLocks noChangeArrowheads="1"/>
          </p:cNvSpPr>
          <p:nvPr/>
        </p:nvSpPr>
        <p:spPr bwMode="auto">
          <a:xfrm>
            <a:off x="1377181" y="3002098"/>
            <a:ext cx="5859115" cy="2155093"/>
          </a:xfrm>
          <a:prstGeom prst="rect">
            <a:avLst/>
          </a:prstGeom>
          <a:solidFill>
            <a:schemeClr val="bg1"/>
          </a:solidFill>
          <a:ln w="38100">
            <a:solidFill>
              <a:schemeClr val="tx1"/>
            </a:solidFill>
            <a:miter lim="800000"/>
            <a:headEnd/>
            <a:tailEnd/>
          </a:ln>
        </p:spPr>
        <p:txBody>
          <a:bodyPr wrap="none" lIns="90000" tIns="46800" rIns="90000" bIns="46800"/>
          <a:lstStyle>
            <a:lvl1pPr>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1pPr>
            <a:lvl2pPr marL="742950" indent="-28575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2pPr>
            <a:lvl3pPr marL="11430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3pPr>
            <a:lvl4pPr marL="16002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4pPr>
            <a:lvl5pPr marL="20574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9pPr>
          </a:lstStyle>
          <a:p>
            <a:r>
              <a:rPr lang="ru-RU" dirty="0" err="1">
                <a:solidFill>
                  <a:srgbClr val="0E176C"/>
                </a:solidFill>
              </a:rPr>
              <a:t>Міндеттің</a:t>
            </a:r>
            <a:r>
              <a:rPr lang="ru-RU" dirty="0">
                <a:solidFill>
                  <a:srgbClr val="0E176C"/>
                </a:solidFill>
              </a:rPr>
              <a:t> </a:t>
            </a:r>
            <a:r>
              <a:rPr lang="ru-RU" dirty="0" err="1">
                <a:solidFill>
                  <a:srgbClr val="0E176C"/>
                </a:solidFill>
              </a:rPr>
              <a:t>сипаттамасы</a:t>
            </a:r>
            <a:r>
              <a:rPr lang="ru-RU" dirty="0">
                <a:solidFill>
                  <a:srgbClr val="0E176C"/>
                </a:solidFill>
              </a:rPr>
              <a:t>: </a:t>
            </a:r>
            <a:r>
              <a:rPr lang="ru-RU" dirty="0" err="1">
                <a:solidFill>
                  <a:srgbClr val="0E176C"/>
                </a:solidFill>
              </a:rPr>
              <a:t>Жүйе</a:t>
            </a:r>
            <a:r>
              <a:rPr lang="ru-RU" dirty="0">
                <a:solidFill>
                  <a:srgbClr val="0E176C"/>
                </a:solidFill>
              </a:rPr>
              <a:t> </a:t>
            </a:r>
            <a:r>
              <a:rPr lang="ru-RU" dirty="0" err="1">
                <a:solidFill>
                  <a:srgbClr val="0E176C"/>
                </a:solidFill>
              </a:rPr>
              <a:t>мәртебесін</a:t>
            </a:r>
            <a:r>
              <a:rPr lang="ru-RU" dirty="0">
                <a:solidFill>
                  <a:srgbClr val="0E176C"/>
                </a:solidFill>
              </a:rPr>
              <a:t> </a:t>
            </a:r>
            <a:r>
              <a:rPr lang="ru-RU" dirty="0" err="1">
                <a:solidFill>
                  <a:srgbClr val="0E176C"/>
                </a:solidFill>
              </a:rPr>
              <a:t>тексеру</a:t>
            </a:r>
            <a:endParaRPr lang="en-US" altLang="ru-RU" noProof="1">
              <a:solidFill>
                <a:srgbClr val="0E176C"/>
              </a:solidFill>
            </a:endParaRPr>
          </a:p>
        </p:txBody>
      </p:sp>
      <p:sp>
        <p:nvSpPr>
          <p:cNvPr id="23" name="Text Box 3075">
            <a:extLst>
              <a:ext uri="{FF2B5EF4-FFF2-40B4-BE49-F238E27FC236}">
                <a16:creationId xmlns:a16="http://schemas.microsoft.com/office/drawing/2014/main" id="{68A69958-4E4D-467B-B4C8-219B34C9E083}"/>
              </a:ext>
            </a:extLst>
          </p:cNvPr>
          <p:cNvSpPr txBox="1">
            <a:spLocks noChangeArrowheads="1"/>
          </p:cNvSpPr>
          <p:nvPr/>
        </p:nvSpPr>
        <p:spPr bwMode="auto">
          <a:xfrm>
            <a:off x="827584" y="3573016"/>
            <a:ext cx="6127725" cy="2310505"/>
          </a:xfrm>
          <a:prstGeom prst="rect">
            <a:avLst/>
          </a:prstGeom>
          <a:solidFill>
            <a:schemeClr val="bg1"/>
          </a:solidFill>
          <a:ln w="38100">
            <a:solidFill>
              <a:schemeClr val="tx1"/>
            </a:solidFill>
            <a:miter lim="800000"/>
            <a:headEnd/>
            <a:tailEnd/>
          </a:ln>
        </p:spPr>
        <p:txBody>
          <a:bodyPr wrap="square" lIns="90000" tIns="46800" rIns="90000" bIns="46800" anchor="ctr">
            <a:spAutoFit/>
          </a:bodyPr>
          <a:lstStyle>
            <a:lvl1pPr>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1pPr>
            <a:lvl2pPr marL="742950" indent="-28575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2pPr>
            <a:lvl3pPr marL="11430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3pPr>
            <a:lvl4pPr marL="16002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4pPr>
            <a:lvl5pPr marL="20574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9pPr>
          </a:lstStyle>
          <a:p>
            <a:r>
              <a:rPr lang="ru-RU" dirty="0" err="1">
                <a:solidFill>
                  <a:srgbClr val="0E176C"/>
                </a:solidFill>
              </a:rPr>
              <a:t>Тапсырманың</a:t>
            </a:r>
            <a:r>
              <a:rPr lang="ru-RU" dirty="0">
                <a:solidFill>
                  <a:srgbClr val="0E176C"/>
                </a:solidFill>
              </a:rPr>
              <a:t> </a:t>
            </a:r>
            <a:r>
              <a:rPr lang="ru-RU" dirty="0" err="1">
                <a:solidFill>
                  <a:srgbClr val="0E176C"/>
                </a:solidFill>
              </a:rPr>
              <a:t>сипаттамасы</a:t>
            </a:r>
            <a:r>
              <a:rPr lang="ru-RU" dirty="0">
                <a:solidFill>
                  <a:srgbClr val="0E176C"/>
                </a:solidFill>
              </a:rPr>
              <a:t>: </a:t>
            </a:r>
            <a:r>
              <a:rPr lang="ru-RU" dirty="0" err="1">
                <a:solidFill>
                  <a:srgbClr val="0E176C"/>
                </a:solidFill>
              </a:rPr>
              <a:t>Тапсырыс</a:t>
            </a:r>
            <a:r>
              <a:rPr lang="ru-RU" dirty="0">
                <a:solidFill>
                  <a:srgbClr val="0E176C"/>
                </a:solidFill>
              </a:rPr>
              <a:t> </a:t>
            </a:r>
            <a:r>
              <a:rPr lang="ru-RU" dirty="0" err="1">
                <a:solidFill>
                  <a:srgbClr val="0E176C"/>
                </a:solidFill>
              </a:rPr>
              <a:t>құру</a:t>
            </a:r>
            <a:endParaRPr lang="ru-RU" dirty="0">
              <a:solidFill>
                <a:srgbClr val="0E176C"/>
              </a:solidFill>
            </a:endParaRPr>
          </a:p>
          <a:p>
            <a:pPr marL="342900" indent="-342900">
              <a:buFont typeface="+mj-lt"/>
              <a:buAutoNum type="arabicPeriod"/>
            </a:pPr>
            <a:r>
              <a:rPr lang="ru-RU" b="0" dirty="0" err="1">
                <a:solidFill>
                  <a:srgbClr val="0E176C"/>
                </a:solidFill>
              </a:rPr>
              <a:t>Атыңызды</a:t>
            </a:r>
            <a:r>
              <a:rPr lang="ru-RU" b="0" dirty="0">
                <a:solidFill>
                  <a:srgbClr val="0E176C"/>
                </a:solidFill>
              </a:rPr>
              <a:t> </a:t>
            </a:r>
            <a:r>
              <a:rPr lang="ru-RU" b="0" dirty="0" err="1">
                <a:solidFill>
                  <a:srgbClr val="0E176C"/>
                </a:solidFill>
              </a:rPr>
              <a:t>және</a:t>
            </a:r>
            <a:r>
              <a:rPr lang="ru-RU" b="0" dirty="0">
                <a:solidFill>
                  <a:srgbClr val="0E176C"/>
                </a:solidFill>
              </a:rPr>
              <a:t> </a:t>
            </a:r>
            <a:r>
              <a:rPr lang="ru-RU" b="0" dirty="0" err="1">
                <a:solidFill>
                  <a:srgbClr val="0E176C"/>
                </a:solidFill>
              </a:rPr>
              <a:t>мекенжайыңызды</a:t>
            </a:r>
            <a:r>
              <a:rPr lang="ru-RU" b="0" dirty="0">
                <a:solidFill>
                  <a:srgbClr val="0E176C"/>
                </a:solidFill>
              </a:rPr>
              <a:t> </a:t>
            </a:r>
            <a:r>
              <a:rPr lang="ru-RU" b="0" dirty="0" err="1">
                <a:solidFill>
                  <a:srgbClr val="0E176C"/>
                </a:solidFill>
              </a:rPr>
              <a:t>енгізіңіз</a:t>
            </a:r>
            <a:r>
              <a:rPr lang="ru-RU" b="0" dirty="0">
                <a:solidFill>
                  <a:srgbClr val="0E176C"/>
                </a:solidFill>
              </a:rPr>
              <a:t>.</a:t>
            </a:r>
          </a:p>
          <a:p>
            <a:pPr marL="342900" indent="-342900">
              <a:buFont typeface="+mj-lt"/>
              <a:buAutoNum type="arabicPeriod"/>
            </a:pPr>
            <a:r>
              <a:rPr lang="ru-RU" b="0" dirty="0" err="1">
                <a:solidFill>
                  <a:srgbClr val="0E176C"/>
                </a:solidFill>
              </a:rPr>
              <a:t>Төлем</a:t>
            </a:r>
            <a:r>
              <a:rPr lang="ru-RU" b="0" dirty="0">
                <a:solidFill>
                  <a:srgbClr val="0E176C"/>
                </a:solidFill>
              </a:rPr>
              <a:t> </a:t>
            </a:r>
            <a:r>
              <a:rPr lang="ru-RU" b="0" dirty="0" err="1">
                <a:solidFill>
                  <a:srgbClr val="0E176C"/>
                </a:solidFill>
              </a:rPr>
              <a:t>тәсілін</a:t>
            </a:r>
            <a:r>
              <a:rPr lang="ru-RU" b="0" dirty="0">
                <a:solidFill>
                  <a:srgbClr val="0E176C"/>
                </a:solidFill>
              </a:rPr>
              <a:t> </a:t>
            </a:r>
            <a:r>
              <a:rPr lang="ru-RU" b="0" dirty="0" err="1">
                <a:solidFill>
                  <a:srgbClr val="0E176C"/>
                </a:solidFill>
              </a:rPr>
              <a:t>енгізіңіз</a:t>
            </a:r>
            <a:r>
              <a:rPr lang="ru-RU" b="0" dirty="0">
                <a:solidFill>
                  <a:srgbClr val="0E176C"/>
                </a:solidFill>
              </a:rPr>
              <a:t>.</a:t>
            </a:r>
          </a:p>
          <a:p>
            <a:pPr marL="342900" indent="-342900">
              <a:buFont typeface="+mj-lt"/>
              <a:buAutoNum type="arabicPeriod"/>
            </a:pPr>
            <a:r>
              <a:rPr lang="ru-RU" b="0" dirty="0" err="1">
                <a:solidFill>
                  <a:srgbClr val="0E176C"/>
                </a:solidFill>
              </a:rPr>
              <a:t>Жеткізу</a:t>
            </a:r>
            <a:r>
              <a:rPr lang="ru-RU" b="0" dirty="0">
                <a:solidFill>
                  <a:srgbClr val="0E176C"/>
                </a:solidFill>
              </a:rPr>
              <a:t> </a:t>
            </a:r>
            <a:r>
              <a:rPr lang="ru-RU" b="0" dirty="0" err="1">
                <a:solidFill>
                  <a:srgbClr val="0E176C"/>
                </a:solidFill>
              </a:rPr>
              <a:t>мекенжайын</a:t>
            </a:r>
            <a:r>
              <a:rPr lang="ru-RU" b="0" dirty="0">
                <a:solidFill>
                  <a:srgbClr val="0E176C"/>
                </a:solidFill>
              </a:rPr>
              <a:t> </a:t>
            </a:r>
            <a:r>
              <a:rPr lang="ru-RU" b="0" dirty="0" err="1">
                <a:solidFill>
                  <a:srgbClr val="0E176C"/>
                </a:solidFill>
              </a:rPr>
              <a:t>енгізіңіз</a:t>
            </a:r>
            <a:r>
              <a:rPr lang="ru-RU" b="0" dirty="0">
                <a:solidFill>
                  <a:srgbClr val="0E176C"/>
                </a:solidFill>
              </a:rPr>
              <a:t>.</a:t>
            </a:r>
          </a:p>
          <a:p>
            <a:pPr marL="342900" indent="-342900">
              <a:buFont typeface="+mj-lt"/>
              <a:buAutoNum type="arabicPeriod"/>
            </a:pPr>
            <a:r>
              <a:rPr lang="ru-RU" b="0" dirty="0" err="1">
                <a:solidFill>
                  <a:srgbClr val="0E176C"/>
                </a:solidFill>
              </a:rPr>
              <a:t>Тауар</a:t>
            </a:r>
            <a:r>
              <a:rPr lang="ru-RU" b="0" dirty="0">
                <a:solidFill>
                  <a:srgbClr val="0E176C"/>
                </a:solidFill>
              </a:rPr>
              <a:t> </a:t>
            </a:r>
            <a:r>
              <a:rPr lang="ru-RU" b="0" dirty="0" err="1">
                <a:solidFill>
                  <a:srgbClr val="0E176C"/>
                </a:solidFill>
              </a:rPr>
              <a:t>нөмірі</a:t>
            </a:r>
            <a:r>
              <a:rPr lang="ru-RU" b="0" dirty="0">
                <a:solidFill>
                  <a:srgbClr val="0E176C"/>
                </a:solidFill>
              </a:rPr>
              <a:t> мен </a:t>
            </a:r>
            <a:r>
              <a:rPr lang="ru-RU" b="0" dirty="0" err="1">
                <a:solidFill>
                  <a:srgbClr val="0E176C"/>
                </a:solidFill>
              </a:rPr>
              <a:t>санын</a:t>
            </a:r>
            <a:r>
              <a:rPr lang="ru-RU" b="0" dirty="0">
                <a:solidFill>
                  <a:srgbClr val="0E176C"/>
                </a:solidFill>
              </a:rPr>
              <a:t> </a:t>
            </a:r>
            <a:r>
              <a:rPr lang="ru-RU" b="0" dirty="0" err="1">
                <a:solidFill>
                  <a:srgbClr val="0E176C"/>
                </a:solidFill>
              </a:rPr>
              <a:t>енгізіңіз</a:t>
            </a:r>
            <a:r>
              <a:rPr lang="ru-RU" b="0" dirty="0">
                <a:solidFill>
                  <a:srgbClr val="0E176C"/>
                </a:solidFill>
              </a:rPr>
              <a:t>.</a:t>
            </a:r>
          </a:p>
          <a:p>
            <a:pPr marL="342900" indent="-342900">
              <a:buFont typeface="+mj-lt"/>
              <a:buAutoNum type="arabicPeriod"/>
            </a:pPr>
            <a:r>
              <a:rPr lang="ru-RU" b="0" dirty="0" err="1">
                <a:solidFill>
                  <a:srgbClr val="0E176C"/>
                </a:solidFill>
              </a:rPr>
              <a:t>Қажет</a:t>
            </a:r>
            <a:r>
              <a:rPr lang="ru-RU" b="0" dirty="0">
                <a:solidFill>
                  <a:srgbClr val="0E176C"/>
                </a:solidFill>
              </a:rPr>
              <a:t> </a:t>
            </a:r>
            <a:r>
              <a:rPr lang="ru-RU" b="0" dirty="0" err="1">
                <a:solidFill>
                  <a:srgbClr val="0E176C"/>
                </a:solidFill>
              </a:rPr>
              <a:t>болған</a:t>
            </a:r>
            <a:r>
              <a:rPr lang="ru-RU" b="0" dirty="0">
                <a:solidFill>
                  <a:srgbClr val="0E176C"/>
                </a:solidFill>
              </a:rPr>
              <a:t> </a:t>
            </a:r>
            <a:r>
              <a:rPr lang="ru-RU" b="0" dirty="0" err="1">
                <a:solidFill>
                  <a:srgbClr val="0E176C"/>
                </a:solidFill>
              </a:rPr>
              <a:t>жағдайда</a:t>
            </a:r>
            <a:r>
              <a:rPr lang="ru-RU" b="0" dirty="0">
                <a:solidFill>
                  <a:srgbClr val="0E176C"/>
                </a:solidFill>
              </a:rPr>
              <a:t> 4-</a:t>
            </a:r>
            <a:r>
              <a:rPr lang="ru-RU" b="0" dirty="0" err="1">
                <a:solidFill>
                  <a:srgbClr val="0E176C"/>
                </a:solidFill>
              </a:rPr>
              <a:t>қадамды</a:t>
            </a:r>
            <a:r>
              <a:rPr lang="ru-RU" b="0" dirty="0">
                <a:solidFill>
                  <a:srgbClr val="0E176C"/>
                </a:solidFill>
              </a:rPr>
              <a:t> </a:t>
            </a:r>
            <a:r>
              <a:rPr lang="ru-RU" b="0" dirty="0" err="1">
                <a:solidFill>
                  <a:srgbClr val="0E176C"/>
                </a:solidFill>
              </a:rPr>
              <a:t>қайталаңыз</a:t>
            </a:r>
            <a:r>
              <a:rPr lang="ru-RU" b="0" dirty="0">
                <a:solidFill>
                  <a:srgbClr val="0E176C"/>
                </a:solidFill>
              </a:rPr>
              <a:t>.</a:t>
            </a:r>
          </a:p>
          <a:p>
            <a:pPr marL="342900" indent="-342900">
              <a:buFont typeface="+mj-lt"/>
              <a:buAutoNum type="arabicPeriod"/>
            </a:pPr>
            <a:r>
              <a:rPr lang="ru-RU" b="0" dirty="0" err="1">
                <a:solidFill>
                  <a:srgbClr val="0E176C"/>
                </a:solidFill>
              </a:rPr>
              <a:t>Тапсырысты</a:t>
            </a:r>
            <a:r>
              <a:rPr lang="ru-RU" b="0" dirty="0">
                <a:solidFill>
                  <a:srgbClr val="0E176C"/>
                </a:solidFill>
              </a:rPr>
              <a:t> </a:t>
            </a:r>
            <a:r>
              <a:rPr lang="ru-RU" b="0" dirty="0" err="1">
                <a:solidFill>
                  <a:srgbClr val="0E176C"/>
                </a:solidFill>
              </a:rPr>
              <a:t>растаңыз</a:t>
            </a:r>
            <a:r>
              <a:rPr lang="ru-RU" b="0" dirty="0">
                <a:solidFill>
                  <a:srgbClr val="0E176C"/>
                </a:solidFill>
              </a:rPr>
              <a:t>.</a:t>
            </a:r>
          </a:p>
          <a:p>
            <a:pPr algn="l"/>
            <a:endParaRPr lang="ru-RU" altLang="ru-RU" b="0" noProof="1">
              <a:solidFill>
                <a:srgbClr val="0E176C"/>
              </a:solidFill>
            </a:endParaRPr>
          </a:p>
        </p:txBody>
      </p:sp>
    </p:spTree>
    <p:extLst>
      <p:ext uri="{BB962C8B-B14F-4D97-AF65-F5344CB8AC3E}">
        <p14:creationId xmlns:p14="http://schemas.microsoft.com/office/powerpoint/2010/main" val="1761664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720080"/>
          </a:xfrm>
        </p:spPr>
        <p:txBody>
          <a:bodyPr>
            <a:normAutofit/>
          </a:bodyPr>
          <a:lstStyle/>
          <a:p>
            <a:r>
              <a:rPr lang="ru-RU" sz="3200" dirty="0">
                <a:solidFill>
                  <a:srgbClr val="960000"/>
                </a:solidFill>
              </a:rPr>
              <a:t>Адам </a:t>
            </a:r>
            <a:r>
              <a:rPr lang="ru-RU" sz="3200" dirty="0" err="1">
                <a:solidFill>
                  <a:srgbClr val="960000"/>
                </a:solidFill>
              </a:rPr>
              <a:t>қателіктері</a:t>
            </a:r>
            <a:r>
              <a:rPr lang="ru-RU" sz="3200" dirty="0">
                <a:solidFill>
                  <a:srgbClr val="960000"/>
                </a:solidFill>
              </a:rPr>
              <a:t> </a:t>
            </a:r>
            <a:r>
              <a:rPr lang="ru-RU" sz="3200" dirty="0" err="1">
                <a:solidFill>
                  <a:srgbClr val="960000"/>
                </a:solidFill>
              </a:rPr>
              <a:t>және</a:t>
            </a:r>
            <a:r>
              <a:rPr lang="ru-RU" sz="3200" dirty="0">
                <a:solidFill>
                  <a:srgbClr val="960000"/>
                </a:solidFill>
              </a:rPr>
              <a:t> эргономика</a:t>
            </a:r>
            <a:endParaRPr lang="ru-RU" sz="3200" dirty="0">
              <a:solidFill>
                <a:srgbClr val="A20000"/>
              </a:solidFill>
            </a:endParaRPr>
          </a:p>
        </p:txBody>
      </p:sp>
      <p:sp>
        <p:nvSpPr>
          <p:cNvPr id="20" name="Text Box 2">
            <a:extLst>
              <a:ext uri="{FF2B5EF4-FFF2-40B4-BE49-F238E27FC236}">
                <a16:creationId xmlns:a16="http://schemas.microsoft.com/office/drawing/2014/main" id="{A3765864-2EFC-4673-A1BA-B90BEA482C1B}"/>
              </a:ext>
            </a:extLst>
          </p:cNvPr>
          <p:cNvSpPr txBox="1">
            <a:spLocks noChangeArrowheads="1"/>
          </p:cNvSpPr>
          <p:nvPr/>
        </p:nvSpPr>
        <p:spPr bwMode="auto">
          <a:xfrm>
            <a:off x="381794" y="1381953"/>
            <a:ext cx="79898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tabLst>
                <a:tab pos="5715000" algn="r"/>
              </a:tabLst>
              <a:defRPr b="1">
                <a:solidFill>
                  <a:schemeClr val="tx1"/>
                </a:solidFill>
                <a:latin typeface="Arial" panose="020B0604020202020204" pitchFamily="34" charset="0"/>
              </a:defRPr>
            </a:lvl1pPr>
            <a:lvl2pPr marL="742950" indent="-285750">
              <a:tabLst>
                <a:tab pos="5715000" algn="r"/>
              </a:tabLst>
              <a:defRPr b="1">
                <a:solidFill>
                  <a:schemeClr val="tx1"/>
                </a:solidFill>
                <a:latin typeface="Arial" panose="020B0604020202020204" pitchFamily="34" charset="0"/>
              </a:defRPr>
            </a:lvl2pPr>
            <a:lvl3pPr marL="1143000" indent="-228600">
              <a:tabLst>
                <a:tab pos="5715000" algn="r"/>
              </a:tabLst>
              <a:defRPr b="1">
                <a:solidFill>
                  <a:schemeClr val="tx1"/>
                </a:solidFill>
                <a:latin typeface="Arial" panose="020B0604020202020204" pitchFamily="34" charset="0"/>
              </a:defRPr>
            </a:lvl3pPr>
            <a:lvl4pPr marL="1600200" indent="-228600">
              <a:tabLst>
                <a:tab pos="5715000" algn="r"/>
              </a:tabLst>
              <a:defRPr b="1">
                <a:solidFill>
                  <a:schemeClr val="tx1"/>
                </a:solidFill>
                <a:latin typeface="Arial" panose="020B0604020202020204" pitchFamily="34" charset="0"/>
              </a:defRPr>
            </a:lvl4pPr>
            <a:lvl5pPr marL="2057400" indent="-228600">
              <a:tabLst>
                <a:tab pos="5715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0" algn="r"/>
              </a:tabLst>
              <a:defRPr b="1">
                <a:solidFill>
                  <a:schemeClr val="tx1"/>
                </a:solidFill>
                <a:latin typeface="Arial" panose="020B0604020202020204" pitchFamily="34" charset="0"/>
              </a:defRPr>
            </a:lvl9pPr>
          </a:lstStyle>
          <a:p>
            <a:r>
              <a:rPr lang="ru-RU" sz="2000" u="sng" dirty="0">
                <a:solidFill>
                  <a:srgbClr val="A20000"/>
                </a:solidFill>
              </a:rPr>
              <a:t>Интернет </a:t>
            </a:r>
            <a:r>
              <a:rPr lang="ru-RU" sz="2000" u="sng" dirty="0" err="1">
                <a:solidFill>
                  <a:srgbClr val="A20000"/>
                </a:solidFill>
              </a:rPr>
              <a:t>желісі</a:t>
            </a:r>
            <a:r>
              <a:rPr lang="ru-RU" sz="2000" u="sng" dirty="0">
                <a:solidFill>
                  <a:srgbClr val="A20000"/>
                </a:solidFill>
              </a:rPr>
              <a:t> </a:t>
            </a:r>
            <a:r>
              <a:rPr lang="ru-RU" sz="2000" u="sng" dirty="0" err="1">
                <a:solidFill>
                  <a:srgbClr val="A20000"/>
                </a:solidFill>
              </a:rPr>
              <a:t>арқылы</a:t>
            </a:r>
            <a:r>
              <a:rPr lang="ru-RU" sz="2000" u="sng" dirty="0">
                <a:solidFill>
                  <a:srgbClr val="A20000"/>
                </a:solidFill>
              </a:rPr>
              <a:t> </a:t>
            </a:r>
            <a:r>
              <a:rPr lang="ru-RU" sz="2000" u="sng" dirty="0" err="1">
                <a:solidFill>
                  <a:srgbClr val="A20000"/>
                </a:solidFill>
              </a:rPr>
              <a:t>тапсырыстарды</a:t>
            </a:r>
            <a:r>
              <a:rPr lang="ru-RU" sz="2000" u="sng" dirty="0">
                <a:solidFill>
                  <a:srgbClr val="A20000"/>
                </a:solidFill>
              </a:rPr>
              <a:t> </a:t>
            </a:r>
            <a:r>
              <a:rPr lang="ru-RU" sz="2000" u="sng" dirty="0" err="1">
                <a:solidFill>
                  <a:srgbClr val="A20000"/>
                </a:solidFill>
              </a:rPr>
              <a:t>қабылдау</a:t>
            </a:r>
            <a:r>
              <a:rPr lang="ru-RU" sz="2000" u="sng" dirty="0">
                <a:solidFill>
                  <a:srgbClr val="A20000"/>
                </a:solidFill>
              </a:rPr>
              <a:t> </a:t>
            </a:r>
            <a:r>
              <a:rPr lang="ru-RU" sz="2000" u="sng" dirty="0" err="1">
                <a:solidFill>
                  <a:srgbClr val="A20000"/>
                </a:solidFill>
              </a:rPr>
              <a:t>және</a:t>
            </a:r>
            <a:r>
              <a:rPr lang="ru-RU" sz="2000" u="sng" dirty="0">
                <a:solidFill>
                  <a:srgbClr val="A20000"/>
                </a:solidFill>
              </a:rPr>
              <a:t> </a:t>
            </a:r>
            <a:r>
              <a:rPr lang="ru-RU" sz="2000" u="sng" dirty="0" err="1">
                <a:solidFill>
                  <a:srgbClr val="A20000"/>
                </a:solidFill>
              </a:rPr>
              <a:t>өңдеу</a:t>
            </a:r>
            <a:r>
              <a:rPr lang="ru-RU" sz="2000" u="sng" dirty="0">
                <a:solidFill>
                  <a:srgbClr val="A20000"/>
                </a:solidFill>
              </a:rPr>
              <a:t> </a:t>
            </a:r>
            <a:r>
              <a:rPr lang="ru-RU" sz="2000" u="sng" dirty="0" err="1">
                <a:solidFill>
                  <a:srgbClr val="A20000"/>
                </a:solidFill>
              </a:rPr>
              <a:t>жүйесі</a:t>
            </a:r>
            <a:endParaRPr lang="en-US" altLang="ru-RU" sz="2000" u="sng" dirty="0">
              <a:solidFill>
                <a:srgbClr val="A20000"/>
              </a:solidFill>
            </a:endParaRPr>
          </a:p>
        </p:txBody>
      </p:sp>
      <p:sp>
        <p:nvSpPr>
          <p:cNvPr id="21" name="TextBox 20">
            <a:extLst>
              <a:ext uri="{FF2B5EF4-FFF2-40B4-BE49-F238E27FC236}">
                <a16:creationId xmlns:a16="http://schemas.microsoft.com/office/drawing/2014/main" id="{D065C093-6E73-46B3-81C9-4B41624D9ED3}"/>
              </a:ext>
            </a:extLst>
          </p:cNvPr>
          <p:cNvSpPr txBox="1"/>
          <p:nvPr/>
        </p:nvSpPr>
        <p:spPr>
          <a:xfrm>
            <a:off x="362297" y="614515"/>
            <a:ext cx="7766945" cy="830997"/>
          </a:xfrm>
          <a:prstGeom prst="rect">
            <a:avLst/>
          </a:prstGeom>
          <a:noFill/>
        </p:spPr>
        <p:txBody>
          <a:bodyPr wrap="square">
            <a:spAutoFit/>
          </a:bodyPr>
          <a:lstStyle/>
          <a:p>
            <a:r>
              <a:rPr lang="ru-RU" sz="2400" b="1" u="sng" dirty="0" err="1">
                <a:solidFill>
                  <a:srgbClr val="0E176C"/>
                </a:solidFill>
              </a:rPr>
              <a:t>Интерфейстің</a:t>
            </a:r>
            <a:r>
              <a:rPr lang="ru-RU" sz="2400" b="1" u="sng" dirty="0">
                <a:solidFill>
                  <a:srgbClr val="0E176C"/>
                </a:solidFill>
              </a:rPr>
              <a:t> </a:t>
            </a:r>
            <a:r>
              <a:rPr lang="ru-RU" sz="2400" b="1" u="sng" dirty="0" err="1">
                <a:solidFill>
                  <a:srgbClr val="0E176C"/>
                </a:solidFill>
              </a:rPr>
              <a:t>тиімсіз</a:t>
            </a:r>
            <a:r>
              <a:rPr lang="ru-RU" sz="2400" b="1" u="sng" dirty="0">
                <a:solidFill>
                  <a:srgbClr val="0E176C"/>
                </a:solidFill>
              </a:rPr>
              <a:t> </a:t>
            </a:r>
            <a:r>
              <a:rPr lang="ru-RU" sz="2400" b="1" u="sng" dirty="0" err="1">
                <a:solidFill>
                  <a:srgbClr val="0E176C"/>
                </a:solidFill>
              </a:rPr>
              <a:t>экрандары</a:t>
            </a:r>
            <a:r>
              <a:rPr lang="ru-RU" sz="2400" b="1" u="sng" dirty="0">
                <a:solidFill>
                  <a:srgbClr val="0E176C"/>
                </a:solidFill>
              </a:rPr>
              <a:t> </a:t>
            </a:r>
            <a:r>
              <a:rPr lang="ru-RU" sz="2400" b="1" u="sng" dirty="0" err="1">
                <a:solidFill>
                  <a:srgbClr val="0E176C"/>
                </a:solidFill>
              </a:rPr>
              <a:t>қадамдық</a:t>
            </a:r>
            <a:r>
              <a:rPr lang="ru-RU" sz="2400" b="1" u="sng" dirty="0">
                <a:solidFill>
                  <a:srgbClr val="0E176C"/>
                </a:solidFill>
              </a:rPr>
              <a:t> диалог </a:t>
            </a:r>
            <a:r>
              <a:rPr lang="ru-RU" sz="2400" b="1" u="sng" dirty="0" err="1">
                <a:solidFill>
                  <a:srgbClr val="0E176C"/>
                </a:solidFill>
              </a:rPr>
              <a:t>қағидатына</a:t>
            </a:r>
            <a:r>
              <a:rPr lang="ru-RU" sz="2400" b="1" u="sng" dirty="0">
                <a:solidFill>
                  <a:srgbClr val="0E176C"/>
                </a:solidFill>
              </a:rPr>
              <a:t> </a:t>
            </a:r>
            <a:r>
              <a:rPr lang="ru-RU" sz="2400" b="1" u="sng" dirty="0" err="1">
                <a:solidFill>
                  <a:srgbClr val="0E176C"/>
                </a:solidFill>
              </a:rPr>
              <a:t>негізделген</a:t>
            </a:r>
            <a:r>
              <a:rPr lang="ru-RU" sz="2400" b="1" u="sng" dirty="0">
                <a:solidFill>
                  <a:srgbClr val="0E176C"/>
                </a:solidFill>
              </a:rPr>
              <a:t> </a:t>
            </a:r>
            <a:r>
              <a:rPr lang="ru-RU" sz="2400" b="1" u="sng" dirty="0" err="1">
                <a:solidFill>
                  <a:srgbClr val="0E176C"/>
                </a:solidFill>
              </a:rPr>
              <a:t>жағдайда</a:t>
            </a:r>
            <a:r>
              <a:rPr lang="ru-RU" sz="2400" b="1" u="sng" dirty="0">
                <a:solidFill>
                  <a:srgbClr val="0E176C"/>
                </a:solidFill>
              </a:rPr>
              <a:t> </a:t>
            </a:r>
            <a:r>
              <a:rPr lang="ru-RU" sz="2400" b="1" u="sng" dirty="0" err="1">
                <a:solidFill>
                  <a:srgbClr val="0E176C"/>
                </a:solidFill>
              </a:rPr>
              <a:t>пайда</a:t>
            </a:r>
            <a:r>
              <a:rPr lang="ru-RU" sz="2400" b="1" u="sng" dirty="0">
                <a:solidFill>
                  <a:srgbClr val="0E176C"/>
                </a:solidFill>
              </a:rPr>
              <a:t> </a:t>
            </a:r>
            <a:r>
              <a:rPr lang="ru-RU" sz="2400" b="1" u="sng" dirty="0" err="1">
                <a:solidFill>
                  <a:srgbClr val="0E176C"/>
                </a:solidFill>
              </a:rPr>
              <a:t>болады</a:t>
            </a:r>
            <a:endParaRPr lang="ru-RU" sz="2400" b="1" u="sng" dirty="0">
              <a:solidFill>
                <a:srgbClr val="0E176C"/>
              </a:solidFill>
            </a:endParaRPr>
          </a:p>
        </p:txBody>
      </p:sp>
      <p:grpSp>
        <p:nvGrpSpPr>
          <p:cNvPr id="43" name="Group 43">
            <a:extLst>
              <a:ext uri="{FF2B5EF4-FFF2-40B4-BE49-F238E27FC236}">
                <a16:creationId xmlns:a16="http://schemas.microsoft.com/office/drawing/2014/main" id="{431236B0-CDCA-434E-823A-35BCCC8EE2D5}"/>
              </a:ext>
            </a:extLst>
          </p:cNvPr>
          <p:cNvGrpSpPr>
            <a:grpSpLocks/>
          </p:cNvGrpSpPr>
          <p:nvPr/>
        </p:nvGrpSpPr>
        <p:grpSpPr bwMode="auto">
          <a:xfrm>
            <a:off x="1031875" y="4793037"/>
            <a:ext cx="3382963" cy="1831976"/>
            <a:chOff x="650" y="2918"/>
            <a:chExt cx="2131" cy="1154"/>
          </a:xfrm>
        </p:grpSpPr>
        <p:sp>
          <p:nvSpPr>
            <p:cNvPr id="44" name="Rectangle 3">
              <a:extLst>
                <a:ext uri="{FF2B5EF4-FFF2-40B4-BE49-F238E27FC236}">
                  <a16:creationId xmlns:a16="http://schemas.microsoft.com/office/drawing/2014/main" id="{FB13B636-97A3-4829-AED7-59A2ED49CDF0}"/>
                </a:ext>
              </a:extLst>
            </p:cNvPr>
            <p:cNvSpPr>
              <a:spLocks noChangeArrowheads="1"/>
            </p:cNvSpPr>
            <p:nvPr/>
          </p:nvSpPr>
          <p:spPr bwMode="auto">
            <a:xfrm>
              <a:off x="650" y="2918"/>
              <a:ext cx="2131" cy="1154"/>
            </a:xfrm>
            <a:prstGeom prst="rect">
              <a:avLst/>
            </a:prstGeom>
            <a:solidFill>
              <a:srgbClr val="DDDDDD"/>
            </a:solidFill>
            <a:ln w="3810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45" name="AutoShape 4">
              <a:extLst>
                <a:ext uri="{FF2B5EF4-FFF2-40B4-BE49-F238E27FC236}">
                  <a16:creationId xmlns:a16="http://schemas.microsoft.com/office/drawing/2014/main" id="{49DF8B8C-1D33-47CD-BD78-304519FC079F}"/>
                </a:ext>
              </a:extLst>
            </p:cNvPr>
            <p:cNvSpPr>
              <a:spLocks noChangeArrowheads="1"/>
            </p:cNvSpPr>
            <p:nvPr/>
          </p:nvSpPr>
          <p:spPr bwMode="auto">
            <a:xfrm>
              <a:off x="723" y="3790"/>
              <a:ext cx="1062" cy="234"/>
            </a:xfrm>
            <a:prstGeom prst="flowChartTerminator">
              <a:avLst/>
            </a:prstGeom>
            <a:solidFill>
              <a:schemeClr val="bg2"/>
            </a:solidFill>
            <a:ln w="1905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46" name="AutoShape 5">
              <a:extLst>
                <a:ext uri="{FF2B5EF4-FFF2-40B4-BE49-F238E27FC236}">
                  <a16:creationId xmlns:a16="http://schemas.microsoft.com/office/drawing/2014/main" id="{CD8F64CE-2662-439A-8984-71AA5CF4C0B4}"/>
                </a:ext>
              </a:extLst>
            </p:cNvPr>
            <p:cNvSpPr>
              <a:spLocks noChangeArrowheads="1"/>
            </p:cNvSpPr>
            <p:nvPr/>
          </p:nvSpPr>
          <p:spPr bwMode="auto">
            <a:xfrm>
              <a:off x="1898" y="3790"/>
              <a:ext cx="724" cy="234"/>
            </a:xfrm>
            <a:prstGeom prst="flowChartTerminator">
              <a:avLst/>
            </a:prstGeom>
            <a:solidFill>
              <a:schemeClr val="bg2"/>
            </a:solidFill>
            <a:ln w="19050">
              <a:solidFill>
                <a:schemeClr val="tx1"/>
              </a:solidFill>
              <a:miter lim="800000"/>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47" name="Text Box 6">
              <a:extLst>
                <a:ext uri="{FF2B5EF4-FFF2-40B4-BE49-F238E27FC236}">
                  <a16:creationId xmlns:a16="http://schemas.microsoft.com/office/drawing/2014/main" id="{680C5A8D-D45C-43AD-AC6E-84EDAD46595A}"/>
                </a:ext>
              </a:extLst>
            </p:cNvPr>
            <p:cNvSpPr txBox="1">
              <a:spLocks noChangeArrowheads="1"/>
            </p:cNvSpPr>
            <p:nvPr/>
          </p:nvSpPr>
          <p:spPr bwMode="auto">
            <a:xfrm>
              <a:off x="831" y="3794"/>
              <a:ext cx="1577"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1pPr>
              <a:lvl2pPr marL="742950" indent="-28575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2pPr>
              <a:lvl3pPr marL="11430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3pPr>
              <a:lvl4pPr marL="16002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4pPr>
              <a:lvl5pPr marL="20574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9pPr>
            </a:lstStyle>
            <a:p>
              <a:pPr algn="l"/>
              <a:r>
                <a:rPr lang="ru-RU" altLang="ru-RU" noProof="1"/>
                <a:t>Больше ...</a:t>
              </a:r>
              <a:r>
                <a:rPr lang="en-US" altLang="ru-RU" noProof="1"/>
                <a:t> </a:t>
              </a:r>
              <a:r>
                <a:rPr lang="ru-RU" altLang="ru-RU" noProof="1"/>
                <a:t>            ОК</a:t>
              </a:r>
              <a:endParaRPr lang="en-US" altLang="ru-RU" noProof="1"/>
            </a:p>
          </p:txBody>
        </p:sp>
      </p:grpSp>
      <p:grpSp>
        <p:nvGrpSpPr>
          <p:cNvPr id="48" name="Group 42">
            <a:extLst>
              <a:ext uri="{FF2B5EF4-FFF2-40B4-BE49-F238E27FC236}">
                <a16:creationId xmlns:a16="http://schemas.microsoft.com/office/drawing/2014/main" id="{CD6E48C1-E662-4148-AA23-FD2A2445BCD1}"/>
              </a:ext>
            </a:extLst>
          </p:cNvPr>
          <p:cNvGrpSpPr>
            <a:grpSpLocks/>
          </p:cNvGrpSpPr>
          <p:nvPr/>
        </p:nvGrpSpPr>
        <p:grpSpPr bwMode="auto">
          <a:xfrm>
            <a:off x="425450" y="4069138"/>
            <a:ext cx="3382965" cy="1844676"/>
            <a:chOff x="268" y="2462"/>
            <a:chExt cx="2131" cy="1162"/>
          </a:xfrm>
        </p:grpSpPr>
        <p:sp>
          <p:nvSpPr>
            <p:cNvPr id="49" name="Rectangle 8">
              <a:extLst>
                <a:ext uri="{FF2B5EF4-FFF2-40B4-BE49-F238E27FC236}">
                  <a16:creationId xmlns:a16="http://schemas.microsoft.com/office/drawing/2014/main" id="{686E8081-92F8-4DDF-A52A-D925124D6A6B}"/>
                </a:ext>
              </a:extLst>
            </p:cNvPr>
            <p:cNvSpPr>
              <a:spLocks noChangeArrowheads="1"/>
            </p:cNvSpPr>
            <p:nvPr/>
          </p:nvSpPr>
          <p:spPr bwMode="auto">
            <a:xfrm>
              <a:off x="268" y="2470"/>
              <a:ext cx="2131" cy="1154"/>
            </a:xfrm>
            <a:prstGeom prst="rect">
              <a:avLst/>
            </a:prstGeom>
            <a:solidFill>
              <a:srgbClr val="DDDDDD"/>
            </a:solidFill>
            <a:ln w="3810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50" name="Text Box 9">
              <a:extLst>
                <a:ext uri="{FF2B5EF4-FFF2-40B4-BE49-F238E27FC236}">
                  <a16:creationId xmlns:a16="http://schemas.microsoft.com/office/drawing/2014/main" id="{52EB9DBB-D96D-4BBA-8CB4-9A25863A3A7C}"/>
                </a:ext>
              </a:extLst>
            </p:cNvPr>
            <p:cNvSpPr txBox="1">
              <a:spLocks noChangeArrowheads="1"/>
            </p:cNvSpPr>
            <p:nvPr/>
          </p:nvSpPr>
          <p:spPr bwMode="auto">
            <a:xfrm>
              <a:off x="341" y="2462"/>
              <a:ext cx="1600" cy="1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1pPr>
              <a:lvl2pPr marL="742950" indent="-28575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2pPr>
              <a:lvl3pPr marL="11430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3pPr>
              <a:lvl4pPr marL="16002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4pPr>
              <a:lvl5pPr marL="20574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9pPr>
            </a:lstStyle>
            <a:p>
              <a:pPr algn="l"/>
              <a:r>
                <a:rPr lang="ru-RU" altLang="ru-RU" noProof="1"/>
                <a:t>Необходимый товар</a:t>
              </a:r>
              <a:endParaRPr lang="en-US" altLang="ru-RU" noProof="1"/>
            </a:p>
            <a:p>
              <a:pPr algn="l">
                <a:spcBef>
                  <a:spcPct val="50000"/>
                </a:spcBef>
              </a:pPr>
              <a:r>
                <a:rPr lang="ru-RU" altLang="ru-RU" noProof="1"/>
                <a:t>Номер товара</a:t>
              </a:r>
              <a:r>
                <a:rPr lang="en-US" altLang="ru-RU" noProof="1"/>
                <a:t>:</a:t>
              </a:r>
            </a:p>
            <a:p>
              <a:pPr algn="l"/>
              <a:endParaRPr lang="en-US" altLang="ru-RU" noProof="1"/>
            </a:p>
            <a:p>
              <a:pPr algn="l"/>
              <a:r>
                <a:rPr lang="ru-RU" altLang="ru-RU" noProof="1"/>
                <a:t>Количество</a:t>
              </a:r>
              <a:r>
                <a:rPr lang="en-US" altLang="ru-RU" noProof="1"/>
                <a:t>:</a:t>
              </a:r>
            </a:p>
            <a:p>
              <a:pPr algn="l"/>
              <a:endParaRPr lang="en-US" altLang="ru-RU" noProof="1"/>
            </a:p>
          </p:txBody>
        </p:sp>
        <p:sp>
          <p:nvSpPr>
            <p:cNvPr id="51" name="Rectangle 10">
              <a:extLst>
                <a:ext uri="{FF2B5EF4-FFF2-40B4-BE49-F238E27FC236}">
                  <a16:creationId xmlns:a16="http://schemas.microsoft.com/office/drawing/2014/main" id="{94EAA1DF-4F4A-4E15-AF40-100FBEE920D4}"/>
                </a:ext>
              </a:extLst>
            </p:cNvPr>
            <p:cNvSpPr>
              <a:spLocks noChangeArrowheads="1"/>
            </p:cNvSpPr>
            <p:nvPr/>
          </p:nvSpPr>
          <p:spPr bwMode="auto">
            <a:xfrm>
              <a:off x="1403" y="2748"/>
              <a:ext cx="803" cy="231"/>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52" name="Rectangle 11">
              <a:extLst>
                <a:ext uri="{FF2B5EF4-FFF2-40B4-BE49-F238E27FC236}">
                  <a16:creationId xmlns:a16="http://schemas.microsoft.com/office/drawing/2014/main" id="{3CD5FA2F-0C2B-4723-964E-7FA12566CDE3}"/>
                </a:ext>
              </a:extLst>
            </p:cNvPr>
            <p:cNvSpPr>
              <a:spLocks noChangeArrowheads="1"/>
            </p:cNvSpPr>
            <p:nvPr/>
          </p:nvSpPr>
          <p:spPr bwMode="auto">
            <a:xfrm>
              <a:off x="1655" y="3071"/>
              <a:ext cx="432" cy="216"/>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grpSp>
      <p:grpSp>
        <p:nvGrpSpPr>
          <p:cNvPr id="53" name="Group 41">
            <a:extLst>
              <a:ext uri="{FF2B5EF4-FFF2-40B4-BE49-F238E27FC236}">
                <a16:creationId xmlns:a16="http://schemas.microsoft.com/office/drawing/2014/main" id="{5D7DA651-F987-4430-B263-8CFFB85D0028}"/>
              </a:ext>
            </a:extLst>
          </p:cNvPr>
          <p:cNvGrpSpPr>
            <a:grpSpLocks/>
          </p:cNvGrpSpPr>
          <p:nvPr/>
        </p:nvGrpSpPr>
        <p:grpSpPr bwMode="auto">
          <a:xfrm>
            <a:off x="3125788" y="3956125"/>
            <a:ext cx="3382963" cy="1930400"/>
            <a:chOff x="1969" y="2000"/>
            <a:chExt cx="2131" cy="1216"/>
          </a:xfrm>
        </p:grpSpPr>
        <p:sp>
          <p:nvSpPr>
            <p:cNvPr id="54" name="Rectangle 13">
              <a:extLst>
                <a:ext uri="{FF2B5EF4-FFF2-40B4-BE49-F238E27FC236}">
                  <a16:creationId xmlns:a16="http://schemas.microsoft.com/office/drawing/2014/main" id="{39FA6213-436A-4CA6-AA52-C8B01C53F4E7}"/>
                </a:ext>
              </a:extLst>
            </p:cNvPr>
            <p:cNvSpPr>
              <a:spLocks noChangeArrowheads="1"/>
            </p:cNvSpPr>
            <p:nvPr/>
          </p:nvSpPr>
          <p:spPr bwMode="auto">
            <a:xfrm>
              <a:off x="1969" y="2000"/>
              <a:ext cx="2131" cy="1216"/>
            </a:xfrm>
            <a:prstGeom prst="rect">
              <a:avLst/>
            </a:prstGeom>
            <a:solidFill>
              <a:srgbClr val="DDDDDD"/>
            </a:solidFill>
            <a:ln w="38100">
              <a:solidFill>
                <a:schemeClr val="tx1"/>
              </a:solidFill>
              <a:miter lim="800000"/>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55" name="Text Box 14">
              <a:extLst>
                <a:ext uri="{FF2B5EF4-FFF2-40B4-BE49-F238E27FC236}">
                  <a16:creationId xmlns:a16="http://schemas.microsoft.com/office/drawing/2014/main" id="{7FED6CBC-889D-4D26-AED0-FE80F3E8BA8C}"/>
                </a:ext>
              </a:extLst>
            </p:cNvPr>
            <p:cNvSpPr txBox="1">
              <a:spLocks noChangeArrowheads="1"/>
            </p:cNvSpPr>
            <p:nvPr/>
          </p:nvSpPr>
          <p:spPr bwMode="auto">
            <a:xfrm>
              <a:off x="2042" y="2014"/>
              <a:ext cx="1265" cy="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1pPr>
              <a:lvl2pPr marL="742950" indent="-28575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2pPr>
              <a:lvl3pPr marL="11430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3pPr>
              <a:lvl4pPr marL="16002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4pPr>
              <a:lvl5pPr marL="20574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9pPr>
            </a:lstStyle>
            <a:p>
              <a:pPr algn="l"/>
              <a:r>
                <a:rPr lang="ru-RU" altLang="ru-RU" noProof="1"/>
                <a:t>Адрес доставки</a:t>
              </a:r>
              <a:endParaRPr lang="en-US" altLang="ru-RU" noProof="1"/>
            </a:p>
            <a:p>
              <a:pPr algn="l"/>
              <a:endParaRPr lang="en-US" altLang="ru-RU" noProof="1"/>
            </a:p>
            <a:p>
              <a:pPr algn="l"/>
              <a:endParaRPr lang="en-US" altLang="ru-RU" noProof="1"/>
            </a:p>
            <a:p>
              <a:pPr algn="l"/>
              <a:endParaRPr lang="en-US" altLang="ru-RU" noProof="1"/>
            </a:p>
            <a:p>
              <a:pPr algn="l"/>
              <a:r>
                <a:rPr lang="ru-RU" altLang="ru-RU" noProof="1"/>
                <a:t>Индекс</a:t>
              </a:r>
              <a:r>
                <a:rPr lang="en-US" altLang="ru-RU" noProof="1"/>
                <a:t>:</a:t>
              </a:r>
            </a:p>
            <a:p>
              <a:pPr algn="l"/>
              <a:r>
                <a:rPr lang="ru-RU" altLang="ru-RU" noProof="1"/>
                <a:t>Страна</a:t>
              </a:r>
              <a:r>
                <a:rPr lang="en-US" altLang="ru-RU" noProof="1"/>
                <a:t>:</a:t>
              </a:r>
            </a:p>
          </p:txBody>
        </p:sp>
        <p:sp>
          <p:nvSpPr>
            <p:cNvPr id="56" name="Rectangle 15">
              <a:extLst>
                <a:ext uri="{FF2B5EF4-FFF2-40B4-BE49-F238E27FC236}">
                  <a16:creationId xmlns:a16="http://schemas.microsoft.com/office/drawing/2014/main" id="{4766A511-4549-48FC-92E6-B89083EB876A}"/>
                </a:ext>
              </a:extLst>
            </p:cNvPr>
            <p:cNvSpPr>
              <a:spLocks noChangeArrowheads="1"/>
            </p:cNvSpPr>
            <p:nvPr/>
          </p:nvSpPr>
          <p:spPr bwMode="auto">
            <a:xfrm>
              <a:off x="2042" y="2241"/>
              <a:ext cx="1927" cy="420"/>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57" name="Rectangle 16">
              <a:extLst>
                <a:ext uri="{FF2B5EF4-FFF2-40B4-BE49-F238E27FC236}">
                  <a16:creationId xmlns:a16="http://schemas.microsoft.com/office/drawing/2014/main" id="{A77F3C00-1CE0-4C75-9E37-D8DF51F0FB0F}"/>
                </a:ext>
              </a:extLst>
            </p:cNvPr>
            <p:cNvSpPr>
              <a:spLocks noChangeArrowheads="1"/>
            </p:cNvSpPr>
            <p:nvPr/>
          </p:nvSpPr>
          <p:spPr bwMode="auto">
            <a:xfrm>
              <a:off x="2757" y="2697"/>
              <a:ext cx="732" cy="215"/>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58" name="Rectangle 17">
              <a:extLst>
                <a:ext uri="{FF2B5EF4-FFF2-40B4-BE49-F238E27FC236}">
                  <a16:creationId xmlns:a16="http://schemas.microsoft.com/office/drawing/2014/main" id="{78B48D49-93C0-43F4-B948-7FB8F5C2BDF5}"/>
                </a:ext>
              </a:extLst>
            </p:cNvPr>
            <p:cNvSpPr>
              <a:spLocks noChangeArrowheads="1"/>
            </p:cNvSpPr>
            <p:nvPr/>
          </p:nvSpPr>
          <p:spPr bwMode="auto">
            <a:xfrm>
              <a:off x="2757" y="2912"/>
              <a:ext cx="732" cy="215"/>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grpSp>
      <p:grpSp>
        <p:nvGrpSpPr>
          <p:cNvPr id="59" name="Group 40">
            <a:extLst>
              <a:ext uri="{FF2B5EF4-FFF2-40B4-BE49-F238E27FC236}">
                <a16:creationId xmlns:a16="http://schemas.microsoft.com/office/drawing/2014/main" id="{574F02E9-08BD-4E3F-98C0-26C1CBDEE542}"/>
              </a:ext>
            </a:extLst>
          </p:cNvPr>
          <p:cNvGrpSpPr>
            <a:grpSpLocks/>
          </p:cNvGrpSpPr>
          <p:nvPr/>
        </p:nvGrpSpPr>
        <p:grpSpPr bwMode="auto">
          <a:xfrm>
            <a:off x="4808540" y="3711451"/>
            <a:ext cx="3382963" cy="1835150"/>
            <a:chOff x="3029" y="1493"/>
            <a:chExt cx="2131" cy="1156"/>
          </a:xfrm>
        </p:grpSpPr>
        <p:sp>
          <p:nvSpPr>
            <p:cNvPr id="60" name="Rectangle 19">
              <a:extLst>
                <a:ext uri="{FF2B5EF4-FFF2-40B4-BE49-F238E27FC236}">
                  <a16:creationId xmlns:a16="http://schemas.microsoft.com/office/drawing/2014/main" id="{4BA4E609-5459-42E6-AAF3-C1FD0C021F05}"/>
                </a:ext>
              </a:extLst>
            </p:cNvPr>
            <p:cNvSpPr>
              <a:spLocks noChangeArrowheads="1"/>
            </p:cNvSpPr>
            <p:nvPr/>
          </p:nvSpPr>
          <p:spPr bwMode="auto">
            <a:xfrm>
              <a:off x="3029" y="1495"/>
              <a:ext cx="2131" cy="1154"/>
            </a:xfrm>
            <a:prstGeom prst="rect">
              <a:avLst/>
            </a:prstGeom>
            <a:solidFill>
              <a:srgbClr val="DDDDDD"/>
            </a:solidFill>
            <a:ln w="3810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61" name="Rectangle 20">
              <a:extLst>
                <a:ext uri="{FF2B5EF4-FFF2-40B4-BE49-F238E27FC236}">
                  <a16:creationId xmlns:a16="http://schemas.microsoft.com/office/drawing/2014/main" id="{99DEABA8-D1BA-4F98-98B2-BA3DB5464173}"/>
                </a:ext>
              </a:extLst>
            </p:cNvPr>
            <p:cNvSpPr>
              <a:spLocks noChangeArrowheads="1"/>
            </p:cNvSpPr>
            <p:nvPr/>
          </p:nvSpPr>
          <p:spPr bwMode="auto">
            <a:xfrm>
              <a:off x="4147" y="1780"/>
              <a:ext cx="904" cy="226"/>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62" name="Rectangle 21">
              <a:extLst>
                <a:ext uri="{FF2B5EF4-FFF2-40B4-BE49-F238E27FC236}">
                  <a16:creationId xmlns:a16="http://schemas.microsoft.com/office/drawing/2014/main" id="{17BB93A0-5935-4703-A18E-E66F7CEF4854}"/>
                </a:ext>
              </a:extLst>
            </p:cNvPr>
            <p:cNvSpPr>
              <a:spLocks noChangeArrowheads="1"/>
            </p:cNvSpPr>
            <p:nvPr/>
          </p:nvSpPr>
          <p:spPr bwMode="auto">
            <a:xfrm>
              <a:off x="4147" y="2043"/>
              <a:ext cx="904" cy="226"/>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63" name="Rectangle 22">
              <a:extLst>
                <a:ext uri="{FF2B5EF4-FFF2-40B4-BE49-F238E27FC236}">
                  <a16:creationId xmlns:a16="http://schemas.microsoft.com/office/drawing/2014/main" id="{91B59343-7045-41F1-AFCE-7B9AFA998E1A}"/>
                </a:ext>
              </a:extLst>
            </p:cNvPr>
            <p:cNvSpPr>
              <a:spLocks noChangeArrowheads="1"/>
            </p:cNvSpPr>
            <p:nvPr/>
          </p:nvSpPr>
          <p:spPr bwMode="auto">
            <a:xfrm>
              <a:off x="4147" y="2301"/>
              <a:ext cx="904" cy="226"/>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64" name="Text Box 23">
              <a:extLst>
                <a:ext uri="{FF2B5EF4-FFF2-40B4-BE49-F238E27FC236}">
                  <a16:creationId xmlns:a16="http://schemas.microsoft.com/office/drawing/2014/main" id="{6772AA0C-2423-4D4E-B405-A26D64693EE7}"/>
                </a:ext>
              </a:extLst>
            </p:cNvPr>
            <p:cNvSpPr txBox="1">
              <a:spLocks noChangeArrowheads="1"/>
            </p:cNvSpPr>
            <p:nvPr/>
          </p:nvSpPr>
          <p:spPr bwMode="auto">
            <a:xfrm>
              <a:off x="3089" y="1493"/>
              <a:ext cx="1288" cy="1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1pPr>
              <a:lvl2pPr marL="742950" indent="-28575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2pPr>
              <a:lvl3pPr marL="11430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3pPr>
              <a:lvl4pPr marL="16002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4pPr>
              <a:lvl5pPr marL="20574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9pPr>
            </a:lstStyle>
            <a:p>
              <a:pPr algn="l"/>
              <a:r>
                <a:rPr lang="ru-RU" altLang="ru-RU" noProof="1"/>
                <a:t>Способ оплаты</a:t>
              </a:r>
              <a:endParaRPr lang="en-US" altLang="ru-RU" noProof="1"/>
            </a:p>
            <a:p>
              <a:pPr algn="l">
                <a:spcBef>
                  <a:spcPct val="50000"/>
                </a:spcBef>
              </a:pPr>
              <a:r>
                <a:rPr lang="ru-RU" altLang="ru-RU" noProof="1"/>
                <a:t>Способ</a:t>
              </a:r>
              <a:r>
                <a:rPr lang="en-US" altLang="ru-RU" noProof="1"/>
                <a:t>:</a:t>
              </a:r>
            </a:p>
            <a:p>
              <a:pPr algn="l">
                <a:spcBef>
                  <a:spcPct val="50000"/>
                </a:spcBef>
              </a:pPr>
              <a:r>
                <a:rPr lang="ru-RU" altLang="ru-RU" noProof="1"/>
                <a:t>Наим. карты</a:t>
              </a:r>
              <a:r>
                <a:rPr lang="en-US" altLang="ru-RU" noProof="1"/>
                <a:t>:</a:t>
              </a:r>
            </a:p>
            <a:p>
              <a:pPr algn="l">
                <a:spcBef>
                  <a:spcPct val="50000"/>
                </a:spcBef>
              </a:pPr>
              <a:r>
                <a:rPr lang="ru-RU" altLang="ru-RU" noProof="1"/>
                <a:t>Дата истеч.</a:t>
              </a:r>
              <a:r>
                <a:rPr lang="en-US" altLang="ru-RU" noProof="1"/>
                <a:t>:</a:t>
              </a:r>
            </a:p>
          </p:txBody>
        </p:sp>
        <p:sp>
          <p:nvSpPr>
            <p:cNvPr id="65" name="Freeform 24">
              <a:extLst>
                <a:ext uri="{FF2B5EF4-FFF2-40B4-BE49-F238E27FC236}">
                  <a16:creationId xmlns:a16="http://schemas.microsoft.com/office/drawing/2014/main" id="{86AF6005-E1D8-4D8A-ACC5-8BD5BDD030CF}"/>
                </a:ext>
              </a:extLst>
            </p:cNvPr>
            <p:cNvSpPr>
              <a:spLocks noChangeAspect="1"/>
            </p:cNvSpPr>
            <p:nvPr/>
          </p:nvSpPr>
          <p:spPr bwMode="auto">
            <a:xfrm flipV="1">
              <a:off x="4920" y="1870"/>
              <a:ext cx="95" cy="64"/>
            </a:xfrm>
            <a:custGeom>
              <a:avLst/>
              <a:gdLst>
                <a:gd name="T0" fmla="*/ 189 w 189"/>
                <a:gd name="T1" fmla="*/ 480 h 480"/>
                <a:gd name="T2" fmla="*/ 96 w 189"/>
                <a:gd name="T3" fmla="*/ 0 h 480"/>
                <a:gd name="T4" fmla="*/ 0 w 189"/>
                <a:gd name="T5" fmla="*/ 480 h 480"/>
                <a:gd name="T6" fmla="*/ 189 w 189"/>
                <a:gd name="T7" fmla="*/ 480 h 480"/>
                <a:gd name="T8" fmla="*/ 0 60000 65536"/>
                <a:gd name="T9" fmla="*/ 0 60000 65536"/>
                <a:gd name="T10" fmla="*/ 0 60000 65536"/>
                <a:gd name="T11" fmla="*/ 0 60000 65536"/>
                <a:gd name="T12" fmla="*/ 0 w 189"/>
                <a:gd name="T13" fmla="*/ 0 h 480"/>
                <a:gd name="T14" fmla="*/ 189 w 189"/>
                <a:gd name="T15" fmla="*/ 480 h 480"/>
              </a:gdLst>
              <a:ahLst/>
              <a:cxnLst>
                <a:cxn ang="T8">
                  <a:pos x="T0" y="T1"/>
                </a:cxn>
                <a:cxn ang="T9">
                  <a:pos x="T2" y="T3"/>
                </a:cxn>
                <a:cxn ang="T10">
                  <a:pos x="T4" y="T5"/>
                </a:cxn>
                <a:cxn ang="T11">
                  <a:pos x="T6" y="T7"/>
                </a:cxn>
              </a:cxnLst>
              <a:rect l="T12" t="T13" r="T14" b="T15"/>
              <a:pathLst>
                <a:path w="189" h="480">
                  <a:moveTo>
                    <a:pt x="189" y="480"/>
                  </a:moveTo>
                  <a:lnTo>
                    <a:pt x="96" y="0"/>
                  </a:lnTo>
                  <a:lnTo>
                    <a:pt x="0" y="480"/>
                  </a:lnTo>
                  <a:lnTo>
                    <a:pt x="189" y="480"/>
                  </a:lnTo>
                  <a:close/>
                </a:path>
              </a:pathLst>
            </a:custGeom>
            <a:solidFill>
              <a:schemeClr val="tx1"/>
            </a:solidFill>
            <a:ln w="3175">
              <a:solidFill>
                <a:schemeClr val="tx1"/>
              </a:solidFill>
              <a:round/>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66" name="Line 25">
              <a:extLst>
                <a:ext uri="{FF2B5EF4-FFF2-40B4-BE49-F238E27FC236}">
                  <a16:creationId xmlns:a16="http://schemas.microsoft.com/office/drawing/2014/main" id="{7B3F19A0-386C-4977-80DF-4F22366A93ED}"/>
                </a:ext>
              </a:extLst>
            </p:cNvPr>
            <p:cNvSpPr>
              <a:spLocks noChangeShapeType="1"/>
            </p:cNvSpPr>
            <p:nvPr/>
          </p:nvSpPr>
          <p:spPr bwMode="auto">
            <a:xfrm>
              <a:off x="4884" y="1780"/>
              <a:ext cx="0" cy="22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67" name="Group 39">
            <a:extLst>
              <a:ext uri="{FF2B5EF4-FFF2-40B4-BE49-F238E27FC236}">
                <a16:creationId xmlns:a16="http://schemas.microsoft.com/office/drawing/2014/main" id="{9F721782-0DCB-49C4-8125-5B15A96854CA}"/>
              </a:ext>
            </a:extLst>
          </p:cNvPr>
          <p:cNvGrpSpPr>
            <a:grpSpLocks/>
          </p:cNvGrpSpPr>
          <p:nvPr/>
        </p:nvGrpSpPr>
        <p:grpSpPr bwMode="auto">
          <a:xfrm>
            <a:off x="3998914" y="1939801"/>
            <a:ext cx="3382963" cy="1831975"/>
            <a:chOff x="2519" y="377"/>
            <a:chExt cx="2131" cy="1154"/>
          </a:xfrm>
        </p:grpSpPr>
        <p:sp>
          <p:nvSpPr>
            <p:cNvPr id="68" name="Rectangle 27">
              <a:extLst>
                <a:ext uri="{FF2B5EF4-FFF2-40B4-BE49-F238E27FC236}">
                  <a16:creationId xmlns:a16="http://schemas.microsoft.com/office/drawing/2014/main" id="{C5A04AFF-DD32-4102-84AC-A341A3618B65}"/>
                </a:ext>
              </a:extLst>
            </p:cNvPr>
            <p:cNvSpPr>
              <a:spLocks noChangeArrowheads="1"/>
            </p:cNvSpPr>
            <p:nvPr/>
          </p:nvSpPr>
          <p:spPr bwMode="auto">
            <a:xfrm>
              <a:off x="2519" y="377"/>
              <a:ext cx="2131" cy="1154"/>
            </a:xfrm>
            <a:prstGeom prst="rect">
              <a:avLst/>
            </a:prstGeom>
            <a:solidFill>
              <a:srgbClr val="DDDDDD"/>
            </a:solidFill>
            <a:ln w="3810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69" name="Text Box 28">
              <a:extLst>
                <a:ext uri="{FF2B5EF4-FFF2-40B4-BE49-F238E27FC236}">
                  <a16:creationId xmlns:a16="http://schemas.microsoft.com/office/drawing/2014/main" id="{E221C6B4-50AD-4AD4-99F3-701B565EA9F5}"/>
                </a:ext>
              </a:extLst>
            </p:cNvPr>
            <p:cNvSpPr txBox="1">
              <a:spLocks noChangeArrowheads="1"/>
            </p:cNvSpPr>
            <p:nvPr/>
          </p:nvSpPr>
          <p:spPr bwMode="auto">
            <a:xfrm>
              <a:off x="2523" y="435"/>
              <a:ext cx="2016" cy="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1pPr>
              <a:lvl2pPr marL="742950" indent="-28575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2pPr>
              <a:lvl3pPr marL="11430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3pPr>
              <a:lvl4pPr marL="16002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4pPr>
              <a:lvl5pPr marL="20574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9pPr>
            </a:lstStyle>
            <a:p>
              <a:pPr algn="l"/>
              <a:r>
                <a:rPr lang="ru-RU" altLang="ru-RU" noProof="1"/>
                <a:t>Введите свое имя и адрес</a:t>
              </a:r>
            </a:p>
            <a:p>
              <a:pPr algn="l"/>
              <a:r>
                <a:rPr lang="ru-RU" altLang="ru-RU" noProof="1"/>
                <a:t>Имя</a:t>
              </a:r>
              <a:r>
                <a:rPr lang="en-US" altLang="ru-RU" noProof="1"/>
                <a:t>:</a:t>
              </a:r>
              <a:endParaRPr lang="ru-RU" altLang="ru-RU" noProof="1"/>
            </a:p>
            <a:p>
              <a:pPr algn="l"/>
              <a:endParaRPr lang="en-US" altLang="ru-RU" noProof="1"/>
            </a:p>
            <a:p>
              <a:pPr algn="l"/>
              <a:r>
                <a:rPr lang="ru-RU" altLang="ru-RU" noProof="1"/>
                <a:t>Адрес</a:t>
              </a:r>
              <a:r>
                <a:rPr lang="en-US" altLang="ru-RU" noProof="1"/>
                <a:t>:</a:t>
              </a:r>
            </a:p>
          </p:txBody>
        </p:sp>
        <p:sp>
          <p:nvSpPr>
            <p:cNvPr id="70" name="Rectangle 29">
              <a:extLst>
                <a:ext uri="{FF2B5EF4-FFF2-40B4-BE49-F238E27FC236}">
                  <a16:creationId xmlns:a16="http://schemas.microsoft.com/office/drawing/2014/main" id="{717413F0-81CC-4469-8A04-D2F9C0991283}"/>
                </a:ext>
              </a:extLst>
            </p:cNvPr>
            <p:cNvSpPr>
              <a:spLocks noChangeArrowheads="1"/>
            </p:cNvSpPr>
            <p:nvPr/>
          </p:nvSpPr>
          <p:spPr bwMode="auto">
            <a:xfrm>
              <a:off x="3257" y="676"/>
              <a:ext cx="1300" cy="255"/>
            </a:xfrm>
            <a:prstGeom prst="rect">
              <a:avLst/>
            </a:prstGeom>
            <a:solidFill>
              <a:schemeClr val="bg1"/>
            </a:solidFill>
            <a:ln w="19050">
              <a:solidFill>
                <a:schemeClr val="tx1"/>
              </a:solidFill>
              <a:miter lim="800000"/>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71" name="Rectangle 30">
              <a:extLst>
                <a:ext uri="{FF2B5EF4-FFF2-40B4-BE49-F238E27FC236}">
                  <a16:creationId xmlns:a16="http://schemas.microsoft.com/office/drawing/2014/main" id="{6F64F53E-7F5B-4265-BC4F-BFD00471098F}"/>
                </a:ext>
              </a:extLst>
            </p:cNvPr>
            <p:cNvSpPr>
              <a:spLocks noChangeArrowheads="1"/>
            </p:cNvSpPr>
            <p:nvPr/>
          </p:nvSpPr>
          <p:spPr bwMode="auto">
            <a:xfrm>
              <a:off x="3257" y="1024"/>
              <a:ext cx="1300" cy="423"/>
            </a:xfrm>
            <a:prstGeom prst="rect">
              <a:avLst/>
            </a:prstGeom>
            <a:solidFill>
              <a:schemeClr val="bg1"/>
            </a:solidFill>
            <a:ln w="19050">
              <a:solidFill>
                <a:schemeClr val="tx1"/>
              </a:solidFill>
              <a:miter lim="800000"/>
              <a:headEnd/>
              <a:tailEnd/>
            </a:ln>
          </p:spPr>
          <p:txBody>
            <a:bodyPr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grpSp>
      <p:sp>
        <p:nvSpPr>
          <p:cNvPr id="72" name="Rectangle 32">
            <a:extLst>
              <a:ext uri="{FF2B5EF4-FFF2-40B4-BE49-F238E27FC236}">
                <a16:creationId xmlns:a16="http://schemas.microsoft.com/office/drawing/2014/main" id="{DB3DBF19-1434-456E-B426-0405CCA3F8D7}"/>
              </a:ext>
            </a:extLst>
          </p:cNvPr>
          <p:cNvSpPr>
            <a:spLocks noChangeArrowheads="1"/>
          </p:cNvSpPr>
          <p:nvPr/>
        </p:nvSpPr>
        <p:spPr bwMode="auto">
          <a:xfrm>
            <a:off x="684213" y="2062038"/>
            <a:ext cx="3382962" cy="1831975"/>
          </a:xfrm>
          <a:prstGeom prst="rect">
            <a:avLst/>
          </a:prstGeom>
          <a:solidFill>
            <a:srgbClr val="DDDDDD"/>
          </a:solidFill>
          <a:ln w="38100">
            <a:solidFill>
              <a:schemeClr val="tx1"/>
            </a:solidFill>
            <a:miter lim="800000"/>
            <a:headEnd/>
            <a:tailEnd/>
          </a:ln>
        </p:spPr>
        <p:txBody>
          <a:bodyPr wrap="non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endParaRPr lang="ru-RU" altLang="ru-RU"/>
          </a:p>
        </p:txBody>
      </p:sp>
      <p:sp>
        <p:nvSpPr>
          <p:cNvPr id="73" name="Text Box 33">
            <a:extLst>
              <a:ext uri="{FF2B5EF4-FFF2-40B4-BE49-F238E27FC236}">
                <a16:creationId xmlns:a16="http://schemas.microsoft.com/office/drawing/2014/main" id="{5622979B-8E96-414A-8227-17DE856387CE}"/>
              </a:ext>
            </a:extLst>
          </p:cNvPr>
          <p:cNvSpPr txBox="1">
            <a:spLocks noChangeArrowheads="1"/>
          </p:cNvSpPr>
          <p:nvPr/>
        </p:nvSpPr>
        <p:spPr bwMode="auto">
          <a:xfrm>
            <a:off x="853557" y="2271347"/>
            <a:ext cx="3259588" cy="1387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lIns="90000" tIns="46800" rIns="90000" bIns="46800" anchor="ctr">
            <a:spAutoFit/>
          </a:bodyPr>
          <a:lstStyle>
            <a:lvl1pPr>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1pPr>
            <a:lvl2pPr marL="742950" indent="-28575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2pPr>
            <a:lvl3pPr marL="11430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3pPr>
            <a:lvl4pPr marL="16002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4pPr>
            <a:lvl5pPr marL="2057400" indent="-228600">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1500" algn="l"/>
                <a:tab pos="2476500" algn="l"/>
                <a:tab pos="3048000" algn="l"/>
                <a:tab pos="3619500" algn="l"/>
                <a:tab pos="4191000" algn="l"/>
                <a:tab pos="4762500" algn="l"/>
                <a:tab pos="5334000" algn="l"/>
                <a:tab pos="5905500" algn="l"/>
                <a:tab pos="6858000" algn="r"/>
              </a:tabLst>
              <a:defRPr b="1">
                <a:solidFill>
                  <a:schemeClr val="tx1"/>
                </a:solidFill>
                <a:latin typeface="Arial" panose="020B0604020202020204" pitchFamily="34" charset="0"/>
              </a:defRPr>
            </a:lvl9pPr>
          </a:lstStyle>
          <a:p>
            <a:r>
              <a:rPr lang="ru-RU" dirty="0" err="1"/>
              <a:t>Сіз</a:t>
            </a:r>
            <a:r>
              <a:rPr lang="ru-RU" dirty="0"/>
              <a:t> не </a:t>
            </a:r>
            <a:r>
              <a:rPr lang="ru-RU" dirty="0" err="1"/>
              <a:t>істегіңіз</a:t>
            </a:r>
            <a:r>
              <a:rPr lang="ru-RU" dirty="0"/>
              <a:t> </a:t>
            </a:r>
            <a:r>
              <a:rPr lang="ru-RU" dirty="0" err="1"/>
              <a:t>келеді</a:t>
            </a:r>
            <a:r>
              <a:rPr lang="ru-RU" dirty="0"/>
              <a:t>?</a:t>
            </a:r>
          </a:p>
          <a:p>
            <a:pPr marL="342900" indent="-342900">
              <a:buFont typeface="+mj-lt"/>
              <a:buAutoNum type="arabicPeriod"/>
            </a:pPr>
            <a:r>
              <a:rPr lang="ru-RU" sz="1600" b="0" dirty="0" err="1"/>
              <a:t>Тапсырыс</a:t>
            </a:r>
            <a:r>
              <a:rPr lang="ru-RU" sz="1600" b="0" dirty="0"/>
              <a:t> </a:t>
            </a:r>
            <a:r>
              <a:rPr lang="ru-RU" sz="1600" b="0" dirty="0" err="1"/>
              <a:t>құру</a:t>
            </a:r>
            <a:endParaRPr lang="ru-RU" sz="1600" b="0" dirty="0"/>
          </a:p>
          <a:p>
            <a:pPr marL="342900" indent="-342900">
              <a:buFont typeface="+mj-lt"/>
              <a:buAutoNum type="arabicPeriod"/>
            </a:pPr>
            <a:r>
              <a:rPr lang="ru-RU" sz="1600" b="0" dirty="0" err="1"/>
              <a:t>Тапсырыс</a:t>
            </a:r>
            <a:r>
              <a:rPr lang="ru-RU" sz="1600" b="0" dirty="0"/>
              <a:t> </a:t>
            </a:r>
            <a:r>
              <a:rPr lang="ru-RU" sz="1600" b="0" dirty="0" err="1"/>
              <a:t>мәртебесін</a:t>
            </a:r>
            <a:r>
              <a:rPr lang="ru-RU" sz="1600" b="0" dirty="0"/>
              <a:t> </a:t>
            </a:r>
            <a:r>
              <a:rPr lang="ru-RU" sz="1600" b="0" dirty="0" err="1"/>
              <a:t>көру</a:t>
            </a:r>
            <a:endParaRPr lang="ru-RU" sz="1600" b="0" dirty="0"/>
          </a:p>
          <a:p>
            <a:pPr marL="342900" indent="-342900">
              <a:buFont typeface="+mj-lt"/>
              <a:buAutoNum type="arabicPeriod"/>
            </a:pPr>
            <a:r>
              <a:rPr lang="ru-RU" sz="1600" b="0" dirty="0" err="1"/>
              <a:t>Тапсырысты</a:t>
            </a:r>
            <a:r>
              <a:rPr lang="ru-RU" sz="1600" b="0" dirty="0"/>
              <a:t> </a:t>
            </a:r>
            <a:r>
              <a:rPr lang="ru-RU" sz="1600" b="0" dirty="0" err="1"/>
              <a:t>болдырмау</a:t>
            </a:r>
            <a:endParaRPr lang="ru-RU" sz="1600" b="0" dirty="0"/>
          </a:p>
          <a:p>
            <a:pPr marL="342900" indent="-342900">
              <a:buFont typeface="+mj-lt"/>
              <a:buAutoNum type="arabicPeriod"/>
            </a:pPr>
            <a:r>
              <a:rPr lang="ru-RU" sz="1600" b="0" dirty="0" err="1"/>
              <a:t>Соңғы</a:t>
            </a:r>
            <a:r>
              <a:rPr lang="ru-RU" sz="1600" b="0" dirty="0"/>
              <a:t> </a:t>
            </a:r>
            <a:r>
              <a:rPr lang="ru-RU" sz="1600" b="0" dirty="0" err="1"/>
              <a:t>жаңалықтарды</a:t>
            </a:r>
            <a:r>
              <a:rPr lang="ru-RU" sz="1600" b="0" dirty="0"/>
              <a:t> </a:t>
            </a:r>
            <a:r>
              <a:rPr lang="ru-RU" b="0" dirty="0" err="1"/>
              <a:t>қарау</a:t>
            </a:r>
            <a:endParaRPr lang="ru-RU" b="0" dirty="0"/>
          </a:p>
        </p:txBody>
      </p:sp>
      <p:sp>
        <p:nvSpPr>
          <p:cNvPr id="74" name="AutoShape 38">
            <a:extLst>
              <a:ext uri="{FF2B5EF4-FFF2-40B4-BE49-F238E27FC236}">
                <a16:creationId xmlns:a16="http://schemas.microsoft.com/office/drawing/2014/main" id="{40A1BA95-81FE-40EE-84F4-272C164CB384}"/>
              </a:ext>
            </a:extLst>
          </p:cNvPr>
          <p:cNvSpPr>
            <a:spLocks noChangeArrowheads="1"/>
          </p:cNvSpPr>
          <p:nvPr/>
        </p:nvSpPr>
        <p:spPr bwMode="auto">
          <a:xfrm>
            <a:off x="5580112" y="5661248"/>
            <a:ext cx="3382962" cy="1194229"/>
          </a:xfrm>
          <a:prstGeom prst="wedgeRoundRectCallout">
            <a:avLst>
              <a:gd name="adj1" fmla="val -41477"/>
              <a:gd name="adj2" fmla="val -80546"/>
              <a:gd name="adj3" fmla="val 16667"/>
            </a:avLst>
          </a:prstGeom>
          <a:solidFill>
            <a:schemeClr val="bg1"/>
          </a:solidFill>
          <a:ln w="38100">
            <a:solidFill>
              <a:schemeClr val="tx1"/>
            </a:solidFill>
            <a:miter lim="800000"/>
            <a:headEnd/>
            <a:tailEnd/>
          </a:ln>
        </p:spPr>
        <p:txBody>
          <a:bodyPr wrap="square" lIns="90000" tIns="46800" rIns="90000" bIns="46800"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defRPr>
            </a:lvl9pPr>
          </a:lstStyle>
          <a:p>
            <a:r>
              <a:rPr lang="ru-RU" altLang="ru-RU" sz="1600" noProof="1" smtClean="0">
                <a:latin typeface="+mn-lt"/>
              </a:rPr>
              <a:t>Проблемалар:</a:t>
            </a:r>
            <a:endParaRPr lang="ru-RU" altLang="ru-RU" sz="1600" noProof="1">
              <a:latin typeface="+mn-lt"/>
            </a:endParaRPr>
          </a:p>
          <a:p>
            <a:r>
              <a:rPr lang="ru-RU" sz="1600" dirty="0">
                <a:latin typeface="+mn-lt"/>
              </a:rPr>
              <a:t>Компьютер </a:t>
            </a:r>
            <a:r>
              <a:rPr lang="ru-RU" sz="1600" dirty="0" err="1">
                <a:latin typeface="+mn-lt"/>
              </a:rPr>
              <a:t>әрекеттердің</a:t>
            </a:r>
            <a:r>
              <a:rPr lang="ru-RU" sz="1600" dirty="0">
                <a:latin typeface="+mn-lt"/>
              </a:rPr>
              <a:t> </a:t>
            </a:r>
            <a:r>
              <a:rPr lang="ru-RU" sz="1600" dirty="0" err="1">
                <a:latin typeface="+mn-lt"/>
              </a:rPr>
              <a:t>ретін</a:t>
            </a:r>
            <a:r>
              <a:rPr lang="ru-RU" sz="1600" dirty="0">
                <a:latin typeface="+mn-lt"/>
              </a:rPr>
              <a:t> </a:t>
            </a:r>
            <a:r>
              <a:rPr lang="ru-RU" sz="1600" dirty="0" err="1">
                <a:latin typeface="+mn-lt"/>
              </a:rPr>
              <a:t>қадағалайды</a:t>
            </a:r>
            <a:r>
              <a:rPr lang="ru-RU" altLang="ru-RU" sz="1600" noProof="1">
                <a:latin typeface="+mn-lt"/>
              </a:rPr>
              <a:t>.</a:t>
            </a:r>
            <a:endParaRPr lang="ru-RU" altLang="ru-RU" sz="1600" noProof="1">
              <a:latin typeface="+mn-lt"/>
            </a:endParaRPr>
          </a:p>
          <a:p>
            <a:r>
              <a:rPr lang="ru-RU" sz="1600" dirty="0" err="1">
                <a:latin typeface="+mn-lt"/>
              </a:rPr>
              <a:t>Деректерді</a:t>
            </a:r>
            <a:r>
              <a:rPr lang="ru-RU" sz="1600" dirty="0">
                <a:latin typeface="+mn-lt"/>
              </a:rPr>
              <a:t> </a:t>
            </a:r>
            <a:r>
              <a:rPr lang="ru-RU" sz="1600" dirty="0" err="1">
                <a:latin typeface="+mn-lt"/>
              </a:rPr>
              <a:t>шолу</a:t>
            </a:r>
            <a:r>
              <a:rPr lang="ru-RU" sz="1600" dirty="0">
                <a:latin typeface="+mn-lt"/>
              </a:rPr>
              <a:t> </a:t>
            </a:r>
            <a:r>
              <a:rPr lang="ru-RU" sz="1600" dirty="0" err="1">
                <a:latin typeface="+mn-lt"/>
              </a:rPr>
              <a:t>мүмкін</a:t>
            </a:r>
            <a:r>
              <a:rPr lang="ru-RU" sz="1600" dirty="0">
                <a:latin typeface="+mn-lt"/>
              </a:rPr>
              <a:t> </a:t>
            </a:r>
            <a:r>
              <a:rPr lang="ru-RU" sz="1600" dirty="0" err="1">
                <a:latin typeface="+mn-lt"/>
              </a:rPr>
              <a:t>емес</a:t>
            </a:r>
            <a:r>
              <a:rPr lang="ru-RU" altLang="ru-RU" sz="1600" noProof="1">
                <a:latin typeface="+mn-lt"/>
              </a:rPr>
              <a:t> </a:t>
            </a:r>
            <a:endParaRPr lang="ru-RU" altLang="ru-RU" sz="1600" noProof="1">
              <a:latin typeface="+mn-lt"/>
            </a:endParaRPr>
          </a:p>
        </p:txBody>
      </p:sp>
    </p:spTree>
    <p:extLst>
      <p:ext uri="{BB962C8B-B14F-4D97-AF65-F5344CB8AC3E}">
        <p14:creationId xmlns:p14="http://schemas.microsoft.com/office/powerpoint/2010/main" val="1602838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720080"/>
          </a:xfrm>
        </p:spPr>
        <p:txBody>
          <a:bodyPr>
            <a:normAutofit/>
          </a:bodyPr>
          <a:lstStyle/>
          <a:p>
            <a:r>
              <a:rPr lang="ru-RU" sz="3200" dirty="0">
                <a:solidFill>
                  <a:srgbClr val="960000"/>
                </a:solidFill>
              </a:rPr>
              <a:t>Адам </a:t>
            </a:r>
            <a:r>
              <a:rPr lang="ru-RU" sz="3200" dirty="0" err="1">
                <a:solidFill>
                  <a:srgbClr val="960000"/>
                </a:solidFill>
              </a:rPr>
              <a:t>қателіктері</a:t>
            </a:r>
            <a:r>
              <a:rPr lang="ru-RU" sz="3200" dirty="0">
                <a:solidFill>
                  <a:srgbClr val="960000"/>
                </a:solidFill>
              </a:rPr>
              <a:t> </a:t>
            </a:r>
            <a:r>
              <a:rPr lang="ru-RU" sz="3200" dirty="0" err="1">
                <a:solidFill>
                  <a:srgbClr val="960000"/>
                </a:solidFill>
              </a:rPr>
              <a:t>және</a:t>
            </a:r>
            <a:r>
              <a:rPr lang="ru-RU" sz="3200" dirty="0">
                <a:solidFill>
                  <a:srgbClr val="960000"/>
                </a:solidFill>
              </a:rPr>
              <a:t> эргономика</a:t>
            </a:r>
            <a:endParaRPr lang="ru-RU" sz="3200" dirty="0">
              <a:solidFill>
                <a:srgbClr val="A20000"/>
              </a:solidFill>
            </a:endParaRPr>
          </a:p>
        </p:txBody>
      </p:sp>
      <p:sp>
        <p:nvSpPr>
          <p:cNvPr id="59" name="Text Box 2">
            <a:extLst>
              <a:ext uri="{FF2B5EF4-FFF2-40B4-BE49-F238E27FC236}">
                <a16:creationId xmlns:a16="http://schemas.microsoft.com/office/drawing/2014/main" id="{8D22ED86-C4C8-4158-B46D-7B4DFDA96666}"/>
              </a:ext>
            </a:extLst>
          </p:cNvPr>
          <p:cNvSpPr txBox="1">
            <a:spLocks noChangeArrowheads="1"/>
          </p:cNvSpPr>
          <p:nvPr/>
        </p:nvSpPr>
        <p:spPr bwMode="auto">
          <a:xfrm>
            <a:off x="425077" y="753282"/>
            <a:ext cx="8718923" cy="3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ru-RU" sz="2400" b="1" u="sng" dirty="0" smtClean="0">
                <a:solidFill>
                  <a:srgbClr val="0E176C"/>
                </a:solidFill>
              </a:rPr>
              <a:t>Адам-компьютер </a:t>
            </a:r>
            <a:r>
              <a:rPr lang="ru-RU" sz="2400" b="1" u="sng" dirty="0" err="1">
                <a:solidFill>
                  <a:srgbClr val="0E176C"/>
                </a:solidFill>
              </a:rPr>
              <a:t>өзара</a:t>
            </a:r>
            <a:r>
              <a:rPr lang="ru-RU" sz="2400" b="1" u="sng" dirty="0">
                <a:solidFill>
                  <a:srgbClr val="0E176C"/>
                </a:solidFill>
              </a:rPr>
              <a:t> </a:t>
            </a:r>
            <a:r>
              <a:rPr lang="ru-RU" sz="2400" b="1" u="sng" dirty="0" err="1">
                <a:solidFill>
                  <a:srgbClr val="0E176C"/>
                </a:solidFill>
              </a:rPr>
              <a:t>әрекеттестігіндегі</a:t>
            </a:r>
            <a:r>
              <a:rPr lang="ru-RU" sz="2400" b="1" u="sng" dirty="0">
                <a:solidFill>
                  <a:srgbClr val="0E176C"/>
                </a:solidFill>
              </a:rPr>
              <a:t> эргономика</a:t>
            </a:r>
            <a:endParaRPr lang="en-US" altLang="ru-RU" sz="2400" b="1" u="sng" dirty="0">
              <a:solidFill>
                <a:srgbClr val="0E176C"/>
              </a:solidFill>
            </a:endParaRPr>
          </a:p>
        </p:txBody>
      </p:sp>
      <p:sp>
        <p:nvSpPr>
          <p:cNvPr id="60" name="TextBox 59">
            <a:extLst>
              <a:ext uri="{FF2B5EF4-FFF2-40B4-BE49-F238E27FC236}">
                <a16:creationId xmlns:a16="http://schemas.microsoft.com/office/drawing/2014/main" id="{CE70136A-5B1F-4B4B-BA07-5148216B1612}"/>
              </a:ext>
            </a:extLst>
          </p:cNvPr>
          <p:cNvSpPr txBox="1"/>
          <p:nvPr/>
        </p:nvSpPr>
        <p:spPr>
          <a:xfrm>
            <a:off x="457200" y="1297793"/>
            <a:ext cx="8363272" cy="1015663"/>
          </a:xfrm>
          <a:prstGeom prst="rect">
            <a:avLst/>
          </a:prstGeom>
          <a:noFill/>
        </p:spPr>
        <p:txBody>
          <a:bodyPr wrap="square">
            <a:spAutoFit/>
          </a:bodyPr>
          <a:lstStyle/>
          <a:p>
            <a:r>
              <a:rPr lang="ru-RU" sz="2000" dirty="0">
                <a:solidFill>
                  <a:srgbClr val="0E176C"/>
                </a:solidFill>
              </a:rPr>
              <a:t>Адам–компьютер </a:t>
            </a:r>
            <a:r>
              <a:rPr lang="ru-RU" sz="2000" dirty="0" err="1">
                <a:solidFill>
                  <a:srgbClr val="0E176C"/>
                </a:solidFill>
              </a:rPr>
              <a:t>өзара</a:t>
            </a:r>
            <a:r>
              <a:rPr lang="ru-RU" sz="2000" dirty="0">
                <a:solidFill>
                  <a:srgbClr val="0E176C"/>
                </a:solidFill>
              </a:rPr>
              <a:t> </a:t>
            </a:r>
            <a:r>
              <a:rPr lang="ru-RU" sz="2000" dirty="0" err="1">
                <a:solidFill>
                  <a:srgbClr val="0E176C"/>
                </a:solidFill>
              </a:rPr>
              <a:t>әрекеттестігіндегі</a:t>
            </a:r>
            <a:r>
              <a:rPr lang="ru-RU" sz="2000" dirty="0">
                <a:solidFill>
                  <a:srgbClr val="0E176C"/>
                </a:solidFill>
              </a:rPr>
              <a:t> эргономика </a:t>
            </a:r>
            <a:r>
              <a:rPr lang="ru-RU" sz="2000" dirty="0" err="1">
                <a:solidFill>
                  <a:srgbClr val="0E176C"/>
                </a:solidFill>
              </a:rPr>
              <a:t>адамның</a:t>
            </a:r>
            <a:r>
              <a:rPr lang="ru-RU" sz="2000" dirty="0">
                <a:solidFill>
                  <a:srgbClr val="0E176C"/>
                </a:solidFill>
              </a:rPr>
              <a:t> </a:t>
            </a:r>
            <a:r>
              <a:rPr lang="ru-RU" sz="2000" dirty="0" err="1">
                <a:solidFill>
                  <a:srgbClr val="0E176C"/>
                </a:solidFill>
              </a:rPr>
              <a:t>мүмкіндіктері</a:t>
            </a:r>
            <a:r>
              <a:rPr lang="ru-RU" sz="2000" dirty="0">
                <a:solidFill>
                  <a:srgbClr val="0E176C"/>
                </a:solidFill>
              </a:rPr>
              <a:t> мен </a:t>
            </a:r>
            <a:r>
              <a:rPr lang="ru-RU" sz="2000" dirty="0" err="1">
                <a:solidFill>
                  <a:srgbClr val="0E176C"/>
                </a:solidFill>
              </a:rPr>
              <a:t>шектеулеріне</a:t>
            </a:r>
            <a:r>
              <a:rPr lang="ru-RU" sz="2000" dirty="0">
                <a:solidFill>
                  <a:srgbClr val="0E176C"/>
                </a:solidFill>
              </a:rPr>
              <a:t> </a:t>
            </a:r>
            <a:r>
              <a:rPr lang="ru-RU" sz="2000" dirty="0" err="1">
                <a:solidFill>
                  <a:srgbClr val="0E176C"/>
                </a:solidFill>
              </a:rPr>
              <a:t>сәйкес</a:t>
            </a:r>
            <a:r>
              <a:rPr lang="ru-RU" sz="2000" dirty="0">
                <a:solidFill>
                  <a:srgbClr val="0E176C"/>
                </a:solidFill>
              </a:rPr>
              <a:t> </a:t>
            </a:r>
            <a:r>
              <a:rPr lang="ru-RU" sz="2000" dirty="0" err="1">
                <a:solidFill>
                  <a:srgbClr val="0E176C"/>
                </a:solidFill>
              </a:rPr>
              <a:t>келетін</a:t>
            </a:r>
            <a:r>
              <a:rPr lang="ru-RU" sz="2000" dirty="0">
                <a:solidFill>
                  <a:srgbClr val="0E176C"/>
                </a:solidFill>
              </a:rPr>
              <a:t> </a:t>
            </a:r>
            <a:r>
              <a:rPr lang="ru-RU" sz="2000" dirty="0" err="1">
                <a:solidFill>
                  <a:srgbClr val="0E176C"/>
                </a:solidFill>
              </a:rPr>
              <a:t>жүйелерді</a:t>
            </a:r>
            <a:r>
              <a:rPr lang="ru-RU" sz="2000" dirty="0">
                <a:solidFill>
                  <a:srgbClr val="0E176C"/>
                </a:solidFill>
              </a:rPr>
              <a:t>, </a:t>
            </a:r>
            <a:r>
              <a:rPr lang="ru-RU" sz="2000" dirty="0" err="1">
                <a:solidFill>
                  <a:srgbClr val="0E176C"/>
                </a:solidFill>
              </a:rPr>
              <a:t>құрылғыларды</a:t>
            </a:r>
            <a:r>
              <a:rPr lang="ru-RU" sz="2000" dirty="0">
                <a:solidFill>
                  <a:srgbClr val="0E176C"/>
                </a:solidFill>
              </a:rPr>
              <a:t> </a:t>
            </a:r>
            <a:r>
              <a:rPr lang="ru-RU" sz="2000" dirty="0" err="1">
                <a:solidFill>
                  <a:srgbClr val="0E176C"/>
                </a:solidFill>
              </a:rPr>
              <a:t>және</a:t>
            </a:r>
            <a:r>
              <a:rPr lang="ru-RU" sz="2000" dirty="0">
                <a:solidFill>
                  <a:srgbClr val="0E176C"/>
                </a:solidFill>
              </a:rPr>
              <a:t> </a:t>
            </a:r>
            <a:r>
              <a:rPr lang="ru-RU" sz="2000" dirty="0" err="1">
                <a:solidFill>
                  <a:srgbClr val="0E176C"/>
                </a:solidFill>
              </a:rPr>
              <a:t>орталарды</a:t>
            </a:r>
            <a:r>
              <a:rPr lang="ru-RU" sz="2000" dirty="0">
                <a:solidFill>
                  <a:srgbClr val="0E176C"/>
                </a:solidFill>
              </a:rPr>
              <a:t> </a:t>
            </a:r>
            <a:r>
              <a:rPr lang="ru-RU" sz="2000" dirty="0" err="1">
                <a:solidFill>
                  <a:srgbClr val="0E176C"/>
                </a:solidFill>
              </a:rPr>
              <a:t>жобалауға</a:t>
            </a:r>
            <a:r>
              <a:rPr lang="ru-RU" sz="2000" dirty="0">
                <a:solidFill>
                  <a:srgbClr val="0E176C"/>
                </a:solidFill>
              </a:rPr>
              <a:t> </a:t>
            </a:r>
            <a:r>
              <a:rPr lang="ru-RU" sz="2000" dirty="0" err="1">
                <a:solidFill>
                  <a:srgbClr val="0E176C"/>
                </a:solidFill>
              </a:rPr>
              <a:t>бағытталады</a:t>
            </a:r>
            <a:r>
              <a:rPr lang="ru-RU" sz="2000" dirty="0" smtClean="0">
                <a:solidFill>
                  <a:srgbClr val="0E176C"/>
                </a:solidFill>
              </a:rPr>
              <a:t>.</a:t>
            </a:r>
            <a:endParaRPr lang="ru-RU" sz="2000" dirty="0">
              <a:solidFill>
                <a:srgbClr val="0E176C"/>
              </a:solidFill>
            </a:endParaRPr>
          </a:p>
        </p:txBody>
      </p:sp>
      <p:pic>
        <p:nvPicPr>
          <p:cNvPr id="1026" name="Picture 2" descr="Buttons atm cash machine hi-res stock photography and images - Alamy">
            <a:extLst>
              <a:ext uri="{FF2B5EF4-FFF2-40B4-BE49-F238E27FC236}">
                <a16:creationId xmlns:a16="http://schemas.microsoft.com/office/drawing/2014/main" id="{22809B53-9BEE-4309-A087-E826A057DDC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2352479"/>
            <a:ext cx="1312905" cy="2104545"/>
          </a:xfrm>
          <a:prstGeom prst="rect">
            <a:avLst/>
          </a:prstGeom>
          <a:noFill/>
          <a:extLst>
            <a:ext uri="{909E8E84-426E-40DD-AFC4-6F175D3DCCD1}">
              <a14:hiddenFill xmlns:a14="http://schemas.microsoft.com/office/drawing/2010/main">
                <a:solidFill>
                  <a:srgbClr val="FFFFFF"/>
                </a:solidFill>
              </a14:hiddenFill>
            </a:ext>
          </a:extLst>
        </p:spPr>
      </p:pic>
      <p:sp>
        <p:nvSpPr>
          <p:cNvPr id="61" name="TextBox 60">
            <a:extLst>
              <a:ext uri="{FF2B5EF4-FFF2-40B4-BE49-F238E27FC236}">
                <a16:creationId xmlns:a16="http://schemas.microsoft.com/office/drawing/2014/main" id="{357E8EAC-2053-4DB3-8613-36CE76D41CA3}"/>
              </a:ext>
            </a:extLst>
          </p:cNvPr>
          <p:cNvSpPr txBox="1"/>
          <p:nvPr/>
        </p:nvSpPr>
        <p:spPr>
          <a:xfrm>
            <a:off x="256873" y="4603498"/>
            <a:ext cx="1911329" cy="1569660"/>
          </a:xfrm>
          <a:prstGeom prst="rect">
            <a:avLst/>
          </a:prstGeom>
          <a:noFill/>
        </p:spPr>
        <p:txBody>
          <a:bodyPr wrap="square">
            <a:spAutoFit/>
          </a:bodyPr>
          <a:lstStyle/>
          <a:p>
            <a:r>
              <a:rPr lang="ru-RU" sz="1600" b="1" dirty="0" err="1">
                <a:solidFill>
                  <a:srgbClr val="0E176C"/>
                </a:solidFill>
              </a:rPr>
              <a:t>Басқару</a:t>
            </a:r>
            <a:r>
              <a:rPr lang="ru-RU" sz="1600" b="1" dirty="0">
                <a:solidFill>
                  <a:srgbClr val="0E176C"/>
                </a:solidFill>
              </a:rPr>
              <a:t> </a:t>
            </a:r>
            <a:r>
              <a:rPr lang="ru-RU" sz="1600" b="1" dirty="0" err="1">
                <a:solidFill>
                  <a:srgbClr val="0E176C"/>
                </a:solidFill>
              </a:rPr>
              <a:t>батырмалары</a:t>
            </a:r>
            <a:r>
              <a:rPr lang="ru-RU" sz="1600" b="1" dirty="0">
                <a:solidFill>
                  <a:srgbClr val="0E176C"/>
                </a:solidFill>
              </a:rPr>
              <a:t> </a:t>
            </a:r>
            <a:r>
              <a:rPr lang="ru-RU" sz="1600" b="1" dirty="0" err="1">
                <a:solidFill>
                  <a:srgbClr val="0E176C"/>
                </a:solidFill>
              </a:rPr>
              <a:t>ыңғайсыз</a:t>
            </a:r>
            <a:r>
              <a:rPr lang="ru-RU" sz="1600" b="1" dirty="0">
                <a:solidFill>
                  <a:srgbClr val="0E176C"/>
                </a:solidFill>
              </a:rPr>
              <a:t> </a:t>
            </a:r>
            <a:r>
              <a:rPr lang="ru-RU" sz="1600" b="1" dirty="0" err="1">
                <a:solidFill>
                  <a:srgbClr val="0E176C"/>
                </a:solidFill>
              </a:rPr>
              <a:t>орналасқан</a:t>
            </a:r>
            <a:r>
              <a:rPr lang="ru-RU" sz="1600" b="1" dirty="0">
                <a:solidFill>
                  <a:srgbClr val="0E176C"/>
                </a:solidFill>
              </a:rPr>
              <a:t> банкомат </a:t>
            </a:r>
            <a:r>
              <a:rPr lang="ru-RU" sz="1600" b="1" dirty="0" err="1">
                <a:solidFill>
                  <a:srgbClr val="0E176C"/>
                </a:solidFill>
              </a:rPr>
              <a:t>құрылғылары</a:t>
            </a:r>
            <a:endParaRPr lang="ru-RU" sz="1600" b="1" dirty="0">
              <a:solidFill>
                <a:srgbClr val="0E176C"/>
              </a:solidFill>
            </a:endParaRPr>
          </a:p>
        </p:txBody>
      </p:sp>
      <p:pic>
        <p:nvPicPr>
          <p:cNvPr id="1028" name="Picture 4" descr="Pan - Pan American World Airways Boeing 747 | Facebook">
            <a:extLst>
              <a:ext uri="{FF2B5EF4-FFF2-40B4-BE49-F238E27FC236}">
                <a16:creationId xmlns:a16="http://schemas.microsoft.com/office/drawing/2014/main" id="{6F94000F-E92B-4D73-B556-5507CFA902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14550" y="2352479"/>
            <a:ext cx="2457450" cy="1857375"/>
          </a:xfrm>
          <a:prstGeom prst="rect">
            <a:avLst/>
          </a:prstGeom>
          <a:noFill/>
          <a:extLst>
            <a:ext uri="{909E8E84-426E-40DD-AFC4-6F175D3DCCD1}">
              <a14:hiddenFill xmlns:a14="http://schemas.microsoft.com/office/drawing/2010/main">
                <a:solidFill>
                  <a:srgbClr val="FFFFFF"/>
                </a:solidFill>
              </a14:hiddenFill>
            </a:ext>
          </a:extLst>
        </p:spPr>
      </p:pic>
      <p:sp>
        <p:nvSpPr>
          <p:cNvPr id="62" name="TextBox 61">
            <a:extLst>
              <a:ext uri="{FF2B5EF4-FFF2-40B4-BE49-F238E27FC236}">
                <a16:creationId xmlns:a16="http://schemas.microsoft.com/office/drawing/2014/main" id="{12DB6988-3680-47AE-A057-C95E98D886F0}"/>
              </a:ext>
            </a:extLst>
          </p:cNvPr>
          <p:cNvSpPr txBox="1"/>
          <p:nvPr/>
        </p:nvSpPr>
        <p:spPr>
          <a:xfrm>
            <a:off x="2008421" y="4149080"/>
            <a:ext cx="2998057" cy="584775"/>
          </a:xfrm>
          <a:prstGeom prst="rect">
            <a:avLst/>
          </a:prstGeom>
          <a:noFill/>
        </p:spPr>
        <p:txBody>
          <a:bodyPr wrap="square">
            <a:spAutoFit/>
          </a:bodyPr>
          <a:lstStyle/>
          <a:p>
            <a:r>
              <a:rPr lang="ru-RU" sz="1600" b="1" dirty="0" err="1">
                <a:solidFill>
                  <a:srgbClr val="0E176C"/>
                </a:solidFill>
              </a:rPr>
              <a:t>Ұшақ</a:t>
            </a:r>
            <a:r>
              <a:rPr lang="ru-RU" sz="1600" b="1" dirty="0">
                <a:solidFill>
                  <a:srgbClr val="0E176C"/>
                </a:solidFill>
              </a:rPr>
              <a:t> </a:t>
            </a:r>
            <a:r>
              <a:rPr lang="ru-RU" sz="1600" b="1" dirty="0" err="1">
                <a:solidFill>
                  <a:srgbClr val="0E176C"/>
                </a:solidFill>
              </a:rPr>
              <a:t>кабинасының</a:t>
            </a:r>
            <a:r>
              <a:rPr lang="ru-RU" sz="1600" b="1" dirty="0">
                <a:solidFill>
                  <a:srgbClr val="0E176C"/>
                </a:solidFill>
              </a:rPr>
              <a:t> </a:t>
            </a:r>
            <a:r>
              <a:rPr lang="ru-RU" sz="1600" b="1" dirty="0" err="1">
                <a:solidFill>
                  <a:srgbClr val="0E176C"/>
                </a:solidFill>
              </a:rPr>
              <a:t>конструкциялық</a:t>
            </a:r>
            <a:r>
              <a:rPr lang="ru-RU" sz="1600" b="1" dirty="0">
                <a:solidFill>
                  <a:srgbClr val="0E176C"/>
                </a:solidFill>
              </a:rPr>
              <a:t> </a:t>
            </a:r>
            <a:r>
              <a:rPr lang="ru-RU" sz="1600" b="1" dirty="0" err="1">
                <a:solidFill>
                  <a:srgbClr val="0E176C"/>
                </a:solidFill>
              </a:rPr>
              <a:t>ерекшеліктері</a:t>
            </a:r>
            <a:endParaRPr lang="ru-RU" sz="1600" b="1" dirty="0">
              <a:solidFill>
                <a:srgbClr val="0E176C"/>
              </a:solidFill>
            </a:endParaRPr>
          </a:p>
        </p:txBody>
      </p:sp>
      <p:pic>
        <p:nvPicPr>
          <p:cNvPr id="1030" name="Picture 6" descr="Minimum font-size for mobile? - HTML &amp; CSS - SitePoint Forums | Web  Development &amp; Design Community">
            <a:extLst>
              <a:ext uri="{FF2B5EF4-FFF2-40B4-BE49-F238E27FC236}">
                <a16:creationId xmlns:a16="http://schemas.microsoft.com/office/drawing/2014/main" id="{25C7B26C-CFC8-4961-B897-59DA0C8830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0405" y="2352479"/>
            <a:ext cx="1535811" cy="2419546"/>
          </a:xfrm>
          <a:prstGeom prst="rect">
            <a:avLst/>
          </a:prstGeom>
          <a:noFill/>
          <a:extLst>
            <a:ext uri="{909E8E84-426E-40DD-AFC4-6F175D3DCCD1}">
              <a14:hiddenFill xmlns:a14="http://schemas.microsoft.com/office/drawing/2010/main">
                <a:solidFill>
                  <a:srgbClr val="FFFFFF"/>
                </a:solidFill>
              </a14:hiddenFill>
            </a:ext>
          </a:extLst>
        </p:spPr>
      </p:pic>
      <p:sp>
        <p:nvSpPr>
          <p:cNvPr id="63" name="TextBox 62">
            <a:extLst>
              <a:ext uri="{FF2B5EF4-FFF2-40B4-BE49-F238E27FC236}">
                <a16:creationId xmlns:a16="http://schemas.microsoft.com/office/drawing/2014/main" id="{BA618F37-21D0-4455-94F0-A1DAE79DF5DC}"/>
              </a:ext>
            </a:extLst>
          </p:cNvPr>
          <p:cNvSpPr txBox="1"/>
          <p:nvPr/>
        </p:nvSpPr>
        <p:spPr>
          <a:xfrm>
            <a:off x="4980404" y="4791767"/>
            <a:ext cx="1967859" cy="1815882"/>
          </a:xfrm>
          <a:prstGeom prst="rect">
            <a:avLst/>
          </a:prstGeom>
          <a:noFill/>
        </p:spPr>
        <p:txBody>
          <a:bodyPr wrap="square">
            <a:spAutoFit/>
          </a:bodyPr>
          <a:lstStyle/>
          <a:p>
            <a:r>
              <a:rPr lang="ru-RU" sz="1600" b="1" dirty="0" err="1">
                <a:solidFill>
                  <a:srgbClr val="0E176C"/>
                </a:solidFill>
              </a:rPr>
              <a:t>Мобильді</a:t>
            </a:r>
            <a:r>
              <a:rPr lang="ru-RU" sz="1600" b="1" dirty="0">
                <a:solidFill>
                  <a:srgbClr val="0E176C"/>
                </a:solidFill>
              </a:rPr>
              <a:t> </a:t>
            </a:r>
            <a:r>
              <a:rPr lang="ru-RU" sz="1600" b="1" dirty="0" err="1">
                <a:solidFill>
                  <a:srgbClr val="0E176C"/>
                </a:solidFill>
              </a:rPr>
              <a:t>қосымшадағы</a:t>
            </a:r>
            <a:r>
              <a:rPr lang="ru-RU" sz="1600" b="1" dirty="0">
                <a:solidFill>
                  <a:srgbClr val="0E176C"/>
                </a:solidFill>
              </a:rPr>
              <a:t> </a:t>
            </a:r>
            <a:r>
              <a:rPr lang="ru-RU" sz="1600" b="1" dirty="0" err="1">
                <a:solidFill>
                  <a:srgbClr val="0E176C"/>
                </a:solidFill>
              </a:rPr>
              <a:t>қаріп</a:t>
            </a:r>
            <a:r>
              <a:rPr lang="ru-RU" sz="1600" b="1" dirty="0">
                <a:solidFill>
                  <a:srgbClr val="0E176C"/>
                </a:solidFill>
              </a:rPr>
              <a:t> </a:t>
            </a:r>
            <a:r>
              <a:rPr lang="ru-RU" sz="1600" b="1" dirty="0" err="1">
                <a:solidFill>
                  <a:srgbClr val="0E176C"/>
                </a:solidFill>
              </a:rPr>
              <a:t>өлшемі</a:t>
            </a:r>
            <a:r>
              <a:rPr lang="ru-RU" sz="1600" b="1" dirty="0">
                <a:solidFill>
                  <a:srgbClr val="0E176C"/>
                </a:solidFill>
              </a:rPr>
              <a:t> мен </a:t>
            </a:r>
            <a:r>
              <a:rPr lang="ru-RU" sz="1600" b="1" dirty="0" err="1">
                <a:solidFill>
                  <a:srgbClr val="0E176C"/>
                </a:solidFill>
              </a:rPr>
              <a:t>басқару</a:t>
            </a:r>
            <a:r>
              <a:rPr lang="ru-RU" sz="1600" b="1" dirty="0">
                <a:solidFill>
                  <a:srgbClr val="0E176C"/>
                </a:solidFill>
              </a:rPr>
              <a:t> </a:t>
            </a:r>
            <a:r>
              <a:rPr lang="ru-RU" sz="1600" b="1" dirty="0" err="1">
                <a:solidFill>
                  <a:srgbClr val="0E176C"/>
                </a:solidFill>
              </a:rPr>
              <a:t>батырмаларының</a:t>
            </a:r>
            <a:r>
              <a:rPr lang="ru-RU" sz="1600" b="1" dirty="0">
                <a:solidFill>
                  <a:srgbClr val="0E176C"/>
                </a:solidFill>
              </a:rPr>
              <a:t> </a:t>
            </a:r>
            <a:r>
              <a:rPr lang="ru-RU" sz="1600" b="1" dirty="0" err="1">
                <a:solidFill>
                  <a:srgbClr val="0E176C"/>
                </a:solidFill>
              </a:rPr>
              <a:t>орналасу</a:t>
            </a:r>
            <a:r>
              <a:rPr lang="ru-RU" sz="1600" b="1" dirty="0">
                <a:solidFill>
                  <a:srgbClr val="0E176C"/>
                </a:solidFill>
              </a:rPr>
              <a:t> </a:t>
            </a:r>
            <a:r>
              <a:rPr lang="ru-RU" sz="1600" b="1" dirty="0" err="1">
                <a:solidFill>
                  <a:srgbClr val="0E176C"/>
                </a:solidFill>
              </a:rPr>
              <a:t>ерекшеліктер</a:t>
            </a:r>
            <a:endParaRPr lang="ru-RU" sz="1600" b="1" dirty="0">
              <a:solidFill>
                <a:srgbClr val="0E176C"/>
              </a:solidFill>
            </a:endParaRPr>
          </a:p>
        </p:txBody>
      </p:sp>
      <p:pic>
        <p:nvPicPr>
          <p:cNvPr id="1032" name="Picture 8" descr="Workstation Ergonomics">
            <a:extLst>
              <a:ext uri="{FF2B5EF4-FFF2-40B4-BE49-F238E27FC236}">
                <a16:creationId xmlns:a16="http://schemas.microsoft.com/office/drawing/2014/main" id="{E0FAFDB0-E518-4B08-8C86-CAC701DC4F2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2762" y="4870520"/>
            <a:ext cx="1850732" cy="1231578"/>
          </a:xfrm>
          <a:prstGeom prst="rect">
            <a:avLst/>
          </a:prstGeom>
          <a:noFill/>
          <a:extLst>
            <a:ext uri="{909E8E84-426E-40DD-AFC4-6F175D3DCCD1}">
              <a14:hiddenFill xmlns:a14="http://schemas.microsoft.com/office/drawing/2010/main">
                <a:solidFill>
                  <a:srgbClr val="FFFFFF"/>
                </a:solidFill>
              </a14:hiddenFill>
            </a:ext>
          </a:extLst>
        </p:spPr>
      </p:pic>
      <p:sp>
        <p:nvSpPr>
          <p:cNvPr id="66" name="TextBox 65">
            <a:extLst>
              <a:ext uri="{FF2B5EF4-FFF2-40B4-BE49-F238E27FC236}">
                <a16:creationId xmlns:a16="http://schemas.microsoft.com/office/drawing/2014/main" id="{ACF2A715-9781-45AE-9779-09EAB89B5E1C}"/>
              </a:ext>
            </a:extLst>
          </p:cNvPr>
          <p:cNvSpPr txBox="1"/>
          <p:nvPr/>
        </p:nvSpPr>
        <p:spPr>
          <a:xfrm>
            <a:off x="2417909" y="6102098"/>
            <a:ext cx="2100439" cy="584775"/>
          </a:xfrm>
          <a:prstGeom prst="rect">
            <a:avLst/>
          </a:prstGeom>
          <a:noFill/>
        </p:spPr>
        <p:txBody>
          <a:bodyPr wrap="square">
            <a:spAutoFit/>
          </a:bodyPr>
          <a:lstStyle/>
          <a:p>
            <a:r>
              <a:rPr lang="ru-RU" sz="1600" b="1" dirty="0" err="1">
                <a:solidFill>
                  <a:srgbClr val="0E176C"/>
                </a:solidFill>
              </a:rPr>
              <a:t>Кеңсе</a:t>
            </a:r>
            <a:r>
              <a:rPr lang="ru-RU" sz="1600" b="1" dirty="0">
                <a:solidFill>
                  <a:srgbClr val="0E176C"/>
                </a:solidFill>
              </a:rPr>
              <a:t> </a:t>
            </a:r>
            <a:r>
              <a:rPr lang="ru-RU" sz="1600" b="1" dirty="0" err="1">
                <a:solidFill>
                  <a:srgbClr val="0E176C"/>
                </a:solidFill>
              </a:rPr>
              <a:t>жағдайындағы</a:t>
            </a:r>
            <a:r>
              <a:rPr lang="ru-RU" sz="1600" b="1" dirty="0">
                <a:solidFill>
                  <a:srgbClr val="0E176C"/>
                </a:solidFill>
              </a:rPr>
              <a:t> </a:t>
            </a:r>
            <a:r>
              <a:rPr lang="ru-RU" sz="1600" b="1" dirty="0" err="1">
                <a:solidFill>
                  <a:srgbClr val="0E176C"/>
                </a:solidFill>
              </a:rPr>
              <a:t>жұмыс</a:t>
            </a:r>
            <a:r>
              <a:rPr lang="ru-RU" sz="1600" b="1" dirty="0">
                <a:solidFill>
                  <a:srgbClr val="0E176C"/>
                </a:solidFill>
              </a:rPr>
              <a:t> </a:t>
            </a:r>
            <a:r>
              <a:rPr lang="ru-RU" sz="1600" b="1" dirty="0" err="1">
                <a:solidFill>
                  <a:srgbClr val="0E176C"/>
                </a:solidFill>
              </a:rPr>
              <a:t>станциялары</a:t>
            </a:r>
            <a:endParaRPr lang="ru-RU" sz="1600" b="1" dirty="0">
              <a:solidFill>
                <a:srgbClr val="0E176C"/>
              </a:solidFill>
            </a:endParaRPr>
          </a:p>
        </p:txBody>
      </p:sp>
      <p:pic>
        <p:nvPicPr>
          <p:cNvPr id="1036" name="Picture 12" descr="The Impact of Poor User Interfaces in Electronic Health Records | by Dr  Devan Moodley | Medium">
            <a:extLst>
              <a:ext uri="{FF2B5EF4-FFF2-40B4-BE49-F238E27FC236}">
                <a16:creationId xmlns:a16="http://schemas.microsoft.com/office/drawing/2014/main" id="{A194BDF9-E34D-4504-A4D1-E09B5F671BA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033914" y="2313456"/>
            <a:ext cx="1786558" cy="1765309"/>
          </a:xfrm>
          <a:prstGeom prst="rect">
            <a:avLst/>
          </a:prstGeom>
          <a:noFill/>
          <a:extLst>
            <a:ext uri="{909E8E84-426E-40DD-AFC4-6F175D3DCCD1}">
              <a14:hiddenFill xmlns:a14="http://schemas.microsoft.com/office/drawing/2010/main">
                <a:solidFill>
                  <a:srgbClr val="FFFFFF"/>
                </a:solidFill>
              </a14:hiddenFill>
            </a:ext>
          </a:extLst>
        </p:spPr>
      </p:pic>
      <p:sp>
        <p:nvSpPr>
          <p:cNvPr id="68" name="TextBox 67">
            <a:extLst>
              <a:ext uri="{FF2B5EF4-FFF2-40B4-BE49-F238E27FC236}">
                <a16:creationId xmlns:a16="http://schemas.microsoft.com/office/drawing/2014/main" id="{412A186F-76A7-4F98-A7DD-F47764A0D1EC}"/>
              </a:ext>
            </a:extLst>
          </p:cNvPr>
          <p:cNvSpPr txBox="1"/>
          <p:nvPr/>
        </p:nvSpPr>
        <p:spPr>
          <a:xfrm>
            <a:off x="6971507" y="4311110"/>
            <a:ext cx="1715293" cy="1323439"/>
          </a:xfrm>
          <a:prstGeom prst="rect">
            <a:avLst/>
          </a:prstGeom>
          <a:noFill/>
        </p:spPr>
        <p:txBody>
          <a:bodyPr wrap="square">
            <a:spAutoFit/>
          </a:bodyPr>
          <a:lstStyle/>
          <a:p>
            <a:r>
              <a:rPr lang="ru-RU" sz="1600" b="1" dirty="0" err="1">
                <a:solidFill>
                  <a:srgbClr val="0E176C"/>
                </a:solidFill>
              </a:rPr>
              <a:t>Медициналық</a:t>
            </a:r>
            <a:r>
              <a:rPr lang="ru-RU" sz="1600" b="1" dirty="0">
                <a:solidFill>
                  <a:srgbClr val="0E176C"/>
                </a:solidFill>
              </a:rPr>
              <a:t> (</a:t>
            </a:r>
            <a:r>
              <a:rPr lang="ru-RU" sz="1600" b="1" dirty="0" err="1">
                <a:solidFill>
                  <a:srgbClr val="0E176C"/>
                </a:solidFill>
              </a:rPr>
              <a:t>аурухана</a:t>
            </a:r>
            <a:r>
              <a:rPr lang="ru-RU" sz="1600" b="1" dirty="0">
                <a:solidFill>
                  <a:srgbClr val="0E176C"/>
                </a:solidFill>
              </a:rPr>
              <a:t>) </a:t>
            </a:r>
            <a:r>
              <a:rPr lang="ru-RU" sz="1600" b="1" dirty="0" err="1">
                <a:solidFill>
                  <a:srgbClr val="0E176C"/>
                </a:solidFill>
              </a:rPr>
              <a:t>жабдықтарының</a:t>
            </a:r>
            <a:r>
              <a:rPr lang="ru-RU" sz="1600" b="1" dirty="0">
                <a:solidFill>
                  <a:srgbClr val="0E176C"/>
                </a:solidFill>
              </a:rPr>
              <a:t> </a:t>
            </a:r>
            <a:r>
              <a:rPr lang="ru-RU" sz="1600" b="1" dirty="0" err="1">
                <a:solidFill>
                  <a:srgbClr val="0E176C"/>
                </a:solidFill>
              </a:rPr>
              <a:t>пайдаланушы</a:t>
            </a:r>
            <a:r>
              <a:rPr lang="ru-RU" sz="1600" b="1" dirty="0">
                <a:solidFill>
                  <a:srgbClr val="0E176C"/>
                </a:solidFill>
              </a:rPr>
              <a:t> </a:t>
            </a:r>
            <a:r>
              <a:rPr lang="ru-RU" sz="1600" b="1" dirty="0" err="1">
                <a:solidFill>
                  <a:srgbClr val="0E176C"/>
                </a:solidFill>
              </a:rPr>
              <a:t>интерфейстері</a:t>
            </a:r>
            <a:endParaRPr lang="ru-RU" sz="1600" b="1" dirty="0">
              <a:solidFill>
                <a:srgbClr val="0E176C"/>
              </a:solidFill>
            </a:endParaRPr>
          </a:p>
        </p:txBody>
      </p:sp>
    </p:spTree>
    <p:extLst>
      <p:ext uri="{BB962C8B-B14F-4D97-AF65-F5344CB8AC3E}">
        <p14:creationId xmlns:p14="http://schemas.microsoft.com/office/powerpoint/2010/main" val="73102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P spid="61" grpId="0"/>
      <p:bldP spid="62" grpId="0"/>
      <p:bldP spid="63" grpId="0"/>
      <p:bldP spid="66" grpId="0"/>
      <p:bldP spid="68" grpId="0"/>
    </p:bldLst>
  </p:timing>
</p:sld>
</file>

<file path=ppt/theme/theme1.xml><?xml version="1.0" encoding="utf-8"?>
<a:theme xmlns:a="http://schemas.openxmlformats.org/drawingml/2006/main" name="La ment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TM02474572[[fn=Медицинский шаблон оформления]]</Template>
  <TotalTime>2451</TotalTime>
  <Words>4663</Words>
  <Application>Microsoft Office PowerPoint</Application>
  <PresentationFormat>Экран (4:3)</PresentationFormat>
  <Paragraphs>278</Paragraphs>
  <Slides>10</Slides>
  <Notes>9</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10</vt:i4>
      </vt:variant>
    </vt:vector>
  </HeadingPairs>
  <TitlesOfParts>
    <vt:vector size="20" baseType="lpstr">
      <vt:lpstr>Arial</vt:lpstr>
      <vt:lpstr>Calibri</vt:lpstr>
      <vt:lpstr>HelveticaNeue-Bold</vt:lpstr>
      <vt:lpstr>HelveticaNeue-Light</vt:lpstr>
      <vt:lpstr>HelveticaNeue-Roman</vt:lpstr>
      <vt:lpstr>MSAM10</vt:lpstr>
      <vt:lpstr>Palatino-Bold</vt:lpstr>
      <vt:lpstr>Palatino-Italic</vt:lpstr>
      <vt:lpstr>Palatino-Roman</vt:lpstr>
      <vt:lpstr>La mente</vt:lpstr>
      <vt:lpstr>Модуль 1. Адам факторы және таным  CSE 5442 Адам-компьютер өзара әрекеттестігі 4-дәріс. Адам қателіктері және эргономика</vt:lpstr>
      <vt:lpstr>Адам қателіктері және эргономика</vt:lpstr>
      <vt:lpstr>Адам қателіктері және эргономика</vt:lpstr>
      <vt:lpstr>Адам қателіктері және эргономика</vt:lpstr>
      <vt:lpstr>Адам қателіктері және эргономика</vt:lpstr>
      <vt:lpstr>Адам қателіктері және эргономика</vt:lpstr>
      <vt:lpstr>Адам қателіктері және эргономика</vt:lpstr>
      <vt:lpstr>Адам қателіктері және эргономика</vt:lpstr>
      <vt:lpstr>Адам қателіктері және эргономика</vt:lpstr>
      <vt:lpstr>Адам қателіктері және эргономика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course  INF 370 “User Interface Design”</dc:title>
  <dc:creator>user</dc:creator>
  <cp:lastModifiedBy>azama</cp:lastModifiedBy>
  <cp:revision>137</cp:revision>
  <dcterms:created xsi:type="dcterms:W3CDTF">2020-09-01T14:36:17Z</dcterms:created>
  <dcterms:modified xsi:type="dcterms:W3CDTF">2025-09-11T02:38:32Z</dcterms:modified>
</cp:coreProperties>
</file>