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13"/>
  </p:notesMasterIdLst>
  <p:sldIdLst>
    <p:sldId id="256" r:id="rId2"/>
    <p:sldId id="257" r:id="rId3"/>
    <p:sldId id="326" r:id="rId4"/>
    <p:sldId id="327" r:id="rId5"/>
    <p:sldId id="328" r:id="rId6"/>
    <p:sldId id="329" r:id="rId7"/>
    <p:sldId id="330" r:id="rId8"/>
    <p:sldId id="331" r:id="rId9"/>
    <p:sldId id="332" r:id="rId10"/>
    <p:sldId id="333" r:id="rId11"/>
    <p:sldId id="324" r:id="rId1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176C"/>
    <a:srgbClr val="960000"/>
    <a:srgbClr val="A20000"/>
    <a:srgbClr val="ABE5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0553" autoAdjust="0"/>
  </p:normalViewPr>
  <p:slideViewPr>
    <p:cSldViewPr>
      <p:cViewPr varScale="1">
        <p:scale>
          <a:sx n="52" d="100"/>
          <a:sy n="52" d="100"/>
        </p:scale>
        <p:origin x="2338" y="2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58D608-1ED9-4451-9D74-0FC1E6951252}" type="datetimeFigureOut">
              <a:rPr lang="ru-RU" smtClean="0"/>
              <a:t>09.11.2025</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290CC7-4D6C-4691-BB15-1B332C85583C}" type="slidenum">
              <a:rPr lang="ru-RU" smtClean="0"/>
              <a:t>‹#›</a:t>
            </a:fld>
            <a:endParaRPr lang="ru-RU"/>
          </a:p>
        </p:txBody>
      </p:sp>
    </p:spTree>
    <p:extLst>
      <p:ext uri="{BB962C8B-B14F-4D97-AF65-F5344CB8AC3E}">
        <p14:creationId xmlns:p14="http://schemas.microsoft.com/office/powerpoint/2010/main" val="158830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D3290CC7-4D6C-4691-BB15-1B332C85583C}" type="slidenum">
              <a:rPr lang="ru-RU" smtClean="0"/>
              <a:t>1</a:t>
            </a:fld>
            <a:endParaRPr lang="ru-RU"/>
          </a:p>
        </p:txBody>
      </p:sp>
    </p:spTree>
    <p:extLst>
      <p:ext uri="{BB962C8B-B14F-4D97-AF65-F5344CB8AC3E}">
        <p14:creationId xmlns:p14="http://schemas.microsoft.com/office/powerpoint/2010/main" val="584371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indent="450215" algn="just">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Most design projects have a brief, and a brief outlines or describes the project before you even begin designing. The brief itself is kind of a design project in its own way. So, it's interesting to look at this idea of, "what's in a brief?" A brief often describes what the project is, what its goals are, and how it's going to work. So, this involves looking at content, context, and audience. We need to define...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What is it?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Who is it for?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Where does it live?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Without this clear articulation of these goals, you could be making something for weeks or months without it really achieving what you wanted to achieve. So, let's look at how these three questions might work in a brief and let's look at some examples.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For instance, if we thought about what is it, let's come up with an idea. Perhaps we want to make a dombra tuner, that's something that could be quite interesting to exist on a digital platform. We can also think about who is it for, let's say that it's for beginning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dombrists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It's not for master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dombrists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that might already know how to tune their dombra. It's really for novices - people that are just starting out and might need some help. We could also think about, where does it live? It would be logical for this to live on a phone app, so that it could be possible, it could be easy to carry around and something that we could use hands-free when we’re tuning our dombra. So, when you put these things together, you've got an accurate description, it's a phone app to tune your dombra for beginning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dombrists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This is entirely non-visual but we've already started to give some shape to our idea. We've already started to describe it with words and this is pre-design. It's really design that outlines or defines what the project is before you've even made anything.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49580" algn="just">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So, let's try it again. But let's think of a different subject this time. How about an app for students who need chocolate bars or crisps for late-night study breaks. This app will allow you to find a specific food within a given area. It will be the main goal.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49580" algn="just">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Now let’s think about other subject. How about a digital microscope? That sounds like something that could be quite interesting to make as an app and that could utilize a lot of what a phone can do. So, who is it for? In this case, it's going to be for amateur scientists. So again, it's not for the novice but it's also not for the expert. A proven scientist might need something much more technical. Where would it live? It would seem again that this would work as a phone app best of all so it can utilize what a phone is good at. It could use the camera in the phone and it could use the screen of the phone to look at what you're magnifying. If we put these things together, we'd have an accurate description of what the project is, who it's for and where it's going to live? A digital microscope for amateur scientists on your phone. Again, it's purely non-visual. It really just describes the project using words. We've articulated what it is so when we start to make something, we've got a clear set of goals. This is really important to know that our goals, constraints, platform, audience, all of these things are going to shape and inform the design and quite often the designer doesn't get to decide these things. These things are determined by the client. Often, they're determined by the client in the brief, before the designer even gets a chance to think about them or work with them.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So, if you want to be a good designer you're going to need what the goals are? What the constraints are? What kind of platform your project is going to live on? Who the audience is? Because these things will inform your design. What this means is, you really need to know your project, you need to understand every aspect of it so you can make the best possible visual solution for it. More than anything, you need to be the expert no matter what kind of content you're going to be working with. You should be the expert as a designer, but also be the expert in terms of the content that you're working with.</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Номер слайда 3"/>
          <p:cNvSpPr>
            <a:spLocks noGrp="1"/>
          </p:cNvSpPr>
          <p:nvPr>
            <p:ph type="sldNum" sz="quarter" idx="5"/>
          </p:nvPr>
        </p:nvSpPr>
        <p:spPr/>
        <p:txBody>
          <a:bodyPr/>
          <a:lstStyle/>
          <a:p>
            <a:fld id="{D3290CC7-4D6C-4691-BB15-1B332C85583C}" type="slidenum">
              <a:rPr lang="ru-RU" smtClean="0"/>
              <a:t>2</a:t>
            </a:fld>
            <a:endParaRPr lang="ru-RU"/>
          </a:p>
        </p:txBody>
      </p:sp>
    </p:spTree>
    <p:extLst>
      <p:ext uri="{BB962C8B-B14F-4D97-AF65-F5344CB8AC3E}">
        <p14:creationId xmlns:p14="http://schemas.microsoft.com/office/powerpoint/2010/main" val="28688949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6 Imagen" descr="Dibujo.bmp"/>
          <p:cNvPicPr>
            <a:picLocks noChangeAspect="1"/>
          </p:cNvPicPr>
          <p:nvPr/>
        </p:nvPicPr>
        <p:blipFill>
          <a:blip r:embed="rId2" cstate="print"/>
          <a:stretch>
            <a:fillRect/>
          </a:stretch>
        </p:blipFill>
        <p:spPr>
          <a:xfrm>
            <a:off x="0" y="0"/>
            <a:ext cx="9144000" cy="6858000"/>
          </a:xfrm>
          <a:prstGeom prst="rect">
            <a:avLst/>
          </a:prstGeom>
        </p:spPr>
      </p:pic>
      <p:sp>
        <p:nvSpPr>
          <p:cNvPr id="2" name="1 Título"/>
          <p:cNvSpPr>
            <a:spLocks noGrp="1"/>
          </p:cNvSpPr>
          <p:nvPr>
            <p:ph type="ctrTitle"/>
          </p:nvPr>
        </p:nvSpPr>
        <p:spPr>
          <a:xfrm>
            <a:off x="685800" y="2130425"/>
            <a:ext cx="7772400" cy="1470025"/>
          </a:xfrm>
        </p:spPr>
        <p:txBody>
          <a:bodyPr/>
          <a:lstStyle>
            <a:lvl1pPr>
              <a:defRPr b="1" cap="none" spc="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defRPr>
            </a:lvl1pPr>
          </a:lstStyle>
          <a:p>
            <a:r>
              <a:rPr lang="ru-RU"/>
              <a:t>Образец заголовка</a:t>
            </a:r>
            <a:endParaRPr lang="es-ES" dirty="0"/>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s-ES" dirty="0"/>
          </a:p>
        </p:txBody>
      </p:sp>
      <p:sp>
        <p:nvSpPr>
          <p:cNvPr id="4" name="3 Marcador de fecha"/>
          <p:cNvSpPr>
            <a:spLocks noGrp="1"/>
          </p:cNvSpPr>
          <p:nvPr>
            <p:ph type="dt" sz="half" idx="10"/>
          </p:nvPr>
        </p:nvSpPr>
        <p:spPr/>
        <p:txBody>
          <a:bodyPr/>
          <a:lstStyle/>
          <a:p>
            <a:fld id="{7D1CBE89-F19F-4231-9A3F-1245359F2D85}" type="datetimeFigureOut">
              <a:rPr lang="ru-RU" smtClean="0"/>
              <a:t>09.11.2025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482899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a:t>Образец заголовка</a:t>
            </a:r>
            <a:endParaRPr lang="es-ES"/>
          </a:p>
        </p:txBody>
      </p:sp>
      <p:sp>
        <p:nvSpPr>
          <p:cNvPr id="3" name="2 Marcador de texto vertical"/>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fecha"/>
          <p:cNvSpPr>
            <a:spLocks noGrp="1"/>
          </p:cNvSpPr>
          <p:nvPr>
            <p:ph type="dt" sz="half" idx="10"/>
          </p:nvPr>
        </p:nvSpPr>
        <p:spPr/>
        <p:txBody>
          <a:bodyPr/>
          <a:lstStyle/>
          <a:p>
            <a:fld id="{7D1CBE89-F19F-4231-9A3F-1245359F2D85}" type="datetimeFigureOut">
              <a:rPr lang="ru-RU" smtClean="0"/>
              <a:t>09.11.2025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1253472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ru-RU"/>
              <a:t>Образец заголовка</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fecha"/>
          <p:cNvSpPr>
            <a:spLocks noGrp="1"/>
          </p:cNvSpPr>
          <p:nvPr>
            <p:ph type="dt" sz="half" idx="10"/>
          </p:nvPr>
        </p:nvSpPr>
        <p:spPr/>
        <p:txBody>
          <a:bodyPr/>
          <a:lstStyle/>
          <a:p>
            <a:fld id="{7D1CBE89-F19F-4231-9A3F-1245359F2D85}" type="datetimeFigureOut">
              <a:rPr lang="ru-RU" smtClean="0"/>
              <a:t>09.11.2025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273058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1" cap="none" spc="0">
                <a:ln w="18415" cmpd="sng">
                  <a:solidFill>
                    <a:srgbClr val="0066FF"/>
                  </a:solidFill>
                  <a:prstDash val="solid"/>
                </a:ln>
                <a:solidFill>
                  <a:srgbClr val="FFFFFF"/>
                </a:solidFill>
                <a:effectLst>
                  <a:outerShdw blurRad="63500" dir="3600000" algn="tl" rotWithShape="0">
                    <a:srgbClr val="000000">
                      <a:alpha val="70000"/>
                    </a:srgbClr>
                  </a:outerShdw>
                </a:effectLst>
              </a:defRPr>
            </a:lvl1pPr>
          </a:lstStyle>
          <a:p>
            <a:r>
              <a:rPr lang="ru-RU"/>
              <a:t>Образец заголовка</a:t>
            </a:r>
            <a:endParaRPr lang="es-ES" dirty="0"/>
          </a:p>
        </p:txBody>
      </p:sp>
      <p:sp>
        <p:nvSpPr>
          <p:cNvPr id="3" name="2 Marcador de contenido"/>
          <p:cNvSpPr>
            <a:spLocks noGrp="1"/>
          </p:cNvSpPr>
          <p:nvPr>
            <p:ph idx="1"/>
          </p:nvPr>
        </p:nvSpPr>
        <p:spPr/>
        <p:txBody>
          <a:bodyPr/>
          <a:lstStyle>
            <a:lvl1pPr>
              <a:defRPr sz="2800">
                <a:ln>
                  <a:noFill/>
                </a:ln>
                <a:solidFill>
                  <a:srgbClr val="0000CC"/>
                </a:solidFill>
              </a:defRPr>
            </a:lvl1pPr>
            <a:lvl2pPr>
              <a:defRPr>
                <a:ln>
                  <a:noFill/>
                </a:ln>
                <a:solidFill>
                  <a:srgbClr val="0000CC"/>
                </a:solidFill>
              </a:defRPr>
            </a:lvl2pPr>
            <a:lvl3pPr>
              <a:defRPr>
                <a:ln>
                  <a:noFill/>
                </a:ln>
                <a:solidFill>
                  <a:srgbClr val="0000CC"/>
                </a:solidFill>
              </a:defRPr>
            </a:lvl3pPr>
            <a:lvl4pPr>
              <a:defRPr>
                <a:ln>
                  <a:noFill/>
                </a:ln>
                <a:solidFill>
                  <a:srgbClr val="0000CC"/>
                </a:solidFill>
              </a:defRPr>
            </a:lvl4pPr>
            <a:lvl5pPr>
              <a:defRPr>
                <a:ln>
                  <a:noFill/>
                </a:ln>
                <a:solidFill>
                  <a:srgbClr val="0000CC"/>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dirty="0"/>
          </a:p>
        </p:txBody>
      </p:sp>
      <p:sp>
        <p:nvSpPr>
          <p:cNvPr id="4" name="3 Marcador de fecha"/>
          <p:cNvSpPr>
            <a:spLocks noGrp="1"/>
          </p:cNvSpPr>
          <p:nvPr>
            <p:ph type="dt" sz="half" idx="10"/>
          </p:nvPr>
        </p:nvSpPr>
        <p:spPr/>
        <p:txBody>
          <a:bodyPr/>
          <a:lstStyle/>
          <a:p>
            <a:fld id="{7D1CBE89-F19F-4231-9A3F-1245359F2D85}" type="datetimeFigureOut">
              <a:rPr lang="ru-RU" smtClean="0"/>
              <a:t>09.11.2025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4003347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3 Marcador de fecha"/>
          <p:cNvSpPr>
            <a:spLocks noGrp="1"/>
          </p:cNvSpPr>
          <p:nvPr>
            <p:ph type="dt" sz="half" idx="10"/>
          </p:nvPr>
        </p:nvSpPr>
        <p:spPr/>
        <p:txBody>
          <a:bodyPr/>
          <a:lstStyle/>
          <a:p>
            <a:fld id="{7D1CBE89-F19F-4231-9A3F-1245359F2D85}" type="datetimeFigureOut">
              <a:rPr lang="ru-RU" smtClean="0"/>
              <a:t>09.11.2025</a:t>
            </a:fld>
            <a:endParaRPr lang="ru-RU"/>
          </a:p>
        </p:txBody>
      </p:sp>
      <p:sp>
        <p:nvSpPr>
          <p:cNvPr id="5" name="4 Marcador de pie de página"/>
          <p:cNvSpPr>
            <a:spLocks noGrp="1"/>
          </p:cNvSpPr>
          <p:nvPr>
            <p:ph type="ftr" sz="quarter" idx="11"/>
          </p:nvPr>
        </p:nvSpPr>
        <p:spPr/>
        <p:txBody>
          <a:bodyPr/>
          <a:lstStyle/>
          <a:p>
            <a:endParaRPr lang="ru-RU"/>
          </a:p>
        </p:txBody>
      </p:sp>
      <p:sp>
        <p:nvSpPr>
          <p:cNvPr id="6" name="5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4264050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a:t>Образец заголовка</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5" name="4 Marcador de fecha"/>
          <p:cNvSpPr>
            <a:spLocks noGrp="1"/>
          </p:cNvSpPr>
          <p:nvPr>
            <p:ph type="dt" sz="half" idx="10"/>
          </p:nvPr>
        </p:nvSpPr>
        <p:spPr/>
        <p:txBody>
          <a:bodyPr/>
          <a:lstStyle/>
          <a:p>
            <a:fld id="{7D1CBE89-F19F-4231-9A3F-1245359F2D85}" type="datetimeFigureOut">
              <a:rPr lang="ru-RU" smtClean="0"/>
              <a:t>09.11.2025</a:t>
            </a:fld>
            <a:endParaRPr lang="ru-RU"/>
          </a:p>
        </p:txBody>
      </p:sp>
      <p:sp>
        <p:nvSpPr>
          <p:cNvPr id="6" name="5 Marcador de pie de página"/>
          <p:cNvSpPr>
            <a:spLocks noGrp="1"/>
          </p:cNvSpPr>
          <p:nvPr>
            <p:ph type="ftr" sz="quarter" idx="11"/>
          </p:nvPr>
        </p:nvSpPr>
        <p:spPr/>
        <p:txBody>
          <a:bodyPr/>
          <a:lstStyle/>
          <a:p>
            <a:endParaRPr lang="ru-RU"/>
          </a:p>
        </p:txBody>
      </p:sp>
      <p:sp>
        <p:nvSpPr>
          <p:cNvPr id="7" name="6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2856443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ru-RU"/>
              <a:t>Образец заголовка</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7" name="6 Marcador de fecha"/>
          <p:cNvSpPr>
            <a:spLocks noGrp="1"/>
          </p:cNvSpPr>
          <p:nvPr>
            <p:ph type="dt" sz="half" idx="10"/>
          </p:nvPr>
        </p:nvSpPr>
        <p:spPr/>
        <p:txBody>
          <a:bodyPr/>
          <a:lstStyle/>
          <a:p>
            <a:fld id="{7D1CBE89-F19F-4231-9A3F-1245359F2D85}" type="datetimeFigureOut">
              <a:rPr lang="ru-RU" smtClean="0"/>
              <a:t>09.11.2025</a:t>
            </a:fld>
            <a:endParaRPr lang="ru-RU"/>
          </a:p>
        </p:txBody>
      </p:sp>
      <p:sp>
        <p:nvSpPr>
          <p:cNvPr id="8" name="7 Marcador de pie de página"/>
          <p:cNvSpPr>
            <a:spLocks noGrp="1"/>
          </p:cNvSpPr>
          <p:nvPr>
            <p:ph type="ftr" sz="quarter" idx="11"/>
          </p:nvPr>
        </p:nvSpPr>
        <p:spPr/>
        <p:txBody>
          <a:bodyPr/>
          <a:lstStyle/>
          <a:p>
            <a:endParaRPr lang="ru-RU"/>
          </a:p>
        </p:txBody>
      </p:sp>
      <p:sp>
        <p:nvSpPr>
          <p:cNvPr id="9" name="8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2572798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ru-RU"/>
              <a:t>Образец заголовка</a:t>
            </a:r>
            <a:endParaRPr lang="es-ES"/>
          </a:p>
        </p:txBody>
      </p:sp>
      <p:sp>
        <p:nvSpPr>
          <p:cNvPr id="3" name="2 Marcador de fecha"/>
          <p:cNvSpPr>
            <a:spLocks noGrp="1"/>
          </p:cNvSpPr>
          <p:nvPr>
            <p:ph type="dt" sz="half" idx="10"/>
          </p:nvPr>
        </p:nvSpPr>
        <p:spPr/>
        <p:txBody>
          <a:bodyPr/>
          <a:lstStyle/>
          <a:p>
            <a:fld id="{7D1CBE89-F19F-4231-9A3F-1245359F2D85}" type="datetimeFigureOut">
              <a:rPr lang="ru-RU" smtClean="0"/>
              <a:t>09.11.2025</a:t>
            </a:fld>
            <a:endParaRPr lang="ru-RU"/>
          </a:p>
        </p:txBody>
      </p:sp>
      <p:sp>
        <p:nvSpPr>
          <p:cNvPr id="4" name="3 Marcador de pie de página"/>
          <p:cNvSpPr>
            <a:spLocks noGrp="1"/>
          </p:cNvSpPr>
          <p:nvPr>
            <p:ph type="ftr" sz="quarter" idx="11"/>
          </p:nvPr>
        </p:nvSpPr>
        <p:spPr/>
        <p:txBody>
          <a:bodyPr/>
          <a:lstStyle/>
          <a:p>
            <a:endParaRPr lang="ru-RU"/>
          </a:p>
        </p:txBody>
      </p:sp>
      <p:sp>
        <p:nvSpPr>
          <p:cNvPr id="5" name="4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280906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D1CBE89-F19F-4231-9A3F-1245359F2D85}" type="datetimeFigureOut">
              <a:rPr lang="ru-RU" smtClean="0"/>
              <a:t>09.11.2025</a:t>
            </a:fld>
            <a:endParaRPr lang="ru-RU"/>
          </a:p>
        </p:txBody>
      </p:sp>
      <p:sp>
        <p:nvSpPr>
          <p:cNvPr id="3" name="2 Marcador de pie de página"/>
          <p:cNvSpPr>
            <a:spLocks noGrp="1"/>
          </p:cNvSpPr>
          <p:nvPr>
            <p:ph type="ftr" sz="quarter" idx="11"/>
          </p:nvPr>
        </p:nvSpPr>
        <p:spPr/>
        <p:txBody>
          <a:bodyPr/>
          <a:lstStyle/>
          <a:p>
            <a:endParaRPr lang="ru-RU"/>
          </a:p>
        </p:txBody>
      </p:sp>
      <p:sp>
        <p:nvSpPr>
          <p:cNvPr id="4" name="3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1638077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4 Marcador de fecha"/>
          <p:cNvSpPr>
            <a:spLocks noGrp="1"/>
          </p:cNvSpPr>
          <p:nvPr>
            <p:ph type="dt" sz="half" idx="10"/>
          </p:nvPr>
        </p:nvSpPr>
        <p:spPr/>
        <p:txBody>
          <a:bodyPr/>
          <a:lstStyle/>
          <a:p>
            <a:fld id="{7D1CBE89-F19F-4231-9A3F-1245359F2D85}" type="datetimeFigureOut">
              <a:rPr lang="ru-RU" smtClean="0"/>
              <a:t>09.11.2025</a:t>
            </a:fld>
            <a:endParaRPr lang="ru-RU"/>
          </a:p>
        </p:txBody>
      </p:sp>
      <p:sp>
        <p:nvSpPr>
          <p:cNvPr id="6" name="5 Marcador de pie de página"/>
          <p:cNvSpPr>
            <a:spLocks noGrp="1"/>
          </p:cNvSpPr>
          <p:nvPr>
            <p:ph type="ftr" sz="quarter" idx="11"/>
          </p:nvPr>
        </p:nvSpPr>
        <p:spPr/>
        <p:txBody>
          <a:bodyPr/>
          <a:lstStyle/>
          <a:p>
            <a:endParaRPr lang="ru-RU"/>
          </a:p>
        </p:txBody>
      </p:sp>
      <p:sp>
        <p:nvSpPr>
          <p:cNvPr id="7" name="6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723497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4 Marcador de fecha"/>
          <p:cNvSpPr>
            <a:spLocks noGrp="1"/>
          </p:cNvSpPr>
          <p:nvPr>
            <p:ph type="dt" sz="half" idx="10"/>
          </p:nvPr>
        </p:nvSpPr>
        <p:spPr/>
        <p:txBody>
          <a:bodyPr/>
          <a:lstStyle/>
          <a:p>
            <a:fld id="{7D1CBE89-F19F-4231-9A3F-1245359F2D85}" type="datetimeFigureOut">
              <a:rPr lang="ru-RU" smtClean="0"/>
              <a:t>09.11.2025</a:t>
            </a:fld>
            <a:endParaRPr lang="ru-RU"/>
          </a:p>
        </p:txBody>
      </p:sp>
      <p:sp>
        <p:nvSpPr>
          <p:cNvPr id="6" name="5 Marcador de pie de página"/>
          <p:cNvSpPr>
            <a:spLocks noGrp="1"/>
          </p:cNvSpPr>
          <p:nvPr>
            <p:ph type="ftr" sz="quarter" idx="11"/>
          </p:nvPr>
        </p:nvSpPr>
        <p:spPr/>
        <p:txBody>
          <a:bodyPr/>
          <a:lstStyle/>
          <a:p>
            <a:endParaRPr lang="ru-RU"/>
          </a:p>
        </p:txBody>
      </p:sp>
      <p:sp>
        <p:nvSpPr>
          <p:cNvPr id="7" name="6 Marcador de número de diapositiva"/>
          <p:cNvSpPr>
            <a:spLocks noGrp="1"/>
          </p:cNvSpPr>
          <p:nvPr>
            <p:ph type="sldNum" sz="quarter" idx="12"/>
          </p:nvPr>
        </p:nvSpPr>
        <p:spPr/>
        <p:txBody>
          <a:bodyPr/>
          <a:lstStyle/>
          <a:p>
            <a:fld id="{2B585B9E-B9B7-463B-A457-6AB5BADB942D}" type="slidenum">
              <a:rPr lang="ru-RU" smtClean="0"/>
              <a:t>‹#›</a:t>
            </a:fld>
            <a:endParaRPr lang="ru-RU"/>
          </a:p>
        </p:txBody>
      </p:sp>
    </p:spTree>
    <p:extLst>
      <p:ext uri="{BB962C8B-B14F-4D97-AF65-F5344CB8AC3E}">
        <p14:creationId xmlns:p14="http://schemas.microsoft.com/office/powerpoint/2010/main" val="3576014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1CBE89-F19F-4231-9A3F-1245359F2D85}" type="datetimeFigureOut">
              <a:rPr lang="ru-RU" smtClean="0"/>
              <a:t>09.11.2025</a:t>
            </a:fld>
            <a:endParaRPr lang="ru-RU"/>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585B9E-B9B7-463B-A457-6AB5BADB942D}" type="slidenum">
              <a:rPr lang="ru-RU" smtClean="0"/>
              <a:t>‹#›</a:t>
            </a:fld>
            <a:endParaRPr lang="ru-RU"/>
          </a:p>
        </p:txBody>
      </p:sp>
      <p:pic>
        <p:nvPicPr>
          <p:cNvPr id="7" name="6 Imagen" descr="Dibujo.bmp"/>
          <p:cNvPicPr>
            <a:picLocks noChangeAspect="1"/>
          </p:cNvPicPr>
          <p:nvPr/>
        </p:nvPicPr>
        <p:blipFill>
          <a:blip r:embed="rId13" cstate="print"/>
          <a:stretch>
            <a:fillRect/>
          </a:stretch>
        </p:blipFill>
        <p:spPr>
          <a:xfrm>
            <a:off x="0" y="0"/>
            <a:ext cx="9144000" cy="6858000"/>
          </a:xfrm>
          <a:prstGeom prst="rect">
            <a:avLst/>
          </a:prstGeom>
        </p:spPr>
      </p:pic>
      <p:sp>
        <p:nvSpPr>
          <p:cNvPr id="9" name="Rectangle 10"/>
          <p:cNvSpPr>
            <a:spLocks noChangeArrowheads="1"/>
          </p:cNvSpPr>
          <p:nvPr/>
        </p:nvSpPr>
        <p:spPr bwMode="auto">
          <a:xfrm>
            <a:off x="0" y="0"/>
            <a:ext cx="9144000" cy="7010400"/>
          </a:xfrm>
          <a:prstGeom prst="rect">
            <a:avLst/>
          </a:prstGeom>
          <a:gradFill flip="none" rotWithShape="1">
            <a:gsLst>
              <a:gs pos="100000">
                <a:srgbClr val="03D4A8">
                  <a:alpha val="18000"/>
                </a:srgbClr>
              </a:gs>
              <a:gs pos="25000">
                <a:srgbClr val="21D6E0">
                  <a:alpha val="23000"/>
                </a:srgbClr>
              </a:gs>
              <a:gs pos="75000">
                <a:srgbClr val="0087E6">
                  <a:alpha val="25000"/>
                </a:srgbClr>
              </a:gs>
              <a:gs pos="100000">
                <a:srgbClr val="005CBF">
                  <a:alpha val="25999"/>
                </a:srgbClr>
              </a:gs>
            </a:gsLst>
            <a:lin ang="2700000" scaled="1"/>
            <a:tileRect/>
          </a:gradFill>
          <a:ln w="9525">
            <a:noFill/>
            <a:miter lim="800000"/>
            <a:headEnd/>
            <a:tailEnd/>
          </a:ln>
          <a:effectLst/>
        </p:spPr>
        <p:txBody>
          <a:bodyPr wrap="none" anchor="ctr"/>
          <a:lstStyle/>
          <a:p>
            <a:pPr>
              <a:defRPr/>
            </a:pPr>
            <a:endParaRPr lang="es-ES"/>
          </a:p>
        </p:txBody>
      </p:sp>
    </p:spTree>
    <p:extLst>
      <p:ext uri="{BB962C8B-B14F-4D97-AF65-F5344CB8AC3E}">
        <p14:creationId xmlns:p14="http://schemas.microsoft.com/office/powerpoint/2010/main" val="2007109015"/>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61864" y="908720"/>
            <a:ext cx="8060432" cy="3312368"/>
          </a:xfrm>
        </p:spPr>
        <p:txBody>
          <a:bodyPr>
            <a:normAutofit fontScale="90000"/>
          </a:bodyPr>
          <a:lstStyle/>
          <a:p>
            <a:r>
              <a:rPr lang="ru-RU" dirty="0">
                <a:effectLst/>
              </a:rPr>
              <a:t>3-модуль. </a:t>
            </a:r>
            <a:r>
              <a:rPr lang="ru-RU" dirty="0" err="1">
                <a:effectLst/>
              </a:rPr>
              <a:t>Қолданушылық</a:t>
            </a:r>
            <a:r>
              <a:rPr lang="ru-RU" dirty="0">
                <a:effectLst/>
              </a:rPr>
              <a:t> </a:t>
            </a:r>
            <a:r>
              <a:rPr lang="ru-RU" dirty="0" err="1">
                <a:effectLst/>
              </a:rPr>
              <a:t>ыңғайлылық</a:t>
            </a:r>
            <a:r>
              <a:rPr lang="ru-RU" dirty="0">
                <a:effectLst/>
              </a:rPr>
              <a:t> </a:t>
            </a:r>
            <a:r>
              <a:rPr lang="ru-RU" dirty="0" err="1">
                <a:effectLst/>
              </a:rPr>
              <a:t>және</a:t>
            </a:r>
            <a:r>
              <a:rPr lang="ru-RU" dirty="0">
                <a:effectLst/>
              </a:rPr>
              <a:t> </a:t>
            </a:r>
            <a:r>
              <a:rPr lang="ru-RU" dirty="0" err="1">
                <a:effectLst/>
              </a:rPr>
              <a:t>пайдаланушы</a:t>
            </a:r>
            <a:r>
              <a:rPr lang="ru-RU" dirty="0">
                <a:effectLst/>
              </a:rPr>
              <a:t> </a:t>
            </a:r>
            <a:r>
              <a:rPr lang="ru-RU" dirty="0" err="1">
                <a:effectLst/>
              </a:rPr>
              <a:t>тәжірибесі</a:t>
            </a:r>
            <a:r>
              <a:rPr lang="ru-RU" dirty="0">
                <a:effectLst/>
              </a:rPr>
              <a:t> (</a:t>
            </a:r>
            <a:r>
              <a:rPr lang="ru-RU" dirty="0" err="1">
                <a:effectLst/>
              </a:rPr>
              <a:t>UX</a:t>
            </a:r>
            <a:r>
              <a:rPr lang="ru-RU" dirty="0">
                <a:effectLst/>
              </a:rPr>
              <a:t>). </a:t>
            </a:r>
            <a:r>
              <a:rPr lang="ru-RU" dirty="0">
                <a:solidFill>
                  <a:srgbClr val="002060"/>
                </a:solidFill>
              </a:rPr>
              <a:t/>
            </a:r>
            <a:br>
              <a:rPr lang="ru-RU" dirty="0">
                <a:solidFill>
                  <a:srgbClr val="002060"/>
                </a:solidFill>
              </a:rPr>
            </a:br>
            <a:r>
              <a:rPr lang="ru-RU" sz="2400" dirty="0" err="1" smtClean="0">
                <a:solidFill>
                  <a:srgbClr val="0E176C"/>
                </a:solidFill>
              </a:rPr>
              <a:t>CSE</a:t>
            </a:r>
            <a:r>
              <a:rPr lang="ru-RU" sz="2400" dirty="0" smtClean="0">
                <a:solidFill>
                  <a:srgbClr val="0E176C"/>
                </a:solidFill>
              </a:rPr>
              <a:t> </a:t>
            </a:r>
            <a:r>
              <a:rPr lang="ru-RU" sz="2400" dirty="0">
                <a:solidFill>
                  <a:srgbClr val="0E176C"/>
                </a:solidFill>
                <a:effectLst/>
              </a:rPr>
              <a:t>5442</a:t>
            </a:r>
            <a:r>
              <a:rPr lang="ru-RU" sz="2400" dirty="0">
                <a:solidFill>
                  <a:srgbClr val="0E176C"/>
                </a:solidFill>
              </a:rPr>
              <a:t> Адам-компьютер </a:t>
            </a:r>
            <a:r>
              <a:rPr lang="ru-RU" sz="2400" dirty="0" err="1">
                <a:solidFill>
                  <a:srgbClr val="0E176C"/>
                </a:solidFill>
              </a:rPr>
              <a:t>өзара</a:t>
            </a:r>
            <a:r>
              <a:rPr lang="ru-RU" sz="2400" dirty="0">
                <a:solidFill>
                  <a:srgbClr val="0E176C"/>
                </a:solidFill>
              </a:rPr>
              <a:t> </a:t>
            </a:r>
            <a:r>
              <a:rPr lang="ru-RU" sz="2400" dirty="0" err="1">
                <a:solidFill>
                  <a:srgbClr val="0E176C"/>
                </a:solidFill>
              </a:rPr>
              <a:t>әрекеттестігі</a:t>
            </a:r>
            <a:r>
              <a:rPr lang="ru-RU" sz="2400" dirty="0">
                <a:solidFill>
                  <a:srgbClr val="0E176C"/>
                </a:solidFill>
              </a:rPr>
              <a:t> </a:t>
            </a:r>
            <a:r>
              <a:rPr lang="ru-RU" sz="2400" dirty="0" smtClean="0">
                <a:solidFill>
                  <a:srgbClr val="0E176C"/>
                </a:solidFill>
              </a:rPr>
              <a:t/>
            </a:r>
            <a:br>
              <a:rPr lang="ru-RU" sz="2400" dirty="0" smtClean="0">
                <a:solidFill>
                  <a:srgbClr val="0E176C"/>
                </a:solidFill>
              </a:rPr>
            </a:br>
            <a:r>
              <a:rPr lang="en-US" dirty="0">
                <a:effectLst/>
              </a:rPr>
              <a:t>7</a:t>
            </a:r>
            <a:r>
              <a:rPr lang="ru-RU" dirty="0">
                <a:effectLst/>
              </a:rPr>
              <a:t>-</a:t>
            </a:r>
            <a:r>
              <a:rPr lang="ru-RU" dirty="0" err="1">
                <a:effectLst/>
              </a:rPr>
              <a:t>дәріс</a:t>
            </a:r>
            <a:r>
              <a:rPr lang="ru-RU" dirty="0">
                <a:effectLst/>
              </a:rPr>
              <a:t>. </a:t>
            </a:r>
            <a:r>
              <a:rPr lang="ru-RU" dirty="0" err="1">
                <a:effectLst/>
              </a:rPr>
              <a:t>Бағалау</a:t>
            </a:r>
            <a:r>
              <a:rPr lang="ru-RU" dirty="0">
                <a:effectLst/>
              </a:rPr>
              <a:t> </a:t>
            </a:r>
            <a:r>
              <a:rPr lang="ru-RU" dirty="0" err="1">
                <a:effectLst/>
              </a:rPr>
              <a:t>және</a:t>
            </a:r>
            <a:r>
              <a:rPr lang="ru-RU" dirty="0">
                <a:effectLst/>
              </a:rPr>
              <a:t> </a:t>
            </a:r>
            <a:r>
              <a:rPr lang="ru-RU" dirty="0" err="1">
                <a:effectLst/>
              </a:rPr>
              <a:t>тестілеу</a:t>
            </a:r>
            <a:r>
              <a:rPr lang="ru-RU" dirty="0">
                <a:effectLst/>
              </a:rPr>
              <a:t>.</a:t>
            </a:r>
            <a:br>
              <a:rPr lang="ru-RU" dirty="0">
                <a:effectLst/>
              </a:rPr>
            </a:br>
            <a:r>
              <a:rPr lang="ru-RU" dirty="0" err="1">
                <a:effectLst/>
              </a:rPr>
              <a:t>UX</a:t>
            </a:r>
            <a:r>
              <a:rPr lang="ru-RU" dirty="0">
                <a:effectLst/>
              </a:rPr>
              <a:t> </a:t>
            </a:r>
            <a:r>
              <a:rPr lang="ru-RU" dirty="0" err="1">
                <a:effectLst/>
              </a:rPr>
              <a:t>дизайнның</a:t>
            </a:r>
            <a:r>
              <a:rPr lang="ru-RU" dirty="0">
                <a:effectLst/>
              </a:rPr>
              <a:t> </a:t>
            </a:r>
            <a:r>
              <a:rPr lang="ru-RU" dirty="0" err="1">
                <a:effectLst/>
              </a:rPr>
              <a:t>негіздері</a:t>
            </a:r>
            <a:r>
              <a:rPr lang="ru-RU" dirty="0">
                <a:effectLst/>
              </a:rPr>
              <a:t>.</a:t>
            </a:r>
            <a:r>
              <a:rPr lang="ru-RU" sz="3100" dirty="0" smtClean="0">
                <a:ln w="18415" cmpd="sng">
                  <a:solidFill>
                    <a:srgbClr val="0066FF"/>
                  </a:solidFill>
                  <a:prstDash val="solid"/>
                </a:ln>
                <a:solidFill>
                  <a:srgbClr val="960000"/>
                </a:solidFill>
                <a:effectLst>
                  <a:outerShdw blurRad="63500" dir="3600000" algn="tl" rotWithShape="0">
                    <a:srgbClr val="000000">
                      <a:alpha val="70000"/>
                    </a:srgbClr>
                  </a:outerShdw>
                </a:effectLst>
              </a:rPr>
              <a:t> </a:t>
            </a:r>
            <a:endParaRPr lang="ru-RU" sz="3100" dirty="0">
              <a:ln w="18415" cmpd="sng">
                <a:solidFill>
                  <a:srgbClr val="0066FF"/>
                </a:solidFill>
                <a:prstDash val="solid"/>
              </a:ln>
              <a:solidFill>
                <a:srgbClr val="960000"/>
              </a:solidFill>
              <a:effectLst>
                <a:outerShdw blurRad="63500" dir="3600000" algn="tl" rotWithShape="0">
                  <a:srgbClr val="000000">
                    <a:alpha val="70000"/>
                  </a:srgbClr>
                </a:outerShdw>
              </a:effectLst>
            </a:endParaRPr>
          </a:p>
        </p:txBody>
      </p:sp>
      <p:sp>
        <p:nvSpPr>
          <p:cNvPr id="3" name="Подзаголовок 2"/>
          <p:cNvSpPr>
            <a:spLocks noGrp="1"/>
          </p:cNvSpPr>
          <p:nvPr>
            <p:ph type="subTitle" idx="1"/>
          </p:nvPr>
        </p:nvSpPr>
        <p:spPr>
          <a:xfrm>
            <a:off x="1691680" y="3789040"/>
            <a:ext cx="6400800" cy="1752600"/>
          </a:xfrm>
        </p:spPr>
        <p:txBody>
          <a:bodyPr/>
          <a:lstStyle/>
          <a:p>
            <a:pPr algn="r"/>
            <a:endParaRPr lang="en-US" dirty="0">
              <a:solidFill>
                <a:srgbClr val="960000"/>
              </a:solidFill>
            </a:endParaRPr>
          </a:p>
          <a:p>
            <a:r>
              <a:rPr lang="ru-RU" dirty="0"/>
              <a:t>Лектор: ф.-</a:t>
            </a:r>
            <a:r>
              <a:rPr lang="ru-RU" dirty="0" err="1"/>
              <a:t>м.ғ.к</a:t>
            </a:r>
            <a:r>
              <a:rPr lang="ru-RU" dirty="0"/>
              <a:t>., </a:t>
            </a:r>
            <a:r>
              <a:rPr lang="ru-RU" dirty="0" err="1"/>
              <a:t>ассоц</a:t>
            </a:r>
            <a:r>
              <a:rPr lang="ru-RU" dirty="0"/>
              <a:t>. профессор</a:t>
            </a:r>
          </a:p>
          <a:p>
            <a:r>
              <a:rPr lang="ru-RU" dirty="0" err="1"/>
              <a:t>Ягалиева</a:t>
            </a:r>
            <a:r>
              <a:rPr lang="ru-RU" dirty="0"/>
              <a:t> </a:t>
            </a:r>
            <a:r>
              <a:rPr lang="ru-RU" dirty="0" err="1"/>
              <a:t>Багдат</a:t>
            </a:r>
            <a:r>
              <a:rPr lang="ru-RU" dirty="0"/>
              <a:t> </a:t>
            </a:r>
            <a:r>
              <a:rPr lang="ru-RU" dirty="0" err="1"/>
              <a:t>Есеновна</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Қорытынды</a:t>
            </a:r>
          </a:p>
        </p:txBody>
      </p:sp>
      <p:sp>
        <p:nvSpPr>
          <p:cNvPr id="3" name="Content Placeholder 2"/>
          <p:cNvSpPr>
            <a:spLocks noGrp="1"/>
          </p:cNvSpPr>
          <p:nvPr>
            <p:ph idx="1"/>
          </p:nvPr>
        </p:nvSpPr>
        <p:spPr/>
        <p:txBody>
          <a:bodyPr>
            <a:normAutofit/>
          </a:bodyPr>
          <a:lstStyle/>
          <a:p>
            <a:pPr marL="0" indent="0">
              <a:buNone/>
            </a:pPr>
            <a:r>
              <a:rPr sz="3600" dirty="0" err="1"/>
              <a:t>Ерте</a:t>
            </a:r>
            <a:r>
              <a:rPr sz="3600" dirty="0"/>
              <a:t> </a:t>
            </a:r>
            <a:r>
              <a:rPr sz="3600" dirty="0" err="1"/>
              <a:t>тестілеу</a:t>
            </a:r>
            <a:r>
              <a:rPr sz="3600" dirty="0"/>
              <a:t> – </a:t>
            </a:r>
            <a:r>
              <a:rPr sz="3600" dirty="0" err="1"/>
              <a:t>міндетті</a:t>
            </a:r>
            <a:r>
              <a:rPr sz="3600" dirty="0"/>
              <a:t>.</a:t>
            </a:r>
          </a:p>
          <a:p>
            <a:pPr lvl="1"/>
            <a:r>
              <a:rPr lang="en-US" sz="3600" dirty="0" smtClean="0"/>
              <a:t> </a:t>
            </a:r>
            <a:r>
              <a:rPr sz="3600" dirty="0" smtClean="0"/>
              <a:t>Heuristic </a:t>
            </a:r>
            <a:r>
              <a:rPr sz="3600" dirty="0"/>
              <a:t>+ Usability Testing → </a:t>
            </a:r>
            <a:r>
              <a:rPr sz="3600" dirty="0" err="1"/>
              <a:t>ең</a:t>
            </a:r>
            <a:r>
              <a:rPr sz="3600" dirty="0"/>
              <a:t> </a:t>
            </a:r>
            <a:r>
              <a:rPr sz="3600" dirty="0" err="1"/>
              <a:t>жақсы</a:t>
            </a:r>
            <a:r>
              <a:rPr sz="3600" dirty="0"/>
              <a:t> </a:t>
            </a:r>
            <a:r>
              <a:rPr sz="3600" dirty="0" err="1"/>
              <a:t>нәтиже</a:t>
            </a:r>
            <a:r>
              <a:rPr sz="3600" dirty="0"/>
              <a:t>.</a:t>
            </a:r>
          </a:p>
          <a:p>
            <a:pPr lvl="1"/>
            <a:r>
              <a:rPr lang="en-US" sz="3600" dirty="0" smtClean="0"/>
              <a:t> </a:t>
            </a:r>
            <a:r>
              <a:rPr sz="3600" dirty="0" err="1" smtClean="0"/>
              <a:t>Тесті</a:t>
            </a:r>
            <a:r>
              <a:rPr sz="3600" dirty="0" smtClean="0"/>
              <a:t> </a:t>
            </a:r>
            <a:r>
              <a:rPr sz="3600" dirty="0" err="1"/>
              <a:t>нақты</a:t>
            </a:r>
            <a:r>
              <a:rPr sz="3600" dirty="0"/>
              <a:t> </a:t>
            </a:r>
            <a:r>
              <a:rPr sz="3600" dirty="0" err="1"/>
              <a:t>пайдаланушылармен</a:t>
            </a:r>
            <a:r>
              <a:rPr sz="3600" dirty="0"/>
              <a:t> </a:t>
            </a:r>
            <a:r>
              <a:rPr sz="3600" dirty="0" err="1"/>
              <a:t>өткізу</a:t>
            </a:r>
            <a:r>
              <a:rPr sz="3600" dirty="0"/>
              <a:t> </a:t>
            </a:r>
            <a:r>
              <a:rPr sz="3600" dirty="0" err="1"/>
              <a:t>керек</a:t>
            </a:r>
            <a:r>
              <a:rPr sz="3600" dirty="0"/>
              <a:t>.</a:t>
            </a:r>
          </a:p>
        </p:txBody>
      </p:sp>
    </p:spTree>
    <p:extLst>
      <p:ext uri="{BB962C8B-B14F-4D97-AF65-F5344CB8AC3E}">
        <p14:creationId xmlns:p14="http://schemas.microsoft.com/office/powerpoint/2010/main" val="4216004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E1A30F5-60D0-41D8-9CA5-5C325B2B69D5}"/>
              </a:ext>
            </a:extLst>
          </p:cNvPr>
          <p:cNvSpPr>
            <a:spLocks noGrp="1"/>
          </p:cNvSpPr>
          <p:nvPr>
            <p:ph idx="1"/>
          </p:nvPr>
        </p:nvSpPr>
        <p:spPr>
          <a:xfrm>
            <a:off x="457200" y="1628800"/>
            <a:ext cx="8229600" cy="4525963"/>
          </a:xfrm>
        </p:spPr>
        <p:txBody>
          <a:bodyPr>
            <a:normAutofit/>
          </a:bodyPr>
          <a:lstStyle/>
          <a:p>
            <a:pPr marL="0" indent="0" algn="ctr">
              <a:buNone/>
            </a:pPr>
            <a:endParaRPr lang="en-US" sz="3600" dirty="0"/>
          </a:p>
          <a:p>
            <a:pPr marL="0" indent="0" algn="ctr">
              <a:buNone/>
            </a:pPr>
            <a:endParaRPr lang="en-US" sz="3600" dirty="0"/>
          </a:p>
          <a:p>
            <a:pPr marL="0" indent="0" algn="ctr">
              <a:buNone/>
            </a:pPr>
            <a:r>
              <a:rPr lang="kk-KZ" sz="3600" smtClean="0">
                <a:solidFill>
                  <a:srgbClr val="960000"/>
                </a:solidFill>
              </a:rPr>
              <a:t>Назарларыңызға рахмет</a:t>
            </a:r>
            <a:r>
              <a:rPr lang="en-US" sz="3600" smtClean="0">
                <a:solidFill>
                  <a:srgbClr val="960000"/>
                </a:solidFill>
              </a:rPr>
              <a:t>!</a:t>
            </a:r>
            <a:endParaRPr lang="ru-RU" sz="3600" dirty="0">
              <a:solidFill>
                <a:srgbClr val="960000"/>
              </a:solidFill>
            </a:endParaRPr>
          </a:p>
        </p:txBody>
      </p:sp>
    </p:spTree>
    <p:extLst>
      <p:ext uri="{BB962C8B-B14F-4D97-AF65-F5344CB8AC3E}">
        <p14:creationId xmlns:p14="http://schemas.microsoft.com/office/powerpoint/2010/main" val="3549793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84"/>
            <a:ext cx="8229600" cy="720080"/>
          </a:xfrm>
        </p:spPr>
        <p:txBody>
          <a:bodyPr>
            <a:normAutofit/>
          </a:bodyPr>
          <a:lstStyle/>
          <a:p>
            <a:r>
              <a:rPr lang="en-US" sz="3200" dirty="0" err="1"/>
              <a:t>UX</a:t>
            </a:r>
            <a:r>
              <a:rPr lang="en-US" sz="3200" dirty="0"/>
              <a:t> </a:t>
            </a:r>
            <a:r>
              <a:rPr lang="ru-RU" sz="3200" dirty="0" err="1"/>
              <a:t>бағалау</a:t>
            </a:r>
            <a:r>
              <a:rPr lang="ru-RU" sz="3200" dirty="0"/>
              <a:t> </a:t>
            </a:r>
            <a:r>
              <a:rPr lang="ru-RU" sz="3200" dirty="0" err="1"/>
              <a:t>және</a:t>
            </a:r>
            <a:r>
              <a:rPr lang="ru-RU" sz="3200" dirty="0"/>
              <a:t> </a:t>
            </a:r>
            <a:r>
              <a:rPr lang="ru-RU" sz="3200" dirty="0" err="1"/>
              <a:t>тестілеу</a:t>
            </a:r>
            <a:endParaRPr lang="ru-RU" sz="3200" dirty="0">
              <a:solidFill>
                <a:srgbClr val="A20000"/>
              </a:solidFill>
            </a:endParaRPr>
          </a:p>
        </p:txBody>
      </p:sp>
      <p:sp>
        <p:nvSpPr>
          <p:cNvPr id="50" name="Text Box 3">
            <a:extLst>
              <a:ext uri="{FF2B5EF4-FFF2-40B4-BE49-F238E27FC236}">
                <a16:creationId xmlns:a16="http://schemas.microsoft.com/office/drawing/2014/main" id="{DACCFFF4-3AA8-476E-B96B-9D71E20FF424}"/>
              </a:ext>
            </a:extLst>
          </p:cNvPr>
          <p:cNvSpPr txBox="1">
            <a:spLocks noChangeArrowheads="1"/>
          </p:cNvSpPr>
          <p:nvPr/>
        </p:nvSpPr>
        <p:spPr bwMode="auto">
          <a:xfrm>
            <a:off x="457200" y="1412776"/>
            <a:ext cx="8229600" cy="3096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lIns="90000" tIns="46800" rIns="90000" bIns="46800"/>
          <a:lstStyle>
            <a:lvl1pPr eaLnBrk="0" hangingPunct="0">
              <a:tabLst>
                <a:tab pos="5715000" algn="r"/>
              </a:tabLst>
              <a:defRPr>
                <a:solidFill>
                  <a:schemeClr val="tx1"/>
                </a:solidFill>
                <a:latin typeface="Arial" panose="020B0604020202020204" pitchFamily="34" charset="0"/>
                <a:cs typeface="Arial" panose="020B0604020202020204" pitchFamily="34" charset="0"/>
              </a:defRPr>
            </a:lvl1pPr>
            <a:lvl2pPr marL="742950" indent="-285750" eaLnBrk="0" hangingPunct="0">
              <a:tabLst>
                <a:tab pos="5715000" algn="r"/>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5715000" algn="r"/>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5715000" algn="r"/>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5715000" algn="r"/>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5715000" algn="r"/>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5715000" algn="r"/>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5715000" algn="r"/>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5715000" algn="r"/>
              </a:tabLst>
              <a:defRPr>
                <a:solidFill>
                  <a:schemeClr val="tx1"/>
                </a:solidFill>
                <a:latin typeface="Arial" panose="020B0604020202020204" pitchFamily="34" charset="0"/>
                <a:cs typeface="Arial" panose="020B0604020202020204" pitchFamily="34" charset="0"/>
              </a:defRPr>
            </a:lvl9pPr>
          </a:lstStyle>
          <a:p>
            <a:r>
              <a:rPr lang="ru-RU" sz="2800" dirty="0" err="1"/>
              <a:t>Қолданушылық</a:t>
            </a:r>
            <a:r>
              <a:rPr lang="ru-RU" sz="2800" dirty="0"/>
              <a:t> </a:t>
            </a:r>
            <a:r>
              <a:rPr lang="ru-RU" sz="2800" dirty="0" err="1"/>
              <a:t>ыңғайлылық</a:t>
            </a:r>
            <a:r>
              <a:rPr lang="ru-RU" sz="2800" dirty="0"/>
              <a:t> (</a:t>
            </a:r>
            <a:r>
              <a:rPr lang="en-US" sz="2800" dirty="0" err="1"/>
              <a:t>UX</a:t>
            </a:r>
            <a:r>
              <a:rPr lang="en-US" sz="2800" dirty="0"/>
              <a:t>) – </a:t>
            </a:r>
            <a:r>
              <a:rPr lang="ru-RU" sz="2800" dirty="0" err="1"/>
              <a:t>өнімнің</a:t>
            </a:r>
            <a:r>
              <a:rPr lang="ru-RU" sz="2800" dirty="0"/>
              <a:t> </a:t>
            </a:r>
            <a:r>
              <a:rPr lang="ru-RU" sz="2800" dirty="0" err="1"/>
              <a:t>қолдануға</a:t>
            </a:r>
            <a:r>
              <a:rPr lang="ru-RU" sz="2800" dirty="0"/>
              <a:t> </a:t>
            </a:r>
            <a:r>
              <a:rPr lang="ru-RU" sz="2800" dirty="0" err="1"/>
              <a:t>жеңілдігін</a:t>
            </a:r>
            <a:r>
              <a:rPr lang="ru-RU" sz="2800" dirty="0"/>
              <a:t> </a:t>
            </a:r>
            <a:r>
              <a:rPr lang="ru-RU" sz="2800" dirty="0" err="1"/>
              <a:t>бағалау</a:t>
            </a:r>
            <a:r>
              <a:rPr lang="ru-RU" sz="2800" dirty="0" smtClean="0"/>
              <a:t>.</a:t>
            </a:r>
            <a:endParaRPr lang="en-US" sz="2800" dirty="0" smtClean="0"/>
          </a:p>
          <a:p>
            <a:endParaRPr lang="ru-RU" sz="2800" dirty="0"/>
          </a:p>
          <a:p>
            <a:pPr lvl="1"/>
            <a:r>
              <a:rPr lang="ru-RU" sz="2800" dirty="0" err="1"/>
              <a:t>Бағалау</a:t>
            </a:r>
            <a:r>
              <a:rPr lang="ru-RU" sz="2800" dirty="0"/>
              <a:t> </a:t>
            </a:r>
            <a:r>
              <a:rPr lang="ru-RU" sz="2800" dirty="0" err="1"/>
              <a:t>мақсаты</a:t>
            </a:r>
            <a:r>
              <a:rPr lang="ru-RU" sz="2800" dirty="0"/>
              <a:t> – </a:t>
            </a:r>
            <a:r>
              <a:rPr lang="ru-RU" sz="2800" dirty="0" err="1"/>
              <a:t>интерфейсті</a:t>
            </a:r>
            <a:r>
              <a:rPr lang="ru-RU" sz="2800" dirty="0"/>
              <a:t> </a:t>
            </a:r>
            <a:r>
              <a:rPr lang="ru-RU" sz="2800" dirty="0" err="1"/>
              <a:t>жақсарту</a:t>
            </a:r>
            <a:r>
              <a:rPr lang="ru-RU" sz="2800" dirty="0"/>
              <a:t> </a:t>
            </a:r>
            <a:r>
              <a:rPr lang="ru-RU" sz="2800" dirty="0" err="1"/>
              <a:t>және</a:t>
            </a:r>
            <a:r>
              <a:rPr lang="ru-RU" sz="2800" dirty="0"/>
              <a:t> </a:t>
            </a:r>
            <a:r>
              <a:rPr lang="ru-RU" sz="2800" dirty="0" err="1"/>
              <a:t>қателерді</a:t>
            </a:r>
            <a:r>
              <a:rPr lang="ru-RU" sz="2800" dirty="0"/>
              <a:t> </a:t>
            </a:r>
            <a:r>
              <a:rPr lang="ru-RU" sz="2800" dirty="0" err="1"/>
              <a:t>ерте</a:t>
            </a:r>
            <a:r>
              <a:rPr lang="ru-RU" sz="2800" dirty="0"/>
              <a:t> </a:t>
            </a:r>
            <a:r>
              <a:rPr lang="ru-RU" sz="2800" dirty="0" err="1"/>
              <a:t>анықтау</a:t>
            </a:r>
            <a:r>
              <a:rPr lang="ru-RU" sz="2800" dirty="0"/>
              <a:t>.</a:t>
            </a:r>
            <a:endParaRPr lang="ru-RU"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Бағалау</a:t>
            </a:r>
            <a:r>
              <a:rPr dirty="0"/>
              <a:t> </a:t>
            </a:r>
            <a:r>
              <a:rPr dirty="0" err="1"/>
              <a:t>тәсілдері</a:t>
            </a:r>
            <a:endParaRPr dirty="0"/>
          </a:p>
        </p:txBody>
      </p:sp>
      <p:sp>
        <p:nvSpPr>
          <p:cNvPr id="3" name="Content Placeholder 2"/>
          <p:cNvSpPr>
            <a:spLocks noGrp="1"/>
          </p:cNvSpPr>
          <p:nvPr>
            <p:ph idx="1"/>
          </p:nvPr>
        </p:nvSpPr>
        <p:spPr/>
        <p:txBody>
          <a:bodyPr>
            <a:normAutofit/>
          </a:bodyPr>
          <a:lstStyle/>
          <a:p>
            <a:pPr marL="0" indent="0">
              <a:buNone/>
            </a:pPr>
            <a:r>
              <a:rPr sz="3600" dirty="0" err="1"/>
              <a:t>Эмпирикалық</a:t>
            </a:r>
            <a:r>
              <a:rPr sz="3600" dirty="0"/>
              <a:t> </a:t>
            </a:r>
            <a:r>
              <a:rPr sz="3600" dirty="0" err="1"/>
              <a:t>тестілеу</a:t>
            </a:r>
            <a:r>
              <a:rPr sz="3600" dirty="0"/>
              <a:t> (Usability Testing)</a:t>
            </a:r>
          </a:p>
          <a:p>
            <a:pPr marL="457200" lvl="1" indent="0">
              <a:buNone/>
            </a:pPr>
            <a:r>
              <a:rPr sz="3600" dirty="0" err="1"/>
              <a:t>Сараптамалық</a:t>
            </a:r>
            <a:r>
              <a:rPr sz="3600" dirty="0"/>
              <a:t> </a:t>
            </a:r>
            <a:r>
              <a:rPr sz="3600" dirty="0" err="1"/>
              <a:t>бағалау</a:t>
            </a:r>
            <a:r>
              <a:rPr sz="3600" dirty="0"/>
              <a:t> (Heuristic Evaluation)</a:t>
            </a:r>
          </a:p>
        </p:txBody>
      </p:sp>
    </p:spTree>
    <p:extLst>
      <p:ext uri="{BB962C8B-B14F-4D97-AF65-F5344CB8AC3E}">
        <p14:creationId xmlns:p14="http://schemas.microsoft.com/office/powerpoint/2010/main" val="257527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Usability Testing</a:t>
            </a:r>
          </a:p>
        </p:txBody>
      </p:sp>
      <p:sp>
        <p:nvSpPr>
          <p:cNvPr id="3" name="Content Placeholder 2"/>
          <p:cNvSpPr>
            <a:spLocks noGrp="1"/>
          </p:cNvSpPr>
          <p:nvPr>
            <p:ph idx="1"/>
          </p:nvPr>
        </p:nvSpPr>
        <p:spPr/>
        <p:txBody>
          <a:bodyPr>
            <a:normAutofit/>
          </a:bodyPr>
          <a:lstStyle/>
          <a:p>
            <a:pPr marL="0" indent="0">
              <a:buNone/>
            </a:pPr>
            <a:r>
              <a:rPr sz="3600" dirty="0" err="1">
                <a:solidFill>
                  <a:srgbClr val="C00000"/>
                </a:solidFill>
              </a:rPr>
              <a:t>Нақты</a:t>
            </a:r>
            <a:r>
              <a:rPr sz="3600" dirty="0">
                <a:solidFill>
                  <a:srgbClr val="C00000"/>
                </a:solidFill>
              </a:rPr>
              <a:t> </a:t>
            </a:r>
            <a:r>
              <a:rPr sz="3600" dirty="0" err="1">
                <a:solidFill>
                  <a:srgbClr val="C00000"/>
                </a:solidFill>
              </a:rPr>
              <a:t>пайдаланушылар</a:t>
            </a:r>
            <a:r>
              <a:rPr sz="3600" dirty="0">
                <a:solidFill>
                  <a:srgbClr val="C00000"/>
                </a:solidFill>
              </a:rPr>
              <a:t> </a:t>
            </a:r>
            <a:r>
              <a:rPr sz="3600" dirty="0" err="1">
                <a:solidFill>
                  <a:srgbClr val="C00000"/>
                </a:solidFill>
              </a:rPr>
              <a:t>тапсырманы</a:t>
            </a:r>
            <a:r>
              <a:rPr sz="3600" dirty="0">
                <a:solidFill>
                  <a:srgbClr val="C00000"/>
                </a:solidFill>
              </a:rPr>
              <a:t> </a:t>
            </a:r>
            <a:r>
              <a:rPr sz="3600" dirty="0" err="1">
                <a:solidFill>
                  <a:srgbClr val="C00000"/>
                </a:solidFill>
              </a:rPr>
              <a:t>орындайды</a:t>
            </a:r>
            <a:r>
              <a:rPr sz="3600" dirty="0">
                <a:solidFill>
                  <a:srgbClr val="C00000"/>
                </a:solidFill>
              </a:rPr>
              <a:t>.</a:t>
            </a:r>
          </a:p>
          <a:p>
            <a:pPr lvl="1"/>
            <a:r>
              <a:rPr sz="3600" dirty="0" err="1"/>
              <a:t>Қателер</a:t>
            </a:r>
            <a:r>
              <a:rPr sz="3600" dirty="0"/>
              <a:t>, </a:t>
            </a:r>
            <a:r>
              <a:rPr sz="3600" dirty="0" err="1"/>
              <a:t>уақыт</a:t>
            </a:r>
            <a:r>
              <a:rPr sz="3600" dirty="0"/>
              <a:t>, </a:t>
            </a:r>
            <a:r>
              <a:rPr sz="3600" dirty="0" err="1"/>
              <a:t>қиындықтар</a:t>
            </a:r>
            <a:r>
              <a:rPr sz="3600" dirty="0"/>
              <a:t> </a:t>
            </a:r>
            <a:r>
              <a:rPr sz="3600" dirty="0" err="1"/>
              <a:t>анықталады</a:t>
            </a:r>
            <a:r>
              <a:rPr sz="3600" dirty="0"/>
              <a:t>.</a:t>
            </a:r>
          </a:p>
          <a:p>
            <a:pPr lvl="1"/>
            <a:r>
              <a:rPr sz="3600" dirty="0"/>
              <a:t>Think-aloud </a:t>
            </a:r>
            <a:r>
              <a:rPr sz="3600" dirty="0" err="1"/>
              <a:t>әдісі</a:t>
            </a:r>
            <a:r>
              <a:rPr sz="3600" dirty="0"/>
              <a:t> – </a:t>
            </a:r>
            <a:r>
              <a:rPr sz="3600" dirty="0" err="1"/>
              <a:t>ең</a:t>
            </a:r>
            <a:r>
              <a:rPr sz="3600" dirty="0"/>
              <a:t> </a:t>
            </a:r>
            <a:r>
              <a:rPr sz="3600" dirty="0" err="1"/>
              <a:t>тиімді</a:t>
            </a:r>
            <a:r>
              <a:rPr sz="3600" dirty="0"/>
              <a:t> </a:t>
            </a:r>
            <a:r>
              <a:rPr sz="3600" dirty="0" err="1"/>
              <a:t>тәсілдердің</a:t>
            </a:r>
            <a:r>
              <a:rPr sz="3600" dirty="0"/>
              <a:t> </a:t>
            </a:r>
            <a:r>
              <a:rPr sz="3600" dirty="0" err="1"/>
              <a:t>бірі</a:t>
            </a:r>
            <a:r>
              <a:rPr sz="3600" dirty="0"/>
              <a:t>.</a:t>
            </a:r>
          </a:p>
        </p:txBody>
      </p:sp>
    </p:spTree>
    <p:extLst>
      <p:ext uri="{BB962C8B-B14F-4D97-AF65-F5344CB8AC3E}">
        <p14:creationId xmlns:p14="http://schemas.microsoft.com/office/powerpoint/2010/main" val="389015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Heuristic Evaluation</a:t>
            </a:r>
          </a:p>
        </p:txBody>
      </p:sp>
      <p:sp>
        <p:nvSpPr>
          <p:cNvPr id="3" name="Content Placeholder 2"/>
          <p:cNvSpPr>
            <a:spLocks noGrp="1"/>
          </p:cNvSpPr>
          <p:nvPr>
            <p:ph idx="1"/>
          </p:nvPr>
        </p:nvSpPr>
        <p:spPr/>
        <p:txBody>
          <a:bodyPr>
            <a:normAutofit/>
          </a:bodyPr>
          <a:lstStyle/>
          <a:p>
            <a:pPr marL="0" indent="0">
              <a:buNone/>
            </a:pPr>
            <a:r>
              <a:rPr sz="3600" dirty="0" err="1">
                <a:solidFill>
                  <a:srgbClr val="C00000"/>
                </a:solidFill>
              </a:rPr>
              <a:t>Сарапшылар</a:t>
            </a:r>
            <a:r>
              <a:rPr sz="3600" dirty="0">
                <a:solidFill>
                  <a:srgbClr val="C00000"/>
                </a:solidFill>
              </a:rPr>
              <a:t> </a:t>
            </a:r>
            <a:r>
              <a:rPr sz="3600" dirty="0" err="1">
                <a:solidFill>
                  <a:srgbClr val="C00000"/>
                </a:solidFill>
              </a:rPr>
              <a:t>интерфейсті</a:t>
            </a:r>
            <a:r>
              <a:rPr sz="3600" dirty="0">
                <a:solidFill>
                  <a:srgbClr val="C00000"/>
                </a:solidFill>
              </a:rPr>
              <a:t> </a:t>
            </a:r>
            <a:r>
              <a:rPr sz="3600" dirty="0" err="1">
                <a:solidFill>
                  <a:srgbClr val="C00000"/>
                </a:solidFill>
              </a:rPr>
              <a:t>ережелер</a:t>
            </a:r>
            <a:r>
              <a:rPr sz="3600" dirty="0">
                <a:solidFill>
                  <a:srgbClr val="C00000"/>
                </a:solidFill>
              </a:rPr>
              <a:t> </a:t>
            </a:r>
            <a:r>
              <a:rPr sz="3600" dirty="0" err="1">
                <a:solidFill>
                  <a:srgbClr val="C00000"/>
                </a:solidFill>
              </a:rPr>
              <a:t>бойынша</a:t>
            </a:r>
            <a:r>
              <a:rPr sz="3600" dirty="0">
                <a:solidFill>
                  <a:srgbClr val="C00000"/>
                </a:solidFill>
              </a:rPr>
              <a:t> </a:t>
            </a:r>
            <a:r>
              <a:rPr sz="3600" dirty="0" err="1">
                <a:solidFill>
                  <a:srgbClr val="C00000"/>
                </a:solidFill>
              </a:rPr>
              <a:t>бағалайды</a:t>
            </a:r>
            <a:r>
              <a:rPr sz="3600" dirty="0">
                <a:solidFill>
                  <a:srgbClr val="C00000"/>
                </a:solidFill>
              </a:rPr>
              <a:t>.</a:t>
            </a:r>
          </a:p>
          <a:p>
            <a:pPr lvl="1"/>
            <a:r>
              <a:rPr sz="3600" dirty="0" err="1"/>
              <a:t>Ерте</a:t>
            </a:r>
            <a:r>
              <a:rPr sz="3600" dirty="0"/>
              <a:t> </a:t>
            </a:r>
            <a:r>
              <a:rPr sz="3600" dirty="0" err="1"/>
              <a:t>кезеңде</a:t>
            </a:r>
            <a:r>
              <a:rPr sz="3600" dirty="0"/>
              <a:t> </a:t>
            </a:r>
            <a:r>
              <a:rPr sz="3600" dirty="0" err="1"/>
              <a:t>тек</a:t>
            </a:r>
            <a:r>
              <a:rPr sz="3600" dirty="0"/>
              <a:t> 50% </a:t>
            </a:r>
            <a:r>
              <a:rPr sz="3600" dirty="0" err="1"/>
              <a:t>мәселелер</a:t>
            </a:r>
            <a:r>
              <a:rPr sz="3600" dirty="0"/>
              <a:t> </a:t>
            </a:r>
            <a:r>
              <a:rPr sz="3600" dirty="0" err="1"/>
              <a:t>анықталады</a:t>
            </a:r>
            <a:r>
              <a:rPr sz="3600" dirty="0"/>
              <a:t>.</a:t>
            </a:r>
          </a:p>
          <a:p>
            <a:pPr lvl="1"/>
            <a:r>
              <a:rPr sz="3600" dirty="0" err="1"/>
              <a:t>Көп</a:t>
            </a:r>
            <a:r>
              <a:rPr sz="3600" dirty="0"/>
              <a:t> </a:t>
            </a:r>
            <a:r>
              <a:rPr sz="3600" dirty="0" err="1"/>
              <a:t>жалған</a:t>
            </a:r>
            <a:r>
              <a:rPr sz="3600" dirty="0"/>
              <a:t> </a:t>
            </a:r>
            <a:r>
              <a:rPr sz="3600" dirty="0" err="1"/>
              <a:t>қателер</a:t>
            </a:r>
            <a:r>
              <a:rPr sz="3600" dirty="0"/>
              <a:t> </a:t>
            </a:r>
            <a:r>
              <a:rPr sz="3600" dirty="0" err="1"/>
              <a:t>болуы</a:t>
            </a:r>
            <a:r>
              <a:rPr sz="3600" dirty="0"/>
              <a:t> </a:t>
            </a:r>
            <a:r>
              <a:rPr sz="3600" dirty="0" err="1"/>
              <a:t>мүмкін</a:t>
            </a:r>
            <a:r>
              <a:rPr sz="3600" dirty="0"/>
              <a:t>.</a:t>
            </a:r>
          </a:p>
        </p:txBody>
      </p:sp>
    </p:spTree>
    <p:extLst>
      <p:ext uri="{BB962C8B-B14F-4D97-AF65-F5344CB8AC3E}">
        <p14:creationId xmlns:p14="http://schemas.microsoft.com/office/powerpoint/2010/main" val="4220832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Ерте</a:t>
            </a:r>
            <a:r>
              <a:rPr dirty="0"/>
              <a:t> </a:t>
            </a:r>
            <a:r>
              <a:rPr dirty="0" err="1"/>
              <a:t>және</a:t>
            </a:r>
            <a:r>
              <a:rPr dirty="0"/>
              <a:t> </a:t>
            </a:r>
            <a:r>
              <a:rPr dirty="0" err="1"/>
              <a:t>кеш</a:t>
            </a:r>
            <a:r>
              <a:rPr dirty="0"/>
              <a:t> </a:t>
            </a:r>
            <a:r>
              <a:rPr dirty="0" err="1"/>
              <a:t>бағалау</a:t>
            </a:r>
            <a:endParaRPr dirty="0"/>
          </a:p>
        </p:txBody>
      </p:sp>
      <p:sp>
        <p:nvSpPr>
          <p:cNvPr id="3" name="Content Placeholder 2"/>
          <p:cNvSpPr>
            <a:spLocks noGrp="1"/>
          </p:cNvSpPr>
          <p:nvPr>
            <p:ph idx="1"/>
          </p:nvPr>
        </p:nvSpPr>
        <p:spPr/>
        <p:txBody>
          <a:bodyPr>
            <a:normAutofit/>
          </a:bodyPr>
          <a:lstStyle/>
          <a:p>
            <a:pPr marL="0" indent="0">
              <a:buNone/>
            </a:pPr>
            <a:r>
              <a:rPr sz="3600" dirty="0" err="1"/>
              <a:t>Ерте</a:t>
            </a:r>
            <a:r>
              <a:rPr sz="3600" dirty="0"/>
              <a:t> </a:t>
            </a:r>
            <a:r>
              <a:rPr sz="3600" dirty="0" err="1"/>
              <a:t>кезең</a:t>
            </a:r>
            <a:r>
              <a:rPr sz="3600" dirty="0"/>
              <a:t>: </a:t>
            </a:r>
            <a:r>
              <a:rPr sz="3600" dirty="0" err="1"/>
              <a:t>қағаз</a:t>
            </a:r>
            <a:r>
              <a:rPr sz="3600" dirty="0"/>
              <a:t> </a:t>
            </a:r>
            <a:r>
              <a:rPr sz="3600" dirty="0" err="1"/>
              <a:t>прототип</a:t>
            </a:r>
            <a:r>
              <a:rPr sz="3600" dirty="0"/>
              <a:t>, </a:t>
            </a:r>
            <a:r>
              <a:rPr sz="3600" dirty="0" err="1"/>
              <a:t>сараптамалық</a:t>
            </a:r>
            <a:r>
              <a:rPr sz="3600" dirty="0"/>
              <a:t> </a:t>
            </a:r>
            <a:r>
              <a:rPr sz="3600" dirty="0" err="1"/>
              <a:t>бағалау</a:t>
            </a:r>
            <a:r>
              <a:rPr sz="3600" dirty="0"/>
              <a:t> </a:t>
            </a:r>
            <a:r>
              <a:rPr sz="3600" dirty="0" err="1"/>
              <a:t>әлсіз</a:t>
            </a:r>
            <a:r>
              <a:rPr sz="3600" dirty="0"/>
              <a:t>.</a:t>
            </a:r>
          </a:p>
          <a:p>
            <a:pPr marL="457200" lvl="1" indent="0">
              <a:buNone/>
            </a:pPr>
            <a:endParaRPr lang="en-US" sz="3600" dirty="0" smtClean="0"/>
          </a:p>
          <a:p>
            <a:pPr marL="457200" lvl="1" indent="0">
              <a:buNone/>
            </a:pPr>
            <a:r>
              <a:rPr sz="3600" dirty="0" err="1" smtClean="0"/>
              <a:t>Кеш</a:t>
            </a:r>
            <a:r>
              <a:rPr sz="3600" dirty="0" smtClean="0"/>
              <a:t> </a:t>
            </a:r>
            <a:r>
              <a:rPr sz="3600" dirty="0" err="1"/>
              <a:t>кезең</a:t>
            </a:r>
            <a:r>
              <a:rPr sz="3600" dirty="0"/>
              <a:t>: </a:t>
            </a:r>
            <a:r>
              <a:rPr sz="3600" dirty="0" err="1"/>
              <a:t>жүйе</a:t>
            </a:r>
            <a:r>
              <a:rPr sz="3600" dirty="0"/>
              <a:t> </a:t>
            </a:r>
            <a:r>
              <a:rPr sz="3600" dirty="0" err="1"/>
              <a:t>жұмыс</a:t>
            </a:r>
            <a:r>
              <a:rPr sz="3600" dirty="0"/>
              <a:t> </a:t>
            </a:r>
            <a:r>
              <a:rPr sz="3600" dirty="0" err="1"/>
              <a:t>істейді</a:t>
            </a:r>
            <a:r>
              <a:rPr sz="3600" dirty="0"/>
              <a:t>, </a:t>
            </a:r>
            <a:r>
              <a:rPr sz="3600" dirty="0" err="1"/>
              <a:t>бағалау</a:t>
            </a:r>
            <a:r>
              <a:rPr sz="3600" dirty="0"/>
              <a:t> </a:t>
            </a:r>
            <a:r>
              <a:rPr sz="3600" dirty="0" err="1"/>
              <a:t>дәлірек</a:t>
            </a:r>
            <a:r>
              <a:rPr sz="3600" dirty="0"/>
              <a:t>.</a:t>
            </a:r>
          </a:p>
        </p:txBody>
      </p:sp>
    </p:spTree>
    <p:extLst>
      <p:ext uri="{BB962C8B-B14F-4D97-AF65-F5344CB8AC3E}">
        <p14:creationId xmlns:p14="http://schemas.microsoft.com/office/powerpoint/2010/main" val="2723981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CUE-4 зерттеуі</a:t>
            </a:r>
          </a:p>
        </p:txBody>
      </p:sp>
      <p:sp>
        <p:nvSpPr>
          <p:cNvPr id="3" name="Content Placeholder 2"/>
          <p:cNvSpPr>
            <a:spLocks noGrp="1"/>
          </p:cNvSpPr>
          <p:nvPr>
            <p:ph idx="1"/>
          </p:nvPr>
        </p:nvSpPr>
        <p:spPr/>
        <p:txBody>
          <a:bodyPr>
            <a:normAutofit/>
          </a:bodyPr>
          <a:lstStyle/>
          <a:p>
            <a:pPr marL="0" indent="0">
              <a:buNone/>
            </a:pPr>
            <a:r>
              <a:rPr sz="3600" dirty="0"/>
              <a:t>17 </a:t>
            </a:r>
            <a:r>
              <a:rPr sz="3600" dirty="0" err="1"/>
              <a:t>UX</a:t>
            </a:r>
            <a:r>
              <a:rPr sz="3600" dirty="0"/>
              <a:t> </a:t>
            </a:r>
            <a:r>
              <a:rPr sz="3600" dirty="0" err="1"/>
              <a:t>командасы</a:t>
            </a:r>
            <a:r>
              <a:rPr sz="3600" dirty="0"/>
              <a:t> </a:t>
            </a:r>
            <a:r>
              <a:rPr sz="3600" dirty="0" err="1"/>
              <a:t>бір</a:t>
            </a:r>
            <a:r>
              <a:rPr sz="3600" dirty="0"/>
              <a:t> </a:t>
            </a:r>
            <a:r>
              <a:rPr sz="3600" dirty="0" err="1"/>
              <a:t>сайтты</a:t>
            </a:r>
            <a:r>
              <a:rPr sz="3600" dirty="0"/>
              <a:t> </a:t>
            </a:r>
            <a:r>
              <a:rPr sz="3600" dirty="0" err="1"/>
              <a:t>бағалады</a:t>
            </a:r>
            <a:r>
              <a:rPr sz="3600" dirty="0"/>
              <a:t>.</a:t>
            </a:r>
          </a:p>
          <a:p>
            <a:pPr lvl="1"/>
            <a:r>
              <a:rPr lang="en-US" sz="3600" dirty="0" smtClean="0"/>
              <a:t> </a:t>
            </a:r>
            <a:r>
              <a:rPr sz="3600" dirty="0" smtClean="0"/>
              <a:t>8 </a:t>
            </a:r>
            <a:r>
              <a:rPr sz="3600" dirty="0" err="1"/>
              <a:t>команда</a:t>
            </a:r>
            <a:r>
              <a:rPr sz="3600" dirty="0"/>
              <a:t> – heuristic, 9 – usability testing.</a:t>
            </a:r>
          </a:p>
          <a:p>
            <a:pPr lvl="1"/>
            <a:r>
              <a:rPr lang="en-US" sz="3600" dirty="0" smtClean="0"/>
              <a:t> </a:t>
            </a:r>
            <a:r>
              <a:rPr sz="3600" dirty="0" err="1" smtClean="0"/>
              <a:t>Әдістер</a:t>
            </a:r>
            <a:r>
              <a:rPr sz="3600" dirty="0" smtClean="0"/>
              <a:t> </a:t>
            </a:r>
            <a:r>
              <a:rPr sz="3600" dirty="0" err="1"/>
              <a:t>әртүрлі</a:t>
            </a:r>
            <a:r>
              <a:rPr sz="3600" dirty="0"/>
              <a:t> </a:t>
            </a:r>
            <a:r>
              <a:rPr sz="3600" dirty="0" err="1"/>
              <a:t>қателерді</a:t>
            </a:r>
            <a:r>
              <a:rPr sz="3600" dirty="0"/>
              <a:t> </a:t>
            </a:r>
            <a:r>
              <a:rPr sz="3600" dirty="0" err="1"/>
              <a:t>анықтайды</a:t>
            </a:r>
            <a:r>
              <a:rPr sz="3600" dirty="0"/>
              <a:t>.</a:t>
            </a:r>
          </a:p>
        </p:txBody>
      </p:sp>
    </p:spTree>
    <p:extLst>
      <p:ext uri="{BB962C8B-B14F-4D97-AF65-F5344CB8AC3E}">
        <p14:creationId xmlns:p14="http://schemas.microsoft.com/office/powerpoint/2010/main" val="1302373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Хоррор Story (PDF мысалы)</a:t>
            </a:r>
          </a:p>
        </p:txBody>
      </p:sp>
      <p:sp>
        <p:nvSpPr>
          <p:cNvPr id="3" name="Content Placeholder 2"/>
          <p:cNvSpPr>
            <a:spLocks noGrp="1"/>
          </p:cNvSpPr>
          <p:nvPr>
            <p:ph idx="1"/>
          </p:nvPr>
        </p:nvSpPr>
        <p:spPr/>
        <p:txBody>
          <a:bodyPr>
            <a:normAutofit/>
          </a:bodyPr>
          <a:lstStyle/>
          <a:p>
            <a:pPr marL="0" indent="0">
              <a:buNone/>
            </a:pPr>
            <a:r>
              <a:rPr sz="3600" dirty="0" err="1"/>
              <a:t>Компания</a:t>
            </a:r>
            <a:r>
              <a:rPr sz="3600" dirty="0"/>
              <a:t> </a:t>
            </a:r>
            <a:r>
              <a:rPr sz="3600" dirty="0" err="1"/>
              <a:t>ерте</a:t>
            </a:r>
            <a:r>
              <a:rPr sz="3600" dirty="0"/>
              <a:t> </a:t>
            </a:r>
            <a:r>
              <a:rPr sz="3600" dirty="0" err="1"/>
              <a:t>тест</a:t>
            </a:r>
            <a:r>
              <a:rPr sz="3600" dirty="0"/>
              <a:t> </a:t>
            </a:r>
            <a:r>
              <a:rPr sz="3600" dirty="0" err="1"/>
              <a:t>жүргізбеген</a:t>
            </a:r>
            <a:r>
              <a:rPr sz="3600" dirty="0"/>
              <a:t> → </a:t>
            </a:r>
            <a:r>
              <a:rPr sz="3600" dirty="0" err="1"/>
              <a:t>сәтсіздік</a:t>
            </a:r>
            <a:r>
              <a:rPr sz="3600" dirty="0"/>
              <a:t>.</a:t>
            </a:r>
          </a:p>
          <a:p>
            <a:pPr lvl="1"/>
            <a:r>
              <a:rPr lang="en-US" sz="3600" dirty="0" smtClean="0"/>
              <a:t> </a:t>
            </a:r>
            <a:r>
              <a:rPr sz="3600" dirty="0" err="1" smtClean="0"/>
              <a:t>Пайдаланушылар</a:t>
            </a:r>
            <a:r>
              <a:rPr sz="3600" dirty="0" smtClean="0"/>
              <a:t> </a:t>
            </a:r>
            <a:r>
              <a:rPr sz="3600" dirty="0" err="1"/>
              <a:t>тапсырмаларды</a:t>
            </a:r>
            <a:r>
              <a:rPr sz="3600" dirty="0"/>
              <a:t> </a:t>
            </a:r>
            <a:r>
              <a:rPr sz="3600" dirty="0" err="1"/>
              <a:t>орындай</a:t>
            </a:r>
            <a:r>
              <a:rPr sz="3600" dirty="0"/>
              <a:t> </a:t>
            </a:r>
            <a:r>
              <a:rPr sz="3600" dirty="0" err="1"/>
              <a:t>алмады</a:t>
            </a:r>
            <a:r>
              <a:rPr sz="3600" dirty="0"/>
              <a:t>.</a:t>
            </a:r>
          </a:p>
          <a:p>
            <a:pPr lvl="1"/>
            <a:r>
              <a:rPr lang="en-US" sz="3600" dirty="0" smtClean="0"/>
              <a:t> </a:t>
            </a:r>
            <a:r>
              <a:rPr sz="3600" dirty="0" err="1" smtClean="0"/>
              <a:t>Кеш</a:t>
            </a:r>
            <a:r>
              <a:rPr sz="3600" dirty="0" smtClean="0"/>
              <a:t> </a:t>
            </a:r>
            <a:r>
              <a:rPr sz="3600" dirty="0" err="1"/>
              <a:t>тест</a:t>
            </a:r>
            <a:r>
              <a:rPr sz="3600" dirty="0"/>
              <a:t> </a:t>
            </a:r>
            <a:r>
              <a:rPr sz="3600" dirty="0" err="1"/>
              <a:t>қымбат</a:t>
            </a:r>
            <a:r>
              <a:rPr sz="3600" dirty="0"/>
              <a:t> </a:t>
            </a:r>
            <a:r>
              <a:rPr sz="3600" dirty="0" err="1"/>
              <a:t>және</a:t>
            </a:r>
            <a:r>
              <a:rPr sz="3600" dirty="0"/>
              <a:t> </a:t>
            </a:r>
            <a:r>
              <a:rPr sz="3600" dirty="0" err="1"/>
              <a:t>тиімсіз</a:t>
            </a:r>
            <a:r>
              <a:rPr sz="3600" dirty="0"/>
              <a:t> </a:t>
            </a:r>
            <a:r>
              <a:rPr sz="3600" dirty="0" err="1"/>
              <a:t>болды</a:t>
            </a:r>
            <a:r>
              <a:rPr sz="3600" dirty="0"/>
              <a:t>.</a:t>
            </a:r>
          </a:p>
        </p:txBody>
      </p:sp>
    </p:spTree>
    <p:extLst>
      <p:ext uri="{BB962C8B-B14F-4D97-AF65-F5344CB8AC3E}">
        <p14:creationId xmlns:p14="http://schemas.microsoft.com/office/powerpoint/2010/main" val="3561904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Think-Aloud әдісі</a:t>
            </a:r>
          </a:p>
        </p:txBody>
      </p:sp>
      <p:sp>
        <p:nvSpPr>
          <p:cNvPr id="3" name="Content Placeholder 2"/>
          <p:cNvSpPr>
            <a:spLocks noGrp="1"/>
          </p:cNvSpPr>
          <p:nvPr>
            <p:ph idx="1"/>
          </p:nvPr>
        </p:nvSpPr>
        <p:spPr/>
        <p:txBody>
          <a:bodyPr>
            <a:normAutofit/>
          </a:bodyPr>
          <a:lstStyle/>
          <a:p>
            <a:pPr marL="0" indent="0">
              <a:buNone/>
            </a:pPr>
            <a:r>
              <a:rPr sz="3600" dirty="0" err="1"/>
              <a:t>Пайдаланушы</a:t>
            </a:r>
            <a:r>
              <a:rPr sz="3600" dirty="0"/>
              <a:t> </a:t>
            </a:r>
            <a:r>
              <a:rPr sz="3600" dirty="0" err="1"/>
              <a:t>дауыстап</a:t>
            </a:r>
            <a:r>
              <a:rPr sz="3600" dirty="0"/>
              <a:t> </a:t>
            </a:r>
            <a:r>
              <a:rPr sz="3600" dirty="0" err="1"/>
              <a:t>ойлайды</a:t>
            </a:r>
            <a:r>
              <a:rPr sz="3600" dirty="0"/>
              <a:t>.</a:t>
            </a:r>
          </a:p>
          <a:p>
            <a:pPr lvl="1"/>
            <a:r>
              <a:rPr lang="en-US" sz="3600" dirty="0" smtClean="0"/>
              <a:t> </a:t>
            </a:r>
            <a:r>
              <a:rPr sz="3600" dirty="0" err="1" smtClean="0"/>
              <a:t>Қателерді</a:t>
            </a:r>
            <a:r>
              <a:rPr sz="3600" dirty="0" smtClean="0"/>
              <a:t> </a:t>
            </a:r>
            <a:r>
              <a:rPr sz="3600" dirty="0" err="1"/>
              <a:t>анықтауда</a:t>
            </a:r>
            <a:r>
              <a:rPr sz="3600" dirty="0"/>
              <a:t> </a:t>
            </a:r>
            <a:r>
              <a:rPr sz="3600" dirty="0" err="1"/>
              <a:t>ең</a:t>
            </a:r>
            <a:r>
              <a:rPr sz="3600" dirty="0"/>
              <a:t> </a:t>
            </a:r>
            <a:r>
              <a:rPr sz="3600" dirty="0" err="1"/>
              <a:t>тиімді</a:t>
            </a:r>
            <a:r>
              <a:rPr sz="3600" dirty="0"/>
              <a:t> </a:t>
            </a:r>
            <a:r>
              <a:rPr sz="3600" dirty="0" err="1"/>
              <a:t>әдістердің</a:t>
            </a:r>
            <a:r>
              <a:rPr sz="3600" dirty="0"/>
              <a:t> </a:t>
            </a:r>
            <a:r>
              <a:rPr sz="3600" dirty="0" err="1"/>
              <a:t>бірі</a:t>
            </a:r>
            <a:r>
              <a:rPr sz="3600" dirty="0"/>
              <a:t>.</a:t>
            </a:r>
          </a:p>
        </p:txBody>
      </p:sp>
    </p:spTree>
    <p:extLst>
      <p:ext uri="{BB962C8B-B14F-4D97-AF65-F5344CB8AC3E}">
        <p14:creationId xmlns:p14="http://schemas.microsoft.com/office/powerpoint/2010/main" val="649425290"/>
      </p:ext>
    </p:extLst>
  </p:cSld>
  <p:clrMapOvr>
    <a:masterClrMapping/>
  </p:clrMapOvr>
</p:sld>
</file>

<file path=ppt/theme/theme1.xml><?xml version="1.0" encoding="utf-8"?>
<a:theme xmlns:a="http://schemas.openxmlformats.org/drawingml/2006/main" name="La ment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TM02474572[[fn=Медицинский шаблон оформления]]</Template>
  <TotalTime>3463</TotalTime>
  <Words>1066</Words>
  <Application>Microsoft Office PowerPoint</Application>
  <PresentationFormat>Экран (4:3)</PresentationFormat>
  <Paragraphs>52</Paragraphs>
  <Slides>11</Slides>
  <Notes>2</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Arial</vt:lpstr>
      <vt:lpstr>Calibri</vt:lpstr>
      <vt:lpstr>Times New Roman</vt:lpstr>
      <vt:lpstr>La mente</vt:lpstr>
      <vt:lpstr>3-модуль. Қолданушылық ыңғайлылық және пайдаланушы тәжірибесі (UX).  CSE 5442 Адам-компьютер өзара әрекеттестігі  7-дәріс. Бағалау және тестілеу. UX дизайнның негіздері. </vt:lpstr>
      <vt:lpstr>UX бағалау және тестілеу</vt:lpstr>
      <vt:lpstr>Бағалау тәсілдері</vt:lpstr>
      <vt:lpstr>Usability Testing</vt:lpstr>
      <vt:lpstr>Heuristic Evaluation</vt:lpstr>
      <vt:lpstr>Ерте және кеш бағалау</vt:lpstr>
      <vt:lpstr>CUE-4 зерттеуі</vt:lpstr>
      <vt:lpstr>Хоррор Story (PDF мысалы)</vt:lpstr>
      <vt:lpstr>Think-Aloud әдісі</vt:lpstr>
      <vt:lpstr>Қорытынды</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course  INF 370 “User Interface Design”</dc:title>
  <dc:creator>user</dc:creator>
  <cp:lastModifiedBy>azama</cp:lastModifiedBy>
  <cp:revision>197</cp:revision>
  <dcterms:created xsi:type="dcterms:W3CDTF">2020-09-01T14:36:17Z</dcterms:created>
  <dcterms:modified xsi:type="dcterms:W3CDTF">2025-11-09T05:52:10Z</dcterms:modified>
</cp:coreProperties>
</file>