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2"/>
  </p:notes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24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76C"/>
    <a:srgbClr val="960000"/>
    <a:srgbClr val="A20000"/>
    <a:srgbClr val="ABE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553" autoAdjust="0"/>
  </p:normalViewPr>
  <p:slideViewPr>
    <p:cSldViewPr>
      <p:cViewPr varScale="1">
        <p:scale>
          <a:sx n="52" d="100"/>
          <a:sy n="52" d="100"/>
        </p:scale>
        <p:origin x="2338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8D608-1ED9-4451-9D74-0FC1E6951252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90CC7-4D6C-4691-BB15-1B332C8558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371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93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89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7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5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4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05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4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79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0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7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49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1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CBE89-F19F-4231-9A3F-1245359F2D85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710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1864" y="908720"/>
            <a:ext cx="8060432" cy="3312368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3-модуль. </a:t>
            </a:r>
            <a:r>
              <a:rPr lang="ru-RU" dirty="0" err="1">
                <a:effectLst/>
              </a:rPr>
              <a:t>Қолданушылық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ыңғайлылық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және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пайдаланушы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тәжірибесі</a:t>
            </a:r>
            <a:r>
              <a:rPr lang="ru-RU" dirty="0">
                <a:effectLst/>
              </a:rPr>
              <a:t> (</a:t>
            </a:r>
            <a:r>
              <a:rPr lang="ru-RU" dirty="0" err="1">
                <a:effectLst/>
              </a:rPr>
              <a:t>UX</a:t>
            </a:r>
            <a:r>
              <a:rPr lang="ru-RU" dirty="0">
                <a:effectLst/>
              </a:rPr>
              <a:t>). 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sz="2400" dirty="0" err="1" smtClean="0">
                <a:solidFill>
                  <a:srgbClr val="0E176C"/>
                </a:solidFill>
              </a:rPr>
              <a:t>CSE</a:t>
            </a:r>
            <a:r>
              <a:rPr lang="ru-RU" sz="2400" dirty="0" smtClean="0">
                <a:solidFill>
                  <a:srgbClr val="0E176C"/>
                </a:solidFill>
              </a:rPr>
              <a:t> </a:t>
            </a:r>
            <a:r>
              <a:rPr lang="ru-RU" sz="2400" dirty="0">
                <a:solidFill>
                  <a:srgbClr val="0E176C"/>
                </a:solidFill>
                <a:effectLst/>
              </a:rPr>
              <a:t>5442</a:t>
            </a:r>
            <a:r>
              <a:rPr lang="ru-RU" sz="2400" dirty="0">
                <a:solidFill>
                  <a:srgbClr val="0E176C"/>
                </a:solidFill>
              </a:rPr>
              <a:t> Адам-компьютер </a:t>
            </a:r>
            <a:r>
              <a:rPr lang="ru-RU" sz="2400" dirty="0" err="1">
                <a:solidFill>
                  <a:srgbClr val="0E176C"/>
                </a:solidFill>
              </a:rPr>
              <a:t>өзара</a:t>
            </a:r>
            <a:r>
              <a:rPr lang="ru-RU" sz="2400" dirty="0">
                <a:solidFill>
                  <a:srgbClr val="0E176C"/>
                </a:solidFill>
              </a:rPr>
              <a:t> </a:t>
            </a:r>
            <a:r>
              <a:rPr lang="ru-RU" sz="2400" dirty="0" err="1">
                <a:solidFill>
                  <a:srgbClr val="0E176C"/>
                </a:solidFill>
              </a:rPr>
              <a:t>әрекеттестігі</a:t>
            </a:r>
            <a:r>
              <a:rPr lang="ru-RU" sz="2400" dirty="0">
                <a:solidFill>
                  <a:srgbClr val="0E176C"/>
                </a:solidFill>
              </a:rPr>
              <a:t> </a:t>
            </a:r>
            <a:r>
              <a:rPr lang="ru-RU" sz="2400" dirty="0" smtClean="0">
                <a:solidFill>
                  <a:srgbClr val="0E176C"/>
                </a:solidFill>
              </a:rPr>
              <a:t/>
            </a:r>
            <a:br>
              <a:rPr lang="ru-RU" sz="2400" dirty="0" smtClean="0">
                <a:solidFill>
                  <a:srgbClr val="0E176C"/>
                </a:solidFill>
              </a:rPr>
            </a:br>
            <a:r>
              <a:rPr lang="ru-RU" dirty="0"/>
              <a:t>8-</a:t>
            </a:r>
            <a:r>
              <a:rPr lang="ru-RU" dirty="0" err="1"/>
              <a:t>дәріс</a:t>
            </a:r>
            <a:r>
              <a:rPr lang="ru-RU" dirty="0"/>
              <a:t>: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тестілеу</a:t>
            </a:r>
            <a:r>
              <a:rPr lang="ru-RU" dirty="0"/>
              <a:t>.</a:t>
            </a:r>
            <a:br>
              <a:rPr lang="ru-RU" dirty="0"/>
            </a:br>
            <a:r>
              <a:rPr lang="en-US" dirty="0"/>
              <a:t>Wireframe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интерфейстер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Нильсеннің</a:t>
            </a:r>
            <a:r>
              <a:rPr lang="ru-RU" dirty="0"/>
              <a:t> </a:t>
            </a:r>
            <a:r>
              <a:rPr lang="ru-RU" dirty="0" err="1"/>
              <a:t>қолданушылық</a:t>
            </a:r>
            <a:r>
              <a:rPr lang="ru-RU" dirty="0"/>
              <a:t> </a:t>
            </a:r>
            <a:r>
              <a:rPr lang="ru-RU" dirty="0" err="1"/>
              <a:t>эвристикалары</a:t>
            </a:r>
            <a:endParaRPr lang="ru-RU" sz="3100" dirty="0">
              <a:ln w="18415" cmpd="sng">
                <a:solidFill>
                  <a:srgbClr val="0066FF"/>
                </a:solidFill>
                <a:prstDash val="solid"/>
              </a:ln>
              <a:solidFill>
                <a:srgbClr val="96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581128"/>
            <a:ext cx="6400800" cy="1752600"/>
          </a:xfrm>
        </p:spPr>
        <p:txBody>
          <a:bodyPr/>
          <a:lstStyle/>
          <a:p>
            <a:pPr algn="r"/>
            <a:endParaRPr lang="en-US" dirty="0">
              <a:solidFill>
                <a:srgbClr val="960000"/>
              </a:solidFill>
            </a:endParaRPr>
          </a:p>
          <a:p>
            <a:r>
              <a:rPr lang="ru-RU" dirty="0"/>
              <a:t>Лектор: ф.-</a:t>
            </a:r>
            <a:r>
              <a:rPr lang="ru-RU" dirty="0" err="1"/>
              <a:t>м.ғ.к</a:t>
            </a:r>
            <a:r>
              <a:rPr lang="ru-RU" dirty="0"/>
              <a:t>., </a:t>
            </a:r>
            <a:r>
              <a:rPr lang="ru-RU" dirty="0" err="1"/>
              <a:t>ассоц</a:t>
            </a:r>
            <a:r>
              <a:rPr lang="ru-RU" dirty="0"/>
              <a:t>. профессор</a:t>
            </a:r>
          </a:p>
          <a:p>
            <a:r>
              <a:rPr lang="ru-RU" dirty="0" err="1"/>
              <a:t>Ягалиева</a:t>
            </a:r>
            <a:r>
              <a:rPr lang="ru-RU" dirty="0"/>
              <a:t> </a:t>
            </a:r>
            <a:r>
              <a:rPr lang="ru-RU" dirty="0" err="1"/>
              <a:t>Багдат</a:t>
            </a:r>
            <a:r>
              <a:rPr lang="ru-RU" dirty="0"/>
              <a:t> </a:t>
            </a:r>
            <a:r>
              <a:rPr lang="ru-RU" dirty="0" err="1"/>
              <a:t>Есеновна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E1A30F5-60D0-41D8-9CA5-5C325B2B6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kk-KZ" sz="3600" smtClean="0">
                <a:solidFill>
                  <a:srgbClr val="960000"/>
                </a:solidFill>
              </a:rPr>
              <a:t>Назарларыңызға рахмет</a:t>
            </a:r>
            <a:r>
              <a:rPr lang="en-US" sz="3600" smtClean="0">
                <a:solidFill>
                  <a:srgbClr val="960000"/>
                </a:solidFill>
              </a:rPr>
              <a:t>!</a:t>
            </a:r>
            <a:endParaRPr lang="ru-RU" sz="3600" dirty="0">
              <a:solidFill>
                <a:srgbClr val="9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9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Дәрістің</a:t>
            </a:r>
            <a:r>
              <a:rPr dirty="0"/>
              <a:t> </a:t>
            </a:r>
            <a:r>
              <a:rPr dirty="0" err="1"/>
              <a:t>мақсаты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600" dirty="0" err="1"/>
              <a:t>Студенттерді</a:t>
            </a:r>
            <a:r>
              <a:rPr sz="3600" dirty="0"/>
              <a:t> </a:t>
            </a:r>
            <a:r>
              <a:rPr sz="3600" dirty="0" err="1"/>
              <a:t>интерфейсті</a:t>
            </a:r>
            <a:r>
              <a:rPr sz="3600" dirty="0"/>
              <a:t> </a:t>
            </a:r>
            <a:r>
              <a:rPr sz="3600" dirty="0" err="1"/>
              <a:t>бағалау</a:t>
            </a:r>
            <a:r>
              <a:rPr sz="3600" dirty="0"/>
              <a:t> </a:t>
            </a:r>
            <a:r>
              <a:rPr sz="3600" dirty="0" err="1"/>
              <a:t>мен</a:t>
            </a:r>
            <a:r>
              <a:rPr sz="3600" dirty="0"/>
              <a:t> </a:t>
            </a:r>
            <a:r>
              <a:rPr sz="3600" dirty="0" err="1"/>
              <a:t>тестілеудің</a:t>
            </a:r>
            <a:r>
              <a:rPr sz="3600" dirty="0"/>
              <a:t> </a:t>
            </a:r>
            <a:r>
              <a:rPr sz="3600" dirty="0" err="1"/>
              <a:t>негізгі</a:t>
            </a:r>
            <a:r>
              <a:rPr sz="3600" dirty="0"/>
              <a:t> </a:t>
            </a:r>
            <a:r>
              <a:rPr sz="3600" dirty="0" err="1"/>
              <a:t>әдістерімен</a:t>
            </a:r>
            <a:r>
              <a:rPr sz="3600" dirty="0"/>
              <a:t>, wireframe (</a:t>
            </a:r>
            <a:r>
              <a:rPr sz="3600" dirty="0" err="1"/>
              <a:t>макет</a:t>
            </a:r>
            <a:r>
              <a:rPr sz="3600" dirty="0"/>
              <a:t>) </a:t>
            </a:r>
            <a:r>
              <a:rPr sz="3600" dirty="0" err="1"/>
              <a:t>ұғымымен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Нильсеннің</a:t>
            </a:r>
            <a:r>
              <a:rPr sz="3600" dirty="0"/>
              <a:t> </a:t>
            </a:r>
            <a:r>
              <a:rPr sz="3600" dirty="0" err="1"/>
              <a:t>қолданушылық</a:t>
            </a:r>
            <a:r>
              <a:rPr sz="3600" dirty="0"/>
              <a:t> </a:t>
            </a:r>
            <a:r>
              <a:rPr sz="3600" dirty="0" err="1"/>
              <a:t>эвристикаларымен</a:t>
            </a:r>
            <a:r>
              <a:rPr sz="3600" dirty="0"/>
              <a:t> </a:t>
            </a:r>
            <a:r>
              <a:rPr sz="3600" dirty="0" err="1"/>
              <a:t>таныстыру</a:t>
            </a:r>
            <a:r>
              <a:rPr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276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Қолданушылық ыңғайлылықты бағалау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922736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dirty="0" err="1"/>
              <a:t>Бағалау</a:t>
            </a:r>
            <a:r>
              <a:rPr dirty="0"/>
              <a:t> (Evaluation) — </a:t>
            </a:r>
            <a:r>
              <a:rPr dirty="0" err="1"/>
              <a:t>интерфейс</a:t>
            </a:r>
            <a:r>
              <a:rPr dirty="0"/>
              <a:t> </a:t>
            </a:r>
            <a:r>
              <a:rPr dirty="0" err="1"/>
              <a:t>немесе</a:t>
            </a:r>
            <a:r>
              <a:rPr dirty="0"/>
              <a:t> </a:t>
            </a:r>
            <a:r>
              <a:rPr dirty="0" err="1"/>
              <a:t>жүйенің</a:t>
            </a:r>
            <a:r>
              <a:rPr dirty="0"/>
              <a:t> </a:t>
            </a:r>
            <a:r>
              <a:rPr dirty="0" err="1"/>
              <a:t>пайдаланушыға</a:t>
            </a:r>
            <a:r>
              <a:rPr dirty="0"/>
              <a:t> </a:t>
            </a:r>
            <a:r>
              <a:rPr dirty="0" err="1"/>
              <a:t>қаншалықты</a:t>
            </a:r>
            <a:r>
              <a:rPr dirty="0"/>
              <a:t> </a:t>
            </a:r>
            <a:r>
              <a:rPr dirty="0" err="1"/>
              <a:t>ыңғайлы</a:t>
            </a:r>
            <a:r>
              <a:rPr dirty="0"/>
              <a:t> </a:t>
            </a:r>
            <a:r>
              <a:rPr dirty="0" err="1"/>
              <a:t>екенін</a:t>
            </a:r>
            <a:r>
              <a:rPr dirty="0"/>
              <a:t> </a:t>
            </a:r>
            <a:r>
              <a:rPr dirty="0" err="1"/>
              <a:t>тексеру</a:t>
            </a:r>
            <a:r>
              <a:rPr dirty="0"/>
              <a:t> </a:t>
            </a:r>
            <a:r>
              <a:rPr dirty="0" err="1"/>
              <a:t>процесі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 err="1">
                <a:solidFill>
                  <a:srgbClr val="C00000"/>
                </a:solidFill>
              </a:rPr>
              <a:t>Мақсаты</a:t>
            </a:r>
            <a:r>
              <a:rPr dirty="0"/>
              <a:t>: </a:t>
            </a:r>
            <a:r>
              <a:rPr dirty="0" err="1"/>
              <a:t>өнімді</a:t>
            </a:r>
            <a:r>
              <a:rPr dirty="0"/>
              <a:t> </a:t>
            </a:r>
            <a:r>
              <a:rPr dirty="0" err="1"/>
              <a:t>жетілдіру</a:t>
            </a:r>
            <a:r>
              <a:rPr dirty="0"/>
              <a:t> </a:t>
            </a:r>
            <a:r>
              <a:rPr dirty="0" err="1"/>
              <a:t>және</a:t>
            </a:r>
            <a:r>
              <a:rPr dirty="0"/>
              <a:t> </a:t>
            </a:r>
            <a:r>
              <a:rPr dirty="0" err="1"/>
              <a:t>пайдаланушы</a:t>
            </a:r>
            <a:r>
              <a:rPr dirty="0"/>
              <a:t> </a:t>
            </a:r>
            <a:r>
              <a:rPr dirty="0" err="1"/>
              <a:t>тәжірибесін</a:t>
            </a:r>
            <a:r>
              <a:rPr dirty="0"/>
              <a:t> </a:t>
            </a:r>
            <a:r>
              <a:rPr dirty="0" err="1"/>
              <a:t>жақсарту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 err="1" smtClean="0">
                <a:solidFill>
                  <a:srgbClr val="C00000"/>
                </a:solidFill>
              </a:rPr>
              <a:t>Бағалау</a:t>
            </a:r>
            <a:r>
              <a:rPr dirty="0" smtClean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әдістері</a:t>
            </a:r>
            <a:r>
              <a:rPr dirty="0">
                <a:solidFill>
                  <a:srgbClr val="C00000"/>
                </a:solidFill>
              </a:rPr>
              <a:t>:</a:t>
            </a:r>
          </a:p>
          <a:p>
            <a:r>
              <a:rPr dirty="0" err="1" smtClean="0"/>
              <a:t>Сараптамалық</a:t>
            </a:r>
            <a:r>
              <a:rPr dirty="0" smtClean="0"/>
              <a:t> </a:t>
            </a:r>
            <a:r>
              <a:rPr dirty="0" err="1"/>
              <a:t>бағалау</a:t>
            </a:r>
            <a:r>
              <a:rPr dirty="0"/>
              <a:t> (Expert review)</a:t>
            </a:r>
          </a:p>
          <a:p>
            <a:r>
              <a:rPr dirty="0" err="1" smtClean="0"/>
              <a:t>Пайдаланушылық</a:t>
            </a:r>
            <a:r>
              <a:rPr dirty="0" smtClean="0"/>
              <a:t> </a:t>
            </a:r>
            <a:r>
              <a:rPr dirty="0" err="1"/>
              <a:t>тестілеу</a:t>
            </a:r>
            <a:r>
              <a:rPr dirty="0"/>
              <a:t> (User testing)</a:t>
            </a:r>
          </a:p>
          <a:p>
            <a:r>
              <a:rPr dirty="0" err="1" smtClean="0"/>
              <a:t>Сауалнама</a:t>
            </a:r>
            <a:r>
              <a:rPr dirty="0" smtClean="0"/>
              <a:t> </a:t>
            </a:r>
            <a:r>
              <a:rPr dirty="0" err="1"/>
              <a:t>және</a:t>
            </a:r>
            <a:r>
              <a:rPr dirty="0"/>
              <a:t> </a:t>
            </a:r>
            <a:r>
              <a:rPr dirty="0" err="1"/>
              <a:t>фокус-топ</a:t>
            </a:r>
            <a:endParaRPr dirty="0"/>
          </a:p>
          <a:p>
            <a:r>
              <a:rPr dirty="0" err="1" smtClean="0"/>
              <a:t>Аналитика</a:t>
            </a:r>
            <a:r>
              <a:rPr dirty="0" smtClean="0"/>
              <a:t> </a:t>
            </a:r>
            <a:r>
              <a:rPr dirty="0" err="1"/>
              <a:t>және</a:t>
            </a:r>
            <a:r>
              <a:rPr dirty="0"/>
              <a:t> </a:t>
            </a:r>
            <a:r>
              <a:rPr dirty="0" err="1"/>
              <a:t>метрика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849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Wireframe дегеніміз не?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3600" dirty="0"/>
              <a:t>Wireframe — </a:t>
            </a:r>
            <a:r>
              <a:rPr sz="3600" dirty="0" err="1"/>
              <a:t>интерфейстің</a:t>
            </a:r>
            <a:r>
              <a:rPr sz="3600" dirty="0"/>
              <a:t> </a:t>
            </a:r>
            <a:r>
              <a:rPr sz="3600" dirty="0" err="1"/>
              <a:t>құрылымын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орналасуын</a:t>
            </a:r>
            <a:r>
              <a:rPr sz="3600" dirty="0"/>
              <a:t> </a:t>
            </a:r>
            <a:r>
              <a:rPr sz="3600" dirty="0" err="1"/>
              <a:t>көрсететін</a:t>
            </a:r>
            <a:r>
              <a:rPr sz="3600" dirty="0"/>
              <a:t> </a:t>
            </a:r>
            <a:r>
              <a:rPr sz="3600" dirty="0" err="1"/>
              <a:t>қарапайым</a:t>
            </a:r>
            <a:r>
              <a:rPr sz="3600" dirty="0"/>
              <a:t> </a:t>
            </a:r>
            <a:r>
              <a:rPr sz="3600" dirty="0" err="1"/>
              <a:t>сызба</a:t>
            </a:r>
            <a:r>
              <a:rPr sz="3600" dirty="0"/>
              <a:t> </a:t>
            </a:r>
            <a:r>
              <a:rPr sz="3600" dirty="0" err="1"/>
              <a:t>немесе</a:t>
            </a:r>
            <a:r>
              <a:rPr sz="3600" dirty="0"/>
              <a:t> </a:t>
            </a:r>
            <a:r>
              <a:rPr sz="3600" dirty="0" err="1"/>
              <a:t>макет</a:t>
            </a:r>
            <a:r>
              <a:rPr sz="3600" dirty="0"/>
              <a:t>.</a:t>
            </a:r>
          </a:p>
          <a:p>
            <a:pPr marL="0" indent="0">
              <a:buNone/>
            </a:pPr>
            <a:r>
              <a:rPr sz="3600" dirty="0" err="1" smtClean="0"/>
              <a:t>Түрлері</a:t>
            </a:r>
            <a:r>
              <a:rPr sz="3600" dirty="0"/>
              <a:t>:</a:t>
            </a:r>
          </a:p>
          <a:p>
            <a:r>
              <a:rPr sz="3600" dirty="0" smtClean="0"/>
              <a:t>Low-fidelity </a:t>
            </a:r>
            <a:r>
              <a:rPr sz="3600" dirty="0"/>
              <a:t>— </a:t>
            </a:r>
            <a:r>
              <a:rPr sz="3600" dirty="0" err="1"/>
              <a:t>қағазда</a:t>
            </a:r>
            <a:r>
              <a:rPr sz="3600" dirty="0"/>
              <a:t> </a:t>
            </a:r>
            <a:r>
              <a:rPr sz="3600" dirty="0" err="1"/>
              <a:t>жасалған</a:t>
            </a:r>
            <a:endParaRPr sz="3600" dirty="0"/>
          </a:p>
          <a:p>
            <a:r>
              <a:rPr sz="3600" dirty="0" smtClean="0"/>
              <a:t>High-fidelity </a:t>
            </a:r>
            <a:r>
              <a:rPr sz="3600" dirty="0"/>
              <a:t>— </a:t>
            </a:r>
            <a:r>
              <a:rPr sz="3600" dirty="0" err="1"/>
              <a:t>нақты</a:t>
            </a:r>
            <a:r>
              <a:rPr sz="3600" dirty="0"/>
              <a:t> </a:t>
            </a:r>
            <a:r>
              <a:rPr sz="3600" dirty="0" err="1"/>
              <a:t>түстермен</a:t>
            </a:r>
            <a:endParaRPr sz="3600" dirty="0"/>
          </a:p>
          <a:p>
            <a:pPr marL="0" indent="0">
              <a:buNone/>
            </a:pPr>
            <a:r>
              <a:rPr sz="3600" dirty="0" err="1" smtClean="0"/>
              <a:t>Құралдар</a:t>
            </a:r>
            <a:r>
              <a:rPr sz="3600" dirty="0"/>
              <a:t>: </a:t>
            </a:r>
            <a:r>
              <a:rPr sz="3600" dirty="0" err="1"/>
              <a:t>Figma</a:t>
            </a:r>
            <a:r>
              <a:rPr sz="3600" dirty="0"/>
              <a:t>, </a:t>
            </a:r>
            <a:r>
              <a:rPr sz="3600" dirty="0" err="1"/>
              <a:t>Balsamiq</a:t>
            </a:r>
            <a:r>
              <a:rPr sz="3600" dirty="0"/>
              <a:t>, Adobe XD, Sketch</a:t>
            </a:r>
          </a:p>
        </p:txBody>
      </p:sp>
    </p:spTree>
    <p:extLst>
      <p:ext uri="{BB962C8B-B14F-4D97-AF65-F5344CB8AC3E}">
        <p14:creationId xmlns:p14="http://schemas.microsoft.com/office/powerpoint/2010/main" val="604220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Нильсеннің 10 эвристикасы (1–5)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</a:t>
            </a:r>
            <a:r>
              <a:rPr sz="3600" dirty="0" err="1"/>
              <a:t>Жүйенің</a:t>
            </a:r>
            <a:r>
              <a:rPr sz="3600" dirty="0"/>
              <a:t> </a:t>
            </a:r>
            <a:r>
              <a:rPr sz="3600" dirty="0" err="1"/>
              <a:t>күйін</a:t>
            </a:r>
            <a:r>
              <a:rPr sz="3600" dirty="0"/>
              <a:t> </a:t>
            </a:r>
            <a:r>
              <a:rPr sz="3600" dirty="0" err="1"/>
              <a:t>көрсету</a:t>
            </a:r>
            <a:r>
              <a:rPr sz="3600" dirty="0"/>
              <a:t> (Visibility of system status)</a:t>
            </a:r>
          </a:p>
          <a:p>
            <a:pPr marL="0" indent="0">
              <a:buNone/>
            </a:pPr>
            <a:r>
              <a:rPr sz="3600" dirty="0"/>
              <a:t>2. </a:t>
            </a:r>
            <a:r>
              <a:rPr sz="3600" dirty="0" err="1"/>
              <a:t>Жүйе</a:t>
            </a:r>
            <a:r>
              <a:rPr sz="3600" dirty="0"/>
              <a:t> </a:t>
            </a:r>
            <a:r>
              <a:rPr sz="3600" dirty="0" err="1"/>
              <a:t>мен</a:t>
            </a:r>
            <a:r>
              <a:rPr sz="3600" dirty="0"/>
              <a:t> </a:t>
            </a:r>
            <a:r>
              <a:rPr sz="3600" dirty="0" err="1"/>
              <a:t>нақты</a:t>
            </a:r>
            <a:r>
              <a:rPr sz="3600" dirty="0"/>
              <a:t> </a:t>
            </a:r>
            <a:r>
              <a:rPr sz="3600" dirty="0" err="1"/>
              <a:t>әлемнің</a:t>
            </a:r>
            <a:r>
              <a:rPr sz="3600" dirty="0"/>
              <a:t> </a:t>
            </a:r>
            <a:r>
              <a:rPr sz="3600" dirty="0" err="1"/>
              <a:t>сәйкестігі</a:t>
            </a:r>
            <a:endParaRPr sz="3600" dirty="0"/>
          </a:p>
          <a:p>
            <a:pPr marL="0" indent="0">
              <a:buNone/>
            </a:pPr>
            <a:r>
              <a:rPr sz="3600" dirty="0"/>
              <a:t>3. </a:t>
            </a:r>
            <a:r>
              <a:rPr sz="3600" dirty="0" err="1"/>
              <a:t>Пайдаланушы</a:t>
            </a:r>
            <a:r>
              <a:rPr sz="3600" dirty="0"/>
              <a:t> </a:t>
            </a:r>
            <a:r>
              <a:rPr sz="3600" dirty="0" err="1"/>
              <a:t>бақылауы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еркіндігі</a:t>
            </a:r>
            <a:endParaRPr sz="3600" dirty="0"/>
          </a:p>
          <a:p>
            <a:pPr marL="0" indent="0">
              <a:buNone/>
            </a:pPr>
            <a:r>
              <a:rPr sz="3600" dirty="0"/>
              <a:t>4. </a:t>
            </a:r>
            <a:r>
              <a:rPr sz="3600" dirty="0" err="1"/>
              <a:t>Тұрақтылық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стандарттар</a:t>
            </a:r>
            <a:endParaRPr sz="3600" dirty="0"/>
          </a:p>
          <a:p>
            <a:pPr marL="0" indent="0">
              <a:buNone/>
            </a:pPr>
            <a:r>
              <a:rPr sz="3600" dirty="0"/>
              <a:t>5. </a:t>
            </a:r>
            <a:r>
              <a:rPr sz="3600" dirty="0" err="1"/>
              <a:t>Қателіктің</a:t>
            </a:r>
            <a:r>
              <a:rPr sz="3600" dirty="0"/>
              <a:t> </a:t>
            </a:r>
            <a:r>
              <a:rPr sz="3600" dirty="0" err="1"/>
              <a:t>алдын</a:t>
            </a:r>
            <a:r>
              <a:rPr sz="3600" dirty="0"/>
              <a:t> </a:t>
            </a:r>
            <a:r>
              <a:rPr sz="3600" dirty="0" err="1"/>
              <a:t>алу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49781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Нильсеннің 10 эвристикасы (6–10)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600" dirty="0"/>
              <a:t>6. </a:t>
            </a:r>
            <a:r>
              <a:rPr sz="3600" dirty="0" err="1"/>
              <a:t>Есте</a:t>
            </a:r>
            <a:r>
              <a:rPr sz="3600" dirty="0"/>
              <a:t> </a:t>
            </a:r>
            <a:r>
              <a:rPr sz="3600" dirty="0" err="1"/>
              <a:t>сақтаудың</a:t>
            </a:r>
            <a:r>
              <a:rPr sz="3600" dirty="0"/>
              <a:t> </a:t>
            </a:r>
            <a:r>
              <a:rPr sz="3600" dirty="0" err="1"/>
              <a:t>орнына</a:t>
            </a:r>
            <a:r>
              <a:rPr sz="3600" dirty="0"/>
              <a:t> </a:t>
            </a:r>
            <a:r>
              <a:rPr sz="3600" dirty="0" err="1"/>
              <a:t>тану</a:t>
            </a:r>
            <a:endParaRPr sz="3600" dirty="0"/>
          </a:p>
          <a:p>
            <a:pPr marL="0" indent="0">
              <a:buNone/>
            </a:pPr>
            <a:r>
              <a:rPr sz="3600" dirty="0"/>
              <a:t>7. </a:t>
            </a:r>
            <a:r>
              <a:rPr sz="3600" dirty="0" err="1"/>
              <a:t>Икемділік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тиімділік</a:t>
            </a:r>
            <a:endParaRPr sz="3600" dirty="0"/>
          </a:p>
          <a:p>
            <a:pPr marL="0" indent="0">
              <a:buNone/>
            </a:pPr>
            <a:r>
              <a:rPr sz="3600" dirty="0"/>
              <a:t>8. </a:t>
            </a:r>
            <a:r>
              <a:rPr sz="3600" dirty="0" err="1"/>
              <a:t>Эстетикалық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минималистік</a:t>
            </a:r>
            <a:r>
              <a:rPr sz="3600" dirty="0"/>
              <a:t> </a:t>
            </a:r>
            <a:r>
              <a:rPr sz="3600" dirty="0" err="1"/>
              <a:t>дизайн</a:t>
            </a:r>
            <a:endParaRPr sz="3600" dirty="0"/>
          </a:p>
          <a:p>
            <a:pPr marL="0" indent="0">
              <a:buNone/>
            </a:pPr>
            <a:r>
              <a:rPr sz="3600" dirty="0"/>
              <a:t>9. </a:t>
            </a:r>
            <a:r>
              <a:rPr sz="3600" dirty="0" err="1"/>
              <a:t>Қателерді</a:t>
            </a:r>
            <a:r>
              <a:rPr sz="3600" dirty="0"/>
              <a:t> </a:t>
            </a:r>
            <a:r>
              <a:rPr sz="3600" dirty="0" err="1"/>
              <a:t>анықтау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қалпына</a:t>
            </a:r>
            <a:r>
              <a:rPr sz="3600" dirty="0"/>
              <a:t> </a:t>
            </a:r>
            <a:r>
              <a:rPr sz="3600" dirty="0" err="1"/>
              <a:t>келтіру</a:t>
            </a:r>
            <a:endParaRPr sz="3600" dirty="0"/>
          </a:p>
          <a:p>
            <a:pPr marL="0" indent="0">
              <a:buNone/>
            </a:pPr>
            <a:r>
              <a:rPr sz="3600" dirty="0"/>
              <a:t>10. </a:t>
            </a:r>
            <a:r>
              <a:rPr sz="3600" dirty="0" err="1"/>
              <a:t>Көмек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құжаттама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1259525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Қолданушылық тестілеу кезеңдері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600"/>
              <a:t>1. Мақсат қою: Нені тексергіңіз келеді?</a:t>
            </a:r>
          </a:p>
          <a:p>
            <a:r>
              <a:rPr sz="3600"/>
              <a:t>2. Қатысушыларды таңдау</a:t>
            </a:r>
          </a:p>
          <a:p>
            <a:r>
              <a:rPr sz="3600"/>
              <a:t>3. Сценарий дайындау</a:t>
            </a:r>
          </a:p>
          <a:p>
            <a:r>
              <a:rPr sz="3600"/>
              <a:t>4. Бақылау және жазу</a:t>
            </a:r>
          </a:p>
          <a:p>
            <a:r>
              <a:rPr sz="3600"/>
              <a:t>5. Талдау және есеп</a:t>
            </a:r>
          </a:p>
        </p:txBody>
      </p:sp>
    </p:spTree>
    <p:extLst>
      <p:ext uri="{BB962C8B-B14F-4D97-AF65-F5344CB8AC3E}">
        <p14:creationId xmlns:p14="http://schemas.microsoft.com/office/powerpoint/2010/main" val="124810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Практикалық тапсырмалар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929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3200" dirty="0" err="1"/>
              <a:t>Тапсырма</a:t>
            </a:r>
            <a:r>
              <a:rPr sz="3200" dirty="0"/>
              <a:t> 1: </a:t>
            </a:r>
            <a:r>
              <a:rPr sz="3200" dirty="0" err="1"/>
              <a:t>Figma</a:t>
            </a:r>
            <a:r>
              <a:rPr sz="3200" dirty="0"/>
              <a:t> </a:t>
            </a:r>
            <a:r>
              <a:rPr sz="3200" dirty="0" err="1"/>
              <a:t>немесе</a:t>
            </a:r>
            <a:r>
              <a:rPr sz="3200" dirty="0"/>
              <a:t> </a:t>
            </a:r>
            <a:r>
              <a:rPr sz="3200" dirty="0" err="1"/>
              <a:t>қағазда</a:t>
            </a:r>
            <a:r>
              <a:rPr sz="3200" dirty="0"/>
              <a:t> </a:t>
            </a:r>
            <a:r>
              <a:rPr sz="3200" dirty="0" err="1"/>
              <a:t>мобильді</a:t>
            </a:r>
            <a:r>
              <a:rPr sz="3200" dirty="0"/>
              <a:t> </a:t>
            </a:r>
            <a:r>
              <a:rPr sz="3200" dirty="0" err="1"/>
              <a:t>қосымшаның</a:t>
            </a:r>
            <a:r>
              <a:rPr sz="3200" dirty="0"/>
              <a:t> </a:t>
            </a:r>
            <a:r>
              <a:rPr sz="3200" dirty="0" err="1"/>
              <a:t>басты</a:t>
            </a:r>
            <a:r>
              <a:rPr sz="3200" dirty="0"/>
              <a:t> </a:t>
            </a:r>
            <a:r>
              <a:rPr sz="3200" dirty="0" err="1"/>
              <a:t>бетінің</a:t>
            </a:r>
            <a:r>
              <a:rPr sz="3200" dirty="0"/>
              <a:t> wireframe-</a:t>
            </a:r>
            <a:r>
              <a:rPr sz="3200" dirty="0" err="1"/>
              <a:t>ын</a:t>
            </a:r>
            <a:r>
              <a:rPr sz="3200" dirty="0"/>
              <a:t> </a:t>
            </a:r>
            <a:r>
              <a:rPr sz="3200" dirty="0" err="1"/>
              <a:t>салыңыз</a:t>
            </a:r>
            <a:r>
              <a:rPr sz="3200" dirty="0"/>
              <a:t>.</a:t>
            </a:r>
          </a:p>
          <a:p>
            <a:endParaRPr sz="3200" dirty="0"/>
          </a:p>
          <a:p>
            <a:pPr marL="0" indent="0">
              <a:buNone/>
            </a:pPr>
            <a:r>
              <a:rPr sz="3200" dirty="0" err="1"/>
              <a:t>Тапсырма</a:t>
            </a:r>
            <a:r>
              <a:rPr sz="3200" dirty="0"/>
              <a:t> 2: </a:t>
            </a:r>
            <a:r>
              <a:rPr sz="3200" dirty="0" err="1"/>
              <a:t>Интерфейсті</a:t>
            </a:r>
            <a:r>
              <a:rPr sz="3200" dirty="0"/>
              <a:t> </a:t>
            </a:r>
            <a:r>
              <a:rPr sz="3200" dirty="0" err="1"/>
              <a:t>Нильсен</a:t>
            </a:r>
            <a:r>
              <a:rPr sz="3200" dirty="0"/>
              <a:t> </a:t>
            </a:r>
            <a:r>
              <a:rPr sz="3200" dirty="0" err="1"/>
              <a:t>эвристикалары</a:t>
            </a:r>
            <a:r>
              <a:rPr sz="3200" dirty="0"/>
              <a:t> </a:t>
            </a:r>
            <a:r>
              <a:rPr sz="3200" dirty="0" err="1"/>
              <a:t>бойынша</a:t>
            </a:r>
            <a:r>
              <a:rPr sz="3200" dirty="0"/>
              <a:t> </a:t>
            </a:r>
            <a:r>
              <a:rPr sz="3200" dirty="0" err="1"/>
              <a:t>бағалаңыз</a:t>
            </a:r>
            <a:r>
              <a:rPr sz="3200" dirty="0"/>
              <a:t>:</a:t>
            </a:r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Жүйе</a:t>
            </a:r>
            <a:r>
              <a:rPr sz="3200" dirty="0"/>
              <a:t> </a:t>
            </a:r>
            <a:r>
              <a:rPr sz="3200" dirty="0" err="1"/>
              <a:t>күйін</a:t>
            </a:r>
            <a:r>
              <a:rPr sz="3200" dirty="0"/>
              <a:t> </a:t>
            </a:r>
            <a:r>
              <a:rPr sz="3200" dirty="0" err="1"/>
              <a:t>көрсету</a:t>
            </a: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Бақылау</a:t>
            </a:r>
            <a:r>
              <a:rPr sz="3200" dirty="0"/>
              <a:t> </a:t>
            </a:r>
            <a:r>
              <a:rPr sz="3200" dirty="0" err="1"/>
              <a:t>және</a:t>
            </a:r>
            <a:r>
              <a:rPr sz="3200" dirty="0"/>
              <a:t> </a:t>
            </a:r>
            <a:r>
              <a:rPr sz="3200" dirty="0" err="1"/>
              <a:t>еркіндік</a:t>
            </a:r>
            <a:endParaRPr sz="3200" dirty="0"/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Минималистік</a:t>
            </a:r>
            <a:r>
              <a:rPr sz="3200" dirty="0"/>
              <a:t> </a:t>
            </a:r>
            <a:r>
              <a:rPr sz="3200" dirty="0" err="1"/>
              <a:t>дизайн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327625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3200" dirty="0" err="1"/>
              <a:t>Бұл</a:t>
            </a:r>
            <a:r>
              <a:rPr sz="3200" dirty="0"/>
              <a:t> </a:t>
            </a:r>
            <a:r>
              <a:rPr sz="3200" dirty="0" err="1"/>
              <a:t>дәрісте</a:t>
            </a:r>
            <a:r>
              <a:rPr sz="3200" dirty="0"/>
              <a:t>:</a:t>
            </a:r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UX</a:t>
            </a:r>
            <a:r>
              <a:rPr sz="3200" dirty="0"/>
              <a:t> </a:t>
            </a:r>
            <a:r>
              <a:rPr sz="3200" dirty="0" err="1"/>
              <a:t>бағалау</a:t>
            </a:r>
            <a:r>
              <a:rPr sz="3200" dirty="0"/>
              <a:t> </a:t>
            </a:r>
            <a:r>
              <a:rPr sz="3200" dirty="0" err="1"/>
              <a:t>әдістерін</a:t>
            </a:r>
            <a:r>
              <a:rPr sz="3200" dirty="0"/>
              <a:t>;</a:t>
            </a:r>
          </a:p>
          <a:p>
            <a:pPr marL="0" indent="0">
              <a:buNone/>
            </a:pPr>
            <a:r>
              <a:rPr sz="3200" dirty="0"/>
              <a:t>• Wireframe </a:t>
            </a:r>
            <a:r>
              <a:rPr sz="3200" dirty="0" err="1"/>
              <a:t>ұғымын</a:t>
            </a:r>
            <a:r>
              <a:rPr sz="3200" dirty="0"/>
              <a:t> </a:t>
            </a:r>
            <a:r>
              <a:rPr sz="3200" dirty="0" err="1"/>
              <a:t>және</a:t>
            </a:r>
            <a:r>
              <a:rPr sz="3200" dirty="0"/>
              <a:t> </a:t>
            </a:r>
            <a:r>
              <a:rPr sz="3200" dirty="0" err="1"/>
              <a:t>құралдарын</a:t>
            </a:r>
            <a:r>
              <a:rPr sz="3200" dirty="0"/>
              <a:t>;</a:t>
            </a:r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Нильсеннің</a:t>
            </a:r>
            <a:r>
              <a:rPr sz="3200" dirty="0"/>
              <a:t> 10 </a:t>
            </a:r>
            <a:r>
              <a:rPr sz="3200" dirty="0" err="1"/>
              <a:t>эвристикасын</a:t>
            </a:r>
            <a:r>
              <a:rPr sz="3200" dirty="0"/>
              <a:t>;</a:t>
            </a:r>
          </a:p>
          <a:p>
            <a:pPr marL="0" indent="0">
              <a:buNone/>
            </a:pPr>
            <a:r>
              <a:rPr sz="3200" dirty="0"/>
              <a:t>• </a:t>
            </a:r>
            <a:r>
              <a:rPr sz="3200" dirty="0" err="1"/>
              <a:t>Тестілеу</a:t>
            </a:r>
            <a:r>
              <a:rPr sz="3200" dirty="0"/>
              <a:t> </a:t>
            </a:r>
            <a:r>
              <a:rPr sz="3200" dirty="0" err="1"/>
              <a:t>кезеңдерін</a:t>
            </a:r>
            <a:r>
              <a:rPr sz="3200" dirty="0"/>
              <a:t> </a:t>
            </a:r>
            <a:r>
              <a:rPr sz="3200" dirty="0" err="1"/>
              <a:t>үйрендік</a:t>
            </a:r>
            <a:r>
              <a:rPr sz="3200" dirty="0"/>
              <a:t>.</a:t>
            </a:r>
          </a:p>
          <a:p>
            <a:endParaRPr sz="3200" dirty="0"/>
          </a:p>
          <a:p>
            <a:pPr marL="0" indent="0">
              <a:buNone/>
            </a:pPr>
            <a:r>
              <a:rPr sz="3200" dirty="0" err="1"/>
              <a:t>UX</a:t>
            </a:r>
            <a:r>
              <a:rPr sz="3200" dirty="0"/>
              <a:t> </a:t>
            </a:r>
            <a:r>
              <a:rPr sz="3200" dirty="0" err="1"/>
              <a:t>бағалау</a:t>
            </a:r>
            <a:r>
              <a:rPr sz="3200" dirty="0"/>
              <a:t> — </a:t>
            </a:r>
            <a:r>
              <a:rPr sz="3200" dirty="0" err="1"/>
              <a:t>үздіксіз</a:t>
            </a:r>
            <a:r>
              <a:rPr sz="3200" dirty="0"/>
              <a:t> </a:t>
            </a:r>
            <a:r>
              <a:rPr sz="3200" dirty="0" err="1"/>
              <a:t>процесс</a:t>
            </a:r>
            <a:r>
              <a:rPr sz="3200" dirty="0"/>
              <a:t>. </a:t>
            </a:r>
            <a:r>
              <a:rPr sz="3200" dirty="0" err="1"/>
              <a:t>Әр</a:t>
            </a:r>
            <a:r>
              <a:rPr sz="3200" dirty="0"/>
              <a:t> </a:t>
            </a:r>
            <a:r>
              <a:rPr sz="3200" dirty="0" err="1"/>
              <a:t>прототипті</a:t>
            </a:r>
            <a:r>
              <a:rPr sz="3200" dirty="0"/>
              <a:t> </a:t>
            </a:r>
            <a:r>
              <a:rPr sz="3200" dirty="0" err="1"/>
              <a:t>тестілеу</a:t>
            </a:r>
            <a:r>
              <a:rPr sz="3200" dirty="0"/>
              <a:t> </a:t>
            </a:r>
            <a:r>
              <a:rPr sz="3200" dirty="0" err="1"/>
              <a:t>арқылы</a:t>
            </a:r>
            <a:r>
              <a:rPr sz="3200" dirty="0"/>
              <a:t> </a:t>
            </a:r>
            <a:r>
              <a:rPr sz="3200" dirty="0" err="1"/>
              <a:t>интерфейстің</a:t>
            </a:r>
            <a:r>
              <a:rPr sz="3200" dirty="0"/>
              <a:t> </a:t>
            </a:r>
            <a:r>
              <a:rPr sz="3200" dirty="0" err="1"/>
              <a:t>сапасын</a:t>
            </a:r>
            <a:r>
              <a:rPr sz="3200" dirty="0"/>
              <a:t> </a:t>
            </a:r>
            <a:r>
              <a:rPr sz="3200" dirty="0" err="1"/>
              <a:t>жақсартуға</a:t>
            </a:r>
            <a:r>
              <a:rPr sz="3200" dirty="0"/>
              <a:t> </a:t>
            </a:r>
            <a:r>
              <a:rPr sz="3200" dirty="0" err="1"/>
              <a:t>болады</a:t>
            </a:r>
            <a:r>
              <a:rPr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5552974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3467</TotalTime>
  <Words>312</Words>
  <Application>Microsoft Office PowerPoint</Application>
  <PresentationFormat>Экран (4:3)</PresentationFormat>
  <Paragraphs>58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La mente</vt:lpstr>
      <vt:lpstr>3-модуль. Қолданушылық ыңғайлылық және пайдаланушы тәжірибесі (UX).  CSE 5442 Адам-компьютер өзара әрекеттестігі  8-дәріс: Бағалау және тестілеу. Wireframe және интерфейстер. Нильсеннің қолданушылық эвристикалары</vt:lpstr>
      <vt:lpstr>Дәрістің мақсаты</vt:lpstr>
      <vt:lpstr>Қолданушылық ыңғайлылықты бағалау</vt:lpstr>
      <vt:lpstr>Wireframe дегеніміз не?</vt:lpstr>
      <vt:lpstr>Нильсеннің 10 эвристикасы (1–5)</vt:lpstr>
      <vt:lpstr>Нильсеннің 10 эвристикасы (6–10)</vt:lpstr>
      <vt:lpstr>Қолданушылық тестілеу кезеңдері</vt:lpstr>
      <vt:lpstr>Практикалық тапсырмалар</vt:lpstr>
      <vt:lpstr>Қорытынды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course  INF 370 “User Interface Design”</dc:title>
  <dc:creator>user</dc:creator>
  <cp:lastModifiedBy>azama</cp:lastModifiedBy>
  <cp:revision>199</cp:revision>
  <dcterms:created xsi:type="dcterms:W3CDTF">2020-09-01T14:36:17Z</dcterms:created>
  <dcterms:modified xsi:type="dcterms:W3CDTF">2025-11-09T05:57:22Z</dcterms:modified>
</cp:coreProperties>
</file>