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notesMasterIdLst>
    <p:notesMasterId r:id="rId14"/>
  </p:notesMasterIdLst>
  <p:sldIdLst>
    <p:sldId id="256" r:id="rId2"/>
    <p:sldId id="342" r:id="rId3"/>
    <p:sldId id="343" r:id="rId4"/>
    <p:sldId id="344" r:id="rId5"/>
    <p:sldId id="345" r:id="rId6"/>
    <p:sldId id="346" r:id="rId7"/>
    <p:sldId id="347" r:id="rId8"/>
    <p:sldId id="348" r:id="rId9"/>
    <p:sldId id="349" r:id="rId10"/>
    <p:sldId id="350" r:id="rId11"/>
    <p:sldId id="351" r:id="rId12"/>
    <p:sldId id="324" r:id="rId1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176C"/>
    <a:srgbClr val="960000"/>
    <a:srgbClr val="A20000"/>
    <a:srgbClr val="ABE5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553" autoAdjust="0"/>
  </p:normalViewPr>
  <p:slideViewPr>
    <p:cSldViewPr>
      <p:cViewPr varScale="1">
        <p:scale>
          <a:sx n="52" d="100"/>
          <a:sy n="52" d="100"/>
        </p:scale>
        <p:origin x="2338" y="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8D608-1ED9-4451-9D74-0FC1E6951252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290CC7-4D6C-4691-BB15-1B332C85583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8303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3718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290CC7-4D6C-4691-BB15-1B332C85583C}" type="slidenum">
              <a:rPr lang="ru-RU" smtClean="0"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05936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="1" cap="none" spc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899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3472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58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 cap="none" spc="0">
                <a:ln w="18415" cmpd="sng">
                  <a:solidFill>
                    <a:srgbClr val="0066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defRPr>
            </a:lvl1pPr>
          </a:lstStyle>
          <a:p>
            <a:r>
              <a:rPr lang="ru-RU"/>
              <a:t>Образец заголовка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>
                <a:ln>
                  <a:noFill/>
                </a:ln>
                <a:solidFill>
                  <a:srgbClr val="0000CC"/>
                </a:solidFill>
              </a:defRPr>
            </a:lvl1pPr>
            <a:lvl2pPr>
              <a:defRPr>
                <a:ln>
                  <a:noFill/>
                </a:ln>
                <a:solidFill>
                  <a:srgbClr val="0000CC"/>
                </a:solidFill>
              </a:defRPr>
            </a:lvl2pPr>
            <a:lvl3pPr>
              <a:defRPr>
                <a:ln>
                  <a:noFill/>
                </a:ln>
                <a:solidFill>
                  <a:srgbClr val="0000CC"/>
                </a:solidFill>
              </a:defRPr>
            </a:lvl3pPr>
            <a:lvl4pPr>
              <a:defRPr>
                <a:ln>
                  <a:noFill/>
                </a:ln>
                <a:solidFill>
                  <a:srgbClr val="0000CC"/>
                </a:solidFill>
              </a:defRPr>
            </a:lvl4pPr>
            <a:lvl5pPr>
              <a:defRPr>
                <a:ln>
                  <a:noFill/>
                </a:ln>
                <a:solidFill>
                  <a:srgbClr val="0000CC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47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4050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644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279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906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8077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3497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60141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1CBE89-F19F-4231-9A3F-1245359F2D85}" type="datetimeFigureOut">
              <a:rPr lang="ru-RU" smtClean="0"/>
              <a:t>11.11.2025</a:t>
            </a:fld>
            <a:endParaRPr lang="ru-RU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585B9E-B9B7-463B-A457-6AB5BADB942D}" type="slidenum">
              <a:rPr lang="ru-RU" smtClean="0"/>
              <a:t>‹#›</a:t>
            </a:fld>
            <a:endParaRPr lang="ru-RU"/>
          </a:p>
        </p:txBody>
      </p:sp>
      <p:pic>
        <p:nvPicPr>
          <p:cNvPr id="7" name="6 Imagen" descr="Dibujo.bmp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9" name="Rectangle 10"/>
          <p:cNvSpPr>
            <a:spLocks noChangeArrowheads="1"/>
          </p:cNvSpPr>
          <p:nvPr/>
        </p:nvSpPr>
        <p:spPr bwMode="auto">
          <a:xfrm>
            <a:off x="0" y="0"/>
            <a:ext cx="9144000" cy="7010400"/>
          </a:xfrm>
          <a:prstGeom prst="rect">
            <a:avLst/>
          </a:prstGeom>
          <a:gradFill flip="none" rotWithShape="1">
            <a:gsLst>
              <a:gs pos="100000">
                <a:srgbClr val="03D4A8">
                  <a:alpha val="18000"/>
                </a:srgbClr>
              </a:gs>
              <a:gs pos="25000">
                <a:srgbClr val="21D6E0">
                  <a:alpha val="23000"/>
                </a:srgbClr>
              </a:gs>
              <a:gs pos="75000">
                <a:srgbClr val="0087E6">
                  <a:alpha val="25000"/>
                </a:srgbClr>
              </a:gs>
              <a:gs pos="100000">
                <a:srgbClr val="005CBF">
                  <a:alpha val="25999"/>
                </a:srgbClr>
              </a:gs>
            </a:gsLst>
            <a:lin ang="2700000" scaled="1"/>
            <a:tileRect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0071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61864" y="908720"/>
            <a:ext cx="8060432" cy="3312368"/>
          </a:xfrm>
        </p:spPr>
        <p:txBody>
          <a:bodyPr>
            <a:normAutofit fontScale="90000"/>
          </a:bodyPr>
          <a:lstStyle/>
          <a:p>
            <a:r>
              <a:rPr lang="en-US" dirty="0">
                <a:effectLst/>
              </a:rPr>
              <a:t>4-</a:t>
            </a:r>
            <a:r>
              <a:rPr lang="ru-RU" dirty="0">
                <a:effectLst/>
              </a:rPr>
              <a:t>модуль</a:t>
            </a:r>
            <a:r>
              <a:rPr lang="en-US" dirty="0">
                <a:effectLst/>
              </a:rPr>
              <a:t>. </a:t>
            </a:r>
            <a:r>
              <a:rPr lang="ru-RU" dirty="0" err="1">
                <a:effectLst/>
              </a:rPr>
              <a:t>Прототиптеу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және</a:t>
            </a:r>
            <a:r>
              <a:rPr lang="en-US" dirty="0">
                <a:effectLst/>
              </a:rPr>
              <a:t> wireframe </a:t>
            </a:r>
            <a:r>
              <a:rPr lang="ru-RU" dirty="0" err="1">
                <a:effectLst/>
              </a:rPr>
              <a:t>әзірлеу</a:t>
            </a:r>
            <a:r>
              <a:rPr lang="en-US" dirty="0">
                <a:effectLst/>
              </a:rPr>
              <a:t>.</a:t>
            </a:r>
            <a:r>
              <a:rPr lang="ru-RU" dirty="0">
                <a:solidFill>
                  <a:srgbClr val="002060"/>
                </a:solidFill>
              </a:rPr>
              <a:t/>
            </a:r>
            <a:br>
              <a:rPr lang="ru-RU" dirty="0">
                <a:solidFill>
                  <a:srgbClr val="002060"/>
                </a:solidFill>
              </a:rPr>
            </a:br>
            <a:r>
              <a:rPr lang="ru-RU" sz="2400" dirty="0" err="1" smtClean="0">
                <a:solidFill>
                  <a:srgbClr val="0E176C"/>
                </a:solidFill>
              </a:rPr>
              <a:t>CSE</a:t>
            </a:r>
            <a:r>
              <a:rPr lang="ru-RU" sz="2400" dirty="0" smtClean="0">
                <a:solidFill>
                  <a:srgbClr val="0E176C"/>
                </a:solidFill>
              </a:rPr>
              <a:t> </a:t>
            </a:r>
            <a:r>
              <a:rPr lang="ru-RU" sz="2400" dirty="0">
                <a:solidFill>
                  <a:srgbClr val="0E176C"/>
                </a:solidFill>
                <a:effectLst/>
              </a:rPr>
              <a:t>5442</a:t>
            </a:r>
            <a:r>
              <a:rPr lang="ru-RU" sz="2400" dirty="0">
                <a:solidFill>
                  <a:srgbClr val="0E176C"/>
                </a:solidFill>
              </a:rPr>
              <a:t> Адам-компьютер </a:t>
            </a:r>
            <a:r>
              <a:rPr lang="ru-RU" sz="2400" dirty="0" err="1">
                <a:solidFill>
                  <a:srgbClr val="0E176C"/>
                </a:solidFill>
              </a:rPr>
              <a:t>өзара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err="1">
                <a:solidFill>
                  <a:srgbClr val="0E176C"/>
                </a:solidFill>
              </a:rPr>
              <a:t>әрекеттестігі</a:t>
            </a:r>
            <a:r>
              <a:rPr lang="ru-RU" sz="2400" dirty="0">
                <a:solidFill>
                  <a:srgbClr val="0E176C"/>
                </a:solidFill>
              </a:rPr>
              <a:t> </a:t>
            </a:r>
            <a:r>
              <a:rPr lang="ru-RU" sz="2400" dirty="0" smtClean="0">
                <a:solidFill>
                  <a:srgbClr val="0E176C"/>
                </a:solidFill>
              </a:rPr>
              <a:t/>
            </a:r>
            <a:br>
              <a:rPr lang="ru-RU" sz="2400" dirty="0" smtClean="0">
                <a:solidFill>
                  <a:srgbClr val="0E176C"/>
                </a:solidFill>
              </a:rPr>
            </a:br>
            <a:r>
              <a:rPr lang="en-GB" dirty="0"/>
              <a:t>9</a:t>
            </a:r>
            <a:r>
              <a:rPr lang="ru-RU" dirty="0" smtClean="0"/>
              <a:t>-</a:t>
            </a:r>
            <a:r>
              <a:rPr lang="ru-RU" dirty="0" err="1" smtClean="0"/>
              <a:t>дәріс</a:t>
            </a:r>
            <a:r>
              <a:rPr lang="ru-RU" dirty="0"/>
              <a:t>: </a:t>
            </a:r>
            <a:r>
              <a:rPr lang="ru-RU" dirty="0">
                <a:effectLst/>
              </a:rPr>
              <a:t>Веб-дизайн: стратегия </a:t>
            </a:r>
            <a:r>
              <a:rPr lang="ru-RU" dirty="0" err="1">
                <a:effectLst/>
              </a:rPr>
              <a:t>және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ақпараттық</a:t>
            </a:r>
            <a:r>
              <a:rPr lang="ru-RU" dirty="0">
                <a:effectLst/>
              </a:rPr>
              <a:t> архитектура.</a:t>
            </a:r>
            <a:br>
              <a:rPr lang="ru-RU" dirty="0">
                <a:effectLst/>
              </a:rPr>
            </a:br>
            <a:r>
              <a:rPr lang="ru-RU" dirty="0" err="1">
                <a:effectLst/>
              </a:rPr>
              <a:t>Пайдаланушы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тәжірибесі</a:t>
            </a:r>
            <a:r>
              <a:rPr lang="ru-RU" dirty="0">
                <a:effectLst/>
              </a:rPr>
              <a:t> </a:t>
            </a:r>
            <a:r>
              <a:rPr lang="ru-RU" dirty="0" err="1">
                <a:effectLst/>
              </a:rPr>
              <a:t>үдерісі</a:t>
            </a:r>
            <a:r>
              <a:rPr lang="ru-RU" dirty="0">
                <a:effectLst/>
              </a:rPr>
              <a:t>.</a:t>
            </a:r>
            <a:endParaRPr lang="ru-RU" sz="3100" dirty="0">
              <a:ln w="18415" cmpd="sng">
                <a:solidFill>
                  <a:srgbClr val="0066FF"/>
                </a:solidFill>
                <a:prstDash val="solid"/>
              </a:ln>
              <a:solidFill>
                <a:srgbClr val="960000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91680" y="4581128"/>
            <a:ext cx="6400800" cy="1752600"/>
          </a:xfrm>
        </p:spPr>
        <p:txBody>
          <a:bodyPr/>
          <a:lstStyle/>
          <a:p>
            <a:pPr algn="r"/>
            <a:endParaRPr lang="en-US" dirty="0">
              <a:solidFill>
                <a:srgbClr val="960000"/>
              </a:solidFill>
            </a:endParaRPr>
          </a:p>
          <a:p>
            <a:r>
              <a:rPr lang="ru-RU" dirty="0"/>
              <a:t>Лектор: ф.-</a:t>
            </a:r>
            <a:r>
              <a:rPr lang="ru-RU" dirty="0" err="1"/>
              <a:t>м.ғ.к</a:t>
            </a:r>
            <a:r>
              <a:rPr lang="ru-RU" dirty="0"/>
              <a:t>., </a:t>
            </a:r>
            <a:r>
              <a:rPr lang="ru-RU" dirty="0" err="1"/>
              <a:t>ассоц</a:t>
            </a:r>
            <a:r>
              <a:rPr lang="ru-RU" dirty="0"/>
              <a:t>. профессор</a:t>
            </a:r>
          </a:p>
          <a:p>
            <a:r>
              <a:rPr lang="ru-RU" dirty="0" err="1"/>
              <a:t>Ягалиева</a:t>
            </a:r>
            <a:r>
              <a:rPr lang="ru-RU" dirty="0"/>
              <a:t> </a:t>
            </a:r>
            <a:r>
              <a:rPr lang="ru-RU" dirty="0" err="1"/>
              <a:t>Багдат</a:t>
            </a:r>
            <a:r>
              <a:rPr lang="ru-RU" dirty="0"/>
              <a:t> </a:t>
            </a:r>
            <a:r>
              <a:rPr lang="ru-RU" dirty="0" err="1"/>
              <a:t>Есеновна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UX тестілеу кезеңі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/>
              <a:t>Usability Testing —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тәжірибесін</a:t>
            </a:r>
            <a:r>
              <a:rPr sz="3600" dirty="0"/>
              <a:t> </a:t>
            </a:r>
            <a:r>
              <a:rPr sz="3600" dirty="0" err="1"/>
              <a:t>өлшеу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/>
              <a:t>A/B Testing — </a:t>
            </a:r>
            <a:r>
              <a:rPr sz="3600" dirty="0" err="1"/>
              <a:t>екі</a:t>
            </a:r>
            <a:r>
              <a:rPr sz="3600" dirty="0"/>
              <a:t> </a:t>
            </a:r>
            <a:r>
              <a:rPr sz="3600" dirty="0" err="1"/>
              <a:t>нұсқаны</a:t>
            </a:r>
            <a:r>
              <a:rPr sz="3600" dirty="0"/>
              <a:t> </a:t>
            </a:r>
            <a:r>
              <a:rPr sz="3600" dirty="0" err="1"/>
              <a:t>салыстыру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/>
              <a:t>Think-Aloud </a:t>
            </a:r>
            <a:r>
              <a:rPr sz="3600" dirty="0" err="1"/>
              <a:t>әдісі</a:t>
            </a:r>
            <a:r>
              <a:rPr sz="3600" dirty="0"/>
              <a:t> —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ойлау</a:t>
            </a:r>
            <a:r>
              <a:rPr sz="3600" dirty="0"/>
              <a:t> </a:t>
            </a:r>
            <a:r>
              <a:rPr sz="3600" dirty="0" err="1"/>
              <a:t>процесін</a:t>
            </a:r>
            <a:r>
              <a:rPr sz="3600" dirty="0"/>
              <a:t> </a:t>
            </a:r>
            <a:r>
              <a:rPr sz="3600" dirty="0" err="1"/>
              <a:t>талдау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F39C1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3439292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Қорытынды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Веб-дизайн стратегиясы — UX-тің негізі.</a:t>
            </a:r>
          </a:p>
          <a:p>
            <a:pPr>
              <a:defRPr sz="2200"/>
            </a:pPr>
            <a:r>
              <a:t>Ақпараттық архитектура сайт логикасын қалыптастырады.</a:t>
            </a:r>
          </a:p>
          <a:p>
            <a:pPr>
              <a:defRPr sz="2200"/>
            </a:pPr>
            <a:r>
              <a:t>UX үдерісі — үздіксіз зерттеу, жобалау және жетілдіру.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2137306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E1A30F5-60D0-41D8-9CA5-5C325B2B69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endParaRPr lang="en-US" sz="3600" dirty="0"/>
          </a:p>
          <a:p>
            <a:pPr marL="0" indent="0" algn="ctr">
              <a:buNone/>
            </a:pPr>
            <a:r>
              <a:rPr lang="kk-KZ" sz="3600" smtClean="0">
                <a:solidFill>
                  <a:srgbClr val="960000"/>
                </a:solidFill>
              </a:rPr>
              <a:t>Назарларыңызға рахмет</a:t>
            </a:r>
            <a:r>
              <a:rPr lang="en-US" sz="3600" smtClean="0">
                <a:solidFill>
                  <a:srgbClr val="960000"/>
                </a:solidFill>
              </a:rPr>
              <a:t>!</a:t>
            </a:r>
            <a:endParaRPr lang="ru-RU" sz="3600" dirty="0">
              <a:solidFill>
                <a:srgbClr val="96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9793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Веб-дизайн стратегиясы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/>
              <a:t>Веб-дизайн</a:t>
            </a:r>
            <a:r>
              <a:rPr sz="3600" dirty="0"/>
              <a:t> </a:t>
            </a:r>
            <a:r>
              <a:rPr sz="3600" dirty="0" err="1"/>
              <a:t>стратегиясы</a:t>
            </a:r>
            <a:r>
              <a:rPr sz="3600" dirty="0"/>
              <a:t> — </a:t>
            </a:r>
            <a:r>
              <a:rPr sz="3600" dirty="0" err="1"/>
              <a:t>сайттың</a:t>
            </a:r>
            <a:r>
              <a:rPr sz="3600" dirty="0"/>
              <a:t> </a:t>
            </a:r>
            <a:r>
              <a:rPr sz="3600" dirty="0" err="1"/>
              <a:t>мақсаты</a:t>
            </a:r>
            <a:r>
              <a:rPr sz="3600" dirty="0"/>
              <a:t>, </a:t>
            </a:r>
            <a:r>
              <a:rPr sz="3600" dirty="0" err="1"/>
              <a:t>аудиториясы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мазмұн</a:t>
            </a:r>
            <a:r>
              <a:rPr sz="3600" dirty="0"/>
              <a:t> </a:t>
            </a:r>
            <a:r>
              <a:rPr sz="3600" dirty="0" err="1"/>
              <a:t>құрылымы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Басты</a:t>
            </a:r>
            <a:r>
              <a:rPr sz="3600" dirty="0"/>
              <a:t> </a:t>
            </a:r>
            <a:r>
              <a:rPr sz="3600" dirty="0" err="1"/>
              <a:t>элементтер</a:t>
            </a:r>
            <a:r>
              <a:rPr sz="3600" dirty="0"/>
              <a:t>: </a:t>
            </a:r>
            <a:r>
              <a:rPr sz="3600" dirty="0" err="1"/>
              <a:t>мақсат</a:t>
            </a:r>
            <a:r>
              <a:rPr sz="3600" dirty="0"/>
              <a:t> </a:t>
            </a:r>
            <a:r>
              <a:rPr sz="3600" dirty="0" err="1"/>
              <a:t>қою</a:t>
            </a:r>
            <a:r>
              <a:rPr sz="3600" dirty="0"/>
              <a:t>, </a:t>
            </a:r>
            <a:r>
              <a:rPr sz="3600" dirty="0" err="1"/>
              <a:t>аудитория</a:t>
            </a:r>
            <a:r>
              <a:rPr sz="3600" dirty="0"/>
              <a:t> </a:t>
            </a:r>
            <a:r>
              <a:rPr sz="3600" dirty="0" err="1"/>
              <a:t>талдауы</a:t>
            </a:r>
            <a:r>
              <a:rPr sz="3600" dirty="0"/>
              <a:t>, </a:t>
            </a:r>
            <a:r>
              <a:rPr sz="3600" dirty="0" err="1"/>
              <a:t>бренд</a:t>
            </a:r>
            <a:r>
              <a:rPr sz="3600" dirty="0"/>
              <a:t> </a:t>
            </a:r>
            <a:r>
              <a:rPr sz="3600" dirty="0" err="1"/>
              <a:t>сәйкестігі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UX</a:t>
            </a:r>
            <a:r>
              <a:rPr sz="3600" dirty="0"/>
              <a:t> </a:t>
            </a:r>
            <a:r>
              <a:rPr sz="3600" dirty="0" err="1"/>
              <a:t>стратегиясында</a:t>
            </a:r>
            <a:r>
              <a:rPr sz="3600" dirty="0"/>
              <a:t> </a:t>
            </a:r>
            <a:r>
              <a:rPr sz="3600" dirty="0" err="1"/>
              <a:t>бизнес</a:t>
            </a:r>
            <a:r>
              <a:rPr sz="3600" dirty="0"/>
              <a:t> </a:t>
            </a:r>
            <a:r>
              <a:rPr sz="3600" dirty="0" err="1"/>
              <a:t>мақсаты</a:t>
            </a:r>
            <a:r>
              <a:rPr sz="3600" dirty="0"/>
              <a:t> +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қажеттілігі</a:t>
            </a:r>
            <a:r>
              <a:rPr sz="3600" dirty="0"/>
              <a:t> </a:t>
            </a:r>
            <a:r>
              <a:rPr sz="3600" dirty="0" err="1"/>
              <a:t>теңгеріледі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21912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800" b="1"/>
            </a:pPr>
            <a:r>
              <a:t>Веб-дизайн стратегиясының қадамдары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  <a:defRPr sz="2200"/>
            </a:pPr>
            <a:r>
              <a:rPr sz="3200" dirty="0"/>
              <a:t>1. </a:t>
            </a:r>
            <a:r>
              <a:rPr sz="3200" dirty="0" err="1"/>
              <a:t>Мақсатты</a:t>
            </a:r>
            <a:r>
              <a:rPr sz="3200" dirty="0"/>
              <a:t> </a:t>
            </a:r>
            <a:r>
              <a:rPr sz="3200" dirty="0" err="1"/>
              <a:t>анықтау</a:t>
            </a:r>
            <a:r>
              <a:rPr sz="3200" dirty="0"/>
              <a:t>: </a:t>
            </a:r>
            <a:r>
              <a:rPr sz="3200" dirty="0" err="1"/>
              <a:t>бизнес</a:t>
            </a:r>
            <a:r>
              <a:rPr sz="3200" dirty="0"/>
              <a:t> </a:t>
            </a:r>
            <a:r>
              <a:rPr sz="3200" dirty="0" err="1"/>
              <a:t>неге</a:t>
            </a:r>
            <a:r>
              <a:rPr sz="3200" dirty="0"/>
              <a:t> </a:t>
            </a:r>
            <a:r>
              <a:rPr sz="3200" dirty="0" err="1"/>
              <a:t>қол</a:t>
            </a:r>
            <a:r>
              <a:rPr sz="3200" dirty="0"/>
              <a:t> </a:t>
            </a:r>
            <a:r>
              <a:rPr sz="3200" dirty="0" err="1"/>
              <a:t>жеткізгісі</a:t>
            </a:r>
            <a:r>
              <a:rPr sz="3200" dirty="0"/>
              <a:t> </a:t>
            </a:r>
            <a:r>
              <a:rPr sz="3200" dirty="0" err="1"/>
              <a:t>келеді</a:t>
            </a:r>
            <a:r>
              <a:rPr sz="3200" dirty="0"/>
              <a:t>?</a:t>
            </a:r>
          </a:p>
          <a:p>
            <a:pPr marL="0" indent="0">
              <a:buNone/>
              <a:defRPr sz="2200"/>
            </a:pPr>
            <a:r>
              <a:rPr sz="3200" dirty="0"/>
              <a:t>2. </a:t>
            </a:r>
            <a:r>
              <a:rPr sz="3200" dirty="0" err="1"/>
              <a:t>Пайдаланушыны</a:t>
            </a:r>
            <a:r>
              <a:rPr sz="3200" dirty="0"/>
              <a:t> </a:t>
            </a:r>
            <a:r>
              <a:rPr sz="3200" dirty="0" err="1"/>
              <a:t>зерттеу</a:t>
            </a:r>
            <a:r>
              <a:rPr sz="3200" dirty="0"/>
              <a:t>: </a:t>
            </a:r>
            <a:r>
              <a:rPr sz="3200" dirty="0" err="1"/>
              <a:t>аудитория</a:t>
            </a:r>
            <a:r>
              <a:rPr sz="3200" dirty="0"/>
              <a:t>, </a:t>
            </a:r>
            <a:r>
              <a:rPr sz="3200" dirty="0" err="1"/>
              <a:t>сегменттер</a:t>
            </a:r>
            <a:r>
              <a:rPr sz="3200" dirty="0"/>
              <a:t>, </a:t>
            </a:r>
            <a:r>
              <a:rPr sz="3200" dirty="0" err="1"/>
              <a:t>сценарийлер</a:t>
            </a:r>
            <a:r>
              <a:rPr sz="3200" dirty="0"/>
              <a:t>.</a:t>
            </a:r>
          </a:p>
          <a:p>
            <a:pPr marL="0" indent="0">
              <a:buNone/>
              <a:defRPr sz="2200"/>
            </a:pPr>
            <a:r>
              <a:rPr sz="3200" dirty="0"/>
              <a:t>3. </a:t>
            </a:r>
            <a:r>
              <a:rPr sz="3200" dirty="0" err="1"/>
              <a:t>Мазмұн</a:t>
            </a:r>
            <a:r>
              <a:rPr sz="3200" dirty="0"/>
              <a:t> </a:t>
            </a:r>
            <a:r>
              <a:rPr sz="3200" dirty="0" err="1"/>
              <a:t>стратегиясы</a:t>
            </a:r>
            <a:r>
              <a:rPr sz="3200" dirty="0"/>
              <a:t> (Content Strategy).</a:t>
            </a:r>
          </a:p>
          <a:p>
            <a:pPr marL="0" indent="0">
              <a:buNone/>
              <a:defRPr sz="2200"/>
            </a:pPr>
            <a:r>
              <a:rPr sz="3200" dirty="0"/>
              <a:t>4. </a:t>
            </a:r>
            <a:r>
              <a:rPr sz="3200" dirty="0" err="1"/>
              <a:t>Визуалды</a:t>
            </a:r>
            <a:r>
              <a:rPr sz="3200" dirty="0"/>
              <a:t> </a:t>
            </a:r>
            <a:r>
              <a:rPr sz="3200" dirty="0" err="1"/>
              <a:t>стиль</a:t>
            </a:r>
            <a:r>
              <a:rPr sz="3200" dirty="0"/>
              <a:t>: UI </a:t>
            </a:r>
            <a:r>
              <a:rPr sz="3200" dirty="0" err="1"/>
              <a:t>бағыттары</a:t>
            </a:r>
            <a:r>
              <a:rPr sz="3200" dirty="0"/>
              <a:t>, </a:t>
            </a:r>
            <a:r>
              <a:rPr sz="3200" dirty="0" err="1"/>
              <a:t>бренд</a:t>
            </a:r>
            <a:r>
              <a:rPr sz="3200" dirty="0"/>
              <a:t> </a:t>
            </a:r>
            <a:r>
              <a:rPr sz="3200" dirty="0" err="1"/>
              <a:t>сәйкестігі</a:t>
            </a:r>
            <a:r>
              <a:rPr sz="32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2ECC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17698052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Ақпараттық архитектура (IA)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/>
              <a:t>Ақпараттық</a:t>
            </a:r>
            <a:r>
              <a:rPr sz="3600" dirty="0"/>
              <a:t> </a:t>
            </a:r>
            <a:r>
              <a:rPr sz="3600" dirty="0" err="1"/>
              <a:t>архитектура</a:t>
            </a:r>
            <a:r>
              <a:rPr sz="3600" dirty="0"/>
              <a:t> — </a:t>
            </a:r>
            <a:r>
              <a:rPr sz="3600" dirty="0" err="1"/>
              <a:t>мазмұнды</a:t>
            </a:r>
            <a:r>
              <a:rPr sz="3600" dirty="0"/>
              <a:t> </a:t>
            </a:r>
            <a:r>
              <a:rPr sz="3600" dirty="0" err="1"/>
              <a:t>құрылымдау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ұйымдастыру</a:t>
            </a:r>
            <a:r>
              <a:rPr sz="3600" dirty="0"/>
              <a:t> </a:t>
            </a:r>
            <a:r>
              <a:rPr sz="3600" dirty="0" err="1"/>
              <a:t>тәсілі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Мақсат</a:t>
            </a:r>
            <a:r>
              <a:rPr sz="3600" dirty="0"/>
              <a:t>: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керекті</a:t>
            </a:r>
            <a:r>
              <a:rPr sz="3600" dirty="0"/>
              <a:t> </a:t>
            </a:r>
            <a:r>
              <a:rPr sz="3600" dirty="0" err="1"/>
              <a:t>ақпаратты</a:t>
            </a:r>
            <a:r>
              <a:rPr sz="3600" dirty="0"/>
              <a:t> </a:t>
            </a:r>
            <a:r>
              <a:rPr sz="3600" dirty="0" err="1"/>
              <a:t>тез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оңай</a:t>
            </a:r>
            <a:r>
              <a:rPr sz="3600" dirty="0"/>
              <a:t> </a:t>
            </a:r>
            <a:r>
              <a:rPr sz="3600" dirty="0" err="1"/>
              <a:t>табуы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Негізгі</a:t>
            </a:r>
            <a:r>
              <a:rPr sz="3600" dirty="0"/>
              <a:t> </a:t>
            </a:r>
            <a:r>
              <a:rPr sz="3600" dirty="0" err="1"/>
              <a:t>құралдар</a:t>
            </a:r>
            <a:r>
              <a:rPr sz="3600" dirty="0"/>
              <a:t>: </a:t>
            </a:r>
            <a:r>
              <a:rPr sz="3600" dirty="0" err="1"/>
              <a:t>сайт</a:t>
            </a:r>
            <a:r>
              <a:rPr sz="3600" dirty="0"/>
              <a:t> </a:t>
            </a:r>
            <a:r>
              <a:rPr sz="3600" dirty="0" err="1"/>
              <a:t>картасы</a:t>
            </a:r>
            <a:r>
              <a:rPr sz="3600" dirty="0"/>
              <a:t>, </a:t>
            </a:r>
            <a:r>
              <a:rPr sz="3600" dirty="0" err="1"/>
              <a:t>навигация</a:t>
            </a:r>
            <a:r>
              <a:rPr sz="3600" dirty="0"/>
              <a:t>, </a:t>
            </a:r>
            <a:r>
              <a:rPr sz="3600" dirty="0" err="1"/>
              <a:t>категориялар</a:t>
            </a:r>
            <a:r>
              <a:rPr sz="3600" dirty="0"/>
              <a:t>, </a:t>
            </a:r>
            <a:r>
              <a:rPr sz="3600" dirty="0" err="1"/>
              <a:t>таксономия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F39C1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922247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IA құрау әдістері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 smtClean="0"/>
              <a:t>Карта</a:t>
            </a:r>
            <a:r>
              <a:rPr sz="3600" dirty="0" smtClean="0"/>
              <a:t> </a:t>
            </a:r>
            <a:r>
              <a:rPr sz="3600" dirty="0" err="1"/>
              <a:t>жасау</a:t>
            </a:r>
            <a:r>
              <a:rPr sz="3600" dirty="0"/>
              <a:t> (Sitemap): </a:t>
            </a:r>
            <a:r>
              <a:rPr sz="3600" dirty="0" err="1"/>
              <a:t>бөлімдерді</a:t>
            </a:r>
            <a:r>
              <a:rPr sz="3600" dirty="0"/>
              <a:t> </a:t>
            </a:r>
            <a:r>
              <a:rPr sz="3600" dirty="0" err="1"/>
              <a:t>иерархиялық</a:t>
            </a:r>
            <a:r>
              <a:rPr sz="3600" dirty="0"/>
              <a:t> </a:t>
            </a:r>
            <a:r>
              <a:rPr sz="3600" dirty="0" err="1"/>
              <a:t>орналастыру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smtClean="0"/>
              <a:t>Card </a:t>
            </a:r>
            <a:r>
              <a:rPr sz="3600" dirty="0"/>
              <a:t>Sorting: </a:t>
            </a:r>
            <a:r>
              <a:rPr sz="3600" dirty="0" err="1"/>
              <a:t>пайдаланушылар</a:t>
            </a:r>
            <a:r>
              <a:rPr sz="3600" dirty="0"/>
              <a:t> </a:t>
            </a:r>
            <a:r>
              <a:rPr sz="3600" dirty="0" err="1"/>
              <a:t>ақпаратты</a:t>
            </a:r>
            <a:r>
              <a:rPr sz="3600" dirty="0"/>
              <a:t> </a:t>
            </a:r>
            <a:r>
              <a:rPr sz="3600" dirty="0" err="1"/>
              <a:t>қалай</a:t>
            </a:r>
            <a:r>
              <a:rPr sz="3600" dirty="0"/>
              <a:t> </a:t>
            </a:r>
            <a:r>
              <a:rPr sz="3600" dirty="0" err="1"/>
              <a:t>топтастыратынын</a:t>
            </a:r>
            <a:r>
              <a:rPr sz="3600" dirty="0"/>
              <a:t> </a:t>
            </a:r>
            <a:r>
              <a:rPr sz="3600" dirty="0" err="1"/>
              <a:t>анықтау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smtClean="0"/>
              <a:t>User </a:t>
            </a:r>
            <a:r>
              <a:rPr sz="3600" dirty="0"/>
              <a:t>Flow: </a:t>
            </a:r>
            <a:r>
              <a:rPr sz="3600" dirty="0" err="1"/>
              <a:t>пайдаланушы</a:t>
            </a:r>
            <a:r>
              <a:rPr sz="3600" dirty="0"/>
              <a:t> </a:t>
            </a:r>
            <a:r>
              <a:rPr sz="3600" dirty="0" err="1"/>
              <a:t>қадамдарының</a:t>
            </a:r>
            <a:r>
              <a:rPr sz="3600" dirty="0"/>
              <a:t> </a:t>
            </a:r>
            <a:r>
              <a:rPr sz="3600" dirty="0" err="1"/>
              <a:t>логикасын</a:t>
            </a:r>
            <a:r>
              <a:rPr sz="3600" dirty="0"/>
              <a:t> </a:t>
            </a:r>
            <a:r>
              <a:rPr sz="3600" dirty="0" err="1"/>
              <a:t>құру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2ECC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26820771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 sz="3800" b="1"/>
            </a:pPr>
            <a:r>
              <a:t>Пайдаланушы тәжірибесі үдерісі (UX Process)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/>
              <a:t>UX</a:t>
            </a:r>
            <a:r>
              <a:rPr sz="3600" dirty="0"/>
              <a:t> </a:t>
            </a:r>
            <a:r>
              <a:rPr sz="3600" dirty="0" err="1"/>
              <a:t>үдерісі</a:t>
            </a:r>
            <a:r>
              <a:rPr sz="3600" dirty="0"/>
              <a:t> — </a:t>
            </a:r>
            <a:r>
              <a:rPr sz="3600" dirty="0" err="1"/>
              <a:t>өнімді</a:t>
            </a:r>
            <a:r>
              <a:rPr sz="3600" dirty="0"/>
              <a:t> </a:t>
            </a:r>
            <a:r>
              <a:rPr sz="3600" dirty="0" err="1"/>
              <a:t>зерттеу</a:t>
            </a:r>
            <a:r>
              <a:rPr sz="3600" dirty="0"/>
              <a:t>, </a:t>
            </a:r>
            <a:r>
              <a:rPr sz="3600" dirty="0" err="1"/>
              <a:t>жобалау</a:t>
            </a:r>
            <a:r>
              <a:rPr sz="3600" dirty="0"/>
              <a:t>, </a:t>
            </a:r>
            <a:r>
              <a:rPr sz="3600" dirty="0" err="1"/>
              <a:t>тестілеу</a:t>
            </a:r>
            <a:r>
              <a:rPr sz="3600" dirty="0"/>
              <a:t> </a:t>
            </a:r>
            <a:r>
              <a:rPr sz="3600" dirty="0" err="1"/>
              <a:t>және</a:t>
            </a:r>
            <a:r>
              <a:rPr sz="3600" dirty="0"/>
              <a:t> </a:t>
            </a:r>
            <a:r>
              <a:rPr sz="3600" dirty="0" err="1"/>
              <a:t>жақсарту</a:t>
            </a:r>
            <a:r>
              <a:rPr sz="3600" dirty="0"/>
              <a:t> </a:t>
            </a:r>
            <a:r>
              <a:rPr sz="3600" dirty="0" err="1"/>
              <a:t>циклы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Модель</a:t>
            </a:r>
            <a:r>
              <a:rPr sz="3600" dirty="0"/>
              <a:t>: Research → Design → Prototype → Test → Iterate.</a:t>
            </a:r>
          </a:p>
          <a:p>
            <a:pPr>
              <a:defRPr sz="2200"/>
            </a:pPr>
            <a:r>
              <a:rPr sz="3600" dirty="0" err="1"/>
              <a:t>Үздіксіз</a:t>
            </a:r>
            <a:r>
              <a:rPr sz="3600" dirty="0"/>
              <a:t> </a:t>
            </a:r>
            <a:r>
              <a:rPr sz="3600" dirty="0" err="1"/>
              <a:t>итерация</a:t>
            </a:r>
            <a:r>
              <a:rPr sz="3600" dirty="0"/>
              <a:t> — </a:t>
            </a:r>
            <a:r>
              <a:rPr sz="3600" dirty="0" err="1"/>
              <a:t>UX-тің</a:t>
            </a:r>
            <a:r>
              <a:rPr sz="3600" dirty="0"/>
              <a:t> </a:t>
            </a:r>
            <a:r>
              <a:rPr sz="3600" dirty="0" err="1"/>
              <a:t>негізі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121714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UX Research кезеңі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2200"/>
            </a:pPr>
            <a:r>
              <a:rPr sz="3600" dirty="0" err="1"/>
              <a:t>Пайдаланушыларды</a:t>
            </a:r>
            <a:r>
              <a:rPr sz="3600" dirty="0"/>
              <a:t> </a:t>
            </a:r>
            <a:r>
              <a:rPr sz="3600" dirty="0" err="1"/>
              <a:t>зерттеу</a:t>
            </a:r>
            <a:r>
              <a:rPr sz="3600" dirty="0"/>
              <a:t>: </a:t>
            </a:r>
            <a:r>
              <a:rPr sz="3600" dirty="0" err="1"/>
              <a:t>сұхбат</a:t>
            </a:r>
            <a:r>
              <a:rPr sz="3600" dirty="0"/>
              <a:t>, </a:t>
            </a:r>
            <a:r>
              <a:rPr sz="3600" dirty="0" err="1"/>
              <a:t>бақылау</a:t>
            </a:r>
            <a:r>
              <a:rPr sz="3600" dirty="0"/>
              <a:t>, </a:t>
            </a:r>
            <a:r>
              <a:rPr sz="3600" dirty="0" err="1"/>
              <a:t>сауалнама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/>
              <a:t>User Persona, Empathy Map </a:t>
            </a:r>
            <a:r>
              <a:rPr sz="3600" dirty="0" err="1"/>
              <a:t>жасау</a:t>
            </a:r>
            <a:r>
              <a:rPr sz="3600" dirty="0"/>
              <a:t>.</a:t>
            </a:r>
          </a:p>
          <a:p>
            <a:pPr>
              <a:defRPr sz="2200"/>
            </a:pPr>
            <a:r>
              <a:rPr sz="3600" dirty="0" err="1"/>
              <a:t>Проблемаларды</a:t>
            </a:r>
            <a:r>
              <a:rPr sz="3600" dirty="0"/>
              <a:t> </a:t>
            </a:r>
            <a:r>
              <a:rPr sz="3600" dirty="0" err="1"/>
              <a:t>нақтылау</a:t>
            </a:r>
            <a:r>
              <a:rPr sz="3600" dirty="0"/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F39C1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71585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Wireframe және прототип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Wireframe — интерфейстің құрылымдық схемасы.</a:t>
            </a:r>
          </a:p>
          <a:p>
            <a:pPr>
              <a:defRPr sz="2200"/>
            </a:pPr>
            <a:r>
              <a:t>Прототип — интерактивті нұсқа (тестілеуге дайын).</a:t>
            </a:r>
          </a:p>
          <a:p>
            <a:pPr>
              <a:defRPr sz="2200"/>
            </a:pPr>
            <a:r>
              <a:t>Мақсат: идеяны тез тексеру және қателерді ерте табу.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3498DB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537699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 sz="3800" b="1"/>
            </a:pPr>
            <a:r>
              <a:t>Прототиптеу құралдары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2200"/>
            </a:pPr>
            <a:r>
              <a:t>• Figma — веб/UI үшін негізгі құрал.</a:t>
            </a:r>
          </a:p>
          <a:p>
            <a:pPr>
              <a:defRPr sz="2200"/>
            </a:pPr>
            <a:r>
              <a:t>• Adobe XD — макет және интерактив.</a:t>
            </a:r>
          </a:p>
          <a:p>
            <a:pPr>
              <a:defRPr sz="2200"/>
            </a:pPr>
            <a:r>
              <a:t>• Balsamiq — қарапайым wireframe.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82880"/>
            <a:ext cx="9144000" cy="228600"/>
          </a:xfrm>
          <a:prstGeom prst="rect">
            <a:avLst/>
          </a:prstGeom>
          <a:solidFill>
            <a:srgbClr val="2ECC7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531834852"/>
      </p:ext>
    </p:extLst>
  </p:cSld>
  <p:clrMapOvr>
    <a:masterClrMapping/>
  </p:clrMapOvr>
</p:sld>
</file>

<file path=ppt/theme/theme1.xml><?xml version="1.0" encoding="utf-8"?>
<a:theme xmlns:a="http://schemas.openxmlformats.org/drawingml/2006/main" name="La ment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TM02474572[[fn=Медицинский шаблон оформления]]</Template>
  <TotalTime>3485</TotalTime>
  <Words>327</Words>
  <Application>Microsoft Office PowerPoint</Application>
  <PresentationFormat>Экран (4:3)</PresentationFormat>
  <Paragraphs>50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5" baseType="lpstr">
      <vt:lpstr>Arial</vt:lpstr>
      <vt:lpstr>Calibri</vt:lpstr>
      <vt:lpstr>La mente</vt:lpstr>
      <vt:lpstr>4-модуль. Прототиптеу және wireframe әзірлеу. CSE 5442 Адам-компьютер өзара әрекеттестігі  9-дәріс: Веб-дизайн: стратегия және ақпараттық архитектура. Пайдаланушы тәжірибесі үдерісі.</vt:lpstr>
      <vt:lpstr>Веб-дизайн стратегиясы</vt:lpstr>
      <vt:lpstr>Веб-дизайн стратегиясының қадамдары</vt:lpstr>
      <vt:lpstr>Ақпараттық архитектура (IA)</vt:lpstr>
      <vt:lpstr>IA құрау әдістері</vt:lpstr>
      <vt:lpstr>Пайдаланушы тәжірибесі үдерісі (UX Process)</vt:lpstr>
      <vt:lpstr>UX Research кезеңі</vt:lpstr>
      <vt:lpstr>Wireframe және прототип</vt:lpstr>
      <vt:lpstr>Прототиптеу құралдары</vt:lpstr>
      <vt:lpstr>UX тестілеу кезеңі</vt:lpstr>
      <vt:lpstr>Қорытынды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course  INF 370 “User Interface Design”</dc:title>
  <dc:creator>user</dc:creator>
  <cp:lastModifiedBy>azama</cp:lastModifiedBy>
  <cp:revision>202</cp:revision>
  <dcterms:created xsi:type="dcterms:W3CDTF">2020-09-01T14:36:17Z</dcterms:created>
  <dcterms:modified xsi:type="dcterms:W3CDTF">2025-11-11T05:25:15Z</dcterms:modified>
</cp:coreProperties>
</file>