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9" r:id="rId7"/>
    <p:sldId id="297" r:id="rId8"/>
    <p:sldId id="266" r:id="rId9"/>
    <p:sldId id="267" r:id="rId10"/>
    <p:sldId id="263" r:id="rId11"/>
    <p:sldId id="270" r:id="rId12"/>
    <p:sldId id="268" r:id="rId13"/>
    <p:sldId id="264" r:id="rId14"/>
    <p:sldId id="271" r:id="rId15"/>
    <p:sldId id="272" r:id="rId16"/>
    <p:sldId id="273" r:id="rId17"/>
    <p:sldId id="275" r:id="rId18"/>
    <p:sldId id="278" r:id="rId19"/>
    <p:sldId id="276" r:id="rId20"/>
    <p:sldId id="277" r:id="rId21"/>
    <p:sldId id="292" r:id="rId22"/>
    <p:sldId id="280" r:id="rId23"/>
    <p:sldId id="293" r:id="rId24"/>
    <p:sldId id="294" r:id="rId25"/>
    <p:sldId id="295" r:id="rId26"/>
    <p:sldId id="296" r:id="rId27"/>
    <p:sldId id="281" r:id="rId28"/>
    <p:sldId id="282" r:id="rId29"/>
    <p:sldId id="284" r:id="rId30"/>
    <p:sldId id="285" r:id="rId31"/>
    <p:sldId id="287" r:id="rId32"/>
    <p:sldId id="288" r:id="rId33"/>
    <p:sldId id="290" r:id="rId34"/>
    <p:sldId id="291" r:id="rId35"/>
  </p:sldIdLst>
  <p:sldSz cx="12192000" cy="6858000"/>
  <p:notesSz cx="6858000" cy="9144000"/>
  <p:defaultText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90" autoAdjust="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0CFD24-9E3D-037B-DEE9-4F941EAACEDC}"/>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kk-KZ"/>
          </a:p>
        </p:txBody>
      </p:sp>
      <p:sp>
        <p:nvSpPr>
          <p:cNvPr id="3" name="Подзаголовок 2">
            <a:extLst>
              <a:ext uri="{FF2B5EF4-FFF2-40B4-BE49-F238E27FC236}">
                <a16:creationId xmlns:a16="http://schemas.microsoft.com/office/drawing/2014/main" id="{3B4312FC-D165-A984-22DB-0C7C81A703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kk-KZ"/>
          </a:p>
        </p:txBody>
      </p:sp>
      <p:sp>
        <p:nvSpPr>
          <p:cNvPr id="4" name="Дата 3">
            <a:extLst>
              <a:ext uri="{FF2B5EF4-FFF2-40B4-BE49-F238E27FC236}">
                <a16:creationId xmlns:a16="http://schemas.microsoft.com/office/drawing/2014/main" id="{D131253A-B01F-86C3-3845-EAFA95E07A3A}"/>
              </a:ext>
            </a:extLst>
          </p:cNvPr>
          <p:cNvSpPr>
            <a:spLocks noGrp="1"/>
          </p:cNvSpPr>
          <p:nvPr>
            <p:ph type="dt" sz="half" idx="10"/>
          </p:nvPr>
        </p:nvSpPr>
        <p:spPr/>
        <p:txBody>
          <a:bodyPr/>
          <a:lstStyle/>
          <a:p>
            <a:fld id="{2B5C20E4-81C2-471C-89D3-2B1468085736}" type="datetimeFigureOut">
              <a:rPr lang="kk-KZ" smtClean="0"/>
              <a:t>03.09.2024</a:t>
            </a:fld>
            <a:endParaRPr lang="kk-KZ"/>
          </a:p>
        </p:txBody>
      </p:sp>
      <p:sp>
        <p:nvSpPr>
          <p:cNvPr id="5" name="Нижний колонтитул 4">
            <a:extLst>
              <a:ext uri="{FF2B5EF4-FFF2-40B4-BE49-F238E27FC236}">
                <a16:creationId xmlns:a16="http://schemas.microsoft.com/office/drawing/2014/main" id="{9B6F0509-F173-C3E1-1F97-F8065980C6D8}"/>
              </a:ext>
            </a:extLst>
          </p:cNvPr>
          <p:cNvSpPr>
            <a:spLocks noGrp="1"/>
          </p:cNvSpPr>
          <p:nvPr>
            <p:ph type="ftr" sz="quarter" idx="11"/>
          </p:nvPr>
        </p:nvSpPr>
        <p:spPr/>
        <p:txBody>
          <a:bodyPr/>
          <a:lstStyle/>
          <a:p>
            <a:endParaRPr lang="kk-KZ"/>
          </a:p>
        </p:txBody>
      </p:sp>
      <p:sp>
        <p:nvSpPr>
          <p:cNvPr id="6" name="Номер слайда 5">
            <a:extLst>
              <a:ext uri="{FF2B5EF4-FFF2-40B4-BE49-F238E27FC236}">
                <a16:creationId xmlns:a16="http://schemas.microsoft.com/office/drawing/2014/main" id="{014EE2CE-2B74-DB0C-EF80-5644F6EFB73B}"/>
              </a:ext>
            </a:extLst>
          </p:cNvPr>
          <p:cNvSpPr>
            <a:spLocks noGrp="1"/>
          </p:cNvSpPr>
          <p:nvPr>
            <p:ph type="sldNum" sz="quarter" idx="12"/>
          </p:nvPr>
        </p:nvSpPr>
        <p:spPr/>
        <p:txBody>
          <a:bodyPr/>
          <a:lstStyle/>
          <a:p>
            <a:fld id="{A8783AB1-90C6-484E-833F-C0F9F5DC261B}" type="slidenum">
              <a:rPr lang="kk-KZ" smtClean="0"/>
              <a:t>‹#›</a:t>
            </a:fld>
            <a:endParaRPr lang="kk-KZ"/>
          </a:p>
        </p:txBody>
      </p:sp>
    </p:spTree>
    <p:extLst>
      <p:ext uri="{BB962C8B-B14F-4D97-AF65-F5344CB8AC3E}">
        <p14:creationId xmlns:p14="http://schemas.microsoft.com/office/powerpoint/2010/main" val="1526261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B70EDF-BB0F-AABF-F47B-A4002DFEDABF}"/>
              </a:ext>
            </a:extLst>
          </p:cNvPr>
          <p:cNvSpPr>
            <a:spLocks noGrp="1"/>
          </p:cNvSpPr>
          <p:nvPr>
            <p:ph type="title"/>
          </p:nvPr>
        </p:nvSpPr>
        <p:spPr/>
        <p:txBody>
          <a:bodyPr/>
          <a:lstStyle/>
          <a:p>
            <a:r>
              <a:rPr lang="ru-RU"/>
              <a:t>Образец заголовка</a:t>
            </a:r>
            <a:endParaRPr lang="kk-KZ"/>
          </a:p>
        </p:txBody>
      </p:sp>
      <p:sp>
        <p:nvSpPr>
          <p:cNvPr id="3" name="Вертикальный текст 2">
            <a:extLst>
              <a:ext uri="{FF2B5EF4-FFF2-40B4-BE49-F238E27FC236}">
                <a16:creationId xmlns:a16="http://schemas.microsoft.com/office/drawing/2014/main" id="{55420A2A-FBBE-0BAB-A2E6-AA8AC8409A4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kk-KZ"/>
          </a:p>
        </p:txBody>
      </p:sp>
      <p:sp>
        <p:nvSpPr>
          <p:cNvPr id="4" name="Дата 3">
            <a:extLst>
              <a:ext uri="{FF2B5EF4-FFF2-40B4-BE49-F238E27FC236}">
                <a16:creationId xmlns:a16="http://schemas.microsoft.com/office/drawing/2014/main" id="{5D9D4D31-FC3D-BFF8-F517-89AC4718B85F}"/>
              </a:ext>
            </a:extLst>
          </p:cNvPr>
          <p:cNvSpPr>
            <a:spLocks noGrp="1"/>
          </p:cNvSpPr>
          <p:nvPr>
            <p:ph type="dt" sz="half" idx="10"/>
          </p:nvPr>
        </p:nvSpPr>
        <p:spPr/>
        <p:txBody>
          <a:bodyPr/>
          <a:lstStyle/>
          <a:p>
            <a:fld id="{2B5C20E4-81C2-471C-89D3-2B1468085736}" type="datetimeFigureOut">
              <a:rPr lang="kk-KZ" smtClean="0"/>
              <a:t>03.09.2024</a:t>
            </a:fld>
            <a:endParaRPr lang="kk-KZ"/>
          </a:p>
        </p:txBody>
      </p:sp>
      <p:sp>
        <p:nvSpPr>
          <p:cNvPr id="5" name="Нижний колонтитул 4">
            <a:extLst>
              <a:ext uri="{FF2B5EF4-FFF2-40B4-BE49-F238E27FC236}">
                <a16:creationId xmlns:a16="http://schemas.microsoft.com/office/drawing/2014/main" id="{F2AE88BF-4DDB-901E-BFC1-84C8ABC8AB8D}"/>
              </a:ext>
            </a:extLst>
          </p:cNvPr>
          <p:cNvSpPr>
            <a:spLocks noGrp="1"/>
          </p:cNvSpPr>
          <p:nvPr>
            <p:ph type="ftr" sz="quarter" idx="11"/>
          </p:nvPr>
        </p:nvSpPr>
        <p:spPr/>
        <p:txBody>
          <a:bodyPr/>
          <a:lstStyle/>
          <a:p>
            <a:endParaRPr lang="kk-KZ"/>
          </a:p>
        </p:txBody>
      </p:sp>
      <p:sp>
        <p:nvSpPr>
          <p:cNvPr id="6" name="Номер слайда 5">
            <a:extLst>
              <a:ext uri="{FF2B5EF4-FFF2-40B4-BE49-F238E27FC236}">
                <a16:creationId xmlns:a16="http://schemas.microsoft.com/office/drawing/2014/main" id="{08A18E42-33BD-574D-94D5-D1F9BD38A418}"/>
              </a:ext>
            </a:extLst>
          </p:cNvPr>
          <p:cNvSpPr>
            <a:spLocks noGrp="1"/>
          </p:cNvSpPr>
          <p:nvPr>
            <p:ph type="sldNum" sz="quarter" idx="12"/>
          </p:nvPr>
        </p:nvSpPr>
        <p:spPr/>
        <p:txBody>
          <a:bodyPr/>
          <a:lstStyle/>
          <a:p>
            <a:fld id="{A8783AB1-90C6-484E-833F-C0F9F5DC261B}" type="slidenum">
              <a:rPr lang="kk-KZ" smtClean="0"/>
              <a:t>‹#›</a:t>
            </a:fld>
            <a:endParaRPr lang="kk-KZ"/>
          </a:p>
        </p:txBody>
      </p:sp>
    </p:spTree>
    <p:extLst>
      <p:ext uri="{BB962C8B-B14F-4D97-AF65-F5344CB8AC3E}">
        <p14:creationId xmlns:p14="http://schemas.microsoft.com/office/powerpoint/2010/main" val="3327819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8F7E3723-CE78-E5B7-23E3-DB430E0592D6}"/>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kk-KZ"/>
          </a:p>
        </p:txBody>
      </p:sp>
      <p:sp>
        <p:nvSpPr>
          <p:cNvPr id="3" name="Вертикальный текст 2">
            <a:extLst>
              <a:ext uri="{FF2B5EF4-FFF2-40B4-BE49-F238E27FC236}">
                <a16:creationId xmlns:a16="http://schemas.microsoft.com/office/drawing/2014/main" id="{7E05F2BE-01B5-66D5-03D2-9EC60E37EA1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kk-KZ"/>
          </a:p>
        </p:txBody>
      </p:sp>
      <p:sp>
        <p:nvSpPr>
          <p:cNvPr id="4" name="Дата 3">
            <a:extLst>
              <a:ext uri="{FF2B5EF4-FFF2-40B4-BE49-F238E27FC236}">
                <a16:creationId xmlns:a16="http://schemas.microsoft.com/office/drawing/2014/main" id="{F2D590E9-30C7-6C54-59DA-017B05819172}"/>
              </a:ext>
            </a:extLst>
          </p:cNvPr>
          <p:cNvSpPr>
            <a:spLocks noGrp="1"/>
          </p:cNvSpPr>
          <p:nvPr>
            <p:ph type="dt" sz="half" idx="10"/>
          </p:nvPr>
        </p:nvSpPr>
        <p:spPr/>
        <p:txBody>
          <a:bodyPr/>
          <a:lstStyle/>
          <a:p>
            <a:fld id="{2B5C20E4-81C2-471C-89D3-2B1468085736}" type="datetimeFigureOut">
              <a:rPr lang="kk-KZ" smtClean="0"/>
              <a:t>03.09.2024</a:t>
            </a:fld>
            <a:endParaRPr lang="kk-KZ"/>
          </a:p>
        </p:txBody>
      </p:sp>
      <p:sp>
        <p:nvSpPr>
          <p:cNvPr id="5" name="Нижний колонтитул 4">
            <a:extLst>
              <a:ext uri="{FF2B5EF4-FFF2-40B4-BE49-F238E27FC236}">
                <a16:creationId xmlns:a16="http://schemas.microsoft.com/office/drawing/2014/main" id="{E879AC8D-5B5A-B982-41D3-C23C3F766411}"/>
              </a:ext>
            </a:extLst>
          </p:cNvPr>
          <p:cNvSpPr>
            <a:spLocks noGrp="1"/>
          </p:cNvSpPr>
          <p:nvPr>
            <p:ph type="ftr" sz="quarter" idx="11"/>
          </p:nvPr>
        </p:nvSpPr>
        <p:spPr/>
        <p:txBody>
          <a:bodyPr/>
          <a:lstStyle/>
          <a:p>
            <a:endParaRPr lang="kk-KZ"/>
          </a:p>
        </p:txBody>
      </p:sp>
      <p:sp>
        <p:nvSpPr>
          <p:cNvPr id="6" name="Номер слайда 5">
            <a:extLst>
              <a:ext uri="{FF2B5EF4-FFF2-40B4-BE49-F238E27FC236}">
                <a16:creationId xmlns:a16="http://schemas.microsoft.com/office/drawing/2014/main" id="{C67AAC1E-27C0-3AE8-CB05-2407EFB7C339}"/>
              </a:ext>
            </a:extLst>
          </p:cNvPr>
          <p:cNvSpPr>
            <a:spLocks noGrp="1"/>
          </p:cNvSpPr>
          <p:nvPr>
            <p:ph type="sldNum" sz="quarter" idx="12"/>
          </p:nvPr>
        </p:nvSpPr>
        <p:spPr/>
        <p:txBody>
          <a:bodyPr/>
          <a:lstStyle/>
          <a:p>
            <a:fld id="{A8783AB1-90C6-484E-833F-C0F9F5DC261B}" type="slidenum">
              <a:rPr lang="kk-KZ" smtClean="0"/>
              <a:t>‹#›</a:t>
            </a:fld>
            <a:endParaRPr lang="kk-KZ"/>
          </a:p>
        </p:txBody>
      </p:sp>
    </p:spTree>
    <p:extLst>
      <p:ext uri="{BB962C8B-B14F-4D97-AF65-F5344CB8AC3E}">
        <p14:creationId xmlns:p14="http://schemas.microsoft.com/office/powerpoint/2010/main" val="2625430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04C851-85F3-427B-8303-599FE55CBB50}"/>
              </a:ext>
            </a:extLst>
          </p:cNvPr>
          <p:cNvSpPr>
            <a:spLocks noGrp="1"/>
          </p:cNvSpPr>
          <p:nvPr>
            <p:ph type="title"/>
          </p:nvPr>
        </p:nvSpPr>
        <p:spPr/>
        <p:txBody>
          <a:bodyPr/>
          <a:lstStyle/>
          <a:p>
            <a:r>
              <a:rPr lang="ru-RU"/>
              <a:t>Образец заголовка</a:t>
            </a:r>
            <a:endParaRPr lang="kk-KZ"/>
          </a:p>
        </p:txBody>
      </p:sp>
      <p:sp>
        <p:nvSpPr>
          <p:cNvPr id="3" name="Объект 2">
            <a:extLst>
              <a:ext uri="{FF2B5EF4-FFF2-40B4-BE49-F238E27FC236}">
                <a16:creationId xmlns:a16="http://schemas.microsoft.com/office/drawing/2014/main" id="{73A37A11-7BA8-2973-F5A6-6C10344EE78C}"/>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kk-KZ"/>
          </a:p>
        </p:txBody>
      </p:sp>
      <p:sp>
        <p:nvSpPr>
          <p:cNvPr id="4" name="Дата 3">
            <a:extLst>
              <a:ext uri="{FF2B5EF4-FFF2-40B4-BE49-F238E27FC236}">
                <a16:creationId xmlns:a16="http://schemas.microsoft.com/office/drawing/2014/main" id="{BD907621-BBD4-A515-BBEC-ACFF053D3B2D}"/>
              </a:ext>
            </a:extLst>
          </p:cNvPr>
          <p:cNvSpPr>
            <a:spLocks noGrp="1"/>
          </p:cNvSpPr>
          <p:nvPr>
            <p:ph type="dt" sz="half" idx="10"/>
          </p:nvPr>
        </p:nvSpPr>
        <p:spPr/>
        <p:txBody>
          <a:bodyPr/>
          <a:lstStyle/>
          <a:p>
            <a:fld id="{2B5C20E4-81C2-471C-89D3-2B1468085736}" type="datetimeFigureOut">
              <a:rPr lang="kk-KZ" smtClean="0"/>
              <a:t>03.09.2024</a:t>
            </a:fld>
            <a:endParaRPr lang="kk-KZ"/>
          </a:p>
        </p:txBody>
      </p:sp>
      <p:sp>
        <p:nvSpPr>
          <p:cNvPr id="5" name="Нижний колонтитул 4">
            <a:extLst>
              <a:ext uri="{FF2B5EF4-FFF2-40B4-BE49-F238E27FC236}">
                <a16:creationId xmlns:a16="http://schemas.microsoft.com/office/drawing/2014/main" id="{C6D246B6-603C-60BC-10EE-C902F56E8D00}"/>
              </a:ext>
            </a:extLst>
          </p:cNvPr>
          <p:cNvSpPr>
            <a:spLocks noGrp="1"/>
          </p:cNvSpPr>
          <p:nvPr>
            <p:ph type="ftr" sz="quarter" idx="11"/>
          </p:nvPr>
        </p:nvSpPr>
        <p:spPr/>
        <p:txBody>
          <a:bodyPr/>
          <a:lstStyle/>
          <a:p>
            <a:endParaRPr lang="kk-KZ"/>
          </a:p>
        </p:txBody>
      </p:sp>
      <p:sp>
        <p:nvSpPr>
          <p:cNvPr id="6" name="Номер слайда 5">
            <a:extLst>
              <a:ext uri="{FF2B5EF4-FFF2-40B4-BE49-F238E27FC236}">
                <a16:creationId xmlns:a16="http://schemas.microsoft.com/office/drawing/2014/main" id="{1F6ED6DD-F96E-B7E9-69D8-D5ACDB670F1D}"/>
              </a:ext>
            </a:extLst>
          </p:cNvPr>
          <p:cNvSpPr>
            <a:spLocks noGrp="1"/>
          </p:cNvSpPr>
          <p:nvPr>
            <p:ph type="sldNum" sz="quarter" idx="12"/>
          </p:nvPr>
        </p:nvSpPr>
        <p:spPr/>
        <p:txBody>
          <a:bodyPr/>
          <a:lstStyle/>
          <a:p>
            <a:fld id="{A8783AB1-90C6-484E-833F-C0F9F5DC261B}" type="slidenum">
              <a:rPr lang="kk-KZ" smtClean="0"/>
              <a:t>‹#›</a:t>
            </a:fld>
            <a:endParaRPr lang="kk-KZ"/>
          </a:p>
        </p:txBody>
      </p:sp>
    </p:spTree>
    <p:extLst>
      <p:ext uri="{BB962C8B-B14F-4D97-AF65-F5344CB8AC3E}">
        <p14:creationId xmlns:p14="http://schemas.microsoft.com/office/powerpoint/2010/main" val="2583092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63B2AC-10C8-449E-3FDB-F07F33BF4ABD}"/>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kk-KZ"/>
          </a:p>
        </p:txBody>
      </p:sp>
      <p:sp>
        <p:nvSpPr>
          <p:cNvPr id="3" name="Текст 2">
            <a:extLst>
              <a:ext uri="{FF2B5EF4-FFF2-40B4-BE49-F238E27FC236}">
                <a16:creationId xmlns:a16="http://schemas.microsoft.com/office/drawing/2014/main" id="{3A9D2C52-9954-17CD-AE5E-1B610D713F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857E93BE-F123-7BD9-5E57-AFFBDBD354BE}"/>
              </a:ext>
            </a:extLst>
          </p:cNvPr>
          <p:cNvSpPr>
            <a:spLocks noGrp="1"/>
          </p:cNvSpPr>
          <p:nvPr>
            <p:ph type="dt" sz="half" idx="10"/>
          </p:nvPr>
        </p:nvSpPr>
        <p:spPr/>
        <p:txBody>
          <a:bodyPr/>
          <a:lstStyle/>
          <a:p>
            <a:fld id="{2B5C20E4-81C2-471C-89D3-2B1468085736}" type="datetimeFigureOut">
              <a:rPr lang="kk-KZ" smtClean="0"/>
              <a:t>03.09.2024</a:t>
            </a:fld>
            <a:endParaRPr lang="kk-KZ"/>
          </a:p>
        </p:txBody>
      </p:sp>
      <p:sp>
        <p:nvSpPr>
          <p:cNvPr id="5" name="Нижний колонтитул 4">
            <a:extLst>
              <a:ext uri="{FF2B5EF4-FFF2-40B4-BE49-F238E27FC236}">
                <a16:creationId xmlns:a16="http://schemas.microsoft.com/office/drawing/2014/main" id="{0A8795D2-58E8-00F9-F451-7FB4687FF5D6}"/>
              </a:ext>
            </a:extLst>
          </p:cNvPr>
          <p:cNvSpPr>
            <a:spLocks noGrp="1"/>
          </p:cNvSpPr>
          <p:nvPr>
            <p:ph type="ftr" sz="quarter" idx="11"/>
          </p:nvPr>
        </p:nvSpPr>
        <p:spPr/>
        <p:txBody>
          <a:bodyPr/>
          <a:lstStyle/>
          <a:p>
            <a:endParaRPr lang="kk-KZ"/>
          </a:p>
        </p:txBody>
      </p:sp>
      <p:sp>
        <p:nvSpPr>
          <p:cNvPr id="6" name="Номер слайда 5">
            <a:extLst>
              <a:ext uri="{FF2B5EF4-FFF2-40B4-BE49-F238E27FC236}">
                <a16:creationId xmlns:a16="http://schemas.microsoft.com/office/drawing/2014/main" id="{0E3753C5-6F9E-2BE0-6AA5-7D3FC9A8AA1B}"/>
              </a:ext>
            </a:extLst>
          </p:cNvPr>
          <p:cNvSpPr>
            <a:spLocks noGrp="1"/>
          </p:cNvSpPr>
          <p:nvPr>
            <p:ph type="sldNum" sz="quarter" idx="12"/>
          </p:nvPr>
        </p:nvSpPr>
        <p:spPr/>
        <p:txBody>
          <a:bodyPr/>
          <a:lstStyle/>
          <a:p>
            <a:fld id="{A8783AB1-90C6-484E-833F-C0F9F5DC261B}" type="slidenum">
              <a:rPr lang="kk-KZ" smtClean="0"/>
              <a:t>‹#›</a:t>
            </a:fld>
            <a:endParaRPr lang="kk-KZ"/>
          </a:p>
        </p:txBody>
      </p:sp>
    </p:spTree>
    <p:extLst>
      <p:ext uri="{BB962C8B-B14F-4D97-AF65-F5344CB8AC3E}">
        <p14:creationId xmlns:p14="http://schemas.microsoft.com/office/powerpoint/2010/main" val="2310508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AEB92F-7C50-B91B-CD4B-6C04C9BE37EE}"/>
              </a:ext>
            </a:extLst>
          </p:cNvPr>
          <p:cNvSpPr>
            <a:spLocks noGrp="1"/>
          </p:cNvSpPr>
          <p:nvPr>
            <p:ph type="title"/>
          </p:nvPr>
        </p:nvSpPr>
        <p:spPr/>
        <p:txBody>
          <a:bodyPr/>
          <a:lstStyle/>
          <a:p>
            <a:r>
              <a:rPr lang="ru-RU"/>
              <a:t>Образец заголовка</a:t>
            </a:r>
            <a:endParaRPr lang="kk-KZ"/>
          </a:p>
        </p:txBody>
      </p:sp>
      <p:sp>
        <p:nvSpPr>
          <p:cNvPr id="3" name="Объект 2">
            <a:extLst>
              <a:ext uri="{FF2B5EF4-FFF2-40B4-BE49-F238E27FC236}">
                <a16:creationId xmlns:a16="http://schemas.microsoft.com/office/drawing/2014/main" id="{65F42C02-5240-4AEC-6B77-923DB62B6BC6}"/>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kk-KZ"/>
          </a:p>
        </p:txBody>
      </p:sp>
      <p:sp>
        <p:nvSpPr>
          <p:cNvPr id="4" name="Объект 3">
            <a:extLst>
              <a:ext uri="{FF2B5EF4-FFF2-40B4-BE49-F238E27FC236}">
                <a16:creationId xmlns:a16="http://schemas.microsoft.com/office/drawing/2014/main" id="{E86D46C8-C6F8-7462-A4ED-BE8211BF3652}"/>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kk-KZ"/>
          </a:p>
        </p:txBody>
      </p:sp>
      <p:sp>
        <p:nvSpPr>
          <p:cNvPr id="5" name="Дата 4">
            <a:extLst>
              <a:ext uri="{FF2B5EF4-FFF2-40B4-BE49-F238E27FC236}">
                <a16:creationId xmlns:a16="http://schemas.microsoft.com/office/drawing/2014/main" id="{8CB255E1-5F02-290C-C630-C5A46F9C4D62}"/>
              </a:ext>
            </a:extLst>
          </p:cNvPr>
          <p:cNvSpPr>
            <a:spLocks noGrp="1"/>
          </p:cNvSpPr>
          <p:nvPr>
            <p:ph type="dt" sz="half" idx="10"/>
          </p:nvPr>
        </p:nvSpPr>
        <p:spPr/>
        <p:txBody>
          <a:bodyPr/>
          <a:lstStyle/>
          <a:p>
            <a:fld id="{2B5C20E4-81C2-471C-89D3-2B1468085736}" type="datetimeFigureOut">
              <a:rPr lang="kk-KZ" smtClean="0"/>
              <a:t>03.09.2024</a:t>
            </a:fld>
            <a:endParaRPr lang="kk-KZ"/>
          </a:p>
        </p:txBody>
      </p:sp>
      <p:sp>
        <p:nvSpPr>
          <p:cNvPr id="6" name="Нижний колонтитул 5">
            <a:extLst>
              <a:ext uri="{FF2B5EF4-FFF2-40B4-BE49-F238E27FC236}">
                <a16:creationId xmlns:a16="http://schemas.microsoft.com/office/drawing/2014/main" id="{24A57A87-0A5A-B8C5-71E6-919E43A0DBCB}"/>
              </a:ext>
            </a:extLst>
          </p:cNvPr>
          <p:cNvSpPr>
            <a:spLocks noGrp="1"/>
          </p:cNvSpPr>
          <p:nvPr>
            <p:ph type="ftr" sz="quarter" idx="11"/>
          </p:nvPr>
        </p:nvSpPr>
        <p:spPr/>
        <p:txBody>
          <a:bodyPr/>
          <a:lstStyle/>
          <a:p>
            <a:endParaRPr lang="kk-KZ"/>
          </a:p>
        </p:txBody>
      </p:sp>
      <p:sp>
        <p:nvSpPr>
          <p:cNvPr id="7" name="Номер слайда 6">
            <a:extLst>
              <a:ext uri="{FF2B5EF4-FFF2-40B4-BE49-F238E27FC236}">
                <a16:creationId xmlns:a16="http://schemas.microsoft.com/office/drawing/2014/main" id="{3F9E5521-32A4-179A-D9F4-505895A0CF4D}"/>
              </a:ext>
            </a:extLst>
          </p:cNvPr>
          <p:cNvSpPr>
            <a:spLocks noGrp="1"/>
          </p:cNvSpPr>
          <p:nvPr>
            <p:ph type="sldNum" sz="quarter" idx="12"/>
          </p:nvPr>
        </p:nvSpPr>
        <p:spPr/>
        <p:txBody>
          <a:bodyPr/>
          <a:lstStyle/>
          <a:p>
            <a:fld id="{A8783AB1-90C6-484E-833F-C0F9F5DC261B}" type="slidenum">
              <a:rPr lang="kk-KZ" smtClean="0"/>
              <a:t>‹#›</a:t>
            </a:fld>
            <a:endParaRPr lang="kk-KZ"/>
          </a:p>
        </p:txBody>
      </p:sp>
    </p:spTree>
    <p:extLst>
      <p:ext uri="{BB962C8B-B14F-4D97-AF65-F5344CB8AC3E}">
        <p14:creationId xmlns:p14="http://schemas.microsoft.com/office/powerpoint/2010/main" val="98807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9BDE806-212F-E022-DE2D-60D0A5010849}"/>
              </a:ext>
            </a:extLst>
          </p:cNvPr>
          <p:cNvSpPr>
            <a:spLocks noGrp="1"/>
          </p:cNvSpPr>
          <p:nvPr>
            <p:ph type="title"/>
          </p:nvPr>
        </p:nvSpPr>
        <p:spPr>
          <a:xfrm>
            <a:off x="839788" y="365125"/>
            <a:ext cx="10515600" cy="1325563"/>
          </a:xfrm>
        </p:spPr>
        <p:txBody>
          <a:bodyPr/>
          <a:lstStyle/>
          <a:p>
            <a:r>
              <a:rPr lang="ru-RU"/>
              <a:t>Образец заголовка</a:t>
            </a:r>
            <a:endParaRPr lang="kk-KZ"/>
          </a:p>
        </p:txBody>
      </p:sp>
      <p:sp>
        <p:nvSpPr>
          <p:cNvPr id="3" name="Текст 2">
            <a:extLst>
              <a:ext uri="{FF2B5EF4-FFF2-40B4-BE49-F238E27FC236}">
                <a16:creationId xmlns:a16="http://schemas.microsoft.com/office/drawing/2014/main" id="{31BFE645-AD6C-377C-84AE-D4AB343546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99692940-2145-5EC1-4641-56CEB2F930D7}"/>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kk-KZ"/>
          </a:p>
        </p:txBody>
      </p:sp>
      <p:sp>
        <p:nvSpPr>
          <p:cNvPr id="5" name="Текст 4">
            <a:extLst>
              <a:ext uri="{FF2B5EF4-FFF2-40B4-BE49-F238E27FC236}">
                <a16:creationId xmlns:a16="http://schemas.microsoft.com/office/drawing/2014/main" id="{0A8F7C10-B918-52B3-B1AC-F36A0BA7D2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923F3C9F-B5BA-1B49-894E-1EF63B78BC6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kk-KZ"/>
          </a:p>
        </p:txBody>
      </p:sp>
      <p:sp>
        <p:nvSpPr>
          <p:cNvPr id="7" name="Дата 6">
            <a:extLst>
              <a:ext uri="{FF2B5EF4-FFF2-40B4-BE49-F238E27FC236}">
                <a16:creationId xmlns:a16="http://schemas.microsoft.com/office/drawing/2014/main" id="{6425C0A4-7F0D-498E-34D5-03CDFB9927BA}"/>
              </a:ext>
            </a:extLst>
          </p:cNvPr>
          <p:cNvSpPr>
            <a:spLocks noGrp="1"/>
          </p:cNvSpPr>
          <p:nvPr>
            <p:ph type="dt" sz="half" idx="10"/>
          </p:nvPr>
        </p:nvSpPr>
        <p:spPr/>
        <p:txBody>
          <a:bodyPr/>
          <a:lstStyle/>
          <a:p>
            <a:fld id="{2B5C20E4-81C2-471C-89D3-2B1468085736}" type="datetimeFigureOut">
              <a:rPr lang="kk-KZ" smtClean="0"/>
              <a:t>03.09.2024</a:t>
            </a:fld>
            <a:endParaRPr lang="kk-KZ"/>
          </a:p>
        </p:txBody>
      </p:sp>
      <p:sp>
        <p:nvSpPr>
          <p:cNvPr id="8" name="Нижний колонтитул 7">
            <a:extLst>
              <a:ext uri="{FF2B5EF4-FFF2-40B4-BE49-F238E27FC236}">
                <a16:creationId xmlns:a16="http://schemas.microsoft.com/office/drawing/2014/main" id="{28ADC4D2-756F-D100-0375-5ACE08F9C324}"/>
              </a:ext>
            </a:extLst>
          </p:cNvPr>
          <p:cNvSpPr>
            <a:spLocks noGrp="1"/>
          </p:cNvSpPr>
          <p:nvPr>
            <p:ph type="ftr" sz="quarter" idx="11"/>
          </p:nvPr>
        </p:nvSpPr>
        <p:spPr/>
        <p:txBody>
          <a:bodyPr/>
          <a:lstStyle/>
          <a:p>
            <a:endParaRPr lang="kk-KZ"/>
          </a:p>
        </p:txBody>
      </p:sp>
      <p:sp>
        <p:nvSpPr>
          <p:cNvPr id="9" name="Номер слайда 8">
            <a:extLst>
              <a:ext uri="{FF2B5EF4-FFF2-40B4-BE49-F238E27FC236}">
                <a16:creationId xmlns:a16="http://schemas.microsoft.com/office/drawing/2014/main" id="{EB70796E-FCB3-5CB6-E6B0-8C8562B41507}"/>
              </a:ext>
            </a:extLst>
          </p:cNvPr>
          <p:cNvSpPr>
            <a:spLocks noGrp="1"/>
          </p:cNvSpPr>
          <p:nvPr>
            <p:ph type="sldNum" sz="quarter" idx="12"/>
          </p:nvPr>
        </p:nvSpPr>
        <p:spPr/>
        <p:txBody>
          <a:bodyPr/>
          <a:lstStyle/>
          <a:p>
            <a:fld id="{A8783AB1-90C6-484E-833F-C0F9F5DC261B}" type="slidenum">
              <a:rPr lang="kk-KZ" smtClean="0"/>
              <a:t>‹#›</a:t>
            </a:fld>
            <a:endParaRPr lang="kk-KZ"/>
          </a:p>
        </p:txBody>
      </p:sp>
    </p:spTree>
    <p:extLst>
      <p:ext uri="{BB962C8B-B14F-4D97-AF65-F5344CB8AC3E}">
        <p14:creationId xmlns:p14="http://schemas.microsoft.com/office/powerpoint/2010/main" val="2461669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5026A2-AE88-14FA-77CE-0E55B5908D17}"/>
              </a:ext>
            </a:extLst>
          </p:cNvPr>
          <p:cNvSpPr>
            <a:spLocks noGrp="1"/>
          </p:cNvSpPr>
          <p:nvPr>
            <p:ph type="title"/>
          </p:nvPr>
        </p:nvSpPr>
        <p:spPr/>
        <p:txBody>
          <a:bodyPr/>
          <a:lstStyle/>
          <a:p>
            <a:r>
              <a:rPr lang="ru-RU"/>
              <a:t>Образец заголовка</a:t>
            </a:r>
            <a:endParaRPr lang="kk-KZ"/>
          </a:p>
        </p:txBody>
      </p:sp>
      <p:sp>
        <p:nvSpPr>
          <p:cNvPr id="3" name="Дата 2">
            <a:extLst>
              <a:ext uri="{FF2B5EF4-FFF2-40B4-BE49-F238E27FC236}">
                <a16:creationId xmlns:a16="http://schemas.microsoft.com/office/drawing/2014/main" id="{D713114F-BD0A-A96D-1ED8-699567B33793}"/>
              </a:ext>
            </a:extLst>
          </p:cNvPr>
          <p:cNvSpPr>
            <a:spLocks noGrp="1"/>
          </p:cNvSpPr>
          <p:nvPr>
            <p:ph type="dt" sz="half" idx="10"/>
          </p:nvPr>
        </p:nvSpPr>
        <p:spPr/>
        <p:txBody>
          <a:bodyPr/>
          <a:lstStyle/>
          <a:p>
            <a:fld id="{2B5C20E4-81C2-471C-89D3-2B1468085736}" type="datetimeFigureOut">
              <a:rPr lang="kk-KZ" smtClean="0"/>
              <a:t>03.09.2024</a:t>
            </a:fld>
            <a:endParaRPr lang="kk-KZ"/>
          </a:p>
        </p:txBody>
      </p:sp>
      <p:sp>
        <p:nvSpPr>
          <p:cNvPr id="4" name="Нижний колонтитул 3">
            <a:extLst>
              <a:ext uri="{FF2B5EF4-FFF2-40B4-BE49-F238E27FC236}">
                <a16:creationId xmlns:a16="http://schemas.microsoft.com/office/drawing/2014/main" id="{6C7431F2-1D3E-D014-53C4-335C96477BAE}"/>
              </a:ext>
            </a:extLst>
          </p:cNvPr>
          <p:cNvSpPr>
            <a:spLocks noGrp="1"/>
          </p:cNvSpPr>
          <p:nvPr>
            <p:ph type="ftr" sz="quarter" idx="11"/>
          </p:nvPr>
        </p:nvSpPr>
        <p:spPr/>
        <p:txBody>
          <a:bodyPr/>
          <a:lstStyle/>
          <a:p>
            <a:endParaRPr lang="kk-KZ"/>
          </a:p>
        </p:txBody>
      </p:sp>
      <p:sp>
        <p:nvSpPr>
          <p:cNvPr id="5" name="Номер слайда 4">
            <a:extLst>
              <a:ext uri="{FF2B5EF4-FFF2-40B4-BE49-F238E27FC236}">
                <a16:creationId xmlns:a16="http://schemas.microsoft.com/office/drawing/2014/main" id="{9C20197A-6C53-2C29-8DC3-0C359BC7E203}"/>
              </a:ext>
            </a:extLst>
          </p:cNvPr>
          <p:cNvSpPr>
            <a:spLocks noGrp="1"/>
          </p:cNvSpPr>
          <p:nvPr>
            <p:ph type="sldNum" sz="quarter" idx="12"/>
          </p:nvPr>
        </p:nvSpPr>
        <p:spPr/>
        <p:txBody>
          <a:bodyPr/>
          <a:lstStyle/>
          <a:p>
            <a:fld id="{A8783AB1-90C6-484E-833F-C0F9F5DC261B}" type="slidenum">
              <a:rPr lang="kk-KZ" smtClean="0"/>
              <a:t>‹#›</a:t>
            </a:fld>
            <a:endParaRPr lang="kk-KZ"/>
          </a:p>
        </p:txBody>
      </p:sp>
    </p:spTree>
    <p:extLst>
      <p:ext uri="{BB962C8B-B14F-4D97-AF65-F5344CB8AC3E}">
        <p14:creationId xmlns:p14="http://schemas.microsoft.com/office/powerpoint/2010/main" val="1730772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DFA0591B-09D8-3FE3-8E35-F2ACC7FB5F73}"/>
              </a:ext>
            </a:extLst>
          </p:cNvPr>
          <p:cNvSpPr>
            <a:spLocks noGrp="1"/>
          </p:cNvSpPr>
          <p:nvPr>
            <p:ph type="dt" sz="half" idx="10"/>
          </p:nvPr>
        </p:nvSpPr>
        <p:spPr/>
        <p:txBody>
          <a:bodyPr/>
          <a:lstStyle/>
          <a:p>
            <a:fld id="{2B5C20E4-81C2-471C-89D3-2B1468085736}" type="datetimeFigureOut">
              <a:rPr lang="kk-KZ" smtClean="0"/>
              <a:t>03.09.2024</a:t>
            </a:fld>
            <a:endParaRPr lang="kk-KZ"/>
          </a:p>
        </p:txBody>
      </p:sp>
      <p:sp>
        <p:nvSpPr>
          <p:cNvPr id="3" name="Нижний колонтитул 2">
            <a:extLst>
              <a:ext uri="{FF2B5EF4-FFF2-40B4-BE49-F238E27FC236}">
                <a16:creationId xmlns:a16="http://schemas.microsoft.com/office/drawing/2014/main" id="{A74DC008-58BB-C801-84D4-C1A65A33E3D6}"/>
              </a:ext>
            </a:extLst>
          </p:cNvPr>
          <p:cNvSpPr>
            <a:spLocks noGrp="1"/>
          </p:cNvSpPr>
          <p:nvPr>
            <p:ph type="ftr" sz="quarter" idx="11"/>
          </p:nvPr>
        </p:nvSpPr>
        <p:spPr/>
        <p:txBody>
          <a:bodyPr/>
          <a:lstStyle/>
          <a:p>
            <a:endParaRPr lang="kk-KZ"/>
          </a:p>
        </p:txBody>
      </p:sp>
      <p:sp>
        <p:nvSpPr>
          <p:cNvPr id="4" name="Номер слайда 3">
            <a:extLst>
              <a:ext uri="{FF2B5EF4-FFF2-40B4-BE49-F238E27FC236}">
                <a16:creationId xmlns:a16="http://schemas.microsoft.com/office/drawing/2014/main" id="{62DFBEC1-2741-E213-2FC8-76E27084F1A2}"/>
              </a:ext>
            </a:extLst>
          </p:cNvPr>
          <p:cNvSpPr>
            <a:spLocks noGrp="1"/>
          </p:cNvSpPr>
          <p:nvPr>
            <p:ph type="sldNum" sz="quarter" idx="12"/>
          </p:nvPr>
        </p:nvSpPr>
        <p:spPr/>
        <p:txBody>
          <a:bodyPr/>
          <a:lstStyle/>
          <a:p>
            <a:fld id="{A8783AB1-90C6-484E-833F-C0F9F5DC261B}" type="slidenum">
              <a:rPr lang="kk-KZ" smtClean="0"/>
              <a:t>‹#›</a:t>
            </a:fld>
            <a:endParaRPr lang="kk-KZ"/>
          </a:p>
        </p:txBody>
      </p:sp>
    </p:spTree>
    <p:extLst>
      <p:ext uri="{BB962C8B-B14F-4D97-AF65-F5344CB8AC3E}">
        <p14:creationId xmlns:p14="http://schemas.microsoft.com/office/powerpoint/2010/main" val="233659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13AC7C-94A9-B3FB-07B5-D45B6F29E1D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kk-KZ"/>
          </a:p>
        </p:txBody>
      </p:sp>
      <p:sp>
        <p:nvSpPr>
          <p:cNvPr id="3" name="Объект 2">
            <a:extLst>
              <a:ext uri="{FF2B5EF4-FFF2-40B4-BE49-F238E27FC236}">
                <a16:creationId xmlns:a16="http://schemas.microsoft.com/office/drawing/2014/main" id="{254AD720-8212-4340-3046-220A629A19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kk-KZ"/>
          </a:p>
        </p:txBody>
      </p:sp>
      <p:sp>
        <p:nvSpPr>
          <p:cNvPr id="4" name="Текст 3">
            <a:extLst>
              <a:ext uri="{FF2B5EF4-FFF2-40B4-BE49-F238E27FC236}">
                <a16:creationId xmlns:a16="http://schemas.microsoft.com/office/drawing/2014/main" id="{6DECF1BF-A3EB-63A5-B021-D4BB912FC8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4D5B9C3-6BD0-A7EB-C8B7-459677D2BD35}"/>
              </a:ext>
            </a:extLst>
          </p:cNvPr>
          <p:cNvSpPr>
            <a:spLocks noGrp="1"/>
          </p:cNvSpPr>
          <p:nvPr>
            <p:ph type="dt" sz="half" idx="10"/>
          </p:nvPr>
        </p:nvSpPr>
        <p:spPr/>
        <p:txBody>
          <a:bodyPr/>
          <a:lstStyle/>
          <a:p>
            <a:fld id="{2B5C20E4-81C2-471C-89D3-2B1468085736}" type="datetimeFigureOut">
              <a:rPr lang="kk-KZ" smtClean="0"/>
              <a:t>03.09.2024</a:t>
            </a:fld>
            <a:endParaRPr lang="kk-KZ"/>
          </a:p>
        </p:txBody>
      </p:sp>
      <p:sp>
        <p:nvSpPr>
          <p:cNvPr id="6" name="Нижний колонтитул 5">
            <a:extLst>
              <a:ext uri="{FF2B5EF4-FFF2-40B4-BE49-F238E27FC236}">
                <a16:creationId xmlns:a16="http://schemas.microsoft.com/office/drawing/2014/main" id="{1341A230-242A-CDE9-65AD-74E39933F8A9}"/>
              </a:ext>
            </a:extLst>
          </p:cNvPr>
          <p:cNvSpPr>
            <a:spLocks noGrp="1"/>
          </p:cNvSpPr>
          <p:nvPr>
            <p:ph type="ftr" sz="quarter" idx="11"/>
          </p:nvPr>
        </p:nvSpPr>
        <p:spPr/>
        <p:txBody>
          <a:bodyPr/>
          <a:lstStyle/>
          <a:p>
            <a:endParaRPr lang="kk-KZ"/>
          </a:p>
        </p:txBody>
      </p:sp>
      <p:sp>
        <p:nvSpPr>
          <p:cNvPr id="7" name="Номер слайда 6">
            <a:extLst>
              <a:ext uri="{FF2B5EF4-FFF2-40B4-BE49-F238E27FC236}">
                <a16:creationId xmlns:a16="http://schemas.microsoft.com/office/drawing/2014/main" id="{80C043B9-7B88-7E95-1B46-7F9306347524}"/>
              </a:ext>
            </a:extLst>
          </p:cNvPr>
          <p:cNvSpPr>
            <a:spLocks noGrp="1"/>
          </p:cNvSpPr>
          <p:nvPr>
            <p:ph type="sldNum" sz="quarter" idx="12"/>
          </p:nvPr>
        </p:nvSpPr>
        <p:spPr/>
        <p:txBody>
          <a:bodyPr/>
          <a:lstStyle/>
          <a:p>
            <a:fld id="{A8783AB1-90C6-484E-833F-C0F9F5DC261B}" type="slidenum">
              <a:rPr lang="kk-KZ" smtClean="0"/>
              <a:t>‹#›</a:t>
            </a:fld>
            <a:endParaRPr lang="kk-KZ"/>
          </a:p>
        </p:txBody>
      </p:sp>
    </p:spTree>
    <p:extLst>
      <p:ext uri="{BB962C8B-B14F-4D97-AF65-F5344CB8AC3E}">
        <p14:creationId xmlns:p14="http://schemas.microsoft.com/office/powerpoint/2010/main" val="3500251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DD02A3-299F-E431-69D4-DEAB79CED4B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kk-KZ"/>
          </a:p>
        </p:txBody>
      </p:sp>
      <p:sp>
        <p:nvSpPr>
          <p:cNvPr id="3" name="Рисунок 2">
            <a:extLst>
              <a:ext uri="{FF2B5EF4-FFF2-40B4-BE49-F238E27FC236}">
                <a16:creationId xmlns:a16="http://schemas.microsoft.com/office/drawing/2014/main" id="{D6F3B6E1-5FCC-9BB9-7A33-789096567E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k-KZ"/>
          </a:p>
        </p:txBody>
      </p:sp>
      <p:sp>
        <p:nvSpPr>
          <p:cNvPr id="4" name="Текст 3">
            <a:extLst>
              <a:ext uri="{FF2B5EF4-FFF2-40B4-BE49-F238E27FC236}">
                <a16:creationId xmlns:a16="http://schemas.microsoft.com/office/drawing/2014/main" id="{FDB22E44-D0FA-6B21-4304-95ABBBFC43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F77BF25-B910-0732-1917-61C7D5A19E6A}"/>
              </a:ext>
            </a:extLst>
          </p:cNvPr>
          <p:cNvSpPr>
            <a:spLocks noGrp="1"/>
          </p:cNvSpPr>
          <p:nvPr>
            <p:ph type="dt" sz="half" idx="10"/>
          </p:nvPr>
        </p:nvSpPr>
        <p:spPr/>
        <p:txBody>
          <a:bodyPr/>
          <a:lstStyle/>
          <a:p>
            <a:fld id="{2B5C20E4-81C2-471C-89D3-2B1468085736}" type="datetimeFigureOut">
              <a:rPr lang="kk-KZ" smtClean="0"/>
              <a:t>03.09.2024</a:t>
            </a:fld>
            <a:endParaRPr lang="kk-KZ"/>
          </a:p>
        </p:txBody>
      </p:sp>
      <p:sp>
        <p:nvSpPr>
          <p:cNvPr id="6" name="Нижний колонтитул 5">
            <a:extLst>
              <a:ext uri="{FF2B5EF4-FFF2-40B4-BE49-F238E27FC236}">
                <a16:creationId xmlns:a16="http://schemas.microsoft.com/office/drawing/2014/main" id="{CE6B3494-73DB-8887-4121-0CC2E729F568}"/>
              </a:ext>
            </a:extLst>
          </p:cNvPr>
          <p:cNvSpPr>
            <a:spLocks noGrp="1"/>
          </p:cNvSpPr>
          <p:nvPr>
            <p:ph type="ftr" sz="quarter" idx="11"/>
          </p:nvPr>
        </p:nvSpPr>
        <p:spPr/>
        <p:txBody>
          <a:bodyPr/>
          <a:lstStyle/>
          <a:p>
            <a:endParaRPr lang="kk-KZ"/>
          </a:p>
        </p:txBody>
      </p:sp>
      <p:sp>
        <p:nvSpPr>
          <p:cNvPr id="7" name="Номер слайда 6">
            <a:extLst>
              <a:ext uri="{FF2B5EF4-FFF2-40B4-BE49-F238E27FC236}">
                <a16:creationId xmlns:a16="http://schemas.microsoft.com/office/drawing/2014/main" id="{84E5346F-F07E-7401-5E7E-2917EB1C8C43}"/>
              </a:ext>
            </a:extLst>
          </p:cNvPr>
          <p:cNvSpPr>
            <a:spLocks noGrp="1"/>
          </p:cNvSpPr>
          <p:nvPr>
            <p:ph type="sldNum" sz="quarter" idx="12"/>
          </p:nvPr>
        </p:nvSpPr>
        <p:spPr/>
        <p:txBody>
          <a:bodyPr/>
          <a:lstStyle/>
          <a:p>
            <a:fld id="{A8783AB1-90C6-484E-833F-C0F9F5DC261B}" type="slidenum">
              <a:rPr lang="kk-KZ" smtClean="0"/>
              <a:t>‹#›</a:t>
            </a:fld>
            <a:endParaRPr lang="kk-KZ"/>
          </a:p>
        </p:txBody>
      </p:sp>
    </p:spTree>
    <p:extLst>
      <p:ext uri="{BB962C8B-B14F-4D97-AF65-F5344CB8AC3E}">
        <p14:creationId xmlns:p14="http://schemas.microsoft.com/office/powerpoint/2010/main" val="2873477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E84533-FAAE-8795-E6D8-69A0DA136C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kk-KZ"/>
          </a:p>
        </p:txBody>
      </p:sp>
      <p:sp>
        <p:nvSpPr>
          <p:cNvPr id="3" name="Текст 2">
            <a:extLst>
              <a:ext uri="{FF2B5EF4-FFF2-40B4-BE49-F238E27FC236}">
                <a16:creationId xmlns:a16="http://schemas.microsoft.com/office/drawing/2014/main" id="{EA4E4FA8-1E46-301F-753C-5B1E994812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kk-KZ"/>
          </a:p>
        </p:txBody>
      </p:sp>
      <p:sp>
        <p:nvSpPr>
          <p:cNvPr id="4" name="Дата 3">
            <a:extLst>
              <a:ext uri="{FF2B5EF4-FFF2-40B4-BE49-F238E27FC236}">
                <a16:creationId xmlns:a16="http://schemas.microsoft.com/office/drawing/2014/main" id="{5D25D627-DFA2-DACD-BDEA-E11E9C8BEA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5C20E4-81C2-471C-89D3-2B1468085736}" type="datetimeFigureOut">
              <a:rPr lang="kk-KZ" smtClean="0"/>
              <a:t>03.09.2024</a:t>
            </a:fld>
            <a:endParaRPr lang="kk-KZ"/>
          </a:p>
        </p:txBody>
      </p:sp>
      <p:sp>
        <p:nvSpPr>
          <p:cNvPr id="5" name="Нижний колонтитул 4">
            <a:extLst>
              <a:ext uri="{FF2B5EF4-FFF2-40B4-BE49-F238E27FC236}">
                <a16:creationId xmlns:a16="http://schemas.microsoft.com/office/drawing/2014/main" id="{D4633773-C4AE-B447-6734-689F6E061F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k-KZ"/>
          </a:p>
        </p:txBody>
      </p:sp>
      <p:sp>
        <p:nvSpPr>
          <p:cNvPr id="6" name="Номер слайда 5">
            <a:extLst>
              <a:ext uri="{FF2B5EF4-FFF2-40B4-BE49-F238E27FC236}">
                <a16:creationId xmlns:a16="http://schemas.microsoft.com/office/drawing/2014/main" id="{1DE5D66D-5A61-DC73-4C4D-FDD1257B6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83AB1-90C6-484E-833F-C0F9F5DC261B}" type="slidenum">
              <a:rPr lang="kk-KZ" smtClean="0"/>
              <a:t>‹#›</a:t>
            </a:fld>
            <a:endParaRPr lang="kk-KZ"/>
          </a:p>
        </p:txBody>
      </p:sp>
    </p:spTree>
    <p:extLst>
      <p:ext uri="{BB962C8B-B14F-4D97-AF65-F5344CB8AC3E}">
        <p14:creationId xmlns:p14="http://schemas.microsoft.com/office/powerpoint/2010/main" val="717816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kk.gov-civ-guarda.pt/george-boole"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C34111-ED38-0458-B06C-EECDA90D9234}"/>
              </a:ext>
            </a:extLst>
          </p:cNvPr>
          <p:cNvSpPr>
            <a:spLocks noGrp="1"/>
          </p:cNvSpPr>
          <p:nvPr>
            <p:ph type="ctrTitle"/>
          </p:nvPr>
        </p:nvSpPr>
        <p:spPr>
          <a:xfrm>
            <a:off x="1524000" y="1537143"/>
            <a:ext cx="9144000" cy="2387600"/>
          </a:xfrm>
        </p:spPr>
        <p:txBody>
          <a:bodyPr>
            <a:normAutofit/>
          </a:bodyPr>
          <a:lstStyle/>
          <a:p>
            <a:r>
              <a:rPr lang="kk-KZ" sz="2400" b="1" dirty="0">
                <a:effectLst/>
                <a:latin typeface="Times New Roman" panose="02020603050405020304" pitchFamily="18" charset="0"/>
                <a:ea typeface="Times New Roman" panose="02020603050405020304" pitchFamily="18" charset="0"/>
              </a:rPr>
              <a:t>Лек</a:t>
            </a:r>
            <a:r>
              <a:rPr lang="en-US" sz="2400" b="1" dirty="0">
                <a:effectLst/>
                <a:latin typeface="Times New Roman" panose="02020603050405020304" pitchFamily="18" charset="0"/>
                <a:ea typeface="Times New Roman" panose="02020603050405020304" pitchFamily="18" charset="0"/>
              </a:rPr>
              <a:t> 1. </a:t>
            </a:r>
            <a:r>
              <a:rPr lang="kk-KZ" sz="2400" dirty="0">
                <a:effectLst/>
                <a:latin typeface="Times New Roman" panose="02020603050405020304" pitchFamily="18" charset="0"/>
                <a:ea typeface="Times New Roman" panose="02020603050405020304" pitchFamily="18" charset="0"/>
              </a:rPr>
              <a:t>Кіріспе. </a:t>
            </a:r>
            <a:r>
              <a:rPr lang="kk-KZ" sz="2400" b="1" dirty="0">
                <a:effectLst/>
                <a:latin typeface="Times New Roman" panose="02020603050405020304" pitchFamily="18" charset="0"/>
                <a:ea typeface="Times New Roman" panose="02020603050405020304" pitchFamily="18" charset="0"/>
              </a:rPr>
              <a:t>Сандық технологияның арифметикалық негіздері.</a:t>
            </a:r>
            <a:r>
              <a:rPr lang="kk-KZ" sz="2400" dirty="0">
                <a:effectLst/>
                <a:latin typeface="Times New Roman" panose="02020603050405020304" pitchFamily="18" charset="0"/>
                <a:ea typeface="Times New Roman" panose="02020603050405020304" pitchFamily="18" charset="0"/>
              </a:rPr>
              <a:t> Санау жүйелері. Олардың түрлері мен классификациясы. Сандарды әртүрлі санақ жүйелеріне түрлендіру</a:t>
            </a:r>
            <a:r>
              <a:rPr lang="kk-KZ" sz="2400" b="1" dirty="0">
                <a:effectLst/>
                <a:latin typeface="Times New Roman" panose="02020603050405020304" pitchFamily="18" charset="0"/>
                <a:ea typeface="Times New Roman" panose="02020603050405020304" pitchFamily="18" charset="0"/>
              </a:rPr>
              <a:t>. </a:t>
            </a:r>
            <a:r>
              <a:rPr lang="kk-KZ" sz="2400" dirty="0">
                <a:effectLst/>
                <a:latin typeface="Times New Roman" panose="02020603050405020304" pitchFamily="18" charset="0"/>
                <a:ea typeface="Times New Roman" panose="02020603050405020304" pitchFamily="18" charset="0"/>
              </a:rPr>
              <a:t>Арифметикалық қолдану. </a:t>
            </a:r>
            <a:r>
              <a:rPr lang="kk-KZ" sz="2400" b="1" dirty="0">
                <a:effectLst/>
                <a:latin typeface="Times New Roman" panose="02020603050405020304" pitchFamily="18" charset="0"/>
                <a:ea typeface="Times New Roman" panose="02020603050405020304" pitchFamily="18" charset="0"/>
              </a:rPr>
              <a:t>Сандық технологияның логикалық негіздері</a:t>
            </a:r>
            <a:r>
              <a:rPr lang="kk-KZ" sz="2400" dirty="0">
                <a:effectLst/>
                <a:latin typeface="Times New Roman" panose="02020603050405020304" pitchFamily="18" charset="0"/>
                <a:ea typeface="Times New Roman" panose="02020603050405020304" pitchFamily="18" charset="0"/>
              </a:rPr>
              <a:t>. Бул алгебрасы.</a:t>
            </a:r>
            <a:r>
              <a:rPr lang="kk-KZ" sz="2400" b="1" dirty="0">
                <a:effectLst/>
                <a:latin typeface="Times New Roman" panose="02020603050405020304" pitchFamily="18" charset="0"/>
                <a:ea typeface="Times New Roman" panose="02020603050405020304" pitchFamily="18" charset="0"/>
              </a:rPr>
              <a:t> </a:t>
            </a:r>
            <a:r>
              <a:rPr lang="kk-KZ" sz="2400" dirty="0">
                <a:effectLst/>
                <a:latin typeface="Times New Roman" panose="02020603050405020304" pitchFamily="18" charset="0"/>
                <a:ea typeface="Times New Roman" panose="02020603050405020304" pitchFamily="18" charset="0"/>
              </a:rPr>
              <a:t>Логикалық элементтер. Логикалық элементтердің ақиқат кестесі.</a:t>
            </a:r>
            <a:endParaRPr lang="kk-KZ" sz="2400" dirty="0"/>
          </a:p>
        </p:txBody>
      </p:sp>
    </p:spTree>
    <p:extLst>
      <p:ext uri="{BB962C8B-B14F-4D97-AF65-F5344CB8AC3E}">
        <p14:creationId xmlns:p14="http://schemas.microsoft.com/office/powerpoint/2010/main" val="2277689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0E72FA-E136-2529-371C-365AA2FB64FE}"/>
              </a:ext>
            </a:extLst>
          </p:cNvPr>
          <p:cNvSpPr>
            <a:spLocks noGrp="1"/>
          </p:cNvSpPr>
          <p:nvPr>
            <p:ph type="title"/>
          </p:nvPr>
        </p:nvSpPr>
        <p:spPr/>
        <p:txBody>
          <a:bodyPr>
            <a:normAutofit/>
          </a:bodyPr>
          <a:lstStyle/>
          <a:p>
            <a:r>
              <a:rPr lang="kk-KZ" sz="2400" b="1" i="0" dirty="0">
                <a:solidFill>
                  <a:srgbClr val="FF0000"/>
                </a:solidFill>
                <a:effectLst/>
                <a:latin typeface="Times New Roman" panose="02020603050405020304" pitchFamily="18" charset="0"/>
                <a:cs typeface="Times New Roman" panose="02020603050405020304" pitchFamily="18" charset="0"/>
              </a:rPr>
              <a:t>Ондық</a:t>
            </a:r>
            <a:r>
              <a:rPr lang="kk-KZ" sz="2400" b="1" i="0" dirty="0">
                <a:solidFill>
                  <a:srgbClr val="000000"/>
                </a:solidFill>
                <a:effectLst/>
                <a:latin typeface="Times New Roman" panose="02020603050405020304" pitchFamily="18" charset="0"/>
                <a:cs typeface="Times New Roman" panose="02020603050405020304" pitchFamily="18" charset="0"/>
              </a:rPr>
              <a:t> сандарды </a:t>
            </a:r>
            <a:r>
              <a:rPr lang="kk-KZ" sz="2400" b="1" i="0" dirty="0">
                <a:solidFill>
                  <a:srgbClr val="FF0000"/>
                </a:solidFill>
                <a:effectLst/>
                <a:latin typeface="Times New Roman" panose="02020603050405020304" pitchFamily="18" charset="0"/>
                <a:cs typeface="Times New Roman" panose="02020603050405020304" pitchFamily="18" charset="0"/>
              </a:rPr>
              <a:t>сегіздік</a:t>
            </a:r>
            <a:r>
              <a:rPr lang="kk-KZ" sz="2400" b="1" i="0" dirty="0">
                <a:solidFill>
                  <a:srgbClr val="000000"/>
                </a:solidFill>
                <a:effectLst/>
                <a:latin typeface="Times New Roman" panose="02020603050405020304" pitchFamily="18" charset="0"/>
                <a:cs typeface="Times New Roman" panose="02020603050405020304" pitchFamily="18" charset="0"/>
              </a:rPr>
              <a:t> санау жүйесіне ауыстыру</a:t>
            </a:r>
            <a:endParaRPr lang="kk-KZ" sz="24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89B908E0-CFDE-E7EB-7BEA-F93782D5882B}"/>
              </a:ext>
            </a:extLst>
          </p:cNvPr>
          <p:cNvSpPr>
            <a:spLocks noGrp="1"/>
          </p:cNvSpPr>
          <p:nvPr>
            <p:ph idx="1"/>
          </p:nvPr>
        </p:nvSpPr>
        <p:spPr/>
        <p:txBody>
          <a:bodyPr>
            <a:normAutofit/>
          </a:bodyPr>
          <a:lstStyle/>
          <a:p>
            <a:pPr algn="just"/>
            <a:r>
              <a:rPr lang="kk-KZ" sz="2400" b="0" i="0" dirty="0">
                <a:solidFill>
                  <a:srgbClr val="000000"/>
                </a:solidFill>
                <a:effectLst/>
                <a:latin typeface="Times New Roman" panose="02020603050405020304" pitchFamily="18" charset="0"/>
                <a:cs typeface="Times New Roman" panose="02020603050405020304" pitchFamily="18" charset="0"/>
              </a:rPr>
              <a:t>Сандарды ондық жүйеден сегіздік жүйеге ауыстыру үшін екілік жүйеге ауыстыру әдісін қолдануға болады. Түрлендіретін санды ондық жүйенің ережесі бойынша 7 - ден аспайтын қалдығын еске сақтай отырып, 8 - </a:t>
            </a:r>
            <a:r>
              <a:rPr lang="kk-KZ" sz="2400" b="0" i="0" dirty="0" err="1">
                <a:solidFill>
                  <a:srgbClr val="000000"/>
                </a:solidFill>
                <a:effectLst/>
                <a:latin typeface="Times New Roman" panose="02020603050405020304" pitchFamily="18" charset="0"/>
                <a:cs typeface="Times New Roman" panose="02020603050405020304" pitchFamily="18" charset="0"/>
              </a:rPr>
              <a:t>ге</a:t>
            </a:r>
            <a:r>
              <a:rPr lang="kk-KZ" sz="2400" b="0" i="0" dirty="0">
                <a:solidFill>
                  <a:srgbClr val="000000"/>
                </a:solidFill>
                <a:effectLst/>
                <a:latin typeface="Times New Roman" panose="02020603050405020304" pitchFamily="18" charset="0"/>
                <a:cs typeface="Times New Roman" panose="02020603050405020304" pitchFamily="18" charset="0"/>
              </a:rPr>
              <a:t> бөледі.</a:t>
            </a:r>
            <a:endParaRPr lang="kk-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8282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5F3749B4-7ECD-6196-9DEC-E0D7EE6251D1}"/>
              </a:ext>
            </a:extLst>
          </p:cNvPr>
          <p:cNvSpPr txBox="1">
            <a:spLocks/>
          </p:cNvSpPr>
          <p:nvPr/>
        </p:nvSpPr>
        <p:spPr>
          <a:xfrm>
            <a:off x="1371600" y="430873"/>
            <a:ext cx="840717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k-KZ" sz="2400" b="1" dirty="0">
                <a:solidFill>
                  <a:srgbClr val="FF0000"/>
                </a:solidFill>
                <a:latin typeface="Times New Roman" pitchFamily="18" charset="0"/>
                <a:cs typeface="Times New Roman" pitchFamily="18" charset="0"/>
              </a:rPr>
              <a:t>Ондық</a:t>
            </a:r>
            <a:r>
              <a:rPr lang="kk-KZ" sz="2400" b="1" dirty="0">
                <a:latin typeface="Times New Roman" pitchFamily="18" charset="0"/>
                <a:cs typeface="Times New Roman" pitchFamily="18" charset="0"/>
              </a:rPr>
              <a:t> санау жүйесінен </a:t>
            </a:r>
            <a:r>
              <a:rPr lang="kk-KZ" sz="2400" b="1" dirty="0">
                <a:solidFill>
                  <a:srgbClr val="FF0000"/>
                </a:solidFill>
                <a:latin typeface="Times New Roman" pitchFamily="18" charset="0"/>
                <a:cs typeface="Times New Roman" pitchFamily="18" charset="0"/>
              </a:rPr>
              <a:t>Сегіздік</a:t>
            </a:r>
            <a:r>
              <a:rPr lang="kk-KZ" sz="2400" b="1" dirty="0">
                <a:latin typeface="Times New Roman" pitchFamily="18" charset="0"/>
                <a:cs typeface="Times New Roman" pitchFamily="18" charset="0"/>
              </a:rPr>
              <a:t> санау жүйесіне ауысу</a:t>
            </a:r>
            <a:endParaRPr lang="ru-RU" sz="2400" b="1" dirty="0">
              <a:latin typeface="Times New Roman" pitchFamily="18" charset="0"/>
              <a:cs typeface="Times New Roman" pitchFamily="18" charset="0"/>
            </a:endParaRPr>
          </a:p>
        </p:txBody>
      </p:sp>
      <p:sp>
        <p:nvSpPr>
          <p:cNvPr id="5" name="Содержимое 2">
            <a:extLst>
              <a:ext uri="{FF2B5EF4-FFF2-40B4-BE49-F238E27FC236}">
                <a16:creationId xmlns:a16="http://schemas.microsoft.com/office/drawing/2014/main" id="{15A3F8FC-DF8C-8CE5-A5A9-A2599251D3E3}"/>
              </a:ext>
            </a:extLst>
          </p:cNvPr>
          <p:cNvSpPr txBox="1">
            <a:spLocks/>
          </p:cNvSpPr>
          <p:nvPr/>
        </p:nvSpPr>
        <p:spPr>
          <a:xfrm>
            <a:off x="3206552" y="2049189"/>
            <a:ext cx="8229600" cy="46413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kk-KZ" b="1">
                <a:effectLst>
                  <a:outerShdw blurRad="38100" dist="38100" dir="2700000" algn="tl">
                    <a:srgbClr val="000000">
                      <a:alpha val="43137"/>
                    </a:srgbClr>
                  </a:outerShdw>
                </a:effectLst>
                <a:latin typeface="Times New Roman" pitchFamily="18" charset="0"/>
                <a:cs typeface="Times New Roman" pitchFamily="18" charset="0"/>
              </a:rPr>
              <a:t>891                       </a:t>
            </a:r>
            <a:r>
              <a:rPr lang="kk-KZ"/>
              <a:t> </a:t>
            </a:r>
            <a:r>
              <a:rPr lang="kk-KZ" b="1">
                <a:effectLst>
                  <a:outerShdw blurRad="38100" dist="38100" dir="2700000" algn="tl">
                    <a:srgbClr val="000000">
                      <a:alpha val="43137"/>
                    </a:srgbClr>
                  </a:outerShdw>
                </a:effectLst>
                <a:latin typeface="Times New Roman" pitchFamily="18" charset="0"/>
                <a:cs typeface="Times New Roman" pitchFamily="18" charset="0"/>
              </a:rPr>
              <a:t>891</a:t>
            </a:r>
            <a:r>
              <a:rPr lang="kk-KZ" b="1" baseline="-25000">
                <a:effectLst>
                  <a:outerShdw blurRad="38100" dist="38100" dir="2700000" algn="tl">
                    <a:srgbClr val="000000">
                      <a:alpha val="43137"/>
                    </a:srgbClr>
                  </a:outerShdw>
                </a:effectLst>
                <a:latin typeface="Times New Roman" pitchFamily="18" charset="0"/>
                <a:cs typeface="Times New Roman" pitchFamily="18" charset="0"/>
              </a:rPr>
              <a:t>10</a:t>
            </a:r>
            <a:r>
              <a:rPr lang="en-US" b="1">
                <a:effectLst>
                  <a:outerShdw blurRad="38100" dist="38100" dir="2700000" algn="tl">
                    <a:srgbClr val="000000">
                      <a:alpha val="43137"/>
                    </a:srgbClr>
                  </a:outerShdw>
                </a:effectLst>
                <a:latin typeface="Times New Roman" pitchFamily="18" charset="0"/>
                <a:cs typeface="Times New Roman" pitchFamily="18" charset="0"/>
              </a:rPr>
              <a:t> = </a:t>
            </a:r>
            <a:r>
              <a:rPr lang="kk-KZ" b="1">
                <a:effectLst>
                  <a:outerShdw blurRad="38100" dist="38100" dir="2700000" algn="tl">
                    <a:srgbClr val="000000">
                      <a:alpha val="43137"/>
                    </a:srgbClr>
                  </a:outerShdw>
                </a:effectLst>
                <a:latin typeface="Times New Roman" pitchFamily="18" charset="0"/>
                <a:cs typeface="Times New Roman" pitchFamily="18" charset="0"/>
              </a:rPr>
              <a:t>1573</a:t>
            </a:r>
            <a:r>
              <a:rPr lang="kk-KZ" b="1" baseline="-25000">
                <a:effectLst>
                  <a:outerShdw blurRad="38100" dist="38100" dir="2700000" algn="tl">
                    <a:srgbClr val="000000">
                      <a:alpha val="43137"/>
                    </a:srgbClr>
                  </a:outerShdw>
                </a:effectLst>
                <a:latin typeface="Times New Roman" pitchFamily="18" charset="0"/>
                <a:cs typeface="Times New Roman" pitchFamily="18" charset="0"/>
              </a:rPr>
              <a:t>8</a:t>
            </a:r>
            <a:endParaRPr lang="ru-RU" b="1">
              <a:effectLst>
                <a:outerShdw blurRad="38100" dist="38100" dir="2700000" algn="tl">
                  <a:srgbClr val="000000">
                    <a:alpha val="43137"/>
                  </a:srgbClr>
                </a:outerShdw>
              </a:effectLst>
              <a:latin typeface="Times New Roman" pitchFamily="18" charset="0"/>
              <a:cs typeface="Times New Roman" pitchFamily="18" charset="0"/>
            </a:endParaRPr>
          </a:p>
          <a:p>
            <a:pPr>
              <a:buFont typeface="Arial" panose="020B0604020202020204" pitchFamily="34" charset="0"/>
              <a:buNone/>
            </a:pPr>
            <a:endParaRPr lang="ru-RU" b="1" dirty="0">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6" name="Группа 38">
            <a:extLst>
              <a:ext uri="{FF2B5EF4-FFF2-40B4-BE49-F238E27FC236}">
                <a16:creationId xmlns:a16="http://schemas.microsoft.com/office/drawing/2014/main" id="{BE478A2E-2C81-619A-ED88-C5EADC63B899}"/>
              </a:ext>
            </a:extLst>
          </p:cNvPr>
          <p:cNvGrpSpPr/>
          <p:nvPr/>
        </p:nvGrpSpPr>
        <p:grpSpPr>
          <a:xfrm>
            <a:off x="4008984" y="2121197"/>
            <a:ext cx="792088" cy="584448"/>
            <a:chOff x="1115616" y="1124744"/>
            <a:chExt cx="792088" cy="584448"/>
          </a:xfrm>
        </p:grpSpPr>
        <p:cxnSp>
          <p:nvCxnSpPr>
            <p:cNvPr id="7" name="Прямая соединительная линия 6">
              <a:extLst>
                <a:ext uri="{FF2B5EF4-FFF2-40B4-BE49-F238E27FC236}">
                  <a16:creationId xmlns:a16="http://schemas.microsoft.com/office/drawing/2014/main" id="{BFB734EB-AECA-EA79-A791-9114A2A7E0EE}"/>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8" name="Прямая соединительная линия 7">
              <a:extLst>
                <a:ext uri="{FF2B5EF4-FFF2-40B4-BE49-F238E27FC236}">
                  <a16:creationId xmlns:a16="http://schemas.microsoft.com/office/drawing/2014/main" id="{C5E43098-6957-9F74-B282-18FBB69881AA}"/>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sp>
        <p:nvSpPr>
          <p:cNvPr id="9" name="TextBox 8">
            <a:extLst>
              <a:ext uri="{FF2B5EF4-FFF2-40B4-BE49-F238E27FC236}">
                <a16:creationId xmlns:a16="http://schemas.microsoft.com/office/drawing/2014/main" id="{C8030389-BA8B-0827-23E6-9C73D4A25A88}"/>
              </a:ext>
            </a:extLst>
          </p:cNvPr>
          <p:cNvSpPr txBox="1"/>
          <p:nvPr/>
        </p:nvSpPr>
        <p:spPr>
          <a:xfrm>
            <a:off x="4080992" y="2121197"/>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8</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0" name="Группа 38">
            <a:extLst>
              <a:ext uri="{FF2B5EF4-FFF2-40B4-BE49-F238E27FC236}">
                <a16:creationId xmlns:a16="http://schemas.microsoft.com/office/drawing/2014/main" id="{D9031CB1-A001-27DA-DF26-02F82D7D31AB}"/>
              </a:ext>
            </a:extLst>
          </p:cNvPr>
          <p:cNvGrpSpPr/>
          <p:nvPr/>
        </p:nvGrpSpPr>
        <p:grpSpPr>
          <a:xfrm>
            <a:off x="4801072" y="2553245"/>
            <a:ext cx="792088" cy="584448"/>
            <a:chOff x="1115616" y="1124744"/>
            <a:chExt cx="792088" cy="584448"/>
          </a:xfrm>
        </p:grpSpPr>
        <p:cxnSp>
          <p:nvCxnSpPr>
            <p:cNvPr id="11" name="Прямая соединительная линия 10">
              <a:extLst>
                <a:ext uri="{FF2B5EF4-FFF2-40B4-BE49-F238E27FC236}">
                  <a16:creationId xmlns:a16="http://schemas.microsoft.com/office/drawing/2014/main" id="{D47D9ED5-BC18-B362-7F6C-4BB6B9813C14}"/>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12" name="Прямая соединительная линия 11">
              <a:extLst>
                <a:ext uri="{FF2B5EF4-FFF2-40B4-BE49-F238E27FC236}">
                  <a16:creationId xmlns:a16="http://schemas.microsoft.com/office/drawing/2014/main" id="{0222F685-1395-5685-9C65-A5FE73DF9AF4}"/>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grpSp>
        <p:nvGrpSpPr>
          <p:cNvPr id="13" name="Группа 38">
            <a:extLst>
              <a:ext uri="{FF2B5EF4-FFF2-40B4-BE49-F238E27FC236}">
                <a16:creationId xmlns:a16="http://schemas.microsoft.com/office/drawing/2014/main" id="{9EC3DB04-2A2F-A642-1F71-32AE5298AF1C}"/>
              </a:ext>
            </a:extLst>
          </p:cNvPr>
          <p:cNvGrpSpPr/>
          <p:nvPr/>
        </p:nvGrpSpPr>
        <p:grpSpPr>
          <a:xfrm>
            <a:off x="5593160" y="2985293"/>
            <a:ext cx="792088" cy="584448"/>
            <a:chOff x="1115616" y="1124744"/>
            <a:chExt cx="792088" cy="584448"/>
          </a:xfrm>
        </p:grpSpPr>
        <p:cxnSp>
          <p:nvCxnSpPr>
            <p:cNvPr id="14" name="Прямая соединительная линия 13">
              <a:extLst>
                <a:ext uri="{FF2B5EF4-FFF2-40B4-BE49-F238E27FC236}">
                  <a16:creationId xmlns:a16="http://schemas.microsoft.com/office/drawing/2014/main" id="{2E56DD2D-DAAD-A09C-A4BA-DE86A53E4002}"/>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15" name="Прямая соединительная линия 14">
              <a:extLst>
                <a:ext uri="{FF2B5EF4-FFF2-40B4-BE49-F238E27FC236}">
                  <a16:creationId xmlns:a16="http://schemas.microsoft.com/office/drawing/2014/main" id="{EDB20920-461A-A864-3CD8-CC9912DAD03B}"/>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sp>
        <p:nvSpPr>
          <p:cNvPr id="16" name="TextBox 15">
            <a:extLst>
              <a:ext uri="{FF2B5EF4-FFF2-40B4-BE49-F238E27FC236}">
                <a16:creationId xmlns:a16="http://schemas.microsoft.com/office/drawing/2014/main" id="{7EE382EE-117F-60BB-AD54-37584A677EA0}"/>
              </a:ext>
            </a:extLst>
          </p:cNvPr>
          <p:cNvSpPr txBox="1"/>
          <p:nvPr/>
        </p:nvSpPr>
        <p:spPr>
          <a:xfrm>
            <a:off x="4801072" y="2553245"/>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8</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7" name="TextBox 16">
            <a:extLst>
              <a:ext uri="{FF2B5EF4-FFF2-40B4-BE49-F238E27FC236}">
                <a16:creationId xmlns:a16="http://schemas.microsoft.com/office/drawing/2014/main" id="{EB30DF3A-953C-6177-9C2D-C0DC4C3EBC1C}"/>
              </a:ext>
            </a:extLst>
          </p:cNvPr>
          <p:cNvSpPr txBox="1"/>
          <p:nvPr/>
        </p:nvSpPr>
        <p:spPr>
          <a:xfrm>
            <a:off x="5593160" y="2985293"/>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8</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8" name="TextBox 17">
            <a:extLst>
              <a:ext uri="{FF2B5EF4-FFF2-40B4-BE49-F238E27FC236}">
                <a16:creationId xmlns:a16="http://schemas.microsoft.com/office/drawing/2014/main" id="{62F5A60F-2912-7AE7-4BB8-AC2C6A2EF5CB}"/>
              </a:ext>
            </a:extLst>
          </p:cNvPr>
          <p:cNvSpPr txBox="1"/>
          <p:nvPr/>
        </p:nvSpPr>
        <p:spPr>
          <a:xfrm>
            <a:off x="4008984" y="2769269"/>
            <a:ext cx="792088"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111</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9" name="TextBox 18">
            <a:extLst>
              <a:ext uri="{FF2B5EF4-FFF2-40B4-BE49-F238E27FC236}">
                <a16:creationId xmlns:a16="http://schemas.microsoft.com/office/drawing/2014/main" id="{8BFCA316-0608-E7BE-8026-451225E2FE40}"/>
              </a:ext>
            </a:extLst>
          </p:cNvPr>
          <p:cNvSpPr txBox="1"/>
          <p:nvPr/>
        </p:nvSpPr>
        <p:spPr>
          <a:xfrm>
            <a:off x="4801072" y="3201317"/>
            <a:ext cx="792088"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13</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 name="TextBox 19">
            <a:extLst>
              <a:ext uri="{FF2B5EF4-FFF2-40B4-BE49-F238E27FC236}">
                <a16:creationId xmlns:a16="http://schemas.microsoft.com/office/drawing/2014/main" id="{3A0F8522-5E81-8042-C050-40AF973DF7D8}"/>
              </a:ext>
            </a:extLst>
          </p:cNvPr>
          <p:cNvSpPr txBox="1"/>
          <p:nvPr/>
        </p:nvSpPr>
        <p:spPr>
          <a:xfrm>
            <a:off x="5593160" y="3561357"/>
            <a:ext cx="792088"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1" name="TextBox 20">
            <a:extLst>
              <a:ext uri="{FF2B5EF4-FFF2-40B4-BE49-F238E27FC236}">
                <a16:creationId xmlns:a16="http://schemas.microsoft.com/office/drawing/2014/main" id="{D102AFDA-5345-F6D1-89F9-D7292B4834FF}"/>
              </a:ext>
            </a:extLst>
          </p:cNvPr>
          <p:cNvSpPr txBox="1"/>
          <p:nvPr/>
        </p:nvSpPr>
        <p:spPr>
          <a:xfrm>
            <a:off x="4008984" y="3057301"/>
            <a:ext cx="792088"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104</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2" name="TextBox 21">
            <a:extLst>
              <a:ext uri="{FF2B5EF4-FFF2-40B4-BE49-F238E27FC236}">
                <a16:creationId xmlns:a16="http://schemas.microsoft.com/office/drawing/2014/main" id="{C2866193-8025-1ED5-59CB-9820F92060FB}"/>
              </a:ext>
            </a:extLst>
          </p:cNvPr>
          <p:cNvSpPr txBox="1"/>
          <p:nvPr/>
        </p:nvSpPr>
        <p:spPr>
          <a:xfrm>
            <a:off x="3288904" y="2409229"/>
            <a:ext cx="792088"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888</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3" name="TextBox 22">
            <a:extLst>
              <a:ext uri="{FF2B5EF4-FFF2-40B4-BE49-F238E27FC236}">
                <a16:creationId xmlns:a16="http://schemas.microsoft.com/office/drawing/2014/main" id="{A378D2AF-6DFF-38EB-C531-E8D8079BE4FE}"/>
              </a:ext>
            </a:extLst>
          </p:cNvPr>
          <p:cNvSpPr txBox="1"/>
          <p:nvPr/>
        </p:nvSpPr>
        <p:spPr>
          <a:xfrm>
            <a:off x="4945088" y="3489349"/>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8</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4" name="TextBox 23">
            <a:extLst>
              <a:ext uri="{FF2B5EF4-FFF2-40B4-BE49-F238E27FC236}">
                <a16:creationId xmlns:a16="http://schemas.microsoft.com/office/drawing/2014/main" id="{5FAF0C6C-65F3-929A-E5C6-A2B5884D21BC}"/>
              </a:ext>
            </a:extLst>
          </p:cNvPr>
          <p:cNvSpPr txBox="1"/>
          <p:nvPr/>
        </p:nvSpPr>
        <p:spPr>
          <a:xfrm>
            <a:off x="4585048" y="3345333"/>
            <a:ext cx="504056" cy="461665"/>
          </a:xfrm>
          <a:prstGeom prst="rect">
            <a:avLst/>
          </a:prstGeom>
          <a:noFill/>
        </p:spPr>
        <p:txBody>
          <a:bodyPr wrap="square" rtlCol="0">
            <a:spAutoFit/>
          </a:bodyPr>
          <a:lstStyle/>
          <a:p>
            <a:r>
              <a:rPr lang="kk-KZ" sz="2400" b="1" dirty="0">
                <a:effectLst>
                  <a:outerShdw blurRad="38100" dist="38100" dir="2700000" algn="tl">
                    <a:srgbClr val="000000">
                      <a:alpha val="43137"/>
                    </a:srgbClr>
                  </a:outerShdw>
                </a:effectLst>
                <a:latin typeface="Times New Roman" pitchFamily="18" charset="0"/>
                <a:cs typeface="Times New Roman" pitchFamily="18" charset="0"/>
              </a:rPr>
              <a:t> - </a:t>
            </a:r>
            <a:endParaRPr lang="ru-RU"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5" name="TextBox 24">
            <a:extLst>
              <a:ext uri="{FF2B5EF4-FFF2-40B4-BE49-F238E27FC236}">
                <a16:creationId xmlns:a16="http://schemas.microsoft.com/office/drawing/2014/main" id="{29DC2536-738C-33F9-C1E1-7AAA0123F857}"/>
              </a:ext>
            </a:extLst>
          </p:cNvPr>
          <p:cNvSpPr txBox="1"/>
          <p:nvPr/>
        </p:nvSpPr>
        <p:spPr>
          <a:xfrm>
            <a:off x="3792960" y="2913285"/>
            <a:ext cx="504056" cy="461665"/>
          </a:xfrm>
          <a:prstGeom prst="rect">
            <a:avLst/>
          </a:prstGeom>
          <a:noFill/>
        </p:spPr>
        <p:txBody>
          <a:bodyPr wrap="square" rtlCol="0">
            <a:spAutoFit/>
          </a:bodyPr>
          <a:lstStyle/>
          <a:p>
            <a:r>
              <a:rPr lang="kk-KZ" sz="2400" b="1" dirty="0">
                <a:effectLst>
                  <a:outerShdw blurRad="38100" dist="38100" dir="2700000" algn="tl">
                    <a:srgbClr val="000000">
                      <a:alpha val="43137"/>
                    </a:srgbClr>
                  </a:outerShdw>
                </a:effectLst>
                <a:latin typeface="Times New Roman" pitchFamily="18" charset="0"/>
                <a:cs typeface="Times New Roman" pitchFamily="18" charset="0"/>
              </a:rPr>
              <a:t> - </a:t>
            </a:r>
            <a:endParaRPr lang="ru-RU"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6" name="TextBox 25">
            <a:extLst>
              <a:ext uri="{FF2B5EF4-FFF2-40B4-BE49-F238E27FC236}">
                <a16:creationId xmlns:a16="http://schemas.microsoft.com/office/drawing/2014/main" id="{D37A78E9-545E-8A1A-1CF0-BC874A691B56}"/>
              </a:ext>
            </a:extLst>
          </p:cNvPr>
          <p:cNvSpPr txBox="1"/>
          <p:nvPr/>
        </p:nvSpPr>
        <p:spPr>
          <a:xfrm>
            <a:off x="3000872" y="2265213"/>
            <a:ext cx="504056" cy="461665"/>
          </a:xfrm>
          <a:prstGeom prst="rect">
            <a:avLst/>
          </a:prstGeom>
          <a:noFill/>
        </p:spPr>
        <p:txBody>
          <a:bodyPr wrap="square" rtlCol="0">
            <a:spAutoFit/>
          </a:bodyPr>
          <a:lstStyle/>
          <a:p>
            <a:r>
              <a:rPr lang="kk-KZ" sz="2400" b="1" dirty="0">
                <a:effectLst>
                  <a:outerShdw blurRad="38100" dist="38100" dir="2700000" algn="tl">
                    <a:srgbClr val="000000">
                      <a:alpha val="43137"/>
                    </a:srgbClr>
                  </a:outerShdw>
                </a:effectLst>
                <a:latin typeface="Times New Roman" pitchFamily="18" charset="0"/>
                <a:cs typeface="Times New Roman" pitchFamily="18" charset="0"/>
              </a:rPr>
              <a:t> - </a:t>
            </a:r>
            <a:endParaRPr lang="ru-RU"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7" name="TextBox 26">
            <a:extLst>
              <a:ext uri="{FF2B5EF4-FFF2-40B4-BE49-F238E27FC236}">
                <a16:creationId xmlns:a16="http://schemas.microsoft.com/office/drawing/2014/main" id="{DAD60541-6FD7-197F-BBB3-A3B2A517C98A}"/>
              </a:ext>
            </a:extLst>
          </p:cNvPr>
          <p:cNvSpPr txBox="1"/>
          <p:nvPr/>
        </p:nvSpPr>
        <p:spPr>
          <a:xfrm>
            <a:off x="3648944" y="2697261"/>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3</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8" name="TextBox 27">
            <a:extLst>
              <a:ext uri="{FF2B5EF4-FFF2-40B4-BE49-F238E27FC236}">
                <a16:creationId xmlns:a16="http://schemas.microsoft.com/office/drawing/2014/main" id="{5214E96A-9712-AD35-68FD-BCDFEE16062E}"/>
              </a:ext>
            </a:extLst>
          </p:cNvPr>
          <p:cNvSpPr txBox="1"/>
          <p:nvPr/>
        </p:nvSpPr>
        <p:spPr>
          <a:xfrm>
            <a:off x="4945088" y="3777381"/>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5</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9" name="TextBox 28">
            <a:extLst>
              <a:ext uri="{FF2B5EF4-FFF2-40B4-BE49-F238E27FC236}">
                <a16:creationId xmlns:a16="http://schemas.microsoft.com/office/drawing/2014/main" id="{67F23C63-67B0-FE26-73EB-B2B892EE5F8D}"/>
              </a:ext>
            </a:extLst>
          </p:cNvPr>
          <p:cNvSpPr txBox="1"/>
          <p:nvPr/>
        </p:nvSpPr>
        <p:spPr>
          <a:xfrm>
            <a:off x="4369024" y="3345333"/>
            <a:ext cx="271264"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7</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cxnSp>
        <p:nvCxnSpPr>
          <p:cNvPr id="30" name="Прямая со стрелкой 29">
            <a:extLst>
              <a:ext uri="{FF2B5EF4-FFF2-40B4-BE49-F238E27FC236}">
                <a16:creationId xmlns:a16="http://schemas.microsoft.com/office/drawing/2014/main" id="{CCEC9E45-6D20-485C-A62A-0A0622ED1F6A}"/>
              </a:ext>
            </a:extLst>
          </p:cNvPr>
          <p:cNvCxnSpPr/>
          <p:nvPr/>
        </p:nvCxnSpPr>
        <p:spPr>
          <a:xfrm flipH="1" flipV="1">
            <a:off x="3000872" y="2841277"/>
            <a:ext cx="2232248" cy="151216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31" name="TextBox 30">
            <a:extLst>
              <a:ext uri="{FF2B5EF4-FFF2-40B4-BE49-F238E27FC236}">
                <a16:creationId xmlns:a16="http://schemas.microsoft.com/office/drawing/2014/main" id="{A8CF499B-C7F9-9E2D-F960-847A7B718593}"/>
              </a:ext>
            </a:extLst>
          </p:cNvPr>
          <p:cNvSpPr txBox="1"/>
          <p:nvPr/>
        </p:nvSpPr>
        <p:spPr>
          <a:xfrm rot="2053884">
            <a:off x="2590214" y="3834376"/>
            <a:ext cx="3816424" cy="369332"/>
          </a:xfrm>
          <a:prstGeom prst="rect">
            <a:avLst/>
          </a:prstGeom>
          <a:noFill/>
        </p:spPr>
        <p:txBody>
          <a:bodyPr wrap="square" rtlCol="0">
            <a:spAutoFit/>
          </a:bodyPr>
          <a:lstStyle/>
          <a:p>
            <a:r>
              <a:rPr lang="kk-KZ" b="1" dirty="0">
                <a:effectLst>
                  <a:outerShdw blurRad="38100" dist="38100" dir="2700000" algn="tl">
                    <a:srgbClr val="000000">
                      <a:alpha val="43137"/>
                    </a:srgbClr>
                  </a:outerShdw>
                </a:effectLst>
                <a:latin typeface="Times New Roman" pitchFamily="18" charset="0"/>
                <a:cs typeface="Times New Roman" pitchFamily="18" charset="0"/>
              </a:rPr>
              <a:t>төменнен жоғары қарай жазамыз</a:t>
            </a:r>
            <a:endParaRPr lang="ru-RU"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44561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17DE0E-2C1E-7810-4B0B-2A0D3DB54552}"/>
              </a:ext>
            </a:extLst>
          </p:cNvPr>
          <p:cNvSpPr>
            <a:spLocks noGrp="1"/>
          </p:cNvSpPr>
          <p:nvPr>
            <p:ph type="title"/>
          </p:nvPr>
        </p:nvSpPr>
        <p:spPr/>
        <p:txBody>
          <a:bodyPr>
            <a:normAutofit/>
          </a:bodyPr>
          <a:lstStyle/>
          <a:p>
            <a:r>
              <a:rPr lang="kk-KZ" sz="2400" b="1" dirty="0">
                <a:solidFill>
                  <a:srgbClr val="FF0000"/>
                </a:solidFill>
                <a:latin typeface="Times New Roman" panose="02020603050405020304" pitchFamily="18" charset="0"/>
                <a:cs typeface="Times New Roman" panose="02020603050405020304" pitchFamily="18" charset="0"/>
              </a:rPr>
              <a:t>Сегіздік</a:t>
            </a:r>
            <a:r>
              <a:rPr lang="kk-KZ" sz="2400" b="1" dirty="0">
                <a:latin typeface="Times New Roman" panose="02020603050405020304" pitchFamily="18" charset="0"/>
                <a:cs typeface="Times New Roman" panose="02020603050405020304" pitchFamily="18" charset="0"/>
              </a:rPr>
              <a:t> санау жүйесінен </a:t>
            </a:r>
            <a:r>
              <a:rPr lang="kk-KZ" sz="2400" b="1" dirty="0">
                <a:solidFill>
                  <a:srgbClr val="FF0000"/>
                </a:solidFill>
                <a:latin typeface="Times New Roman" panose="02020603050405020304" pitchFamily="18" charset="0"/>
                <a:cs typeface="Times New Roman" panose="02020603050405020304" pitchFamily="18" charset="0"/>
              </a:rPr>
              <a:t>ондық</a:t>
            </a:r>
            <a:r>
              <a:rPr lang="kk-KZ" sz="2400" b="1" dirty="0">
                <a:latin typeface="Times New Roman" panose="02020603050405020304" pitchFamily="18" charset="0"/>
                <a:cs typeface="Times New Roman" panose="02020603050405020304" pitchFamily="18" charset="0"/>
              </a:rPr>
              <a:t> санау жүйесіне алмастыру</a:t>
            </a:r>
            <a:endParaRPr lang="kk-KZ" sz="2400" dirty="0"/>
          </a:p>
        </p:txBody>
      </p:sp>
      <p:sp>
        <p:nvSpPr>
          <p:cNvPr id="3" name="Объект 2">
            <a:extLst>
              <a:ext uri="{FF2B5EF4-FFF2-40B4-BE49-F238E27FC236}">
                <a16:creationId xmlns:a16="http://schemas.microsoft.com/office/drawing/2014/main" id="{621BA6EA-9521-1CB3-0C1E-1504833849D1}"/>
              </a:ext>
            </a:extLst>
          </p:cNvPr>
          <p:cNvSpPr>
            <a:spLocks noGrp="1"/>
          </p:cNvSpPr>
          <p:nvPr>
            <p:ph idx="1"/>
          </p:nvPr>
        </p:nvSpPr>
        <p:spPr/>
        <p:txBody>
          <a:bodyPr/>
          <a:lstStyle/>
          <a:p>
            <a:pPr>
              <a:buNone/>
            </a:pPr>
            <a:r>
              <a:rPr lang="kk-KZ" sz="2800" dirty="0">
                <a:latin typeface="Times New Roman" pitchFamily="18" charset="0"/>
                <a:cs typeface="Times New Roman" pitchFamily="18" charset="0"/>
              </a:rPr>
              <a:t>357=3*8</a:t>
            </a:r>
            <a:r>
              <a:rPr lang="kk-KZ" sz="2800" baseline="30000" dirty="0">
                <a:latin typeface="Times New Roman" pitchFamily="18" charset="0"/>
                <a:cs typeface="Times New Roman" pitchFamily="18" charset="0"/>
              </a:rPr>
              <a:t>2</a:t>
            </a:r>
            <a:r>
              <a:rPr lang="kk-KZ" sz="2800" dirty="0">
                <a:latin typeface="Times New Roman" pitchFamily="18" charset="0"/>
                <a:cs typeface="Times New Roman" pitchFamily="18" charset="0"/>
              </a:rPr>
              <a:t>+5*8</a:t>
            </a:r>
            <a:r>
              <a:rPr lang="kk-KZ" sz="2800" baseline="30000" dirty="0">
                <a:latin typeface="Times New Roman" pitchFamily="18" charset="0"/>
                <a:cs typeface="Times New Roman" pitchFamily="18" charset="0"/>
              </a:rPr>
              <a:t>1</a:t>
            </a:r>
            <a:r>
              <a:rPr lang="kk-KZ" sz="2800" dirty="0">
                <a:latin typeface="Times New Roman" pitchFamily="18" charset="0"/>
                <a:cs typeface="Times New Roman" pitchFamily="18" charset="0"/>
              </a:rPr>
              <a:t>+7*8</a:t>
            </a:r>
            <a:r>
              <a:rPr lang="kk-KZ" sz="2800" baseline="30000" dirty="0">
                <a:latin typeface="Times New Roman" pitchFamily="18" charset="0"/>
                <a:cs typeface="Times New Roman" pitchFamily="18" charset="0"/>
              </a:rPr>
              <a:t>0</a:t>
            </a:r>
            <a:endParaRPr lang="ru-RU" sz="2800" dirty="0">
              <a:latin typeface="Times New Roman" pitchFamily="18" charset="0"/>
              <a:cs typeface="Times New Roman" pitchFamily="18" charset="0"/>
            </a:endParaRPr>
          </a:p>
          <a:p>
            <a:pPr>
              <a:buNone/>
            </a:pPr>
            <a:r>
              <a:rPr lang="kk-KZ" sz="2800" dirty="0">
                <a:latin typeface="Times New Roman" pitchFamily="18" charset="0"/>
                <a:cs typeface="Times New Roman" pitchFamily="18" charset="0"/>
              </a:rPr>
              <a:t>357 </a:t>
            </a:r>
            <a:r>
              <a:rPr lang="kk-KZ" sz="2800" dirty="0" err="1">
                <a:latin typeface="Times New Roman" pitchFamily="18" charset="0"/>
                <a:cs typeface="Times New Roman" pitchFamily="18" charset="0"/>
              </a:rPr>
              <a:t>санынының</a:t>
            </a:r>
            <a:r>
              <a:rPr lang="kk-KZ" sz="2800" dirty="0">
                <a:latin typeface="Times New Roman" pitchFamily="18" charset="0"/>
                <a:cs typeface="Times New Roman" pitchFamily="18" charset="0"/>
              </a:rPr>
              <a:t> индексі 8 санау жүйесін білдіреді</a:t>
            </a:r>
            <a:r>
              <a:rPr lang="kk-KZ" sz="2800" dirty="0">
                <a:solidFill>
                  <a:srgbClr val="FF0000"/>
                </a:solidFill>
                <a:latin typeface="Times New Roman" pitchFamily="18" charset="0"/>
                <a:cs typeface="Times New Roman" pitchFamily="18" charset="0"/>
              </a:rPr>
              <a:t>. 357</a:t>
            </a:r>
            <a:r>
              <a:rPr lang="kk-KZ" sz="2800" baseline="-25000" dirty="0">
                <a:solidFill>
                  <a:srgbClr val="FF0000"/>
                </a:solidFill>
                <a:latin typeface="Times New Roman" pitchFamily="18" charset="0"/>
                <a:cs typeface="Times New Roman" pitchFamily="18" charset="0"/>
              </a:rPr>
              <a:t>8 </a:t>
            </a:r>
            <a:r>
              <a:rPr lang="kk-KZ" sz="2800" dirty="0">
                <a:solidFill>
                  <a:srgbClr val="FF0000"/>
                </a:solidFill>
                <a:latin typeface="Times New Roman" pitchFamily="18" charset="0"/>
                <a:cs typeface="Times New Roman" pitchFamily="18" charset="0"/>
              </a:rPr>
              <a:t>=239</a:t>
            </a:r>
            <a:r>
              <a:rPr lang="kk-KZ" sz="2800" baseline="-25000" dirty="0">
                <a:solidFill>
                  <a:srgbClr val="FF0000"/>
                </a:solidFill>
                <a:latin typeface="Times New Roman" pitchFamily="18" charset="0"/>
                <a:cs typeface="Times New Roman" pitchFamily="18" charset="0"/>
              </a:rPr>
              <a:t>10</a:t>
            </a:r>
            <a:r>
              <a:rPr lang="kk-KZ" sz="2800" dirty="0">
                <a:solidFill>
                  <a:srgbClr val="FF0000"/>
                </a:solidFill>
                <a:latin typeface="Times New Roman" pitchFamily="18" charset="0"/>
                <a:cs typeface="Times New Roman" pitchFamily="18" charset="0"/>
              </a:rPr>
              <a:t> </a:t>
            </a:r>
            <a:endParaRPr lang="ru-RU" sz="2800" dirty="0">
              <a:solidFill>
                <a:srgbClr val="FF0000"/>
              </a:solidFill>
              <a:latin typeface="Times New Roman" pitchFamily="18" charset="0"/>
              <a:cs typeface="Times New Roman" pitchFamily="18" charset="0"/>
            </a:endParaRPr>
          </a:p>
          <a:p>
            <a:endParaRPr lang="kk-KZ" dirty="0"/>
          </a:p>
        </p:txBody>
      </p:sp>
    </p:spTree>
    <p:extLst>
      <p:ext uri="{BB962C8B-B14F-4D97-AF65-F5344CB8AC3E}">
        <p14:creationId xmlns:p14="http://schemas.microsoft.com/office/powerpoint/2010/main" val="2115480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1C37B0-ACFF-1AFF-7CFD-52E79E80AA9F}"/>
              </a:ext>
            </a:extLst>
          </p:cNvPr>
          <p:cNvSpPr>
            <a:spLocks noGrp="1"/>
          </p:cNvSpPr>
          <p:nvPr>
            <p:ph type="title"/>
          </p:nvPr>
        </p:nvSpPr>
        <p:spPr/>
        <p:txBody>
          <a:bodyPr>
            <a:normAutofit/>
          </a:bodyPr>
          <a:lstStyle/>
          <a:p>
            <a:r>
              <a:rPr lang="kk-KZ" sz="2400" b="1" i="0" dirty="0">
                <a:solidFill>
                  <a:srgbClr val="FF0000"/>
                </a:solidFill>
                <a:effectLst/>
                <a:latin typeface="Times New Roman" panose="02020603050405020304" pitchFamily="18" charset="0"/>
                <a:cs typeface="Times New Roman" panose="02020603050405020304" pitchFamily="18" charset="0"/>
              </a:rPr>
              <a:t>Ондық</a:t>
            </a:r>
            <a:r>
              <a:rPr lang="kk-KZ" sz="2400" b="1" i="0" dirty="0">
                <a:solidFill>
                  <a:srgbClr val="000000"/>
                </a:solidFill>
                <a:effectLst/>
                <a:latin typeface="Times New Roman" panose="02020603050405020304" pitchFamily="18" charset="0"/>
                <a:cs typeface="Times New Roman" panose="02020603050405020304" pitchFamily="18" charset="0"/>
              </a:rPr>
              <a:t> сандарды </a:t>
            </a:r>
            <a:r>
              <a:rPr lang="kk-KZ" sz="2400" b="1" i="0" dirty="0" err="1">
                <a:solidFill>
                  <a:srgbClr val="FF0000"/>
                </a:solidFill>
                <a:effectLst/>
                <a:latin typeface="Times New Roman" panose="02020603050405020304" pitchFamily="18" charset="0"/>
                <a:cs typeface="Times New Roman" panose="02020603050405020304" pitchFamily="18" charset="0"/>
              </a:rPr>
              <a:t>оналтылық</a:t>
            </a:r>
            <a:r>
              <a:rPr lang="kk-KZ" sz="2400" b="1" i="0" dirty="0">
                <a:solidFill>
                  <a:srgbClr val="000000"/>
                </a:solidFill>
                <a:effectLst/>
                <a:latin typeface="Times New Roman" panose="02020603050405020304" pitchFamily="18" charset="0"/>
                <a:cs typeface="Times New Roman" panose="02020603050405020304" pitchFamily="18" charset="0"/>
              </a:rPr>
              <a:t> санау жүйесіне ауыстыру.</a:t>
            </a:r>
            <a:endParaRPr lang="kk-KZ" sz="24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3B8CE20D-7B22-482F-234F-31FE4C353C1F}"/>
              </a:ext>
            </a:extLst>
          </p:cNvPr>
          <p:cNvSpPr>
            <a:spLocks noGrp="1"/>
          </p:cNvSpPr>
          <p:nvPr>
            <p:ph idx="1"/>
          </p:nvPr>
        </p:nvSpPr>
        <p:spPr/>
        <p:txBody>
          <a:bodyPr>
            <a:normAutofit/>
          </a:bodyPr>
          <a:lstStyle/>
          <a:p>
            <a:r>
              <a:rPr lang="kk-KZ" sz="2400" b="0" i="0" dirty="0">
                <a:solidFill>
                  <a:srgbClr val="000000"/>
                </a:solidFill>
                <a:effectLst/>
                <a:latin typeface="Times New Roman" panose="02020603050405020304" pitchFamily="18" charset="0"/>
                <a:cs typeface="Times New Roman" panose="02020603050405020304" pitchFamily="18" charset="0"/>
              </a:rPr>
              <a:t>Ондық сандарды </a:t>
            </a:r>
            <a:r>
              <a:rPr lang="kk-KZ" sz="2400" b="0" i="0" dirty="0" err="1">
                <a:solidFill>
                  <a:srgbClr val="000000"/>
                </a:solidFill>
                <a:effectLst/>
                <a:latin typeface="Times New Roman" panose="02020603050405020304" pitchFamily="18" charset="0"/>
                <a:cs typeface="Times New Roman" panose="02020603050405020304" pitchFamily="18" charset="0"/>
              </a:rPr>
              <a:t>оналтылық</a:t>
            </a:r>
            <a:r>
              <a:rPr lang="kk-KZ" sz="2400" b="0" i="0" dirty="0">
                <a:solidFill>
                  <a:srgbClr val="000000"/>
                </a:solidFill>
                <a:effectLst/>
                <a:latin typeface="Times New Roman" panose="02020603050405020304" pitchFamily="18" charset="0"/>
                <a:cs typeface="Times New Roman" panose="02020603050405020304" pitchFamily="18" charset="0"/>
              </a:rPr>
              <a:t> жүйеге жоғарыдағы ұқсас ауыстырады. Айырмашылығы – берілген сан 8 - дің орнына 16 - ға бөлінеді.</a:t>
            </a:r>
            <a:endParaRPr lang="kk-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3427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EC86A6F-565B-ECFA-714E-CB82BF7C70BB}"/>
              </a:ext>
            </a:extLst>
          </p:cNvPr>
          <p:cNvSpPr txBox="1">
            <a:spLocks/>
          </p:cNvSpPr>
          <p:nvPr/>
        </p:nvSpPr>
        <p:spPr>
          <a:xfrm>
            <a:off x="1541929" y="439361"/>
            <a:ext cx="9243701"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k-KZ" sz="2400" b="1" dirty="0">
                <a:solidFill>
                  <a:srgbClr val="FF0000"/>
                </a:solidFill>
                <a:latin typeface="Times New Roman" pitchFamily="18" charset="0"/>
                <a:cs typeface="Times New Roman" pitchFamily="18" charset="0"/>
              </a:rPr>
              <a:t>Ондық</a:t>
            </a:r>
            <a:r>
              <a:rPr lang="kk-KZ" sz="2400" b="1" dirty="0">
                <a:latin typeface="Times New Roman" pitchFamily="18" charset="0"/>
                <a:cs typeface="Times New Roman" pitchFamily="18" charset="0"/>
              </a:rPr>
              <a:t> санау жүйесінен </a:t>
            </a:r>
            <a:r>
              <a:rPr lang="kk-KZ" sz="2400" b="1" dirty="0" err="1">
                <a:solidFill>
                  <a:srgbClr val="FF0000"/>
                </a:solidFill>
                <a:latin typeface="Times New Roman" pitchFamily="18" charset="0"/>
                <a:cs typeface="Times New Roman" pitchFamily="18" charset="0"/>
              </a:rPr>
              <a:t>оналтылық</a:t>
            </a:r>
            <a:r>
              <a:rPr lang="kk-KZ" sz="2400" b="1" dirty="0">
                <a:latin typeface="Times New Roman" pitchFamily="18" charset="0"/>
                <a:cs typeface="Times New Roman" pitchFamily="18" charset="0"/>
              </a:rPr>
              <a:t> санау жүйесіне</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ауыстыру</a:t>
            </a:r>
            <a:endParaRPr lang="ru-RU" sz="2400" b="1" dirty="0">
              <a:latin typeface="Times New Roman" pitchFamily="18" charset="0"/>
              <a:cs typeface="Times New Roman" pitchFamily="18" charset="0"/>
            </a:endParaRPr>
          </a:p>
        </p:txBody>
      </p:sp>
      <p:sp>
        <p:nvSpPr>
          <p:cNvPr id="5" name="Содержимое 2">
            <a:extLst>
              <a:ext uri="{FF2B5EF4-FFF2-40B4-BE49-F238E27FC236}">
                <a16:creationId xmlns:a16="http://schemas.microsoft.com/office/drawing/2014/main" id="{B9FFAF21-1D41-4181-8F54-BA23A38DE0A2}"/>
              </a:ext>
            </a:extLst>
          </p:cNvPr>
          <p:cNvSpPr txBox="1">
            <a:spLocks/>
          </p:cNvSpPr>
          <p:nvPr/>
        </p:nvSpPr>
        <p:spPr>
          <a:xfrm>
            <a:off x="2617694" y="1807513"/>
            <a:ext cx="8229600" cy="46413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kk-KZ" b="1">
                <a:effectLst>
                  <a:outerShdw blurRad="38100" dist="38100" dir="2700000" algn="tl">
                    <a:srgbClr val="000000">
                      <a:alpha val="43137"/>
                    </a:srgbClr>
                  </a:outerShdw>
                </a:effectLst>
                <a:latin typeface="Times New Roman" pitchFamily="18" charset="0"/>
                <a:cs typeface="Times New Roman" pitchFamily="18" charset="0"/>
              </a:rPr>
              <a:t>89</a:t>
            </a:r>
            <a:r>
              <a:rPr lang="en-US" b="1">
                <a:effectLst>
                  <a:outerShdw blurRad="38100" dist="38100" dir="2700000" algn="tl">
                    <a:srgbClr val="000000">
                      <a:alpha val="43137"/>
                    </a:srgbClr>
                  </a:outerShdw>
                </a:effectLst>
                <a:latin typeface="Times New Roman" pitchFamily="18" charset="0"/>
                <a:cs typeface="Times New Roman" pitchFamily="18" charset="0"/>
              </a:rPr>
              <a:t>3</a:t>
            </a:r>
            <a:r>
              <a:rPr lang="kk-KZ" b="1">
                <a:effectLst>
                  <a:outerShdw blurRad="38100" dist="38100" dir="2700000" algn="tl">
                    <a:srgbClr val="000000">
                      <a:alpha val="43137"/>
                    </a:srgbClr>
                  </a:outerShdw>
                </a:effectLst>
                <a:latin typeface="Times New Roman" pitchFamily="18" charset="0"/>
                <a:cs typeface="Times New Roman" pitchFamily="18" charset="0"/>
              </a:rPr>
              <a:t>                       </a:t>
            </a:r>
            <a:r>
              <a:rPr lang="kk-KZ"/>
              <a:t> </a:t>
            </a:r>
            <a:r>
              <a:rPr lang="kk-KZ" b="1">
                <a:effectLst>
                  <a:outerShdw blurRad="38100" dist="38100" dir="2700000" algn="tl">
                    <a:srgbClr val="000000">
                      <a:alpha val="43137"/>
                    </a:srgbClr>
                  </a:outerShdw>
                </a:effectLst>
                <a:latin typeface="Times New Roman" pitchFamily="18" charset="0"/>
                <a:cs typeface="Times New Roman" pitchFamily="18" charset="0"/>
              </a:rPr>
              <a:t>89</a:t>
            </a:r>
            <a:r>
              <a:rPr lang="en-US" b="1">
                <a:effectLst>
                  <a:outerShdw blurRad="38100" dist="38100" dir="2700000" algn="tl">
                    <a:srgbClr val="000000">
                      <a:alpha val="43137"/>
                    </a:srgbClr>
                  </a:outerShdw>
                </a:effectLst>
                <a:latin typeface="Times New Roman" pitchFamily="18" charset="0"/>
                <a:cs typeface="Times New Roman" pitchFamily="18" charset="0"/>
              </a:rPr>
              <a:t>3</a:t>
            </a:r>
            <a:r>
              <a:rPr lang="kk-KZ" b="1" baseline="-25000">
                <a:effectLst>
                  <a:outerShdw blurRad="38100" dist="38100" dir="2700000" algn="tl">
                    <a:srgbClr val="000000">
                      <a:alpha val="43137"/>
                    </a:srgbClr>
                  </a:outerShdw>
                </a:effectLst>
                <a:latin typeface="Times New Roman" pitchFamily="18" charset="0"/>
                <a:cs typeface="Times New Roman" pitchFamily="18" charset="0"/>
              </a:rPr>
              <a:t>10</a:t>
            </a:r>
            <a:r>
              <a:rPr lang="en-US" b="1">
                <a:effectLst>
                  <a:outerShdw blurRad="38100" dist="38100" dir="2700000" algn="tl">
                    <a:srgbClr val="000000">
                      <a:alpha val="43137"/>
                    </a:srgbClr>
                  </a:outerShdw>
                </a:effectLst>
                <a:latin typeface="Times New Roman" pitchFamily="18" charset="0"/>
                <a:cs typeface="Times New Roman" pitchFamily="18" charset="0"/>
              </a:rPr>
              <a:t> = 37B</a:t>
            </a:r>
            <a:r>
              <a:rPr lang="kk-KZ" b="1" baseline="-25000">
                <a:effectLst>
                  <a:outerShdw blurRad="38100" dist="38100" dir="2700000" algn="tl">
                    <a:srgbClr val="000000">
                      <a:alpha val="43137"/>
                    </a:srgbClr>
                  </a:outerShdw>
                </a:effectLst>
                <a:latin typeface="Times New Roman" pitchFamily="18" charset="0"/>
                <a:cs typeface="Times New Roman" pitchFamily="18" charset="0"/>
              </a:rPr>
              <a:t>16</a:t>
            </a:r>
            <a:endParaRPr lang="ru-RU" b="1">
              <a:effectLst>
                <a:outerShdw blurRad="38100" dist="38100" dir="2700000" algn="tl">
                  <a:srgbClr val="000000">
                    <a:alpha val="43137"/>
                  </a:srgbClr>
                </a:outerShdw>
              </a:effectLst>
              <a:latin typeface="Times New Roman" pitchFamily="18" charset="0"/>
              <a:cs typeface="Times New Roman" pitchFamily="18" charset="0"/>
            </a:endParaRPr>
          </a:p>
          <a:p>
            <a:pPr>
              <a:buFont typeface="Arial" panose="020B0604020202020204" pitchFamily="34" charset="0"/>
              <a:buNone/>
            </a:pPr>
            <a:endParaRPr lang="ru-RU" b="1" dirty="0">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6" name="Группа 38">
            <a:extLst>
              <a:ext uri="{FF2B5EF4-FFF2-40B4-BE49-F238E27FC236}">
                <a16:creationId xmlns:a16="http://schemas.microsoft.com/office/drawing/2014/main" id="{0A60425C-B219-B982-CAE7-653DAC5BE562}"/>
              </a:ext>
            </a:extLst>
          </p:cNvPr>
          <p:cNvGrpSpPr/>
          <p:nvPr/>
        </p:nvGrpSpPr>
        <p:grpSpPr>
          <a:xfrm>
            <a:off x="3420126" y="1879521"/>
            <a:ext cx="792088" cy="584448"/>
            <a:chOff x="1115616" y="1124744"/>
            <a:chExt cx="792088" cy="584448"/>
          </a:xfrm>
        </p:grpSpPr>
        <p:cxnSp>
          <p:nvCxnSpPr>
            <p:cNvPr id="7" name="Прямая соединительная линия 6">
              <a:extLst>
                <a:ext uri="{FF2B5EF4-FFF2-40B4-BE49-F238E27FC236}">
                  <a16:creationId xmlns:a16="http://schemas.microsoft.com/office/drawing/2014/main" id="{C0F4BBA8-9013-6CE3-47CB-8F34785EE13E}"/>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8" name="Прямая соединительная линия 7">
              <a:extLst>
                <a:ext uri="{FF2B5EF4-FFF2-40B4-BE49-F238E27FC236}">
                  <a16:creationId xmlns:a16="http://schemas.microsoft.com/office/drawing/2014/main" id="{B9B8DF41-3BAE-9F4F-71FF-454CD09C6E8C}"/>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sp>
        <p:nvSpPr>
          <p:cNvPr id="9" name="TextBox 8">
            <a:extLst>
              <a:ext uri="{FF2B5EF4-FFF2-40B4-BE49-F238E27FC236}">
                <a16:creationId xmlns:a16="http://schemas.microsoft.com/office/drawing/2014/main" id="{0FA71821-1C97-B72F-7070-D1C8F27AF957}"/>
              </a:ext>
            </a:extLst>
          </p:cNvPr>
          <p:cNvSpPr txBox="1"/>
          <p:nvPr/>
        </p:nvSpPr>
        <p:spPr>
          <a:xfrm>
            <a:off x="3492134" y="1879521"/>
            <a:ext cx="576064" cy="523220"/>
          </a:xfrm>
          <a:prstGeom prst="rect">
            <a:avLst/>
          </a:prstGeom>
          <a:noFill/>
        </p:spPr>
        <p:txBody>
          <a:bodyPr wrap="square" rtlCol="0">
            <a:spAutoFit/>
          </a:bodyPr>
          <a:lstStyle/>
          <a:p>
            <a:r>
              <a:rPr lang="en-US" sz="2800" b="1" dirty="0">
                <a:effectLst>
                  <a:outerShdw blurRad="38100" dist="38100" dir="2700000" algn="tl">
                    <a:srgbClr val="000000">
                      <a:alpha val="43137"/>
                    </a:srgbClr>
                  </a:outerShdw>
                </a:effectLst>
                <a:latin typeface="Times New Roman" pitchFamily="18" charset="0"/>
                <a:cs typeface="Times New Roman" pitchFamily="18" charset="0"/>
              </a:rPr>
              <a:t>16</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0" name="Группа 38">
            <a:extLst>
              <a:ext uri="{FF2B5EF4-FFF2-40B4-BE49-F238E27FC236}">
                <a16:creationId xmlns:a16="http://schemas.microsoft.com/office/drawing/2014/main" id="{7783C7D0-7295-45E2-A002-32164975BF0B}"/>
              </a:ext>
            </a:extLst>
          </p:cNvPr>
          <p:cNvGrpSpPr/>
          <p:nvPr/>
        </p:nvGrpSpPr>
        <p:grpSpPr>
          <a:xfrm>
            <a:off x="4212214" y="2311569"/>
            <a:ext cx="792088" cy="584448"/>
            <a:chOff x="1115616" y="1124744"/>
            <a:chExt cx="792088" cy="584448"/>
          </a:xfrm>
        </p:grpSpPr>
        <p:cxnSp>
          <p:nvCxnSpPr>
            <p:cNvPr id="11" name="Прямая соединительная линия 10">
              <a:extLst>
                <a:ext uri="{FF2B5EF4-FFF2-40B4-BE49-F238E27FC236}">
                  <a16:creationId xmlns:a16="http://schemas.microsoft.com/office/drawing/2014/main" id="{1FB4E08B-968B-1C87-5525-4D5A65C2B1B5}"/>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12" name="Прямая соединительная линия 11">
              <a:extLst>
                <a:ext uri="{FF2B5EF4-FFF2-40B4-BE49-F238E27FC236}">
                  <a16:creationId xmlns:a16="http://schemas.microsoft.com/office/drawing/2014/main" id="{B5AC99AD-AA1F-D0A2-0D00-2B247F185A01}"/>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sp>
        <p:nvSpPr>
          <p:cNvPr id="13" name="TextBox 12">
            <a:extLst>
              <a:ext uri="{FF2B5EF4-FFF2-40B4-BE49-F238E27FC236}">
                <a16:creationId xmlns:a16="http://schemas.microsoft.com/office/drawing/2014/main" id="{4DAA8E25-3500-C777-B7BD-40F6CBB0CA42}"/>
              </a:ext>
            </a:extLst>
          </p:cNvPr>
          <p:cNvSpPr txBox="1"/>
          <p:nvPr/>
        </p:nvSpPr>
        <p:spPr>
          <a:xfrm>
            <a:off x="4212214" y="2311569"/>
            <a:ext cx="648072" cy="523220"/>
          </a:xfrm>
          <a:prstGeom prst="rect">
            <a:avLst/>
          </a:prstGeom>
          <a:noFill/>
        </p:spPr>
        <p:txBody>
          <a:bodyPr wrap="square" rtlCol="0">
            <a:spAutoFit/>
          </a:bodyPr>
          <a:lstStyle/>
          <a:p>
            <a:r>
              <a:rPr lang="en-US" sz="2800" b="1" dirty="0">
                <a:effectLst>
                  <a:outerShdw blurRad="38100" dist="38100" dir="2700000" algn="tl">
                    <a:srgbClr val="000000">
                      <a:alpha val="43137"/>
                    </a:srgbClr>
                  </a:outerShdw>
                </a:effectLst>
                <a:latin typeface="Times New Roman" pitchFamily="18" charset="0"/>
                <a:cs typeface="Times New Roman" pitchFamily="18" charset="0"/>
              </a:rPr>
              <a:t>16</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4" name="TextBox 13">
            <a:extLst>
              <a:ext uri="{FF2B5EF4-FFF2-40B4-BE49-F238E27FC236}">
                <a16:creationId xmlns:a16="http://schemas.microsoft.com/office/drawing/2014/main" id="{8D62553D-B705-72D0-B0FB-5C14E08733DE}"/>
              </a:ext>
            </a:extLst>
          </p:cNvPr>
          <p:cNvSpPr txBox="1"/>
          <p:nvPr/>
        </p:nvSpPr>
        <p:spPr>
          <a:xfrm>
            <a:off x="3492134" y="2383577"/>
            <a:ext cx="792088" cy="523220"/>
          </a:xfrm>
          <a:prstGeom prst="rect">
            <a:avLst/>
          </a:prstGeom>
          <a:noFill/>
        </p:spPr>
        <p:txBody>
          <a:bodyPr wrap="square" rtlCol="0">
            <a:spAutoFit/>
          </a:bodyPr>
          <a:lstStyle/>
          <a:p>
            <a:r>
              <a:rPr lang="en-US" sz="2800" b="1" dirty="0">
                <a:effectLst>
                  <a:outerShdw blurRad="38100" dist="38100" dir="2700000" algn="tl">
                    <a:srgbClr val="000000">
                      <a:alpha val="43137"/>
                    </a:srgbClr>
                  </a:outerShdw>
                </a:effectLst>
                <a:latin typeface="Times New Roman" pitchFamily="18" charset="0"/>
                <a:cs typeface="Times New Roman" pitchFamily="18" charset="0"/>
              </a:rPr>
              <a:t>55</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5" name="TextBox 14">
            <a:extLst>
              <a:ext uri="{FF2B5EF4-FFF2-40B4-BE49-F238E27FC236}">
                <a16:creationId xmlns:a16="http://schemas.microsoft.com/office/drawing/2014/main" id="{DD02FF2B-0B6C-F14D-C51F-F7B096C23D6D}"/>
              </a:ext>
            </a:extLst>
          </p:cNvPr>
          <p:cNvSpPr txBox="1"/>
          <p:nvPr/>
        </p:nvSpPr>
        <p:spPr>
          <a:xfrm>
            <a:off x="3492134" y="2671609"/>
            <a:ext cx="792088" cy="523220"/>
          </a:xfrm>
          <a:prstGeom prst="rect">
            <a:avLst/>
          </a:prstGeom>
          <a:noFill/>
        </p:spPr>
        <p:txBody>
          <a:bodyPr wrap="square" rtlCol="0">
            <a:spAutoFit/>
          </a:bodyPr>
          <a:lstStyle/>
          <a:p>
            <a:r>
              <a:rPr lang="en-US" sz="2800" b="1" dirty="0">
                <a:effectLst>
                  <a:outerShdw blurRad="38100" dist="38100" dir="2700000" algn="tl">
                    <a:srgbClr val="000000">
                      <a:alpha val="43137"/>
                    </a:srgbClr>
                  </a:outerShdw>
                </a:effectLst>
                <a:latin typeface="Times New Roman" pitchFamily="18" charset="0"/>
                <a:cs typeface="Times New Roman" pitchFamily="18" charset="0"/>
              </a:rPr>
              <a:t>48</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6" name="TextBox 15">
            <a:extLst>
              <a:ext uri="{FF2B5EF4-FFF2-40B4-BE49-F238E27FC236}">
                <a16:creationId xmlns:a16="http://schemas.microsoft.com/office/drawing/2014/main" id="{DA247EED-7900-4DFF-DDF5-0E8EFB380CE7}"/>
              </a:ext>
            </a:extLst>
          </p:cNvPr>
          <p:cNvSpPr txBox="1"/>
          <p:nvPr/>
        </p:nvSpPr>
        <p:spPr>
          <a:xfrm>
            <a:off x="2700046" y="2167553"/>
            <a:ext cx="792088" cy="523220"/>
          </a:xfrm>
          <a:prstGeom prst="rect">
            <a:avLst/>
          </a:prstGeom>
          <a:noFill/>
        </p:spPr>
        <p:txBody>
          <a:bodyPr wrap="square" rtlCol="0">
            <a:spAutoFit/>
          </a:bodyPr>
          <a:lstStyle/>
          <a:p>
            <a:r>
              <a:rPr lang="en-US" sz="2800" b="1" dirty="0">
                <a:effectLst>
                  <a:outerShdw blurRad="38100" dist="38100" dir="2700000" algn="tl">
                    <a:srgbClr val="000000">
                      <a:alpha val="43137"/>
                    </a:srgbClr>
                  </a:outerShdw>
                </a:effectLst>
                <a:latin typeface="Times New Roman" pitchFamily="18" charset="0"/>
                <a:cs typeface="Times New Roman" pitchFamily="18" charset="0"/>
              </a:rPr>
              <a:t>882</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7" name="TextBox 16">
            <a:extLst>
              <a:ext uri="{FF2B5EF4-FFF2-40B4-BE49-F238E27FC236}">
                <a16:creationId xmlns:a16="http://schemas.microsoft.com/office/drawing/2014/main" id="{0A31CA45-784C-EDEE-2CE9-C36FF4BB07B7}"/>
              </a:ext>
            </a:extLst>
          </p:cNvPr>
          <p:cNvSpPr txBox="1"/>
          <p:nvPr/>
        </p:nvSpPr>
        <p:spPr>
          <a:xfrm>
            <a:off x="4428238" y="2815625"/>
            <a:ext cx="288032" cy="523220"/>
          </a:xfrm>
          <a:prstGeom prst="rect">
            <a:avLst/>
          </a:prstGeom>
          <a:noFill/>
        </p:spPr>
        <p:txBody>
          <a:bodyPr wrap="square" rtlCol="0">
            <a:spAutoFit/>
          </a:bodyPr>
          <a:lstStyle/>
          <a:p>
            <a:r>
              <a:rPr lang="en-US"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3</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8" name="TextBox 17">
            <a:extLst>
              <a:ext uri="{FF2B5EF4-FFF2-40B4-BE49-F238E27FC236}">
                <a16:creationId xmlns:a16="http://schemas.microsoft.com/office/drawing/2014/main" id="{FC286111-51AD-C35A-7ED1-28CE2C704F12}"/>
              </a:ext>
            </a:extLst>
          </p:cNvPr>
          <p:cNvSpPr txBox="1"/>
          <p:nvPr/>
        </p:nvSpPr>
        <p:spPr>
          <a:xfrm>
            <a:off x="3276110" y="2527593"/>
            <a:ext cx="504056" cy="461665"/>
          </a:xfrm>
          <a:prstGeom prst="rect">
            <a:avLst/>
          </a:prstGeom>
          <a:noFill/>
        </p:spPr>
        <p:txBody>
          <a:bodyPr wrap="square" rtlCol="0">
            <a:spAutoFit/>
          </a:bodyPr>
          <a:lstStyle/>
          <a:p>
            <a:r>
              <a:rPr lang="kk-KZ" sz="2400" b="1" dirty="0">
                <a:effectLst>
                  <a:outerShdw blurRad="38100" dist="38100" dir="2700000" algn="tl">
                    <a:srgbClr val="000000">
                      <a:alpha val="43137"/>
                    </a:srgbClr>
                  </a:outerShdw>
                </a:effectLst>
                <a:latin typeface="Times New Roman" pitchFamily="18" charset="0"/>
                <a:cs typeface="Times New Roman" pitchFamily="18" charset="0"/>
              </a:rPr>
              <a:t> - </a:t>
            </a:r>
            <a:endParaRPr lang="ru-RU"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9" name="TextBox 18">
            <a:extLst>
              <a:ext uri="{FF2B5EF4-FFF2-40B4-BE49-F238E27FC236}">
                <a16:creationId xmlns:a16="http://schemas.microsoft.com/office/drawing/2014/main" id="{EA85E637-9606-F4FF-EA08-310B21D01D54}"/>
              </a:ext>
            </a:extLst>
          </p:cNvPr>
          <p:cNvSpPr txBox="1"/>
          <p:nvPr/>
        </p:nvSpPr>
        <p:spPr>
          <a:xfrm>
            <a:off x="2412014" y="2023537"/>
            <a:ext cx="504056" cy="461665"/>
          </a:xfrm>
          <a:prstGeom prst="rect">
            <a:avLst/>
          </a:prstGeom>
          <a:noFill/>
        </p:spPr>
        <p:txBody>
          <a:bodyPr wrap="square" rtlCol="0">
            <a:spAutoFit/>
          </a:bodyPr>
          <a:lstStyle/>
          <a:p>
            <a:r>
              <a:rPr lang="kk-KZ" sz="2400" b="1" dirty="0">
                <a:effectLst>
                  <a:outerShdw blurRad="38100" dist="38100" dir="2700000" algn="tl">
                    <a:srgbClr val="000000">
                      <a:alpha val="43137"/>
                    </a:srgbClr>
                  </a:outerShdw>
                </a:effectLst>
                <a:latin typeface="Times New Roman" pitchFamily="18" charset="0"/>
                <a:cs typeface="Times New Roman" pitchFamily="18" charset="0"/>
              </a:rPr>
              <a:t> - </a:t>
            </a:r>
            <a:endParaRPr lang="ru-RU"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 name="TextBox 19">
            <a:extLst>
              <a:ext uri="{FF2B5EF4-FFF2-40B4-BE49-F238E27FC236}">
                <a16:creationId xmlns:a16="http://schemas.microsoft.com/office/drawing/2014/main" id="{8B4BCD1F-6293-0088-28C6-4C451CC9DFAA}"/>
              </a:ext>
            </a:extLst>
          </p:cNvPr>
          <p:cNvSpPr txBox="1"/>
          <p:nvPr/>
        </p:nvSpPr>
        <p:spPr>
          <a:xfrm>
            <a:off x="2916070" y="2527593"/>
            <a:ext cx="576064" cy="523220"/>
          </a:xfrm>
          <a:prstGeom prst="rect">
            <a:avLst/>
          </a:prstGeom>
          <a:noFill/>
        </p:spPr>
        <p:txBody>
          <a:bodyPr wrap="square" rtlCol="0">
            <a:spAutoFit/>
          </a:bodyPr>
          <a:lstStyle/>
          <a:p>
            <a:r>
              <a:rPr lang="en-US"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11</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1" name="TextBox 20">
            <a:extLst>
              <a:ext uri="{FF2B5EF4-FFF2-40B4-BE49-F238E27FC236}">
                <a16:creationId xmlns:a16="http://schemas.microsoft.com/office/drawing/2014/main" id="{E278FD8F-0204-8015-7DF1-13E50EDB2375}"/>
              </a:ext>
            </a:extLst>
          </p:cNvPr>
          <p:cNvSpPr txBox="1"/>
          <p:nvPr/>
        </p:nvSpPr>
        <p:spPr>
          <a:xfrm>
            <a:off x="3636150" y="2959641"/>
            <a:ext cx="271264"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7</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cxnSp>
        <p:nvCxnSpPr>
          <p:cNvPr id="22" name="Прямая со стрелкой 21">
            <a:extLst>
              <a:ext uri="{FF2B5EF4-FFF2-40B4-BE49-F238E27FC236}">
                <a16:creationId xmlns:a16="http://schemas.microsoft.com/office/drawing/2014/main" id="{C45BFCF4-1314-49DB-C826-BA20EB0151DF}"/>
              </a:ext>
            </a:extLst>
          </p:cNvPr>
          <p:cNvCxnSpPr/>
          <p:nvPr/>
        </p:nvCxnSpPr>
        <p:spPr>
          <a:xfrm flipH="1" flipV="1">
            <a:off x="2412014" y="2599601"/>
            <a:ext cx="2232248" cy="151216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3" name="TextBox 22">
            <a:extLst>
              <a:ext uri="{FF2B5EF4-FFF2-40B4-BE49-F238E27FC236}">
                <a16:creationId xmlns:a16="http://schemas.microsoft.com/office/drawing/2014/main" id="{2DD4B0F2-F1EC-4619-5D89-23AB51B60DD6}"/>
              </a:ext>
            </a:extLst>
          </p:cNvPr>
          <p:cNvSpPr txBox="1"/>
          <p:nvPr/>
        </p:nvSpPr>
        <p:spPr>
          <a:xfrm rot="2053884">
            <a:off x="2001356" y="3592700"/>
            <a:ext cx="3816424" cy="369332"/>
          </a:xfrm>
          <a:prstGeom prst="rect">
            <a:avLst/>
          </a:prstGeom>
          <a:noFill/>
        </p:spPr>
        <p:txBody>
          <a:bodyPr wrap="square" rtlCol="0">
            <a:spAutoFit/>
          </a:bodyPr>
          <a:lstStyle/>
          <a:p>
            <a:r>
              <a:rPr lang="kk-KZ" b="1" dirty="0">
                <a:effectLst>
                  <a:outerShdw blurRad="38100" dist="38100" dir="2700000" algn="tl">
                    <a:srgbClr val="000000">
                      <a:alpha val="43137"/>
                    </a:srgbClr>
                  </a:outerShdw>
                </a:effectLst>
                <a:latin typeface="Times New Roman" pitchFamily="18" charset="0"/>
                <a:cs typeface="Times New Roman" pitchFamily="18" charset="0"/>
              </a:rPr>
              <a:t>төменнен жоғары қарай жазамыз</a:t>
            </a:r>
            <a:endParaRPr lang="ru-RU"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5" name="TextBox 24">
            <a:extLst>
              <a:ext uri="{FF2B5EF4-FFF2-40B4-BE49-F238E27FC236}">
                <a16:creationId xmlns:a16="http://schemas.microsoft.com/office/drawing/2014/main" id="{52BF4F63-1F31-298C-2BE7-D0FB8116D995}"/>
              </a:ext>
            </a:extLst>
          </p:cNvPr>
          <p:cNvSpPr txBox="1"/>
          <p:nvPr/>
        </p:nvSpPr>
        <p:spPr>
          <a:xfrm>
            <a:off x="6516470" y="2815625"/>
            <a:ext cx="3960440" cy="1200329"/>
          </a:xfrm>
          <a:prstGeom prst="rect">
            <a:avLst/>
          </a:prstGeom>
          <a:noFill/>
        </p:spPr>
        <p:txBody>
          <a:bodyPr wrap="square" rtlCol="0">
            <a:spAutoFit/>
          </a:bodyPr>
          <a:lstStyle/>
          <a:p>
            <a:pPr algn="ctr"/>
            <a:r>
              <a:rPr lang="kk-KZ" sz="2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11 цифры оналтылық жүйеде латынша </a:t>
            </a:r>
            <a:r>
              <a:rPr lang="kk-KZ" sz="2400" b="1" dirty="0">
                <a:effectLst>
                  <a:outerShdw blurRad="38100" dist="38100" dir="2700000" algn="tl">
                    <a:srgbClr val="000000">
                      <a:alpha val="43137"/>
                    </a:srgbClr>
                  </a:outerShdw>
                </a:effectLst>
                <a:latin typeface="Times New Roman" pitchFamily="18" charset="0"/>
                <a:cs typeface="Times New Roman" pitchFamily="18" charset="0"/>
              </a:rPr>
              <a:t>В</a:t>
            </a:r>
            <a:r>
              <a:rPr lang="kk-KZ" sz="2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әрпімен белгіленеді</a:t>
            </a:r>
            <a:endParaRPr lang="ru-RU" sz="2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939101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9E8F4D14-803C-41B3-C5A6-3A4881FB5964}"/>
              </a:ext>
            </a:extLst>
          </p:cNvPr>
          <p:cNvSpPr txBox="1">
            <a:spLocks/>
          </p:cNvSpPr>
          <p:nvPr/>
        </p:nvSpPr>
        <p:spPr>
          <a:xfrm>
            <a:off x="1281953" y="309241"/>
            <a:ext cx="945776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k-KZ" sz="2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Екілік</a:t>
            </a:r>
            <a:r>
              <a:rPr lang="kk-KZ" sz="2400" b="1" dirty="0">
                <a:effectLst>
                  <a:outerShdw blurRad="38100" dist="38100" dir="2700000" algn="tl">
                    <a:srgbClr val="000000">
                      <a:alpha val="43137"/>
                    </a:srgbClr>
                  </a:outerShdw>
                </a:effectLst>
                <a:latin typeface="Times New Roman" pitchFamily="18" charset="0"/>
                <a:cs typeface="Times New Roman" pitchFamily="18" charset="0"/>
              </a:rPr>
              <a:t> санау жүйесінен </a:t>
            </a:r>
            <a:r>
              <a:rPr lang="kk-KZ" sz="2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сегіздік</a:t>
            </a:r>
            <a:r>
              <a:rPr lang="kk-KZ" sz="2400" b="1" dirty="0">
                <a:effectLst>
                  <a:outerShdw blurRad="38100" dist="38100" dir="2700000" algn="tl">
                    <a:srgbClr val="000000">
                      <a:alpha val="43137"/>
                    </a:srgbClr>
                  </a:outerShdw>
                </a:effectLst>
                <a:latin typeface="Times New Roman" pitchFamily="18" charset="0"/>
                <a:cs typeface="Times New Roman" pitchFamily="18" charset="0"/>
              </a:rPr>
              <a:t> санау жүйесіне</a:t>
            </a:r>
            <a:r>
              <a:rPr lang="ru-RU" sz="2400" b="1" dirty="0">
                <a:effectLst>
                  <a:outerShdw blurRad="38100" dist="38100" dir="2700000" algn="tl">
                    <a:srgbClr val="000000">
                      <a:alpha val="43137"/>
                    </a:srgbClr>
                  </a:outerShdw>
                </a:effectLst>
                <a:latin typeface="Times New Roman" pitchFamily="18" charset="0"/>
                <a:cs typeface="Times New Roman" pitchFamily="18" charset="0"/>
              </a:rPr>
              <a:t> </a:t>
            </a:r>
            <a:r>
              <a:rPr lang="ru-RU" sz="2400" b="1" dirty="0" err="1">
                <a:effectLst>
                  <a:outerShdw blurRad="38100" dist="38100" dir="2700000" algn="tl">
                    <a:srgbClr val="000000">
                      <a:alpha val="43137"/>
                    </a:srgbClr>
                  </a:outerShdw>
                </a:effectLst>
                <a:latin typeface="Times New Roman" pitchFamily="18" charset="0"/>
                <a:cs typeface="Times New Roman" pitchFamily="18" charset="0"/>
              </a:rPr>
              <a:t>ауыстыру</a:t>
            </a:r>
            <a:endParaRPr lang="ru-RU"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Таблица 4">
            <a:extLst>
              <a:ext uri="{FF2B5EF4-FFF2-40B4-BE49-F238E27FC236}">
                <a16:creationId xmlns:a16="http://schemas.microsoft.com/office/drawing/2014/main" id="{5480B99D-B800-6906-90B0-456FC50A0209}"/>
              </a:ext>
            </a:extLst>
          </p:cNvPr>
          <p:cNvGraphicFramePr>
            <a:graphicFrameLocks noGrp="1"/>
          </p:cNvGraphicFramePr>
          <p:nvPr>
            <p:extLst>
              <p:ext uri="{D42A27DB-BD31-4B8C-83A1-F6EECF244321}">
                <p14:modId xmlns:p14="http://schemas.microsoft.com/office/powerpoint/2010/main" val="1766763892"/>
              </p:ext>
            </p:extLst>
          </p:nvPr>
        </p:nvGraphicFramePr>
        <p:xfrm>
          <a:off x="3459636" y="1452241"/>
          <a:ext cx="5373280" cy="3566160"/>
        </p:xfrm>
        <a:graphic>
          <a:graphicData uri="http://schemas.openxmlformats.org/drawingml/2006/table">
            <a:tbl>
              <a:tblPr firstRow="1" bandRow="1">
                <a:tableStyleId>{F5AB1C69-6EDB-4FF4-983F-18BD219EF322}</a:tableStyleId>
              </a:tblPr>
              <a:tblGrid>
                <a:gridCol w="2686640">
                  <a:extLst>
                    <a:ext uri="{9D8B030D-6E8A-4147-A177-3AD203B41FA5}">
                      <a16:colId xmlns:a16="http://schemas.microsoft.com/office/drawing/2014/main" val="20000"/>
                    </a:ext>
                  </a:extLst>
                </a:gridCol>
                <a:gridCol w="2686640">
                  <a:extLst>
                    <a:ext uri="{9D8B030D-6E8A-4147-A177-3AD203B41FA5}">
                      <a16:colId xmlns:a16="http://schemas.microsoft.com/office/drawing/2014/main" val="20001"/>
                    </a:ext>
                  </a:extLst>
                </a:gridCol>
              </a:tblGrid>
              <a:tr h="362351">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Екілік</a:t>
                      </a:r>
                      <a:r>
                        <a:rPr lang="kk-KZ" sz="2000" b="1" baseline="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жүйе</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Сегіздік жүйе</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362351">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000</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0</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362351">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001</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1</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362351">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010</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362351">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011</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3</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4"/>
                  </a:ext>
                </a:extLst>
              </a:tr>
              <a:tr h="362351">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100</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4</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5"/>
                  </a:ext>
                </a:extLst>
              </a:tr>
              <a:tr h="362351">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101</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5</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6"/>
                  </a:ext>
                </a:extLst>
              </a:tr>
              <a:tr h="362351">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110</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6</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7"/>
                  </a:ext>
                </a:extLst>
              </a:tr>
              <a:tr h="362351">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111</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pPr algn="ct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7</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val="10008"/>
                  </a:ext>
                </a:extLst>
              </a:tr>
            </a:tbl>
          </a:graphicData>
        </a:graphic>
      </p:graphicFrame>
      <p:sp>
        <p:nvSpPr>
          <p:cNvPr id="6" name="TextBox 5">
            <a:extLst>
              <a:ext uri="{FF2B5EF4-FFF2-40B4-BE49-F238E27FC236}">
                <a16:creationId xmlns:a16="http://schemas.microsoft.com/office/drawing/2014/main" id="{0641A9C0-49BC-EA3E-9191-222393AADE93}"/>
              </a:ext>
            </a:extLst>
          </p:cNvPr>
          <p:cNvSpPr txBox="1"/>
          <p:nvPr/>
        </p:nvSpPr>
        <p:spPr>
          <a:xfrm>
            <a:off x="1362635" y="5178401"/>
            <a:ext cx="9950824" cy="1323439"/>
          </a:xfrm>
          <a:prstGeom prst="rect">
            <a:avLst/>
          </a:prstGeom>
          <a:noFill/>
        </p:spPr>
        <p:txBody>
          <a:bodyPr wrap="square" rtlCol="0">
            <a:spAutoFit/>
          </a:bodyPr>
          <a:lstStyle/>
          <a:p>
            <a:r>
              <a:rPr lang="kk-KZ" sz="2000" b="1" dirty="0">
                <a:latin typeface="Times New Roman" pitchFamily="18" charset="0"/>
                <a:cs typeface="Times New Roman" pitchFamily="18" charset="0"/>
              </a:rPr>
              <a:t>1101111011 екілік санын </a:t>
            </a:r>
            <a:r>
              <a:rPr lang="kk-KZ" sz="2000" b="1" dirty="0">
                <a:solidFill>
                  <a:srgbClr val="FF0000"/>
                </a:solidFill>
                <a:latin typeface="Times New Roman" pitchFamily="18" charset="0"/>
                <a:cs typeface="Times New Roman" pitchFamily="18" charset="0"/>
              </a:rPr>
              <a:t>соңынан бастап</a:t>
            </a:r>
            <a:r>
              <a:rPr lang="kk-KZ" sz="2000" b="1" dirty="0">
                <a:latin typeface="Times New Roman" pitchFamily="18" charset="0"/>
                <a:cs typeface="Times New Roman" pitchFamily="18" charset="0"/>
              </a:rPr>
              <a:t>, </a:t>
            </a:r>
            <a:r>
              <a:rPr lang="kk-KZ" sz="2000" b="1" dirty="0">
                <a:solidFill>
                  <a:srgbClr val="0000FF"/>
                </a:solidFill>
                <a:latin typeface="Times New Roman" pitchFamily="18" charset="0"/>
                <a:cs typeface="Times New Roman" pitchFamily="18" charset="0"/>
              </a:rPr>
              <a:t>үш</a:t>
            </a:r>
            <a:r>
              <a:rPr lang="kk-KZ" sz="2000" b="1" dirty="0">
                <a:latin typeface="Times New Roman" pitchFamily="18" charset="0"/>
                <a:cs typeface="Times New Roman" pitchFamily="18" charset="0"/>
              </a:rPr>
              <a:t> саннан тұратын топқа бөліп жазамыз : 1  101  111  011 = </a:t>
            </a:r>
            <a:r>
              <a:rPr lang="kk-KZ" sz="2000" b="1" dirty="0">
                <a:solidFill>
                  <a:srgbClr val="0000FF"/>
                </a:solidFill>
                <a:latin typeface="Times New Roman" pitchFamily="18" charset="0"/>
                <a:cs typeface="Times New Roman" pitchFamily="18" charset="0"/>
              </a:rPr>
              <a:t>1573</a:t>
            </a:r>
            <a:endParaRPr lang="kk-KZ" sz="2000" b="1" dirty="0">
              <a:latin typeface="Times New Roman" pitchFamily="18" charset="0"/>
              <a:cs typeface="Times New Roman" pitchFamily="18" charset="0"/>
            </a:endParaRPr>
          </a:p>
          <a:p>
            <a:r>
              <a:rPr lang="kk-KZ" sz="2000" b="1" dirty="0">
                <a:solidFill>
                  <a:srgbClr val="FF0000"/>
                </a:solidFill>
                <a:latin typeface="Times New Roman" pitchFamily="18" charset="0"/>
                <a:cs typeface="Times New Roman" pitchFamily="18" charset="0"/>
              </a:rPr>
              <a:t>Осы топ сандарды  кестеге сәйкес сегіздік жүйеге ауыстырамыз. </a:t>
            </a:r>
            <a:r>
              <a:rPr lang="kk-KZ" sz="2000" b="1" dirty="0">
                <a:latin typeface="Times New Roman" pitchFamily="18" charset="0"/>
                <a:cs typeface="Times New Roman" pitchFamily="18" charset="0"/>
              </a:rPr>
              <a:t>Нәтижесінде 1573 сегіздік саны шығады.</a:t>
            </a:r>
            <a:endParaRPr lang="ru-RU"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2433540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4101B327-7F96-ECA6-8FE1-C8924B00DCD2}"/>
              </a:ext>
            </a:extLst>
          </p:cNvPr>
          <p:cNvSpPr txBox="1">
            <a:spLocks/>
          </p:cNvSpPr>
          <p:nvPr/>
        </p:nvSpPr>
        <p:spPr>
          <a:xfrm>
            <a:off x="2269159" y="321888"/>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2400" b="1" dirty="0">
                <a:latin typeface="Times New Roman" pitchFamily="18" charset="0"/>
                <a:cs typeface="Times New Roman" pitchFamily="18" charset="0"/>
              </a:rPr>
              <a:t> 8 =</a:t>
            </a:r>
            <a:r>
              <a:rPr lang="en-US" sz="2400" b="1" dirty="0">
                <a:latin typeface="Times New Roman" pitchFamily="18" charset="0"/>
                <a:cs typeface="Times New Roman" pitchFamily="18" charset="0"/>
              </a:rPr>
              <a:t>&gt;</a:t>
            </a:r>
            <a:r>
              <a:rPr lang="ru-RU" sz="2400" b="1" dirty="0">
                <a:latin typeface="Times New Roman" pitchFamily="18" charset="0"/>
                <a:cs typeface="Times New Roman" pitchFamily="18" charset="0"/>
              </a:rPr>
              <a:t> 2 </a:t>
            </a:r>
            <a:r>
              <a:rPr lang="ru-RU" sz="2400" b="1" dirty="0" err="1">
                <a:latin typeface="Times New Roman" pitchFamily="18" charset="0"/>
                <a:cs typeface="Times New Roman" pitchFamily="18" charset="0"/>
              </a:rPr>
              <a:t>және</a:t>
            </a:r>
            <a:r>
              <a:rPr lang="ru-RU" sz="2400" b="1" dirty="0">
                <a:latin typeface="Times New Roman" pitchFamily="18" charset="0"/>
                <a:cs typeface="Times New Roman" pitchFamily="18" charset="0"/>
              </a:rPr>
              <a:t> 16 =</a:t>
            </a:r>
            <a:r>
              <a:rPr lang="en-US" sz="2400" b="1" dirty="0">
                <a:latin typeface="Times New Roman" pitchFamily="18" charset="0"/>
                <a:cs typeface="Times New Roman" pitchFamily="18" charset="0"/>
              </a:rPr>
              <a:t>&gt;</a:t>
            </a:r>
            <a:r>
              <a:rPr lang="ru-RU" sz="2400" b="1" dirty="0">
                <a:latin typeface="Times New Roman" pitchFamily="18" charset="0"/>
                <a:cs typeface="Times New Roman" pitchFamily="18" charset="0"/>
              </a:rPr>
              <a:t> 2 </a:t>
            </a:r>
            <a:r>
              <a:rPr lang="ru-RU" sz="2400" b="1" dirty="0" err="1">
                <a:latin typeface="Times New Roman" pitchFamily="18" charset="0"/>
                <a:cs typeface="Times New Roman" pitchFamily="18" charset="0"/>
              </a:rPr>
              <a:t>ауыстыру</a:t>
            </a:r>
            <a:endParaRPr lang="ru-RU" sz="2400" b="1" dirty="0">
              <a:latin typeface="Times New Roman" pitchFamily="18" charset="0"/>
              <a:cs typeface="Times New Roman" pitchFamily="18" charset="0"/>
            </a:endParaRPr>
          </a:p>
        </p:txBody>
      </p:sp>
      <p:sp>
        <p:nvSpPr>
          <p:cNvPr id="5" name="Содержимое 2">
            <a:extLst>
              <a:ext uri="{FF2B5EF4-FFF2-40B4-BE49-F238E27FC236}">
                <a16:creationId xmlns:a16="http://schemas.microsoft.com/office/drawing/2014/main" id="{874DAB8D-74ED-51E9-5086-1F4A4E695857}"/>
              </a:ext>
            </a:extLst>
          </p:cNvPr>
          <p:cNvSpPr txBox="1">
            <a:spLocks/>
          </p:cNvSpPr>
          <p:nvPr/>
        </p:nvSpPr>
        <p:spPr>
          <a:xfrm>
            <a:off x="1264024" y="1518640"/>
            <a:ext cx="10183905" cy="492941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ru-RU" sz="2400" dirty="0">
                <a:latin typeface="Times New Roman" pitchFamily="18" charset="0"/>
                <a:cs typeface="Times New Roman" pitchFamily="18" charset="0"/>
              </a:rPr>
              <a:t>8 =</a:t>
            </a:r>
            <a:r>
              <a:rPr lang="en-US" sz="2400" dirty="0">
                <a:latin typeface="Times New Roman" pitchFamily="18" charset="0"/>
                <a:cs typeface="Times New Roman" pitchFamily="18" charset="0"/>
              </a:rPr>
              <a:t>&gt;</a:t>
            </a:r>
            <a:r>
              <a:rPr lang="ru-RU" sz="2400" dirty="0">
                <a:latin typeface="Times New Roman" pitchFamily="18" charset="0"/>
                <a:cs typeface="Times New Roman" pitchFamily="18" charset="0"/>
              </a:rPr>
              <a:t> 2 </a:t>
            </a:r>
            <a:r>
              <a:rPr lang="ru-RU" sz="2400" dirty="0" err="1">
                <a:latin typeface="Times New Roman" pitchFamily="18" charset="0"/>
                <a:cs typeface="Times New Roman" pitchFamily="18" charset="0"/>
              </a:rPr>
              <a:t>және</a:t>
            </a:r>
            <a:r>
              <a:rPr lang="ru-RU" sz="2400" dirty="0">
                <a:latin typeface="Times New Roman" pitchFamily="18" charset="0"/>
                <a:cs typeface="Times New Roman" pitchFamily="18" charset="0"/>
              </a:rPr>
              <a:t> 16 =</a:t>
            </a:r>
            <a:r>
              <a:rPr lang="en-US" sz="2400" dirty="0">
                <a:latin typeface="Times New Roman" pitchFamily="18" charset="0"/>
                <a:cs typeface="Times New Roman" pitchFamily="18" charset="0"/>
              </a:rPr>
              <a:t>&gt;</a:t>
            </a:r>
            <a:r>
              <a:rPr lang="ru-RU" sz="2400" dirty="0">
                <a:latin typeface="Times New Roman" pitchFamily="18" charset="0"/>
                <a:cs typeface="Times New Roman" pitchFamily="18" charset="0"/>
              </a:rPr>
              <a:t> 2 </a:t>
            </a:r>
            <a:r>
              <a:rPr lang="ru-RU" sz="2400" dirty="0" err="1">
                <a:latin typeface="Times New Roman" pitchFamily="18" charset="0"/>
                <a:cs typeface="Times New Roman" pitchFamily="18" charset="0"/>
              </a:rPr>
              <a:t>ауыстыру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ережелерін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орындау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үшін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біз</a:t>
            </a:r>
            <a:r>
              <a:rPr lang="ru-RU" sz="2400" dirty="0">
                <a:latin typeface="Times New Roman" pitchFamily="18" charset="0"/>
                <a:cs typeface="Times New Roman" pitchFamily="18" charset="0"/>
              </a:rPr>
              <a:t> </a:t>
            </a:r>
            <a:r>
              <a:rPr lang="ru-RU" sz="2400" b="1" dirty="0" err="1">
                <a:solidFill>
                  <a:srgbClr val="FF0000"/>
                </a:solidFill>
                <a:latin typeface="Times New Roman" pitchFamily="18" charset="0"/>
                <a:cs typeface="Times New Roman" pitchFamily="18" charset="0"/>
              </a:rPr>
              <a:t>сегіздік</a:t>
            </a:r>
            <a:r>
              <a:rPr lang="ru-RU" sz="2400" b="1" dirty="0">
                <a:solidFill>
                  <a:srgbClr val="FF0000"/>
                </a:solidFill>
                <a:latin typeface="Times New Roman" pitchFamily="18" charset="0"/>
                <a:cs typeface="Times New Roman" pitchFamily="18" charset="0"/>
              </a:rPr>
              <a:t> </a:t>
            </a:r>
            <a:r>
              <a:rPr lang="ru-RU" sz="2400" b="1" dirty="0" err="1">
                <a:solidFill>
                  <a:srgbClr val="FF0000"/>
                </a:solidFill>
                <a:latin typeface="Times New Roman" pitchFamily="18" charset="0"/>
                <a:cs typeface="Times New Roman" pitchFamily="18" charset="0"/>
              </a:rPr>
              <a:t>және</a:t>
            </a:r>
            <a:r>
              <a:rPr lang="ru-RU" sz="2400" b="1" dirty="0">
                <a:solidFill>
                  <a:srgbClr val="FF0000"/>
                </a:solidFill>
                <a:latin typeface="Times New Roman" pitchFamily="18" charset="0"/>
                <a:cs typeface="Times New Roman" pitchFamily="18" charset="0"/>
              </a:rPr>
              <a:t> </a:t>
            </a:r>
            <a:r>
              <a:rPr lang="ru-RU" sz="2400" b="1" dirty="0" err="1">
                <a:solidFill>
                  <a:srgbClr val="FF0000"/>
                </a:solidFill>
                <a:latin typeface="Times New Roman" pitchFamily="18" charset="0"/>
                <a:cs typeface="Times New Roman" pitchFamily="18" charset="0"/>
              </a:rPr>
              <a:t>оналтылық</a:t>
            </a:r>
            <a:r>
              <a:rPr lang="ru-RU" sz="2400" b="1" dirty="0">
                <a:solidFill>
                  <a:srgbClr val="FF0000"/>
                </a:solidFill>
                <a:latin typeface="Times New Roman" pitchFamily="18" charset="0"/>
                <a:cs typeface="Times New Roman" pitchFamily="18" charset="0"/>
              </a:rPr>
              <a:t> </a:t>
            </a:r>
            <a:r>
              <a:rPr lang="kk-KZ" sz="2400" b="1" dirty="0">
                <a:solidFill>
                  <a:srgbClr val="FF0000"/>
                </a:solidFill>
                <a:latin typeface="Times New Roman" pitchFamily="18" charset="0"/>
                <a:cs typeface="Times New Roman" pitchFamily="18" charset="0"/>
              </a:rPr>
              <a:t>жүйелердің</a:t>
            </a:r>
            <a:r>
              <a:rPr lang="ru-RU" sz="2400" b="1" dirty="0">
                <a:solidFill>
                  <a:srgbClr val="FF0000"/>
                </a:solidFill>
                <a:latin typeface="Times New Roman" pitchFamily="18" charset="0"/>
                <a:cs typeface="Times New Roman" pitchFamily="18" charset="0"/>
              </a:rPr>
              <a:t> </a:t>
            </a:r>
            <a:r>
              <a:rPr lang="ru-RU" sz="2400" b="1" dirty="0" err="1">
                <a:solidFill>
                  <a:srgbClr val="FF0000"/>
                </a:solidFill>
                <a:latin typeface="Times New Roman" pitchFamily="18" charset="0"/>
                <a:cs typeface="Times New Roman" pitchFamily="18" charset="0"/>
              </a:rPr>
              <a:t>кестелерін</a:t>
            </a:r>
            <a:r>
              <a:rPr lang="ru-RU" sz="2400" b="1" dirty="0">
                <a:solidFill>
                  <a:srgbClr val="FF0000"/>
                </a:solidFill>
                <a:latin typeface="Times New Roman" pitchFamily="18" charset="0"/>
                <a:cs typeface="Times New Roman" pitchFamily="18" charset="0"/>
              </a:rPr>
              <a:t> </a:t>
            </a:r>
            <a:r>
              <a:rPr lang="ru-RU" sz="2400" dirty="0" err="1">
                <a:latin typeface="Times New Roman" pitchFamily="18" charset="0"/>
                <a:cs typeface="Times New Roman" pitchFamily="18" charset="0"/>
              </a:rPr>
              <a:t>қолданамыз</a:t>
            </a:r>
            <a:r>
              <a:rPr lang="ru-RU" sz="2400" dirty="0">
                <a:latin typeface="Times New Roman" pitchFamily="18" charset="0"/>
                <a:cs typeface="Times New Roman" pitchFamily="18" charset="0"/>
              </a:rPr>
              <a:t>.</a:t>
            </a:r>
          </a:p>
          <a:p>
            <a:pPr>
              <a:buFont typeface="Arial" panose="020B0604020202020204" pitchFamily="34" charset="0"/>
              <a:buNone/>
            </a:pPr>
            <a:r>
              <a:rPr lang="kk-KZ" sz="2400" dirty="0">
                <a:latin typeface="Times New Roman" pitchFamily="18" charset="0"/>
                <a:cs typeface="Times New Roman" pitchFamily="18" charset="0"/>
              </a:rPr>
              <a:t>Мысалы: </a:t>
            </a:r>
          </a:p>
          <a:p>
            <a:pPr>
              <a:buFont typeface="Arial" panose="020B0604020202020204" pitchFamily="34" charset="0"/>
              <a:buNone/>
            </a:pPr>
            <a:r>
              <a:rPr lang="kk-KZ" sz="2400" b="1" dirty="0">
                <a:solidFill>
                  <a:srgbClr val="FF0000"/>
                </a:solidFill>
                <a:latin typeface="Times New Roman" pitchFamily="18" charset="0"/>
                <a:cs typeface="Times New Roman" pitchFamily="18" charset="0"/>
              </a:rPr>
              <a:t>Ескерту :</a:t>
            </a:r>
          </a:p>
          <a:p>
            <a:pPr>
              <a:buFont typeface="Arial" panose="020B0604020202020204" pitchFamily="34" charset="0"/>
              <a:buNone/>
            </a:pPr>
            <a:r>
              <a:rPr lang="kk-KZ" sz="2400" dirty="0">
                <a:latin typeface="Times New Roman" pitchFamily="18" charset="0"/>
                <a:cs typeface="Times New Roman" pitchFamily="18" charset="0"/>
              </a:rPr>
              <a:t>Егер екілік жүйеге ауыстырғаннан кейін екілік санның алдында немесе соңында нөлдер болса, олар алынып тасталынады. </a:t>
            </a:r>
            <a:endParaRPr lang="ru-RU" sz="2400" dirty="0">
              <a:latin typeface="Times New Roman" pitchFamily="18" charset="0"/>
              <a:cs typeface="Times New Roman" pitchFamily="18" charset="0"/>
            </a:endParaRPr>
          </a:p>
          <a:p>
            <a:pPr>
              <a:buFont typeface="Arial" panose="020B0604020202020204" pitchFamily="34" charset="0"/>
              <a:buNone/>
            </a:pPr>
            <a:r>
              <a:rPr lang="kk-KZ" sz="2400" b="1" dirty="0">
                <a:latin typeface="Times New Roman" pitchFamily="18" charset="0"/>
                <a:cs typeface="Times New Roman" pitchFamily="18" charset="0"/>
              </a:rPr>
              <a:t>123</a:t>
            </a:r>
            <a:r>
              <a:rPr lang="kk-KZ" sz="2400" b="1" baseline="-25000" dirty="0">
                <a:latin typeface="Times New Roman" pitchFamily="18" charset="0"/>
                <a:cs typeface="Times New Roman" pitchFamily="18" charset="0"/>
              </a:rPr>
              <a:t>8</a:t>
            </a:r>
            <a:r>
              <a:rPr lang="en-US" sz="2400" b="1" dirty="0">
                <a:latin typeface="Times New Roman" pitchFamily="18" charset="0"/>
                <a:cs typeface="Times New Roman" pitchFamily="18" charset="0"/>
              </a:rPr>
              <a:t> = </a:t>
            </a:r>
            <a:r>
              <a:rPr lang="kk-KZ" sz="2400" b="1" dirty="0">
                <a:solidFill>
                  <a:srgbClr val="FF0000"/>
                </a:solidFill>
                <a:latin typeface="Times New Roman" pitchFamily="18" charset="0"/>
                <a:cs typeface="Times New Roman" pitchFamily="18" charset="0"/>
              </a:rPr>
              <a:t>00</a:t>
            </a:r>
            <a:r>
              <a:rPr lang="kk-KZ" sz="2400" b="1" dirty="0">
                <a:latin typeface="Times New Roman" pitchFamily="18" charset="0"/>
                <a:cs typeface="Times New Roman" pitchFamily="18" charset="0"/>
              </a:rPr>
              <a:t>1  010  011</a:t>
            </a:r>
            <a:r>
              <a:rPr lang="kk-KZ" sz="2400" b="1" baseline="-25000" dirty="0">
                <a:latin typeface="Times New Roman" pitchFamily="18" charset="0"/>
                <a:cs typeface="Times New Roman" pitchFamily="18" charset="0"/>
              </a:rPr>
              <a:t>2</a:t>
            </a:r>
            <a:r>
              <a:rPr lang="kk-KZ"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 1010011</a:t>
            </a:r>
            <a:r>
              <a:rPr lang="kk-KZ" sz="2400" b="1" baseline="-25000" dirty="0">
                <a:latin typeface="Times New Roman" pitchFamily="18" charset="0"/>
                <a:cs typeface="Times New Roman" pitchFamily="18" charset="0"/>
              </a:rPr>
              <a:t>2</a:t>
            </a:r>
            <a:endParaRPr lang="ru-RU" sz="2400" b="1" dirty="0">
              <a:latin typeface="Times New Roman" pitchFamily="18" charset="0"/>
              <a:cs typeface="Times New Roman" pitchFamily="18" charset="0"/>
            </a:endParaRPr>
          </a:p>
          <a:p>
            <a:pPr>
              <a:buFont typeface="Arial" panose="020B0604020202020204" pitchFamily="34" charset="0"/>
              <a:buNone/>
            </a:pPr>
            <a:r>
              <a:rPr lang="kk-KZ" sz="2400" b="1" dirty="0">
                <a:latin typeface="Times New Roman" pitchFamily="18" charset="0"/>
                <a:cs typeface="Times New Roman" pitchFamily="18" charset="0"/>
              </a:rPr>
              <a:t>А14</a:t>
            </a:r>
            <a:r>
              <a:rPr lang="kk-KZ" sz="2400" b="1" baseline="-25000" dirty="0">
                <a:latin typeface="Times New Roman" pitchFamily="18" charset="0"/>
                <a:cs typeface="Times New Roman" pitchFamily="18" charset="0"/>
              </a:rPr>
              <a:t>16</a:t>
            </a:r>
            <a:r>
              <a:rPr lang="en-US" sz="2400" b="1" dirty="0">
                <a:latin typeface="Times New Roman" pitchFamily="18" charset="0"/>
                <a:cs typeface="Times New Roman" pitchFamily="18" charset="0"/>
              </a:rPr>
              <a:t> = </a:t>
            </a:r>
            <a:r>
              <a:rPr lang="kk-KZ" sz="2400" b="1" dirty="0">
                <a:latin typeface="Times New Roman" pitchFamily="18" charset="0"/>
                <a:cs typeface="Times New Roman" pitchFamily="18" charset="0"/>
              </a:rPr>
              <a:t>1010  0001  01</a:t>
            </a:r>
            <a:r>
              <a:rPr lang="kk-KZ" sz="2400" b="1" dirty="0">
                <a:solidFill>
                  <a:srgbClr val="FF0000"/>
                </a:solidFill>
                <a:latin typeface="Times New Roman" pitchFamily="18" charset="0"/>
                <a:cs typeface="Times New Roman" pitchFamily="18" charset="0"/>
              </a:rPr>
              <a:t>00</a:t>
            </a:r>
            <a:r>
              <a:rPr lang="kk-KZ" sz="2400" b="1" baseline="-25000" dirty="0">
                <a:latin typeface="Times New Roman" pitchFamily="18" charset="0"/>
                <a:cs typeface="Times New Roman" pitchFamily="18" charset="0"/>
              </a:rPr>
              <a:t>2</a:t>
            </a:r>
            <a:r>
              <a:rPr lang="kk-KZ" sz="2400" b="1" dirty="0">
                <a:latin typeface="Times New Roman" pitchFamily="18" charset="0"/>
                <a:cs typeface="Times New Roman" pitchFamily="18" charset="0"/>
              </a:rPr>
              <a:t> </a:t>
            </a:r>
            <a:r>
              <a:rPr lang="ru-RU" sz="2400" b="1" dirty="0">
                <a:latin typeface="Times New Roman" pitchFamily="18" charset="0"/>
                <a:cs typeface="Times New Roman" pitchFamily="18" charset="0"/>
              </a:rPr>
              <a:t>=1010000101</a:t>
            </a:r>
            <a:r>
              <a:rPr lang="kk-KZ" sz="2400" b="1" baseline="-25000" dirty="0">
                <a:latin typeface="Times New Roman" pitchFamily="18" charset="0"/>
                <a:cs typeface="Times New Roman" pitchFamily="18" charset="0"/>
              </a:rPr>
              <a:t>2</a:t>
            </a:r>
          </a:p>
          <a:p>
            <a:pPr>
              <a:buFont typeface="Arial" panose="020B0604020202020204" pitchFamily="34" charset="0"/>
              <a:buNone/>
            </a:pPr>
            <a:endParaRPr lang="ru-RU" sz="2400" b="1" dirty="0">
              <a:latin typeface="Times New Roman" pitchFamily="18" charset="0"/>
              <a:cs typeface="Times New Roman" pitchFamily="18" charset="0"/>
            </a:endParaRPr>
          </a:p>
          <a:p>
            <a:pPr>
              <a:buFont typeface="Arial" panose="020B0604020202020204" pitchFamily="34" charset="0"/>
              <a:buNone/>
            </a:pPr>
            <a:endParaRPr lang="ru-RU" sz="2400" dirty="0">
              <a:latin typeface="Times New Roman" pitchFamily="18" charset="0"/>
              <a:cs typeface="Times New Roman" pitchFamily="18" charset="0"/>
            </a:endParaRPr>
          </a:p>
          <a:p>
            <a:pPr>
              <a:buFont typeface="Arial" panose="020B0604020202020204" pitchFamily="34" charset="0"/>
              <a:buNone/>
            </a:pPr>
            <a:endParaRPr lang="ru-RU" sz="2400" dirty="0"/>
          </a:p>
        </p:txBody>
      </p:sp>
    </p:spTree>
    <p:extLst>
      <p:ext uri="{BB962C8B-B14F-4D97-AF65-F5344CB8AC3E}">
        <p14:creationId xmlns:p14="http://schemas.microsoft.com/office/powerpoint/2010/main" val="1719877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B35502-0540-D3A3-13CB-0ECC2D3775FB}"/>
              </a:ext>
            </a:extLst>
          </p:cNvPr>
          <p:cNvSpPr>
            <a:spLocks noGrp="1"/>
          </p:cNvSpPr>
          <p:nvPr>
            <p:ph type="title"/>
          </p:nvPr>
        </p:nvSpPr>
        <p:spPr/>
        <p:txBody>
          <a:bodyPr>
            <a:normAutofit/>
          </a:bodyPr>
          <a:lstStyle/>
          <a:p>
            <a:r>
              <a:rPr lang="kk-KZ" sz="2400" b="1" dirty="0">
                <a:effectLst/>
                <a:latin typeface="Times New Roman" panose="02020603050405020304" pitchFamily="18" charset="0"/>
                <a:ea typeface="Times New Roman" panose="02020603050405020304" pitchFamily="18" charset="0"/>
                <a:cs typeface="Times New Roman" panose="02020603050405020304" pitchFamily="18" charset="0"/>
              </a:rPr>
              <a:t>Арифметикалық амалдар: </a:t>
            </a:r>
            <a:r>
              <a:rPr lang="kk-KZ"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қосу</a:t>
            </a:r>
            <a:r>
              <a:rPr lang="kk-KZ" sz="2400" b="1" dirty="0">
                <a:effectLst/>
                <a:latin typeface="Times New Roman" panose="02020603050405020304" pitchFamily="18" charset="0"/>
                <a:ea typeface="Times New Roman" panose="02020603050405020304" pitchFamily="18" charset="0"/>
                <a:cs typeface="Times New Roman" panose="02020603050405020304" pitchFamily="18" charset="0"/>
              </a:rPr>
              <a:t>, алу, көбейту, бөлу</a:t>
            </a:r>
            <a:endParaRPr lang="kk-KZ" sz="2400" b="1" dirty="0"/>
          </a:p>
        </p:txBody>
      </p:sp>
      <p:sp>
        <p:nvSpPr>
          <p:cNvPr id="3" name="Объект 2">
            <a:extLst>
              <a:ext uri="{FF2B5EF4-FFF2-40B4-BE49-F238E27FC236}">
                <a16:creationId xmlns:a16="http://schemas.microsoft.com/office/drawing/2014/main" id="{591D63A8-521F-0EC9-5A61-E2DB771FF980}"/>
              </a:ext>
            </a:extLst>
          </p:cNvPr>
          <p:cNvSpPr>
            <a:spLocks noGrp="1"/>
          </p:cNvSpPr>
          <p:nvPr>
            <p:ph idx="1"/>
          </p:nvPr>
        </p:nvSpPr>
        <p:spPr/>
        <p:txBody>
          <a:bodyPr>
            <a:normAutofit/>
          </a:bodyPr>
          <a:lstStyle/>
          <a:p>
            <a:pPr algn="l"/>
            <a:r>
              <a:rPr lang="kk-KZ" sz="2400" b="0" i="0" dirty="0">
                <a:solidFill>
                  <a:srgbClr val="000000"/>
                </a:solidFill>
                <a:effectLst/>
                <a:latin typeface="Times New Roman" panose="02020603050405020304" pitchFamily="18" charset="0"/>
                <a:cs typeface="Times New Roman" panose="02020603050405020304" pitchFamily="18" charset="0"/>
              </a:rPr>
              <a:t>0+0=1</a:t>
            </a:r>
          </a:p>
          <a:p>
            <a:pPr algn="l"/>
            <a:r>
              <a:rPr lang="kk-KZ" sz="2400" b="0" i="0" dirty="0">
                <a:solidFill>
                  <a:srgbClr val="000000"/>
                </a:solidFill>
                <a:effectLst/>
                <a:latin typeface="Times New Roman" panose="02020603050405020304" pitchFamily="18" charset="0"/>
                <a:cs typeface="Times New Roman" panose="02020603050405020304" pitchFamily="18" charset="0"/>
              </a:rPr>
              <a:t>1+0=1</a:t>
            </a:r>
          </a:p>
          <a:p>
            <a:pPr algn="l"/>
            <a:r>
              <a:rPr lang="kk-KZ" sz="2400" b="0" i="0" dirty="0">
                <a:solidFill>
                  <a:srgbClr val="000000"/>
                </a:solidFill>
                <a:effectLst/>
                <a:latin typeface="Times New Roman" panose="02020603050405020304" pitchFamily="18" charset="0"/>
                <a:cs typeface="Times New Roman" panose="02020603050405020304" pitchFamily="18" charset="0"/>
              </a:rPr>
              <a:t>0+1=1</a:t>
            </a:r>
          </a:p>
          <a:p>
            <a:pPr algn="l"/>
            <a:r>
              <a:rPr lang="kk-KZ" sz="2400" b="0" i="0" dirty="0">
                <a:solidFill>
                  <a:srgbClr val="000000"/>
                </a:solidFill>
                <a:effectLst/>
                <a:latin typeface="Times New Roman" panose="02020603050405020304" pitchFamily="18" charset="0"/>
                <a:cs typeface="Times New Roman" panose="02020603050405020304" pitchFamily="18" charset="0"/>
              </a:rPr>
              <a:t>1+1=10  бір көрші (үлкен) разрядқа </a:t>
            </a:r>
            <a:r>
              <a:rPr lang="kk-KZ" sz="2400" b="0" i="0" dirty="0" err="1">
                <a:solidFill>
                  <a:srgbClr val="000000"/>
                </a:solidFill>
                <a:effectLst/>
                <a:latin typeface="Times New Roman" panose="02020603050405020304" pitchFamily="18" charset="0"/>
                <a:cs typeface="Times New Roman" panose="02020603050405020304" pitchFamily="18" charset="0"/>
              </a:rPr>
              <a:t>тасмалданады</a:t>
            </a:r>
            <a:r>
              <a:rPr lang="kk-KZ" sz="2400" b="0" i="0" dirty="0">
                <a:solidFill>
                  <a:srgbClr val="000000"/>
                </a:solidFill>
                <a:effectLst/>
                <a:latin typeface="Times New Roman" panose="02020603050405020304" pitchFamily="18" charset="0"/>
                <a:cs typeface="Times New Roman" panose="02020603050405020304" pitchFamily="18" charset="0"/>
              </a:rPr>
              <a:t>.</a:t>
            </a:r>
          </a:p>
          <a:p>
            <a:endParaRPr lang="kk-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8668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E90A25-81B4-1937-2BBA-B8A14E14209E}"/>
              </a:ext>
            </a:extLst>
          </p:cNvPr>
          <p:cNvSpPr>
            <a:spLocks noGrp="1"/>
          </p:cNvSpPr>
          <p:nvPr>
            <p:ph type="title"/>
          </p:nvPr>
        </p:nvSpPr>
        <p:spPr/>
        <p:txBody>
          <a:bodyPr>
            <a:normAutofit/>
          </a:bodyPr>
          <a:lstStyle/>
          <a:p>
            <a:r>
              <a:rPr lang="kk-KZ" sz="2400" b="1" dirty="0">
                <a:effectLst/>
                <a:latin typeface="Times New Roman" panose="02020603050405020304" pitchFamily="18" charset="0"/>
                <a:ea typeface="Times New Roman" panose="02020603050405020304" pitchFamily="18" charset="0"/>
                <a:cs typeface="Times New Roman" panose="02020603050405020304" pitchFamily="18" charset="0"/>
              </a:rPr>
              <a:t>Арифметикалық амалдар: қосу, </a:t>
            </a:r>
            <a:r>
              <a:rPr lang="kk-KZ"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алу</a:t>
            </a:r>
            <a:r>
              <a:rPr lang="kk-KZ" sz="2400" b="1" dirty="0">
                <a:effectLst/>
                <a:latin typeface="Times New Roman" panose="02020603050405020304" pitchFamily="18" charset="0"/>
                <a:ea typeface="Times New Roman" panose="02020603050405020304" pitchFamily="18" charset="0"/>
                <a:cs typeface="Times New Roman" panose="02020603050405020304" pitchFamily="18" charset="0"/>
              </a:rPr>
              <a:t>, көбейту, бөлу</a:t>
            </a:r>
            <a:endParaRPr lang="kk-KZ" sz="2400" b="1" dirty="0"/>
          </a:p>
        </p:txBody>
      </p:sp>
      <p:sp>
        <p:nvSpPr>
          <p:cNvPr id="3" name="Объект 2">
            <a:extLst>
              <a:ext uri="{FF2B5EF4-FFF2-40B4-BE49-F238E27FC236}">
                <a16:creationId xmlns:a16="http://schemas.microsoft.com/office/drawing/2014/main" id="{6116A0FD-E995-D351-AB73-1890391296C8}"/>
              </a:ext>
            </a:extLst>
          </p:cNvPr>
          <p:cNvSpPr>
            <a:spLocks noGrp="1"/>
          </p:cNvSpPr>
          <p:nvPr>
            <p:ph idx="1"/>
          </p:nvPr>
        </p:nvSpPr>
        <p:spPr/>
        <p:txBody>
          <a:bodyPr/>
          <a:lstStyle/>
          <a:p>
            <a:pPr algn="l"/>
            <a:r>
              <a:rPr lang="kk-KZ" b="0" i="0" dirty="0">
                <a:solidFill>
                  <a:srgbClr val="000000"/>
                </a:solidFill>
                <a:effectLst/>
                <a:latin typeface="Georgia" panose="02040502050405020303" pitchFamily="18" charset="0"/>
              </a:rPr>
              <a:t>                    1010</a:t>
            </a:r>
          </a:p>
          <a:p>
            <a:pPr algn="l"/>
            <a:r>
              <a:rPr lang="kk-KZ" b="0" i="0" dirty="0">
                <a:solidFill>
                  <a:srgbClr val="000000"/>
                </a:solidFill>
                <a:effectLst/>
                <a:latin typeface="Georgia" panose="02040502050405020303" pitchFamily="18" charset="0"/>
              </a:rPr>
              <a:t>                   -</a:t>
            </a:r>
          </a:p>
          <a:p>
            <a:pPr algn="l"/>
            <a:r>
              <a:rPr lang="kk-KZ" b="0" i="0" dirty="0">
                <a:solidFill>
                  <a:srgbClr val="000000"/>
                </a:solidFill>
                <a:effectLst/>
                <a:latin typeface="Georgia" panose="02040502050405020303" pitchFamily="18" charset="0"/>
              </a:rPr>
              <a:t>                      101</a:t>
            </a:r>
          </a:p>
          <a:p>
            <a:pPr algn="l"/>
            <a:r>
              <a:rPr lang="kk-KZ" b="0" i="0" dirty="0">
                <a:solidFill>
                  <a:srgbClr val="000000"/>
                </a:solidFill>
                <a:effectLst/>
                <a:latin typeface="Georgia" panose="02040502050405020303" pitchFamily="18" charset="0"/>
              </a:rPr>
              <a:t>                    _____</a:t>
            </a:r>
          </a:p>
          <a:p>
            <a:pPr algn="l"/>
            <a:r>
              <a:rPr lang="kk-KZ" b="0" i="0" dirty="0">
                <a:solidFill>
                  <a:srgbClr val="000000"/>
                </a:solidFill>
                <a:effectLst/>
                <a:latin typeface="Georgia" panose="02040502050405020303" pitchFamily="18" charset="0"/>
              </a:rPr>
              <a:t>                      101    </a:t>
            </a:r>
          </a:p>
          <a:p>
            <a:endParaRPr lang="kk-KZ" dirty="0"/>
          </a:p>
        </p:txBody>
      </p:sp>
    </p:spTree>
    <p:extLst>
      <p:ext uri="{BB962C8B-B14F-4D97-AF65-F5344CB8AC3E}">
        <p14:creationId xmlns:p14="http://schemas.microsoft.com/office/powerpoint/2010/main" val="1311273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4180B4-E3AC-64CD-E1F5-60E70C88FEB0}"/>
              </a:ext>
            </a:extLst>
          </p:cNvPr>
          <p:cNvSpPr>
            <a:spLocks noGrp="1"/>
          </p:cNvSpPr>
          <p:nvPr>
            <p:ph type="title"/>
          </p:nvPr>
        </p:nvSpPr>
        <p:spPr/>
        <p:txBody>
          <a:bodyPr>
            <a:normAutofit/>
          </a:bodyPr>
          <a:lstStyle/>
          <a:p>
            <a:r>
              <a:rPr lang="kk-KZ" sz="2400" dirty="0">
                <a:effectLst/>
                <a:latin typeface="Times New Roman" panose="02020603050405020304" pitchFamily="18" charset="0"/>
                <a:ea typeface="Times New Roman" panose="02020603050405020304" pitchFamily="18" charset="0"/>
                <a:cs typeface="Times New Roman" panose="02020603050405020304" pitchFamily="18" charset="0"/>
              </a:rPr>
              <a:t>Арифметикалық амалдар:</a:t>
            </a:r>
            <a:r>
              <a:rPr lang="kk-KZ"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400" dirty="0">
                <a:effectLst/>
                <a:latin typeface="Times New Roman" panose="02020603050405020304" pitchFamily="18" charset="0"/>
                <a:ea typeface="Times New Roman" panose="02020603050405020304" pitchFamily="18" charset="0"/>
                <a:cs typeface="Times New Roman" panose="02020603050405020304" pitchFamily="18" charset="0"/>
              </a:rPr>
              <a:t>қосу, алу, </a:t>
            </a:r>
            <a:r>
              <a:rPr lang="kk-KZ"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көбейту</a:t>
            </a:r>
            <a:r>
              <a:rPr lang="kk-KZ" sz="2400" dirty="0">
                <a:effectLst/>
                <a:latin typeface="Times New Roman" panose="02020603050405020304" pitchFamily="18" charset="0"/>
                <a:ea typeface="Times New Roman" panose="02020603050405020304" pitchFamily="18" charset="0"/>
                <a:cs typeface="Times New Roman" panose="02020603050405020304" pitchFamily="18" charset="0"/>
              </a:rPr>
              <a:t>, бөлу</a:t>
            </a:r>
            <a:endParaRPr lang="kk-KZ" sz="24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D87201AB-0BB6-5188-9970-BF979AAAD292}"/>
              </a:ext>
            </a:extLst>
          </p:cNvPr>
          <p:cNvSpPr>
            <a:spLocks noGrp="1"/>
          </p:cNvSpPr>
          <p:nvPr>
            <p:ph idx="1"/>
          </p:nvPr>
        </p:nvSpPr>
        <p:spPr/>
        <p:txBody>
          <a:bodyPr>
            <a:normAutofit/>
          </a:bodyPr>
          <a:lstStyle/>
          <a:p>
            <a:pPr marL="0" indent="0" algn="l">
              <a:buNone/>
            </a:pPr>
            <a:r>
              <a:rPr lang="ru-RU" sz="2400" b="1" i="0" dirty="0">
                <a:solidFill>
                  <a:srgbClr val="000000"/>
                </a:solidFill>
                <a:effectLst/>
                <a:latin typeface="Times New Roman" panose="02020603050405020304" pitchFamily="18" charset="0"/>
                <a:cs typeface="Times New Roman" panose="02020603050405020304" pitchFamily="18" charset="0"/>
              </a:rPr>
              <a:t>           </a:t>
            </a:r>
            <a:endParaRPr lang="ru-RU" sz="2400" b="0" i="0" dirty="0">
              <a:solidFill>
                <a:srgbClr val="000000"/>
              </a:solidFill>
              <a:effectLst/>
              <a:latin typeface="Times New Roman" panose="02020603050405020304" pitchFamily="18" charset="0"/>
              <a:cs typeface="Times New Roman" panose="02020603050405020304" pitchFamily="18" charset="0"/>
            </a:endParaRPr>
          </a:p>
          <a:p>
            <a:pPr algn="l"/>
            <a:r>
              <a:rPr lang="ru-RU" sz="2400" b="0" i="0" dirty="0">
                <a:solidFill>
                  <a:srgbClr val="000000"/>
                </a:solidFill>
                <a:effectLst/>
                <a:latin typeface="Times New Roman" panose="02020603050405020304" pitchFamily="18" charset="0"/>
                <a:cs typeface="Times New Roman" panose="02020603050405020304" pitchFamily="18" charset="0"/>
              </a:rPr>
              <a:t>  0*0=0</a:t>
            </a:r>
          </a:p>
          <a:p>
            <a:pPr algn="l"/>
            <a:r>
              <a:rPr lang="ru-RU" sz="2400" b="0" i="0" dirty="0">
                <a:solidFill>
                  <a:srgbClr val="000000"/>
                </a:solidFill>
                <a:effectLst/>
                <a:latin typeface="Times New Roman" panose="02020603050405020304" pitchFamily="18" charset="0"/>
                <a:cs typeface="Times New Roman" panose="02020603050405020304" pitchFamily="18" charset="0"/>
              </a:rPr>
              <a:t>  1*0=0</a:t>
            </a:r>
          </a:p>
          <a:p>
            <a:pPr algn="l"/>
            <a:r>
              <a:rPr lang="ru-RU" sz="2400" b="0" i="0" dirty="0">
                <a:solidFill>
                  <a:srgbClr val="000000"/>
                </a:solidFill>
                <a:effectLst/>
                <a:latin typeface="Times New Roman" panose="02020603050405020304" pitchFamily="18" charset="0"/>
                <a:cs typeface="Times New Roman" panose="02020603050405020304" pitchFamily="18" charset="0"/>
              </a:rPr>
              <a:t>  0*1=0</a:t>
            </a:r>
          </a:p>
          <a:p>
            <a:pPr algn="l"/>
            <a:r>
              <a:rPr lang="ru-RU" sz="2400" b="0" i="0" dirty="0">
                <a:solidFill>
                  <a:srgbClr val="000000"/>
                </a:solidFill>
                <a:effectLst/>
                <a:latin typeface="Times New Roman" panose="02020603050405020304" pitchFamily="18" charset="0"/>
                <a:cs typeface="Times New Roman" panose="02020603050405020304" pitchFamily="18" charset="0"/>
              </a:rPr>
              <a:t>  1*1=1</a:t>
            </a:r>
          </a:p>
          <a:p>
            <a:endParaRPr lang="kk-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9526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BD1344-C0B2-7C4C-092C-3C7500E85A26}"/>
              </a:ext>
            </a:extLst>
          </p:cNvPr>
          <p:cNvSpPr>
            <a:spLocks noGrp="1"/>
          </p:cNvSpPr>
          <p:nvPr>
            <p:ph type="title"/>
          </p:nvPr>
        </p:nvSpPr>
        <p:spPr/>
        <p:txBody>
          <a:bodyPr>
            <a:normAutofit/>
          </a:bodyPr>
          <a:lstStyle/>
          <a:p>
            <a:pPr algn="just"/>
            <a:r>
              <a:rPr lang="kk-KZ" sz="2400" b="1" dirty="0">
                <a:effectLst/>
                <a:latin typeface="Times New Roman" panose="02020603050405020304" pitchFamily="18" charset="0"/>
                <a:ea typeface="Times New Roman" panose="02020603050405020304" pitchFamily="18" charset="0"/>
              </a:rPr>
              <a:t>Санау жүйелері. Олардың түрлері мен классификациясы. Сандарды әртүрлі санақ жүйелеріне түрлендіру. Арифметикалық амалдар: қосу, алу, көбейту, бөлу</a:t>
            </a:r>
            <a:endParaRPr lang="kk-KZ" sz="2400" b="1" dirty="0"/>
          </a:p>
        </p:txBody>
      </p:sp>
      <p:sp>
        <p:nvSpPr>
          <p:cNvPr id="3" name="Объект 2">
            <a:extLst>
              <a:ext uri="{FF2B5EF4-FFF2-40B4-BE49-F238E27FC236}">
                <a16:creationId xmlns:a16="http://schemas.microsoft.com/office/drawing/2014/main" id="{C2EA6286-DBCF-0AAF-FD7F-BEDA6466AB41}"/>
              </a:ext>
            </a:extLst>
          </p:cNvPr>
          <p:cNvSpPr>
            <a:spLocks noGrp="1"/>
          </p:cNvSpPr>
          <p:nvPr>
            <p:ph idx="1"/>
          </p:nvPr>
        </p:nvSpPr>
        <p:spPr/>
        <p:txBody>
          <a:bodyPr>
            <a:normAutofit/>
          </a:bodyPr>
          <a:lstStyle/>
          <a:p>
            <a:pPr algn="just"/>
            <a:r>
              <a:rPr lang="kk-KZ" sz="2400" b="0" i="0" dirty="0">
                <a:solidFill>
                  <a:srgbClr val="000000"/>
                </a:solidFill>
                <a:effectLst/>
                <a:latin typeface="Times New Roman" panose="02020603050405020304" pitchFamily="18" charset="0"/>
                <a:cs typeface="Times New Roman" panose="02020603050405020304" pitchFamily="18" charset="0"/>
              </a:rPr>
              <a:t>Санау жүйелері – Натурал сандарды атау және цифрлық символдар арқылы белгілеу әдістерінің жиынтығы.</a:t>
            </a:r>
            <a:endParaRPr lang="en-US" sz="2400" b="0" i="0" dirty="0">
              <a:solidFill>
                <a:srgbClr val="000000"/>
              </a:solidFill>
              <a:effectLst/>
              <a:latin typeface="Times New Roman" panose="02020603050405020304" pitchFamily="18" charset="0"/>
              <a:cs typeface="Times New Roman" panose="02020603050405020304" pitchFamily="18" charset="0"/>
            </a:endParaRPr>
          </a:p>
          <a:p>
            <a:pPr algn="just"/>
            <a:r>
              <a:rPr lang="kk-KZ" sz="2400" b="0" i="0" dirty="0">
                <a:solidFill>
                  <a:srgbClr val="000000"/>
                </a:solidFill>
                <a:effectLst/>
                <a:latin typeface="Times New Roman" panose="02020603050405020304" pitchFamily="18" charset="0"/>
                <a:cs typeface="Times New Roman" panose="02020603050405020304" pitchFamily="18" charset="0"/>
              </a:rPr>
              <a:t>Барлық санау жүйелері позициялық және позициялық емес санау жүйелері болып екі үлкен топқа бөлінеді. Позициялық санау жүйелерінде </a:t>
            </a:r>
            <a:r>
              <a:rPr lang="kk-KZ" sz="2400" b="0" i="0" dirty="0" err="1">
                <a:solidFill>
                  <a:srgbClr val="000000"/>
                </a:solidFill>
                <a:effectLst/>
                <a:latin typeface="Times New Roman" panose="02020603050405020304" pitchFamily="18" charset="0"/>
                <a:cs typeface="Times New Roman" panose="02020603050405020304" pitchFamily="18" charset="0"/>
              </a:rPr>
              <a:t>цифрдың</a:t>
            </a:r>
            <a:r>
              <a:rPr lang="kk-KZ" sz="2400" b="0" i="0" dirty="0">
                <a:solidFill>
                  <a:srgbClr val="000000"/>
                </a:solidFill>
                <a:effectLst/>
                <a:latin typeface="Times New Roman" panose="02020603050405020304" pitchFamily="18" charset="0"/>
                <a:cs typeface="Times New Roman" panose="02020603050405020304" pitchFamily="18" charset="0"/>
              </a:rPr>
              <a:t> мәні орналасу орнына тәуелді, ал позициялық емес санау жүйелерінде тәуелді емес. </a:t>
            </a:r>
            <a:endParaRPr lang="kk-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34509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367931-D5AA-EA0E-99B3-F0D67109F3CB}"/>
              </a:ext>
            </a:extLst>
          </p:cNvPr>
          <p:cNvSpPr>
            <a:spLocks noGrp="1"/>
          </p:cNvSpPr>
          <p:nvPr>
            <p:ph type="title"/>
          </p:nvPr>
        </p:nvSpPr>
        <p:spPr/>
        <p:txBody>
          <a:bodyPr>
            <a:normAutofit/>
          </a:bodyPr>
          <a:lstStyle/>
          <a:p>
            <a:r>
              <a:rPr lang="kk-KZ" sz="2400" b="1" dirty="0">
                <a:effectLst/>
                <a:latin typeface="Times New Roman" panose="02020603050405020304" pitchFamily="18" charset="0"/>
                <a:ea typeface="Times New Roman" panose="02020603050405020304" pitchFamily="18" charset="0"/>
                <a:cs typeface="Times New Roman" panose="02020603050405020304" pitchFamily="18" charset="0"/>
              </a:rPr>
              <a:t>Арифметикалық амалдар: қосу, алу, </a:t>
            </a:r>
            <a:r>
              <a:rPr lang="kk-KZ"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көбейту</a:t>
            </a:r>
            <a:r>
              <a:rPr lang="kk-KZ" sz="2400" b="1" dirty="0">
                <a:effectLst/>
                <a:latin typeface="Times New Roman" panose="02020603050405020304" pitchFamily="18" charset="0"/>
                <a:ea typeface="Times New Roman" panose="02020603050405020304" pitchFamily="18" charset="0"/>
                <a:cs typeface="Times New Roman" panose="02020603050405020304" pitchFamily="18" charset="0"/>
              </a:rPr>
              <a:t>, бөлу</a:t>
            </a:r>
            <a:endParaRPr lang="kk-KZ" sz="2400" b="1" dirty="0"/>
          </a:p>
        </p:txBody>
      </p:sp>
      <p:sp>
        <p:nvSpPr>
          <p:cNvPr id="3" name="Объект 2">
            <a:extLst>
              <a:ext uri="{FF2B5EF4-FFF2-40B4-BE49-F238E27FC236}">
                <a16:creationId xmlns:a16="http://schemas.microsoft.com/office/drawing/2014/main" id="{10136BEB-4D7C-3F4A-07FD-8124B56A882F}"/>
              </a:ext>
            </a:extLst>
          </p:cNvPr>
          <p:cNvSpPr>
            <a:spLocks noGrp="1"/>
          </p:cNvSpPr>
          <p:nvPr>
            <p:ph idx="1"/>
          </p:nvPr>
        </p:nvSpPr>
        <p:spPr/>
        <p:txBody>
          <a:bodyPr>
            <a:normAutofit/>
          </a:bodyPr>
          <a:lstStyle/>
          <a:p>
            <a:pPr algn="l"/>
            <a:r>
              <a:rPr lang="ru-RU" sz="2400" b="0" i="0" dirty="0">
                <a:solidFill>
                  <a:srgbClr val="000000"/>
                </a:solidFill>
                <a:effectLst/>
                <a:latin typeface="Times New Roman" panose="02020603050405020304" pitchFamily="18" charset="0"/>
                <a:cs typeface="Times New Roman" panose="02020603050405020304" pitchFamily="18" charset="0"/>
              </a:rPr>
              <a:t>      101                                         Тексеру:101</a:t>
            </a:r>
            <a:r>
              <a:rPr lang="ru-RU" sz="2400" b="0" i="0" baseline="-25000" dirty="0">
                <a:solidFill>
                  <a:srgbClr val="000000"/>
                </a:solidFill>
                <a:effectLst/>
                <a:latin typeface="Times New Roman" panose="02020603050405020304" pitchFamily="18" charset="0"/>
                <a:cs typeface="Times New Roman" panose="02020603050405020304" pitchFamily="18" charset="0"/>
              </a:rPr>
              <a:t>2</a:t>
            </a:r>
            <a:r>
              <a:rPr lang="ru-RU" sz="2400" b="0" i="0" dirty="0">
                <a:solidFill>
                  <a:srgbClr val="000000"/>
                </a:solidFill>
                <a:effectLst/>
                <a:latin typeface="Times New Roman" panose="02020603050405020304" pitchFamily="18" charset="0"/>
                <a:cs typeface="Times New Roman" panose="02020603050405020304" pitchFamily="18" charset="0"/>
              </a:rPr>
              <a:t>=1*2</a:t>
            </a:r>
            <a:r>
              <a:rPr lang="ru-RU" sz="2400" b="0" i="0" baseline="30000" dirty="0">
                <a:solidFill>
                  <a:srgbClr val="000000"/>
                </a:solidFill>
                <a:effectLst/>
                <a:latin typeface="Times New Roman" panose="02020603050405020304" pitchFamily="18" charset="0"/>
                <a:cs typeface="Times New Roman" panose="02020603050405020304" pitchFamily="18" charset="0"/>
              </a:rPr>
              <a:t>2</a:t>
            </a:r>
            <a:r>
              <a:rPr lang="ru-RU" sz="2400" b="0" i="0" dirty="0">
                <a:solidFill>
                  <a:srgbClr val="000000"/>
                </a:solidFill>
                <a:effectLst/>
                <a:latin typeface="Times New Roman" panose="02020603050405020304" pitchFamily="18" charset="0"/>
                <a:cs typeface="Times New Roman" panose="02020603050405020304" pitchFamily="18" charset="0"/>
              </a:rPr>
              <a:t>+0*2</a:t>
            </a:r>
            <a:r>
              <a:rPr lang="ru-RU" sz="2400" b="0" i="0" baseline="30000" dirty="0">
                <a:solidFill>
                  <a:srgbClr val="000000"/>
                </a:solidFill>
                <a:effectLst/>
                <a:latin typeface="Times New Roman" panose="02020603050405020304" pitchFamily="18" charset="0"/>
                <a:cs typeface="Times New Roman" panose="02020603050405020304" pitchFamily="18" charset="0"/>
              </a:rPr>
              <a:t>1</a:t>
            </a:r>
            <a:r>
              <a:rPr lang="ru-RU" sz="2400" b="0" i="0" dirty="0">
                <a:solidFill>
                  <a:srgbClr val="000000"/>
                </a:solidFill>
                <a:effectLst/>
                <a:latin typeface="Times New Roman" panose="02020603050405020304" pitchFamily="18" charset="0"/>
                <a:cs typeface="Times New Roman" panose="02020603050405020304" pitchFamily="18" charset="0"/>
              </a:rPr>
              <a:t>+1*2</a:t>
            </a:r>
            <a:r>
              <a:rPr lang="ru-RU" sz="2400" b="0" i="0" baseline="30000" dirty="0">
                <a:solidFill>
                  <a:srgbClr val="000000"/>
                </a:solidFill>
                <a:effectLst/>
                <a:latin typeface="Times New Roman" panose="02020603050405020304" pitchFamily="18" charset="0"/>
                <a:cs typeface="Times New Roman" panose="02020603050405020304" pitchFamily="18" charset="0"/>
              </a:rPr>
              <a:t>0</a:t>
            </a:r>
            <a:r>
              <a:rPr lang="ru-RU" sz="2400" b="0" i="0" dirty="0">
                <a:solidFill>
                  <a:srgbClr val="000000"/>
                </a:solidFill>
                <a:effectLst/>
                <a:latin typeface="Times New Roman" panose="02020603050405020304" pitchFamily="18" charset="0"/>
                <a:cs typeface="Times New Roman" panose="02020603050405020304" pitchFamily="18" charset="0"/>
              </a:rPr>
              <a:t>=5</a:t>
            </a:r>
          </a:p>
          <a:p>
            <a:pPr algn="l"/>
            <a:r>
              <a:rPr lang="ru-RU" sz="2400" b="0" i="0" dirty="0">
                <a:solidFill>
                  <a:srgbClr val="000000"/>
                </a:solidFill>
                <a:effectLst/>
                <a:latin typeface="Times New Roman" panose="02020603050405020304" pitchFamily="18" charset="0"/>
                <a:cs typeface="Times New Roman" panose="02020603050405020304" pitchFamily="18" charset="0"/>
              </a:rPr>
              <a:t>     * 110                                                        110</a:t>
            </a:r>
            <a:r>
              <a:rPr lang="ru-RU" sz="2400" b="0" i="0" baseline="-25000" dirty="0">
                <a:solidFill>
                  <a:srgbClr val="000000"/>
                </a:solidFill>
                <a:effectLst/>
                <a:latin typeface="Times New Roman" panose="02020603050405020304" pitchFamily="18" charset="0"/>
                <a:cs typeface="Times New Roman" panose="02020603050405020304" pitchFamily="18" charset="0"/>
              </a:rPr>
              <a:t>2</a:t>
            </a:r>
            <a:r>
              <a:rPr lang="ru-RU" sz="2400" b="0" i="0" dirty="0">
                <a:solidFill>
                  <a:srgbClr val="000000"/>
                </a:solidFill>
                <a:effectLst/>
                <a:latin typeface="Times New Roman" panose="02020603050405020304" pitchFamily="18" charset="0"/>
                <a:cs typeface="Times New Roman" panose="02020603050405020304" pitchFamily="18" charset="0"/>
              </a:rPr>
              <a:t>=1*2</a:t>
            </a:r>
            <a:r>
              <a:rPr lang="ru-RU" sz="2400" b="0" i="0" baseline="30000" dirty="0">
                <a:solidFill>
                  <a:srgbClr val="000000"/>
                </a:solidFill>
                <a:effectLst/>
                <a:latin typeface="Times New Roman" panose="02020603050405020304" pitchFamily="18" charset="0"/>
                <a:cs typeface="Times New Roman" panose="02020603050405020304" pitchFamily="18" charset="0"/>
              </a:rPr>
              <a:t>2</a:t>
            </a:r>
            <a:r>
              <a:rPr lang="ru-RU" sz="2400" b="0" i="0" dirty="0">
                <a:solidFill>
                  <a:srgbClr val="000000"/>
                </a:solidFill>
                <a:effectLst/>
                <a:latin typeface="Times New Roman" panose="02020603050405020304" pitchFamily="18" charset="0"/>
                <a:cs typeface="Times New Roman" panose="02020603050405020304" pitchFamily="18" charset="0"/>
              </a:rPr>
              <a:t>+1*2</a:t>
            </a:r>
            <a:r>
              <a:rPr lang="ru-RU" sz="2400" b="0" i="0" baseline="30000" dirty="0">
                <a:solidFill>
                  <a:srgbClr val="000000"/>
                </a:solidFill>
                <a:effectLst/>
                <a:latin typeface="Times New Roman" panose="02020603050405020304" pitchFamily="18" charset="0"/>
                <a:cs typeface="Times New Roman" panose="02020603050405020304" pitchFamily="18" charset="0"/>
              </a:rPr>
              <a:t>1</a:t>
            </a:r>
            <a:r>
              <a:rPr lang="ru-RU" sz="2400" b="0" i="0" dirty="0">
                <a:solidFill>
                  <a:srgbClr val="000000"/>
                </a:solidFill>
                <a:effectLst/>
                <a:latin typeface="Times New Roman" panose="02020603050405020304" pitchFamily="18" charset="0"/>
                <a:cs typeface="Times New Roman" panose="02020603050405020304" pitchFamily="18" charset="0"/>
              </a:rPr>
              <a:t>+0*2</a:t>
            </a:r>
            <a:r>
              <a:rPr lang="ru-RU" sz="2400" b="0" i="0" baseline="30000" dirty="0">
                <a:solidFill>
                  <a:srgbClr val="000000"/>
                </a:solidFill>
                <a:effectLst/>
                <a:latin typeface="Times New Roman" panose="02020603050405020304" pitchFamily="18" charset="0"/>
                <a:cs typeface="Times New Roman" panose="02020603050405020304" pitchFamily="18" charset="0"/>
              </a:rPr>
              <a:t>0</a:t>
            </a:r>
            <a:r>
              <a:rPr lang="ru-RU" sz="2400" b="0" i="0" dirty="0">
                <a:solidFill>
                  <a:srgbClr val="000000"/>
                </a:solidFill>
                <a:effectLst/>
                <a:latin typeface="Times New Roman" panose="02020603050405020304" pitchFamily="18" charset="0"/>
                <a:cs typeface="Times New Roman" panose="02020603050405020304" pitchFamily="18" charset="0"/>
              </a:rPr>
              <a:t>=6</a:t>
            </a:r>
          </a:p>
          <a:p>
            <a:pPr algn="l"/>
            <a:r>
              <a:rPr lang="ru-RU" sz="2400" b="0" i="0" dirty="0">
                <a:solidFill>
                  <a:srgbClr val="000000"/>
                </a:solidFill>
                <a:effectLst/>
                <a:latin typeface="Times New Roman" panose="02020603050405020304" pitchFamily="18" charset="0"/>
                <a:cs typeface="Times New Roman" panose="02020603050405020304" pitchFamily="18" charset="0"/>
              </a:rPr>
              <a:t>        000</a:t>
            </a:r>
          </a:p>
          <a:p>
            <a:pPr algn="l"/>
            <a:r>
              <a:rPr lang="ru-RU" sz="2400" b="0" i="0" dirty="0">
                <a:solidFill>
                  <a:srgbClr val="000000"/>
                </a:solidFill>
                <a:effectLst/>
                <a:latin typeface="Times New Roman" panose="02020603050405020304" pitchFamily="18" charset="0"/>
                <a:cs typeface="Times New Roman" panose="02020603050405020304" pitchFamily="18" charset="0"/>
              </a:rPr>
              <a:t>      101</a:t>
            </a:r>
          </a:p>
          <a:p>
            <a:pPr algn="l"/>
            <a:r>
              <a:rPr lang="ru-RU" sz="2400" b="0" i="0" dirty="0">
                <a:solidFill>
                  <a:srgbClr val="000000"/>
                </a:solidFill>
                <a:effectLst/>
                <a:latin typeface="Times New Roman" panose="02020603050405020304" pitchFamily="18" charset="0"/>
                <a:cs typeface="Times New Roman" panose="02020603050405020304" pitchFamily="18" charset="0"/>
              </a:rPr>
              <a:t>    101  </a:t>
            </a:r>
          </a:p>
          <a:p>
            <a:pPr algn="l"/>
            <a:r>
              <a:rPr lang="ru-RU" sz="2400" b="0" i="0" dirty="0">
                <a:solidFill>
                  <a:srgbClr val="000000"/>
                </a:solidFill>
                <a:effectLst/>
                <a:latin typeface="Times New Roman" panose="02020603050405020304" pitchFamily="18" charset="0"/>
                <a:cs typeface="Times New Roman" panose="02020603050405020304" pitchFamily="18" charset="0"/>
              </a:rPr>
              <a:t>    11110</a:t>
            </a:r>
          </a:p>
          <a:p>
            <a:pPr algn="l"/>
            <a:r>
              <a:rPr lang="ru-RU" sz="2400" b="0" i="0" dirty="0">
                <a:solidFill>
                  <a:srgbClr val="000000"/>
                </a:solidFill>
                <a:effectLst/>
                <a:latin typeface="Times New Roman" panose="02020603050405020304" pitchFamily="18" charset="0"/>
                <a:cs typeface="Times New Roman" panose="02020603050405020304" pitchFamily="18" charset="0"/>
              </a:rPr>
              <a:t>                   11110</a:t>
            </a:r>
            <a:r>
              <a:rPr lang="ru-RU" sz="2400" b="0" i="0" baseline="-25000" dirty="0">
                <a:solidFill>
                  <a:srgbClr val="000000"/>
                </a:solidFill>
                <a:effectLst/>
                <a:latin typeface="Times New Roman" panose="02020603050405020304" pitchFamily="18" charset="0"/>
                <a:cs typeface="Times New Roman" panose="02020603050405020304" pitchFamily="18" charset="0"/>
              </a:rPr>
              <a:t>2</a:t>
            </a:r>
            <a:r>
              <a:rPr lang="ru-RU" sz="2400" b="0" i="0" dirty="0">
                <a:solidFill>
                  <a:srgbClr val="000000"/>
                </a:solidFill>
                <a:effectLst/>
                <a:latin typeface="Times New Roman" panose="02020603050405020304" pitchFamily="18" charset="0"/>
                <a:cs typeface="Times New Roman" panose="02020603050405020304" pitchFamily="18" charset="0"/>
              </a:rPr>
              <a:t>=1*2</a:t>
            </a:r>
            <a:r>
              <a:rPr lang="ru-RU" sz="2400" b="0" i="0" baseline="30000" dirty="0">
                <a:solidFill>
                  <a:srgbClr val="000000"/>
                </a:solidFill>
                <a:effectLst/>
                <a:latin typeface="Times New Roman" panose="02020603050405020304" pitchFamily="18" charset="0"/>
                <a:cs typeface="Times New Roman" panose="02020603050405020304" pitchFamily="18" charset="0"/>
              </a:rPr>
              <a:t>4</a:t>
            </a:r>
            <a:r>
              <a:rPr lang="ru-RU" sz="2400" b="0" i="0" dirty="0">
                <a:solidFill>
                  <a:srgbClr val="000000"/>
                </a:solidFill>
                <a:effectLst/>
                <a:latin typeface="Times New Roman" panose="02020603050405020304" pitchFamily="18" charset="0"/>
                <a:cs typeface="Times New Roman" panose="02020603050405020304" pitchFamily="18" charset="0"/>
              </a:rPr>
              <a:t>+1*2</a:t>
            </a:r>
            <a:r>
              <a:rPr lang="ru-RU" sz="2400" b="0" i="0" baseline="30000" dirty="0">
                <a:solidFill>
                  <a:srgbClr val="000000"/>
                </a:solidFill>
                <a:effectLst/>
                <a:latin typeface="Times New Roman" panose="02020603050405020304" pitchFamily="18" charset="0"/>
                <a:cs typeface="Times New Roman" panose="02020603050405020304" pitchFamily="18" charset="0"/>
              </a:rPr>
              <a:t>3</a:t>
            </a:r>
            <a:r>
              <a:rPr lang="ru-RU" sz="2400" b="0" i="0" dirty="0">
                <a:solidFill>
                  <a:srgbClr val="000000"/>
                </a:solidFill>
                <a:effectLst/>
                <a:latin typeface="Times New Roman" panose="02020603050405020304" pitchFamily="18" charset="0"/>
                <a:cs typeface="Times New Roman" panose="02020603050405020304" pitchFamily="18" charset="0"/>
              </a:rPr>
              <a:t>+1*2</a:t>
            </a:r>
            <a:r>
              <a:rPr lang="ru-RU" sz="2400" b="0" i="0" baseline="30000" dirty="0">
                <a:solidFill>
                  <a:srgbClr val="000000"/>
                </a:solidFill>
                <a:effectLst/>
                <a:latin typeface="Times New Roman" panose="02020603050405020304" pitchFamily="18" charset="0"/>
                <a:cs typeface="Times New Roman" panose="02020603050405020304" pitchFamily="18" charset="0"/>
              </a:rPr>
              <a:t>2</a:t>
            </a:r>
            <a:r>
              <a:rPr lang="ru-RU" sz="2400" b="0" i="0" dirty="0">
                <a:solidFill>
                  <a:srgbClr val="000000"/>
                </a:solidFill>
                <a:effectLst/>
                <a:latin typeface="Times New Roman" panose="02020603050405020304" pitchFamily="18" charset="0"/>
                <a:cs typeface="Times New Roman" panose="02020603050405020304" pitchFamily="18" charset="0"/>
              </a:rPr>
              <a:t>+1*1</a:t>
            </a:r>
            <a:r>
              <a:rPr lang="ru-RU" sz="2400" b="0" i="0" baseline="30000" dirty="0">
                <a:solidFill>
                  <a:srgbClr val="000000"/>
                </a:solidFill>
                <a:effectLst/>
                <a:latin typeface="Times New Roman" panose="02020603050405020304" pitchFamily="18" charset="0"/>
                <a:cs typeface="Times New Roman" panose="02020603050405020304" pitchFamily="18" charset="0"/>
              </a:rPr>
              <a:t>1</a:t>
            </a:r>
            <a:r>
              <a:rPr lang="ru-RU" sz="2400" b="0" i="0" dirty="0">
                <a:solidFill>
                  <a:srgbClr val="000000"/>
                </a:solidFill>
                <a:effectLst/>
                <a:latin typeface="Times New Roman" panose="02020603050405020304" pitchFamily="18" charset="0"/>
                <a:cs typeface="Times New Roman" panose="02020603050405020304" pitchFamily="18" charset="0"/>
              </a:rPr>
              <a:t>+0*2</a:t>
            </a:r>
            <a:r>
              <a:rPr lang="ru-RU" sz="2400" b="0" i="0" baseline="30000" dirty="0">
                <a:solidFill>
                  <a:srgbClr val="000000"/>
                </a:solidFill>
                <a:effectLst/>
                <a:latin typeface="Times New Roman" panose="02020603050405020304" pitchFamily="18" charset="0"/>
                <a:cs typeface="Times New Roman" panose="02020603050405020304" pitchFamily="18" charset="0"/>
              </a:rPr>
              <a:t>0</a:t>
            </a:r>
            <a:r>
              <a:rPr lang="ru-RU" sz="2400" b="0" i="0" dirty="0">
                <a:solidFill>
                  <a:srgbClr val="000000"/>
                </a:solidFill>
                <a:effectLst/>
                <a:latin typeface="Times New Roman" panose="02020603050405020304" pitchFamily="18" charset="0"/>
                <a:cs typeface="Times New Roman" panose="02020603050405020304" pitchFamily="18" charset="0"/>
              </a:rPr>
              <a:t>=16+8+4+2+0=30</a:t>
            </a:r>
            <a:r>
              <a:rPr lang="ru-RU" sz="2400" b="0" i="0" baseline="-25000" dirty="0">
                <a:solidFill>
                  <a:srgbClr val="000000"/>
                </a:solidFill>
                <a:effectLst/>
                <a:latin typeface="Times New Roman" panose="02020603050405020304" pitchFamily="18" charset="0"/>
                <a:cs typeface="Times New Roman" panose="02020603050405020304" pitchFamily="18" charset="0"/>
              </a:rPr>
              <a:t>10</a:t>
            </a:r>
            <a:endParaRPr lang="ru-RU" sz="2400" b="0" i="0" dirty="0">
              <a:solidFill>
                <a:srgbClr val="000000"/>
              </a:solidFill>
              <a:effectLst/>
              <a:latin typeface="Times New Roman" panose="02020603050405020304" pitchFamily="18" charset="0"/>
              <a:cs typeface="Times New Roman" panose="02020603050405020304" pitchFamily="18" charset="0"/>
            </a:endParaRPr>
          </a:p>
          <a:p>
            <a:endParaRPr lang="kk-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2859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C2F39C-CB94-89D2-C377-1E4518D3AC37}"/>
              </a:ext>
            </a:extLst>
          </p:cNvPr>
          <p:cNvSpPr>
            <a:spLocks noGrp="1"/>
          </p:cNvSpPr>
          <p:nvPr>
            <p:ph type="title"/>
          </p:nvPr>
        </p:nvSpPr>
        <p:spPr>
          <a:xfrm>
            <a:off x="838200" y="515954"/>
            <a:ext cx="10515600" cy="1325563"/>
          </a:xfrm>
        </p:spPr>
        <p:txBody>
          <a:bodyPr>
            <a:noAutofit/>
          </a:bodyPr>
          <a:lstStyle/>
          <a:p>
            <a:r>
              <a:rPr lang="kk-KZ" sz="2400" b="1" dirty="0">
                <a:effectLst/>
                <a:latin typeface="Times New Roman" panose="02020603050405020304" pitchFamily="18" charset="0"/>
                <a:ea typeface="Times New Roman" panose="02020603050405020304" pitchFamily="18" charset="0"/>
                <a:cs typeface="Times New Roman" panose="02020603050405020304" pitchFamily="18" charset="0"/>
              </a:rPr>
              <a:t>Сандық технологияның логикалық негіздері.</a:t>
            </a:r>
            <a:r>
              <a:rPr lang="kk-KZ"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Бул алгебрасы</a:t>
            </a:r>
            <a:r>
              <a:rPr lang="kk-KZ"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kk-KZ" sz="24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2400" dirty="0">
                <a:effectLst/>
                <a:latin typeface="Times New Roman" panose="02020603050405020304" pitchFamily="18" charset="0"/>
                <a:ea typeface="Times New Roman" panose="02020603050405020304" pitchFamily="18" charset="0"/>
                <a:cs typeface="Times New Roman" panose="02020603050405020304" pitchFamily="18" charset="0"/>
              </a:rPr>
              <a:t>Бул функциясы туралы түсінік. Негізгі логикалық операциялар: ЖӘНЕ, НЕМЕСЕ, ЕМЕС. Бул операциялардың негізгі заңдары, қасиеттері және сәйкестіктері. Карно картасы. </a:t>
            </a:r>
            <a:r>
              <a:rPr lang="kk-KZ" sz="2400" dirty="0" err="1">
                <a:effectLst/>
                <a:latin typeface="Times New Roman" panose="02020603050405020304" pitchFamily="18" charset="0"/>
                <a:ea typeface="Times New Roman" panose="02020603050405020304" pitchFamily="18" charset="0"/>
                <a:cs typeface="Times New Roman" panose="02020603050405020304" pitchFamily="18" charset="0"/>
              </a:rPr>
              <a:t>Вейч</a:t>
            </a:r>
            <a:r>
              <a:rPr lang="kk-KZ" sz="2400" dirty="0">
                <a:effectLst/>
                <a:latin typeface="Times New Roman" panose="02020603050405020304" pitchFamily="18" charset="0"/>
                <a:ea typeface="Times New Roman" panose="02020603050405020304" pitchFamily="18" charset="0"/>
                <a:cs typeface="Times New Roman" panose="02020603050405020304" pitchFamily="18" charset="0"/>
              </a:rPr>
              <a:t> диаграммасы.</a:t>
            </a:r>
            <a:br>
              <a:rPr lang="kk-KZ" sz="2400" dirty="0">
                <a:latin typeface="Times New Roman" panose="02020603050405020304" pitchFamily="18" charset="0"/>
                <a:cs typeface="Times New Roman" panose="02020603050405020304" pitchFamily="18" charset="0"/>
              </a:rPr>
            </a:br>
            <a:endParaRPr lang="kk-KZ" sz="24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6E7AC3C2-65BD-9D11-445D-2E1E23012275}"/>
              </a:ext>
            </a:extLst>
          </p:cNvPr>
          <p:cNvSpPr>
            <a:spLocks noGrp="1"/>
          </p:cNvSpPr>
          <p:nvPr>
            <p:ph idx="1"/>
          </p:nvPr>
        </p:nvSpPr>
        <p:spPr>
          <a:xfrm>
            <a:off x="838200" y="2141537"/>
            <a:ext cx="10515600" cy="4351338"/>
          </a:xfrm>
        </p:spPr>
        <p:txBody>
          <a:bodyPr>
            <a:normAutofit/>
          </a:bodyPr>
          <a:lstStyle/>
          <a:p>
            <a:pPr algn="just"/>
            <a:r>
              <a:rPr lang="kk-KZ" sz="2400" b="1" i="0" dirty="0" err="1">
                <a:solidFill>
                  <a:srgbClr val="FF0000"/>
                </a:solidFill>
                <a:effectLst/>
                <a:latin typeface="Times New Roman" panose="02020603050405020304" pitchFamily="18" charset="0"/>
                <a:cs typeface="Times New Roman" panose="02020603050405020304" pitchFamily="18" charset="0"/>
              </a:rPr>
              <a:t>Буль</a:t>
            </a:r>
            <a:r>
              <a:rPr lang="kk-KZ" sz="2400" b="1" i="0" dirty="0">
                <a:solidFill>
                  <a:srgbClr val="FF0000"/>
                </a:solidFill>
                <a:effectLst/>
                <a:latin typeface="Times New Roman" panose="02020603050405020304" pitchFamily="18" charset="0"/>
                <a:cs typeface="Times New Roman" panose="02020603050405020304" pitchFamily="18" charset="0"/>
              </a:rPr>
              <a:t> алгебрасы</a:t>
            </a:r>
            <a:r>
              <a:rPr lang="kk-KZ" sz="2400" b="0" i="0" dirty="0">
                <a:solidFill>
                  <a:srgbClr val="FF0000"/>
                </a:solidFill>
                <a:effectLst/>
                <a:latin typeface="Times New Roman" panose="02020603050405020304" pitchFamily="18" charset="0"/>
                <a:cs typeface="Times New Roman" panose="02020603050405020304" pitchFamily="18" charset="0"/>
              </a:rPr>
              <a:t> </a:t>
            </a:r>
            <a:r>
              <a:rPr lang="en-US" sz="2400" dirty="0">
                <a:solidFill>
                  <a:srgbClr val="2C2C2C"/>
                </a:solidFill>
                <a:latin typeface="Times New Roman" panose="02020603050405020304" pitchFamily="18" charset="0"/>
                <a:cs typeface="Times New Roman" panose="02020603050405020304" pitchFamily="18" charset="0"/>
              </a:rPr>
              <a:t>-</a:t>
            </a:r>
            <a:r>
              <a:rPr lang="kk-KZ" sz="2400" b="0" i="0" dirty="0">
                <a:solidFill>
                  <a:srgbClr val="2C2C2C"/>
                </a:solidFill>
                <a:effectLst/>
                <a:latin typeface="Times New Roman" panose="02020603050405020304" pitchFamily="18" charset="0"/>
                <a:cs typeface="Times New Roman" panose="02020603050405020304" pitchFamily="18" charset="0"/>
              </a:rPr>
              <a:t> идеялар немесе объектілер арасындағы қатынастарды бейнелейтін математикалық логиканың символдық жүйесі. Бұл жүйенің негізгі ережелері 1847 жылы тұжырымдалған </a:t>
            </a:r>
            <a:r>
              <a:rPr lang="kk-KZ" sz="2400" b="0" i="0" u="none" strike="noStrike" dirty="0">
                <a:solidFill>
                  <a:srgbClr val="07090C"/>
                </a:solidFill>
                <a:effectLst/>
                <a:latin typeface="Times New Roman" panose="02020603050405020304" pitchFamily="18" charset="0"/>
                <a:cs typeface="Times New Roman" panose="02020603050405020304" pitchFamily="18" charset="0"/>
                <a:hlinkClick r:id="rId2"/>
              </a:rPr>
              <a:t>Джордж Бул</a:t>
            </a:r>
            <a:r>
              <a:rPr lang="kk-KZ" sz="2400" b="0" i="0" dirty="0">
                <a:solidFill>
                  <a:srgbClr val="2C2C2C"/>
                </a:solidFill>
                <a:effectLst/>
                <a:latin typeface="Times New Roman" panose="02020603050405020304" pitchFamily="18" charset="0"/>
                <a:cs typeface="Times New Roman" panose="02020603050405020304" pitchFamily="18" charset="0"/>
              </a:rPr>
              <a:t> кейіннен басқа математиктер нақтылап, теорияны қолдану үшін қолданылды. Бүгінгі таңда </a:t>
            </a:r>
            <a:r>
              <a:rPr lang="kk-KZ" sz="2400" b="0" i="0" dirty="0" err="1">
                <a:solidFill>
                  <a:srgbClr val="2C2C2C"/>
                </a:solidFill>
                <a:effectLst/>
                <a:latin typeface="Times New Roman" panose="02020603050405020304" pitchFamily="18" charset="0"/>
                <a:cs typeface="Times New Roman" panose="02020603050405020304" pitchFamily="18" charset="0"/>
              </a:rPr>
              <a:t>буль</a:t>
            </a:r>
            <a:r>
              <a:rPr lang="kk-KZ" sz="2400" b="0" i="0" dirty="0">
                <a:solidFill>
                  <a:srgbClr val="2C2C2C"/>
                </a:solidFill>
                <a:effectLst/>
                <a:latin typeface="Times New Roman" panose="02020603050405020304" pitchFamily="18" charset="0"/>
                <a:cs typeface="Times New Roman" panose="02020603050405020304" pitchFamily="18" charset="0"/>
              </a:rPr>
              <a:t> алгебрасы </a:t>
            </a:r>
            <a:r>
              <a:rPr lang="kk-KZ" sz="2400" b="0" i="0" dirty="0" err="1">
                <a:solidFill>
                  <a:srgbClr val="2C2C2C"/>
                </a:solidFill>
                <a:effectLst/>
                <a:latin typeface="Times New Roman" panose="02020603050405020304" pitchFamily="18" charset="0"/>
                <a:cs typeface="Times New Roman" panose="02020603050405020304" pitchFamily="18" charset="0"/>
              </a:rPr>
              <a:t>ықтималдылық</a:t>
            </a:r>
            <a:r>
              <a:rPr lang="kk-KZ" sz="2400" b="0" i="0" dirty="0">
                <a:solidFill>
                  <a:srgbClr val="2C2C2C"/>
                </a:solidFill>
                <a:effectLst/>
                <a:latin typeface="Times New Roman" panose="02020603050405020304" pitchFamily="18" charset="0"/>
                <a:cs typeface="Times New Roman" panose="02020603050405020304" pitchFamily="18" charset="0"/>
              </a:rPr>
              <a:t> теориясы, жиындар геометриясы және ақпарат теориясы үшін маңызды. </a:t>
            </a:r>
            <a:endParaRPr lang="en-US" sz="2400" b="0" i="0" dirty="0">
              <a:solidFill>
                <a:srgbClr val="2C2C2C"/>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41242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741DFDE-138A-0E87-360D-25F69A4FDE30}"/>
              </a:ext>
            </a:extLst>
          </p:cNvPr>
          <p:cNvSpPr>
            <a:spLocks noGrp="1"/>
          </p:cNvSpPr>
          <p:nvPr>
            <p:ph idx="1"/>
          </p:nvPr>
        </p:nvSpPr>
        <p:spPr>
          <a:xfrm>
            <a:off x="838200" y="1052627"/>
            <a:ext cx="10515600" cy="4971101"/>
          </a:xfrm>
        </p:spPr>
        <p:txBody>
          <a:bodyPr>
            <a:normAutofit fontScale="70000" lnSpcReduction="20000"/>
          </a:bodyPr>
          <a:lstStyle/>
          <a:p>
            <a:pPr algn="just"/>
            <a:r>
              <a:rPr lang="kk-KZ" b="0" i="0" dirty="0" err="1">
                <a:solidFill>
                  <a:srgbClr val="222222"/>
                </a:solidFill>
                <a:effectLst/>
                <a:latin typeface="Times New Roman" panose="02020603050405020304" pitchFamily="18" charset="0"/>
                <a:cs typeface="Times New Roman" panose="02020603050405020304" pitchFamily="18" charset="0"/>
              </a:rPr>
              <a:t>Буль</a:t>
            </a:r>
            <a:r>
              <a:rPr lang="kk-KZ" b="0" i="0" dirty="0">
                <a:solidFill>
                  <a:srgbClr val="222222"/>
                </a:solidFill>
                <a:effectLst/>
                <a:latin typeface="Times New Roman" panose="02020603050405020304" pitchFamily="18" charset="0"/>
                <a:cs typeface="Times New Roman" panose="02020603050405020304" pitchFamily="18" charset="0"/>
              </a:rPr>
              <a:t> алгебрасының бастапқы ұғымы – пікір. Пікір деп тек қана ақиқаттық тұрғыдан бағаланатын кез келген тұжырым түсіндіріледі. </a:t>
            </a:r>
            <a:r>
              <a:rPr lang="kk-KZ" b="0" i="0" dirty="0" err="1">
                <a:solidFill>
                  <a:srgbClr val="222222"/>
                </a:solidFill>
                <a:effectLst/>
                <a:latin typeface="Times New Roman" panose="02020603050405020304" pitchFamily="18" charset="0"/>
                <a:cs typeface="Times New Roman" panose="02020603050405020304" pitchFamily="18" charset="0"/>
              </a:rPr>
              <a:t>Буль</a:t>
            </a:r>
            <a:r>
              <a:rPr lang="kk-KZ" b="0" i="0" dirty="0">
                <a:solidFill>
                  <a:srgbClr val="222222"/>
                </a:solidFill>
                <a:effectLst/>
                <a:latin typeface="Times New Roman" panose="02020603050405020304" pitchFamily="18" charset="0"/>
                <a:cs typeface="Times New Roman" panose="02020603050405020304" pitchFamily="18" charset="0"/>
              </a:rPr>
              <a:t> алгебрасы тұрғысынан қарағанда пікірдің ақиқат немесе жалған болуы мүмкін. пікірлер, шын мәнінде, оның ақиқат жағдайында 1 мәнін, ал пікір жалған болғанда 0 мәнін қабылдайтын </a:t>
            </a:r>
            <a:r>
              <a:rPr lang="kk-KZ" b="0" i="0" dirty="0" err="1">
                <a:solidFill>
                  <a:srgbClr val="222222"/>
                </a:solidFill>
                <a:effectLst/>
                <a:latin typeface="Times New Roman" panose="02020603050405020304" pitchFamily="18" charset="0"/>
                <a:cs typeface="Times New Roman" panose="02020603050405020304" pitchFamily="18" charset="0"/>
              </a:rPr>
              <a:t>Буль</a:t>
            </a:r>
            <a:r>
              <a:rPr lang="kk-KZ" b="0" i="0" dirty="0">
                <a:solidFill>
                  <a:srgbClr val="222222"/>
                </a:solidFill>
                <a:effectLst/>
                <a:latin typeface="Times New Roman" panose="02020603050405020304" pitchFamily="18" charset="0"/>
                <a:cs typeface="Times New Roman" panose="02020603050405020304" pitchFamily="18" charset="0"/>
              </a:rPr>
              <a:t> алгебрасының айнымалылары болып келеді. Мұндай айнымалыларды логикалық айнымалылар деп атайды</a:t>
            </a:r>
            <a:endParaRPr lang="en-US" b="0" i="0" dirty="0">
              <a:solidFill>
                <a:srgbClr val="222222"/>
              </a:solidFill>
              <a:effectLst/>
              <a:latin typeface="Times New Roman" panose="02020603050405020304" pitchFamily="18" charset="0"/>
              <a:cs typeface="Times New Roman" panose="02020603050405020304" pitchFamily="18" charset="0"/>
            </a:endParaRPr>
          </a:p>
          <a:p>
            <a:pPr algn="just"/>
            <a:r>
              <a:rPr lang="kk-KZ" b="0" i="0" dirty="0">
                <a:solidFill>
                  <a:srgbClr val="222222"/>
                </a:solidFill>
                <a:effectLst/>
                <a:latin typeface="Times New Roman" panose="02020603050405020304" pitchFamily="18" charset="0"/>
                <a:cs typeface="Times New Roman" panose="02020603050405020304" pitchFamily="18" charset="0"/>
              </a:rPr>
              <a:t>Пікірлер қарапайым және күрделі болуы мүмкін. Пікірдің мәні қандай да бір пікірлердің мәндеріне тәуелсіз болса, қарапайым пікір деп аталады. Ақиқаттық мәні басқа пікірлердің мәндері арқылы </a:t>
            </a:r>
            <a:r>
              <a:rPr lang="kk-KZ" b="0" i="0" dirty="0" err="1">
                <a:solidFill>
                  <a:srgbClr val="222222"/>
                </a:solidFill>
                <a:effectLst/>
                <a:latin typeface="Times New Roman" panose="02020603050405020304" pitchFamily="18" charset="0"/>
                <a:cs typeface="Times New Roman" panose="02020603050405020304" pitchFamily="18" charset="0"/>
              </a:rPr>
              <a:t>анықталалатын</a:t>
            </a:r>
            <a:r>
              <a:rPr lang="kk-KZ" b="0" i="0" dirty="0">
                <a:solidFill>
                  <a:srgbClr val="222222"/>
                </a:solidFill>
                <a:effectLst/>
                <a:latin typeface="Times New Roman" panose="02020603050405020304" pitchFamily="18" charset="0"/>
                <a:cs typeface="Times New Roman" panose="02020603050405020304" pitchFamily="18" charset="0"/>
              </a:rPr>
              <a:t> пікір күрделі пікір болып саналады. Кез келген күрделі пікір кейбір екілік аргументтердің, яғни қарапайым пікірлердің логикалық функциясы болып табылады.</a:t>
            </a:r>
            <a:endParaRPr lang="en-US" b="0" i="0" dirty="0">
              <a:solidFill>
                <a:srgbClr val="222222"/>
              </a:solidFill>
              <a:effectLst/>
              <a:latin typeface="Times New Roman" panose="02020603050405020304" pitchFamily="18" charset="0"/>
              <a:cs typeface="Times New Roman" panose="02020603050405020304" pitchFamily="18" charset="0"/>
            </a:endParaRPr>
          </a:p>
          <a:p>
            <a:pPr algn="just"/>
            <a:r>
              <a:rPr lang="kk-KZ" b="0" i="0" dirty="0">
                <a:solidFill>
                  <a:srgbClr val="222222"/>
                </a:solidFill>
                <a:effectLst/>
                <a:latin typeface="Times New Roman" panose="02020603050405020304" pitchFamily="18" charset="0"/>
                <a:cs typeface="Times New Roman" panose="02020603050405020304" pitchFamily="18" charset="0"/>
              </a:rPr>
              <a:t>Математикада күрделі </a:t>
            </a:r>
            <a:r>
              <a:rPr lang="kk-KZ" b="0" i="0" dirty="0" err="1">
                <a:solidFill>
                  <a:srgbClr val="222222"/>
                </a:solidFill>
                <a:effectLst/>
                <a:latin typeface="Times New Roman" panose="02020603050405020304" pitchFamily="18" charset="0"/>
                <a:cs typeface="Times New Roman" panose="02020603050405020304" pitchFamily="18" charset="0"/>
              </a:rPr>
              <a:t>айтылымдарды</a:t>
            </a:r>
            <a:r>
              <a:rPr lang="kk-KZ" b="0" i="0" dirty="0">
                <a:solidFill>
                  <a:srgbClr val="222222"/>
                </a:solidFill>
                <a:effectLst/>
                <a:latin typeface="Times New Roman" panose="02020603050405020304" pitchFamily="18" charset="0"/>
                <a:cs typeface="Times New Roman" panose="02020603050405020304" pitchFamily="18" charset="0"/>
              </a:rPr>
              <a:t> сипаттайтын логикалық жалғаулықтар логикалық операциялар болып табылады. </a:t>
            </a:r>
            <a:endParaRPr lang="en-US" b="0" i="0" dirty="0">
              <a:solidFill>
                <a:srgbClr val="222222"/>
              </a:solidFill>
              <a:effectLst/>
              <a:latin typeface="Times New Roman" panose="02020603050405020304" pitchFamily="18" charset="0"/>
              <a:cs typeface="Times New Roman" panose="02020603050405020304" pitchFamily="18" charset="0"/>
            </a:endParaRPr>
          </a:p>
          <a:p>
            <a:pPr algn="just"/>
            <a:r>
              <a:rPr lang="kk-KZ" sz="2800" b="0" i="0" dirty="0">
                <a:solidFill>
                  <a:srgbClr val="333333"/>
                </a:solidFill>
                <a:effectLst/>
                <a:latin typeface="georgia" panose="02040502050405020303" pitchFamily="18" charset="0"/>
              </a:rPr>
              <a:t>Математикалық логика дегеніміз – математикалық әдістерді қолданып, ой түйіндеу логикасы.</a:t>
            </a:r>
            <a:br>
              <a:rPr lang="kk-KZ" sz="2800" dirty="0"/>
            </a:br>
            <a:r>
              <a:rPr lang="kk-KZ" sz="2800" b="0" i="0" dirty="0">
                <a:solidFill>
                  <a:srgbClr val="333333"/>
                </a:solidFill>
                <a:effectLst/>
                <a:latin typeface="georgia" panose="02040502050405020303" pitchFamily="18" charset="0"/>
              </a:rPr>
              <a:t>    Пікір дегеніміз – оқиғаның ақиқат немесе жалған екендігін айтатын кез келген ұйғарым.</a:t>
            </a:r>
            <a:br>
              <a:rPr lang="kk-KZ" sz="2800" dirty="0"/>
            </a:br>
            <a:r>
              <a:rPr lang="kk-KZ" sz="2800" b="0" i="0" dirty="0">
                <a:solidFill>
                  <a:srgbClr val="333333"/>
                </a:solidFill>
                <a:effectLst/>
                <a:latin typeface="georgia" panose="02040502050405020303" pitchFamily="18" charset="0"/>
              </a:rPr>
              <a:t>Пікірді белгілеу үшін логикалық айнымалы қолданылады</a:t>
            </a:r>
            <a:br>
              <a:rPr lang="kk-KZ" sz="2800" dirty="0"/>
            </a:br>
            <a:r>
              <a:rPr lang="kk-KZ" sz="2800" b="0" i="0" dirty="0">
                <a:solidFill>
                  <a:srgbClr val="333333"/>
                </a:solidFill>
                <a:effectLst/>
                <a:latin typeface="georgia" panose="02040502050405020303" pitchFamily="18" charset="0"/>
              </a:rPr>
              <a:t>Тек екі тұрақты: 1 – ақиқат немесе 0 – жалған белгіленулерімен анықталатын х  шамасын логикалық айнымалы деп атайды.</a:t>
            </a:r>
            <a:endParaRPr lang="kk-KZ"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39670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775985-CC35-BB28-0F57-D4C75C645421}"/>
              </a:ext>
            </a:extLst>
          </p:cNvPr>
          <p:cNvSpPr>
            <a:spLocks noGrp="1"/>
          </p:cNvSpPr>
          <p:nvPr>
            <p:ph type="title"/>
          </p:nvPr>
        </p:nvSpPr>
        <p:spPr/>
        <p:txBody>
          <a:bodyPr>
            <a:normAutofit/>
          </a:bodyPr>
          <a:lstStyle/>
          <a:p>
            <a:r>
              <a:rPr lang="kk-KZ" sz="2800" b="1" dirty="0">
                <a:effectLst/>
                <a:latin typeface="Times New Roman" panose="02020603050405020304" pitchFamily="18" charset="0"/>
                <a:ea typeface="Times New Roman" panose="02020603050405020304" pitchFamily="18" charset="0"/>
              </a:rPr>
              <a:t>Бул операциялардың негізгі заңдары, қасиеттері және сәйкестіктері</a:t>
            </a:r>
            <a:endParaRPr lang="kk-KZ" sz="2800" b="1" dirty="0"/>
          </a:p>
        </p:txBody>
      </p:sp>
      <p:pic>
        <p:nvPicPr>
          <p:cNvPr id="8" name="Объект 7">
            <a:extLst>
              <a:ext uri="{FF2B5EF4-FFF2-40B4-BE49-F238E27FC236}">
                <a16:creationId xmlns:a16="http://schemas.microsoft.com/office/drawing/2014/main" id="{F6B7BA8B-F59D-E6E6-0FE7-F5197B995B59}"/>
              </a:ext>
            </a:extLst>
          </p:cNvPr>
          <p:cNvPicPr>
            <a:picLocks noGrp="1" noChangeAspect="1"/>
          </p:cNvPicPr>
          <p:nvPr>
            <p:ph idx="1"/>
          </p:nvPr>
        </p:nvPicPr>
        <p:blipFill>
          <a:blip r:embed="rId2"/>
          <a:stretch>
            <a:fillRect/>
          </a:stretch>
        </p:blipFill>
        <p:spPr>
          <a:xfrm>
            <a:off x="3318236" y="1816198"/>
            <a:ext cx="5410342" cy="4754469"/>
          </a:xfrm>
        </p:spPr>
      </p:pic>
    </p:spTree>
    <p:extLst>
      <p:ext uri="{BB962C8B-B14F-4D97-AF65-F5344CB8AC3E}">
        <p14:creationId xmlns:p14="http://schemas.microsoft.com/office/powerpoint/2010/main" val="9904692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CB744829-E155-F251-7216-DC128C28E936}"/>
              </a:ext>
            </a:extLst>
          </p:cNvPr>
          <p:cNvPicPr>
            <a:picLocks noGrp="1" noChangeAspect="1"/>
          </p:cNvPicPr>
          <p:nvPr>
            <p:ph idx="1"/>
          </p:nvPr>
        </p:nvPicPr>
        <p:blipFill>
          <a:blip r:embed="rId2"/>
          <a:stretch>
            <a:fillRect/>
          </a:stretch>
        </p:blipFill>
        <p:spPr>
          <a:xfrm>
            <a:off x="1671247" y="506040"/>
            <a:ext cx="8163875" cy="5423419"/>
          </a:xfrm>
        </p:spPr>
      </p:pic>
    </p:spTree>
    <p:extLst>
      <p:ext uri="{BB962C8B-B14F-4D97-AF65-F5344CB8AC3E}">
        <p14:creationId xmlns:p14="http://schemas.microsoft.com/office/powerpoint/2010/main" val="26519618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7165EF35-AECC-2FE8-4EA0-CE4F3B8959BC}"/>
              </a:ext>
            </a:extLst>
          </p:cNvPr>
          <p:cNvPicPr>
            <a:picLocks noGrp="1" noChangeAspect="1"/>
          </p:cNvPicPr>
          <p:nvPr>
            <p:ph idx="1"/>
          </p:nvPr>
        </p:nvPicPr>
        <p:blipFill>
          <a:blip r:embed="rId2"/>
          <a:stretch>
            <a:fillRect/>
          </a:stretch>
        </p:blipFill>
        <p:spPr>
          <a:xfrm>
            <a:off x="1276510" y="1460614"/>
            <a:ext cx="10044234" cy="2541606"/>
          </a:xfrm>
        </p:spPr>
      </p:pic>
    </p:spTree>
    <p:extLst>
      <p:ext uri="{BB962C8B-B14F-4D97-AF65-F5344CB8AC3E}">
        <p14:creationId xmlns:p14="http://schemas.microsoft.com/office/powerpoint/2010/main" val="4047360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D073F79B-8DD0-32FC-7390-2B9465E33F1F}"/>
              </a:ext>
            </a:extLst>
          </p:cNvPr>
          <p:cNvPicPr>
            <a:picLocks noGrp="1" noChangeAspect="1"/>
          </p:cNvPicPr>
          <p:nvPr>
            <p:ph idx="1"/>
          </p:nvPr>
        </p:nvPicPr>
        <p:blipFill>
          <a:blip r:embed="rId2"/>
          <a:stretch>
            <a:fillRect/>
          </a:stretch>
        </p:blipFill>
        <p:spPr>
          <a:xfrm>
            <a:off x="2586712" y="441701"/>
            <a:ext cx="6408975" cy="2987299"/>
          </a:xfrm>
        </p:spPr>
      </p:pic>
      <p:pic>
        <p:nvPicPr>
          <p:cNvPr id="7" name="Рисунок 6">
            <a:extLst>
              <a:ext uri="{FF2B5EF4-FFF2-40B4-BE49-F238E27FC236}">
                <a16:creationId xmlns:a16="http://schemas.microsoft.com/office/drawing/2014/main" id="{A0DB7237-126A-7032-6EB4-500921CBC4BB}"/>
              </a:ext>
            </a:extLst>
          </p:cNvPr>
          <p:cNvPicPr>
            <a:picLocks noChangeAspect="1"/>
          </p:cNvPicPr>
          <p:nvPr/>
        </p:nvPicPr>
        <p:blipFill>
          <a:blip r:embed="rId3"/>
          <a:stretch>
            <a:fillRect/>
          </a:stretch>
        </p:blipFill>
        <p:spPr>
          <a:xfrm>
            <a:off x="2685780" y="3505576"/>
            <a:ext cx="6309907" cy="3215919"/>
          </a:xfrm>
          <a:prstGeom prst="rect">
            <a:avLst/>
          </a:prstGeom>
        </p:spPr>
      </p:pic>
    </p:spTree>
    <p:extLst>
      <p:ext uri="{BB962C8B-B14F-4D97-AF65-F5344CB8AC3E}">
        <p14:creationId xmlns:p14="http://schemas.microsoft.com/office/powerpoint/2010/main" val="33578465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F477BE-2417-91BC-730E-ECA7CB18607D}"/>
              </a:ext>
            </a:extLst>
          </p:cNvPr>
          <p:cNvSpPr>
            <a:spLocks noGrp="1"/>
          </p:cNvSpPr>
          <p:nvPr>
            <p:ph type="title"/>
          </p:nvPr>
        </p:nvSpPr>
        <p:spPr/>
        <p:txBody>
          <a:bodyPr>
            <a:normAutofit/>
          </a:bodyPr>
          <a:lstStyle/>
          <a:p>
            <a:r>
              <a:rPr lang="kk-KZ" sz="2400" b="1" i="0" dirty="0">
                <a:solidFill>
                  <a:srgbClr val="222222"/>
                </a:solidFill>
                <a:effectLst/>
                <a:latin typeface="Times New Roman" panose="02020603050405020304" pitchFamily="18" charset="0"/>
                <a:cs typeface="Times New Roman" panose="02020603050405020304" pitchFamily="18" charset="0"/>
              </a:rPr>
              <a:t>Ақиқаттық кестесі</a:t>
            </a:r>
            <a:r>
              <a:rPr lang="kk-KZ" sz="2400" b="0" i="0" dirty="0">
                <a:solidFill>
                  <a:srgbClr val="222222"/>
                </a:solidFill>
                <a:effectLst/>
                <a:latin typeface="Times New Roman" panose="02020603050405020304" pitchFamily="18" charset="0"/>
                <a:cs typeface="Times New Roman" panose="02020603050405020304" pitchFamily="18" charset="0"/>
              </a:rPr>
              <a:t> </a:t>
            </a:r>
            <a:endParaRPr lang="kk-KZ" sz="24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C6506E78-88A1-680E-E0E2-6957913A3CF5}"/>
              </a:ext>
            </a:extLst>
          </p:cNvPr>
          <p:cNvSpPr>
            <a:spLocks noGrp="1"/>
          </p:cNvSpPr>
          <p:nvPr>
            <p:ph idx="1"/>
          </p:nvPr>
        </p:nvSpPr>
        <p:spPr/>
        <p:txBody>
          <a:bodyPr>
            <a:normAutofit/>
          </a:bodyPr>
          <a:lstStyle/>
          <a:p>
            <a:pPr algn="just"/>
            <a:r>
              <a:rPr lang="kk-KZ" sz="2400" b="1" i="0" dirty="0">
                <a:solidFill>
                  <a:srgbClr val="222222"/>
                </a:solidFill>
                <a:effectLst/>
                <a:latin typeface="Times New Roman" panose="02020603050405020304" pitchFamily="18" charset="0"/>
                <a:cs typeface="Times New Roman" panose="02020603050405020304" pitchFamily="18" charset="0"/>
              </a:rPr>
              <a:t>Ақиқаттық кестесі</a:t>
            </a:r>
            <a:r>
              <a:rPr lang="kk-KZ" sz="2400" b="0" i="0" dirty="0">
                <a:solidFill>
                  <a:srgbClr val="222222"/>
                </a:solidFill>
                <a:effectLst/>
                <a:latin typeface="Times New Roman" panose="02020603050405020304" pitchFamily="18" charset="0"/>
                <a:cs typeface="Times New Roman" panose="02020603050405020304" pitchFamily="18" charset="0"/>
              </a:rPr>
              <a:t> – бұл логикалық пікірлердің қабылдайтын мағынасына қатысты, оның құрамына кіретін жай пікірлердің жиынтығын  көрсететін кестені айтады.   Компьютердің негізгі бөліктерін құрайтын әртүрлі интегралдық микросхемалардың арғы физикалық түбірі – осы күрделі логикалық өрнектер болып табылады</a:t>
            </a:r>
            <a:r>
              <a:rPr lang="kk-KZ" sz="2400" b="0" i="1" dirty="0">
                <a:solidFill>
                  <a:srgbClr val="222222"/>
                </a:solidFill>
                <a:effectLst/>
                <a:latin typeface="Times New Roman" panose="02020603050405020304" pitchFamily="18" charset="0"/>
                <a:cs typeface="Times New Roman" panose="02020603050405020304" pitchFamily="18" charset="0"/>
              </a:rPr>
              <a:t>.</a:t>
            </a:r>
            <a:endParaRPr lang="kk-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940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7C2DC7-D634-FE48-A353-6DD4951FE3FA}"/>
              </a:ext>
            </a:extLst>
          </p:cNvPr>
          <p:cNvSpPr>
            <a:spLocks noGrp="1"/>
          </p:cNvSpPr>
          <p:nvPr>
            <p:ph type="title"/>
          </p:nvPr>
        </p:nvSpPr>
        <p:spPr/>
        <p:txBody>
          <a:bodyPr>
            <a:normAutofit/>
          </a:bodyPr>
          <a:lstStyle/>
          <a:p>
            <a:r>
              <a:rPr lang="kk-KZ" sz="2400" b="1" i="0" dirty="0">
                <a:solidFill>
                  <a:srgbClr val="FF0000"/>
                </a:solidFill>
                <a:effectLst/>
                <a:latin typeface="Times New Roman" panose="02020603050405020304" pitchFamily="18" charset="0"/>
                <a:cs typeface="Times New Roman" panose="02020603050405020304" pitchFamily="18" charset="0"/>
              </a:rPr>
              <a:t>Және</a:t>
            </a:r>
            <a:r>
              <a:rPr lang="kk-KZ" sz="2400" b="1" i="0" dirty="0">
                <a:solidFill>
                  <a:srgbClr val="222222"/>
                </a:solidFill>
                <a:effectLst/>
                <a:latin typeface="Times New Roman" panose="02020603050405020304" pitchFamily="18" charset="0"/>
                <a:cs typeface="Times New Roman" panose="02020603050405020304" pitchFamily="18" charset="0"/>
              </a:rPr>
              <a:t> элементі</a:t>
            </a:r>
            <a:endParaRPr lang="kk-KZ" sz="24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3C54A086-7A8F-8576-F48B-E71B8893E89B}"/>
              </a:ext>
            </a:extLst>
          </p:cNvPr>
          <p:cNvSpPr>
            <a:spLocks noGrp="1"/>
          </p:cNvSpPr>
          <p:nvPr>
            <p:ph idx="1"/>
          </p:nvPr>
        </p:nvSpPr>
        <p:spPr/>
        <p:txBody>
          <a:bodyPr>
            <a:normAutofit/>
          </a:bodyPr>
          <a:lstStyle/>
          <a:p>
            <a:pPr algn="just"/>
            <a:r>
              <a:rPr lang="kk-KZ" sz="2400" b="0" i="0" dirty="0">
                <a:solidFill>
                  <a:srgbClr val="222222"/>
                </a:solidFill>
                <a:effectLst/>
                <a:latin typeface="Times New Roman" panose="02020603050405020304" pitchFamily="18" charset="0"/>
                <a:cs typeface="Times New Roman" panose="02020603050405020304" pitchFamily="18" charset="0"/>
              </a:rPr>
              <a:t>Екі немесе одан да көп пікірлердің «және» жалғаулығы көмегімен біріктіру амалы логикалық көбейту немесе конъюнкция деп аталады. Конъюнкция латынның “</a:t>
            </a:r>
            <a:r>
              <a:rPr lang="en-US" sz="2400" b="0" i="0" dirty="0">
                <a:solidFill>
                  <a:srgbClr val="222222"/>
                </a:solidFill>
                <a:effectLst/>
                <a:latin typeface="Times New Roman" panose="02020603050405020304" pitchFamily="18" charset="0"/>
                <a:cs typeface="Times New Roman" panose="02020603050405020304" pitchFamily="18" charset="0"/>
              </a:rPr>
              <a:t>conjunction” </a:t>
            </a:r>
            <a:r>
              <a:rPr lang="kk-KZ" sz="2400" b="0" i="0" dirty="0">
                <a:solidFill>
                  <a:srgbClr val="222222"/>
                </a:solidFill>
                <a:effectLst/>
                <a:latin typeface="Times New Roman" panose="02020603050405020304" pitchFamily="18" charset="0"/>
                <a:cs typeface="Times New Roman" panose="02020603050405020304" pitchFamily="18" charset="0"/>
              </a:rPr>
              <a:t>байланыстырамын деген сөзінен шыққан. Табиғи тілде – «және» жалғаулығына сәйкес келеді. Пікірлер алгебрасында – ^  белгісімен белгіленеді. Конъюнкция – ол әрбір қарапайым екі пікірге, пікірлердің екеуі де ақиқат болғанда ғана ақиқат  мін қабылдайтын  күрделі пікірді сәйкес қоятын логикалық амал.</a:t>
            </a:r>
            <a:endParaRPr lang="kk-KZ" sz="2400" dirty="0">
              <a:latin typeface="Times New Roman" panose="02020603050405020304" pitchFamily="18" charset="0"/>
              <a:cs typeface="Times New Roman" panose="02020603050405020304" pitchFamily="18" charset="0"/>
            </a:endParaRPr>
          </a:p>
        </p:txBody>
      </p:sp>
      <p:graphicFrame>
        <p:nvGraphicFramePr>
          <p:cNvPr id="4" name="Объект 3">
            <a:extLst>
              <a:ext uri="{FF2B5EF4-FFF2-40B4-BE49-F238E27FC236}">
                <a16:creationId xmlns:a16="http://schemas.microsoft.com/office/drawing/2014/main" id="{30149EC6-51AB-B76B-3701-49ED5AAE6CE0}"/>
              </a:ext>
            </a:extLst>
          </p:cNvPr>
          <p:cNvGraphicFramePr>
            <a:graphicFrameLocks/>
          </p:cNvGraphicFramePr>
          <p:nvPr>
            <p:extLst>
              <p:ext uri="{D42A27DB-BD31-4B8C-83A1-F6EECF244321}">
                <p14:modId xmlns:p14="http://schemas.microsoft.com/office/powerpoint/2010/main" val="3877651400"/>
              </p:ext>
            </p:extLst>
          </p:nvPr>
        </p:nvGraphicFramePr>
        <p:xfrm>
          <a:off x="3444240" y="4408218"/>
          <a:ext cx="5303520" cy="1524000"/>
        </p:xfrm>
        <a:graphic>
          <a:graphicData uri="http://schemas.openxmlformats.org/drawingml/2006/table">
            <a:tbl>
              <a:tblPr/>
              <a:tblGrid>
                <a:gridCol w="1838812">
                  <a:extLst>
                    <a:ext uri="{9D8B030D-6E8A-4147-A177-3AD203B41FA5}">
                      <a16:colId xmlns:a16="http://schemas.microsoft.com/office/drawing/2014/main" val="2069487593"/>
                    </a:ext>
                  </a:extLst>
                </a:gridCol>
                <a:gridCol w="1683964">
                  <a:extLst>
                    <a:ext uri="{9D8B030D-6E8A-4147-A177-3AD203B41FA5}">
                      <a16:colId xmlns:a16="http://schemas.microsoft.com/office/drawing/2014/main" val="1171414692"/>
                    </a:ext>
                  </a:extLst>
                </a:gridCol>
                <a:gridCol w="1780744">
                  <a:extLst>
                    <a:ext uri="{9D8B030D-6E8A-4147-A177-3AD203B41FA5}">
                      <a16:colId xmlns:a16="http://schemas.microsoft.com/office/drawing/2014/main" val="2433945143"/>
                    </a:ext>
                  </a:extLst>
                </a:gridCol>
              </a:tblGrid>
              <a:tr h="0">
                <a:tc>
                  <a:txBody>
                    <a:bodyPr/>
                    <a:lstStyle/>
                    <a:p>
                      <a:r>
                        <a:rPr lang="kk-KZ">
                          <a:effectLst/>
                        </a:rPr>
                        <a:t>А</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В</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А^В</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049765226"/>
                  </a:ext>
                </a:extLst>
              </a:tr>
              <a:tr h="0">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852777880"/>
                  </a:ext>
                </a:extLst>
              </a:tr>
              <a:tr h="0">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979589101"/>
                  </a:ext>
                </a:extLst>
              </a:tr>
              <a:tr h="0">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3876292192"/>
                  </a:ext>
                </a:extLst>
              </a:tr>
              <a:tr h="0">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167153032"/>
                  </a:ext>
                </a:extLst>
              </a:tr>
            </a:tbl>
          </a:graphicData>
        </a:graphic>
      </p:graphicFrame>
    </p:spTree>
    <p:extLst>
      <p:ext uri="{BB962C8B-B14F-4D97-AF65-F5344CB8AC3E}">
        <p14:creationId xmlns:p14="http://schemas.microsoft.com/office/powerpoint/2010/main" val="27918582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16EB7E3-4EC0-F8EE-B5BB-8CFF372E5CF2}"/>
              </a:ext>
            </a:extLst>
          </p:cNvPr>
          <p:cNvSpPr>
            <a:spLocks noGrp="1"/>
          </p:cNvSpPr>
          <p:nvPr>
            <p:ph idx="1"/>
          </p:nvPr>
        </p:nvSpPr>
        <p:spPr>
          <a:xfrm>
            <a:off x="838200" y="581287"/>
            <a:ext cx="10515600" cy="3839884"/>
          </a:xfrm>
        </p:spPr>
        <p:txBody>
          <a:bodyPr>
            <a:normAutofit/>
          </a:bodyPr>
          <a:lstStyle/>
          <a:p>
            <a:pPr algn="just"/>
            <a:r>
              <a:rPr lang="kk-KZ" sz="2400" b="0" i="0" dirty="0">
                <a:solidFill>
                  <a:srgbClr val="222222"/>
                </a:solidFill>
                <a:effectLst/>
                <a:latin typeface="Times New Roman" panose="02020603050405020304" pitchFamily="18" charset="0"/>
                <a:cs typeface="Times New Roman" panose="02020603050405020304" pitchFamily="18" charset="0"/>
              </a:rPr>
              <a:t>Логикалық көбейту амалымен құрылған бұл пікірде тек төртінші пікір ақиқат, себебі алғашқы үш құрама пікірдің әрқайсысында ең болмағанда бір қарапайым пікір жалған.</a:t>
            </a:r>
          </a:p>
          <a:p>
            <a:pPr algn="just"/>
            <a:r>
              <a:rPr lang="kk-KZ" sz="2400" b="0" i="0" dirty="0">
                <a:solidFill>
                  <a:srgbClr val="222222"/>
                </a:solidFill>
                <a:effectLst/>
                <a:latin typeface="Times New Roman" panose="02020603050405020304" pitchFamily="18" charset="0"/>
                <a:cs typeface="Times New Roman" panose="02020603050405020304" pitchFamily="18" charset="0"/>
              </a:rPr>
              <a:t>Техника жүзінде, конъюнкция </a:t>
            </a:r>
            <a:r>
              <a:rPr lang="kk-KZ" sz="2400" b="1" i="0" dirty="0" err="1">
                <a:solidFill>
                  <a:srgbClr val="222222"/>
                </a:solidFill>
                <a:effectLst/>
                <a:latin typeface="Times New Roman" panose="02020603050405020304" pitchFamily="18" charset="0"/>
                <a:cs typeface="Times New Roman" panose="02020603050405020304" pitchFamily="18" charset="0"/>
              </a:rPr>
              <a:t>конъюнктор</a:t>
            </a:r>
            <a:r>
              <a:rPr lang="kk-KZ" sz="2400" b="1" i="0" dirty="0">
                <a:solidFill>
                  <a:srgbClr val="222222"/>
                </a:solidFill>
                <a:effectLst/>
                <a:latin typeface="Times New Roman" panose="02020603050405020304" pitchFamily="18" charset="0"/>
                <a:cs typeface="Times New Roman" panose="02020603050405020304" pitchFamily="18" charset="0"/>
              </a:rPr>
              <a:t> </a:t>
            </a:r>
            <a:r>
              <a:rPr lang="kk-KZ" sz="2400" b="0" i="0" dirty="0">
                <a:solidFill>
                  <a:srgbClr val="222222"/>
                </a:solidFill>
                <a:effectLst/>
                <a:latin typeface="Times New Roman" panose="02020603050405020304" pitchFamily="18" charset="0"/>
                <a:cs typeface="Times New Roman" panose="02020603050405020304" pitchFamily="18" charset="0"/>
              </a:rPr>
              <a:t>деп аталатын құрылғысының көмегімен іске асырылады. </a:t>
            </a:r>
            <a:r>
              <a:rPr lang="kk-KZ" sz="2400" b="0" i="0" dirty="0" err="1">
                <a:solidFill>
                  <a:srgbClr val="222222"/>
                </a:solidFill>
                <a:effectLst/>
                <a:latin typeface="Times New Roman" panose="02020603050405020304" pitchFamily="18" charset="0"/>
                <a:cs typeface="Times New Roman" panose="02020603050405020304" pitchFamily="18" charset="0"/>
              </a:rPr>
              <a:t>Конъюнтордың</a:t>
            </a:r>
            <a:r>
              <a:rPr lang="kk-KZ" sz="2400" b="0" i="0" dirty="0">
                <a:solidFill>
                  <a:srgbClr val="222222"/>
                </a:solidFill>
                <a:effectLst/>
                <a:latin typeface="Times New Roman" panose="02020603050405020304" pitchFamily="18" charset="0"/>
                <a:cs typeface="Times New Roman" panose="02020603050405020304" pitchFamily="18" charset="0"/>
              </a:rPr>
              <a:t> қарапайым моделі болып, бірнеше электрлік кілттердің тізбектеліп қосылуы </a:t>
            </a:r>
            <a:r>
              <a:rPr lang="kk-KZ" sz="2400" b="0" i="0" dirty="0" err="1">
                <a:solidFill>
                  <a:srgbClr val="222222"/>
                </a:solidFill>
                <a:effectLst/>
                <a:latin typeface="Times New Roman" panose="02020603050405020304" pitchFamily="18" charset="0"/>
                <a:cs typeface="Times New Roman" panose="02020603050405020304" pitchFamily="18" charset="0"/>
              </a:rPr>
              <a:t>табылады.Бұл</a:t>
            </a:r>
            <a:r>
              <a:rPr lang="kk-KZ" sz="2400" b="0" i="0" dirty="0">
                <a:solidFill>
                  <a:srgbClr val="222222"/>
                </a:solidFill>
                <a:effectLst/>
                <a:latin typeface="Times New Roman" panose="02020603050405020304" pitchFamily="18" charset="0"/>
                <a:cs typeface="Times New Roman" panose="02020603050405020304" pitchFamily="18" charset="0"/>
              </a:rPr>
              <a:t> жағдайда қарапайым ақиқат пікірге кілттің тұйықталуы, ал ақиқат күрделі пікірге жанып тұрған электр шамы сәйкес келеді. Егер </a:t>
            </a:r>
            <a:r>
              <a:rPr lang="kk-KZ" sz="2400" b="0" i="0" dirty="0" err="1">
                <a:solidFill>
                  <a:srgbClr val="222222"/>
                </a:solidFill>
                <a:effectLst/>
                <a:latin typeface="Times New Roman" panose="02020603050405020304" pitchFamily="18" charset="0"/>
                <a:cs typeface="Times New Roman" panose="02020603050405020304" pitchFamily="18" charset="0"/>
              </a:rPr>
              <a:t>конъюктордың</a:t>
            </a:r>
            <a:r>
              <a:rPr lang="kk-KZ" sz="2400" b="0" i="0" dirty="0">
                <a:solidFill>
                  <a:srgbClr val="222222"/>
                </a:solidFill>
                <a:effectLst/>
                <a:latin typeface="Times New Roman" panose="02020603050405020304" pitchFamily="18" charset="0"/>
                <a:cs typeface="Times New Roman" panose="02020603050405020304" pitchFamily="18" charset="0"/>
              </a:rPr>
              <a:t> кірісінде 1 болса, шығуында 1 болады. Бұл физикалық тұрғыдан қосылғыштарды тізбектей жалғануы арқылы сипатталады.</a:t>
            </a:r>
          </a:p>
          <a:p>
            <a:pPr algn="just"/>
            <a:endParaRPr lang="kk-KZ" sz="2400" dirty="0">
              <a:latin typeface="Times New Roman" panose="02020603050405020304" pitchFamily="18" charset="0"/>
              <a:cs typeface="Times New Roman" panose="02020603050405020304" pitchFamily="18" charset="0"/>
            </a:endParaRPr>
          </a:p>
        </p:txBody>
      </p:sp>
      <p:graphicFrame>
        <p:nvGraphicFramePr>
          <p:cNvPr id="4" name="Объект 3">
            <a:extLst>
              <a:ext uri="{FF2B5EF4-FFF2-40B4-BE49-F238E27FC236}">
                <a16:creationId xmlns:a16="http://schemas.microsoft.com/office/drawing/2014/main" id="{9981B0BD-33C5-705B-4DCD-02E535FB9E1B}"/>
              </a:ext>
            </a:extLst>
          </p:cNvPr>
          <p:cNvGraphicFramePr>
            <a:graphicFrameLocks/>
          </p:cNvGraphicFramePr>
          <p:nvPr>
            <p:extLst>
              <p:ext uri="{D42A27DB-BD31-4B8C-83A1-F6EECF244321}">
                <p14:modId xmlns:p14="http://schemas.microsoft.com/office/powerpoint/2010/main" val="3380606187"/>
              </p:ext>
            </p:extLst>
          </p:nvPr>
        </p:nvGraphicFramePr>
        <p:xfrm>
          <a:off x="3444240" y="4408218"/>
          <a:ext cx="5303520" cy="1524000"/>
        </p:xfrm>
        <a:graphic>
          <a:graphicData uri="http://schemas.openxmlformats.org/drawingml/2006/table">
            <a:tbl>
              <a:tblPr/>
              <a:tblGrid>
                <a:gridCol w="1838812">
                  <a:extLst>
                    <a:ext uri="{9D8B030D-6E8A-4147-A177-3AD203B41FA5}">
                      <a16:colId xmlns:a16="http://schemas.microsoft.com/office/drawing/2014/main" val="2069487593"/>
                    </a:ext>
                  </a:extLst>
                </a:gridCol>
                <a:gridCol w="1683964">
                  <a:extLst>
                    <a:ext uri="{9D8B030D-6E8A-4147-A177-3AD203B41FA5}">
                      <a16:colId xmlns:a16="http://schemas.microsoft.com/office/drawing/2014/main" val="1171414692"/>
                    </a:ext>
                  </a:extLst>
                </a:gridCol>
                <a:gridCol w="1780744">
                  <a:extLst>
                    <a:ext uri="{9D8B030D-6E8A-4147-A177-3AD203B41FA5}">
                      <a16:colId xmlns:a16="http://schemas.microsoft.com/office/drawing/2014/main" val="2433945143"/>
                    </a:ext>
                  </a:extLst>
                </a:gridCol>
              </a:tblGrid>
              <a:tr h="0">
                <a:tc>
                  <a:txBody>
                    <a:bodyPr/>
                    <a:lstStyle/>
                    <a:p>
                      <a:r>
                        <a:rPr lang="kk-KZ">
                          <a:effectLst/>
                        </a:rPr>
                        <a:t>А</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В</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А^В</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049765226"/>
                  </a:ext>
                </a:extLst>
              </a:tr>
              <a:tr h="0">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852777880"/>
                  </a:ext>
                </a:extLst>
              </a:tr>
              <a:tr h="0">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979589101"/>
                  </a:ext>
                </a:extLst>
              </a:tr>
              <a:tr h="0">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3876292192"/>
                  </a:ext>
                </a:extLst>
              </a:tr>
              <a:tr h="0">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167153032"/>
                  </a:ext>
                </a:extLst>
              </a:tr>
            </a:tbl>
          </a:graphicData>
        </a:graphic>
      </p:graphicFrame>
    </p:spTree>
    <p:extLst>
      <p:ext uri="{BB962C8B-B14F-4D97-AF65-F5344CB8AC3E}">
        <p14:creationId xmlns:p14="http://schemas.microsoft.com/office/powerpoint/2010/main" val="3362926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C5362B-58F1-D558-6380-6D4DEA8E564C}"/>
              </a:ext>
            </a:extLst>
          </p:cNvPr>
          <p:cNvSpPr>
            <a:spLocks noGrp="1"/>
          </p:cNvSpPr>
          <p:nvPr>
            <p:ph type="title"/>
          </p:nvPr>
        </p:nvSpPr>
        <p:spPr/>
        <p:txBody>
          <a:bodyPr>
            <a:normAutofit/>
          </a:bodyPr>
          <a:lstStyle/>
          <a:p>
            <a:r>
              <a:rPr lang="kk-KZ" sz="2400" b="1" i="0" dirty="0">
                <a:solidFill>
                  <a:srgbClr val="000000"/>
                </a:solidFill>
                <a:effectLst/>
                <a:latin typeface="Times New Roman" panose="02020603050405020304" pitchFamily="18" charset="0"/>
                <a:cs typeface="Times New Roman" panose="02020603050405020304" pitchFamily="18" charset="0"/>
              </a:rPr>
              <a:t>Позициялық санау жүйелері</a:t>
            </a:r>
            <a:endParaRPr lang="kk-KZ" sz="24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6E46C9F6-371C-C8BB-3D79-73111F3611AC}"/>
              </a:ext>
            </a:extLst>
          </p:cNvPr>
          <p:cNvSpPr>
            <a:spLocks noGrp="1"/>
          </p:cNvSpPr>
          <p:nvPr>
            <p:ph idx="1"/>
          </p:nvPr>
        </p:nvSpPr>
        <p:spPr/>
        <p:txBody>
          <a:bodyPr>
            <a:normAutofit/>
          </a:bodyPr>
          <a:lstStyle/>
          <a:p>
            <a:pPr algn="just"/>
            <a:r>
              <a:rPr lang="kk-KZ" sz="2000" b="0" i="0" dirty="0">
                <a:solidFill>
                  <a:srgbClr val="000000"/>
                </a:solidFill>
                <a:effectLst/>
                <a:latin typeface="Times New Roman" panose="02020603050405020304" pitchFamily="18" charset="0"/>
                <a:cs typeface="Times New Roman" panose="02020603050405020304" pitchFamily="18" charset="0"/>
              </a:rPr>
              <a:t>Позициялық санау жүйелерінде әрбір </a:t>
            </a:r>
            <a:r>
              <a:rPr lang="kk-KZ" sz="2000" b="0" i="0" dirty="0" err="1">
                <a:solidFill>
                  <a:srgbClr val="000000"/>
                </a:solidFill>
                <a:effectLst/>
                <a:latin typeface="Times New Roman" panose="02020603050405020304" pitchFamily="18" charset="0"/>
                <a:cs typeface="Times New Roman" panose="02020603050405020304" pitchFamily="18" charset="0"/>
              </a:rPr>
              <a:t>цифрдың</a:t>
            </a:r>
            <a:r>
              <a:rPr lang="kk-KZ" sz="2000" b="0" i="0" dirty="0">
                <a:solidFill>
                  <a:srgbClr val="000000"/>
                </a:solidFill>
                <a:effectLst/>
                <a:latin typeface="Times New Roman" panose="02020603050405020304" pitchFamily="18" charset="0"/>
                <a:cs typeface="Times New Roman" panose="02020603050405020304" pitchFamily="18" charset="0"/>
              </a:rPr>
              <a:t> мәні, осы санның жазылуында тұрған орнына тәуелді. Қазіргі кезде кең тараған позициялық санау жүйелеріне </a:t>
            </a:r>
            <a:r>
              <a:rPr lang="kk-KZ" sz="2000" b="1" i="0" dirty="0">
                <a:solidFill>
                  <a:srgbClr val="FF0000"/>
                </a:solidFill>
                <a:effectLst/>
                <a:latin typeface="Times New Roman" panose="02020603050405020304" pitchFamily="18" charset="0"/>
                <a:cs typeface="Times New Roman" panose="02020603050405020304" pitchFamily="18" charset="0"/>
              </a:rPr>
              <a:t>ондық, екілік, сегіздік және он алтылық </a:t>
            </a:r>
            <a:r>
              <a:rPr lang="kk-KZ" sz="2000" b="0" i="0" dirty="0">
                <a:solidFill>
                  <a:srgbClr val="000000"/>
                </a:solidFill>
                <a:effectLst/>
                <a:latin typeface="Times New Roman" panose="02020603050405020304" pitchFamily="18" charset="0"/>
                <a:cs typeface="Times New Roman" panose="02020603050405020304" pitchFamily="18" charset="0"/>
              </a:rPr>
              <a:t>жүйелер жатады. </a:t>
            </a:r>
          </a:p>
          <a:p>
            <a:pPr algn="just"/>
            <a:r>
              <a:rPr lang="kk-KZ" sz="2000" b="0" i="0" dirty="0">
                <a:solidFill>
                  <a:srgbClr val="000000"/>
                </a:solidFill>
                <a:effectLst/>
                <a:latin typeface="Times New Roman" panose="02020603050405020304" pitchFamily="18" charset="0"/>
                <a:cs typeface="Times New Roman" panose="02020603050405020304" pitchFamily="18" charset="0"/>
              </a:rPr>
              <a:t>Әрбір позициялық жүйенің нақты анықталған цифрлар алфавиті мен негізі бар.</a:t>
            </a:r>
            <a:br>
              <a:rPr lang="kk-KZ" sz="2000" dirty="0">
                <a:latin typeface="Times New Roman" panose="02020603050405020304" pitchFamily="18" charset="0"/>
                <a:cs typeface="Times New Roman" panose="02020603050405020304" pitchFamily="18" charset="0"/>
              </a:rPr>
            </a:br>
            <a:r>
              <a:rPr lang="kk-KZ" sz="2000" b="0" i="0" dirty="0">
                <a:solidFill>
                  <a:srgbClr val="000000"/>
                </a:solidFill>
                <a:effectLst/>
                <a:latin typeface="Times New Roman" panose="02020603050405020304" pitchFamily="18" charset="0"/>
                <a:cs typeface="Times New Roman" panose="02020603050405020304" pitchFamily="18" charset="0"/>
              </a:rPr>
              <a:t>Позициялық санау жүйесінің негізі цифрлар санына тең және көрші позицияда тұрған бірдей цифрлардың мәндері неше есеге ерекшеленетінін анықтайды.</a:t>
            </a:r>
            <a:br>
              <a:rPr lang="kk-KZ" sz="2000" dirty="0">
                <a:latin typeface="Times New Roman" panose="02020603050405020304" pitchFamily="18" charset="0"/>
                <a:cs typeface="Times New Roman" panose="02020603050405020304" pitchFamily="18" charset="0"/>
              </a:rPr>
            </a:br>
            <a:r>
              <a:rPr lang="kk-KZ" sz="2000" b="0" i="0" dirty="0">
                <a:solidFill>
                  <a:srgbClr val="000000"/>
                </a:solidFill>
                <a:effectLst/>
                <a:latin typeface="Times New Roman" panose="02020603050405020304" pitchFamily="18" charset="0"/>
                <a:cs typeface="Times New Roman" panose="02020603050405020304" pitchFamily="18" charset="0"/>
              </a:rPr>
              <a:t>Сандардың бізге үйреншікті жазылу жүйесі ондық жүйе деп аталады, ол он араб цифрларынан тұрады. Кез келген санды жазу үшін 0 - ден 10 - ға дейінгі 10 цифр қолданылады, оның негізі 10 - ға тең; </a:t>
            </a:r>
          </a:p>
          <a:p>
            <a:pPr algn="just"/>
            <a:r>
              <a:rPr lang="kk-KZ" sz="2000" b="0" i="0" dirty="0">
                <a:solidFill>
                  <a:srgbClr val="000000"/>
                </a:solidFill>
                <a:effectLst/>
                <a:latin typeface="Times New Roman" panose="02020603050405020304" pitchFamily="18" charset="0"/>
                <a:cs typeface="Times New Roman" panose="02020603050405020304" pitchFamily="18" charset="0"/>
              </a:rPr>
              <a:t>екілік жүйеде тек 0 және 1 цифрларын қолдануға болады, негізі - 2; сегіздік жүйе сегіз </a:t>
            </a:r>
            <a:r>
              <a:rPr lang="kk-KZ" sz="2000" b="0" i="0" dirty="0" err="1">
                <a:solidFill>
                  <a:srgbClr val="000000"/>
                </a:solidFill>
                <a:effectLst/>
                <a:latin typeface="Times New Roman" panose="02020603050405020304" pitchFamily="18" charset="0"/>
                <a:cs typeface="Times New Roman" panose="02020603050405020304" pitchFamily="18" charset="0"/>
              </a:rPr>
              <a:t>цифрдан</a:t>
            </a:r>
            <a:r>
              <a:rPr lang="kk-KZ" sz="2000" b="0" i="0" dirty="0">
                <a:solidFill>
                  <a:srgbClr val="000000"/>
                </a:solidFill>
                <a:effectLst/>
                <a:latin typeface="Times New Roman" panose="02020603050405020304" pitchFamily="18" charset="0"/>
                <a:cs typeface="Times New Roman" panose="02020603050405020304" pitchFamily="18" charset="0"/>
              </a:rPr>
              <a:t> тұрады, негізі – 8; он алтылық жүйеде ондық санау жүйесінің он </a:t>
            </a:r>
            <a:r>
              <a:rPr lang="kk-KZ" sz="2000" b="0" i="0" dirty="0" err="1">
                <a:solidFill>
                  <a:srgbClr val="000000"/>
                </a:solidFill>
                <a:effectLst/>
                <a:latin typeface="Times New Roman" panose="02020603050405020304" pitchFamily="18" charset="0"/>
                <a:cs typeface="Times New Roman" panose="02020603050405020304" pitchFamily="18" charset="0"/>
              </a:rPr>
              <a:t>цифры</a:t>
            </a:r>
            <a:r>
              <a:rPr lang="kk-KZ" sz="2000" b="0" i="0" dirty="0">
                <a:solidFill>
                  <a:srgbClr val="000000"/>
                </a:solidFill>
                <a:effectLst/>
                <a:latin typeface="Times New Roman" panose="02020603050405020304" pitchFamily="18" charset="0"/>
                <a:cs typeface="Times New Roman" panose="02020603050405020304" pitchFamily="18" charset="0"/>
              </a:rPr>
              <a:t> және қалған 6 </a:t>
            </a:r>
            <a:r>
              <a:rPr lang="kk-KZ" sz="2000" b="0" i="0" dirty="0" err="1">
                <a:solidFill>
                  <a:srgbClr val="000000"/>
                </a:solidFill>
                <a:effectLst/>
                <a:latin typeface="Times New Roman" panose="02020603050405020304" pitchFamily="18" charset="0"/>
                <a:cs typeface="Times New Roman" panose="02020603050405020304" pitchFamily="18" charset="0"/>
              </a:rPr>
              <a:t>цифрдың</a:t>
            </a:r>
            <a:r>
              <a:rPr lang="kk-KZ" sz="2000" b="0" i="0" dirty="0">
                <a:solidFill>
                  <a:srgbClr val="000000"/>
                </a:solidFill>
                <a:effectLst/>
                <a:latin typeface="Times New Roman" panose="02020603050405020304" pitchFamily="18" charset="0"/>
                <a:cs typeface="Times New Roman" panose="02020603050405020304" pitchFamily="18" charset="0"/>
              </a:rPr>
              <a:t> орнына латын алфавитінің әріптері қолданылатын, барлығы он алты цифр бар, негізі – 16.</a:t>
            </a:r>
            <a:endParaRPr lang="kk-KZ"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74074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658B04-31AB-8BFF-B5B6-CAD66627568E}"/>
              </a:ext>
            </a:extLst>
          </p:cNvPr>
          <p:cNvSpPr>
            <a:spLocks noGrp="1"/>
          </p:cNvSpPr>
          <p:nvPr>
            <p:ph type="title"/>
          </p:nvPr>
        </p:nvSpPr>
        <p:spPr/>
        <p:txBody>
          <a:bodyPr>
            <a:normAutofit/>
          </a:bodyPr>
          <a:lstStyle/>
          <a:p>
            <a:r>
              <a:rPr lang="kk-KZ" sz="2400" b="1" i="0" dirty="0">
                <a:solidFill>
                  <a:srgbClr val="FF0000"/>
                </a:solidFill>
                <a:effectLst/>
                <a:latin typeface="Times New Roman" panose="02020603050405020304" pitchFamily="18" charset="0"/>
                <a:cs typeface="Times New Roman" panose="02020603050405020304" pitchFamily="18" charset="0"/>
              </a:rPr>
              <a:t>Немесе</a:t>
            </a:r>
            <a:r>
              <a:rPr lang="kk-KZ" sz="2400" b="1" i="0" dirty="0">
                <a:solidFill>
                  <a:srgbClr val="222222"/>
                </a:solidFill>
                <a:effectLst/>
                <a:latin typeface="Times New Roman" panose="02020603050405020304" pitchFamily="18" charset="0"/>
                <a:cs typeface="Times New Roman" panose="02020603050405020304" pitchFamily="18" charset="0"/>
              </a:rPr>
              <a:t> элементі.</a:t>
            </a:r>
            <a:r>
              <a:rPr lang="kk-KZ" sz="2400" b="0" i="0" dirty="0">
                <a:solidFill>
                  <a:srgbClr val="222222"/>
                </a:solidFill>
                <a:effectLst/>
                <a:latin typeface="Times New Roman" panose="02020603050405020304" pitchFamily="18" charset="0"/>
                <a:cs typeface="Times New Roman" panose="02020603050405020304" pitchFamily="18" charset="0"/>
              </a:rPr>
              <a:t> </a:t>
            </a:r>
            <a:endParaRPr lang="kk-KZ" sz="24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659EB370-D533-18B8-04FC-222B5A364EB8}"/>
              </a:ext>
            </a:extLst>
          </p:cNvPr>
          <p:cNvSpPr>
            <a:spLocks noGrp="1"/>
          </p:cNvSpPr>
          <p:nvPr>
            <p:ph idx="1"/>
          </p:nvPr>
        </p:nvSpPr>
        <p:spPr>
          <a:xfrm>
            <a:off x="838200" y="1457980"/>
            <a:ext cx="10515600" cy="4351338"/>
          </a:xfrm>
        </p:spPr>
        <p:txBody>
          <a:bodyPr>
            <a:normAutofit/>
          </a:bodyPr>
          <a:lstStyle/>
          <a:p>
            <a:pPr algn="just"/>
            <a:r>
              <a:rPr lang="kk-KZ" sz="2400" b="0" i="0" dirty="0">
                <a:solidFill>
                  <a:srgbClr val="222222"/>
                </a:solidFill>
                <a:effectLst/>
                <a:latin typeface="Times New Roman" panose="02020603050405020304" pitchFamily="18" charset="0"/>
                <a:cs typeface="Times New Roman" panose="02020603050405020304" pitchFamily="18" charset="0"/>
              </a:rPr>
              <a:t>Екі немесе оданда көп пікірлерді «немесе» жалғаулығының көмегімен біріктіру амалы логикалық қосу немесе дизъюнкция  деп аталады. Дизъюнкция латынның “</a:t>
            </a:r>
            <a:r>
              <a:rPr lang="en-US" sz="2400" b="0" i="0" dirty="0" err="1">
                <a:solidFill>
                  <a:srgbClr val="222222"/>
                </a:solidFill>
                <a:effectLst/>
                <a:latin typeface="Times New Roman" panose="02020603050405020304" pitchFamily="18" charset="0"/>
                <a:cs typeface="Times New Roman" panose="02020603050405020304" pitchFamily="18" charset="0"/>
              </a:rPr>
              <a:t>discnctio</a:t>
            </a:r>
            <a:r>
              <a:rPr lang="en-US" sz="2400" b="0" i="0" dirty="0">
                <a:solidFill>
                  <a:srgbClr val="222222"/>
                </a:solidFill>
                <a:effectLst/>
                <a:latin typeface="Times New Roman" panose="02020603050405020304" pitchFamily="18" charset="0"/>
                <a:cs typeface="Times New Roman" panose="02020603050405020304" pitchFamily="18" charset="0"/>
              </a:rPr>
              <a:t>” </a:t>
            </a:r>
            <a:r>
              <a:rPr lang="kk-KZ" sz="2400" b="0" i="0" dirty="0">
                <a:solidFill>
                  <a:srgbClr val="222222"/>
                </a:solidFill>
                <a:effectLst/>
                <a:latin typeface="Times New Roman" panose="02020603050405020304" pitchFamily="18" charset="0"/>
                <a:cs typeface="Times New Roman" panose="02020603050405020304" pitchFamily="18" charset="0"/>
              </a:rPr>
              <a:t>ажыратамын деген сөзінен шыққан.  Табиғи тілде «немесе» жалғаулығына сәйкес келеді, пікірлер алгебрасында </a:t>
            </a:r>
            <a:r>
              <a:rPr lang="en-US" sz="2400" b="0" i="0" dirty="0">
                <a:solidFill>
                  <a:srgbClr val="222222"/>
                </a:solidFill>
                <a:effectLst/>
                <a:latin typeface="Times New Roman" panose="02020603050405020304" pitchFamily="18" charset="0"/>
                <a:cs typeface="Times New Roman" panose="02020603050405020304" pitchFamily="18" charset="0"/>
              </a:rPr>
              <a:t>v </a:t>
            </a:r>
            <a:r>
              <a:rPr lang="kk-KZ" sz="2400" b="0" i="0" dirty="0">
                <a:solidFill>
                  <a:srgbClr val="222222"/>
                </a:solidFill>
                <a:effectLst/>
                <a:latin typeface="Times New Roman" panose="02020603050405020304" pitchFamily="18" charset="0"/>
                <a:cs typeface="Times New Roman" panose="02020603050405020304" pitchFamily="18" charset="0"/>
              </a:rPr>
              <a:t>белгісімен белгіленеді. Дизъюнкция – ол әрбір қарапайым екі пікірге, пікірлердің екеуі де жалған болғанда ғана жалған мән қабылдайтын, пікірлердің ең болмағанда біреуі ақиқат болғанда ақиқат мән қабылдайтын күрделі пікірді сәйкес қоятын логикалық амал. Жиындар алгебрасында дизъюнкцияға жиындардың бірігу амалы, яғни А</a:t>
            </a:r>
            <a:r>
              <a:rPr lang="en-US" sz="2400" b="0" i="0" dirty="0">
                <a:solidFill>
                  <a:srgbClr val="222222"/>
                </a:solidFill>
                <a:effectLst/>
                <a:latin typeface="Times New Roman" panose="02020603050405020304" pitchFamily="18" charset="0"/>
                <a:cs typeface="Times New Roman" panose="02020603050405020304" pitchFamily="18" charset="0"/>
              </a:rPr>
              <a:t>v</a:t>
            </a:r>
            <a:r>
              <a:rPr lang="kk-KZ" sz="2400" b="0" i="0" dirty="0">
                <a:solidFill>
                  <a:srgbClr val="222222"/>
                </a:solidFill>
                <a:effectLst/>
                <a:latin typeface="Times New Roman" panose="02020603050405020304" pitchFamily="18" charset="0"/>
                <a:cs typeface="Times New Roman" panose="02020603050405020304" pitchFamily="18" charset="0"/>
              </a:rPr>
              <a:t>В жиындарын қосу нәтижесінде алынған жиынға не А, не В жиындарының бірінде жататын элементтерден тұратын жиын сәйкес келеді.</a:t>
            </a:r>
            <a:endParaRPr lang="kk-KZ" sz="2400" dirty="0">
              <a:latin typeface="Times New Roman" panose="02020603050405020304" pitchFamily="18" charset="0"/>
              <a:cs typeface="Times New Roman" panose="02020603050405020304" pitchFamily="18" charset="0"/>
            </a:endParaRPr>
          </a:p>
        </p:txBody>
      </p:sp>
      <p:graphicFrame>
        <p:nvGraphicFramePr>
          <p:cNvPr id="5" name="Объект 3">
            <a:extLst>
              <a:ext uri="{FF2B5EF4-FFF2-40B4-BE49-F238E27FC236}">
                <a16:creationId xmlns:a16="http://schemas.microsoft.com/office/drawing/2014/main" id="{963224E3-25B8-34D0-6A31-DEE2E0D07A48}"/>
              </a:ext>
            </a:extLst>
          </p:cNvPr>
          <p:cNvGraphicFramePr>
            <a:graphicFrameLocks/>
          </p:cNvGraphicFramePr>
          <p:nvPr>
            <p:extLst>
              <p:ext uri="{D42A27DB-BD31-4B8C-83A1-F6EECF244321}">
                <p14:modId xmlns:p14="http://schemas.microsoft.com/office/powerpoint/2010/main" val="2680955227"/>
              </p:ext>
            </p:extLst>
          </p:nvPr>
        </p:nvGraphicFramePr>
        <p:xfrm>
          <a:off x="3444240" y="5200070"/>
          <a:ext cx="5303520" cy="1524000"/>
        </p:xfrm>
        <a:graphic>
          <a:graphicData uri="http://schemas.openxmlformats.org/drawingml/2006/table">
            <a:tbl>
              <a:tblPr/>
              <a:tblGrid>
                <a:gridCol w="1842275">
                  <a:extLst>
                    <a:ext uri="{9D8B030D-6E8A-4147-A177-3AD203B41FA5}">
                      <a16:colId xmlns:a16="http://schemas.microsoft.com/office/drawing/2014/main" val="607689433"/>
                    </a:ext>
                  </a:extLst>
                </a:gridCol>
                <a:gridCol w="1912059">
                  <a:extLst>
                    <a:ext uri="{9D8B030D-6E8A-4147-A177-3AD203B41FA5}">
                      <a16:colId xmlns:a16="http://schemas.microsoft.com/office/drawing/2014/main" val="2013832036"/>
                    </a:ext>
                  </a:extLst>
                </a:gridCol>
                <a:gridCol w="1549186">
                  <a:extLst>
                    <a:ext uri="{9D8B030D-6E8A-4147-A177-3AD203B41FA5}">
                      <a16:colId xmlns:a16="http://schemas.microsoft.com/office/drawing/2014/main" val="1348784177"/>
                    </a:ext>
                  </a:extLst>
                </a:gridCol>
              </a:tblGrid>
              <a:tr h="0">
                <a:tc>
                  <a:txBody>
                    <a:bodyPr/>
                    <a:lstStyle/>
                    <a:p>
                      <a:r>
                        <a:rPr lang="kk-KZ">
                          <a:effectLst/>
                        </a:rPr>
                        <a:t>А</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В</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А</a:t>
                      </a:r>
                      <a:r>
                        <a:rPr lang="en-US">
                          <a:effectLst/>
                        </a:rPr>
                        <a:t>v</a:t>
                      </a:r>
                      <a:r>
                        <a:rPr lang="kk-KZ">
                          <a:effectLst/>
                        </a:rPr>
                        <a:t>В</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3160478191"/>
                  </a:ext>
                </a:extLst>
              </a:tr>
              <a:tr h="0">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359409535"/>
                  </a:ext>
                </a:extLst>
              </a:tr>
              <a:tr h="0">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582814410"/>
                  </a:ext>
                </a:extLst>
              </a:tr>
              <a:tr h="0">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4248685858"/>
                  </a:ext>
                </a:extLst>
              </a:tr>
              <a:tr h="0">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3984039223"/>
                  </a:ext>
                </a:extLst>
              </a:tr>
            </a:tbl>
          </a:graphicData>
        </a:graphic>
      </p:graphicFrame>
    </p:spTree>
    <p:extLst>
      <p:ext uri="{BB962C8B-B14F-4D97-AF65-F5344CB8AC3E}">
        <p14:creationId xmlns:p14="http://schemas.microsoft.com/office/powerpoint/2010/main" val="9330635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C75FB2D-CE34-59E5-F3AF-E97559317E02}"/>
              </a:ext>
            </a:extLst>
          </p:cNvPr>
          <p:cNvSpPr>
            <a:spLocks noGrp="1"/>
          </p:cNvSpPr>
          <p:nvPr>
            <p:ph idx="1"/>
          </p:nvPr>
        </p:nvSpPr>
        <p:spPr>
          <a:xfrm>
            <a:off x="904188" y="468165"/>
            <a:ext cx="10515600" cy="4351338"/>
          </a:xfrm>
        </p:spPr>
        <p:txBody>
          <a:bodyPr>
            <a:noAutofit/>
          </a:bodyPr>
          <a:lstStyle/>
          <a:p>
            <a:pPr algn="just"/>
            <a:r>
              <a:rPr lang="kk-KZ" sz="2400" b="0" i="0" dirty="0">
                <a:solidFill>
                  <a:srgbClr val="222222"/>
                </a:solidFill>
                <a:effectLst/>
                <a:latin typeface="Times New Roman" panose="02020603050405020304" pitchFamily="18" charset="0"/>
                <a:cs typeface="Times New Roman" panose="02020603050405020304" pitchFamily="18" charset="0"/>
              </a:rPr>
              <a:t>Логикалық қосу амалының көмегімен құрылған бұл пікірде тек бірінші  пікір жалған, себебі соңғы үш құрмалас пікірлердің әрқайсысында ең болмағанда бір қарапайым пікір ақиқат.</a:t>
            </a:r>
          </a:p>
          <a:p>
            <a:pPr algn="just"/>
            <a:r>
              <a:rPr lang="kk-KZ" sz="2400" b="0" i="0" dirty="0">
                <a:solidFill>
                  <a:srgbClr val="222222"/>
                </a:solidFill>
                <a:effectLst/>
                <a:latin typeface="Times New Roman" panose="02020603050405020304" pitchFamily="18" charset="0"/>
                <a:cs typeface="Times New Roman" panose="02020603050405020304" pitchFamily="18" charset="0"/>
              </a:rPr>
              <a:t>Техника жүзінде, дизъюнкция </a:t>
            </a:r>
            <a:r>
              <a:rPr lang="kk-KZ" sz="2400" b="1" i="0" dirty="0" err="1">
                <a:solidFill>
                  <a:srgbClr val="222222"/>
                </a:solidFill>
                <a:effectLst/>
                <a:latin typeface="Times New Roman" panose="02020603050405020304" pitchFamily="18" charset="0"/>
                <a:cs typeface="Times New Roman" panose="02020603050405020304" pitchFamily="18" charset="0"/>
              </a:rPr>
              <a:t>дизъюнктор</a:t>
            </a:r>
            <a:r>
              <a:rPr lang="kk-KZ" sz="2400" b="0" i="0" dirty="0">
                <a:solidFill>
                  <a:srgbClr val="222222"/>
                </a:solidFill>
                <a:effectLst/>
                <a:latin typeface="Times New Roman" panose="02020603050405020304" pitchFamily="18" charset="0"/>
                <a:cs typeface="Times New Roman" panose="02020603050405020304" pitchFamily="18" charset="0"/>
              </a:rPr>
              <a:t> деп аталатын құрылғының көмегімен іске асырылады. </a:t>
            </a:r>
            <a:r>
              <a:rPr lang="kk-KZ" sz="2400" b="0" i="0" dirty="0" err="1">
                <a:solidFill>
                  <a:srgbClr val="222222"/>
                </a:solidFill>
                <a:effectLst/>
                <a:latin typeface="Times New Roman" panose="02020603050405020304" pitchFamily="18" charset="0"/>
                <a:cs typeface="Times New Roman" panose="02020603050405020304" pitchFamily="18" charset="0"/>
              </a:rPr>
              <a:t>Дизъюнктор</a:t>
            </a:r>
            <a:r>
              <a:rPr lang="kk-KZ" sz="2400" b="0" i="0" dirty="0">
                <a:solidFill>
                  <a:srgbClr val="222222"/>
                </a:solidFill>
                <a:effectLst/>
                <a:latin typeface="Times New Roman" panose="02020603050405020304" pitchFamily="18" charset="0"/>
                <a:cs typeface="Times New Roman" panose="02020603050405020304" pitchFamily="18" charset="0"/>
              </a:rPr>
              <a:t> қарапайым моделі болып, бірнеше электрлік кілттердің параллель қосылуы болып табылады.</a:t>
            </a:r>
          </a:p>
          <a:p>
            <a:pPr algn="just"/>
            <a:r>
              <a:rPr lang="kk-KZ" sz="2400" b="0" i="0" dirty="0">
                <a:solidFill>
                  <a:srgbClr val="222222"/>
                </a:solidFill>
                <a:effectLst/>
                <a:latin typeface="Times New Roman" panose="02020603050405020304" pitchFamily="18" charset="0"/>
                <a:cs typeface="Times New Roman" panose="02020603050405020304" pitchFamily="18" charset="0"/>
              </a:rPr>
              <a:t>Бұл жағдайда </a:t>
            </a:r>
            <a:r>
              <a:rPr lang="kk-KZ" sz="2400" b="0" i="0" dirty="0" err="1">
                <a:solidFill>
                  <a:srgbClr val="222222"/>
                </a:solidFill>
                <a:effectLst/>
                <a:latin typeface="Times New Roman" panose="02020603050405020304" pitchFamily="18" charset="0"/>
                <a:cs typeface="Times New Roman" panose="02020603050405020304" pitchFamily="18" charset="0"/>
              </a:rPr>
              <a:t>акиқат</a:t>
            </a:r>
            <a:r>
              <a:rPr lang="kk-KZ" sz="2400" b="0" i="0" dirty="0">
                <a:solidFill>
                  <a:srgbClr val="222222"/>
                </a:solidFill>
                <a:effectLst/>
                <a:latin typeface="Times New Roman" panose="02020603050405020304" pitchFamily="18" charset="0"/>
                <a:cs typeface="Times New Roman" panose="02020603050405020304" pitchFamily="18" charset="0"/>
              </a:rPr>
              <a:t> қарапайым пікірге кілттің тұйықталған күйі, ал күрделі ақиқат пікірге жанып тұрған электр шамы сәйкес келеді. Көрініп тұрғандай, бір тұйық кілт болғанның өзінде де, шам жанып тұрады. </a:t>
            </a:r>
            <a:r>
              <a:rPr lang="kk-KZ" sz="2400" b="0" i="0" dirty="0" err="1">
                <a:solidFill>
                  <a:srgbClr val="222222"/>
                </a:solidFill>
                <a:effectLst/>
                <a:latin typeface="Times New Roman" panose="02020603050405020304" pitchFamily="18" charset="0"/>
                <a:cs typeface="Times New Roman" panose="02020603050405020304" pitchFamily="18" charset="0"/>
              </a:rPr>
              <a:t>Дизъюнктордың</a:t>
            </a:r>
            <a:r>
              <a:rPr lang="kk-KZ" sz="2400" b="0" i="0" dirty="0">
                <a:solidFill>
                  <a:srgbClr val="222222"/>
                </a:solidFill>
                <a:effectLst/>
                <a:latin typeface="Times New Roman" panose="02020603050405020304" pitchFamily="18" charset="0"/>
                <a:cs typeface="Times New Roman" panose="02020603050405020304" pitchFamily="18" charset="0"/>
              </a:rPr>
              <a:t> шығысында 1 болады, егер ең болмағанда кірісінің біреуінде 1 болғанда. Бұл физикалық тұрғыдан қосылғыштардың параллель жалғануы арқылы сипатталады.</a:t>
            </a:r>
          </a:p>
          <a:p>
            <a:pPr algn="just"/>
            <a:endParaRPr lang="kk-KZ" sz="2400" dirty="0">
              <a:latin typeface="Times New Roman" panose="02020603050405020304" pitchFamily="18" charset="0"/>
              <a:cs typeface="Times New Roman" panose="02020603050405020304" pitchFamily="18" charset="0"/>
            </a:endParaRPr>
          </a:p>
        </p:txBody>
      </p:sp>
      <p:graphicFrame>
        <p:nvGraphicFramePr>
          <p:cNvPr id="4" name="Объект 3">
            <a:extLst>
              <a:ext uri="{FF2B5EF4-FFF2-40B4-BE49-F238E27FC236}">
                <a16:creationId xmlns:a16="http://schemas.microsoft.com/office/drawing/2014/main" id="{EC7917CE-3539-3913-2313-40155CD47AB7}"/>
              </a:ext>
            </a:extLst>
          </p:cNvPr>
          <p:cNvGraphicFramePr>
            <a:graphicFrameLocks/>
          </p:cNvGraphicFramePr>
          <p:nvPr>
            <p:extLst>
              <p:ext uri="{D42A27DB-BD31-4B8C-83A1-F6EECF244321}">
                <p14:modId xmlns:p14="http://schemas.microsoft.com/office/powerpoint/2010/main" val="3631838399"/>
              </p:ext>
            </p:extLst>
          </p:nvPr>
        </p:nvGraphicFramePr>
        <p:xfrm>
          <a:off x="3444240" y="4865835"/>
          <a:ext cx="5303520" cy="1524000"/>
        </p:xfrm>
        <a:graphic>
          <a:graphicData uri="http://schemas.openxmlformats.org/drawingml/2006/table">
            <a:tbl>
              <a:tblPr/>
              <a:tblGrid>
                <a:gridCol w="1842275">
                  <a:extLst>
                    <a:ext uri="{9D8B030D-6E8A-4147-A177-3AD203B41FA5}">
                      <a16:colId xmlns:a16="http://schemas.microsoft.com/office/drawing/2014/main" val="607689433"/>
                    </a:ext>
                  </a:extLst>
                </a:gridCol>
                <a:gridCol w="1912059">
                  <a:extLst>
                    <a:ext uri="{9D8B030D-6E8A-4147-A177-3AD203B41FA5}">
                      <a16:colId xmlns:a16="http://schemas.microsoft.com/office/drawing/2014/main" val="2013832036"/>
                    </a:ext>
                  </a:extLst>
                </a:gridCol>
                <a:gridCol w="1549186">
                  <a:extLst>
                    <a:ext uri="{9D8B030D-6E8A-4147-A177-3AD203B41FA5}">
                      <a16:colId xmlns:a16="http://schemas.microsoft.com/office/drawing/2014/main" val="1348784177"/>
                    </a:ext>
                  </a:extLst>
                </a:gridCol>
              </a:tblGrid>
              <a:tr h="0">
                <a:tc>
                  <a:txBody>
                    <a:bodyPr/>
                    <a:lstStyle/>
                    <a:p>
                      <a:r>
                        <a:rPr lang="kk-KZ">
                          <a:effectLst/>
                        </a:rPr>
                        <a:t>А</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В</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А</a:t>
                      </a:r>
                      <a:r>
                        <a:rPr lang="en-US">
                          <a:effectLst/>
                        </a:rPr>
                        <a:t>v</a:t>
                      </a:r>
                      <a:r>
                        <a:rPr lang="kk-KZ">
                          <a:effectLst/>
                        </a:rPr>
                        <a:t>В</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3160478191"/>
                  </a:ext>
                </a:extLst>
              </a:tr>
              <a:tr h="0">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359409535"/>
                  </a:ext>
                </a:extLst>
              </a:tr>
              <a:tr h="0">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582814410"/>
                  </a:ext>
                </a:extLst>
              </a:tr>
              <a:tr h="0">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4248685858"/>
                  </a:ext>
                </a:extLst>
              </a:tr>
              <a:tr h="0">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3984039223"/>
                  </a:ext>
                </a:extLst>
              </a:tr>
            </a:tbl>
          </a:graphicData>
        </a:graphic>
      </p:graphicFrame>
    </p:spTree>
    <p:extLst>
      <p:ext uri="{BB962C8B-B14F-4D97-AF65-F5344CB8AC3E}">
        <p14:creationId xmlns:p14="http://schemas.microsoft.com/office/powerpoint/2010/main" val="38426288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B3B310-C826-4016-3012-BC1C72F9C577}"/>
              </a:ext>
            </a:extLst>
          </p:cNvPr>
          <p:cNvSpPr>
            <a:spLocks noGrp="1"/>
          </p:cNvSpPr>
          <p:nvPr>
            <p:ph type="title"/>
          </p:nvPr>
        </p:nvSpPr>
        <p:spPr/>
        <p:txBody>
          <a:bodyPr>
            <a:normAutofit/>
          </a:bodyPr>
          <a:lstStyle/>
          <a:p>
            <a:r>
              <a:rPr lang="kk-KZ" sz="2400" b="1" i="0" dirty="0">
                <a:solidFill>
                  <a:srgbClr val="222222"/>
                </a:solidFill>
                <a:effectLst/>
                <a:latin typeface="Times New Roman" panose="02020603050405020304" pitchFamily="18" charset="0"/>
                <a:cs typeface="Times New Roman" panose="02020603050405020304" pitchFamily="18" charset="0"/>
              </a:rPr>
              <a:t>Емес элементі.</a:t>
            </a:r>
            <a:r>
              <a:rPr lang="kk-KZ" sz="2400" b="0" i="0" dirty="0">
                <a:solidFill>
                  <a:srgbClr val="222222"/>
                </a:solidFill>
                <a:effectLst/>
                <a:latin typeface="Times New Roman" panose="02020603050405020304" pitchFamily="18" charset="0"/>
                <a:cs typeface="Times New Roman" panose="02020603050405020304" pitchFamily="18" charset="0"/>
              </a:rPr>
              <a:t> </a:t>
            </a:r>
            <a:endParaRPr lang="kk-KZ" sz="24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08718A65-E5DC-2AEA-32D0-52930D1C28F3}"/>
              </a:ext>
            </a:extLst>
          </p:cNvPr>
          <p:cNvSpPr>
            <a:spLocks noGrp="1"/>
          </p:cNvSpPr>
          <p:nvPr>
            <p:ph idx="1"/>
          </p:nvPr>
        </p:nvSpPr>
        <p:spPr>
          <a:xfrm>
            <a:off x="838200" y="1420272"/>
            <a:ext cx="10515600" cy="4351338"/>
          </a:xfrm>
        </p:spPr>
        <p:txBody>
          <a:bodyPr>
            <a:normAutofit/>
          </a:bodyPr>
          <a:lstStyle/>
          <a:p>
            <a:pPr algn="just"/>
            <a:r>
              <a:rPr lang="kk-KZ" sz="2400" b="0" i="0" dirty="0">
                <a:solidFill>
                  <a:srgbClr val="222222"/>
                </a:solidFill>
                <a:effectLst/>
                <a:latin typeface="Times New Roman" panose="02020603050405020304" pitchFamily="18" charset="0"/>
                <a:cs typeface="Times New Roman" panose="02020603050405020304" pitchFamily="18" charset="0"/>
              </a:rPr>
              <a:t>«Емес» жалғаулығының көмегімен пікірді теріске шығару амалы логикалық теріске шығару немесе инверсия деп аталады Табиғи тілде  «дұрыс емес», «теріске шығару» сөздеріне  және «емес» жалғаулығына сәйкес келеді, пікірлер алгебрасында  А белгісімен белгіленеді. Инверсия – ол әрбір қарапайым пікірлерге, негізгі пікірдің жалған екенін қорытындылайтын  күрделі пікірді  сәйкес қоятын  логикалық амал. Жиындар алгебрасында логикалық теріске шығару амалына  әмбебап жиынға дейін толықтауыш амалы сәйкес келеді, яғни А жиынын теріске шығару нәтижесінде оған А жиынына жатпайтын элементтерден құралған А жиынға сәйкес келеді.</a:t>
            </a:r>
            <a:endParaRPr lang="kk-KZ" sz="2400" dirty="0">
              <a:latin typeface="Times New Roman" panose="02020603050405020304" pitchFamily="18" charset="0"/>
              <a:cs typeface="Times New Roman" panose="02020603050405020304" pitchFamily="18" charset="0"/>
            </a:endParaRPr>
          </a:p>
        </p:txBody>
      </p:sp>
      <p:graphicFrame>
        <p:nvGraphicFramePr>
          <p:cNvPr id="4" name="Объект 3">
            <a:extLst>
              <a:ext uri="{FF2B5EF4-FFF2-40B4-BE49-F238E27FC236}">
                <a16:creationId xmlns:a16="http://schemas.microsoft.com/office/drawing/2014/main" id="{F9C99B78-EFAF-2E06-7BDC-D312D112ACE4}"/>
              </a:ext>
            </a:extLst>
          </p:cNvPr>
          <p:cNvGraphicFramePr>
            <a:graphicFrameLocks/>
          </p:cNvGraphicFramePr>
          <p:nvPr>
            <p:extLst>
              <p:ext uri="{D42A27DB-BD31-4B8C-83A1-F6EECF244321}">
                <p14:modId xmlns:p14="http://schemas.microsoft.com/office/powerpoint/2010/main" val="1809271982"/>
              </p:ext>
            </p:extLst>
          </p:nvPr>
        </p:nvGraphicFramePr>
        <p:xfrm>
          <a:off x="3368826" y="5090090"/>
          <a:ext cx="5303520" cy="914400"/>
        </p:xfrm>
        <a:graphic>
          <a:graphicData uri="http://schemas.openxmlformats.org/drawingml/2006/table">
            <a:tbl>
              <a:tblPr/>
              <a:tblGrid>
                <a:gridCol w="2962860">
                  <a:extLst>
                    <a:ext uri="{9D8B030D-6E8A-4147-A177-3AD203B41FA5}">
                      <a16:colId xmlns:a16="http://schemas.microsoft.com/office/drawing/2014/main" val="2468736148"/>
                    </a:ext>
                  </a:extLst>
                </a:gridCol>
                <a:gridCol w="2340660">
                  <a:extLst>
                    <a:ext uri="{9D8B030D-6E8A-4147-A177-3AD203B41FA5}">
                      <a16:colId xmlns:a16="http://schemas.microsoft.com/office/drawing/2014/main" val="2901897871"/>
                    </a:ext>
                  </a:extLst>
                </a:gridCol>
              </a:tblGrid>
              <a:tr h="0">
                <a:tc>
                  <a:txBody>
                    <a:bodyPr/>
                    <a:lstStyle/>
                    <a:p>
                      <a:r>
                        <a:rPr lang="kk-KZ">
                          <a:effectLst/>
                        </a:rPr>
                        <a:t>Кіріс</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Шығыс</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1607183519"/>
                  </a:ext>
                </a:extLst>
              </a:tr>
              <a:tr h="0">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947651499"/>
                  </a:ext>
                </a:extLst>
              </a:tr>
              <a:tr h="0">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1910854267"/>
                  </a:ext>
                </a:extLst>
              </a:tr>
            </a:tbl>
          </a:graphicData>
        </a:graphic>
      </p:graphicFrame>
    </p:spTree>
    <p:extLst>
      <p:ext uri="{BB962C8B-B14F-4D97-AF65-F5344CB8AC3E}">
        <p14:creationId xmlns:p14="http://schemas.microsoft.com/office/powerpoint/2010/main" val="66612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DA1224B-A51F-3F24-D04B-5B5ADBC784E5}"/>
              </a:ext>
            </a:extLst>
          </p:cNvPr>
          <p:cNvSpPr>
            <a:spLocks noGrp="1"/>
          </p:cNvSpPr>
          <p:nvPr>
            <p:ph idx="1"/>
          </p:nvPr>
        </p:nvSpPr>
        <p:spPr>
          <a:xfrm>
            <a:off x="838200" y="590714"/>
            <a:ext cx="10515600" cy="4351338"/>
          </a:xfrm>
        </p:spPr>
        <p:txBody>
          <a:bodyPr>
            <a:noAutofit/>
          </a:bodyPr>
          <a:lstStyle/>
          <a:p>
            <a:pPr algn="l"/>
            <a:r>
              <a:rPr lang="kk-KZ" sz="2400" b="0" i="0" dirty="0">
                <a:solidFill>
                  <a:srgbClr val="222222"/>
                </a:solidFill>
                <a:effectLst/>
                <a:latin typeface="Times New Roman" panose="02020603050405020304" pitchFamily="18" charset="0"/>
                <a:cs typeface="Times New Roman" panose="02020603050405020304" pitchFamily="18" charset="0"/>
              </a:rPr>
              <a:t>“Теріске шығару” функциясының мынандай қасиеттері бар:</a:t>
            </a:r>
          </a:p>
          <a:p>
            <a:pPr algn="l">
              <a:buFont typeface="+mj-lt"/>
              <a:buAutoNum type="arabicPeriod"/>
            </a:pPr>
            <a:r>
              <a:rPr lang="kk-KZ" sz="2400" b="0" i="0" dirty="0">
                <a:solidFill>
                  <a:srgbClr val="222222"/>
                </a:solidFill>
                <a:effectLst/>
                <a:latin typeface="Times New Roman" panose="02020603050405020304" pitchFamily="18" charset="0"/>
                <a:cs typeface="Times New Roman" panose="02020603050405020304" pitchFamily="18" charset="0"/>
              </a:rPr>
              <a:t>Кез келген А аргументінің екі рет теріске шығарылуы сол аргументтің өзіне тең, А=</a:t>
            </a:r>
            <a:r>
              <a:rPr lang="en-US" sz="2400" b="0" i="0" dirty="0">
                <a:solidFill>
                  <a:srgbClr val="222222"/>
                </a:solidFill>
                <a:effectLst/>
                <a:latin typeface="Times New Roman" panose="02020603050405020304" pitchFamily="18" charset="0"/>
                <a:cs typeface="Times New Roman" panose="02020603050405020304" pitchFamily="18" charset="0"/>
              </a:rPr>
              <a:t>A=A.</a:t>
            </a:r>
          </a:p>
          <a:p>
            <a:pPr algn="l">
              <a:buFont typeface="+mj-lt"/>
              <a:buAutoNum type="arabicPeriod"/>
            </a:pPr>
            <a:r>
              <a:rPr lang="kk-KZ" sz="2400" b="0" i="0" dirty="0">
                <a:solidFill>
                  <a:srgbClr val="222222"/>
                </a:solidFill>
                <a:effectLst/>
                <a:latin typeface="Times New Roman" panose="02020603050405020304" pitchFamily="18" charset="0"/>
                <a:cs typeface="Times New Roman" panose="02020603050405020304" pitchFamily="18" charset="0"/>
              </a:rPr>
              <a:t>Қандай да бір логикалық теңдік бар болса, оның екі жағын да теріске шығару бұл теңдікті бұзбайды: яғни </a:t>
            </a:r>
            <a:r>
              <a:rPr lang="en-US" sz="2400" b="0" i="0" dirty="0">
                <a:solidFill>
                  <a:srgbClr val="222222"/>
                </a:solidFill>
                <a:effectLst/>
                <a:latin typeface="Times New Roman" panose="02020603050405020304" pitchFamily="18" charset="0"/>
                <a:cs typeface="Times New Roman" panose="02020603050405020304" pitchFamily="18" charset="0"/>
              </a:rPr>
              <a:t>A1=A2 A1=A2.</a:t>
            </a:r>
          </a:p>
          <a:p>
            <a:pPr algn="l"/>
            <a:r>
              <a:rPr lang="kk-KZ" sz="2400" b="0" i="0" dirty="0">
                <a:solidFill>
                  <a:srgbClr val="222222"/>
                </a:solidFill>
                <a:effectLst/>
                <a:latin typeface="Times New Roman" panose="02020603050405020304" pitchFamily="18" charset="0"/>
                <a:cs typeface="Times New Roman" panose="02020603050405020304" pitchFamily="18" charset="0"/>
              </a:rPr>
              <a:t>Бастапқы пікір </a:t>
            </a:r>
            <a:r>
              <a:rPr lang="kk-KZ" sz="2400" b="1" i="0" dirty="0">
                <a:solidFill>
                  <a:srgbClr val="222222"/>
                </a:solidFill>
                <a:effectLst/>
                <a:latin typeface="Times New Roman" panose="02020603050405020304" pitchFamily="18" charset="0"/>
                <a:cs typeface="Times New Roman" panose="02020603050405020304" pitchFamily="18" charset="0"/>
              </a:rPr>
              <a:t>жалған </a:t>
            </a:r>
            <a:r>
              <a:rPr lang="kk-KZ" sz="2400" b="0" i="0" dirty="0">
                <a:solidFill>
                  <a:srgbClr val="222222"/>
                </a:solidFill>
                <a:effectLst/>
                <a:latin typeface="Times New Roman" panose="02020603050405020304" pitchFamily="18" charset="0"/>
                <a:cs typeface="Times New Roman" panose="02020603050405020304" pitchFamily="18" charset="0"/>
              </a:rPr>
              <a:t>болғанда, терістеу-</a:t>
            </a:r>
            <a:r>
              <a:rPr lang="kk-KZ" sz="2400" b="1" i="0" dirty="0">
                <a:solidFill>
                  <a:srgbClr val="222222"/>
                </a:solidFill>
                <a:effectLst/>
                <a:latin typeface="Times New Roman" panose="02020603050405020304" pitchFamily="18" charset="0"/>
                <a:cs typeface="Times New Roman" panose="02020603050405020304" pitchFamily="18" charset="0"/>
              </a:rPr>
              <a:t>ақиқат.</a:t>
            </a:r>
            <a:endParaRPr lang="kk-KZ" sz="2400" b="0" i="0" dirty="0">
              <a:solidFill>
                <a:srgbClr val="222222"/>
              </a:solidFill>
              <a:effectLst/>
              <a:latin typeface="Times New Roman" panose="02020603050405020304" pitchFamily="18" charset="0"/>
              <a:cs typeface="Times New Roman" panose="02020603050405020304" pitchFamily="18" charset="0"/>
            </a:endParaRPr>
          </a:p>
          <a:p>
            <a:pPr algn="l"/>
            <a:r>
              <a:rPr lang="kk-KZ" sz="2400" b="0" i="0" dirty="0">
                <a:solidFill>
                  <a:srgbClr val="222222"/>
                </a:solidFill>
                <a:effectLst/>
                <a:latin typeface="Times New Roman" panose="02020603050405020304" pitchFamily="18" charset="0"/>
                <a:cs typeface="Times New Roman" panose="02020603050405020304" pitchFamily="18" charset="0"/>
              </a:rPr>
              <a:t>Бастапқы пікір </a:t>
            </a:r>
            <a:r>
              <a:rPr lang="kk-KZ" sz="2400" b="1" i="0" dirty="0">
                <a:solidFill>
                  <a:srgbClr val="222222"/>
                </a:solidFill>
                <a:effectLst/>
                <a:latin typeface="Times New Roman" panose="02020603050405020304" pitchFamily="18" charset="0"/>
                <a:cs typeface="Times New Roman" panose="02020603050405020304" pitchFamily="18" charset="0"/>
              </a:rPr>
              <a:t>ақиқат </a:t>
            </a:r>
            <a:r>
              <a:rPr lang="kk-KZ" sz="2400" b="0" i="0" dirty="0">
                <a:solidFill>
                  <a:srgbClr val="222222"/>
                </a:solidFill>
                <a:effectLst/>
                <a:latin typeface="Times New Roman" panose="02020603050405020304" pitchFamily="18" charset="0"/>
                <a:cs typeface="Times New Roman" panose="02020603050405020304" pitchFamily="18" charset="0"/>
              </a:rPr>
              <a:t>болғанда, терістеу-</a:t>
            </a:r>
            <a:r>
              <a:rPr lang="kk-KZ" sz="2400" b="1" i="0" dirty="0">
                <a:solidFill>
                  <a:srgbClr val="222222"/>
                </a:solidFill>
                <a:effectLst/>
                <a:latin typeface="Times New Roman" panose="02020603050405020304" pitchFamily="18" charset="0"/>
                <a:cs typeface="Times New Roman" panose="02020603050405020304" pitchFamily="18" charset="0"/>
              </a:rPr>
              <a:t>жалған.</a:t>
            </a:r>
            <a:endParaRPr lang="kk-KZ" sz="2400" b="0" i="0" dirty="0">
              <a:solidFill>
                <a:srgbClr val="222222"/>
              </a:solidFill>
              <a:effectLst/>
              <a:latin typeface="Times New Roman" panose="02020603050405020304" pitchFamily="18" charset="0"/>
              <a:cs typeface="Times New Roman" panose="02020603050405020304" pitchFamily="18" charset="0"/>
            </a:endParaRPr>
          </a:p>
          <a:p>
            <a:pPr algn="l"/>
            <a:r>
              <a:rPr lang="kk-KZ" sz="2400" b="0" i="0" dirty="0">
                <a:solidFill>
                  <a:srgbClr val="222222"/>
                </a:solidFill>
                <a:effectLst/>
                <a:latin typeface="Times New Roman" panose="02020603050405020304" pitchFamily="18" charset="0"/>
                <a:cs typeface="Times New Roman" panose="02020603050405020304" pitchFamily="18" charset="0"/>
              </a:rPr>
              <a:t>Бұны физикалық тұрғыдан қалыпты тұйық реленің (серіппе астылық) көмегімен іске асырауға болады. Орамға реле ток берген кезде (кіріс сигналы 1-ге тең), реле жұмыс істей бастайды және байланысты ажыратады. Егер тізбекте ток болмаса, онда ол тұйықталады.</a:t>
            </a:r>
          </a:p>
          <a:p>
            <a:endParaRPr lang="kk-KZ" sz="2400" dirty="0">
              <a:latin typeface="Times New Roman" panose="02020603050405020304" pitchFamily="18" charset="0"/>
              <a:cs typeface="Times New Roman" panose="02020603050405020304" pitchFamily="18" charset="0"/>
            </a:endParaRPr>
          </a:p>
        </p:txBody>
      </p:sp>
      <p:graphicFrame>
        <p:nvGraphicFramePr>
          <p:cNvPr id="4" name="Объект 3">
            <a:extLst>
              <a:ext uri="{FF2B5EF4-FFF2-40B4-BE49-F238E27FC236}">
                <a16:creationId xmlns:a16="http://schemas.microsoft.com/office/drawing/2014/main" id="{3EDBE892-CED2-841A-9E7B-E3833AEDE622}"/>
              </a:ext>
            </a:extLst>
          </p:cNvPr>
          <p:cNvGraphicFramePr>
            <a:graphicFrameLocks/>
          </p:cNvGraphicFramePr>
          <p:nvPr>
            <p:extLst>
              <p:ext uri="{D42A27DB-BD31-4B8C-83A1-F6EECF244321}">
                <p14:modId xmlns:p14="http://schemas.microsoft.com/office/powerpoint/2010/main" val="3774095730"/>
              </p:ext>
            </p:extLst>
          </p:nvPr>
        </p:nvGraphicFramePr>
        <p:xfrm>
          <a:off x="3613923" y="5352886"/>
          <a:ext cx="5303520" cy="914400"/>
        </p:xfrm>
        <a:graphic>
          <a:graphicData uri="http://schemas.openxmlformats.org/drawingml/2006/table">
            <a:tbl>
              <a:tblPr/>
              <a:tblGrid>
                <a:gridCol w="2962860">
                  <a:extLst>
                    <a:ext uri="{9D8B030D-6E8A-4147-A177-3AD203B41FA5}">
                      <a16:colId xmlns:a16="http://schemas.microsoft.com/office/drawing/2014/main" val="2468736148"/>
                    </a:ext>
                  </a:extLst>
                </a:gridCol>
                <a:gridCol w="2340660">
                  <a:extLst>
                    <a:ext uri="{9D8B030D-6E8A-4147-A177-3AD203B41FA5}">
                      <a16:colId xmlns:a16="http://schemas.microsoft.com/office/drawing/2014/main" val="2901897871"/>
                    </a:ext>
                  </a:extLst>
                </a:gridCol>
              </a:tblGrid>
              <a:tr h="0">
                <a:tc>
                  <a:txBody>
                    <a:bodyPr/>
                    <a:lstStyle/>
                    <a:p>
                      <a:r>
                        <a:rPr lang="kk-KZ">
                          <a:effectLst/>
                        </a:rPr>
                        <a:t>Кіріс</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Шығыс</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1607183519"/>
                  </a:ext>
                </a:extLst>
              </a:tr>
              <a:tr h="0">
                <a:tc>
                  <a:txBody>
                    <a:bodyPr/>
                    <a:lstStyle/>
                    <a:p>
                      <a:r>
                        <a:rPr lang="kk-KZ">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947651499"/>
                  </a:ext>
                </a:extLst>
              </a:tr>
              <a:tr h="0">
                <a:tc>
                  <a:txBody>
                    <a:bodyPr/>
                    <a:lstStyle/>
                    <a:p>
                      <a:r>
                        <a:rPr lang="kk-KZ" dirty="0">
                          <a:effectLst/>
                        </a:rPr>
                        <a:t>1</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r>
                        <a:rPr lang="kk-KZ" dirty="0">
                          <a:effectLst/>
                        </a:rPr>
                        <a:t>0</a:t>
                      </a:r>
                    </a:p>
                  </a:txBody>
                  <a:tcPr marL="60960" marR="60960" marT="15240" marB="15240" anchor="ctr">
                    <a:lnL w="7620" cap="flat" cmpd="sng" algn="ctr">
                      <a:solidFill>
                        <a:srgbClr val="EDEDED"/>
                      </a:solidFill>
                      <a:prstDash val="solid"/>
                      <a:round/>
                      <a:headEnd type="none" w="med" len="med"/>
                      <a:tailEnd type="none" w="med" len="med"/>
                    </a:lnL>
                    <a:lnR w="7620" cap="flat" cmpd="sng" algn="ctr">
                      <a:solidFill>
                        <a:srgbClr val="EDEDED"/>
                      </a:solidFill>
                      <a:prstDash val="solid"/>
                      <a:round/>
                      <a:headEnd type="none" w="med" len="med"/>
                      <a:tailEnd type="none" w="med" len="med"/>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1910854267"/>
                  </a:ext>
                </a:extLst>
              </a:tr>
            </a:tbl>
          </a:graphicData>
        </a:graphic>
      </p:graphicFrame>
    </p:spTree>
    <p:extLst>
      <p:ext uri="{BB962C8B-B14F-4D97-AF65-F5344CB8AC3E}">
        <p14:creationId xmlns:p14="http://schemas.microsoft.com/office/powerpoint/2010/main" val="26327820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199391-FE76-C815-04C2-A225EDEDD62C}"/>
              </a:ext>
            </a:extLst>
          </p:cNvPr>
          <p:cNvSpPr>
            <a:spLocks noGrp="1"/>
          </p:cNvSpPr>
          <p:nvPr>
            <p:ph type="title"/>
          </p:nvPr>
        </p:nvSpPr>
        <p:spPr/>
        <p:txBody>
          <a:bodyPr>
            <a:normAutofit/>
          </a:bodyPr>
          <a:lstStyle/>
          <a:p>
            <a:r>
              <a:rPr lang="kk-KZ" sz="2400" b="1" i="0" dirty="0">
                <a:solidFill>
                  <a:srgbClr val="222222"/>
                </a:solidFill>
                <a:effectLst/>
                <a:latin typeface="Times New Roman" panose="02020603050405020304" pitchFamily="18" charset="0"/>
                <a:cs typeface="Times New Roman" panose="02020603050405020304" pitchFamily="18" charset="0"/>
              </a:rPr>
              <a:t>Типтік логикалық құрылғылар</a:t>
            </a:r>
            <a:br>
              <a:rPr lang="kk-KZ" sz="2400" b="0" i="0" dirty="0">
                <a:solidFill>
                  <a:srgbClr val="222222"/>
                </a:solidFill>
                <a:effectLst/>
                <a:latin typeface="Times New Roman" panose="02020603050405020304" pitchFamily="18" charset="0"/>
                <a:cs typeface="Times New Roman" panose="02020603050405020304" pitchFamily="18" charset="0"/>
              </a:rPr>
            </a:br>
            <a:endParaRPr lang="kk-KZ" sz="24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A1208698-C78C-02B6-DBEB-9A643FB53993}"/>
              </a:ext>
            </a:extLst>
          </p:cNvPr>
          <p:cNvSpPr>
            <a:spLocks noGrp="1"/>
          </p:cNvSpPr>
          <p:nvPr>
            <p:ph idx="1"/>
          </p:nvPr>
        </p:nvSpPr>
        <p:spPr>
          <a:xfrm>
            <a:off x="838200" y="1253331"/>
            <a:ext cx="10515600" cy="4351338"/>
          </a:xfrm>
        </p:spPr>
        <p:txBody>
          <a:bodyPr>
            <a:noAutofit/>
          </a:bodyPr>
          <a:lstStyle/>
          <a:p>
            <a:pPr algn="l"/>
            <a:r>
              <a:rPr lang="kk-KZ" sz="1800" b="1" i="0" dirty="0">
                <a:solidFill>
                  <a:srgbClr val="222222"/>
                </a:solidFill>
                <a:effectLst/>
                <a:latin typeface="Times New Roman" panose="02020603050405020304" pitchFamily="18" charset="0"/>
                <a:cs typeface="Times New Roman" panose="02020603050405020304" pitchFamily="18" charset="0"/>
              </a:rPr>
              <a:t>Типтік логикалық құрылғылар</a:t>
            </a:r>
            <a:endParaRPr lang="kk-KZ" sz="1800" b="0" i="0" dirty="0">
              <a:solidFill>
                <a:srgbClr val="222222"/>
              </a:solidFill>
              <a:effectLst/>
              <a:latin typeface="Times New Roman" panose="02020603050405020304" pitchFamily="18" charset="0"/>
              <a:cs typeface="Times New Roman" panose="02020603050405020304" pitchFamily="18" charset="0"/>
            </a:endParaRPr>
          </a:p>
          <a:p>
            <a:pPr algn="l"/>
            <a:r>
              <a:rPr lang="kk-KZ" sz="1800" b="0" i="0" dirty="0">
                <a:solidFill>
                  <a:srgbClr val="222222"/>
                </a:solidFill>
                <a:effectLst/>
                <a:latin typeface="Times New Roman" panose="02020603050405020304" pitchFamily="18" charset="0"/>
                <a:cs typeface="Times New Roman" panose="02020603050405020304" pitchFamily="18" charset="0"/>
              </a:rPr>
              <a:t>Типтік логикалық құрылғыларға: триггер, сумматор, регистр, шифратор, дешифраторлар жатады. .</a:t>
            </a:r>
          </a:p>
          <a:p>
            <a:pPr algn="l"/>
            <a:r>
              <a:rPr lang="kk-KZ" sz="1800" b="0" i="0" dirty="0">
                <a:solidFill>
                  <a:srgbClr val="222222"/>
                </a:solidFill>
                <a:effectLst/>
                <a:latin typeface="Times New Roman" panose="02020603050405020304" pitchFamily="18" charset="0"/>
                <a:cs typeface="Times New Roman" panose="02020603050405020304" pitchFamily="18" charset="0"/>
              </a:rPr>
              <a:t>Логикалық элементтерден </a:t>
            </a:r>
            <a:r>
              <a:rPr lang="kk-KZ" sz="1800" b="1" i="0" dirty="0">
                <a:solidFill>
                  <a:srgbClr val="FF0000"/>
                </a:solidFill>
                <a:effectLst/>
                <a:latin typeface="Times New Roman" panose="02020603050405020304" pitchFamily="18" charset="0"/>
                <a:cs typeface="Times New Roman" panose="02020603050405020304" pitchFamily="18" charset="0"/>
              </a:rPr>
              <a:t>триггер</a:t>
            </a:r>
            <a:r>
              <a:rPr lang="kk-KZ" sz="1800" b="0" i="0" dirty="0">
                <a:solidFill>
                  <a:srgbClr val="222222"/>
                </a:solidFill>
                <a:effectLst/>
                <a:latin typeface="Times New Roman" panose="02020603050405020304" pitchFamily="18" charset="0"/>
                <a:cs typeface="Times New Roman" panose="02020603050405020304" pitchFamily="18" charset="0"/>
              </a:rPr>
              <a:t> деп аталатын, кең таралған есептеуіш машина элементін құрастыруға болады. Ол екі тұрақты қалыпта бола алады және бір екілік ақпарат бірлігін сақтауға қабілетті. Жадының қазіргі кездегі микросхемаларында миллиондаған триггерлер бар.</a:t>
            </a:r>
          </a:p>
          <a:p>
            <a:pPr algn="l"/>
            <a:r>
              <a:rPr lang="kk-KZ" sz="1800" b="0" i="0" dirty="0">
                <a:solidFill>
                  <a:srgbClr val="222222"/>
                </a:solidFill>
                <a:effectLst/>
                <a:latin typeface="Times New Roman" panose="02020603050405020304" pitchFamily="18" charset="0"/>
                <a:cs typeface="Times New Roman" panose="02020603050405020304" pitchFamily="18" charset="0"/>
              </a:rPr>
              <a:t>Бірнеше </a:t>
            </a:r>
            <a:r>
              <a:rPr lang="kk-KZ" sz="1800" b="0" i="0" dirty="0" err="1">
                <a:solidFill>
                  <a:srgbClr val="222222"/>
                </a:solidFill>
                <a:effectLst/>
                <a:latin typeface="Times New Roman" panose="02020603050405020304" pitchFamily="18" charset="0"/>
                <a:cs typeface="Times New Roman" panose="02020603050405020304" pitchFamily="18" charset="0"/>
              </a:rPr>
              <a:t>триггерден</a:t>
            </a:r>
            <a:r>
              <a:rPr lang="kk-KZ" sz="1800" b="0" i="0" dirty="0">
                <a:solidFill>
                  <a:srgbClr val="222222"/>
                </a:solidFill>
                <a:effectLst/>
                <a:latin typeface="Times New Roman" panose="02020603050405020304" pitchFamily="18" charset="0"/>
                <a:cs typeface="Times New Roman" panose="02020603050405020304" pitchFamily="18" charset="0"/>
              </a:rPr>
              <a:t> тұратын қалыптар жүйесі және ол </a:t>
            </a:r>
            <a:r>
              <a:rPr lang="kk-KZ" sz="1800" b="0" i="0" dirty="0" err="1">
                <a:solidFill>
                  <a:srgbClr val="222222"/>
                </a:solidFill>
                <a:effectLst/>
                <a:latin typeface="Times New Roman" panose="02020603050405020304" pitchFamily="18" charset="0"/>
                <a:cs typeface="Times New Roman" panose="02020603050405020304" pitchFamily="18" charset="0"/>
              </a:rPr>
              <a:t>көпразрядты</a:t>
            </a:r>
            <a:r>
              <a:rPr lang="kk-KZ" sz="1800" b="0" i="0" dirty="0">
                <a:solidFill>
                  <a:srgbClr val="222222"/>
                </a:solidFill>
                <a:effectLst/>
                <a:latin typeface="Times New Roman" panose="02020603050405020304" pitchFamily="18" charset="0"/>
                <a:cs typeface="Times New Roman" panose="02020603050405020304" pitchFamily="18" charset="0"/>
              </a:rPr>
              <a:t> екілік кодты қысқа уақытқа сақтауға арналған болса </a:t>
            </a:r>
            <a:r>
              <a:rPr lang="kk-KZ" sz="1800" b="1" i="0" dirty="0">
                <a:solidFill>
                  <a:srgbClr val="FF0000"/>
                </a:solidFill>
                <a:effectLst/>
                <a:latin typeface="Times New Roman" panose="02020603050405020304" pitchFamily="18" charset="0"/>
                <a:cs typeface="Times New Roman" panose="02020603050405020304" pitchFamily="18" charset="0"/>
              </a:rPr>
              <a:t>регистр</a:t>
            </a:r>
            <a:r>
              <a:rPr lang="kk-KZ" sz="1800" b="0" i="0" dirty="0">
                <a:solidFill>
                  <a:srgbClr val="222222"/>
                </a:solidFill>
                <a:effectLst/>
                <a:latin typeface="Times New Roman" panose="02020603050405020304" pitchFamily="18" charset="0"/>
                <a:cs typeface="Times New Roman" panose="02020603050405020304" pitchFamily="18" charset="0"/>
              </a:rPr>
              <a:t> деп аталады. Регистр енгізген ақпаратты есте ұстайды және оны қажетті уақытқа дейін сақтайды.</a:t>
            </a:r>
          </a:p>
          <a:p>
            <a:pPr algn="l"/>
            <a:r>
              <a:rPr lang="kk-KZ" sz="1800" b="1" i="0" dirty="0">
                <a:solidFill>
                  <a:srgbClr val="FF0000"/>
                </a:solidFill>
                <a:effectLst/>
                <a:latin typeface="Times New Roman" panose="02020603050405020304" pitchFamily="18" charset="0"/>
                <a:cs typeface="Times New Roman" panose="02020603050405020304" pitchFamily="18" charset="0"/>
              </a:rPr>
              <a:t>Сумматорлар</a:t>
            </a:r>
            <a:r>
              <a:rPr lang="kk-KZ" sz="1800" b="0" i="0" dirty="0">
                <a:solidFill>
                  <a:srgbClr val="222222"/>
                </a:solidFill>
                <a:effectLst/>
                <a:latin typeface="Times New Roman" panose="02020603050405020304" pitchFamily="18" charset="0"/>
                <a:cs typeface="Times New Roman" panose="02020603050405020304" pitchFamily="18" charset="0"/>
              </a:rPr>
              <a:t>(</a:t>
            </a:r>
            <a:r>
              <a:rPr lang="kk-KZ" sz="1800" b="0" i="0" dirty="0" err="1">
                <a:solidFill>
                  <a:srgbClr val="222222"/>
                </a:solidFill>
                <a:effectLst/>
                <a:latin typeface="Times New Roman" panose="02020603050405020304" pitchFamily="18" charset="0"/>
                <a:cs typeface="Times New Roman" panose="02020603050405020304" pitchFamily="18" charset="0"/>
              </a:rPr>
              <a:t>қосындылауыш</a:t>
            </a:r>
            <a:r>
              <a:rPr lang="kk-KZ" sz="1800" b="0" i="0" dirty="0">
                <a:solidFill>
                  <a:srgbClr val="222222"/>
                </a:solidFill>
                <a:effectLst/>
                <a:latin typeface="Times New Roman" panose="02020603050405020304" pitchFamily="18" charset="0"/>
                <a:cs typeface="Times New Roman" panose="02020603050405020304" pitchFamily="18" charset="0"/>
              </a:rPr>
              <a:t>) екілік сандарды қосуды орындайтын электрондық схема. </a:t>
            </a:r>
            <a:r>
              <a:rPr lang="kk-KZ" sz="1800" b="0" i="0" dirty="0" err="1">
                <a:solidFill>
                  <a:srgbClr val="222222"/>
                </a:solidFill>
                <a:effectLst/>
                <a:latin typeface="Times New Roman" panose="02020603050405020304" pitchFamily="18" charset="0"/>
                <a:cs typeface="Times New Roman" panose="02020603050405020304" pitchFamily="18" charset="0"/>
              </a:rPr>
              <a:t>Қосындылауыш</a:t>
            </a:r>
            <a:r>
              <a:rPr lang="kk-KZ" sz="1800" b="0" i="0" dirty="0">
                <a:solidFill>
                  <a:srgbClr val="222222"/>
                </a:solidFill>
                <a:effectLst/>
                <a:latin typeface="Times New Roman" panose="02020603050405020304" pitchFamily="18" charset="0"/>
                <a:cs typeface="Times New Roman" panose="02020603050405020304" pitchFamily="18" charset="0"/>
              </a:rPr>
              <a:t>, ең алдымен, компьютердің арифметикалық-логикалық құрылғысының орталық торабы қызметін атқарады, сонымен қатар ол машинаның басқа құрылғыларында да қолданылады.</a:t>
            </a:r>
          </a:p>
          <a:p>
            <a:r>
              <a:rPr lang="kk-KZ" sz="1800" b="1" i="0" dirty="0">
                <a:solidFill>
                  <a:srgbClr val="FF0000"/>
                </a:solidFill>
                <a:effectLst/>
                <a:latin typeface="Times New Roman" panose="02020603050405020304" pitchFamily="18" charset="0"/>
                <a:cs typeface="Times New Roman" panose="02020603050405020304" pitchFamily="18" charset="0"/>
              </a:rPr>
              <a:t>Шифратор.</a:t>
            </a:r>
            <a:r>
              <a:rPr lang="kk-KZ" sz="1800" b="0" i="0" dirty="0">
                <a:solidFill>
                  <a:srgbClr val="FF0000"/>
                </a:solidFill>
                <a:effectLst/>
                <a:latin typeface="Times New Roman" panose="02020603050405020304" pitchFamily="18" charset="0"/>
                <a:cs typeface="Times New Roman" panose="02020603050405020304" pitchFamily="18" charset="0"/>
              </a:rPr>
              <a:t> </a:t>
            </a:r>
            <a:r>
              <a:rPr lang="kk-KZ" sz="1800" b="0" i="0" dirty="0">
                <a:solidFill>
                  <a:srgbClr val="222222"/>
                </a:solidFill>
                <a:effectLst/>
                <a:latin typeface="Times New Roman" panose="02020603050405020304" pitchFamily="18" charset="0"/>
                <a:cs typeface="Times New Roman" panose="02020603050405020304" pitchFamily="18" charset="0"/>
              </a:rPr>
              <a:t>Бұл құрылғы өзінің кірістерінің біреуінде сигналды шығысында сәйкесінше сигналдар теріміне түрлендіреді. Ол сигналды кодқа айналдырады да және оны машинаға ыңғайлы етеді. Дешифратор шифратордың әрекеттеріне кері амалдарды орындайды, яғни әрбір кіріс сигналдарының комбинациясына тек бір ғана шығу сызығын береді. Дешифратор амалдар кодтарының </a:t>
            </a:r>
            <a:r>
              <a:rPr lang="kk-KZ" sz="1800" b="0" i="0" dirty="0" err="1">
                <a:solidFill>
                  <a:srgbClr val="222222"/>
                </a:solidFill>
                <a:effectLst/>
                <a:latin typeface="Times New Roman" panose="02020603050405020304" pitchFamily="18" charset="0"/>
                <a:cs typeface="Times New Roman" panose="02020603050405020304" pitchFamily="18" charset="0"/>
              </a:rPr>
              <a:t>шифрын</a:t>
            </a:r>
            <a:r>
              <a:rPr lang="kk-KZ" sz="1800" b="0" i="0" dirty="0">
                <a:solidFill>
                  <a:srgbClr val="222222"/>
                </a:solidFill>
                <a:effectLst/>
                <a:latin typeface="Times New Roman" panose="02020603050405020304" pitchFamily="18" charset="0"/>
                <a:cs typeface="Times New Roman" panose="02020603050405020304" pitchFamily="18" charset="0"/>
              </a:rPr>
              <a:t> ашу үшін пайдаланылады.</a:t>
            </a:r>
            <a:endParaRPr lang="kk-KZ"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0834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BBD25F-C991-6DB8-F92D-58311E3A093F}"/>
              </a:ext>
            </a:extLst>
          </p:cNvPr>
          <p:cNvSpPr>
            <a:spLocks noGrp="1"/>
          </p:cNvSpPr>
          <p:nvPr>
            <p:ph type="title"/>
          </p:nvPr>
        </p:nvSpPr>
        <p:spPr/>
        <p:txBody>
          <a:bodyPr>
            <a:normAutofit/>
          </a:bodyPr>
          <a:lstStyle/>
          <a:p>
            <a:r>
              <a:rPr lang="kk-KZ" sz="2400" b="1" i="0" dirty="0">
                <a:solidFill>
                  <a:srgbClr val="FF0000"/>
                </a:solidFill>
                <a:effectLst/>
                <a:latin typeface="Times New Roman" panose="02020603050405020304" pitchFamily="18" charset="0"/>
                <a:cs typeface="Times New Roman" panose="02020603050405020304" pitchFamily="18" charset="0"/>
              </a:rPr>
              <a:t>Ондық</a:t>
            </a:r>
            <a:r>
              <a:rPr lang="kk-KZ" sz="2400" b="1" i="0" dirty="0">
                <a:solidFill>
                  <a:srgbClr val="000000"/>
                </a:solidFill>
                <a:effectLst/>
                <a:latin typeface="Times New Roman" panose="02020603050405020304" pitchFamily="18" charset="0"/>
                <a:cs typeface="Times New Roman" panose="02020603050405020304" pitchFamily="18" charset="0"/>
              </a:rPr>
              <a:t> санау жүйесі</a:t>
            </a:r>
            <a:endParaRPr lang="kk-KZ" sz="24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3BD72170-7F86-4323-4A3F-4DBE89707AAE}"/>
              </a:ext>
            </a:extLst>
          </p:cNvPr>
          <p:cNvSpPr>
            <a:spLocks noGrp="1"/>
          </p:cNvSpPr>
          <p:nvPr>
            <p:ph idx="1"/>
          </p:nvPr>
        </p:nvSpPr>
        <p:spPr/>
        <p:txBody>
          <a:bodyPr>
            <a:normAutofit/>
          </a:bodyPr>
          <a:lstStyle/>
          <a:p>
            <a:pPr marL="0" indent="0" algn="just">
              <a:buNone/>
            </a:pPr>
            <a:r>
              <a:rPr lang="kk-KZ" sz="2400" b="0" i="0" dirty="0">
                <a:solidFill>
                  <a:srgbClr val="000000"/>
                </a:solidFill>
                <a:effectLst/>
                <a:latin typeface="Times New Roman" panose="02020603050405020304" pitchFamily="18" charset="0"/>
                <a:cs typeface="Times New Roman" panose="02020603050405020304" pitchFamily="18" charset="0"/>
              </a:rPr>
              <a:t>Бұл жүйеде сандарды жазу үшін он цифр қолданылады: 0, 1, 2, 3, 4, 5, 6, 7, 8, 9.</a:t>
            </a:r>
            <a:br>
              <a:rPr lang="kk-KZ" sz="2400" dirty="0">
                <a:latin typeface="Times New Roman" panose="02020603050405020304" pitchFamily="18" charset="0"/>
                <a:cs typeface="Times New Roman" panose="02020603050405020304" pitchFamily="18" charset="0"/>
              </a:rPr>
            </a:br>
            <a:r>
              <a:rPr lang="kk-KZ" sz="2400" b="0" i="0" dirty="0">
                <a:solidFill>
                  <a:srgbClr val="000000"/>
                </a:solidFill>
                <a:effectLst/>
                <a:latin typeface="Times New Roman" panose="02020603050405020304" pitchFamily="18" charset="0"/>
                <a:cs typeface="Times New Roman" panose="02020603050405020304" pitchFamily="18" charset="0"/>
              </a:rPr>
              <a:t>Ондық жүйе позициялық болып табылады, өйткені ондық санның жазылуында цифрдің мәні оның позициясына немесе сандағы орнына байланысты.</a:t>
            </a:r>
            <a:br>
              <a:rPr lang="kk-KZ" sz="2400" dirty="0">
                <a:latin typeface="Times New Roman" panose="02020603050405020304" pitchFamily="18" charset="0"/>
                <a:cs typeface="Times New Roman" panose="02020603050405020304" pitchFamily="18" charset="0"/>
              </a:rPr>
            </a:br>
            <a:r>
              <a:rPr lang="kk-KZ" sz="2400" b="0" i="0" dirty="0">
                <a:solidFill>
                  <a:srgbClr val="000000"/>
                </a:solidFill>
                <a:effectLst/>
                <a:latin typeface="Times New Roman" panose="02020603050405020304" pitchFamily="18" charset="0"/>
                <a:cs typeface="Times New Roman" panose="02020603050405020304" pitchFamily="18" charset="0"/>
              </a:rPr>
              <a:t>Мысалы, 777 саны жеті жүздіктің, жеті ондықтың және жеті бірліктің қосындысын білдіреді.</a:t>
            </a:r>
            <a:br>
              <a:rPr lang="kk-KZ" sz="2400" dirty="0">
                <a:latin typeface="Times New Roman" panose="02020603050405020304" pitchFamily="18" charset="0"/>
                <a:cs typeface="Times New Roman" panose="02020603050405020304" pitchFamily="18" charset="0"/>
              </a:rPr>
            </a:br>
            <a:r>
              <a:rPr lang="kk-KZ" sz="2400" b="0" i="0" dirty="0">
                <a:solidFill>
                  <a:srgbClr val="000000"/>
                </a:solidFill>
                <a:effectLst/>
                <a:latin typeface="Times New Roman" panose="02020603050405020304" pitchFamily="18" charset="0"/>
                <a:cs typeface="Times New Roman" panose="02020603050405020304" pitchFamily="18" charset="0"/>
              </a:rPr>
              <a:t>777=7*100+7*100+7*10</a:t>
            </a:r>
            <a:br>
              <a:rPr lang="kk-KZ" sz="2400" dirty="0">
                <a:latin typeface="Times New Roman" panose="02020603050405020304" pitchFamily="18" charset="0"/>
                <a:cs typeface="Times New Roman" panose="02020603050405020304" pitchFamily="18" charset="0"/>
              </a:rPr>
            </a:br>
            <a:r>
              <a:rPr lang="kk-KZ" sz="2400" b="0" i="0" dirty="0">
                <a:solidFill>
                  <a:srgbClr val="000000"/>
                </a:solidFill>
                <a:effectLst/>
                <a:latin typeface="Times New Roman" panose="02020603050405020304" pitchFamily="18" charset="0"/>
                <a:cs typeface="Times New Roman" panose="02020603050405020304" pitchFamily="18" charset="0"/>
              </a:rPr>
              <a:t>Санның </a:t>
            </a:r>
            <a:r>
              <a:rPr lang="kk-KZ" sz="2400" b="0" i="0" dirty="0" err="1">
                <a:solidFill>
                  <a:srgbClr val="000000"/>
                </a:solidFill>
                <a:effectLst/>
                <a:latin typeface="Times New Roman" panose="02020603050405020304" pitchFamily="18" charset="0"/>
                <a:cs typeface="Times New Roman" panose="02020603050405020304" pitchFamily="18" charset="0"/>
              </a:rPr>
              <a:t>цифрына</a:t>
            </a:r>
            <a:r>
              <a:rPr lang="kk-KZ" sz="2400" b="0" i="0" dirty="0">
                <a:solidFill>
                  <a:srgbClr val="000000"/>
                </a:solidFill>
                <a:effectLst/>
                <a:latin typeface="Times New Roman" panose="02020603050405020304" pitchFamily="18" charset="0"/>
                <a:cs typeface="Times New Roman" panose="02020603050405020304" pitchFamily="18" charset="0"/>
              </a:rPr>
              <a:t> бөлінетін позицияны разряд деп атайды.</a:t>
            </a:r>
            <a:endParaRPr lang="kk-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7914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F1F630-0158-5F75-11ED-1192D82BB138}"/>
              </a:ext>
            </a:extLst>
          </p:cNvPr>
          <p:cNvSpPr>
            <a:spLocks noGrp="1"/>
          </p:cNvSpPr>
          <p:nvPr>
            <p:ph type="title"/>
          </p:nvPr>
        </p:nvSpPr>
        <p:spPr/>
        <p:txBody>
          <a:bodyPr>
            <a:normAutofit/>
          </a:bodyPr>
          <a:lstStyle/>
          <a:p>
            <a:r>
              <a:rPr lang="kk-KZ" sz="2400" b="1" i="0" dirty="0">
                <a:solidFill>
                  <a:srgbClr val="FF0000"/>
                </a:solidFill>
                <a:effectLst/>
                <a:latin typeface="Times New Roman" panose="02020603050405020304" pitchFamily="18" charset="0"/>
                <a:cs typeface="Times New Roman" panose="02020603050405020304" pitchFamily="18" charset="0"/>
              </a:rPr>
              <a:t>Екілік</a:t>
            </a:r>
            <a:r>
              <a:rPr lang="kk-KZ" sz="2400" b="1" i="0" dirty="0">
                <a:solidFill>
                  <a:srgbClr val="000000"/>
                </a:solidFill>
                <a:effectLst/>
                <a:latin typeface="Times New Roman" panose="02020603050405020304" pitchFamily="18" charset="0"/>
                <a:cs typeface="Times New Roman" panose="02020603050405020304" pitchFamily="18" charset="0"/>
              </a:rPr>
              <a:t> санау жүйесі</a:t>
            </a:r>
            <a:endParaRPr lang="kk-KZ" sz="24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A3F76438-0C2B-F938-F425-53654A3DBC0C}"/>
              </a:ext>
            </a:extLst>
          </p:cNvPr>
          <p:cNvSpPr>
            <a:spLocks noGrp="1"/>
          </p:cNvSpPr>
          <p:nvPr>
            <p:ph idx="1"/>
          </p:nvPr>
        </p:nvSpPr>
        <p:spPr/>
        <p:txBody>
          <a:bodyPr>
            <a:normAutofit fontScale="92500" lnSpcReduction="10000"/>
          </a:bodyPr>
          <a:lstStyle/>
          <a:p>
            <a:r>
              <a:rPr lang="kk-KZ" b="0" i="0" dirty="0">
                <a:solidFill>
                  <a:srgbClr val="000000"/>
                </a:solidFill>
                <a:effectLst/>
                <a:latin typeface="Times New Roman" panose="02020603050405020304" pitchFamily="18" charset="0"/>
                <a:cs typeface="Times New Roman" panose="02020603050405020304" pitchFamily="18" charset="0"/>
              </a:rPr>
              <a:t>Екілік жүйеде әдетте ондық емес, позициялық екілік санау жүйесі, яғни негізі «2» санау жүйесі қолданылады.</a:t>
            </a:r>
            <a:br>
              <a:rPr lang="kk-KZ" dirty="0">
                <a:latin typeface="Times New Roman" panose="02020603050405020304" pitchFamily="18" charset="0"/>
                <a:cs typeface="Times New Roman" panose="02020603050405020304" pitchFamily="18" charset="0"/>
              </a:rPr>
            </a:br>
            <a:r>
              <a:rPr lang="kk-KZ" b="0" i="0" dirty="0">
                <a:solidFill>
                  <a:srgbClr val="000000"/>
                </a:solidFill>
                <a:effectLst/>
                <a:latin typeface="Times New Roman" panose="02020603050405020304" pitchFamily="18" charset="0"/>
                <a:cs typeface="Times New Roman" panose="02020603050405020304" pitchFamily="18" charset="0"/>
              </a:rPr>
              <a:t>Екілік жүйеде кез келген сан 0 мен 1 цифрларының көмегімен жазылады да, екілік сан деп аталады.</a:t>
            </a:r>
            <a:br>
              <a:rPr lang="kk-KZ" dirty="0">
                <a:latin typeface="Times New Roman" panose="02020603050405020304" pitchFamily="18" charset="0"/>
                <a:cs typeface="Times New Roman" panose="02020603050405020304" pitchFamily="18" charset="0"/>
              </a:rPr>
            </a:br>
            <a:br>
              <a:rPr lang="kk-KZ" dirty="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Екілік санды тек 0 мен 1 цифрларынан тұратын ондық саннан ажырату үшін, екілік санның</a:t>
            </a:r>
            <a:r>
              <a:rPr lang="kk-KZ" b="1" dirty="0">
                <a:latin typeface="Times New Roman" panose="02020603050405020304" pitchFamily="18" charset="0"/>
                <a:cs typeface="Times New Roman" pitchFamily="18" charset="0"/>
              </a:rPr>
              <a:t> </a:t>
            </a:r>
            <a:r>
              <a:rPr lang="kk-KZ" dirty="0">
                <a:latin typeface="Times New Roman" panose="02020603050405020304" pitchFamily="18" charset="0"/>
                <a:cs typeface="Times New Roman" pitchFamily="18" charset="0"/>
              </a:rPr>
              <a:t>жазбасының индексіне екілік санау жүйесінің белгісі тіркеледі. </a:t>
            </a:r>
            <a:endParaRPr lang="en-US" dirty="0">
              <a:latin typeface="Times New Roman" panose="02020603050405020304" pitchFamily="18" charset="0"/>
              <a:cs typeface="Times New Roman" pitchFamily="18" charset="0"/>
            </a:endParaRPr>
          </a:p>
          <a:p>
            <a:pPr>
              <a:buNone/>
            </a:pPr>
            <a:r>
              <a:rPr lang="kk-KZ" dirty="0">
                <a:latin typeface="Times New Roman" panose="02020603050405020304" pitchFamily="18" charset="0"/>
                <a:cs typeface="Times New Roman" pitchFamily="18" charset="0"/>
              </a:rPr>
              <a:t>Мысалы:10101,111</a:t>
            </a:r>
            <a:r>
              <a:rPr lang="kk-KZ" baseline="-25000" dirty="0">
                <a:latin typeface="Times New Roman" panose="02020603050405020304" pitchFamily="18" charset="0"/>
                <a:cs typeface="Times New Roman" pitchFamily="18" charset="0"/>
              </a:rPr>
              <a:t>2</a:t>
            </a:r>
            <a:endParaRPr lang="en-US" baseline="-25000" dirty="0">
              <a:latin typeface="Times New Roman" panose="02020603050405020304" pitchFamily="18" charset="0"/>
              <a:cs typeface="Times New Roman" pitchFamily="18" charset="0"/>
            </a:endParaRPr>
          </a:p>
          <a:p>
            <a:pPr>
              <a:buNone/>
            </a:pPr>
            <a:endParaRPr lang="ru-RU" dirty="0">
              <a:latin typeface="Times New Roman" panose="02020603050405020304" pitchFamily="18" charset="0"/>
              <a:cs typeface="Times New Roman" pitchFamily="18" charset="0"/>
            </a:endParaRPr>
          </a:p>
          <a:p>
            <a:pPr>
              <a:buNone/>
            </a:pPr>
            <a:r>
              <a:rPr lang="kk-KZ" dirty="0">
                <a:latin typeface="Times New Roman" panose="02020603050405020304" pitchFamily="18" charset="0"/>
                <a:cs typeface="Times New Roman" pitchFamily="18" charset="0"/>
              </a:rPr>
              <a:t>ЕКІЛІК САННЫҢ ӘРБІР РАЗРЯДЫН (ЦИФРЫН</a:t>
            </a:r>
            <a:r>
              <a:rPr lang="kk-KZ" b="1" dirty="0">
                <a:latin typeface="Times New Roman" panose="02020603050405020304" pitchFamily="18" charset="0"/>
                <a:cs typeface="Times New Roman" pitchFamily="18" charset="0"/>
              </a:rPr>
              <a:t>) </a:t>
            </a:r>
            <a:r>
              <a:rPr lang="kk-KZ"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itchFamily="18" charset="0"/>
              </a:rPr>
              <a:t>БИТ</a:t>
            </a:r>
            <a:r>
              <a:rPr lang="kk-KZ" dirty="0">
                <a:latin typeface="Times New Roman" panose="02020603050405020304" pitchFamily="18" charset="0"/>
                <a:cs typeface="Times New Roman" pitchFamily="18" charset="0"/>
              </a:rPr>
              <a:t> ДЕП АТАЙМЫЗ.</a:t>
            </a:r>
            <a:endParaRPr lang="ru-RU" dirty="0">
              <a:latin typeface="Times New Roman" panose="02020603050405020304" pitchFamily="18" charset="0"/>
              <a:cs typeface="Times New Roman" pitchFamily="18" charset="0"/>
            </a:endParaRPr>
          </a:p>
          <a:p>
            <a:endParaRPr lang="kk-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4802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30B573-5AEF-8847-4E8F-243C0B33EDEA}"/>
              </a:ext>
            </a:extLst>
          </p:cNvPr>
          <p:cNvSpPr>
            <a:spLocks noGrp="1"/>
          </p:cNvSpPr>
          <p:nvPr>
            <p:ph type="title"/>
          </p:nvPr>
        </p:nvSpPr>
        <p:spPr/>
        <p:txBody>
          <a:bodyPr>
            <a:normAutofit/>
          </a:bodyPr>
          <a:lstStyle/>
          <a:p>
            <a:r>
              <a:rPr lang="kk-KZ" sz="2400" b="1" dirty="0" err="1">
                <a:solidFill>
                  <a:srgbClr val="FF0000"/>
                </a:solidFill>
                <a:latin typeface="Times New Roman" panose="02020603050405020304" pitchFamily="18" charset="0"/>
                <a:cs typeface="Times New Roman" pitchFamily="18" charset="0"/>
              </a:rPr>
              <a:t>Оналтылық</a:t>
            </a:r>
            <a:r>
              <a:rPr lang="kk-KZ" sz="2400" b="1" dirty="0">
                <a:latin typeface="Times New Roman" panose="02020603050405020304" pitchFamily="18" charset="0"/>
                <a:cs typeface="Times New Roman" pitchFamily="18" charset="0"/>
              </a:rPr>
              <a:t> санау жүйесі</a:t>
            </a:r>
          </a:p>
        </p:txBody>
      </p:sp>
      <p:sp>
        <p:nvSpPr>
          <p:cNvPr id="3" name="Объект 2">
            <a:extLst>
              <a:ext uri="{FF2B5EF4-FFF2-40B4-BE49-F238E27FC236}">
                <a16:creationId xmlns:a16="http://schemas.microsoft.com/office/drawing/2014/main" id="{7187E25A-3C81-B60F-70FE-780A9953C5C7}"/>
              </a:ext>
            </a:extLst>
          </p:cNvPr>
          <p:cNvSpPr>
            <a:spLocks noGrp="1"/>
          </p:cNvSpPr>
          <p:nvPr>
            <p:ph idx="1"/>
          </p:nvPr>
        </p:nvSpPr>
        <p:spPr/>
        <p:txBody>
          <a:bodyPr>
            <a:normAutofit/>
          </a:bodyPr>
          <a:lstStyle/>
          <a:p>
            <a:pPr>
              <a:buNone/>
            </a:pPr>
            <a:r>
              <a:rPr lang="kk-KZ" sz="2400" dirty="0">
                <a:latin typeface="Times New Roman" pitchFamily="18" charset="0"/>
                <a:cs typeface="Times New Roman" pitchFamily="18" charset="0"/>
              </a:rPr>
              <a:t>Екілік сандарды жазуды қысқарту үшін негізі 16 санау жүйесі қолданылады.</a:t>
            </a:r>
            <a:r>
              <a:rPr lang="en-US" sz="2400" dirty="0">
                <a:latin typeface="Times New Roman" pitchFamily="18" charset="0"/>
                <a:cs typeface="Times New Roman" pitchFamily="18" charset="0"/>
              </a:rPr>
              <a:t> </a:t>
            </a:r>
            <a:r>
              <a:rPr lang="kk-KZ" sz="2400" dirty="0">
                <a:latin typeface="Times New Roman" pitchFamily="18" charset="0"/>
                <a:cs typeface="Times New Roman" pitchFamily="18" charset="0"/>
              </a:rPr>
              <a:t>Бұл жүйені </a:t>
            </a:r>
            <a:r>
              <a:rPr lang="kk-KZ" sz="2400" dirty="0" err="1">
                <a:latin typeface="Times New Roman" pitchFamily="18" charset="0"/>
                <a:cs typeface="Times New Roman" pitchFamily="18" charset="0"/>
              </a:rPr>
              <a:t>оналтылық</a:t>
            </a:r>
            <a:r>
              <a:rPr lang="kk-KZ" sz="2400" dirty="0">
                <a:latin typeface="Times New Roman" pitchFamily="18" charset="0"/>
                <a:cs typeface="Times New Roman" pitchFamily="18" charset="0"/>
              </a:rPr>
              <a:t> деп атайды.</a:t>
            </a:r>
          </a:p>
          <a:p>
            <a:pPr>
              <a:buNone/>
            </a:pPr>
            <a:r>
              <a:rPr lang="kk-KZ" sz="2400" dirty="0" err="1">
                <a:latin typeface="Times New Roman" pitchFamily="18" charset="0"/>
                <a:cs typeface="Times New Roman" pitchFamily="18" charset="0"/>
              </a:rPr>
              <a:t>Оналтылық</a:t>
            </a:r>
            <a:r>
              <a:rPr lang="kk-KZ" sz="2400" dirty="0">
                <a:latin typeface="Times New Roman" pitchFamily="18" charset="0"/>
                <a:cs typeface="Times New Roman" pitchFamily="18" charset="0"/>
              </a:rPr>
              <a:t> санау жүйесінің негізі:</a:t>
            </a:r>
          </a:p>
          <a:p>
            <a:pPr>
              <a:buNone/>
            </a:pPr>
            <a:r>
              <a:rPr lang="kk-KZ" sz="2400" b="1" dirty="0">
                <a:latin typeface="Times New Roman" pitchFamily="18" charset="0"/>
                <a:cs typeface="Times New Roman" pitchFamily="18" charset="0"/>
              </a:rPr>
              <a:t>0 1 2 3 4 5 6 7 8 9 </a:t>
            </a:r>
            <a:r>
              <a:rPr lang="en-US" sz="2400" b="1" dirty="0">
                <a:solidFill>
                  <a:srgbClr val="FF0000"/>
                </a:solidFill>
                <a:latin typeface="Times New Roman" pitchFamily="18" charset="0"/>
                <a:cs typeface="Times New Roman" pitchFamily="18" charset="0"/>
              </a:rPr>
              <a:t>A B C D E F </a:t>
            </a:r>
            <a:endParaRPr lang="kk-KZ" sz="2400" b="1" dirty="0">
              <a:solidFill>
                <a:srgbClr val="FF0000"/>
              </a:solidFill>
              <a:latin typeface="Times New Roman" pitchFamily="18" charset="0"/>
              <a:cs typeface="Times New Roman" pitchFamily="18" charset="0"/>
            </a:endParaRPr>
          </a:p>
          <a:p>
            <a:pPr>
              <a:buNone/>
            </a:pPr>
            <a:r>
              <a:rPr lang="en-US" sz="2400" b="1" dirty="0">
                <a:latin typeface="Times New Roman" pitchFamily="18" charset="0"/>
                <a:cs typeface="Times New Roman" pitchFamily="18" charset="0"/>
              </a:rPr>
              <a:t>A=10   B=11   C=12   D=13   E=14   F=15</a:t>
            </a:r>
            <a:endParaRPr lang="kk-KZ" sz="2400" b="1" dirty="0">
              <a:latin typeface="Times New Roman" pitchFamily="18" charset="0"/>
              <a:cs typeface="Times New Roman" pitchFamily="18" charset="0"/>
            </a:endParaRPr>
          </a:p>
          <a:p>
            <a:pPr>
              <a:buNone/>
            </a:pPr>
            <a:r>
              <a:rPr lang="kk-KZ" sz="2400" dirty="0">
                <a:latin typeface="Times New Roman" pitchFamily="18" charset="0"/>
                <a:cs typeface="Times New Roman" pitchFamily="18" charset="0"/>
              </a:rPr>
              <a:t>Мысалы: </a:t>
            </a:r>
          </a:p>
          <a:p>
            <a:pPr>
              <a:buNone/>
            </a:pPr>
            <a:r>
              <a:rPr lang="kk-KZ" sz="2400" dirty="0">
                <a:latin typeface="Times New Roman" pitchFamily="18" charset="0"/>
                <a:cs typeface="Times New Roman" pitchFamily="18" charset="0"/>
              </a:rPr>
              <a:t>3</a:t>
            </a:r>
            <a:r>
              <a:rPr lang="en-US" sz="2400" dirty="0">
                <a:latin typeface="Times New Roman" pitchFamily="18" charset="0"/>
                <a:cs typeface="Times New Roman" pitchFamily="18" charset="0"/>
              </a:rPr>
              <a:t>E5A1</a:t>
            </a:r>
            <a:r>
              <a:rPr lang="en-US" sz="2400" baseline="-25000" dirty="0">
                <a:latin typeface="Times New Roman" pitchFamily="18" charset="0"/>
                <a:cs typeface="Times New Roman" pitchFamily="18" charset="0"/>
              </a:rPr>
              <a:t>16</a:t>
            </a:r>
            <a:r>
              <a:rPr lang="en-US" sz="2400" dirty="0">
                <a:latin typeface="Times New Roman" pitchFamily="18" charset="0"/>
                <a:cs typeface="Times New Roman" pitchFamily="18" charset="0"/>
              </a:rPr>
              <a:t> = 3*16</a:t>
            </a:r>
            <a:r>
              <a:rPr lang="en-US" sz="2400" baseline="30000" dirty="0">
                <a:latin typeface="Times New Roman" pitchFamily="18" charset="0"/>
                <a:cs typeface="Times New Roman" pitchFamily="18" charset="0"/>
              </a:rPr>
              <a:t>4 </a:t>
            </a:r>
            <a:r>
              <a:rPr lang="en-US" sz="2400" dirty="0">
                <a:latin typeface="Times New Roman" pitchFamily="18" charset="0"/>
                <a:cs typeface="Times New Roman" pitchFamily="18" charset="0"/>
              </a:rPr>
              <a:t>+ </a:t>
            </a:r>
            <a:r>
              <a:rPr lang="kk-KZ" sz="2400" dirty="0">
                <a:latin typeface="Times New Roman" pitchFamily="18" charset="0"/>
                <a:cs typeface="Times New Roman" pitchFamily="18" charset="0"/>
              </a:rPr>
              <a:t>Е*16</a:t>
            </a:r>
            <a:r>
              <a:rPr lang="kk-KZ" sz="2400" baseline="30000" dirty="0">
                <a:latin typeface="Times New Roman" pitchFamily="18" charset="0"/>
                <a:cs typeface="Times New Roman" pitchFamily="18" charset="0"/>
              </a:rPr>
              <a:t>3</a:t>
            </a:r>
            <a:r>
              <a:rPr lang="kk-KZ" sz="2400" dirty="0">
                <a:latin typeface="Times New Roman" pitchFamily="18" charset="0"/>
                <a:cs typeface="Times New Roman" pitchFamily="18" charset="0"/>
              </a:rPr>
              <a:t> + 5*16</a:t>
            </a:r>
            <a:r>
              <a:rPr lang="kk-KZ" sz="2400" baseline="30000" dirty="0">
                <a:latin typeface="Times New Roman" pitchFamily="18" charset="0"/>
                <a:cs typeface="Times New Roman" pitchFamily="18" charset="0"/>
              </a:rPr>
              <a:t>2</a:t>
            </a:r>
            <a:r>
              <a:rPr lang="kk-KZ" sz="2400" dirty="0">
                <a:latin typeface="Times New Roman" pitchFamily="18" charset="0"/>
                <a:cs typeface="Times New Roman" pitchFamily="18" charset="0"/>
              </a:rPr>
              <a:t> + А*16</a:t>
            </a:r>
            <a:r>
              <a:rPr lang="kk-KZ" sz="2400" baseline="30000" dirty="0">
                <a:latin typeface="Times New Roman" pitchFamily="18" charset="0"/>
                <a:cs typeface="Times New Roman" pitchFamily="18" charset="0"/>
              </a:rPr>
              <a:t>1</a:t>
            </a:r>
            <a:r>
              <a:rPr lang="kk-KZ" sz="2400" dirty="0">
                <a:latin typeface="Times New Roman" pitchFamily="18" charset="0"/>
                <a:cs typeface="Times New Roman" pitchFamily="18" charset="0"/>
              </a:rPr>
              <a:t> + 1*16</a:t>
            </a:r>
            <a:r>
              <a:rPr lang="kk-KZ" sz="2400" baseline="30000" dirty="0">
                <a:latin typeface="Times New Roman" pitchFamily="18" charset="0"/>
                <a:cs typeface="Times New Roman" pitchFamily="18" charset="0"/>
              </a:rPr>
              <a:t>0</a:t>
            </a:r>
            <a:endParaRPr lang="en-US" sz="2400" baseline="30000" dirty="0">
              <a:latin typeface="Times New Roman" pitchFamily="18" charset="0"/>
              <a:cs typeface="Times New Roman" pitchFamily="18" charset="0"/>
            </a:endParaRPr>
          </a:p>
          <a:p>
            <a:pPr>
              <a:buNone/>
            </a:pPr>
            <a:r>
              <a:rPr lang="kk-KZ" sz="2400" dirty="0">
                <a:latin typeface="Times New Roman" pitchFamily="18" charset="0"/>
                <a:cs typeface="Times New Roman" pitchFamily="18" charset="0"/>
              </a:rPr>
              <a:t>3</a:t>
            </a:r>
            <a:r>
              <a:rPr lang="en-US" sz="2400" dirty="0">
                <a:latin typeface="Times New Roman" pitchFamily="18" charset="0"/>
                <a:cs typeface="Times New Roman" pitchFamily="18" charset="0"/>
              </a:rPr>
              <a:t>E5A1 </a:t>
            </a:r>
            <a:r>
              <a:rPr lang="en-US" sz="2400" baseline="-25000" dirty="0">
                <a:latin typeface="Times New Roman" pitchFamily="18" charset="0"/>
                <a:cs typeface="Times New Roman" pitchFamily="18" charset="0"/>
              </a:rPr>
              <a:t>16</a:t>
            </a:r>
            <a:r>
              <a:rPr lang="en-US" sz="2400" dirty="0">
                <a:latin typeface="Times New Roman" pitchFamily="18" charset="0"/>
                <a:cs typeface="Times New Roman" pitchFamily="18" charset="0"/>
              </a:rPr>
              <a:t> =</a:t>
            </a:r>
            <a:r>
              <a:rPr lang="kk-KZ" sz="2400" dirty="0">
                <a:latin typeface="Times New Roman" pitchFamily="18" charset="0"/>
                <a:cs typeface="Times New Roman" pitchFamily="18" charset="0"/>
              </a:rPr>
              <a:t> 255393</a:t>
            </a:r>
            <a:r>
              <a:rPr lang="kk-KZ" sz="2400" baseline="-25000" dirty="0">
                <a:latin typeface="Times New Roman" pitchFamily="18" charset="0"/>
                <a:cs typeface="Times New Roman" pitchFamily="18" charset="0"/>
              </a:rPr>
              <a:t>10</a:t>
            </a:r>
            <a:endParaRPr lang="ru-RU" sz="2400" dirty="0">
              <a:latin typeface="Times New Roman" pitchFamily="18" charset="0"/>
              <a:cs typeface="Times New Roman" pitchFamily="18" charset="0"/>
            </a:endParaRPr>
          </a:p>
          <a:p>
            <a:endParaRPr lang="kk-KZ" sz="2400" dirty="0"/>
          </a:p>
        </p:txBody>
      </p:sp>
    </p:spTree>
    <p:extLst>
      <p:ext uri="{BB962C8B-B14F-4D97-AF65-F5344CB8AC3E}">
        <p14:creationId xmlns:p14="http://schemas.microsoft.com/office/powerpoint/2010/main" val="254328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7419E6-A82E-8E0D-34CA-F81514BD9BC3}"/>
              </a:ext>
            </a:extLst>
          </p:cNvPr>
          <p:cNvSpPr>
            <a:spLocks noGrp="1"/>
          </p:cNvSpPr>
          <p:nvPr>
            <p:ph type="title"/>
          </p:nvPr>
        </p:nvSpPr>
        <p:spPr/>
        <p:txBody>
          <a:bodyPr>
            <a:normAutofit/>
          </a:bodyPr>
          <a:lstStyle/>
          <a:p>
            <a:r>
              <a:rPr lang="kk-KZ" sz="2400" b="1" i="0" dirty="0">
                <a:solidFill>
                  <a:srgbClr val="FF0000"/>
                </a:solidFill>
                <a:effectLst/>
                <a:latin typeface="Times New Roman" panose="02020603050405020304" pitchFamily="18" charset="0"/>
                <a:cs typeface="Times New Roman" panose="02020603050405020304" pitchFamily="18" charset="0"/>
              </a:rPr>
              <a:t>Сегіздік</a:t>
            </a:r>
            <a:r>
              <a:rPr lang="kk-KZ" sz="2400" b="1" i="0" dirty="0">
                <a:solidFill>
                  <a:srgbClr val="000000"/>
                </a:solidFill>
                <a:effectLst/>
                <a:latin typeface="Times New Roman" panose="02020603050405020304" pitchFamily="18" charset="0"/>
                <a:cs typeface="Times New Roman" panose="02020603050405020304" pitchFamily="18" charset="0"/>
              </a:rPr>
              <a:t> санау жүйесі</a:t>
            </a:r>
            <a:endParaRPr lang="kk-KZ" sz="2400" b="1" dirty="0"/>
          </a:p>
        </p:txBody>
      </p:sp>
      <p:sp>
        <p:nvSpPr>
          <p:cNvPr id="3" name="Объект 2">
            <a:extLst>
              <a:ext uri="{FF2B5EF4-FFF2-40B4-BE49-F238E27FC236}">
                <a16:creationId xmlns:a16="http://schemas.microsoft.com/office/drawing/2014/main" id="{0394B954-1FEE-342E-CAD4-1E5E894FDCAF}"/>
              </a:ext>
            </a:extLst>
          </p:cNvPr>
          <p:cNvSpPr>
            <a:spLocks noGrp="1"/>
          </p:cNvSpPr>
          <p:nvPr>
            <p:ph idx="1"/>
          </p:nvPr>
        </p:nvSpPr>
        <p:spPr/>
        <p:txBody>
          <a:bodyPr/>
          <a:lstStyle/>
          <a:p>
            <a:r>
              <a:rPr lang="kk-KZ" b="0" i="0" dirty="0">
                <a:solidFill>
                  <a:srgbClr val="000000"/>
                </a:solidFill>
                <a:effectLst/>
                <a:latin typeface="Times New Roman" panose="02020603050405020304" pitchFamily="18" charset="0"/>
                <a:cs typeface="Times New Roman" panose="02020603050405020304" pitchFamily="18" charset="0"/>
              </a:rPr>
              <a:t>Сегіздік санау жүйесінің негізі 8 - </a:t>
            </a:r>
            <a:r>
              <a:rPr lang="kk-KZ" b="0" i="0" dirty="0" err="1">
                <a:solidFill>
                  <a:srgbClr val="000000"/>
                </a:solidFill>
                <a:effectLst/>
                <a:latin typeface="Times New Roman" panose="02020603050405020304" pitchFamily="18" charset="0"/>
                <a:cs typeface="Times New Roman" panose="02020603050405020304" pitchFamily="18" charset="0"/>
              </a:rPr>
              <a:t>ге</a:t>
            </a:r>
            <a:r>
              <a:rPr lang="kk-KZ" b="0" i="0" dirty="0">
                <a:solidFill>
                  <a:srgbClr val="000000"/>
                </a:solidFill>
                <a:effectLst/>
                <a:latin typeface="Times New Roman" panose="02020603050405020304" pitchFamily="18" charset="0"/>
                <a:cs typeface="Times New Roman" panose="02020603050405020304" pitchFamily="18" charset="0"/>
              </a:rPr>
              <a:t> тең, ал 0, 1, 2, 3, 4, 5, 6, 7 сандары алфавиттік сандар болып табылады.</a:t>
            </a:r>
            <a:endParaRPr lang="en-US" b="0" i="0" dirty="0">
              <a:solidFill>
                <a:srgbClr val="000000"/>
              </a:solidFill>
              <a:effectLst/>
              <a:latin typeface="Times New Roman" panose="02020603050405020304" pitchFamily="18" charset="0"/>
              <a:cs typeface="Times New Roman" panose="02020603050405020304" pitchFamily="18" charset="0"/>
            </a:endParaRPr>
          </a:p>
          <a:p>
            <a:endParaRPr lang="kk-KZ" dirty="0"/>
          </a:p>
        </p:txBody>
      </p:sp>
    </p:spTree>
    <p:extLst>
      <p:ext uri="{BB962C8B-B14F-4D97-AF65-F5344CB8AC3E}">
        <p14:creationId xmlns:p14="http://schemas.microsoft.com/office/powerpoint/2010/main" val="2286288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C625EB-CB25-B2A5-F1B2-177D7149184A}"/>
              </a:ext>
            </a:extLst>
          </p:cNvPr>
          <p:cNvSpPr>
            <a:spLocks noGrp="1"/>
          </p:cNvSpPr>
          <p:nvPr>
            <p:ph type="title"/>
          </p:nvPr>
        </p:nvSpPr>
        <p:spPr/>
        <p:txBody>
          <a:bodyPr>
            <a:normAutofit/>
          </a:bodyPr>
          <a:lstStyle/>
          <a:p>
            <a:r>
              <a:rPr lang="kk-KZ" sz="2400" b="1" dirty="0">
                <a:solidFill>
                  <a:srgbClr val="FF0000"/>
                </a:solidFill>
                <a:latin typeface="Times New Roman" panose="02020603050405020304" pitchFamily="18" charset="0"/>
                <a:cs typeface="Times New Roman" panose="02020603050405020304" pitchFamily="18" charset="0"/>
              </a:rPr>
              <a:t>Екілік</a:t>
            </a:r>
            <a:r>
              <a:rPr lang="kk-KZ" sz="2400" b="1" dirty="0">
                <a:latin typeface="Times New Roman" panose="02020603050405020304" pitchFamily="18" charset="0"/>
                <a:cs typeface="Times New Roman" panose="02020603050405020304" pitchFamily="18" charset="0"/>
              </a:rPr>
              <a:t> санау жүйесінен </a:t>
            </a:r>
            <a:r>
              <a:rPr lang="kk-KZ" sz="2400" b="1" dirty="0">
                <a:solidFill>
                  <a:srgbClr val="FF0000"/>
                </a:solidFill>
                <a:latin typeface="Times New Roman" panose="02020603050405020304" pitchFamily="18" charset="0"/>
                <a:cs typeface="Times New Roman" panose="02020603050405020304" pitchFamily="18" charset="0"/>
              </a:rPr>
              <a:t>ондық</a:t>
            </a:r>
            <a:r>
              <a:rPr lang="kk-KZ" sz="2400" b="1" dirty="0">
                <a:latin typeface="Times New Roman" panose="02020603050405020304" pitchFamily="18" charset="0"/>
                <a:cs typeface="Times New Roman" panose="02020603050405020304" pitchFamily="18" charset="0"/>
              </a:rPr>
              <a:t> санау жүйесіне алмастыру</a:t>
            </a:r>
          </a:p>
        </p:txBody>
      </p:sp>
      <p:sp>
        <p:nvSpPr>
          <p:cNvPr id="3" name="Объект 2">
            <a:extLst>
              <a:ext uri="{FF2B5EF4-FFF2-40B4-BE49-F238E27FC236}">
                <a16:creationId xmlns:a16="http://schemas.microsoft.com/office/drawing/2014/main" id="{35435344-6DC9-3168-6EBF-1BED1F88D861}"/>
              </a:ext>
            </a:extLst>
          </p:cNvPr>
          <p:cNvSpPr>
            <a:spLocks noGrp="1"/>
          </p:cNvSpPr>
          <p:nvPr>
            <p:ph idx="1"/>
          </p:nvPr>
        </p:nvSpPr>
        <p:spPr/>
        <p:txBody>
          <a:bodyPr/>
          <a:lstStyle/>
          <a:p>
            <a:pPr>
              <a:buNone/>
            </a:pPr>
            <a:r>
              <a:rPr lang="kk-KZ" dirty="0">
                <a:latin typeface="Times New Roman" pitchFamily="18" charset="0"/>
                <a:cs typeface="Times New Roman" pitchFamily="18" charset="0"/>
              </a:rPr>
              <a:t>Мысалы: 1010101</a:t>
            </a:r>
          </a:p>
          <a:p>
            <a:pPr>
              <a:buNone/>
            </a:pPr>
            <a:endParaRPr lang="ru-RU" dirty="0">
              <a:latin typeface="Times New Roman" pitchFamily="18" charset="0"/>
              <a:cs typeface="Times New Roman" pitchFamily="18" charset="0"/>
            </a:endParaRPr>
          </a:p>
          <a:p>
            <a:pPr algn="ctr">
              <a:buNone/>
            </a:pPr>
            <a:r>
              <a:rPr lang="kk-KZ" sz="3200" dirty="0">
                <a:latin typeface="Times New Roman" pitchFamily="18" charset="0"/>
                <a:cs typeface="Times New Roman" pitchFamily="18" charset="0"/>
              </a:rPr>
              <a:t>1*2</a:t>
            </a:r>
            <a:r>
              <a:rPr lang="kk-KZ" sz="3200" baseline="30000" dirty="0">
                <a:latin typeface="Times New Roman" pitchFamily="18" charset="0"/>
                <a:cs typeface="Times New Roman" pitchFamily="18" charset="0"/>
              </a:rPr>
              <a:t>6</a:t>
            </a:r>
            <a:r>
              <a:rPr lang="kk-KZ" sz="3200" dirty="0">
                <a:latin typeface="Times New Roman" pitchFamily="18" charset="0"/>
                <a:cs typeface="Times New Roman" pitchFamily="18" charset="0"/>
              </a:rPr>
              <a:t>+0*2</a:t>
            </a:r>
            <a:r>
              <a:rPr lang="kk-KZ" sz="3200" baseline="30000" dirty="0">
                <a:latin typeface="Times New Roman" pitchFamily="18" charset="0"/>
                <a:cs typeface="Times New Roman" pitchFamily="18" charset="0"/>
              </a:rPr>
              <a:t>5</a:t>
            </a:r>
            <a:r>
              <a:rPr lang="kk-KZ" sz="3200" dirty="0">
                <a:latin typeface="Times New Roman" pitchFamily="18" charset="0"/>
                <a:cs typeface="Times New Roman" pitchFamily="18" charset="0"/>
              </a:rPr>
              <a:t> +1*2</a:t>
            </a:r>
            <a:r>
              <a:rPr lang="kk-KZ" sz="3200" baseline="30000" dirty="0">
                <a:latin typeface="Times New Roman" pitchFamily="18" charset="0"/>
                <a:cs typeface="Times New Roman" pitchFamily="18" charset="0"/>
              </a:rPr>
              <a:t>4</a:t>
            </a:r>
            <a:r>
              <a:rPr lang="kk-KZ" sz="3200" dirty="0">
                <a:latin typeface="Times New Roman" pitchFamily="18" charset="0"/>
                <a:cs typeface="Times New Roman" pitchFamily="18" charset="0"/>
              </a:rPr>
              <a:t>+0*2</a:t>
            </a:r>
            <a:r>
              <a:rPr lang="kk-KZ" sz="3200" baseline="30000" dirty="0">
                <a:latin typeface="Times New Roman" pitchFamily="18" charset="0"/>
                <a:cs typeface="Times New Roman" pitchFamily="18" charset="0"/>
              </a:rPr>
              <a:t>3</a:t>
            </a:r>
            <a:r>
              <a:rPr lang="kk-KZ" sz="3200" dirty="0">
                <a:latin typeface="Times New Roman" pitchFamily="18" charset="0"/>
                <a:cs typeface="Times New Roman" pitchFamily="18" charset="0"/>
              </a:rPr>
              <a:t>+1*2</a:t>
            </a:r>
            <a:r>
              <a:rPr lang="kk-KZ" sz="3200" baseline="30000" dirty="0">
                <a:latin typeface="Times New Roman" pitchFamily="18" charset="0"/>
                <a:cs typeface="Times New Roman" pitchFamily="18" charset="0"/>
              </a:rPr>
              <a:t>2</a:t>
            </a:r>
            <a:r>
              <a:rPr lang="kk-KZ" sz="3200" dirty="0">
                <a:latin typeface="Times New Roman" pitchFamily="18" charset="0"/>
                <a:cs typeface="Times New Roman" pitchFamily="18" charset="0"/>
              </a:rPr>
              <a:t>+0*2</a:t>
            </a:r>
            <a:r>
              <a:rPr lang="kk-KZ" sz="3200" baseline="30000" dirty="0">
                <a:latin typeface="Times New Roman" pitchFamily="18" charset="0"/>
                <a:cs typeface="Times New Roman" pitchFamily="18" charset="0"/>
              </a:rPr>
              <a:t>1</a:t>
            </a:r>
            <a:r>
              <a:rPr lang="kk-KZ" sz="3200" dirty="0">
                <a:latin typeface="Times New Roman" pitchFamily="18" charset="0"/>
                <a:cs typeface="Times New Roman" pitchFamily="18" charset="0"/>
              </a:rPr>
              <a:t>+1*2</a:t>
            </a:r>
            <a:r>
              <a:rPr lang="kk-KZ" sz="3200" baseline="30000" dirty="0">
                <a:latin typeface="Times New Roman" pitchFamily="18" charset="0"/>
                <a:cs typeface="Times New Roman" pitchFamily="18" charset="0"/>
              </a:rPr>
              <a:t>0</a:t>
            </a:r>
          </a:p>
          <a:p>
            <a:pPr algn="ctr">
              <a:buNone/>
            </a:pPr>
            <a:r>
              <a:rPr lang="kk-KZ" sz="3200" dirty="0">
                <a:latin typeface="Times New Roman" pitchFamily="18" charset="0"/>
                <a:cs typeface="Times New Roman" pitchFamily="18" charset="0"/>
              </a:rPr>
              <a:t>1010101</a:t>
            </a:r>
            <a:r>
              <a:rPr lang="kk-KZ" sz="3200" baseline="-25000" dirty="0">
                <a:latin typeface="Times New Roman" pitchFamily="18" charset="0"/>
                <a:cs typeface="Times New Roman" pitchFamily="18" charset="0"/>
              </a:rPr>
              <a:t>2 </a:t>
            </a:r>
            <a:r>
              <a:rPr lang="kk-KZ" sz="3200" dirty="0">
                <a:latin typeface="Times New Roman" pitchFamily="18" charset="0"/>
                <a:cs typeface="Times New Roman" pitchFamily="18" charset="0"/>
              </a:rPr>
              <a:t>= 85</a:t>
            </a:r>
            <a:r>
              <a:rPr lang="kk-KZ" sz="3200" baseline="-25000" dirty="0">
                <a:latin typeface="Times New Roman" pitchFamily="18" charset="0"/>
                <a:cs typeface="Times New Roman" pitchFamily="18" charset="0"/>
              </a:rPr>
              <a:t>10</a:t>
            </a:r>
            <a:endParaRPr lang="ru-RU" sz="3200" dirty="0">
              <a:latin typeface="Times New Roman" pitchFamily="18" charset="0"/>
              <a:cs typeface="Times New Roman" pitchFamily="18" charset="0"/>
            </a:endParaRPr>
          </a:p>
          <a:p>
            <a:pPr>
              <a:buNone/>
            </a:pPr>
            <a:r>
              <a:rPr lang="kk-KZ" dirty="0">
                <a:latin typeface="Times New Roman" pitchFamily="18" charset="0"/>
                <a:cs typeface="Times New Roman" pitchFamily="18" charset="0"/>
              </a:rPr>
              <a:t>Берілген мысалда екілік сан жеті орынды бүтін саннан тұрады. Сонымен, 1010101 екілік саны 85 ондық санына сәйкес немесе </a:t>
            </a:r>
          </a:p>
          <a:p>
            <a:pPr>
              <a:buNone/>
            </a:pPr>
            <a:r>
              <a:rPr lang="kk-KZ" dirty="0">
                <a:latin typeface="Times New Roman" pitchFamily="18" charset="0"/>
                <a:cs typeface="Times New Roman" pitchFamily="18" charset="0"/>
              </a:rPr>
              <a:t>1010101</a:t>
            </a:r>
            <a:r>
              <a:rPr lang="kk-KZ" baseline="-25000" dirty="0">
                <a:latin typeface="Times New Roman" pitchFamily="18" charset="0"/>
                <a:cs typeface="Times New Roman" pitchFamily="18" charset="0"/>
              </a:rPr>
              <a:t>2  </a:t>
            </a:r>
            <a:r>
              <a:rPr lang="kk-KZ" dirty="0">
                <a:latin typeface="Times New Roman" pitchFamily="18" charset="0"/>
                <a:cs typeface="Times New Roman" pitchFamily="18" charset="0"/>
              </a:rPr>
              <a:t>=85</a:t>
            </a:r>
            <a:r>
              <a:rPr lang="kk-KZ" baseline="-25000" dirty="0">
                <a:latin typeface="Times New Roman" pitchFamily="18" charset="0"/>
                <a:cs typeface="Times New Roman" pitchFamily="18" charset="0"/>
              </a:rPr>
              <a:t>10</a:t>
            </a:r>
            <a:endParaRPr lang="ru-RU" dirty="0">
              <a:latin typeface="Times New Roman" pitchFamily="18" charset="0"/>
              <a:cs typeface="Times New Roman" pitchFamily="18" charset="0"/>
            </a:endParaRPr>
          </a:p>
          <a:p>
            <a:endParaRPr lang="kk-KZ" dirty="0"/>
          </a:p>
        </p:txBody>
      </p:sp>
    </p:spTree>
    <p:extLst>
      <p:ext uri="{BB962C8B-B14F-4D97-AF65-F5344CB8AC3E}">
        <p14:creationId xmlns:p14="http://schemas.microsoft.com/office/powerpoint/2010/main" val="2584684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2">
            <a:extLst>
              <a:ext uri="{FF2B5EF4-FFF2-40B4-BE49-F238E27FC236}">
                <a16:creationId xmlns:a16="http://schemas.microsoft.com/office/drawing/2014/main" id="{8B88C7C1-2C7A-B8B7-6956-B0AAB1EBDC53}"/>
              </a:ext>
            </a:extLst>
          </p:cNvPr>
          <p:cNvSpPr txBox="1">
            <a:spLocks/>
          </p:cNvSpPr>
          <p:nvPr/>
        </p:nvSpPr>
        <p:spPr>
          <a:xfrm>
            <a:off x="1878360" y="532246"/>
            <a:ext cx="8435280" cy="57935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Arial" panose="020B0604020202020204" pitchFamily="34" charset="0"/>
              <a:buNone/>
            </a:pPr>
            <a:r>
              <a:rPr lang="kk-KZ" b="1">
                <a:effectLst>
                  <a:outerShdw blurRad="38100" dist="38100" dir="2700000" algn="tl">
                    <a:srgbClr val="000000">
                      <a:alpha val="43137"/>
                    </a:srgbClr>
                  </a:outerShdw>
                </a:effectLst>
                <a:latin typeface="Times New Roman" pitchFamily="18" charset="0"/>
                <a:cs typeface="Times New Roman" pitchFamily="18" charset="0"/>
              </a:rPr>
              <a:t>891</a:t>
            </a:r>
            <a:endParaRPr lang="ru-RU" b="1" dirty="0">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5" name="Группа 4">
            <a:extLst>
              <a:ext uri="{FF2B5EF4-FFF2-40B4-BE49-F238E27FC236}">
                <a16:creationId xmlns:a16="http://schemas.microsoft.com/office/drawing/2014/main" id="{0D70C2FB-8725-00A4-2332-8F8148E9CD7B}"/>
              </a:ext>
            </a:extLst>
          </p:cNvPr>
          <p:cNvGrpSpPr/>
          <p:nvPr/>
        </p:nvGrpSpPr>
        <p:grpSpPr>
          <a:xfrm>
            <a:off x="2598440" y="604254"/>
            <a:ext cx="792088" cy="584448"/>
            <a:chOff x="1115616" y="1124744"/>
            <a:chExt cx="792088" cy="584448"/>
          </a:xfrm>
        </p:grpSpPr>
        <p:cxnSp>
          <p:nvCxnSpPr>
            <p:cNvPr id="6" name="Прямая соединительная линия 5">
              <a:extLst>
                <a:ext uri="{FF2B5EF4-FFF2-40B4-BE49-F238E27FC236}">
                  <a16:creationId xmlns:a16="http://schemas.microsoft.com/office/drawing/2014/main" id="{3937F7A6-80D0-22CD-30D5-3EEB1DAAC107}"/>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7" name="Прямая соединительная линия 6">
              <a:extLst>
                <a:ext uri="{FF2B5EF4-FFF2-40B4-BE49-F238E27FC236}">
                  <a16:creationId xmlns:a16="http://schemas.microsoft.com/office/drawing/2014/main" id="{7EB06CCF-8729-0909-4105-85C9F7C79769}"/>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sp>
        <p:nvSpPr>
          <p:cNvPr id="8" name="TextBox 7">
            <a:extLst>
              <a:ext uri="{FF2B5EF4-FFF2-40B4-BE49-F238E27FC236}">
                <a16:creationId xmlns:a16="http://schemas.microsoft.com/office/drawing/2014/main" id="{179908C1-56A2-177E-90AE-C896179E7579}"/>
              </a:ext>
            </a:extLst>
          </p:cNvPr>
          <p:cNvSpPr txBox="1"/>
          <p:nvPr/>
        </p:nvSpPr>
        <p:spPr>
          <a:xfrm>
            <a:off x="2598440" y="604254"/>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2</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9" name="TextBox 8">
            <a:extLst>
              <a:ext uri="{FF2B5EF4-FFF2-40B4-BE49-F238E27FC236}">
                <a16:creationId xmlns:a16="http://schemas.microsoft.com/office/drawing/2014/main" id="{BDBB3030-3BD1-9C12-3546-238AD7C683CF}"/>
              </a:ext>
            </a:extLst>
          </p:cNvPr>
          <p:cNvSpPr txBox="1"/>
          <p:nvPr/>
        </p:nvSpPr>
        <p:spPr>
          <a:xfrm>
            <a:off x="3390528" y="1108310"/>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2</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TextBox 9">
            <a:extLst>
              <a:ext uri="{FF2B5EF4-FFF2-40B4-BE49-F238E27FC236}">
                <a16:creationId xmlns:a16="http://schemas.microsoft.com/office/drawing/2014/main" id="{4D5E529B-F43B-5625-ED0E-FE8A4216FFA1}"/>
              </a:ext>
            </a:extLst>
          </p:cNvPr>
          <p:cNvSpPr txBox="1"/>
          <p:nvPr/>
        </p:nvSpPr>
        <p:spPr>
          <a:xfrm>
            <a:off x="2238400" y="1180318"/>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TextBox 10">
            <a:extLst>
              <a:ext uri="{FF2B5EF4-FFF2-40B4-BE49-F238E27FC236}">
                <a16:creationId xmlns:a16="http://schemas.microsoft.com/office/drawing/2014/main" id="{6CF8554D-E287-8127-0079-CF5A97436993}"/>
              </a:ext>
            </a:extLst>
          </p:cNvPr>
          <p:cNvSpPr txBox="1"/>
          <p:nvPr/>
        </p:nvSpPr>
        <p:spPr>
          <a:xfrm>
            <a:off x="2526432" y="1108310"/>
            <a:ext cx="792088"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445</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 name="TextBox 11">
            <a:extLst>
              <a:ext uri="{FF2B5EF4-FFF2-40B4-BE49-F238E27FC236}">
                <a16:creationId xmlns:a16="http://schemas.microsoft.com/office/drawing/2014/main" id="{4133830C-5045-D5DE-4C33-88F874EF084D}"/>
              </a:ext>
            </a:extLst>
          </p:cNvPr>
          <p:cNvSpPr txBox="1"/>
          <p:nvPr/>
        </p:nvSpPr>
        <p:spPr>
          <a:xfrm>
            <a:off x="4182616" y="1540358"/>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2</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3" name="TextBox 12">
            <a:extLst>
              <a:ext uri="{FF2B5EF4-FFF2-40B4-BE49-F238E27FC236}">
                <a16:creationId xmlns:a16="http://schemas.microsoft.com/office/drawing/2014/main" id="{249930BB-D765-D9F6-1174-1D30FF1697C8}"/>
              </a:ext>
            </a:extLst>
          </p:cNvPr>
          <p:cNvSpPr txBox="1"/>
          <p:nvPr/>
        </p:nvSpPr>
        <p:spPr>
          <a:xfrm>
            <a:off x="7350968" y="3268550"/>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2</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4" name="TextBox 13">
            <a:extLst>
              <a:ext uri="{FF2B5EF4-FFF2-40B4-BE49-F238E27FC236}">
                <a16:creationId xmlns:a16="http://schemas.microsoft.com/office/drawing/2014/main" id="{694E238F-32BF-A6CB-4E52-390C0058DF2A}"/>
              </a:ext>
            </a:extLst>
          </p:cNvPr>
          <p:cNvSpPr txBox="1"/>
          <p:nvPr/>
        </p:nvSpPr>
        <p:spPr>
          <a:xfrm>
            <a:off x="7639000" y="3700598"/>
            <a:ext cx="504056"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6</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5" name="TextBox 14">
            <a:extLst>
              <a:ext uri="{FF2B5EF4-FFF2-40B4-BE49-F238E27FC236}">
                <a16:creationId xmlns:a16="http://schemas.microsoft.com/office/drawing/2014/main" id="{D4EDCBCE-E748-F497-4A84-341469CF1571}"/>
              </a:ext>
            </a:extLst>
          </p:cNvPr>
          <p:cNvSpPr txBox="1"/>
          <p:nvPr/>
        </p:nvSpPr>
        <p:spPr>
          <a:xfrm>
            <a:off x="5118720" y="2476462"/>
            <a:ext cx="792088"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55</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6" name="TextBox 15">
            <a:extLst>
              <a:ext uri="{FF2B5EF4-FFF2-40B4-BE49-F238E27FC236}">
                <a16:creationId xmlns:a16="http://schemas.microsoft.com/office/drawing/2014/main" id="{561BA1CC-1621-72DC-9FD6-6E19FBEA9AA3}"/>
              </a:ext>
            </a:extLst>
          </p:cNvPr>
          <p:cNvSpPr txBox="1"/>
          <p:nvPr/>
        </p:nvSpPr>
        <p:spPr>
          <a:xfrm>
            <a:off x="6702896" y="3340558"/>
            <a:ext cx="792088"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13</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7" name="TextBox 16">
            <a:extLst>
              <a:ext uri="{FF2B5EF4-FFF2-40B4-BE49-F238E27FC236}">
                <a16:creationId xmlns:a16="http://schemas.microsoft.com/office/drawing/2014/main" id="{35030204-A4D8-5357-A7EA-47458C14F44C}"/>
              </a:ext>
            </a:extLst>
          </p:cNvPr>
          <p:cNvSpPr txBox="1"/>
          <p:nvPr/>
        </p:nvSpPr>
        <p:spPr>
          <a:xfrm>
            <a:off x="4182616" y="2044414"/>
            <a:ext cx="792088"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111</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8" name="TextBox 17">
            <a:extLst>
              <a:ext uri="{FF2B5EF4-FFF2-40B4-BE49-F238E27FC236}">
                <a16:creationId xmlns:a16="http://schemas.microsoft.com/office/drawing/2014/main" id="{BE232B1A-9C5A-BDC9-614B-BEF0089C4EDF}"/>
              </a:ext>
            </a:extLst>
          </p:cNvPr>
          <p:cNvSpPr txBox="1"/>
          <p:nvPr/>
        </p:nvSpPr>
        <p:spPr>
          <a:xfrm>
            <a:off x="5910808" y="2908510"/>
            <a:ext cx="792088"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27</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9" name="TextBox 18">
            <a:extLst>
              <a:ext uri="{FF2B5EF4-FFF2-40B4-BE49-F238E27FC236}">
                <a16:creationId xmlns:a16="http://schemas.microsoft.com/office/drawing/2014/main" id="{AEB79F1B-61F5-AB58-89AE-BFCEA067B660}"/>
              </a:ext>
            </a:extLst>
          </p:cNvPr>
          <p:cNvSpPr txBox="1"/>
          <p:nvPr/>
        </p:nvSpPr>
        <p:spPr>
          <a:xfrm>
            <a:off x="3390528" y="1612366"/>
            <a:ext cx="792088"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222</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20" name="Группа 19">
            <a:extLst>
              <a:ext uri="{FF2B5EF4-FFF2-40B4-BE49-F238E27FC236}">
                <a16:creationId xmlns:a16="http://schemas.microsoft.com/office/drawing/2014/main" id="{281E2E5C-1399-E0CA-583A-5ED379520913}"/>
              </a:ext>
            </a:extLst>
          </p:cNvPr>
          <p:cNvGrpSpPr/>
          <p:nvPr/>
        </p:nvGrpSpPr>
        <p:grpSpPr>
          <a:xfrm>
            <a:off x="5766792" y="2332446"/>
            <a:ext cx="792088" cy="584448"/>
            <a:chOff x="1115616" y="1124744"/>
            <a:chExt cx="792088" cy="584448"/>
          </a:xfrm>
        </p:grpSpPr>
        <p:cxnSp>
          <p:nvCxnSpPr>
            <p:cNvPr id="21" name="Прямая соединительная линия 20">
              <a:extLst>
                <a:ext uri="{FF2B5EF4-FFF2-40B4-BE49-F238E27FC236}">
                  <a16:creationId xmlns:a16="http://schemas.microsoft.com/office/drawing/2014/main" id="{125967B2-7948-E92C-78CC-8C21723B3A98}"/>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22" name="Прямая соединительная линия 21">
              <a:extLst>
                <a:ext uri="{FF2B5EF4-FFF2-40B4-BE49-F238E27FC236}">
                  <a16:creationId xmlns:a16="http://schemas.microsoft.com/office/drawing/2014/main" id="{85F741A3-1118-1551-CC99-3595055A92C5}"/>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grpSp>
        <p:nvGrpSpPr>
          <p:cNvPr id="23" name="Группа 22">
            <a:extLst>
              <a:ext uri="{FF2B5EF4-FFF2-40B4-BE49-F238E27FC236}">
                <a16:creationId xmlns:a16="http://schemas.microsoft.com/office/drawing/2014/main" id="{E4EAC2FA-381C-D567-334D-AE988C9DC21E}"/>
              </a:ext>
            </a:extLst>
          </p:cNvPr>
          <p:cNvGrpSpPr/>
          <p:nvPr/>
        </p:nvGrpSpPr>
        <p:grpSpPr>
          <a:xfrm>
            <a:off x="4974704" y="1900398"/>
            <a:ext cx="792088" cy="584448"/>
            <a:chOff x="1115616" y="1124744"/>
            <a:chExt cx="792088" cy="584448"/>
          </a:xfrm>
        </p:grpSpPr>
        <p:cxnSp>
          <p:nvCxnSpPr>
            <p:cNvPr id="24" name="Прямая соединительная линия 23">
              <a:extLst>
                <a:ext uri="{FF2B5EF4-FFF2-40B4-BE49-F238E27FC236}">
                  <a16:creationId xmlns:a16="http://schemas.microsoft.com/office/drawing/2014/main" id="{B1C40C86-DF5B-E12A-EDC7-2722CB78F5C4}"/>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25" name="Прямая соединительная линия 24">
              <a:extLst>
                <a:ext uri="{FF2B5EF4-FFF2-40B4-BE49-F238E27FC236}">
                  <a16:creationId xmlns:a16="http://schemas.microsoft.com/office/drawing/2014/main" id="{B56E2A3C-0E47-5C5F-43A4-866EDF10DDB2}"/>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grpSp>
        <p:nvGrpSpPr>
          <p:cNvPr id="26" name="Группа 25">
            <a:extLst>
              <a:ext uri="{FF2B5EF4-FFF2-40B4-BE49-F238E27FC236}">
                <a16:creationId xmlns:a16="http://schemas.microsoft.com/office/drawing/2014/main" id="{528174A2-E18A-E3F3-7A9C-1F9E79A900DC}"/>
              </a:ext>
            </a:extLst>
          </p:cNvPr>
          <p:cNvGrpSpPr/>
          <p:nvPr/>
        </p:nvGrpSpPr>
        <p:grpSpPr>
          <a:xfrm>
            <a:off x="4182616" y="1468350"/>
            <a:ext cx="792088" cy="584448"/>
            <a:chOff x="1115616" y="1124744"/>
            <a:chExt cx="792088" cy="584448"/>
          </a:xfrm>
        </p:grpSpPr>
        <p:cxnSp>
          <p:nvCxnSpPr>
            <p:cNvPr id="27" name="Прямая соединительная линия 26">
              <a:extLst>
                <a:ext uri="{FF2B5EF4-FFF2-40B4-BE49-F238E27FC236}">
                  <a16:creationId xmlns:a16="http://schemas.microsoft.com/office/drawing/2014/main" id="{44823C22-D20A-D4C7-E8C6-0C41D4882FAB}"/>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28" name="Прямая соединительная линия 27">
              <a:extLst>
                <a:ext uri="{FF2B5EF4-FFF2-40B4-BE49-F238E27FC236}">
                  <a16:creationId xmlns:a16="http://schemas.microsoft.com/office/drawing/2014/main" id="{5563A5CC-D752-96FF-F69A-AA92C8F69D17}"/>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grpSp>
        <p:nvGrpSpPr>
          <p:cNvPr id="29" name="Группа 28">
            <a:extLst>
              <a:ext uri="{FF2B5EF4-FFF2-40B4-BE49-F238E27FC236}">
                <a16:creationId xmlns:a16="http://schemas.microsoft.com/office/drawing/2014/main" id="{422142CF-E042-91DB-4152-7A2D78BB08E2}"/>
              </a:ext>
            </a:extLst>
          </p:cNvPr>
          <p:cNvGrpSpPr/>
          <p:nvPr/>
        </p:nvGrpSpPr>
        <p:grpSpPr>
          <a:xfrm>
            <a:off x="3390528" y="1036302"/>
            <a:ext cx="792088" cy="584448"/>
            <a:chOff x="1115616" y="1124744"/>
            <a:chExt cx="792088" cy="584448"/>
          </a:xfrm>
        </p:grpSpPr>
        <p:cxnSp>
          <p:nvCxnSpPr>
            <p:cNvPr id="30" name="Прямая соединительная линия 29">
              <a:extLst>
                <a:ext uri="{FF2B5EF4-FFF2-40B4-BE49-F238E27FC236}">
                  <a16:creationId xmlns:a16="http://schemas.microsoft.com/office/drawing/2014/main" id="{7F1B6BDA-0F25-DCC4-04DF-80651794C488}"/>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31" name="Прямая соединительная линия 30">
              <a:extLst>
                <a:ext uri="{FF2B5EF4-FFF2-40B4-BE49-F238E27FC236}">
                  <a16:creationId xmlns:a16="http://schemas.microsoft.com/office/drawing/2014/main" id="{B4BDC25C-2757-346E-E46A-D85DE83F9FD1}"/>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grpSp>
        <p:nvGrpSpPr>
          <p:cNvPr id="32" name="Группа 31">
            <a:extLst>
              <a:ext uri="{FF2B5EF4-FFF2-40B4-BE49-F238E27FC236}">
                <a16:creationId xmlns:a16="http://schemas.microsoft.com/office/drawing/2014/main" id="{784D4DDF-3FB5-285F-8717-D0EC0081E442}"/>
              </a:ext>
            </a:extLst>
          </p:cNvPr>
          <p:cNvGrpSpPr/>
          <p:nvPr/>
        </p:nvGrpSpPr>
        <p:grpSpPr>
          <a:xfrm>
            <a:off x="6558880" y="2764494"/>
            <a:ext cx="792088" cy="584448"/>
            <a:chOff x="1115616" y="1124744"/>
            <a:chExt cx="792088" cy="584448"/>
          </a:xfrm>
        </p:grpSpPr>
        <p:cxnSp>
          <p:nvCxnSpPr>
            <p:cNvPr id="33" name="Прямая соединительная линия 32">
              <a:extLst>
                <a:ext uri="{FF2B5EF4-FFF2-40B4-BE49-F238E27FC236}">
                  <a16:creationId xmlns:a16="http://schemas.microsoft.com/office/drawing/2014/main" id="{03DE6E19-E227-F1D2-9065-E41FBA9F31A7}"/>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34" name="Прямая соединительная линия 33">
              <a:extLst>
                <a:ext uri="{FF2B5EF4-FFF2-40B4-BE49-F238E27FC236}">
                  <a16:creationId xmlns:a16="http://schemas.microsoft.com/office/drawing/2014/main" id="{2ED7BE5A-1797-EEF3-712F-C3E0ED8822DC}"/>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grpSp>
        <p:nvGrpSpPr>
          <p:cNvPr id="35" name="Группа 34">
            <a:extLst>
              <a:ext uri="{FF2B5EF4-FFF2-40B4-BE49-F238E27FC236}">
                <a16:creationId xmlns:a16="http://schemas.microsoft.com/office/drawing/2014/main" id="{65A7728E-44D4-8E5F-36F8-ABF6FFE5D040}"/>
              </a:ext>
            </a:extLst>
          </p:cNvPr>
          <p:cNvGrpSpPr/>
          <p:nvPr/>
        </p:nvGrpSpPr>
        <p:grpSpPr>
          <a:xfrm>
            <a:off x="7350968" y="3196542"/>
            <a:ext cx="792088" cy="584448"/>
            <a:chOff x="1115616" y="1124744"/>
            <a:chExt cx="792088" cy="584448"/>
          </a:xfrm>
        </p:grpSpPr>
        <p:cxnSp>
          <p:nvCxnSpPr>
            <p:cNvPr id="36" name="Прямая соединительная линия 35">
              <a:extLst>
                <a:ext uri="{FF2B5EF4-FFF2-40B4-BE49-F238E27FC236}">
                  <a16:creationId xmlns:a16="http://schemas.microsoft.com/office/drawing/2014/main" id="{C13AD815-582E-628E-F715-F682919BB4CC}"/>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37" name="Прямая соединительная линия 36">
              <a:extLst>
                <a:ext uri="{FF2B5EF4-FFF2-40B4-BE49-F238E27FC236}">
                  <a16:creationId xmlns:a16="http://schemas.microsoft.com/office/drawing/2014/main" id="{887B6553-5CA0-FA5F-F73F-44D3660D2F77}"/>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sp>
        <p:nvSpPr>
          <p:cNvPr id="38" name="TextBox 37">
            <a:extLst>
              <a:ext uri="{FF2B5EF4-FFF2-40B4-BE49-F238E27FC236}">
                <a16:creationId xmlns:a16="http://schemas.microsoft.com/office/drawing/2014/main" id="{61407B42-0D38-AB58-4F3A-BAC8E54FB1B2}"/>
              </a:ext>
            </a:extLst>
          </p:cNvPr>
          <p:cNvSpPr txBox="1"/>
          <p:nvPr/>
        </p:nvSpPr>
        <p:spPr>
          <a:xfrm>
            <a:off x="6558880" y="2836502"/>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2</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9" name="TextBox 38">
            <a:extLst>
              <a:ext uri="{FF2B5EF4-FFF2-40B4-BE49-F238E27FC236}">
                <a16:creationId xmlns:a16="http://schemas.microsoft.com/office/drawing/2014/main" id="{AB7B23A2-97A2-D193-BFF7-885929750FD8}"/>
              </a:ext>
            </a:extLst>
          </p:cNvPr>
          <p:cNvSpPr txBox="1"/>
          <p:nvPr/>
        </p:nvSpPr>
        <p:spPr>
          <a:xfrm>
            <a:off x="8935144" y="4060638"/>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2</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0" name="TextBox 39">
            <a:extLst>
              <a:ext uri="{FF2B5EF4-FFF2-40B4-BE49-F238E27FC236}">
                <a16:creationId xmlns:a16="http://schemas.microsoft.com/office/drawing/2014/main" id="{FCCE6E5E-E62B-AA54-AB03-15DDE1C7A37F}"/>
              </a:ext>
            </a:extLst>
          </p:cNvPr>
          <p:cNvSpPr txBox="1"/>
          <p:nvPr/>
        </p:nvSpPr>
        <p:spPr>
          <a:xfrm>
            <a:off x="8143056" y="3628590"/>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2</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1" name="TextBox 40">
            <a:extLst>
              <a:ext uri="{FF2B5EF4-FFF2-40B4-BE49-F238E27FC236}">
                <a16:creationId xmlns:a16="http://schemas.microsoft.com/office/drawing/2014/main" id="{0845292D-4D28-A313-BE2E-F8CE26E1B77F}"/>
              </a:ext>
            </a:extLst>
          </p:cNvPr>
          <p:cNvSpPr txBox="1"/>
          <p:nvPr/>
        </p:nvSpPr>
        <p:spPr>
          <a:xfrm>
            <a:off x="5766792" y="2404454"/>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2</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2" name="TextBox 41">
            <a:extLst>
              <a:ext uri="{FF2B5EF4-FFF2-40B4-BE49-F238E27FC236}">
                <a16:creationId xmlns:a16="http://schemas.microsoft.com/office/drawing/2014/main" id="{D6A24DDF-14E0-FDB9-8E1A-274FF83BD905}"/>
              </a:ext>
            </a:extLst>
          </p:cNvPr>
          <p:cNvSpPr txBox="1"/>
          <p:nvPr/>
        </p:nvSpPr>
        <p:spPr>
          <a:xfrm>
            <a:off x="4974704" y="1972406"/>
            <a:ext cx="288032"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2</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3" name="TextBox 42">
            <a:extLst>
              <a:ext uri="{FF2B5EF4-FFF2-40B4-BE49-F238E27FC236}">
                <a16:creationId xmlns:a16="http://schemas.microsoft.com/office/drawing/2014/main" id="{8F43405F-F0A9-5D6D-C304-4DA996F60005}"/>
              </a:ext>
            </a:extLst>
          </p:cNvPr>
          <p:cNvSpPr txBox="1"/>
          <p:nvPr/>
        </p:nvSpPr>
        <p:spPr>
          <a:xfrm>
            <a:off x="7855024" y="4132646"/>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0</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4" name="TextBox 43">
            <a:extLst>
              <a:ext uri="{FF2B5EF4-FFF2-40B4-BE49-F238E27FC236}">
                <a16:creationId xmlns:a16="http://schemas.microsoft.com/office/drawing/2014/main" id="{372BE2C2-51B6-3EA4-4BA7-9A2319BCA7D5}"/>
              </a:ext>
            </a:extLst>
          </p:cNvPr>
          <p:cNvSpPr txBox="1"/>
          <p:nvPr/>
        </p:nvSpPr>
        <p:spPr>
          <a:xfrm>
            <a:off x="3030488" y="1612366"/>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5" name="TextBox 44">
            <a:extLst>
              <a:ext uri="{FF2B5EF4-FFF2-40B4-BE49-F238E27FC236}">
                <a16:creationId xmlns:a16="http://schemas.microsoft.com/office/drawing/2014/main" id="{515D0046-3C53-B978-0B44-126ECE2FBE4A}"/>
              </a:ext>
            </a:extLst>
          </p:cNvPr>
          <p:cNvSpPr txBox="1"/>
          <p:nvPr/>
        </p:nvSpPr>
        <p:spPr>
          <a:xfrm>
            <a:off x="3894584" y="2116422"/>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0</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6" name="TextBox 45">
            <a:extLst>
              <a:ext uri="{FF2B5EF4-FFF2-40B4-BE49-F238E27FC236}">
                <a16:creationId xmlns:a16="http://schemas.microsoft.com/office/drawing/2014/main" id="{3D37E963-1028-5FB1-EECA-4D8D63253368}"/>
              </a:ext>
            </a:extLst>
          </p:cNvPr>
          <p:cNvSpPr txBox="1"/>
          <p:nvPr/>
        </p:nvSpPr>
        <p:spPr>
          <a:xfrm>
            <a:off x="4686672" y="2476462"/>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7" name="TextBox 46">
            <a:extLst>
              <a:ext uri="{FF2B5EF4-FFF2-40B4-BE49-F238E27FC236}">
                <a16:creationId xmlns:a16="http://schemas.microsoft.com/office/drawing/2014/main" id="{037F48C4-CF84-5C5E-3269-1F64D1ACC834}"/>
              </a:ext>
            </a:extLst>
          </p:cNvPr>
          <p:cNvSpPr txBox="1"/>
          <p:nvPr/>
        </p:nvSpPr>
        <p:spPr>
          <a:xfrm>
            <a:off x="5478760" y="2908510"/>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8" name="TextBox 47">
            <a:extLst>
              <a:ext uri="{FF2B5EF4-FFF2-40B4-BE49-F238E27FC236}">
                <a16:creationId xmlns:a16="http://schemas.microsoft.com/office/drawing/2014/main" id="{CBDAC0CC-DE4C-4B8A-8FCF-5AAE092C5CAB}"/>
              </a:ext>
            </a:extLst>
          </p:cNvPr>
          <p:cNvSpPr txBox="1"/>
          <p:nvPr/>
        </p:nvSpPr>
        <p:spPr>
          <a:xfrm>
            <a:off x="6270848" y="3340558"/>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9" name="TextBox 48">
            <a:extLst>
              <a:ext uri="{FF2B5EF4-FFF2-40B4-BE49-F238E27FC236}">
                <a16:creationId xmlns:a16="http://schemas.microsoft.com/office/drawing/2014/main" id="{0A0D0D63-9823-E332-8D69-B42B89FF5DA3}"/>
              </a:ext>
            </a:extLst>
          </p:cNvPr>
          <p:cNvSpPr txBox="1"/>
          <p:nvPr/>
        </p:nvSpPr>
        <p:spPr>
          <a:xfrm>
            <a:off x="7062936" y="3772606"/>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0" name="TextBox 49">
            <a:extLst>
              <a:ext uri="{FF2B5EF4-FFF2-40B4-BE49-F238E27FC236}">
                <a16:creationId xmlns:a16="http://schemas.microsoft.com/office/drawing/2014/main" id="{3AF3AD19-9492-A255-975E-88BEABF67B4C}"/>
              </a:ext>
            </a:extLst>
          </p:cNvPr>
          <p:cNvSpPr txBox="1"/>
          <p:nvPr/>
        </p:nvSpPr>
        <p:spPr>
          <a:xfrm>
            <a:off x="8575104" y="4492686"/>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1" name="TextBox 50">
            <a:extLst>
              <a:ext uri="{FF2B5EF4-FFF2-40B4-BE49-F238E27FC236}">
                <a16:creationId xmlns:a16="http://schemas.microsoft.com/office/drawing/2014/main" id="{2F764824-084D-F851-4567-7B274B833D22}"/>
              </a:ext>
            </a:extLst>
          </p:cNvPr>
          <p:cNvSpPr txBox="1"/>
          <p:nvPr/>
        </p:nvSpPr>
        <p:spPr>
          <a:xfrm>
            <a:off x="9007152" y="4564694"/>
            <a:ext cx="288032" cy="523220"/>
          </a:xfrm>
          <a:prstGeom prst="rect">
            <a:avLst/>
          </a:prstGeom>
          <a:noFill/>
        </p:spPr>
        <p:txBody>
          <a:bodyPr wrap="square" rtlCol="0">
            <a:spAutoFit/>
          </a:bodyPr>
          <a:lstStyle/>
          <a:p>
            <a:r>
              <a:rPr lang="kk-KZ"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a:t>
            </a:r>
            <a:endParaRPr lang="ru-RU" sz="2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52" name="Группа 51">
            <a:extLst>
              <a:ext uri="{FF2B5EF4-FFF2-40B4-BE49-F238E27FC236}">
                <a16:creationId xmlns:a16="http://schemas.microsoft.com/office/drawing/2014/main" id="{73FB820C-D860-8832-E0B3-D3B326CF4C93}"/>
              </a:ext>
            </a:extLst>
          </p:cNvPr>
          <p:cNvGrpSpPr/>
          <p:nvPr/>
        </p:nvGrpSpPr>
        <p:grpSpPr>
          <a:xfrm>
            <a:off x="8143056" y="3556582"/>
            <a:ext cx="792088" cy="584448"/>
            <a:chOff x="1115616" y="1124744"/>
            <a:chExt cx="792088" cy="584448"/>
          </a:xfrm>
        </p:grpSpPr>
        <p:cxnSp>
          <p:nvCxnSpPr>
            <p:cNvPr id="53" name="Прямая соединительная линия 52">
              <a:extLst>
                <a:ext uri="{FF2B5EF4-FFF2-40B4-BE49-F238E27FC236}">
                  <a16:creationId xmlns:a16="http://schemas.microsoft.com/office/drawing/2014/main" id="{5302518C-4FF2-BC83-2C95-E9B2782DDB9D}"/>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54" name="Прямая соединительная линия 53">
              <a:extLst>
                <a:ext uri="{FF2B5EF4-FFF2-40B4-BE49-F238E27FC236}">
                  <a16:creationId xmlns:a16="http://schemas.microsoft.com/office/drawing/2014/main" id="{ADF65677-8995-1A1C-C20F-CAFF0722834B}"/>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grpSp>
        <p:nvGrpSpPr>
          <p:cNvPr id="55" name="Группа 54">
            <a:extLst>
              <a:ext uri="{FF2B5EF4-FFF2-40B4-BE49-F238E27FC236}">
                <a16:creationId xmlns:a16="http://schemas.microsoft.com/office/drawing/2014/main" id="{ED18B18C-B62F-543C-BB5B-A5377FC531B5}"/>
              </a:ext>
            </a:extLst>
          </p:cNvPr>
          <p:cNvGrpSpPr/>
          <p:nvPr/>
        </p:nvGrpSpPr>
        <p:grpSpPr>
          <a:xfrm>
            <a:off x="8935144" y="3988630"/>
            <a:ext cx="792088" cy="584448"/>
            <a:chOff x="1115616" y="1124744"/>
            <a:chExt cx="792088" cy="584448"/>
          </a:xfrm>
        </p:grpSpPr>
        <p:cxnSp>
          <p:nvCxnSpPr>
            <p:cNvPr id="56" name="Прямая соединительная линия 55">
              <a:extLst>
                <a:ext uri="{FF2B5EF4-FFF2-40B4-BE49-F238E27FC236}">
                  <a16:creationId xmlns:a16="http://schemas.microsoft.com/office/drawing/2014/main" id="{E4C5316D-4B8A-2570-FF73-C4CCEFCBC038}"/>
                </a:ext>
              </a:extLst>
            </p:cNvPr>
            <p:cNvCxnSpPr/>
            <p:nvPr/>
          </p:nvCxnSpPr>
          <p:spPr>
            <a:xfrm>
              <a:off x="1115616" y="1124744"/>
              <a:ext cx="0" cy="57606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cxnSp>
          <p:nvCxnSpPr>
            <p:cNvPr id="57" name="Прямая соединительная линия 56">
              <a:extLst>
                <a:ext uri="{FF2B5EF4-FFF2-40B4-BE49-F238E27FC236}">
                  <a16:creationId xmlns:a16="http://schemas.microsoft.com/office/drawing/2014/main" id="{33ADF16E-F994-F537-6952-C29496BBF46D}"/>
                </a:ext>
              </a:extLst>
            </p:cNvPr>
            <p:cNvCxnSpPr/>
            <p:nvPr/>
          </p:nvCxnSpPr>
          <p:spPr>
            <a:xfrm flipH="1">
              <a:off x="1115616" y="1700808"/>
              <a:ext cx="792088" cy="8384"/>
            </a:xfrm>
            <a:prstGeom prst="line">
              <a:avLst/>
            </a:prstGeom>
            <a:ln>
              <a:solidFill>
                <a:schemeClr val="tx1"/>
              </a:solidFill>
            </a:ln>
          </p:spPr>
          <p:style>
            <a:lnRef idx="3">
              <a:schemeClr val="accent2"/>
            </a:lnRef>
            <a:fillRef idx="0">
              <a:schemeClr val="accent2"/>
            </a:fillRef>
            <a:effectRef idx="2">
              <a:schemeClr val="accent2"/>
            </a:effectRef>
            <a:fontRef idx="minor">
              <a:schemeClr val="tx1"/>
            </a:fontRef>
          </p:style>
        </p:cxnSp>
      </p:grpSp>
      <p:sp>
        <p:nvSpPr>
          <p:cNvPr id="58" name="TextBox 57">
            <a:extLst>
              <a:ext uri="{FF2B5EF4-FFF2-40B4-BE49-F238E27FC236}">
                <a16:creationId xmlns:a16="http://schemas.microsoft.com/office/drawing/2014/main" id="{4316D375-6D42-2F3A-9531-0080A6E7C2D9}"/>
              </a:ext>
            </a:extLst>
          </p:cNvPr>
          <p:cNvSpPr txBox="1"/>
          <p:nvPr/>
        </p:nvSpPr>
        <p:spPr>
          <a:xfrm>
            <a:off x="8503096" y="4060638"/>
            <a:ext cx="504056" cy="523220"/>
          </a:xfrm>
          <a:prstGeom prst="rect">
            <a:avLst/>
          </a:prstGeom>
          <a:noFill/>
        </p:spPr>
        <p:txBody>
          <a:bodyPr wrap="square" rtlCol="0">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3</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cxnSp>
        <p:nvCxnSpPr>
          <p:cNvPr id="59" name="Прямая со стрелкой 58">
            <a:extLst>
              <a:ext uri="{FF2B5EF4-FFF2-40B4-BE49-F238E27FC236}">
                <a16:creationId xmlns:a16="http://schemas.microsoft.com/office/drawing/2014/main" id="{2608C1AF-1F62-9E36-2F5A-63FCDD9AF428}"/>
              </a:ext>
            </a:extLst>
          </p:cNvPr>
          <p:cNvCxnSpPr/>
          <p:nvPr/>
        </p:nvCxnSpPr>
        <p:spPr>
          <a:xfrm flipH="1" flipV="1">
            <a:off x="2598440" y="2044414"/>
            <a:ext cx="5544616" cy="316835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60" name="Прямоугольник 59">
            <a:extLst>
              <a:ext uri="{FF2B5EF4-FFF2-40B4-BE49-F238E27FC236}">
                <a16:creationId xmlns:a16="http://schemas.microsoft.com/office/drawing/2014/main" id="{FF9AB369-1510-6C64-4D0B-F2C94F74F7A4}"/>
              </a:ext>
            </a:extLst>
          </p:cNvPr>
          <p:cNvSpPr/>
          <p:nvPr/>
        </p:nvSpPr>
        <p:spPr>
          <a:xfrm>
            <a:off x="5694784" y="532246"/>
            <a:ext cx="3114699" cy="523220"/>
          </a:xfrm>
          <a:prstGeom prst="rect">
            <a:avLst/>
          </a:prstGeom>
        </p:spPr>
        <p:txBody>
          <a:bodyPr wrap="none">
            <a:spAutoFit/>
          </a:bodyPr>
          <a:lstStyle/>
          <a:p>
            <a:r>
              <a:rPr lang="kk-KZ" sz="2800" b="1" dirty="0">
                <a:effectLst>
                  <a:outerShdw blurRad="38100" dist="38100" dir="2700000" algn="tl">
                    <a:srgbClr val="000000">
                      <a:alpha val="43137"/>
                    </a:srgbClr>
                  </a:outerShdw>
                </a:effectLst>
                <a:latin typeface="Times New Roman" pitchFamily="18" charset="0"/>
                <a:cs typeface="Times New Roman" pitchFamily="18" charset="0"/>
              </a:rPr>
              <a:t>891</a:t>
            </a:r>
            <a:r>
              <a:rPr lang="kk-KZ" sz="2800" b="1" baseline="-25000" dirty="0">
                <a:effectLst>
                  <a:outerShdw blurRad="38100" dist="38100" dir="2700000" algn="tl">
                    <a:srgbClr val="000000">
                      <a:alpha val="43137"/>
                    </a:srgbClr>
                  </a:outerShdw>
                </a:effectLst>
                <a:latin typeface="Times New Roman" pitchFamily="18" charset="0"/>
                <a:cs typeface="Times New Roman" pitchFamily="18" charset="0"/>
              </a:rPr>
              <a:t>10 </a:t>
            </a:r>
            <a:r>
              <a:rPr lang="kk-KZ" sz="2800" b="1" dirty="0">
                <a:effectLst>
                  <a:outerShdw blurRad="38100" dist="38100" dir="2700000" algn="tl">
                    <a:srgbClr val="000000">
                      <a:alpha val="43137"/>
                    </a:srgbClr>
                  </a:outerShdw>
                </a:effectLst>
                <a:latin typeface="Times New Roman" pitchFamily="18" charset="0"/>
                <a:cs typeface="Times New Roman" pitchFamily="18" charset="0"/>
              </a:rPr>
              <a:t>=1101111011</a:t>
            </a:r>
            <a:r>
              <a:rPr lang="kk-KZ" sz="2800" b="1" baseline="-25000" dirty="0">
                <a:effectLst>
                  <a:outerShdw blurRad="38100" dist="38100" dir="2700000" algn="tl">
                    <a:srgbClr val="000000">
                      <a:alpha val="43137"/>
                    </a:srgbClr>
                  </a:outerShdw>
                </a:effectLst>
                <a:latin typeface="Times New Roman" pitchFamily="18" charset="0"/>
                <a:cs typeface="Times New Roman" pitchFamily="18" charset="0"/>
              </a:rPr>
              <a:t>2</a:t>
            </a:r>
            <a:r>
              <a:rPr lang="kk-KZ" sz="2800" b="1" dirty="0">
                <a:effectLst>
                  <a:outerShdw blurRad="38100" dist="38100" dir="2700000" algn="tl">
                    <a:srgbClr val="000000">
                      <a:alpha val="43137"/>
                    </a:srgbClr>
                  </a:outerShdw>
                </a:effectLst>
                <a:latin typeface="Times New Roman" pitchFamily="18" charset="0"/>
                <a:cs typeface="Times New Roman" pitchFamily="18" charset="0"/>
              </a:rPr>
              <a:t> </a:t>
            </a:r>
            <a:endParaRPr lang="ru-RU"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61" name="TextBox 60">
            <a:extLst>
              <a:ext uri="{FF2B5EF4-FFF2-40B4-BE49-F238E27FC236}">
                <a16:creationId xmlns:a16="http://schemas.microsoft.com/office/drawing/2014/main" id="{058F9655-DAC1-F0CF-6231-633D52F73C50}"/>
              </a:ext>
            </a:extLst>
          </p:cNvPr>
          <p:cNvSpPr txBox="1"/>
          <p:nvPr/>
        </p:nvSpPr>
        <p:spPr>
          <a:xfrm>
            <a:off x="1806352" y="4636702"/>
            <a:ext cx="4680520" cy="1692771"/>
          </a:xfrm>
          <a:prstGeom prst="rect">
            <a:avLst/>
          </a:prstGeom>
          <a:noFill/>
        </p:spPr>
        <p:txBody>
          <a:bodyPr wrap="square" rtlCol="0">
            <a:spAutoFit/>
          </a:bodyPr>
          <a:lstStyle/>
          <a:p>
            <a:r>
              <a:rPr lang="kk-KZ" sz="2000" dirty="0">
                <a:latin typeface="Times New Roman" pitchFamily="18" charset="0"/>
                <a:cs typeface="Times New Roman" pitchFamily="18" charset="0"/>
              </a:rPr>
              <a:t>Бүтін оң ондық санды екілік санау жүйесіне ауыстыру үшін осы санды </a:t>
            </a:r>
            <a:r>
              <a:rPr lang="kk-KZ" sz="2400" dirty="0">
                <a:solidFill>
                  <a:srgbClr val="FF0000"/>
                </a:solidFill>
                <a:latin typeface="Times New Roman" pitchFamily="18" charset="0"/>
                <a:cs typeface="Times New Roman" pitchFamily="18" charset="0"/>
              </a:rPr>
              <a:t>2</a:t>
            </a:r>
            <a:r>
              <a:rPr lang="kk-KZ" sz="2000" dirty="0">
                <a:latin typeface="Times New Roman" pitchFamily="18" charset="0"/>
                <a:cs typeface="Times New Roman" pitchFamily="18" charset="0"/>
              </a:rPr>
              <a:t>-ге бөлу керек. Алынған бөліндіні қайтадан екіге бөліп және т.с.с. алынған бөлінді 2-ден кіші болғанша бөле беру керек.</a:t>
            </a:r>
            <a:endParaRPr lang="ru-RU" sz="2000" dirty="0">
              <a:latin typeface="Times New Roman" pitchFamily="18" charset="0"/>
              <a:cs typeface="Times New Roman" pitchFamily="18" charset="0"/>
            </a:endParaRPr>
          </a:p>
        </p:txBody>
      </p:sp>
      <p:sp>
        <p:nvSpPr>
          <p:cNvPr id="63" name="TextBox 62">
            <a:extLst>
              <a:ext uri="{FF2B5EF4-FFF2-40B4-BE49-F238E27FC236}">
                <a16:creationId xmlns:a16="http://schemas.microsoft.com/office/drawing/2014/main" id="{8EDAC171-8369-6AA3-2718-ED612428071E}"/>
              </a:ext>
            </a:extLst>
          </p:cNvPr>
          <p:cNvSpPr txBox="1"/>
          <p:nvPr/>
        </p:nvSpPr>
        <p:spPr>
          <a:xfrm rot="1781802">
            <a:off x="3429698" y="3647807"/>
            <a:ext cx="3816424" cy="369332"/>
          </a:xfrm>
          <a:prstGeom prst="rect">
            <a:avLst/>
          </a:prstGeom>
          <a:noFill/>
        </p:spPr>
        <p:txBody>
          <a:bodyPr wrap="square" rtlCol="0">
            <a:spAutoFit/>
          </a:bodyPr>
          <a:lstStyle/>
          <a:p>
            <a:r>
              <a:rPr lang="kk-KZ" b="1" dirty="0">
                <a:effectLst>
                  <a:outerShdw blurRad="38100" dist="38100" dir="2700000" algn="tl">
                    <a:srgbClr val="000000">
                      <a:alpha val="43137"/>
                    </a:srgbClr>
                  </a:outerShdw>
                </a:effectLst>
                <a:latin typeface="Times New Roman" pitchFamily="18" charset="0"/>
                <a:cs typeface="Times New Roman" pitchFamily="18" charset="0"/>
              </a:rPr>
              <a:t>төменнен жоғары қарай жазамыз</a:t>
            </a:r>
            <a:endParaRPr lang="ru-RU"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60316026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1874</TotalTime>
  <Words>2184</Words>
  <Application>Microsoft Office PowerPoint</Application>
  <PresentationFormat>Широкоэкранный</PresentationFormat>
  <Paragraphs>261</Paragraphs>
  <Slides>34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34</vt:i4>
      </vt:variant>
    </vt:vector>
  </HeadingPairs>
  <TitlesOfParts>
    <vt:vector size="41" baseType="lpstr">
      <vt:lpstr>Arial</vt:lpstr>
      <vt:lpstr>Calibri</vt:lpstr>
      <vt:lpstr>Calibri Light</vt:lpstr>
      <vt:lpstr>georgia</vt:lpstr>
      <vt:lpstr>georgia</vt:lpstr>
      <vt:lpstr>Times New Roman</vt:lpstr>
      <vt:lpstr>Тема Office</vt:lpstr>
      <vt:lpstr>Лек 1. Кіріспе. Сандық технологияның арифметикалық негіздері. Санау жүйелері. Олардың түрлері мен классификациясы. Сандарды әртүрлі санақ жүйелеріне түрлендіру. Арифметикалық қолдану. Сандық технологияның логикалық негіздері. Бул алгебрасы. Логикалық элементтер. Логикалық элементтердің ақиқат кестесі.</vt:lpstr>
      <vt:lpstr>Санау жүйелері. Олардың түрлері мен классификациясы. Сандарды әртүрлі санақ жүйелеріне түрлендіру. Арифметикалық амалдар: қосу, алу, көбейту, бөлу</vt:lpstr>
      <vt:lpstr>Позициялық санау жүйелері</vt:lpstr>
      <vt:lpstr>Ондық санау жүйесі</vt:lpstr>
      <vt:lpstr>Екілік санау жүйесі</vt:lpstr>
      <vt:lpstr>Оналтылық санау жүйесі</vt:lpstr>
      <vt:lpstr>Сегіздік санау жүйесі</vt:lpstr>
      <vt:lpstr>Екілік санау жүйесінен ондық санау жүйесіне алмастыру</vt:lpstr>
      <vt:lpstr>Презентация PowerPoint</vt:lpstr>
      <vt:lpstr>Ондық сандарды сегіздік санау жүйесіне ауыстыру</vt:lpstr>
      <vt:lpstr>Презентация PowerPoint</vt:lpstr>
      <vt:lpstr>Сегіздік санау жүйесінен ондық санау жүйесіне алмастыру</vt:lpstr>
      <vt:lpstr>Ондық сандарды оналтылық санау жүйесіне ауыстыру.</vt:lpstr>
      <vt:lpstr>Презентация PowerPoint</vt:lpstr>
      <vt:lpstr>Презентация PowerPoint</vt:lpstr>
      <vt:lpstr>Презентация PowerPoint</vt:lpstr>
      <vt:lpstr>Арифметикалық амалдар: қосу, алу, көбейту, бөлу</vt:lpstr>
      <vt:lpstr>Арифметикалық амалдар: қосу, алу, көбейту, бөлу</vt:lpstr>
      <vt:lpstr>Арифметикалық амалдар: қосу, алу, көбейту, бөлу</vt:lpstr>
      <vt:lpstr>Арифметикалық амалдар: қосу, алу, көбейту, бөлу</vt:lpstr>
      <vt:lpstr>Сандық технологияның логикалық негіздері. Бул алгебрасы. Бул функциясы туралы түсінік. Негізгі логикалық операциялар: ЖӘНЕ, НЕМЕСЕ, ЕМЕС. Бул операциялардың негізгі заңдары, қасиеттері және сәйкестіктері. Карно картасы. Вейч диаграммасы. </vt:lpstr>
      <vt:lpstr>Презентация PowerPoint</vt:lpstr>
      <vt:lpstr>Бул операциялардың негізгі заңдары, қасиеттері және сәйкестіктері</vt:lpstr>
      <vt:lpstr>Презентация PowerPoint</vt:lpstr>
      <vt:lpstr>Презентация PowerPoint</vt:lpstr>
      <vt:lpstr>Презентация PowerPoint</vt:lpstr>
      <vt:lpstr>Ақиқаттық кестесі </vt:lpstr>
      <vt:lpstr>Және элементі</vt:lpstr>
      <vt:lpstr>Презентация PowerPoint</vt:lpstr>
      <vt:lpstr>Немесе элементі. </vt:lpstr>
      <vt:lpstr>Презентация PowerPoint</vt:lpstr>
      <vt:lpstr>Емес элементі. </vt:lpstr>
      <vt:lpstr>Презентация PowerPoint</vt:lpstr>
      <vt:lpstr>Типтік логикалық құрылғылар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Сандық технологияның арифметикалық негіздері. Санау жүйелері. Олардың түрлері мен классификациясы. Сандарды әртүрлі санақ жүйелеріне түрлендіру. Арифметикалық амалдар: қосу, алу, көбейту, бөлу</dc:title>
  <dc:creator>nurtay albanbay</dc:creator>
  <cp:lastModifiedBy>Nurtay Albanbay</cp:lastModifiedBy>
  <cp:revision>67</cp:revision>
  <dcterms:created xsi:type="dcterms:W3CDTF">2023-09-10T21:01:55Z</dcterms:created>
  <dcterms:modified xsi:type="dcterms:W3CDTF">2024-09-02T19:30:00Z</dcterms:modified>
</cp:coreProperties>
</file>