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3" r:id="rId5"/>
    <p:sldId id="272" r:id="rId6"/>
    <p:sldId id="257" r:id="rId7"/>
    <p:sldId id="262" r:id="rId8"/>
    <p:sldId id="261" r:id="rId9"/>
    <p:sldId id="274" r:id="rId10"/>
    <p:sldId id="263" r:id="rId11"/>
    <p:sldId id="266" r:id="rId12"/>
    <p:sldId id="298" r:id="rId13"/>
    <p:sldId id="275" r:id="rId14"/>
    <p:sldId id="276" r:id="rId15"/>
    <p:sldId id="277" r:id="rId16"/>
    <p:sldId id="278" r:id="rId17"/>
    <p:sldId id="267" r:id="rId18"/>
    <p:sldId id="299"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64" r:id="rId38"/>
    <p:sldId id="268" r:id="rId39"/>
  </p:sldIdLst>
  <p:sldSz cx="12192000" cy="6858000"/>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9B4CDA7-9EE3-4268-BB9C-0F667F71283A}">
          <p14:sldIdLst>
            <p14:sldId id="256"/>
            <p14:sldId id="270"/>
            <p14:sldId id="271"/>
            <p14:sldId id="273"/>
            <p14:sldId id="272"/>
            <p14:sldId id="257"/>
            <p14:sldId id="262"/>
            <p14:sldId id="261"/>
            <p14:sldId id="274"/>
            <p14:sldId id="263"/>
            <p14:sldId id="266"/>
            <p14:sldId id="298"/>
            <p14:sldId id="275"/>
            <p14:sldId id="276"/>
            <p14:sldId id="277"/>
            <p14:sldId id="278"/>
            <p14:sldId id="267"/>
            <p14:sldId id="299"/>
            <p14:sldId id="279"/>
            <p14:sldId id="280"/>
            <p14:sldId id="281"/>
            <p14:sldId id="282"/>
            <p14:sldId id="283"/>
            <p14:sldId id="284"/>
            <p14:sldId id="286"/>
            <p14:sldId id="287"/>
            <p14:sldId id="288"/>
            <p14:sldId id="289"/>
            <p14:sldId id="290"/>
            <p14:sldId id="291"/>
            <p14:sldId id="292"/>
            <p14:sldId id="293"/>
            <p14:sldId id="294"/>
            <p14:sldId id="295"/>
            <p14:sldId id="296"/>
            <p14:sldId id="297"/>
            <p14:sldId id="264"/>
            <p14:sldId id="268"/>
          </p14:sldIdLst>
        </p14:section>
        <p14:section name="Раздел без заголовка" id="{959FEDD1-85EE-42BF-B882-A8E2E4ED3A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CC733-1B19-30FF-DDC9-A97DE73DE3A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kk-KZ"/>
          </a:p>
        </p:txBody>
      </p:sp>
      <p:sp>
        <p:nvSpPr>
          <p:cNvPr id="3" name="Подзаголовок 2">
            <a:extLst>
              <a:ext uri="{FF2B5EF4-FFF2-40B4-BE49-F238E27FC236}">
                <a16:creationId xmlns:a16="http://schemas.microsoft.com/office/drawing/2014/main" id="{C6D7B81C-6BAC-7C41-39DC-64963E5C5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kk-KZ"/>
          </a:p>
        </p:txBody>
      </p:sp>
      <p:sp>
        <p:nvSpPr>
          <p:cNvPr id="4" name="Дата 3">
            <a:extLst>
              <a:ext uri="{FF2B5EF4-FFF2-40B4-BE49-F238E27FC236}">
                <a16:creationId xmlns:a16="http://schemas.microsoft.com/office/drawing/2014/main" id="{B5C33E4E-26BC-8D2D-E83F-25338724E126}"/>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3E72AC1B-A5EC-2736-9389-F1A3ED5B8777}"/>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EE67EC09-3336-3E6D-18BC-1576FA67F711}"/>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222857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D2B6F-0F64-D0B5-A390-9451534AB408}"/>
              </a:ext>
            </a:extLst>
          </p:cNvPr>
          <p:cNvSpPr>
            <a:spLocks noGrp="1"/>
          </p:cNvSpPr>
          <p:nvPr>
            <p:ph type="title"/>
          </p:nvPr>
        </p:nvSpPr>
        <p:spPr/>
        <p:txBody>
          <a:bodyPr/>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EAE3B199-B543-D853-F07D-113A26D0A61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C7AAAFB0-105E-5113-C1FD-8F073BE89198}"/>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22D1A603-A46F-F042-0BFC-5EF4EDD51BFD}"/>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8D314B7A-583B-C961-1862-285469E4237B}"/>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271876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B5004DA-2B86-3557-65AC-3C16D5B9804E}"/>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1CC176E7-6F74-425A-FF2E-6B8A8C46B5E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9CF7C705-BB01-5135-4312-22168DB38C36}"/>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FB8819B5-67CA-4505-BEB9-E0C4BF999774}"/>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B560BEBF-7D29-DE6C-CAD1-4537B3B975DE}"/>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21683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FECA78-D6D2-D452-CC6F-99A55EA68505}"/>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C4B9DE9C-55CD-A863-A91C-80F2AE08E5D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030FD5FC-3DB8-0668-31E3-8CD612544937}"/>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3CC0FF08-457E-DCF1-7A64-72599261677B}"/>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E1DD28E2-9761-4A5F-E6C7-C2F1DEB16A94}"/>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35338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7459AA-5EC4-7DED-83EB-80AC36AA4A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kk-KZ"/>
          </a:p>
        </p:txBody>
      </p:sp>
      <p:sp>
        <p:nvSpPr>
          <p:cNvPr id="3" name="Текст 2">
            <a:extLst>
              <a:ext uri="{FF2B5EF4-FFF2-40B4-BE49-F238E27FC236}">
                <a16:creationId xmlns:a16="http://schemas.microsoft.com/office/drawing/2014/main" id="{CFFFE3FA-DD56-4E74-7178-4A3BA01AA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D078B63-FFF9-E591-A11F-43BFF7EBF516}"/>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C8DF90F8-C214-F1CF-0CBE-493DEB62293D}"/>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D294EADE-DDD0-885F-9672-7FC334222DE5}"/>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277954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7C737D-4004-35FA-D293-FCE56560C2F8}"/>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2649A3AE-3AC9-CC8D-45FD-20B159A98F1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Объект 3">
            <a:extLst>
              <a:ext uri="{FF2B5EF4-FFF2-40B4-BE49-F238E27FC236}">
                <a16:creationId xmlns:a16="http://schemas.microsoft.com/office/drawing/2014/main" id="{D61C0A98-19AA-67B7-3CA5-2B9111B4535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Дата 4">
            <a:extLst>
              <a:ext uri="{FF2B5EF4-FFF2-40B4-BE49-F238E27FC236}">
                <a16:creationId xmlns:a16="http://schemas.microsoft.com/office/drawing/2014/main" id="{D5F0FACB-6803-EA4C-2C79-2C42FA46778E}"/>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6" name="Нижний колонтитул 5">
            <a:extLst>
              <a:ext uri="{FF2B5EF4-FFF2-40B4-BE49-F238E27FC236}">
                <a16:creationId xmlns:a16="http://schemas.microsoft.com/office/drawing/2014/main" id="{0E760C7C-8D03-1AAA-5A5F-6FF787559C62}"/>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8418F388-8A06-61C3-FDF9-CEDA587E4167}"/>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149927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4CCE15-4F70-BF70-738D-9D3B27E6CF1B}"/>
              </a:ext>
            </a:extLst>
          </p:cNvPr>
          <p:cNvSpPr>
            <a:spLocks noGrp="1"/>
          </p:cNvSpPr>
          <p:nvPr>
            <p:ph type="title"/>
          </p:nvPr>
        </p:nvSpPr>
        <p:spPr>
          <a:xfrm>
            <a:off x="839788" y="365125"/>
            <a:ext cx="10515600" cy="1325563"/>
          </a:xfrm>
        </p:spPr>
        <p:txBody>
          <a:bodyPr/>
          <a:lstStyle/>
          <a:p>
            <a:r>
              <a:rPr lang="ru-RU"/>
              <a:t>Образец заголовка</a:t>
            </a:r>
            <a:endParaRPr lang="kk-KZ"/>
          </a:p>
        </p:txBody>
      </p:sp>
      <p:sp>
        <p:nvSpPr>
          <p:cNvPr id="3" name="Текст 2">
            <a:extLst>
              <a:ext uri="{FF2B5EF4-FFF2-40B4-BE49-F238E27FC236}">
                <a16:creationId xmlns:a16="http://schemas.microsoft.com/office/drawing/2014/main" id="{995FB029-CBF4-1263-37F4-F4365F0BF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F3DA6B1-C776-FD3A-C8A5-7D8EC3BD329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Текст 4">
            <a:extLst>
              <a:ext uri="{FF2B5EF4-FFF2-40B4-BE49-F238E27FC236}">
                <a16:creationId xmlns:a16="http://schemas.microsoft.com/office/drawing/2014/main" id="{7AD00F95-D72E-45D2-97AF-DDFCDA837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6E2E89-5356-B95E-A0E2-1D38D945645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7" name="Дата 6">
            <a:extLst>
              <a:ext uri="{FF2B5EF4-FFF2-40B4-BE49-F238E27FC236}">
                <a16:creationId xmlns:a16="http://schemas.microsoft.com/office/drawing/2014/main" id="{F94B7B4D-43F2-007C-77AA-45E7BD4CBCD5}"/>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8" name="Нижний колонтитул 7">
            <a:extLst>
              <a:ext uri="{FF2B5EF4-FFF2-40B4-BE49-F238E27FC236}">
                <a16:creationId xmlns:a16="http://schemas.microsoft.com/office/drawing/2014/main" id="{1E02A86B-2434-7E68-E552-A70079EFF4D4}"/>
              </a:ext>
            </a:extLst>
          </p:cNvPr>
          <p:cNvSpPr>
            <a:spLocks noGrp="1"/>
          </p:cNvSpPr>
          <p:nvPr>
            <p:ph type="ftr" sz="quarter" idx="11"/>
          </p:nvPr>
        </p:nvSpPr>
        <p:spPr/>
        <p:txBody>
          <a:bodyPr/>
          <a:lstStyle/>
          <a:p>
            <a:endParaRPr lang="kk-KZ"/>
          </a:p>
        </p:txBody>
      </p:sp>
      <p:sp>
        <p:nvSpPr>
          <p:cNvPr id="9" name="Номер слайда 8">
            <a:extLst>
              <a:ext uri="{FF2B5EF4-FFF2-40B4-BE49-F238E27FC236}">
                <a16:creationId xmlns:a16="http://schemas.microsoft.com/office/drawing/2014/main" id="{2D581A57-2D08-6F8F-B310-DFD414FC9B5B}"/>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335909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2A291-F4D7-8359-6A48-5DA2D5DBD80F}"/>
              </a:ext>
            </a:extLst>
          </p:cNvPr>
          <p:cNvSpPr>
            <a:spLocks noGrp="1"/>
          </p:cNvSpPr>
          <p:nvPr>
            <p:ph type="title"/>
          </p:nvPr>
        </p:nvSpPr>
        <p:spPr/>
        <p:txBody>
          <a:bodyPr/>
          <a:lstStyle/>
          <a:p>
            <a:r>
              <a:rPr lang="ru-RU"/>
              <a:t>Образец заголовка</a:t>
            </a:r>
            <a:endParaRPr lang="kk-KZ"/>
          </a:p>
        </p:txBody>
      </p:sp>
      <p:sp>
        <p:nvSpPr>
          <p:cNvPr id="3" name="Дата 2">
            <a:extLst>
              <a:ext uri="{FF2B5EF4-FFF2-40B4-BE49-F238E27FC236}">
                <a16:creationId xmlns:a16="http://schemas.microsoft.com/office/drawing/2014/main" id="{04B39DBA-0B89-0497-BD84-0461E7712A1E}"/>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4" name="Нижний колонтитул 3">
            <a:extLst>
              <a:ext uri="{FF2B5EF4-FFF2-40B4-BE49-F238E27FC236}">
                <a16:creationId xmlns:a16="http://schemas.microsoft.com/office/drawing/2014/main" id="{ECCD0966-7754-CBA0-727E-20F2A7E06816}"/>
              </a:ext>
            </a:extLst>
          </p:cNvPr>
          <p:cNvSpPr>
            <a:spLocks noGrp="1"/>
          </p:cNvSpPr>
          <p:nvPr>
            <p:ph type="ftr" sz="quarter" idx="11"/>
          </p:nvPr>
        </p:nvSpPr>
        <p:spPr/>
        <p:txBody>
          <a:bodyPr/>
          <a:lstStyle/>
          <a:p>
            <a:endParaRPr lang="kk-KZ"/>
          </a:p>
        </p:txBody>
      </p:sp>
      <p:sp>
        <p:nvSpPr>
          <p:cNvPr id="5" name="Номер слайда 4">
            <a:extLst>
              <a:ext uri="{FF2B5EF4-FFF2-40B4-BE49-F238E27FC236}">
                <a16:creationId xmlns:a16="http://schemas.microsoft.com/office/drawing/2014/main" id="{073766C8-17C1-B4B3-D734-B8A5A75777A5}"/>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347460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7238659-1FC2-BF06-A1B5-1DDC3110314B}"/>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3" name="Нижний колонтитул 2">
            <a:extLst>
              <a:ext uri="{FF2B5EF4-FFF2-40B4-BE49-F238E27FC236}">
                <a16:creationId xmlns:a16="http://schemas.microsoft.com/office/drawing/2014/main" id="{788994EC-633A-7272-C03B-76D166B10C9F}"/>
              </a:ext>
            </a:extLst>
          </p:cNvPr>
          <p:cNvSpPr>
            <a:spLocks noGrp="1"/>
          </p:cNvSpPr>
          <p:nvPr>
            <p:ph type="ftr" sz="quarter" idx="11"/>
          </p:nvPr>
        </p:nvSpPr>
        <p:spPr/>
        <p:txBody>
          <a:bodyPr/>
          <a:lstStyle/>
          <a:p>
            <a:endParaRPr lang="kk-KZ"/>
          </a:p>
        </p:txBody>
      </p:sp>
      <p:sp>
        <p:nvSpPr>
          <p:cNvPr id="4" name="Номер слайда 3">
            <a:extLst>
              <a:ext uri="{FF2B5EF4-FFF2-40B4-BE49-F238E27FC236}">
                <a16:creationId xmlns:a16="http://schemas.microsoft.com/office/drawing/2014/main" id="{4C75CBD0-1E86-E64D-00AF-6BE02E21CC05}"/>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36092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531129-E1D1-3BEB-A31C-D3A8E2D1CCA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Объект 2">
            <a:extLst>
              <a:ext uri="{FF2B5EF4-FFF2-40B4-BE49-F238E27FC236}">
                <a16:creationId xmlns:a16="http://schemas.microsoft.com/office/drawing/2014/main" id="{AFB47E31-8EA7-C9B4-C306-A224D03C9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Текст 3">
            <a:extLst>
              <a:ext uri="{FF2B5EF4-FFF2-40B4-BE49-F238E27FC236}">
                <a16:creationId xmlns:a16="http://schemas.microsoft.com/office/drawing/2014/main" id="{8BBF02DA-651A-89C6-167F-CF49D77B9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A7F199E-3D36-54C3-0BC9-F4A61443C4CF}"/>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6" name="Нижний колонтитул 5">
            <a:extLst>
              <a:ext uri="{FF2B5EF4-FFF2-40B4-BE49-F238E27FC236}">
                <a16:creationId xmlns:a16="http://schemas.microsoft.com/office/drawing/2014/main" id="{AB367DEB-4D85-CBFC-9562-90ED2AA73025}"/>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D86D82F6-E0AF-D07A-3193-526D42340F45}"/>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79114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9CD25A-5AD7-5A95-2272-F458AEA692B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Рисунок 2">
            <a:extLst>
              <a:ext uri="{FF2B5EF4-FFF2-40B4-BE49-F238E27FC236}">
                <a16:creationId xmlns:a16="http://schemas.microsoft.com/office/drawing/2014/main" id="{ED0A784A-8E27-1AB9-2D7B-CE02681FA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a:extLst>
              <a:ext uri="{FF2B5EF4-FFF2-40B4-BE49-F238E27FC236}">
                <a16:creationId xmlns:a16="http://schemas.microsoft.com/office/drawing/2014/main" id="{A43A169E-56CB-494E-5114-16ECC43A4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5DF195-3597-87A4-F26A-B3613C1767A5}"/>
              </a:ext>
            </a:extLst>
          </p:cNvPr>
          <p:cNvSpPr>
            <a:spLocks noGrp="1"/>
          </p:cNvSpPr>
          <p:nvPr>
            <p:ph type="dt" sz="half" idx="10"/>
          </p:nvPr>
        </p:nvSpPr>
        <p:spPr/>
        <p:txBody>
          <a:bodyPr/>
          <a:lstStyle/>
          <a:p>
            <a:fld id="{41C1D4AC-4941-45FD-A894-E6B37DF166D2}" type="datetimeFigureOut">
              <a:rPr lang="kk-KZ" smtClean="0"/>
              <a:t>26.09.2025</a:t>
            </a:fld>
            <a:endParaRPr lang="kk-KZ"/>
          </a:p>
        </p:txBody>
      </p:sp>
      <p:sp>
        <p:nvSpPr>
          <p:cNvPr id="6" name="Нижний колонтитул 5">
            <a:extLst>
              <a:ext uri="{FF2B5EF4-FFF2-40B4-BE49-F238E27FC236}">
                <a16:creationId xmlns:a16="http://schemas.microsoft.com/office/drawing/2014/main" id="{2F214150-D525-73C5-B2CC-CE4A1F869CC2}"/>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6D22B22C-4ACB-6929-9A08-DC85D754E22C}"/>
              </a:ext>
            </a:extLst>
          </p:cNvPr>
          <p:cNvSpPr>
            <a:spLocks noGrp="1"/>
          </p:cNvSpPr>
          <p:nvPr>
            <p:ph type="sldNum" sz="quarter" idx="12"/>
          </p:nvPr>
        </p:nvSpPr>
        <p:spPr/>
        <p:txBody>
          <a:bodyPr/>
          <a:lstStyle/>
          <a:p>
            <a:fld id="{38BCC7F1-37DD-4EA8-B97C-18B90C304BB2}" type="slidenum">
              <a:rPr lang="kk-KZ" smtClean="0"/>
              <a:t>‹#›</a:t>
            </a:fld>
            <a:endParaRPr lang="kk-KZ"/>
          </a:p>
        </p:txBody>
      </p:sp>
    </p:spTree>
    <p:extLst>
      <p:ext uri="{BB962C8B-B14F-4D97-AF65-F5344CB8AC3E}">
        <p14:creationId xmlns:p14="http://schemas.microsoft.com/office/powerpoint/2010/main" val="6237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80448-6590-32C0-9437-8D55868DC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kk-KZ"/>
          </a:p>
        </p:txBody>
      </p:sp>
      <p:sp>
        <p:nvSpPr>
          <p:cNvPr id="3" name="Текст 2">
            <a:extLst>
              <a:ext uri="{FF2B5EF4-FFF2-40B4-BE49-F238E27FC236}">
                <a16:creationId xmlns:a16="http://schemas.microsoft.com/office/drawing/2014/main" id="{562647D5-2D45-FE51-1FE4-293B99A77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FC739008-5E5A-C3EF-F39C-EEC16F5726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1D4AC-4941-45FD-A894-E6B37DF166D2}" type="datetimeFigureOut">
              <a:rPr lang="kk-KZ" smtClean="0"/>
              <a:t>26.09.2025</a:t>
            </a:fld>
            <a:endParaRPr lang="kk-KZ"/>
          </a:p>
        </p:txBody>
      </p:sp>
      <p:sp>
        <p:nvSpPr>
          <p:cNvPr id="5" name="Нижний колонтитул 4">
            <a:extLst>
              <a:ext uri="{FF2B5EF4-FFF2-40B4-BE49-F238E27FC236}">
                <a16:creationId xmlns:a16="http://schemas.microsoft.com/office/drawing/2014/main" id="{7F55D596-04CC-3822-3241-A77FA82F0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a:extLst>
              <a:ext uri="{FF2B5EF4-FFF2-40B4-BE49-F238E27FC236}">
                <a16:creationId xmlns:a16="http://schemas.microsoft.com/office/drawing/2014/main" id="{A3F8BD7A-FCC2-5330-5F8E-6046A1F27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CC7F1-37DD-4EA8-B97C-18B90C304BB2}" type="slidenum">
              <a:rPr lang="kk-KZ" smtClean="0"/>
              <a:t>‹#›</a:t>
            </a:fld>
            <a:endParaRPr lang="kk-KZ"/>
          </a:p>
        </p:txBody>
      </p:sp>
    </p:spTree>
    <p:extLst>
      <p:ext uri="{BB962C8B-B14F-4D97-AF65-F5344CB8AC3E}">
        <p14:creationId xmlns:p14="http://schemas.microsoft.com/office/powerpoint/2010/main" val="199440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23E50-0D19-8ED9-4E6D-912F8EF6D7BF}"/>
              </a:ext>
            </a:extLst>
          </p:cNvPr>
          <p:cNvSpPr>
            <a:spLocks noGrp="1"/>
          </p:cNvSpPr>
          <p:nvPr>
            <p:ph type="ctrTitle"/>
          </p:nvPr>
        </p:nvSpPr>
        <p:spPr>
          <a:xfrm>
            <a:off x="1524000" y="1122363"/>
            <a:ext cx="9950824" cy="2387600"/>
          </a:xfrm>
        </p:spPr>
        <p:txBody>
          <a:bodyPr>
            <a:normAutofit/>
          </a:bodyPr>
          <a:lstStyle/>
          <a:p>
            <a:r>
              <a:rPr lang="kk-KZ" sz="2400" b="1">
                <a:effectLst/>
                <a:latin typeface="Times New Roman" panose="02020603050405020304" pitchFamily="18" charset="0"/>
                <a:ea typeface="Times New Roman" panose="02020603050405020304" pitchFamily="18" charset="0"/>
              </a:rPr>
              <a:t>Баспа </a:t>
            </a:r>
            <a:r>
              <a:rPr lang="kk-KZ" sz="2400" b="1" dirty="0">
                <a:effectLst/>
                <a:latin typeface="Times New Roman" panose="02020603050405020304" pitchFamily="18" charset="0"/>
                <a:ea typeface="Times New Roman" panose="02020603050405020304" pitchFamily="18" charset="0"/>
              </a:rPr>
              <a:t>платасы.</a:t>
            </a:r>
            <a:r>
              <a:rPr lang="kk-KZ" sz="2400" dirty="0">
                <a:effectLst/>
                <a:latin typeface="Times New Roman" panose="02020603050405020304" pitchFamily="18" charset="0"/>
                <a:ea typeface="Times New Roman" panose="02020603050405020304" pitchFamily="18" charset="0"/>
              </a:rPr>
              <a:t> Баспа платалары туралы жалпы мәліметтер. Баспа </a:t>
            </a:r>
            <a:r>
              <a:rPr lang="kk-KZ" sz="2400" dirty="0" err="1">
                <a:effectLst/>
                <a:latin typeface="Times New Roman" panose="02020603050405020304" pitchFamily="18" charset="0"/>
                <a:ea typeface="Times New Roman" panose="02020603050405020304" pitchFamily="18" charset="0"/>
              </a:rPr>
              <a:t>платаларының</a:t>
            </a:r>
            <a:r>
              <a:rPr lang="kk-KZ" sz="2400" dirty="0">
                <a:effectLst/>
                <a:latin typeface="Times New Roman" panose="02020603050405020304" pitchFamily="18" charset="0"/>
                <a:ea typeface="Times New Roman" panose="02020603050405020304" pitchFamily="18" charset="0"/>
              </a:rPr>
              <a:t> түрлері. Баспа </a:t>
            </a:r>
            <a:r>
              <a:rPr lang="kk-KZ" sz="2400" dirty="0" err="1">
                <a:effectLst/>
                <a:latin typeface="Times New Roman" panose="02020603050405020304" pitchFamily="18" charset="0"/>
                <a:ea typeface="Times New Roman" panose="02020603050405020304" pitchFamily="18" charset="0"/>
              </a:rPr>
              <a:t>платаларының</a:t>
            </a:r>
            <a:r>
              <a:rPr lang="kk-KZ" sz="2400" dirty="0">
                <a:effectLst/>
                <a:latin typeface="Times New Roman" panose="02020603050405020304" pitchFamily="18" charset="0"/>
                <a:ea typeface="Times New Roman" panose="02020603050405020304" pitchFamily="18" charset="0"/>
              </a:rPr>
              <a:t> құрылымдық сипаттамалары. Баспа </a:t>
            </a:r>
            <a:r>
              <a:rPr lang="kk-KZ" sz="2400" dirty="0" err="1">
                <a:effectLst/>
                <a:latin typeface="Times New Roman" panose="02020603050405020304" pitchFamily="18" charset="0"/>
                <a:ea typeface="Times New Roman" panose="02020603050405020304" pitchFamily="18" charset="0"/>
              </a:rPr>
              <a:t>платаларының</a:t>
            </a:r>
            <a:r>
              <a:rPr lang="kk-KZ" sz="2400" dirty="0">
                <a:effectLst/>
                <a:latin typeface="Times New Roman" panose="02020603050405020304" pitchFamily="18" charset="0"/>
                <a:ea typeface="Times New Roman" panose="02020603050405020304" pitchFamily="18" charset="0"/>
              </a:rPr>
              <a:t> сызықтық өлшемдері.</a:t>
            </a:r>
            <a:endParaRPr lang="kk-KZ" sz="2400" dirty="0"/>
          </a:p>
        </p:txBody>
      </p:sp>
    </p:spTree>
    <p:extLst>
      <p:ext uri="{BB962C8B-B14F-4D97-AF65-F5344CB8AC3E}">
        <p14:creationId xmlns:p14="http://schemas.microsoft.com/office/powerpoint/2010/main" val="290553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0A423-2C3A-A687-4AFB-EED15F50A1BC}"/>
              </a:ext>
            </a:extLst>
          </p:cNvPr>
          <p:cNvSpPr>
            <a:spLocks noGrp="1"/>
          </p:cNvSpPr>
          <p:nvPr>
            <p:ph type="title"/>
          </p:nvPr>
        </p:nvSpPr>
        <p:spPr/>
        <p:txBody>
          <a:bodyPr>
            <a:normAutofit/>
          </a:bodyPr>
          <a:lstStyle/>
          <a:p>
            <a:r>
              <a:rPr lang="kk-KZ" sz="2800" dirty="0" err="1">
                <a:latin typeface="Times New Roman" panose="02020603050405020304" pitchFamily="18" charset="0"/>
                <a:cs typeface="Times New Roman" panose="02020603050405020304" pitchFamily="18" charset="0"/>
              </a:rPr>
              <a:t>Фоторезисттерді</a:t>
            </a:r>
            <a:r>
              <a:rPr lang="kk-KZ" sz="2800" dirty="0">
                <a:latin typeface="Times New Roman" panose="02020603050405020304" pitchFamily="18" charset="0"/>
                <a:cs typeface="Times New Roman" panose="02020603050405020304" pitchFamily="18" charset="0"/>
              </a:rPr>
              <a:t> қолдану</a:t>
            </a:r>
            <a:endParaRPr lang="kk-KZ" sz="2800" dirty="0"/>
          </a:p>
        </p:txBody>
      </p:sp>
      <p:sp>
        <p:nvSpPr>
          <p:cNvPr id="3" name="Объект 2">
            <a:extLst>
              <a:ext uri="{FF2B5EF4-FFF2-40B4-BE49-F238E27FC236}">
                <a16:creationId xmlns:a16="http://schemas.microsoft.com/office/drawing/2014/main" id="{BCCD3643-75FB-BACA-568A-38A3E0CC28E7}"/>
              </a:ext>
            </a:extLst>
          </p:cNvPr>
          <p:cNvSpPr>
            <a:spLocks noGrp="1"/>
          </p:cNvSpPr>
          <p:nvPr>
            <p:ph idx="1"/>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Фоторезист – жарыққа әсер еткенде қасиетін өзгертетін жарық сезгіш зат. Жақында ресейлік нарықта аэрозольді қаптамадағы импорттық </a:t>
            </a:r>
            <a:r>
              <a:rPr lang="kk-KZ" sz="1800" dirty="0" err="1">
                <a:latin typeface="Times New Roman" panose="02020603050405020304" pitchFamily="18" charset="0"/>
                <a:cs typeface="Times New Roman" panose="02020603050405020304" pitchFamily="18" charset="0"/>
              </a:rPr>
              <a:t>фоторезисттердің</a:t>
            </a:r>
            <a:r>
              <a:rPr lang="kk-KZ" sz="1800" dirty="0">
                <a:latin typeface="Times New Roman" panose="02020603050405020304" pitchFamily="18" charset="0"/>
                <a:cs typeface="Times New Roman" panose="02020603050405020304" pitchFamily="18" charset="0"/>
              </a:rPr>
              <a:t> бірнеше түрі пайда болды, олар әсіресе үйде қолдануға ыңғайлы. Фоторезистті қолданудың мәні келесідей: фоторезисттің қабаты жағылған тақтаға фотомаска жағылады және ол жарықтандырылады, содан кейін фоторезисттің жарықтандырылған (немесе ашылмаған) аймақтары арнайы еріткішпен жуылады. әдетте каустикалық сода (</a:t>
            </a:r>
            <a:r>
              <a:rPr lang="en-US" sz="1800" dirty="0">
                <a:latin typeface="Times New Roman" panose="02020603050405020304" pitchFamily="18" charset="0"/>
                <a:cs typeface="Times New Roman" panose="02020603050405020304" pitchFamily="18" charset="0"/>
              </a:rPr>
              <a:t>NaOH) </a:t>
            </a:r>
            <a:r>
              <a:rPr lang="kk-KZ" sz="1800" dirty="0">
                <a:latin typeface="Times New Roman" panose="02020603050405020304" pitchFamily="18" charset="0"/>
                <a:cs typeface="Times New Roman" panose="02020603050405020304" pitchFamily="18" charset="0"/>
              </a:rPr>
              <a:t>болып табылады. Барлық </a:t>
            </a:r>
            <a:r>
              <a:rPr lang="kk-KZ" sz="1800" dirty="0" err="1">
                <a:latin typeface="Times New Roman" panose="02020603050405020304" pitchFamily="18" charset="0"/>
                <a:cs typeface="Times New Roman" panose="02020603050405020304" pitchFamily="18" charset="0"/>
              </a:rPr>
              <a:t>фоторезистенттер</a:t>
            </a:r>
            <a:r>
              <a:rPr lang="kk-KZ" sz="1800" dirty="0">
                <a:latin typeface="Times New Roman" panose="02020603050405020304" pitchFamily="18" charset="0"/>
                <a:cs typeface="Times New Roman" panose="02020603050405020304" pitchFamily="18" charset="0"/>
              </a:rPr>
              <a:t> екі санатқа бөлінеді: оң және теріс. Оң фоторезистілер үшін тақтадағы жол </a:t>
            </a:r>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қара аймаққа, ал теріс үшін сәйкесінше мөлдір аймаққа сәйкес келеді. Оң фоторезистілер ең кең таралған, өйткені оларды пайдалану ең ыңғайлы. Аэрозольді қаптамада оң </a:t>
            </a:r>
            <a:r>
              <a:rPr lang="kk-KZ" sz="1800" dirty="0" err="1">
                <a:latin typeface="Times New Roman" panose="02020603050405020304" pitchFamily="18" charset="0"/>
                <a:cs typeface="Times New Roman" panose="02020603050405020304" pitchFamily="18" charset="0"/>
              </a:rPr>
              <a:t>фоторезисттерді</a:t>
            </a:r>
            <a:r>
              <a:rPr lang="kk-KZ" sz="1800" dirty="0">
                <a:latin typeface="Times New Roman" panose="02020603050405020304" pitchFamily="18" charset="0"/>
                <a:cs typeface="Times New Roman" panose="02020603050405020304" pitchFamily="18" charset="0"/>
              </a:rPr>
              <a:t> қолдану туралы толығырақ тоқталайық.</a:t>
            </a:r>
          </a:p>
        </p:txBody>
      </p:sp>
    </p:spTree>
    <p:extLst>
      <p:ext uri="{BB962C8B-B14F-4D97-AF65-F5344CB8AC3E}">
        <p14:creationId xmlns:p14="http://schemas.microsoft.com/office/powerpoint/2010/main" val="7117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E22D3F-3BA7-8D2C-9B12-1698609975D2}"/>
              </a:ext>
            </a:extLst>
          </p:cNvPr>
          <p:cNvSpPr>
            <a:spLocks noGrp="1"/>
          </p:cNvSpPr>
          <p:nvPr>
            <p:ph idx="1"/>
          </p:nvPr>
        </p:nvSpPr>
        <p:spPr>
          <a:xfrm>
            <a:off x="838200" y="995081"/>
            <a:ext cx="10515600" cy="5181881"/>
          </a:xfrm>
        </p:spPr>
        <p:txBody>
          <a:bodyPr>
            <a:noAutofit/>
          </a:bodyPr>
          <a:lstStyle/>
          <a:p>
            <a:pPr algn="just"/>
            <a:r>
              <a:rPr lang="kk-KZ" sz="1800" dirty="0">
                <a:latin typeface="Times New Roman" panose="02020603050405020304" pitchFamily="18" charset="0"/>
                <a:cs typeface="Times New Roman" panose="02020603050405020304" pitchFamily="18" charset="0"/>
              </a:rPr>
              <a:t>Бірінші қадам фото шаблонды дайындау болып табылады. Үйде сіз оны пленкадағы лазерлік принтерде тақта дизайнын басып шығару арқылы ала аласыз. Бұл жағдайда </a:t>
            </a:r>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қара түстің тығыздығына ерекше назар аудару қажет, ол үшін принтер параметрлерінде </a:t>
            </a:r>
            <a:r>
              <a:rPr lang="kk-KZ" sz="1800" dirty="0" err="1">
                <a:latin typeface="Times New Roman" panose="02020603050405020304" pitchFamily="18" charset="0"/>
                <a:cs typeface="Times New Roman" panose="02020603050405020304" pitchFamily="18" charset="0"/>
              </a:rPr>
              <a:t>тонерді</a:t>
            </a:r>
            <a:r>
              <a:rPr lang="kk-KZ" sz="1800" dirty="0">
                <a:latin typeface="Times New Roman" panose="02020603050405020304" pitchFamily="18" charset="0"/>
                <a:cs typeface="Times New Roman" panose="02020603050405020304" pitchFamily="18" charset="0"/>
              </a:rPr>
              <a:t> үнемдеудің және басып шығару сапасын жақсартудың барлық режимдерін өшіру керек. Сонымен қатар, кейбір компаниялар </a:t>
            </a:r>
            <a:r>
              <a:rPr lang="kk-KZ" sz="1800" dirty="0" err="1">
                <a:latin typeface="Times New Roman" panose="02020603050405020304" pitchFamily="18" charset="0"/>
                <a:cs typeface="Times New Roman" panose="02020603050405020304" pitchFamily="18" charset="0"/>
              </a:rPr>
              <a:t>фотоплоттерде</a:t>
            </a:r>
            <a:r>
              <a:rPr lang="kk-KZ" sz="1800" dirty="0">
                <a:latin typeface="Times New Roman" panose="02020603050405020304" pitchFamily="18" charset="0"/>
                <a:cs typeface="Times New Roman" panose="02020603050405020304" pitchFamily="18" charset="0"/>
              </a:rPr>
              <a:t> фотомасканы шығаруды ұсынады - және сізге жоғары сапалы нәтижеге кепілдік беріледі.</a:t>
            </a:r>
          </a:p>
          <a:p>
            <a:pPr algn="just"/>
            <a:r>
              <a:rPr lang="kk-KZ" sz="1800" dirty="0">
                <a:latin typeface="Times New Roman" panose="02020603050405020304" pitchFamily="18" charset="0"/>
                <a:cs typeface="Times New Roman" panose="02020603050405020304" pitchFamily="18" charset="0"/>
              </a:rPr>
              <a:t>     Екінші кезеңде алдын ала дайындалған және тазартылған тақта бетіне фоторезисттің жұқа пленкасы қолданылады. Бұл шамамен 20 см қашықтықтан бүрку арқылы жүзеге </a:t>
            </a:r>
            <a:r>
              <a:rPr lang="kk-KZ" sz="1800" dirty="0" err="1">
                <a:latin typeface="Times New Roman" panose="02020603050405020304" pitchFamily="18" charset="0"/>
                <a:cs typeface="Times New Roman" panose="02020603050405020304" pitchFamily="18" charset="0"/>
              </a:rPr>
              <a:t>асырылады.Бұл</a:t>
            </a:r>
            <a:r>
              <a:rPr lang="kk-KZ" sz="1800" dirty="0">
                <a:latin typeface="Times New Roman" panose="02020603050405020304" pitchFamily="18" charset="0"/>
                <a:cs typeface="Times New Roman" panose="02020603050405020304" pitchFamily="18" charset="0"/>
              </a:rPr>
              <a:t> жағдайда алынған жабынның максималды біркелкілігіне ұмтылу керек. Сонымен қатар, шашырату процесінде шаңның болмауын қамтамасыз ету өте маңызды - </a:t>
            </a:r>
            <a:r>
              <a:rPr lang="kk-KZ" sz="1800" dirty="0" err="1">
                <a:latin typeface="Times New Roman" panose="02020603050405020304" pitchFamily="18" charset="0"/>
                <a:cs typeface="Times New Roman" panose="02020603050405020304" pitchFamily="18" charset="0"/>
              </a:rPr>
              <a:t>фоторезистке</a:t>
            </a:r>
            <a:r>
              <a:rPr lang="kk-KZ" sz="1800" dirty="0">
                <a:latin typeface="Times New Roman" panose="02020603050405020304" pitchFamily="18" charset="0"/>
                <a:cs typeface="Times New Roman" panose="02020603050405020304" pitchFamily="18" charset="0"/>
              </a:rPr>
              <a:t> түсетін шаңның әрбір данасы міндетті түрде тақтада өз ізін қалдырады.</a:t>
            </a:r>
          </a:p>
          <a:p>
            <a:pPr algn="just"/>
            <a:r>
              <a:rPr lang="kk-KZ" sz="1800" dirty="0">
                <a:latin typeface="Times New Roman" panose="02020603050405020304" pitchFamily="18" charset="0"/>
                <a:cs typeface="Times New Roman" panose="02020603050405020304" pitchFamily="18" charset="0"/>
              </a:rPr>
              <a:t>     Фоторезисттік қабатты қолданғаннан кейін алынған пленканы кептіру керек. Мұны 70 </a:t>
            </a:r>
            <a:r>
              <a:rPr lang="en-US" sz="1800" dirty="0" err="1">
                <a:latin typeface="Times New Roman" panose="02020603050405020304" pitchFamily="18" charset="0"/>
                <a:cs typeface="Times New Roman" panose="02020603050405020304" pitchFamily="18" charset="0"/>
              </a:rPr>
              <a:t>oC</a:t>
            </a:r>
            <a:r>
              <a:rPr lang="en-US" sz="1800" dirty="0">
                <a:latin typeface="Times New Roman" panose="02020603050405020304" pitchFamily="18" charset="0"/>
                <a:cs typeface="Times New Roman" panose="02020603050405020304" pitchFamily="18" charset="0"/>
              </a:rPr>
              <a:t>–80 </a:t>
            </a:r>
            <a:r>
              <a:rPr lang="en-US" sz="1800" dirty="0" err="1">
                <a:latin typeface="Times New Roman" panose="02020603050405020304" pitchFamily="18" charset="0"/>
                <a:cs typeface="Times New Roman" panose="02020603050405020304" pitchFamily="18" charset="0"/>
              </a:rPr>
              <a:t>oC</a:t>
            </a:r>
            <a:r>
              <a:rPr lang="en-US"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температурада жасау ұсынылады, алдымен бетті төмен температурада кептіру керек, содан кейін ғана температураны қажетті мәнге дейін біртіндеп арттыру керек. Белгіленген температурада кептіру уақыты шамамен 20-30 минутты құрайды. Соңғы шара ретінде тақтаны бөлме температурасында 24 сағат бойы кептіруге рұқсат етіледі. </a:t>
            </a:r>
            <a:r>
              <a:rPr lang="kk-KZ" sz="1800" dirty="0" err="1">
                <a:latin typeface="Times New Roman" panose="02020603050405020304" pitchFamily="18" charset="0"/>
                <a:cs typeface="Times New Roman" panose="02020603050405020304" pitchFamily="18" charset="0"/>
              </a:rPr>
              <a:t>Фоторезистпен</a:t>
            </a:r>
            <a:r>
              <a:rPr lang="kk-KZ" sz="1800" dirty="0">
                <a:latin typeface="Times New Roman" panose="02020603050405020304" pitchFamily="18" charset="0"/>
                <a:cs typeface="Times New Roman" panose="02020603050405020304" pitchFamily="18" charset="0"/>
              </a:rPr>
              <a:t> қапталған тақталар салқын, қараңғы жерде сақталуы керек.</a:t>
            </a:r>
          </a:p>
        </p:txBody>
      </p:sp>
    </p:spTree>
    <p:extLst>
      <p:ext uri="{BB962C8B-B14F-4D97-AF65-F5344CB8AC3E}">
        <p14:creationId xmlns:p14="http://schemas.microsoft.com/office/powerpoint/2010/main" val="202387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6053F4-F058-2E7E-A559-05DF47FFC905}"/>
              </a:ext>
            </a:extLst>
          </p:cNvPr>
          <p:cNvSpPr>
            <a:spLocks noGrp="1"/>
          </p:cNvSpPr>
          <p:nvPr>
            <p:ph idx="1"/>
          </p:nvPr>
        </p:nvSpPr>
        <p:spPr>
          <a:xfrm>
            <a:off x="838200" y="860612"/>
            <a:ext cx="10515600" cy="5316351"/>
          </a:xfrm>
        </p:spPr>
        <p:txBody>
          <a:bodyPr>
            <a:noAutofit/>
          </a:bodyPr>
          <a:lstStyle/>
          <a:p>
            <a:pPr algn="just"/>
            <a:r>
              <a:rPr lang="kk-KZ" sz="1800" dirty="0">
                <a:latin typeface="Times New Roman" panose="02020603050405020304" pitchFamily="18" charset="0"/>
                <a:cs typeface="Times New Roman" panose="02020603050405020304" pitchFamily="18" charset="0"/>
              </a:rPr>
              <a:t> Фоторезисті қолданғаннан кейін келесі қадам - ​​экспозиция. Бұл жағдайда жұқа шыныға немесе плексигластың бір бөлігіне басылған фотомаска тақтаға орналастырылады (басып шығару жағы тақтаға қараған дұрыс: бұл экспозиция кезінде айқындықты арттыруға көмектеседі). Егер тақталар жеткілікті кішкентай болса, қысу үшін </a:t>
            </a:r>
            <a:r>
              <a:rPr lang="en-US" sz="1800" dirty="0">
                <a:latin typeface="Times New Roman" panose="02020603050405020304" pitchFamily="18" charset="0"/>
                <a:cs typeface="Times New Roman" panose="02020603050405020304" pitchFamily="18" charset="0"/>
              </a:rPr>
              <a:t>CD </a:t>
            </a:r>
            <a:r>
              <a:rPr lang="kk-KZ" sz="1800" dirty="0">
                <a:latin typeface="Times New Roman" panose="02020603050405020304" pitchFamily="18" charset="0"/>
                <a:cs typeface="Times New Roman" panose="02020603050405020304" pitchFamily="18" charset="0"/>
              </a:rPr>
              <a:t>қорапшасының қақпағын немесе эмульсиядан жуылған </a:t>
            </a:r>
            <a:r>
              <a:rPr lang="kk-KZ" sz="1800" dirty="0" err="1">
                <a:latin typeface="Times New Roman" panose="02020603050405020304" pitchFamily="18" charset="0"/>
                <a:cs typeface="Times New Roman" panose="02020603050405020304" pitchFamily="18" charset="0"/>
              </a:rPr>
              <a:t>фотопластинаны</a:t>
            </a:r>
            <a:r>
              <a:rPr lang="kk-KZ" sz="1800" dirty="0">
                <a:latin typeface="Times New Roman" panose="02020603050405020304" pitchFamily="18" charset="0"/>
                <a:cs typeface="Times New Roman" panose="02020603050405020304" pitchFamily="18" charset="0"/>
              </a:rPr>
              <a:t> пайдалануға болады. Қазіргі заманғы </a:t>
            </a:r>
            <a:r>
              <a:rPr lang="kk-KZ" sz="1800" dirty="0" err="1">
                <a:latin typeface="Times New Roman" panose="02020603050405020304" pitchFamily="18" charset="0"/>
                <a:cs typeface="Times New Roman" panose="02020603050405020304" pitchFamily="18" charset="0"/>
              </a:rPr>
              <a:t>фоторезисттердің</a:t>
            </a:r>
            <a:r>
              <a:rPr lang="kk-KZ" sz="1800" dirty="0">
                <a:latin typeface="Times New Roman" panose="02020603050405020304" pitchFamily="18" charset="0"/>
                <a:cs typeface="Times New Roman" panose="02020603050405020304" pitchFamily="18" charset="0"/>
              </a:rPr>
              <a:t> көпшілігінің максималды спектрлік сезімталдық аймағы ультракүлгін диапазонда болғандықтан, жарықтандыру үшін спектрде УК сәулеленуінің үлкен үлесі бар шамды қолданған жөн (</a:t>
            </a:r>
            <a:r>
              <a:rPr lang="en-US" sz="1800" dirty="0" err="1">
                <a:latin typeface="Times New Roman" panose="02020603050405020304" pitchFamily="18" charset="0"/>
                <a:cs typeface="Times New Roman" panose="02020603050405020304" pitchFamily="18" charset="0"/>
              </a:rPr>
              <a:t>DRSh</a:t>
            </a:r>
            <a:r>
              <a:rPr lang="en-US" sz="1800" dirty="0">
                <a:latin typeface="Times New Roman" panose="02020603050405020304" pitchFamily="18" charset="0"/>
                <a:cs typeface="Times New Roman" panose="02020603050405020304" pitchFamily="18" charset="0"/>
              </a:rPr>
              <a:t>, DRT </a:t>
            </a:r>
            <a:r>
              <a:rPr lang="kk-KZ" sz="1800" dirty="0">
                <a:latin typeface="Times New Roman" panose="02020603050405020304" pitchFamily="18" charset="0"/>
                <a:cs typeface="Times New Roman" panose="02020603050405020304" pitchFamily="18" charset="0"/>
              </a:rPr>
              <a:t>және т.б.). Соңғы шара ретінде сіз қуатты ксенон шамын пайдалана аласыз. Экспозиция уақыты көптеген себептерге байланысты (шамның түрі мен қуаты, шамнан тақтаға дейінгі қашықтық, фоторезисттік қабаттың қалыңдығы, қысқыш жабынның материалы және т.б.) және эксперименталды түрде таңдалады. Дегенмен, жалпы алғанда, экспозиция уақыты, әдетте, тікелей күн сәулесінің әсеріне ұшыраған кезде де 10 минуттан аспайды.</a:t>
            </a:r>
          </a:p>
          <a:p>
            <a:pPr algn="just"/>
            <a:r>
              <a:rPr lang="kk-KZ" sz="1800" dirty="0" err="1">
                <a:latin typeface="Times New Roman" panose="02020603050405020304" pitchFamily="18" charset="0"/>
                <a:cs typeface="Times New Roman" panose="02020603050405020304" pitchFamily="18" charset="0"/>
              </a:rPr>
              <a:t>Фоторезисттердің</a:t>
            </a:r>
            <a:r>
              <a:rPr lang="kk-KZ" sz="1800" dirty="0">
                <a:latin typeface="Times New Roman" panose="02020603050405020304" pitchFamily="18" charset="0"/>
                <a:cs typeface="Times New Roman" panose="02020603050405020304" pitchFamily="18" charset="0"/>
              </a:rPr>
              <a:t> көпшілігі натрий </a:t>
            </a:r>
            <a:r>
              <a:rPr lang="kk-KZ" sz="1800" dirty="0" err="1">
                <a:latin typeface="Times New Roman" panose="02020603050405020304" pitchFamily="18" charset="0"/>
                <a:cs typeface="Times New Roman" panose="02020603050405020304" pitchFamily="18" charset="0"/>
              </a:rPr>
              <a:t>гидроксиді</a:t>
            </a:r>
            <a:r>
              <a:rPr lang="kk-KZ"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NaOH) </a:t>
            </a:r>
            <a:r>
              <a:rPr lang="kk-KZ" sz="1800" dirty="0">
                <a:latin typeface="Times New Roman" panose="02020603050405020304" pitchFamily="18" charset="0"/>
                <a:cs typeface="Times New Roman" panose="02020603050405020304" pitchFamily="18" charset="0"/>
              </a:rPr>
              <a:t>ерітіндісімен әзірленеді - бір литр суға 7 грамм. 20°</a:t>
            </a:r>
            <a:r>
              <a:rPr lang="en-US" sz="1800" dirty="0">
                <a:latin typeface="Times New Roman" panose="02020603050405020304" pitchFamily="18" charset="0"/>
                <a:cs typeface="Times New Roman" panose="02020603050405020304" pitchFamily="18" charset="0"/>
              </a:rPr>
              <a:t>C–25°C </a:t>
            </a:r>
            <a:r>
              <a:rPr lang="kk-KZ" sz="1800" dirty="0">
                <a:latin typeface="Times New Roman" panose="02020603050405020304" pitchFamily="18" charset="0"/>
                <a:cs typeface="Times New Roman" panose="02020603050405020304" pitchFamily="18" charset="0"/>
              </a:rPr>
              <a:t>температурада жаңадан дайындалған ерітіндіні қолданған дұрыс. Әзірлеу уақыты фоторезисттік пленканың қалыңдығына байланысты және 30 секундтан 2 минутқа дейін. Әзірлеуден кейін тақтаны қарапайым ерітінділерде оюға болады, өйткені фоторезист қышқылдарға төзімді. Жоғары сапалы фотомаскаларды пайдаланған кезде фоторезистті қолдану ені 0,15–0,2 </a:t>
            </a:r>
            <a:r>
              <a:rPr lang="kk-KZ" sz="1800" dirty="0" err="1">
                <a:latin typeface="Times New Roman" panose="02020603050405020304" pitchFamily="18" charset="0"/>
                <a:cs typeface="Times New Roman" panose="02020603050405020304" pitchFamily="18" charset="0"/>
              </a:rPr>
              <a:t>мм-ге</a:t>
            </a:r>
            <a:r>
              <a:rPr lang="kk-KZ" sz="1800" dirty="0">
                <a:latin typeface="Times New Roman" panose="02020603050405020304" pitchFamily="18" charset="0"/>
                <a:cs typeface="Times New Roman" panose="02020603050405020304" pitchFamily="18" charset="0"/>
              </a:rPr>
              <a:t> дейінгі жолдарды алуға мүмкіндік береді.</a:t>
            </a:r>
            <a:endParaRPr lang="kk-KZ" sz="1800" dirty="0"/>
          </a:p>
        </p:txBody>
      </p:sp>
    </p:spTree>
    <p:extLst>
      <p:ext uri="{BB962C8B-B14F-4D97-AF65-F5344CB8AC3E}">
        <p14:creationId xmlns:p14="http://schemas.microsoft.com/office/powerpoint/2010/main" val="36513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12592A-D29F-4408-3E0C-2329823E8806}"/>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Фоторезисті қолдану. Ішкі қабаттар</a:t>
            </a:r>
          </a:p>
        </p:txBody>
      </p:sp>
      <p:pic>
        <p:nvPicPr>
          <p:cNvPr id="5" name="Объект 4">
            <a:extLst>
              <a:ext uri="{FF2B5EF4-FFF2-40B4-BE49-F238E27FC236}">
                <a16:creationId xmlns:a16="http://schemas.microsoft.com/office/drawing/2014/main" id="{3F75864D-8E7C-A4D2-514D-07D3E3443524}"/>
              </a:ext>
            </a:extLst>
          </p:cNvPr>
          <p:cNvPicPr>
            <a:picLocks noGrp="1" noChangeAspect="1"/>
          </p:cNvPicPr>
          <p:nvPr>
            <p:ph idx="1"/>
          </p:nvPr>
        </p:nvPicPr>
        <p:blipFill>
          <a:blip r:embed="rId2"/>
          <a:stretch>
            <a:fillRect/>
          </a:stretch>
        </p:blipFill>
        <p:spPr>
          <a:xfrm>
            <a:off x="3249488" y="2462258"/>
            <a:ext cx="5029636" cy="2370025"/>
          </a:xfrm>
        </p:spPr>
      </p:pic>
    </p:spTree>
    <p:extLst>
      <p:ext uri="{BB962C8B-B14F-4D97-AF65-F5344CB8AC3E}">
        <p14:creationId xmlns:p14="http://schemas.microsoft.com/office/powerpoint/2010/main" val="300134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667A8-56A5-36F4-5C1B-B8A15F118DB4}"/>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Теріс фотомаскалармен экспозиция</a:t>
            </a:r>
          </a:p>
        </p:txBody>
      </p:sp>
      <p:pic>
        <p:nvPicPr>
          <p:cNvPr id="5" name="Объект 4">
            <a:extLst>
              <a:ext uri="{FF2B5EF4-FFF2-40B4-BE49-F238E27FC236}">
                <a16:creationId xmlns:a16="http://schemas.microsoft.com/office/drawing/2014/main" id="{AD42D806-030F-3739-3EFF-0EC6AC2D20F4}"/>
              </a:ext>
            </a:extLst>
          </p:cNvPr>
          <p:cNvPicPr>
            <a:picLocks noGrp="1" noChangeAspect="1"/>
          </p:cNvPicPr>
          <p:nvPr>
            <p:ph idx="1"/>
          </p:nvPr>
        </p:nvPicPr>
        <p:blipFill>
          <a:blip r:embed="rId2"/>
          <a:stretch>
            <a:fillRect/>
          </a:stretch>
        </p:blipFill>
        <p:spPr>
          <a:xfrm>
            <a:off x="3100663" y="2451194"/>
            <a:ext cx="5273497" cy="2347163"/>
          </a:xfrm>
        </p:spPr>
      </p:pic>
    </p:spTree>
    <p:extLst>
      <p:ext uri="{BB962C8B-B14F-4D97-AF65-F5344CB8AC3E}">
        <p14:creationId xmlns:p14="http://schemas.microsoft.com/office/powerpoint/2010/main" val="326799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FAFB3-C22F-F742-47C6-47369FF380A3}"/>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Фотомаска дайындамамен біріктірілген. Бір бөлігі көрсетілген шеңбер контакт тақтасы болып табылады. </a:t>
            </a:r>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сурет болашақ схемаға қатысты теріс. </a:t>
            </a:r>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мөлдір бет аймақтары жарықтандырылады, </a:t>
            </a:r>
            <a:r>
              <a:rPr lang="kk-KZ" sz="1800" dirty="0" err="1">
                <a:latin typeface="Times New Roman" panose="02020603050405020304" pitchFamily="18" charset="0"/>
                <a:cs typeface="Times New Roman" panose="02020603050405020304" pitchFamily="18" charset="0"/>
              </a:rPr>
              <a:t>фотополимерленеді</a:t>
            </a:r>
            <a:r>
              <a:rPr lang="kk-KZ" sz="1800" dirty="0">
                <a:latin typeface="Times New Roman" panose="02020603050405020304" pitchFamily="18" charset="0"/>
                <a:cs typeface="Times New Roman" panose="02020603050405020304" pitchFamily="18" charset="0"/>
              </a:rPr>
              <a:t> және әзірлеу қондырғысында еру қабілетін жоғалтады. Экспозициядан кейін фотомаскалар жойылады.</a:t>
            </a:r>
          </a:p>
        </p:txBody>
      </p:sp>
      <p:pic>
        <p:nvPicPr>
          <p:cNvPr id="5" name="Объект 4">
            <a:extLst>
              <a:ext uri="{FF2B5EF4-FFF2-40B4-BE49-F238E27FC236}">
                <a16:creationId xmlns:a16="http://schemas.microsoft.com/office/drawing/2014/main" id="{3A0663FF-76F0-AB2C-8943-AD1068FE157C}"/>
              </a:ext>
            </a:extLst>
          </p:cNvPr>
          <p:cNvPicPr>
            <a:picLocks noGrp="1" noChangeAspect="1"/>
          </p:cNvPicPr>
          <p:nvPr>
            <p:ph idx="1"/>
          </p:nvPr>
        </p:nvPicPr>
        <p:blipFill>
          <a:blip r:embed="rId2"/>
          <a:stretch>
            <a:fillRect/>
          </a:stretch>
        </p:blipFill>
        <p:spPr>
          <a:xfrm>
            <a:off x="3482113" y="2808660"/>
            <a:ext cx="5227773" cy="2385267"/>
          </a:xfrm>
        </p:spPr>
      </p:pic>
    </p:spTree>
    <p:extLst>
      <p:ext uri="{BB962C8B-B14F-4D97-AF65-F5344CB8AC3E}">
        <p14:creationId xmlns:p14="http://schemas.microsoft.com/office/powerpoint/2010/main" val="200173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992E16-0DBB-24BA-9272-F6EE6B7D24A2}"/>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Фоторезисттің дамуы. Ішкі қабаттар. </a:t>
            </a:r>
            <a:r>
              <a:rPr lang="kk-KZ" sz="1800" dirty="0" err="1">
                <a:latin typeface="Times New Roman" panose="02020603050405020304" pitchFamily="18" charset="0"/>
                <a:cs typeface="Times New Roman" panose="02020603050405020304" pitchFamily="18" charset="0"/>
              </a:rPr>
              <a:t>Фоторезистте</a:t>
            </a:r>
            <a:r>
              <a:rPr lang="kk-KZ" sz="1800" dirty="0">
                <a:latin typeface="Times New Roman" panose="02020603050405020304" pitchFamily="18" charset="0"/>
                <a:cs typeface="Times New Roman" panose="02020603050405020304" pitchFamily="18" charset="0"/>
              </a:rPr>
              <a:t> сурет пайда болады: </a:t>
            </a:r>
            <a:r>
              <a:rPr lang="kk-KZ" sz="1800" dirty="0" err="1">
                <a:latin typeface="Times New Roman" panose="02020603050405020304" pitchFamily="18" charset="0"/>
                <a:cs typeface="Times New Roman" panose="02020603050405020304" pitchFamily="18" charset="0"/>
              </a:rPr>
              <a:t>экспозицияланбаған</a:t>
            </a:r>
            <a:r>
              <a:rPr lang="kk-KZ" sz="1800" dirty="0">
                <a:latin typeface="Times New Roman" panose="02020603050405020304" pitchFamily="18" charset="0"/>
                <a:cs typeface="Times New Roman" panose="02020603050405020304" pitchFamily="18" charset="0"/>
              </a:rPr>
              <a:t> жерлер ериді, ашық жерлер тақтада қалады. Қалған фоторезисттің мақсаты мыс (болашақ өткізгіштер) </a:t>
            </a:r>
            <a:r>
              <a:rPr lang="kk-KZ" sz="1800" dirty="0" err="1">
                <a:latin typeface="Times New Roman" panose="02020603050405020304" pitchFamily="18" charset="0"/>
                <a:cs typeface="Times New Roman" panose="02020603050405020304" pitchFamily="18" charset="0"/>
              </a:rPr>
              <a:t>офорт</a:t>
            </a:r>
            <a:r>
              <a:rPr lang="kk-KZ" sz="1800" dirty="0">
                <a:latin typeface="Times New Roman" panose="02020603050405020304" pitchFamily="18" charset="0"/>
                <a:cs typeface="Times New Roman" panose="02020603050405020304" pitchFamily="18" charset="0"/>
              </a:rPr>
              <a:t> ерітіндісінен қорғау болып табылады.</a:t>
            </a:r>
          </a:p>
        </p:txBody>
      </p:sp>
      <p:pic>
        <p:nvPicPr>
          <p:cNvPr id="5" name="Объект 4">
            <a:extLst>
              <a:ext uri="{FF2B5EF4-FFF2-40B4-BE49-F238E27FC236}">
                <a16:creationId xmlns:a16="http://schemas.microsoft.com/office/drawing/2014/main" id="{64CB620D-C2A0-8E72-92D4-EFDFBD3522AF}"/>
              </a:ext>
            </a:extLst>
          </p:cNvPr>
          <p:cNvPicPr>
            <a:picLocks noGrp="1" noChangeAspect="1"/>
          </p:cNvPicPr>
          <p:nvPr>
            <p:ph idx="1"/>
          </p:nvPr>
        </p:nvPicPr>
        <p:blipFill>
          <a:blip r:embed="rId2"/>
          <a:stretch>
            <a:fillRect/>
          </a:stretch>
        </p:blipFill>
        <p:spPr>
          <a:xfrm>
            <a:off x="3493544" y="2793419"/>
            <a:ext cx="5204911" cy="2415749"/>
          </a:xfrm>
        </p:spPr>
      </p:pic>
    </p:spTree>
    <p:extLst>
      <p:ext uri="{BB962C8B-B14F-4D97-AF65-F5344CB8AC3E}">
        <p14:creationId xmlns:p14="http://schemas.microsoft.com/office/powerpoint/2010/main" val="123866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8F9097-44CB-CF4E-A0C6-FF4BACE62D67}"/>
              </a:ext>
            </a:extLst>
          </p:cNvPr>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Ою</a:t>
            </a:r>
          </a:p>
        </p:txBody>
      </p:sp>
      <p:sp>
        <p:nvSpPr>
          <p:cNvPr id="3" name="Объект 2">
            <a:extLst>
              <a:ext uri="{FF2B5EF4-FFF2-40B4-BE49-F238E27FC236}">
                <a16:creationId xmlns:a16="http://schemas.microsoft.com/office/drawing/2014/main" id="{10BD2430-E250-0176-3A85-6F5D2352B6C2}"/>
              </a:ext>
            </a:extLst>
          </p:cNvPr>
          <p:cNvSpPr>
            <a:spLocks noGrp="1"/>
          </p:cNvSpPr>
          <p:nvPr>
            <p:ph idx="1"/>
          </p:nvPr>
        </p:nvSpPr>
        <p:spPr/>
        <p:txBody>
          <a:bodyPr>
            <a:noAutofit/>
          </a:bodyPr>
          <a:lstStyle/>
          <a:p>
            <a:pPr algn="just"/>
            <a:r>
              <a:rPr lang="kk-KZ" sz="1800" dirty="0">
                <a:latin typeface="Times New Roman" panose="02020603050405020304" pitchFamily="18" charset="0"/>
                <a:cs typeface="Times New Roman" panose="02020603050405020304" pitchFamily="18" charset="0"/>
              </a:rPr>
              <a:t>Мысты химиялық өңдеуге арналған көптеген белгілі қосылыстар бар. Олардың барлығы реакция жылдамдығымен, реакция нәтижесінде бөлінетін заттардың құрамымен, сондай-ақ ерітіндіні дайындауға қажетті химиялық реагенттердің болуымен ерекшеленеді. Төменде ең танымал ою шешімдері туралы ақпарат берілген.</a:t>
            </a:r>
          </a:p>
          <a:p>
            <a:pPr algn="just"/>
            <a:r>
              <a:rPr lang="kk-KZ" sz="1800" dirty="0">
                <a:latin typeface="Times New Roman" panose="02020603050405020304" pitchFamily="18" charset="0"/>
                <a:cs typeface="Times New Roman" panose="02020603050405020304" pitchFamily="18" charset="0"/>
              </a:rPr>
              <a:t>Темір хлориді (</a:t>
            </a:r>
            <a:r>
              <a:rPr lang="en-US" sz="1800" dirty="0">
                <a:latin typeface="Times New Roman" panose="02020603050405020304" pitchFamily="18" charset="0"/>
                <a:cs typeface="Times New Roman" panose="02020603050405020304" pitchFamily="18" charset="0"/>
              </a:rPr>
              <a:t>FeCl3) </a:t>
            </a:r>
            <a:r>
              <a:rPr lang="kk-KZ" sz="1800" dirty="0">
                <a:latin typeface="Times New Roman" panose="02020603050405020304" pitchFamily="18" charset="0"/>
                <a:cs typeface="Times New Roman" panose="02020603050405020304" pitchFamily="18" charset="0"/>
              </a:rPr>
              <a:t>ең танымал және танымал реагент болып табылады. Құрғақ темір хлориді алтын сары түсті қаныққан ерітінді алынғанша суда ерітіледі (бұл үшін бір стақан суға шамамен екі ас қасық қажет болады). Бұл ерітіндідегі ою процесі 10 минуттан 60 минутқа дейін созылуы мүмкін. Уақыт ерітіндінің концентрациясына, температураға және араластыруға байланысты. Араластыру реакцияны айтарлықтай жылдамдатады. Осы мақсаттар үшін ерітіндіні ауа көпіршіктерімен араластыруды қамтамасыз ететін аквариум компрессорын пайдалану ыңғайлы. Ерітіндіні қыздырғанда да реакция жылдамдайды. Оңалту аяқталғаннан кейін тақтаны көп сумен, жақсырақ сабынмен (қышқыл қалдықтарын бейтараптандыру үшін) жуу керек. Бұл ерітіндінің кемшіліктеріне реакция кезінде қалдықтардың пайда болуы жатады, олар тақтаға шөгеді және ою процесінің қалыпты жүруіне кедергі келтіреді, сонымен қатар салыстырмалы түрде төмен реакция жылдамдығы.</a:t>
            </a:r>
          </a:p>
        </p:txBody>
      </p:sp>
    </p:spTree>
    <p:extLst>
      <p:ext uri="{BB962C8B-B14F-4D97-AF65-F5344CB8AC3E}">
        <p14:creationId xmlns:p14="http://schemas.microsoft.com/office/powerpoint/2010/main" val="91688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8917A5-875F-1FDC-8F51-C2750D0B0610}"/>
              </a:ext>
            </a:extLst>
          </p:cNvPr>
          <p:cNvSpPr>
            <a:spLocks noGrp="1"/>
          </p:cNvSpPr>
          <p:nvPr>
            <p:ph idx="1"/>
          </p:nvPr>
        </p:nvSpPr>
        <p:spPr>
          <a:xfrm>
            <a:off x="838200" y="1084729"/>
            <a:ext cx="10515600" cy="5092234"/>
          </a:xfrm>
        </p:spPr>
        <p:txBody>
          <a:bodyPr>
            <a:normAutofit fontScale="62500" lnSpcReduction="20000"/>
          </a:bodyPr>
          <a:lstStyle/>
          <a:p>
            <a:pPr algn="just"/>
            <a:r>
              <a:rPr lang="kk-KZ" sz="2800" dirty="0">
                <a:latin typeface="Times New Roman" panose="02020603050405020304" pitchFamily="18" charset="0"/>
                <a:cs typeface="Times New Roman" panose="02020603050405020304" pitchFamily="18" charset="0"/>
              </a:rPr>
              <a:t>Аммоний </a:t>
            </a:r>
            <a:r>
              <a:rPr lang="kk-KZ" sz="2800" dirty="0" err="1">
                <a:latin typeface="Times New Roman" panose="02020603050405020304" pitchFamily="18" charset="0"/>
                <a:cs typeface="Times New Roman" panose="02020603050405020304" pitchFamily="18" charset="0"/>
              </a:rPr>
              <a:t>персульфаты</a:t>
            </a:r>
            <a:r>
              <a:rPr lang="kk-KZ"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NH4)2S2O8) – 35 </a:t>
            </a:r>
            <a:r>
              <a:rPr lang="kk-KZ" sz="2800" dirty="0">
                <a:latin typeface="Times New Roman" panose="02020603050405020304" pitchFamily="18" charset="0"/>
                <a:cs typeface="Times New Roman" panose="02020603050405020304" pitchFamily="18" charset="0"/>
              </a:rPr>
              <a:t>г заттың 65 г суға қатынасы негізінде суда еритін жеңіл кристалды зат. Бұл ерітіндідегі оюлау процесі шамамен 10 минутты алады және оюланатын мыс жабынының ауданына байланысты. Оңтайлы реакция жағдайларын қамтамасыз ету үшін ерітіндінің температурасы шамамен 40 </a:t>
            </a:r>
            <a:r>
              <a:rPr lang="en-US" sz="2800" dirty="0" err="1">
                <a:latin typeface="Times New Roman" panose="02020603050405020304" pitchFamily="18" charset="0"/>
                <a:cs typeface="Times New Roman" panose="02020603050405020304" pitchFamily="18" charset="0"/>
              </a:rPr>
              <a:t>oC</a:t>
            </a:r>
            <a:r>
              <a:rPr lang="en-US" sz="2800" dirty="0">
                <a:latin typeface="Times New Roman" panose="02020603050405020304" pitchFamily="18" charset="0"/>
                <a:cs typeface="Times New Roman" panose="02020603050405020304" pitchFamily="18" charset="0"/>
              </a:rPr>
              <a:t> </a:t>
            </a:r>
            <a:r>
              <a:rPr lang="kk-KZ" sz="2800" dirty="0">
                <a:latin typeface="Times New Roman" panose="02020603050405020304" pitchFamily="18" charset="0"/>
                <a:cs typeface="Times New Roman" panose="02020603050405020304" pitchFamily="18" charset="0"/>
              </a:rPr>
              <a:t>болуы және үнемі араластырылуы керек. Оңалту аяқталғаннан кейін тақтаны ағынды сумен жуу керек. Бұл шешімнің кемшіліктері қажетті температураны сақтау және араластыру қажеттілігін қамтиды.</a:t>
            </a:r>
          </a:p>
          <a:p>
            <a:pPr algn="just"/>
            <a:r>
              <a:rPr lang="kk-KZ" sz="2800" dirty="0">
                <a:latin typeface="Times New Roman" panose="02020603050405020304" pitchFamily="18" charset="0"/>
                <a:cs typeface="Times New Roman" panose="02020603050405020304" pitchFamily="18" charset="0"/>
              </a:rPr>
              <a:t>Тұз қышқылы (</a:t>
            </a:r>
            <a:r>
              <a:rPr lang="en-US" sz="2800" dirty="0">
                <a:latin typeface="Times New Roman" panose="02020603050405020304" pitchFamily="18" charset="0"/>
                <a:cs typeface="Times New Roman" panose="02020603050405020304" pitchFamily="18" charset="0"/>
              </a:rPr>
              <a:t>HCl) </a:t>
            </a:r>
            <a:r>
              <a:rPr lang="kk-KZ" sz="2800" dirty="0">
                <a:latin typeface="Times New Roman" panose="02020603050405020304" pitchFamily="18" charset="0"/>
                <a:cs typeface="Times New Roman" panose="02020603050405020304" pitchFamily="18" charset="0"/>
              </a:rPr>
              <a:t>және сутегі асқын тотығы (</a:t>
            </a:r>
            <a:r>
              <a:rPr lang="en-US" sz="2800" dirty="0">
                <a:latin typeface="Times New Roman" panose="02020603050405020304" pitchFamily="18" charset="0"/>
                <a:cs typeface="Times New Roman" panose="02020603050405020304" pitchFamily="18" charset="0"/>
              </a:rPr>
              <a:t>H2O2) </a:t>
            </a:r>
            <a:r>
              <a:rPr lang="kk-KZ" sz="2800" dirty="0">
                <a:latin typeface="Times New Roman" panose="02020603050405020304" pitchFamily="18" charset="0"/>
                <a:cs typeface="Times New Roman" panose="02020603050405020304" pitchFamily="18" charset="0"/>
              </a:rPr>
              <a:t>ерітіндісі. Бұл ерітіндіні дайындау үшін 770 </a:t>
            </a:r>
            <a:r>
              <a:rPr lang="kk-KZ" sz="2800" dirty="0" err="1">
                <a:latin typeface="Times New Roman" panose="02020603050405020304" pitchFamily="18" charset="0"/>
                <a:cs typeface="Times New Roman" panose="02020603050405020304" pitchFamily="18" charset="0"/>
              </a:rPr>
              <a:t>мл</a:t>
            </a:r>
            <a:r>
              <a:rPr lang="kk-KZ" sz="2800" dirty="0">
                <a:latin typeface="Times New Roman" panose="02020603050405020304" pitchFamily="18" charset="0"/>
                <a:cs typeface="Times New Roman" panose="02020603050405020304" pitchFamily="18" charset="0"/>
              </a:rPr>
              <a:t> суға 200 </a:t>
            </a:r>
            <a:r>
              <a:rPr lang="kk-KZ" sz="2800" dirty="0" err="1">
                <a:latin typeface="Times New Roman" panose="02020603050405020304" pitchFamily="18" charset="0"/>
                <a:cs typeface="Times New Roman" panose="02020603050405020304" pitchFamily="18" charset="0"/>
              </a:rPr>
              <a:t>мл</a:t>
            </a:r>
            <a:r>
              <a:rPr lang="kk-KZ" sz="2800" dirty="0">
                <a:latin typeface="Times New Roman" panose="02020603050405020304" pitchFamily="18" charset="0"/>
                <a:cs typeface="Times New Roman" panose="02020603050405020304" pitchFamily="18" charset="0"/>
              </a:rPr>
              <a:t> 35% тұз қышқылын және 30 </a:t>
            </a:r>
            <a:r>
              <a:rPr lang="kk-KZ" sz="2800" dirty="0" err="1">
                <a:latin typeface="Times New Roman" panose="02020603050405020304" pitchFamily="18" charset="0"/>
                <a:cs typeface="Times New Roman" panose="02020603050405020304" pitchFamily="18" charset="0"/>
              </a:rPr>
              <a:t>мл</a:t>
            </a:r>
            <a:r>
              <a:rPr lang="kk-KZ" sz="2800" dirty="0">
                <a:latin typeface="Times New Roman" panose="02020603050405020304" pitchFamily="18" charset="0"/>
                <a:cs typeface="Times New Roman" panose="02020603050405020304" pitchFamily="18" charset="0"/>
              </a:rPr>
              <a:t> 30% сутегі асқын тотығын қосу керек. Дайындалған ерітіндіні герметикалық емес, қараңғы бөтелкеде сақтау керек, өйткені сутегі асқын тотығының ыдырауы газды шығарады. Назар аударыңыз: бұл ерітіндіні пайдаланған кезде каустикалық химиялық заттармен жұмыс істегенде барлық сақтық шараларын сақтау керек. Барлық жұмыстарды тек таза ауада немесе сорғыш астында орындау керек. Егер ерітінді теріңізге түссе, оны дереу көп мөлшерде сумен шайыңыз. Операция уақыты араластыру мен ерітінді температурасына өте тәуелді және бөлме температурасында жақсы араласқан жаңа ерітінді үшін 5-10 минутты құрайды. Ерітіндіні 50 </a:t>
            </a:r>
            <a:r>
              <a:rPr lang="en-US" sz="2800" dirty="0">
                <a:latin typeface="Times New Roman" panose="02020603050405020304" pitchFamily="18" charset="0"/>
                <a:cs typeface="Times New Roman" panose="02020603050405020304" pitchFamily="18" charset="0"/>
              </a:rPr>
              <a:t>o</a:t>
            </a:r>
            <a:r>
              <a:rPr lang="kk-KZ" sz="2800" dirty="0">
                <a:latin typeface="Times New Roman" panose="02020603050405020304" pitchFamily="18" charset="0"/>
                <a:cs typeface="Times New Roman" panose="02020603050405020304" pitchFamily="18" charset="0"/>
              </a:rPr>
              <a:t>С жоғары қыздыруға болмайды. </a:t>
            </a:r>
            <a:r>
              <a:rPr lang="kk-KZ" sz="2800" dirty="0" err="1">
                <a:latin typeface="Times New Roman" panose="02020603050405020304" pitchFamily="18" charset="0"/>
                <a:cs typeface="Times New Roman" panose="02020603050405020304" pitchFamily="18" charset="0"/>
              </a:rPr>
              <a:t>Офтингтен</a:t>
            </a:r>
            <a:r>
              <a:rPr lang="kk-KZ" sz="2800" dirty="0">
                <a:latin typeface="Times New Roman" panose="02020603050405020304" pitchFamily="18" charset="0"/>
                <a:cs typeface="Times New Roman" panose="02020603050405020304" pitchFamily="18" charset="0"/>
              </a:rPr>
              <a:t> кейін тақтаны ағынды сумен жуу керек. Операциядан кейін бұл ерітіндіні </a:t>
            </a:r>
            <a:r>
              <a:rPr lang="en-US" sz="2800" dirty="0">
                <a:latin typeface="Times New Roman" panose="02020603050405020304" pitchFamily="18" charset="0"/>
                <a:cs typeface="Times New Roman" panose="02020603050405020304" pitchFamily="18" charset="0"/>
              </a:rPr>
              <a:t>H2O2 </a:t>
            </a:r>
            <a:r>
              <a:rPr lang="kk-KZ" sz="2800" dirty="0">
                <a:latin typeface="Times New Roman" panose="02020603050405020304" pitchFamily="18" charset="0"/>
                <a:cs typeface="Times New Roman" panose="02020603050405020304" pitchFamily="18" charset="0"/>
              </a:rPr>
              <a:t>қосу арқылы қалпына келтіруге болады. Сутегі асқын тотығының қажетті мөлшері көзбен бағаланады: ерітіндіге батырылған мыс тақтасын қызылдан қою қоңырға дейін бояу керек. Ерітіндіде көпіршіктердің пайда болуы сутегі асқын тотығының артық болуын көрсетеді, бұл сілтілеу реакциясының баяулауына әкеледі. Бұл шешімнің кемшілігі онымен жұмыс істеу кезінде барлық сақтық шараларын қатаң сақтау қажеттілігі болып табылады.</a:t>
            </a:r>
          </a:p>
          <a:p>
            <a:endParaRPr lang="kk-KZ" dirty="0"/>
          </a:p>
        </p:txBody>
      </p:sp>
    </p:spTree>
    <p:extLst>
      <p:ext uri="{BB962C8B-B14F-4D97-AF65-F5344CB8AC3E}">
        <p14:creationId xmlns:p14="http://schemas.microsoft.com/office/powerpoint/2010/main" val="161023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934E88-C744-92DD-9E0F-CC8362319FA5}"/>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Мысты өрнектеу. Ішкі қабаттар. Бұл кезеңде фоторезист мысты </a:t>
            </a:r>
            <a:r>
              <a:rPr lang="kk-KZ" sz="1800" dirty="0" err="1">
                <a:latin typeface="Times New Roman" panose="02020603050405020304" pitchFamily="18" charset="0"/>
                <a:cs typeface="Times New Roman" panose="02020603050405020304" pitchFamily="18" charset="0"/>
              </a:rPr>
              <a:t>опатудан</a:t>
            </a:r>
            <a:r>
              <a:rPr lang="kk-KZ" sz="1800" dirty="0">
                <a:latin typeface="Times New Roman" panose="02020603050405020304" pitchFamily="18" charset="0"/>
                <a:cs typeface="Times New Roman" panose="02020603050405020304" pitchFamily="18" charset="0"/>
              </a:rPr>
              <a:t> қорғайды. Қорғаныссыз мыс </a:t>
            </a:r>
            <a:r>
              <a:rPr lang="kk-KZ" sz="1800" dirty="0" err="1">
                <a:latin typeface="Times New Roman" panose="02020603050405020304" pitchFamily="18" charset="0"/>
                <a:cs typeface="Times New Roman" panose="02020603050405020304" pitchFamily="18" charset="0"/>
              </a:rPr>
              <a:t>офорт</a:t>
            </a:r>
            <a:r>
              <a:rPr lang="kk-KZ" sz="1800" dirty="0">
                <a:latin typeface="Times New Roman" panose="02020603050405020304" pitchFamily="18" charset="0"/>
                <a:cs typeface="Times New Roman" panose="02020603050405020304" pitchFamily="18" charset="0"/>
              </a:rPr>
              <a:t> ерітіндісінде ериді, тақтада болашақ контурдың үлгісін </a:t>
            </a:r>
            <a:r>
              <a:rPr lang="kk-KZ" sz="1800" dirty="0" err="1">
                <a:latin typeface="Times New Roman" panose="02020603050405020304" pitchFamily="18" charset="0"/>
                <a:cs typeface="Times New Roman" panose="02020603050405020304" pitchFamily="18" charset="0"/>
              </a:rPr>
              <a:t>қалдырады.Офорлау</a:t>
            </a:r>
            <a:r>
              <a:rPr lang="kk-KZ" sz="1800" dirty="0">
                <a:latin typeface="Times New Roman" panose="02020603050405020304" pitchFamily="18" charset="0"/>
                <a:cs typeface="Times New Roman" panose="02020603050405020304" pitchFamily="18" charset="0"/>
              </a:rPr>
              <a:t> горизонталь конвейерлік машинада жүргізіледі.</a:t>
            </a:r>
          </a:p>
        </p:txBody>
      </p:sp>
      <p:pic>
        <p:nvPicPr>
          <p:cNvPr id="5" name="Объект 4">
            <a:extLst>
              <a:ext uri="{FF2B5EF4-FFF2-40B4-BE49-F238E27FC236}">
                <a16:creationId xmlns:a16="http://schemas.microsoft.com/office/drawing/2014/main" id="{6A06EDA5-A914-01D4-BF88-99F37613F1F8}"/>
              </a:ext>
            </a:extLst>
          </p:cNvPr>
          <p:cNvPicPr>
            <a:picLocks noGrp="1" noChangeAspect="1"/>
          </p:cNvPicPr>
          <p:nvPr>
            <p:ph idx="1"/>
          </p:nvPr>
        </p:nvPicPr>
        <p:blipFill>
          <a:blip r:embed="rId2"/>
          <a:stretch>
            <a:fillRect/>
          </a:stretch>
        </p:blipFill>
        <p:spPr>
          <a:xfrm>
            <a:off x="3371614" y="2541937"/>
            <a:ext cx="5448772" cy="2918713"/>
          </a:xfrm>
        </p:spPr>
      </p:pic>
    </p:spTree>
    <p:extLst>
      <p:ext uri="{BB962C8B-B14F-4D97-AF65-F5344CB8AC3E}">
        <p14:creationId xmlns:p14="http://schemas.microsoft.com/office/powerpoint/2010/main" val="118756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5C1F4B-FADE-DAE3-9214-C34497D1F5D2}"/>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Баспа платаларына қойылатын талаптар</a:t>
            </a:r>
          </a:p>
        </p:txBody>
      </p:sp>
      <p:sp>
        <p:nvSpPr>
          <p:cNvPr id="3" name="Объект 2">
            <a:extLst>
              <a:ext uri="{FF2B5EF4-FFF2-40B4-BE49-F238E27FC236}">
                <a16:creationId xmlns:a16="http://schemas.microsoft.com/office/drawing/2014/main" id="{739A6FF2-D81D-D23E-B87C-BE44714C8F64}"/>
              </a:ext>
            </a:extLst>
          </p:cNvPr>
          <p:cNvSpPr>
            <a:spLocks noGrp="1"/>
          </p:cNvSpPr>
          <p:nvPr>
            <p:ph idx="1"/>
          </p:nvPr>
        </p:nvSpPr>
        <p:spPr/>
        <p:txBody>
          <a:bodyPr>
            <a:normAutofit fontScale="47500" lnSpcReduction="20000"/>
          </a:bodyPr>
          <a:lstStyle/>
          <a:p>
            <a:pPr algn="just"/>
            <a:r>
              <a:rPr lang="kk-KZ" dirty="0">
                <a:latin typeface="Times New Roman" panose="02020603050405020304" pitchFamily="18" charset="0"/>
                <a:cs typeface="Times New Roman" panose="02020603050405020304" pitchFamily="18" charset="0"/>
              </a:rPr>
              <a:t>Өнімнің өлшемдері. Байланыс тақтасының өлшеміне де, олардың арасындағы бос орындарға да назар аудару керек. Егер баспа платасын жасау процесі конвейерді пайдалануды көздейтін болса, онда міндетті талаптар топтық дайындаманың өлшемдерін және оның конвейер лентасының өлшемдеріне сәйкестігін де қамтиды.</a:t>
            </a:r>
          </a:p>
          <a:p>
            <a:pPr algn="just"/>
            <a:r>
              <a:rPr lang="kk-KZ" dirty="0">
                <a:latin typeface="Times New Roman" panose="02020603050405020304" pitchFamily="18" charset="0"/>
                <a:cs typeface="Times New Roman" panose="02020603050405020304" pitchFamily="18" charset="0"/>
              </a:rPr>
              <a:t>Негізгі жүйе. Көп </a:t>
            </a:r>
            <a:r>
              <a:rPr lang="kk-KZ" dirty="0" err="1">
                <a:latin typeface="Times New Roman" panose="02020603050405020304" pitchFamily="18" charset="0"/>
                <a:cs typeface="Times New Roman" panose="02020603050405020304" pitchFamily="18" charset="0"/>
              </a:rPr>
              <a:t>істікшелі</a:t>
            </a:r>
            <a:r>
              <a:rPr lang="kk-KZ" dirty="0">
                <a:latin typeface="Times New Roman" panose="02020603050405020304" pitchFamily="18" charset="0"/>
                <a:cs typeface="Times New Roman" panose="02020603050405020304" pitchFamily="18" charset="0"/>
              </a:rPr>
              <a:t> компоненттерді жұмыс бетіне орнату кезінде маңызды. Пішіні, өлшемі, тақтадағы орны және контактілі төсемдер әрқашан тақта өндірушілері мен құрастыру </a:t>
            </a:r>
            <a:r>
              <a:rPr lang="kk-KZ" dirty="0" err="1">
                <a:latin typeface="Times New Roman" panose="02020603050405020304" pitchFamily="18" charset="0"/>
                <a:cs typeface="Times New Roman" panose="02020603050405020304" pitchFamily="18" charset="0"/>
              </a:rPr>
              <a:t>цехтарының</a:t>
            </a:r>
            <a:r>
              <a:rPr lang="kk-KZ" dirty="0">
                <a:latin typeface="Times New Roman" panose="02020603050405020304" pitchFamily="18" charset="0"/>
                <a:cs typeface="Times New Roman" panose="02020603050405020304" pitchFamily="18" charset="0"/>
              </a:rPr>
              <a:t> өкілдері арасында келісіледі. </a:t>
            </a:r>
          </a:p>
          <a:p>
            <a:pPr algn="just"/>
            <a:r>
              <a:rPr lang="kk-KZ" dirty="0">
                <a:latin typeface="Times New Roman" panose="02020603050405020304" pitchFamily="18" charset="0"/>
                <a:cs typeface="Times New Roman" panose="02020603050405020304" pitchFamily="18" charset="0"/>
              </a:rPr>
              <a:t>Дәнекерлеуге арналған химияны таңдау. Флюсті, паста түрін және жұмыс температурасын таңдау оның түріне байланысты. Құрастыру және орнату өндірісінің тұрақтылығы тақтаның соңғы жабыны дәнекерлеуге арналған қасиеттерін сақтайтын уақытқа байланысты. Тақтаның деформациясы. Бұл 90% жағдайда дайын өнімнен бас тартуға әкелетін деформациялық өзгерістер, өнімнің идеалды тегіс бетінен ауытқулар. Компонентті орнатушы үшін ең аз деформация қажет. Тақтаның жоғары температура әсерлеріне төзімділігі. Өнімнің пішіні мен қасиеттерін сақтай алатын температура диапазоны белгілі бір дәнекерлеу әдістерін қолдану мүмкіндігін анықтайды. Бүгінгі күні әйнек өту температурасы жоғары материалдар жиі қолданылады. Олардың бағасы аналогтарынан жоғары болады, бірақ қорғасынсыз дәнекерлеу процесінде олардың сенімділігі әлдеқайда жоғары. Дәнекерлеу маскасының қасиеттері, оны негізге қолдану сапасы. Маңыздысы - ыстыққа төзімді қорғаныс материалы монтаж алаңымен қаншалықты дәл үйлеседі, оның құрамдас бөліктер арасындағы бос орындарда бар-жоғы және байланыс алаңдарында бар-жоғы. Дәнекерлеу маскасы төтеп бере алатын ылғалдылық пен температура деңгейі дайын өнімнің жұмыс жағдайларына төзімділігіне әсер етеді. Таңбалаудың болуы және сапасы. Ол анық, оңай оқылатын және өшірілмейтін болуы керек. Ол көбінесе компоненттерді орталықтандыру үшін орнату кезінде қолданылады. Және бұл жағдайда тағы бір маңызды мәселе - таңбалау түрінде жасалған анықтамалық белгілерді орналастырудың дәлдігі. Сапалы диагностика үшін тақтаның жарамдылығы. Оның бетінде зондтармен жанасу үшін қосымша нүктелер болуы керек. Иә, бұл жағдайда компоненттердің тығыздығы аздап төмендейді. Бірақ тестілеу электронды модульдің жоғары сапасын және оның пайдалануға жарамдылығын тексеруге мүмкіндік береді. Тақтадағы нүктелердің орналасуының дәлдігі, мыс іздері арасындағы, таңбалау элементтері мен маскалар арасындағы ең аз бос орындар. Қолданылатын сызықтардың ең аз қалыңдығы - маскалар, мыс, белгілер. Кедергі. Визаларға қойылатын талаптар. Қосымша технологиялық операцияларға қойылатын талаптар – егер өндіріс сатысындағы талаптар туралы айтатын болсақ. Егер кіріс бақылауы: өлшемдік сипаттамалардың дәлдігі, тақтаның қалыңдығын сақтау. Бетперденің бұзылуы, таңбалаудың анықтығы, дәнекерлеу төсемдерінің алаңының кемінде 50% қол жетімділігі (масканы ауыстыру және таратумен). Өткізгіш жабынның тұтастығына әсер ететін елеулі сызаттар немесе әсерлер жоқ. Осы талаптардың барлығы орындалған жағдайда ғана дайын өнімнің жоғары сапасы және оның электроникада орнатуға жарамдылығы туралы айтуға болады. Дереккөз: </a:t>
            </a:r>
            <a:r>
              <a:rPr lang="en-US" dirty="0">
                <a:latin typeface="Times New Roman" panose="02020603050405020304" pitchFamily="18" charset="0"/>
                <a:cs typeface="Times New Roman" panose="02020603050405020304" pitchFamily="18" charset="0"/>
              </a:rPr>
              <a:t>oessp.ru. 8 (800) 707-41-35. </a:t>
            </a:r>
            <a:r>
              <a:rPr lang="kk-KZ" dirty="0">
                <a:latin typeface="Times New Roman" panose="02020603050405020304" pitchFamily="18" charset="0"/>
                <a:cs typeface="Times New Roman" panose="02020603050405020304" pitchFamily="18" charset="0"/>
              </a:rPr>
              <a:t>Электрлік және коммутаторлық жабдықты жеткізу саласындағы кешенді шешімдер</a:t>
            </a:r>
          </a:p>
        </p:txBody>
      </p:sp>
    </p:spTree>
    <p:extLst>
      <p:ext uri="{BB962C8B-B14F-4D97-AF65-F5344CB8AC3E}">
        <p14:creationId xmlns:p14="http://schemas.microsoft.com/office/powerpoint/2010/main" val="344149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DA968E-17A7-A89D-28EA-4208CA3B2EFB}"/>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Фоторезисті жою. Өткізгіштердің астындағы мыс фольгасын ашып, фоторезист алынып тасталады. Осылайша, біз </a:t>
            </a:r>
            <a:r>
              <a:rPr lang="en-US" sz="1800" dirty="0">
                <a:latin typeface="Times New Roman" panose="02020603050405020304" pitchFamily="18" charset="0"/>
                <a:cs typeface="Times New Roman" panose="02020603050405020304" pitchFamily="18" charset="0"/>
              </a:rPr>
              <a:t>MPP </a:t>
            </a:r>
            <a:r>
              <a:rPr lang="kk-KZ" sz="1800" dirty="0">
                <a:latin typeface="Times New Roman" panose="02020603050405020304" pitchFamily="18" charset="0"/>
                <a:cs typeface="Times New Roman" panose="02020603050405020304" pitchFamily="18" charset="0"/>
              </a:rPr>
              <a:t>ішкі қабаттарының сызбасын алдық. Одан кейін дайындамалар ою сапасын тексеру үшін автоматты оптикалық бақылауға беріледі.</a:t>
            </a:r>
          </a:p>
        </p:txBody>
      </p:sp>
      <p:pic>
        <p:nvPicPr>
          <p:cNvPr id="5" name="Объект 4">
            <a:extLst>
              <a:ext uri="{FF2B5EF4-FFF2-40B4-BE49-F238E27FC236}">
                <a16:creationId xmlns:a16="http://schemas.microsoft.com/office/drawing/2014/main" id="{4D86ED47-E929-AED1-CF55-EFFC00777723}"/>
              </a:ext>
            </a:extLst>
          </p:cNvPr>
          <p:cNvPicPr>
            <a:picLocks noGrp="1" noChangeAspect="1"/>
          </p:cNvPicPr>
          <p:nvPr>
            <p:ph idx="1"/>
          </p:nvPr>
        </p:nvPicPr>
        <p:blipFill>
          <a:blip r:embed="rId2"/>
          <a:stretch>
            <a:fillRect/>
          </a:stretch>
        </p:blipFill>
        <p:spPr>
          <a:xfrm>
            <a:off x="3455441" y="2564799"/>
            <a:ext cx="5281118" cy="2872989"/>
          </a:xfrm>
        </p:spPr>
      </p:pic>
    </p:spTree>
    <p:extLst>
      <p:ext uri="{BB962C8B-B14F-4D97-AF65-F5344CB8AC3E}">
        <p14:creationId xmlns:p14="http://schemas.microsoft.com/office/powerpoint/2010/main" val="192822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ECF02-BE15-3AA0-33C6-6224EA7C818F}"/>
              </a:ext>
            </a:extLst>
          </p:cNvPr>
          <p:cNvSpPr>
            <a:spLocks noGrp="1"/>
          </p:cNvSpPr>
          <p:nvPr>
            <p:ph type="title"/>
          </p:nvPr>
        </p:nvSpPr>
        <p:spPr/>
        <p:txBody>
          <a:bodyPr>
            <a:normAutofit/>
          </a:bodyPr>
          <a:lstStyle/>
          <a:p>
            <a:r>
              <a:rPr lang="kk-KZ" sz="1800" dirty="0">
                <a:latin typeface="Times New Roman" panose="02020603050405020304" pitchFamily="18" charset="0"/>
                <a:cs typeface="Times New Roman" panose="02020603050405020304" pitchFamily="18" charset="0"/>
              </a:rPr>
              <a:t>Тотығу. Бұл кезеңде мыс фольгасының үстіңгі қабаты кейінгі престеу кезінде жақсы </a:t>
            </a:r>
            <a:r>
              <a:rPr lang="kk-KZ" sz="1800" dirty="0" err="1">
                <a:latin typeface="Times New Roman" panose="02020603050405020304" pitchFamily="18" charset="0"/>
                <a:cs typeface="Times New Roman" panose="02020603050405020304" pitchFamily="18" charset="0"/>
              </a:rPr>
              <a:t>адгезия</a:t>
            </a:r>
            <a:r>
              <a:rPr lang="kk-KZ" sz="1800" dirty="0">
                <a:latin typeface="Times New Roman" panose="02020603050405020304" pitchFamily="18" charset="0"/>
                <a:cs typeface="Times New Roman" panose="02020603050405020304" pitchFamily="18" charset="0"/>
              </a:rPr>
              <a:t> үшін арнайы </a:t>
            </a:r>
            <a:r>
              <a:rPr lang="kk-KZ" sz="1800" dirty="0" err="1">
                <a:latin typeface="Times New Roman" panose="02020603050405020304" pitchFamily="18" charset="0"/>
                <a:cs typeface="Times New Roman" panose="02020603050405020304" pitchFamily="18" charset="0"/>
              </a:rPr>
              <a:t>тотықтырылады</a:t>
            </a:r>
            <a:r>
              <a:rPr lang="kk-KZ" sz="1800" dirty="0">
                <a:latin typeface="Times New Roman" panose="02020603050405020304" pitchFamily="18" charset="0"/>
                <a:cs typeface="Times New Roman" panose="02020603050405020304" pitchFamily="18" charset="0"/>
              </a:rPr>
              <a:t>.</a:t>
            </a:r>
          </a:p>
        </p:txBody>
      </p:sp>
      <p:pic>
        <p:nvPicPr>
          <p:cNvPr id="5" name="Объект 4">
            <a:extLst>
              <a:ext uri="{FF2B5EF4-FFF2-40B4-BE49-F238E27FC236}">
                <a16:creationId xmlns:a16="http://schemas.microsoft.com/office/drawing/2014/main" id="{892EFFA1-1CC2-C5C4-4C6F-1DECFE954CC4}"/>
              </a:ext>
            </a:extLst>
          </p:cNvPr>
          <p:cNvPicPr>
            <a:picLocks noGrp="1" noChangeAspect="1"/>
          </p:cNvPicPr>
          <p:nvPr>
            <p:ph idx="1"/>
          </p:nvPr>
        </p:nvPicPr>
        <p:blipFill>
          <a:blip r:embed="rId2"/>
          <a:stretch>
            <a:fillRect/>
          </a:stretch>
        </p:blipFill>
        <p:spPr>
          <a:xfrm>
            <a:off x="3478303" y="2797229"/>
            <a:ext cx="5235394" cy="2408129"/>
          </a:xfrm>
        </p:spPr>
      </p:pic>
    </p:spTree>
    <p:extLst>
      <p:ext uri="{BB962C8B-B14F-4D97-AF65-F5344CB8AC3E}">
        <p14:creationId xmlns:p14="http://schemas.microsoft.com/office/powerpoint/2010/main" val="268160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478BBB-82DB-50DC-1690-55E8F74F16CC}"/>
              </a:ext>
            </a:extLst>
          </p:cNvPr>
          <p:cNvSpPr>
            <a:spLocks noGrp="1"/>
          </p:cNvSpPr>
          <p:nvPr>
            <p:ph type="title"/>
          </p:nvPr>
        </p:nvSpPr>
        <p:spPr>
          <a:xfrm>
            <a:off x="838200" y="365125"/>
            <a:ext cx="10515600" cy="5919134"/>
          </a:xfrm>
        </p:spPr>
        <p:txBody>
          <a:bodyPr>
            <a:noAutofit/>
          </a:bodyPr>
          <a:lstStyle/>
          <a:p>
            <a:pPr algn="just">
              <a:lnSpc>
                <a:spcPct val="100000"/>
              </a:lnSpc>
            </a:pPr>
            <a:r>
              <a:rPr lang="kk-KZ" sz="1800" dirty="0">
                <a:latin typeface="Times New Roman" panose="02020603050405020304" pitchFamily="18" charset="0"/>
                <a:cs typeface="Times New Roman" panose="02020603050405020304" pitchFamily="18" charset="0"/>
              </a:rPr>
              <a:t>Басу. Ішкі қабаттарды бір-біріне орналастыру үшін автоматты пакет құрастыру қондырғысы қолданылады. Құрастырудан кейін ішкі қабаттардың «орамасы» индукциялық қыздыру арқылы </a:t>
            </a:r>
            <a:r>
              <a:rPr lang="kk-KZ" sz="1800" dirty="0" err="1">
                <a:latin typeface="Times New Roman" panose="02020603050405020304" pitchFamily="18" charset="0"/>
                <a:cs typeface="Times New Roman" panose="02020603050405020304" pitchFamily="18" charset="0"/>
              </a:rPr>
              <a:t>препрег</a:t>
            </a:r>
            <a:r>
              <a:rPr lang="kk-KZ" sz="1800" dirty="0">
                <a:latin typeface="Times New Roman" panose="02020603050405020304" pitchFamily="18" charset="0"/>
                <a:cs typeface="Times New Roman" panose="02020603050405020304" pitchFamily="18" charset="0"/>
              </a:rPr>
              <a:t> арқылы бір-біріне жабыстырылады.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Пресске төрт қалып жүктеледі. Әрқайсысында 6 бос орынға дейін болуы мүмкін. Дайындама екі бөлу пластинасының арасында орналасқан және жиынтық болып табылады, ол негізінен мыналардан тұрады: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Бірінші сыртқы қабаттың фольгалары</a:t>
            </a:r>
            <a:br>
              <a:rPr lang="kk-KZ" sz="1800" dirty="0">
                <a:latin typeface="Times New Roman" panose="02020603050405020304" pitchFamily="18" charset="0"/>
                <a:cs typeface="Times New Roman" panose="02020603050405020304" pitchFamily="18" charset="0"/>
              </a:rPr>
            </a:br>
            <a:r>
              <a:rPr lang="kk-KZ" sz="1800" dirty="0" err="1">
                <a:latin typeface="Times New Roman" panose="02020603050405020304" pitchFamily="18" charset="0"/>
                <a:cs typeface="Times New Roman" panose="02020603050405020304" pitchFamily="18" charset="0"/>
              </a:rPr>
              <a:t>Препрег</a:t>
            </a:r>
            <a:r>
              <a:rPr lang="kk-KZ" sz="1800" dirty="0">
                <a:latin typeface="Times New Roman" panose="02020603050405020304" pitchFamily="18" charset="0"/>
                <a:cs typeface="Times New Roman" panose="02020603050405020304" pitchFamily="18" charset="0"/>
              </a:rPr>
              <a:t>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Пакет құрастыру қондырғысында жиналған ішкі қабаттардың бумасы</a:t>
            </a:r>
            <a:br>
              <a:rPr lang="kk-KZ" sz="1800" dirty="0">
                <a:latin typeface="Times New Roman" panose="02020603050405020304" pitchFamily="18" charset="0"/>
                <a:cs typeface="Times New Roman" panose="02020603050405020304" pitchFamily="18" charset="0"/>
              </a:rPr>
            </a:br>
            <a:r>
              <a:rPr lang="kk-KZ" sz="1800" dirty="0" err="1">
                <a:latin typeface="Times New Roman" panose="02020603050405020304" pitchFamily="18" charset="0"/>
                <a:cs typeface="Times New Roman" panose="02020603050405020304" pitchFamily="18" charset="0"/>
              </a:rPr>
              <a:t>Препрег</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Екінші сыртқы қабаттың фольгасы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Құрастырылған қалыптарды вакуумды ыстық преске тиейді. Престеу процесінде көп қабатты баспа платасының дайындамалары бір құрылымға жабыстырылады.</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Ыстық престеуден кейін тақталар бақыланатын салқындату үшін суық пресске ауыстырылады.</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Әрі қарай қалыптар бөлшектеледі және престелген дайындамалар негізгі тесіктерді ашу операциясына беріледі.</a:t>
            </a:r>
          </a:p>
        </p:txBody>
      </p:sp>
      <p:pic>
        <p:nvPicPr>
          <p:cNvPr id="5" name="Объект 4">
            <a:extLst>
              <a:ext uri="{FF2B5EF4-FFF2-40B4-BE49-F238E27FC236}">
                <a16:creationId xmlns:a16="http://schemas.microsoft.com/office/drawing/2014/main" id="{21C29A9C-09D0-2BCB-8B38-0F08A9B4DA3A}"/>
              </a:ext>
            </a:extLst>
          </p:cNvPr>
          <p:cNvPicPr>
            <a:picLocks noGrp="1" noChangeAspect="1"/>
          </p:cNvPicPr>
          <p:nvPr>
            <p:ph idx="1"/>
          </p:nvPr>
        </p:nvPicPr>
        <p:blipFill>
          <a:blip r:embed="rId2"/>
          <a:stretch>
            <a:fillRect/>
          </a:stretch>
        </p:blipFill>
        <p:spPr>
          <a:xfrm>
            <a:off x="3841380" y="3061446"/>
            <a:ext cx="5082980" cy="2339543"/>
          </a:xfrm>
        </p:spPr>
      </p:pic>
    </p:spTree>
    <p:extLst>
      <p:ext uri="{BB962C8B-B14F-4D97-AF65-F5344CB8AC3E}">
        <p14:creationId xmlns:p14="http://schemas.microsoft.com/office/powerpoint/2010/main" val="318864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234ABB-226F-3E2C-4AA2-5BEDC90A611E}"/>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Саңылаулар арқылы бұрғылау. Тесіктер арнайы </a:t>
            </a:r>
            <a:r>
              <a:rPr lang="en-US" sz="1800" dirty="0">
                <a:latin typeface="Times New Roman" panose="02020603050405020304" pitchFamily="18" charset="0"/>
                <a:cs typeface="Times New Roman" panose="02020603050405020304" pitchFamily="18" charset="0"/>
              </a:rPr>
              <a:t>CNC </a:t>
            </a:r>
            <a:r>
              <a:rPr lang="kk-KZ" sz="1800" dirty="0">
                <a:latin typeface="Times New Roman" panose="02020603050405020304" pitchFamily="18" charset="0"/>
                <a:cs typeface="Times New Roman" panose="02020603050405020304" pitchFamily="18" charset="0"/>
              </a:rPr>
              <a:t>машиналарының көмегімен тақтаға бұрғыланады. Бұл баспа платасының дәлдігіне (сыныпқа) әсер ететін бірінші операция. Бұрғылау саңылауларының дәлдігі қолданылатын жабдық пен құралдарға байланысты.</a:t>
            </a:r>
          </a:p>
        </p:txBody>
      </p:sp>
      <p:pic>
        <p:nvPicPr>
          <p:cNvPr id="5" name="Объект 4">
            <a:extLst>
              <a:ext uri="{FF2B5EF4-FFF2-40B4-BE49-F238E27FC236}">
                <a16:creationId xmlns:a16="http://schemas.microsoft.com/office/drawing/2014/main" id="{FDE154F5-EAA4-1C9F-F0E0-6899294590C5}"/>
              </a:ext>
            </a:extLst>
          </p:cNvPr>
          <p:cNvPicPr>
            <a:picLocks noGrp="1" noChangeAspect="1"/>
          </p:cNvPicPr>
          <p:nvPr>
            <p:ph idx="1"/>
          </p:nvPr>
        </p:nvPicPr>
        <p:blipFill>
          <a:blip r:embed="rId2"/>
          <a:stretch>
            <a:fillRect/>
          </a:stretch>
        </p:blipFill>
        <p:spPr>
          <a:xfrm>
            <a:off x="3361762" y="2368268"/>
            <a:ext cx="5235394" cy="2423370"/>
          </a:xfrm>
        </p:spPr>
      </p:pic>
    </p:spTree>
    <p:extLst>
      <p:ext uri="{BB962C8B-B14F-4D97-AF65-F5344CB8AC3E}">
        <p14:creationId xmlns:p14="http://schemas.microsoft.com/office/powerpoint/2010/main" val="194804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5F35DA-D05B-381B-80B5-6AF305686A0E}"/>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Мыстың химиялық және гальванға дейінгі шөгуі. Тікелей </a:t>
            </a:r>
            <a:r>
              <a:rPr lang="kk-KZ" sz="1800" dirty="0" err="1">
                <a:latin typeface="Times New Roman" panose="02020603050405020304" pitchFamily="18" charset="0"/>
                <a:cs typeface="Times New Roman" panose="02020603050405020304" pitchFamily="18" charset="0"/>
              </a:rPr>
              <a:t>металдандыру</a:t>
            </a:r>
            <a:r>
              <a:rPr lang="kk-KZ" sz="1800" dirty="0">
                <a:latin typeface="Times New Roman" panose="02020603050405020304" pitchFamily="18" charset="0"/>
                <a:cs typeface="Times New Roman" panose="02020603050405020304" pitchFamily="18" charset="0"/>
              </a:rPr>
              <a:t>: Тесіктердің қабырғаларында бастапқы өткізгіш қабатты жасау үшін үш процестің комбинациясы қолданылады: бірінші кезең - тесіктерді перманганатпен тазалау.</a:t>
            </a:r>
          </a:p>
        </p:txBody>
      </p:sp>
      <p:pic>
        <p:nvPicPr>
          <p:cNvPr id="5" name="Объект 4">
            <a:extLst>
              <a:ext uri="{FF2B5EF4-FFF2-40B4-BE49-F238E27FC236}">
                <a16:creationId xmlns:a16="http://schemas.microsoft.com/office/drawing/2014/main" id="{2C70C23C-01F9-61B2-F8CE-C803ECD22F2E}"/>
              </a:ext>
            </a:extLst>
          </p:cNvPr>
          <p:cNvPicPr>
            <a:picLocks noGrp="1" noChangeAspect="1"/>
          </p:cNvPicPr>
          <p:nvPr>
            <p:ph idx="1"/>
          </p:nvPr>
        </p:nvPicPr>
        <p:blipFill>
          <a:blip r:embed="rId2"/>
          <a:stretch>
            <a:fillRect/>
          </a:stretch>
        </p:blipFill>
        <p:spPr>
          <a:xfrm>
            <a:off x="2849598" y="2621954"/>
            <a:ext cx="6492803" cy="2758679"/>
          </a:xfrm>
        </p:spPr>
      </p:pic>
    </p:spTree>
    <p:extLst>
      <p:ext uri="{BB962C8B-B14F-4D97-AF65-F5344CB8AC3E}">
        <p14:creationId xmlns:p14="http://schemas.microsoft.com/office/powerpoint/2010/main" val="91577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27576-EC2D-4BCD-830A-FF8620A5E2A9}"/>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Фоторезисті қолдану. Сыртқы қабаттар. Келесі кезең - дайындамаға </a:t>
            </a:r>
            <a:r>
              <a:rPr lang="kk-KZ" sz="1800" dirty="0" err="1">
                <a:latin typeface="Times New Roman" panose="02020603050405020304" pitchFamily="18" charset="0"/>
                <a:cs typeface="Times New Roman" panose="02020603050405020304" pitchFamily="18" charset="0"/>
              </a:rPr>
              <a:t>фотосезімтал</a:t>
            </a:r>
            <a:r>
              <a:rPr lang="kk-KZ" sz="1800" dirty="0">
                <a:latin typeface="Times New Roman" panose="02020603050405020304" pitchFamily="18" charset="0"/>
                <a:cs typeface="Times New Roman" panose="02020603050405020304" pitchFamily="18" charset="0"/>
              </a:rPr>
              <a:t> материалды (фоторезист) қолдану. Бұл кезең </a:t>
            </a:r>
            <a:r>
              <a:rPr lang="kk-KZ" sz="1800" dirty="0" err="1">
                <a:latin typeface="Times New Roman" panose="02020603050405020304" pitchFamily="18" charset="0"/>
                <a:cs typeface="Times New Roman" panose="02020603050405020304" pitchFamily="18" charset="0"/>
              </a:rPr>
              <a:t>актиникалық</a:t>
            </a:r>
            <a:r>
              <a:rPr lang="kk-KZ" sz="1800" dirty="0">
                <a:latin typeface="Times New Roman" panose="02020603050405020304" pitchFamily="18" charset="0"/>
                <a:cs typeface="Times New Roman" panose="02020603050405020304" pitchFamily="18" charset="0"/>
              </a:rPr>
              <a:t> емес (сары) жарықтандыруы бар таза бөлмеде өтеді (фоторезист ультракүлгін спектрге </a:t>
            </a:r>
            <a:r>
              <a:rPr lang="kk-KZ" sz="1800" dirty="0" err="1">
                <a:latin typeface="Times New Roman" panose="02020603050405020304" pitchFamily="18" charset="0"/>
                <a:cs typeface="Times New Roman" panose="02020603050405020304" pitchFamily="18" charset="0"/>
              </a:rPr>
              <a:t>фотосезімтал</a:t>
            </a:r>
            <a:r>
              <a:rPr lang="kk-KZ" sz="1800" dirty="0">
                <a:latin typeface="Times New Roman" panose="02020603050405020304" pitchFamily="18" charset="0"/>
                <a:cs typeface="Times New Roman" panose="02020603050405020304" pitchFamily="18" charset="0"/>
              </a:rPr>
              <a:t>). Фоторезист пленка (дайындамаға </a:t>
            </a:r>
            <a:r>
              <a:rPr lang="kk-KZ" sz="1800" dirty="0" err="1">
                <a:latin typeface="Times New Roman" panose="02020603050405020304" pitchFamily="18" charset="0"/>
                <a:cs typeface="Times New Roman" panose="02020603050405020304" pitchFamily="18" charset="0"/>
              </a:rPr>
              <a:t>ламинация</a:t>
            </a:r>
            <a:r>
              <a:rPr lang="kk-KZ" sz="1800" dirty="0">
                <a:latin typeface="Times New Roman" panose="02020603050405020304" pitchFamily="18" charset="0"/>
                <a:cs typeface="Times New Roman" panose="02020603050405020304" pitchFamily="18" charset="0"/>
              </a:rPr>
              <a:t> арқылы жағылады) немесе сұйық (роликтер арқылы қолданылады) болуы мүмкін.</a:t>
            </a:r>
          </a:p>
        </p:txBody>
      </p:sp>
      <p:pic>
        <p:nvPicPr>
          <p:cNvPr id="5" name="Объект 4">
            <a:extLst>
              <a:ext uri="{FF2B5EF4-FFF2-40B4-BE49-F238E27FC236}">
                <a16:creationId xmlns:a16="http://schemas.microsoft.com/office/drawing/2014/main" id="{B2CFFA36-A7D2-A1F3-919E-CEB471995A72}"/>
              </a:ext>
            </a:extLst>
          </p:cNvPr>
          <p:cNvPicPr>
            <a:picLocks noGrp="1" noChangeAspect="1"/>
          </p:cNvPicPr>
          <p:nvPr>
            <p:ph idx="1"/>
          </p:nvPr>
        </p:nvPicPr>
        <p:blipFill>
          <a:blip r:embed="rId2"/>
          <a:stretch>
            <a:fillRect/>
          </a:stretch>
        </p:blipFill>
        <p:spPr>
          <a:xfrm>
            <a:off x="3116322" y="2496213"/>
            <a:ext cx="5959356" cy="3010161"/>
          </a:xfrm>
        </p:spPr>
      </p:pic>
    </p:spTree>
    <p:extLst>
      <p:ext uri="{BB962C8B-B14F-4D97-AF65-F5344CB8AC3E}">
        <p14:creationId xmlns:p14="http://schemas.microsoft.com/office/powerpoint/2010/main" val="97136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919531-19E2-E66C-D7B4-1494E6869C1A}"/>
              </a:ext>
            </a:extLst>
          </p:cNvPr>
          <p:cNvSpPr>
            <a:spLocks noGrp="1"/>
          </p:cNvSpPr>
          <p:nvPr>
            <p:ph type="title"/>
          </p:nvPr>
        </p:nvSpPr>
        <p:spPr/>
        <p:txBody>
          <a:bodyPr>
            <a:normAutofit/>
          </a:bodyPr>
          <a:lstStyle/>
          <a:p>
            <a:r>
              <a:rPr lang="kk-KZ" sz="1800" dirty="0">
                <a:latin typeface="Times New Roman" panose="02020603050405020304" pitchFamily="18" charset="0"/>
                <a:cs typeface="Times New Roman" panose="02020603050405020304" pitchFamily="18" charset="0"/>
              </a:rPr>
              <a:t>Фотомаска дайындамамен біріктірілген. Бір бөлігі көрсетілген шеңбер контакт тақтасы болып табылады. </a:t>
            </a:r>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сурет болашақ схемаға қатысты оң.</a:t>
            </a:r>
          </a:p>
        </p:txBody>
      </p:sp>
      <p:pic>
        <p:nvPicPr>
          <p:cNvPr id="5" name="Объект 4">
            <a:extLst>
              <a:ext uri="{FF2B5EF4-FFF2-40B4-BE49-F238E27FC236}">
                <a16:creationId xmlns:a16="http://schemas.microsoft.com/office/drawing/2014/main" id="{6AF18FEA-EB15-E2F8-B9BC-E061FE920411}"/>
              </a:ext>
            </a:extLst>
          </p:cNvPr>
          <p:cNvPicPr>
            <a:picLocks noGrp="1" noChangeAspect="1"/>
          </p:cNvPicPr>
          <p:nvPr>
            <p:ph idx="1"/>
          </p:nvPr>
        </p:nvPicPr>
        <p:blipFill>
          <a:blip r:embed="rId2"/>
          <a:stretch>
            <a:fillRect/>
          </a:stretch>
        </p:blipFill>
        <p:spPr>
          <a:xfrm>
            <a:off x="3421148" y="2732454"/>
            <a:ext cx="5349704" cy="2537680"/>
          </a:xfrm>
        </p:spPr>
      </p:pic>
    </p:spTree>
    <p:extLst>
      <p:ext uri="{BB962C8B-B14F-4D97-AF65-F5344CB8AC3E}">
        <p14:creationId xmlns:p14="http://schemas.microsoft.com/office/powerpoint/2010/main" val="137688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12281-1062-74FB-C950-455ED03AAB4D}"/>
              </a:ext>
            </a:extLst>
          </p:cNvPr>
          <p:cNvSpPr>
            <a:spLocks noGrp="1"/>
          </p:cNvSpPr>
          <p:nvPr>
            <p:ph type="title"/>
          </p:nvPr>
        </p:nvSpPr>
        <p:spPr/>
        <p:txBody>
          <a:bodyPr>
            <a:normAutofit/>
          </a:bodyPr>
          <a:lstStyle/>
          <a:p>
            <a:pPr algn="just"/>
            <a:r>
              <a:rPr lang="kk-KZ" sz="1800" dirty="0" err="1">
                <a:latin typeface="Times New Roman" panose="02020603050405020304" pitchFamily="18" charset="0"/>
                <a:cs typeface="Times New Roman" panose="02020603050405020304" pitchFamily="18" charset="0"/>
              </a:rPr>
              <a:t>Фотомаскадағы</a:t>
            </a:r>
            <a:r>
              <a:rPr lang="kk-KZ" sz="1800" dirty="0">
                <a:latin typeface="Times New Roman" panose="02020603050405020304" pitchFamily="18" charset="0"/>
                <a:cs typeface="Times New Roman" panose="02020603050405020304" pitchFamily="18" charset="0"/>
              </a:rPr>
              <a:t> мөлдір бет аймақтары жарықтандырылады, </a:t>
            </a:r>
            <a:r>
              <a:rPr lang="kk-KZ" sz="1800" dirty="0" err="1">
                <a:latin typeface="Times New Roman" panose="02020603050405020304" pitchFamily="18" charset="0"/>
                <a:cs typeface="Times New Roman" panose="02020603050405020304" pitchFamily="18" charset="0"/>
              </a:rPr>
              <a:t>фотополимерленеді</a:t>
            </a:r>
            <a:r>
              <a:rPr lang="kk-KZ" sz="1800" dirty="0">
                <a:latin typeface="Times New Roman" panose="02020603050405020304" pitchFamily="18" charset="0"/>
                <a:cs typeface="Times New Roman" panose="02020603050405020304" pitchFamily="18" charset="0"/>
              </a:rPr>
              <a:t> және әзірлеу қондырғысында еру қабілетін жоғалтады. Экспозициядан кейін фотомаскалар жойылады.</a:t>
            </a:r>
          </a:p>
        </p:txBody>
      </p:sp>
      <p:pic>
        <p:nvPicPr>
          <p:cNvPr id="5" name="Объект 4">
            <a:extLst>
              <a:ext uri="{FF2B5EF4-FFF2-40B4-BE49-F238E27FC236}">
                <a16:creationId xmlns:a16="http://schemas.microsoft.com/office/drawing/2014/main" id="{042D33CD-2814-37AD-C720-22654A49C6D6}"/>
              </a:ext>
            </a:extLst>
          </p:cNvPr>
          <p:cNvPicPr>
            <a:picLocks noGrp="1" noChangeAspect="1"/>
          </p:cNvPicPr>
          <p:nvPr>
            <p:ph idx="1"/>
          </p:nvPr>
        </p:nvPicPr>
        <p:blipFill>
          <a:blip r:embed="rId2"/>
          <a:stretch>
            <a:fillRect/>
          </a:stretch>
        </p:blipFill>
        <p:spPr>
          <a:xfrm>
            <a:off x="3455441" y="2701971"/>
            <a:ext cx="5281118" cy="2598645"/>
          </a:xfrm>
        </p:spPr>
      </p:pic>
    </p:spTree>
    <p:extLst>
      <p:ext uri="{BB962C8B-B14F-4D97-AF65-F5344CB8AC3E}">
        <p14:creationId xmlns:p14="http://schemas.microsoft.com/office/powerpoint/2010/main" val="2003020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1B351-ACC5-3765-3628-4967BEC875CD}"/>
              </a:ext>
            </a:extLst>
          </p:cNvPr>
          <p:cNvSpPr>
            <a:spLocks noGrp="1"/>
          </p:cNvSpPr>
          <p:nvPr>
            <p:ph type="title"/>
          </p:nvPr>
        </p:nvSpPr>
        <p:spPr/>
        <p:txBody>
          <a:bodyPr>
            <a:normAutofit/>
          </a:bodyPr>
          <a:lstStyle/>
          <a:p>
            <a:pPr algn="just"/>
            <a:r>
              <a:rPr lang="kk-KZ" sz="1800" dirty="0" err="1">
                <a:latin typeface="Times New Roman" panose="02020603050405020304" pitchFamily="18" charset="0"/>
                <a:cs typeface="Times New Roman" panose="02020603050405020304" pitchFamily="18" charset="0"/>
              </a:rPr>
              <a:t>Фоторезистте</a:t>
            </a:r>
            <a:r>
              <a:rPr lang="kk-KZ" sz="1800" dirty="0">
                <a:latin typeface="Times New Roman" panose="02020603050405020304" pitchFamily="18" charset="0"/>
                <a:cs typeface="Times New Roman" panose="02020603050405020304" pitchFamily="18" charset="0"/>
              </a:rPr>
              <a:t> сурет пайда болады: ашылмаған аймақтар дамитын ерітіндіде ериді, гальваникалық мысты тұндыру үшін тесіктер мен топологияны ашады, ашық жерлер тақтада қалады. Қалған фоторезисттің мақсаты – мыстың </a:t>
            </a:r>
            <a:r>
              <a:rPr lang="kk-KZ" sz="1800" dirty="0" err="1">
                <a:latin typeface="Times New Roman" panose="02020603050405020304" pitchFamily="18" charset="0"/>
                <a:cs typeface="Times New Roman" panose="02020603050405020304" pitchFamily="18" charset="0"/>
              </a:rPr>
              <a:t>селективті</a:t>
            </a:r>
            <a:r>
              <a:rPr lang="kk-KZ" sz="1800" dirty="0">
                <a:latin typeface="Times New Roman" panose="02020603050405020304" pitchFamily="18" charset="0"/>
                <a:cs typeface="Times New Roman" panose="02020603050405020304" pitchFamily="18" charset="0"/>
              </a:rPr>
              <a:t> тұндыруын қамтамасыз ету.</a:t>
            </a:r>
          </a:p>
        </p:txBody>
      </p:sp>
      <p:pic>
        <p:nvPicPr>
          <p:cNvPr id="5" name="Объект 4">
            <a:extLst>
              <a:ext uri="{FF2B5EF4-FFF2-40B4-BE49-F238E27FC236}">
                <a16:creationId xmlns:a16="http://schemas.microsoft.com/office/drawing/2014/main" id="{0965C56C-CA4F-77F9-4A28-B52D313170BD}"/>
              </a:ext>
            </a:extLst>
          </p:cNvPr>
          <p:cNvPicPr>
            <a:picLocks noGrp="1" noChangeAspect="1"/>
          </p:cNvPicPr>
          <p:nvPr>
            <p:ph idx="1"/>
          </p:nvPr>
        </p:nvPicPr>
        <p:blipFill>
          <a:blip r:embed="rId2"/>
          <a:stretch>
            <a:fillRect/>
          </a:stretch>
        </p:blipFill>
        <p:spPr>
          <a:xfrm>
            <a:off x="3322079" y="2717212"/>
            <a:ext cx="5547841" cy="2568163"/>
          </a:xfrm>
        </p:spPr>
      </p:pic>
    </p:spTree>
    <p:extLst>
      <p:ext uri="{BB962C8B-B14F-4D97-AF65-F5344CB8AC3E}">
        <p14:creationId xmlns:p14="http://schemas.microsoft.com/office/powerpoint/2010/main" val="198502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7F1E9-72A3-5CEE-5097-168900FC4352}"/>
              </a:ext>
            </a:extLst>
          </p:cNvPr>
          <p:cNvSpPr>
            <a:spLocks noGrp="1"/>
          </p:cNvSpPr>
          <p:nvPr>
            <p:ph type="title"/>
          </p:nvPr>
        </p:nvSpPr>
        <p:spPr>
          <a:xfrm>
            <a:off x="838200" y="365125"/>
            <a:ext cx="10515600" cy="4882147"/>
          </a:xfrm>
        </p:spPr>
        <p:txBody>
          <a:bodyPr>
            <a:noAutofit/>
          </a:bodyPr>
          <a:lstStyle/>
          <a:p>
            <a:pPr algn="just"/>
            <a:r>
              <a:rPr lang="kk-KZ" sz="1800" dirty="0">
                <a:latin typeface="Times New Roman" panose="02020603050405020304" pitchFamily="18" charset="0"/>
                <a:cs typeface="Times New Roman" panose="02020603050405020304" pitchFamily="18" charset="0"/>
              </a:rPr>
              <a:t>Тесік қабырғалары мен барлық өткізгіштердің бетіне мыс шөгеді. ГОСТ 23752-79 сәйкес </a:t>
            </a:r>
            <a:r>
              <a:rPr lang="kk-KZ" sz="1800" dirty="0" err="1">
                <a:latin typeface="Times New Roman" panose="02020603050405020304" pitchFamily="18" charset="0"/>
                <a:cs typeface="Times New Roman" panose="02020603050405020304" pitchFamily="18" charset="0"/>
              </a:rPr>
              <a:t>металдандыру</a:t>
            </a:r>
            <a:r>
              <a:rPr lang="kk-KZ" sz="1800" dirty="0">
                <a:latin typeface="Times New Roman" panose="02020603050405020304" pitchFamily="18" charset="0"/>
                <a:cs typeface="Times New Roman" panose="02020603050405020304" pitchFamily="18" charset="0"/>
              </a:rPr>
              <a:t> қалыңдығы кем дегенде: </a:t>
            </a:r>
            <a:r>
              <a:rPr lang="en-US" sz="1800" dirty="0">
                <a:latin typeface="Times New Roman" panose="02020603050405020304" pitchFamily="18" charset="0"/>
                <a:cs typeface="Times New Roman" panose="02020603050405020304" pitchFamily="18" charset="0"/>
              </a:rPr>
              <a:t>DPP </a:t>
            </a:r>
            <a:r>
              <a:rPr lang="kk-KZ" sz="1800" dirty="0">
                <a:latin typeface="Times New Roman" panose="02020603050405020304" pitchFamily="18" charset="0"/>
                <a:cs typeface="Times New Roman" panose="02020603050405020304" pitchFamily="18" charset="0"/>
              </a:rPr>
              <a:t>үшін 20 </a:t>
            </a:r>
            <a:r>
              <a:rPr lang="kk-KZ" sz="1800" dirty="0" err="1">
                <a:latin typeface="Times New Roman" panose="02020603050405020304" pitchFamily="18" charset="0"/>
                <a:cs typeface="Times New Roman" panose="02020603050405020304" pitchFamily="18" charset="0"/>
              </a:rPr>
              <a:t>мкм</a:t>
            </a:r>
            <a:r>
              <a:rPr lang="kk-KZ"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MPP </a:t>
            </a:r>
            <a:r>
              <a:rPr lang="kk-KZ" sz="1800" dirty="0">
                <a:latin typeface="Times New Roman" panose="02020603050405020304" pitchFamily="18" charset="0"/>
                <a:cs typeface="Times New Roman" panose="02020603050405020304" pitchFamily="18" charset="0"/>
              </a:rPr>
              <a:t>үшін 25 </a:t>
            </a:r>
            <a:r>
              <a:rPr lang="kk-KZ" sz="1800" dirty="0" err="1">
                <a:latin typeface="Times New Roman" panose="02020603050405020304" pitchFamily="18" charset="0"/>
                <a:cs typeface="Times New Roman" panose="02020603050405020304" pitchFamily="18" charset="0"/>
              </a:rPr>
              <a:t>мкм</a:t>
            </a:r>
            <a:r>
              <a:rPr lang="kk-KZ" sz="1800" dirty="0">
                <a:latin typeface="Times New Roman" panose="02020603050405020304" pitchFamily="18" charset="0"/>
                <a:cs typeface="Times New Roman" panose="02020603050405020304" pitchFamily="18" charset="0"/>
              </a:rPr>
              <a:t> болуы керек.</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IPC-6012B </a:t>
            </a:r>
            <a:r>
              <a:rPr lang="kk-KZ" sz="1800" dirty="0">
                <a:latin typeface="Times New Roman" panose="02020603050405020304" pitchFamily="18" charset="0"/>
                <a:cs typeface="Times New Roman" panose="02020603050405020304" pitchFamily="18" charset="0"/>
              </a:rPr>
              <a:t>басқа мәндерді орнатады: 2-сынып - </a:t>
            </a:r>
            <a:r>
              <a:rPr lang="en-US" sz="1800" dirty="0">
                <a:latin typeface="Times New Roman" panose="02020603050405020304" pitchFamily="18" charset="0"/>
                <a:cs typeface="Times New Roman" panose="02020603050405020304" pitchFamily="18" charset="0"/>
              </a:rPr>
              <a:t>DPP </a:t>
            </a:r>
            <a:r>
              <a:rPr lang="kk-KZ" sz="1800" dirty="0">
                <a:latin typeface="Times New Roman" panose="02020603050405020304" pitchFamily="18" charset="0"/>
                <a:cs typeface="Times New Roman" panose="02020603050405020304" pitchFamily="18" charset="0"/>
              </a:rPr>
              <a:t>және </a:t>
            </a:r>
            <a:r>
              <a:rPr lang="en-US" sz="1800" dirty="0">
                <a:latin typeface="Times New Roman" panose="02020603050405020304" pitchFamily="18" charset="0"/>
                <a:cs typeface="Times New Roman" panose="02020603050405020304" pitchFamily="18" charset="0"/>
              </a:rPr>
              <a:t>MPP </a:t>
            </a:r>
            <a:r>
              <a:rPr lang="kk-KZ" sz="1800" dirty="0">
                <a:latin typeface="Times New Roman" panose="02020603050405020304" pitchFamily="18" charset="0"/>
                <a:cs typeface="Times New Roman" panose="02020603050405020304" pitchFamily="18" charset="0"/>
              </a:rPr>
              <a:t>үшін кемінде 20 </a:t>
            </a:r>
            <a:r>
              <a:rPr lang="kk-KZ" sz="1800" dirty="0" err="1">
                <a:latin typeface="Times New Roman" panose="02020603050405020304" pitchFamily="18" charset="0"/>
                <a:cs typeface="Times New Roman" panose="02020603050405020304" pitchFamily="18" charset="0"/>
              </a:rPr>
              <a:t>мкм</a:t>
            </a:r>
            <a:r>
              <a:rPr lang="kk-KZ" sz="1800" dirty="0">
                <a:latin typeface="Times New Roman" panose="02020603050405020304" pitchFamily="18" charset="0"/>
                <a:cs typeface="Times New Roman" panose="02020603050405020304" pitchFamily="18" charset="0"/>
              </a:rPr>
              <a:t>, 3-сынып - </a:t>
            </a:r>
            <a:r>
              <a:rPr lang="en-US" sz="1800" dirty="0">
                <a:latin typeface="Times New Roman" panose="02020603050405020304" pitchFamily="18" charset="0"/>
                <a:cs typeface="Times New Roman" panose="02020603050405020304" pitchFamily="18" charset="0"/>
              </a:rPr>
              <a:t>DPP </a:t>
            </a:r>
            <a:r>
              <a:rPr lang="kk-KZ" sz="1800" dirty="0">
                <a:latin typeface="Times New Roman" panose="02020603050405020304" pitchFamily="18" charset="0"/>
                <a:cs typeface="Times New Roman" panose="02020603050405020304" pitchFamily="18" charset="0"/>
              </a:rPr>
              <a:t>және </a:t>
            </a:r>
            <a:r>
              <a:rPr lang="en-US" sz="1800" dirty="0">
                <a:latin typeface="Times New Roman" panose="02020603050405020304" pitchFamily="18" charset="0"/>
                <a:cs typeface="Times New Roman" panose="02020603050405020304" pitchFamily="18" charset="0"/>
              </a:rPr>
              <a:t>MPP </a:t>
            </a:r>
            <a:r>
              <a:rPr lang="kk-KZ" sz="1800" dirty="0">
                <a:latin typeface="Times New Roman" panose="02020603050405020304" pitchFamily="18" charset="0"/>
                <a:cs typeface="Times New Roman" panose="02020603050405020304" pitchFamily="18" charset="0"/>
              </a:rPr>
              <a:t>үшін кемінде 25 </a:t>
            </a:r>
            <a:r>
              <a:rPr lang="kk-KZ" sz="1800" dirty="0" err="1">
                <a:latin typeface="Times New Roman" panose="02020603050405020304" pitchFamily="18" charset="0"/>
                <a:cs typeface="Times New Roman" panose="02020603050405020304" pitchFamily="18" charset="0"/>
              </a:rPr>
              <a:t>мкм</a:t>
            </a:r>
            <a:r>
              <a:rPr lang="kk-KZ" sz="1800" dirty="0">
                <a:latin typeface="Times New Roman" panose="02020603050405020304" pitchFamily="18" charset="0"/>
                <a:cs typeface="Times New Roman" panose="02020603050405020304" pitchFamily="18" charset="0"/>
              </a:rPr>
              <a:t>.</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Мыстың шөгу процесі саңылауларда және өткізгіштердің бетінде параллельді жүретіндіктен, кәдімгі </a:t>
            </a:r>
            <a:r>
              <a:rPr lang="kk-KZ" sz="1800" dirty="0" err="1">
                <a:latin typeface="Times New Roman" panose="02020603050405020304" pitchFamily="18" charset="0"/>
                <a:cs typeface="Times New Roman" panose="02020603050405020304" pitchFamily="18" charset="0"/>
              </a:rPr>
              <a:t>фоторезисттерді</a:t>
            </a:r>
            <a:r>
              <a:rPr lang="kk-KZ" sz="1800" dirty="0">
                <a:latin typeface="Times New Roman" panose="02020603050405020304" pitchFamily="18" charset="0"/>
                <a:cs typeface="Times New Roman" panose="02020603050405020304" pitchFamily="18" charset="0"/>
              </a:rPr>
              <a:t> пайдалана отырып, саңылауларда 30 </a:t>
            </a:r>
            <a:r>
              <a:rPr lang="kk-KZ" sz="1800" dirty="0" err="1">
                <a:latin typeface="Times New Roman" panose="02020603050405020304" pitchFamily="18" charset="0"/>
                <a:cs typeface="Times New Roman" panose="02020603050405020304" pitchFamily="18" charset="0"/>
              </a:rPr>
              <a:t>мкм</a:t>
            </a:r>
            <a:r>
              <a:rPr lang="kk-KZ" sz="1800" dirty="0">
                <a:latin typeface="Times New Roman" panose="02020603050405020304" pitchFamily="18" charset="0"/>
                <a:cs typeface="Times New Roman" panose="02020603050405020304" pitchFamily="18" charset="0"/>
              </a:rPr>
              <a:t> және одан да көп </a:t>
            </a:r>
            <a:r>
              <a:rPr lang="kk-KZ" sz="1800" dirty="0" err="1">
                <a:latin typeface="Times New Roman" panose="02020603050405020304" pitchFamily="18" charset="0"/>
                <a:cs typeface="Times New Roman" panose="02020603050405020304" pitchFamily="18" charset="0"/>
              </a:rPr>
              <a:t>металдану</a:t>
            </a:r>
            <a:r>
              <a:rPr lang="kk-KZ" sz="1800" dirty="0">
                <a:latin typeface="Times New Roman" panose="02020603050405020304" pitchFamily="18" charset="0"/>
                <a:cs typeface="Times New Roman" panose="02020603050405020304" pitchFamily="18" charset="0"/>
              </a:rPr>
              <a:t> қалыңдығын алу мүмкін емес.</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Қажетті </a:t>
            </a:r>
            <a:r>
              <a:rPr lang="kk-KZ" sz="1800" dirty="0" err="1">
                <a:latin typeface="Times New Roman" panose="02020603050405020304" pitchFamily="18" charset="0"/>
                <a:cs typeface="Times New Roman" panose="02020603050405020304" pitchFamily="18" charset="0"/>
              </a:rPr>
              <a:t>электропластиналық</a:t>
            </a:r>
            <a:r>
              <a:rPr lang="kk-KZ" sz="1800" dirty="0">
                <a:latin typeface="Times New Roman" panose="02020603050405020304" pitchFamily="18" charset="0"/>
                <a:cs typeface="Times New Roman" panose="02020603050405020304" pitchFamily="18" charset="0"/>
              </a:rPr>
              <a:t> параметрлерді қамтамасыз ету үшін жабу процесі компьютермен басқарылады. Қаптаудан кейін тұндырылған мыстың қалыңдығы бұзылмай тексеріледі.</a:t>
            </a:r>
          </a:p>
        </p:txBody>
      </p:sp>
      <p:pic>
        <p:nvPicPr>
          <p:cNvPr id="5" name="Объект 4">
            <a:extLst>
              <a:ext uri="{FF2B5EF4-FFF2-40B4-BE49-F238E27FC236}">
                <a16:creationId xmlns:a16="http://schemas.microsoft.com/office/drawing/2014/main" id="{9CFCBE03-0591-4DF3-99A9-021AD4BF1BD5}"/>
              </a:ext>
            </a:extLst>
          </p:cNvPr>
          <p:cNvPicPr>
            <a:picLocks noGrp="1" noChangeAspect="1"/>
          </p:cNvPicPr>
          <p:nvPr>
            <p:ph idx="1"/>
          </p:nvPr>
        </p:nvPicPr>
        <p:blipFill>
          <a:blip r:embed="rId2"/>
          <a:stretch>
            <a:fillRect/>
          </a:stretch>
        </p:blipFill>
        <p:spPr>
          <a:xfrm>
            <a:off x="3648635" y="4628939"/>
            <a:ext cx="4092384" cy="2006311"/>
          </a:xfrm>
        </p:spPr>
      </p:pic>
    </p:spTree>
    <p:extLst>
      <p:ext uri="{BB962C8B-B14F-4D97-AF65-F5344CB8AC3E}">
        <p14:creationId xmlns:p14="http://schemas.microsoft.com/office/powerpoint/2010/main" val="52800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634CCF-9469-0B4C-B33B-E4DE35D94971}"/>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Баспа </a:t>
            </a:r>
            <a:r>
              <a:rPr lang="kk-KZ" sz="2800" dirty="0" err="1">
                <a:latin typeface="Times New Roman" panose="02020603050405020304" pitchFamily="18" charset="0"/>
                <a:cs typeface="Times New Roman" panose="02020603050405020304" pitchFamily="18" charset="0"/>
              </a:rPr>
              <a:t>платаларын</a:t>
            </a:r>
            <a:r>
              <a:rPr lang="kk-KZ" sz="2800" dirty="0">
                <a:latin typeface="Times New Roman" panose="02020603050405020304" pitchFamily="18" charset="0"/>
                <a:cs typeface="Times New Roman" panose="02020603050405020304" pitchFamily="18" charset="0"/>
              </a:rPr>
              <a:t> өндіруге арналған материалдар</a:t>
            </a:r>
          </a:p>
        </p:txBody>
      </p:sp>
      <p:sp>
        <p:nvSpPr>
          <p:cNvPr id="3" name="Объект 2">
            <a:extLst>
              <a:ext uri="{FF2B5EF4-FFF2-40B4-BE49-F238E27FC236}">
                <a16:creationId xmlns:a16="http://schemas.microsoft.com/office/drawing/2014/main" id="{E7122E57-C06D-C1A9-52AB-ECB3B03AE262}"/>
              </a:ext>
            </a:extLst>
          </p:cNvPr>
          <p:cNvSpPr>
            <a:spLocks noGrp="1"/>
          </p:cNvSpPr>
          <p:nvPr>
            <p:ph idx="1"/>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Баспа </a:t>
            </a:r>
            <a:r>
              <a:rPr lang="kk-KZ" sz="1800" dirty="0" err="1">
                <a:latin typeface="Times New Roman" panose="02020603050405020304" pitchFamily="18" charset="0"/>
                <a:cs typeface="Times New Roman" panose="02020603050405020304" pitchFamily="18" charset="0"/>
              </a:rPr>
              <a:t>платаларын</a:t>
            </a:r>
            <a:r>
              <a:rPr lang="kk-KZ" sz="1800" dirty="0">
                <a:latin typeface="Times New Roman" panose="02020603050405020304" pitchFamily="18" charset="0"/>
                <a:cs typeface="Times New Roman" panose="02020603050405020304" pitchFamily="18" charset="0"/>
              </a:rPr>
              <a:t> өндіру технологиясы материалдардың бірнеше санаттарын пайдалануды қамтиды: Өткізбейтін субстрат. Көптеген нұсқалар бар: шыны талшық, керамикалық плиталар, </a:t>
            </a:r>
            <a:r>
              <a:rPr lang="kk-KZ" sz="1800" dirty="0" err="1">
                <a:latin typeface="Times New Roman" panose="02020603050405020304" pitchFamily="18" charset="0"/>
                <a:cs typeface="Times New Roman" panose="02020603050405020304" pitchFamily="18" charset="0"/>
              </a:rPr>
              <a:t>фторопластикалық</a:t>
            </a:r>
            <a:r>
              <a:rPr lang="kk-KZ" sz="1800" dirty="0">
                <a:latin typeface="Times New Roman" panose="02020603050405020304" pitchFamily="18" charset="0"/>
                <a:cs typeface="Times New Roman" panose="02020603050405020304" pitchFamily="18" charset="0"/>
              </a:rPr>
              <a:t>, алюминий, баспайтын болат, мыс, полиамидті пленкалар. Материал өндіріс технологиясы негізінде таңдалады. Өткізгіш материал. Бұл фольга. Бұл кәдімгі мыс, </a:t>
            </a:r>
            <a:r>
              <a:rPr lang="kk-KZ" sz="1800" dirty="0" err="1">
                <a:latin typeface="Times New Roman" panose="02020603050405020304" pitchFamily="18" charset="0"/>
                <a:cs typeface="Times New Roman" panose="02020603050405020304" pitchFamily="18" charset="0"/>
              </a:rPr>
              <a:t>электропладталған</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электродроздалған</a:t>
            </a:r>
            <a:r>
              <a:rPr lang="kk-KZ" sz="1800" dirty="0">
                <a:latin typeface="Times New Roman" panose="02020603050405020304" pitchFamily="18" charset="0"/>
                <a:cs typeface="Times New Roman" panose="02020603050405020304" pitchFamily="18" charset="0"/>
              </a:rPr>
              <a:t> немесе күйдірілген сым болуы мүмкін. Кедір-бұдырдың ең аз деңгейі бар қосымша өңделген материал немесе </a:t>
            </a:r>
            <a:r>
              <a:rPr lang="kk-KZ" sz="1800" dirty="0" err="1">
                <a:latin typeface="Times New Roman" panose="02020603050405020304" pitchFamily="18" charset="0"/>
                <a:cs typeface="Times New Roman" panose="02020603050405020304" pitchFamily="18" charset="0"/>
              </a:rPr>
              <a:t>резистивті</a:t>
            </a:r>
            <a:r>
              <a:rPr lang="kk-KZ" sz="1800" dirty="0">
                <a:latin typeface="Times New Roman" panose="02020603050405020304" pitchFamily="18" charset="0"/>
                <a:cs typeface="Times New Roman" panose="02020603050405020304" pitchFamily="18" charset="0"/>
              </a:rPr>
              <a:t> қосалқы қабаты бар фольга да пайдаланылуы мүмкін. Ең жиі қолданылатын өнім - қалыңдығы 12-ден 105 микронға дейін. Байланыс қабаты. Желімдерді, эпоксидті, акрилді полимерлерді (</a:t>
            </a:r>
            <a:r>
              <a:rPr lang="kk-KZ" sz="1800" dirty="0" err="1">
                <a:latin typeface="Times New Roman" panose="02020603050405020304" pitchFamily="18" charset="0"/>
                <a:cs typeface="Times New Roman" panose="02020603050405020304" pitchFamily="18" charset="0"/>
              </a:rPr>
              <a:t>прегтерді</a:t>
            </a:r>
            <a:r>
              <a:rPr lang="kk-KZ" sz="1800" dirty="0">
                <a:latin typeface="Times New Roman" panose="02020603050405020304" pitchFamily="18" charset="0"/>
                <a:cs typeface="Times New Roman" panose="02020603050405020304" pitchFamily="18" charset="0"/>
              </a:rPr>
              <a:t>) қолдануға болады. </a:t>
            </a:r>
            <a:r>
              <a:rPr lang="kk-KZ" sz="1800" dirty="0" err="1">
                <a:latin typeface="Times New Roman" panose="02020603050405020304" pitchFamily="18" charset="0"/>
                <a:cs typeface="Times New Roman" panose="02020603050405020304" pitchFamily="18" charset="0"/>
              </a:rPr>
              <a:t>Препрегтер</a:t>
            </a:r>
            <a:r>
              <a:rPr lang="kk-KZ" sz="1800" dirty="0">
                <a:latin typeface="Times New Roman" panose="02020603050405020304" pitchFamily="18" charset="0"/>
                <a:cs typeface="Times New Roman" panose="02020603050405020304" pitchFamily="18" charset="0"/>
              </a:rPr>
              <a:t> негізінен көп қабатты бұйымдарды престеу үшін қолданылады. Аяқтау жабу. Ол пластинаның дәнекерлеу маскаларымен жабылмаған бөліктерін өңдеу үшін қолданылады. Жоғары сапалы дәнекерлеуді қамтамасыз ету үшін жасалған. Негізінен қорғасынсыз, қалайысыз қорғасынды </a:t>
            </a:r>
            <a:r>
              <a:rPr lang="kk-KZ" sz="1800" dirty="0" err="1">
                <a:latin typeface="Times New Roman" panose="02020603050405020304" pitchFamily="18" charset="0"/>
                <a:cs typeface="Times New Roman" panose="02020603050405020304" pitchFamily="18" charset="0"/>
              </a:rPr>
              <a:t>дәнекерлеуіштер</a:t>
            </a:r>
            <a:r>
              <a:rPr lang="kk-KZ" sz="1800" dirty="0">
                <a:latin typeface="Times New Roman" panose="02020603050405020304" pitchFamily="18" charset="0"/>
                <a:cs typeface="Times New Roman" panose="02020603050405020304" pitchFamily="18" charset="0"/>
              </a:rPr>
              <a:t>, күміс немесе алтын жалату және органикалық қосылыстар қолданылады. Дереккөз: </a:t>
            </a:r>
            <a:r>
              <a:rPr lang="en-US" sz="1800" dirty="0">
                <a:latin typeface="Times New Roman" panose="02020603050405020304" pitchFamily="18" charset="0"/>
                <a:cs typeface="Times New Roman" panose="02020603050405020304" pitchFamily="18" charset="0"/>
              </a:rPr>
              <a:t>oessp.ru. 8 (800) 707-41-35. </a:t>
            </a:r>
            <a:r>
              <a:rPr lang="kk-KZ" sz="1800" dirty="0">
                <a:latin typeface="Times New Roman" panose="02020603050405020304" pitchFamily="18" charset="0"/>
                <a:cs typeface="Times New Roman" panose="02020603050405020304" pitchFamily="18" charset="0"/>
              </a:rPr>
              <a:t>Электрлік және коммутаторлық жабдықты жеткізу саласындағы кешенді шешімдер</a:t>
            </a:r>
          </a:p>
        </p:txBody>
      </p:sp>
    </p:spTree>
    <p:extLst>
      <p:ext uri="{BB962C8B-B14F-4D97-AF65-F5344CB8AC3E}">
        <p14:creationId xmlns:p14="http://schemas.microsoft.com/office/powerpoint/2010/main" val="198335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E8D0D-7DFE-1C87-98D1-A2E87756B0A0}"/>
              </a:ext>
            </a:extLst>
          </p:cNvPr>
          <p:cNvSpPr>
            <a:spLocks noGrp="1"/>
          </p:cNvSpPr>
          <p:nvPr>
            <p:ph type="title"/>
          </p:nvPr>
        </p:nvSpPr>
        <p:spPr>
          <a:xfrm>
            <a:off x="838200" y="365125"/>
            <a:ext cx="10515600" cy="1813299"/>
          </a:xfrm>
        </p:spPr>
        <p:txBody>
          <a:bodyPr>
            <a:noAutofit/>
          </a:bodyPr>
          <a:lstStyle/>
          <a:p>
            <a:pPr algn="just"/>
            <a:r>
              <a:rPr lang="kk-KZ" sz="1800" dirty="0">
                <a:latin typeface="Times New Roman" panose="02020603050405020304" pitchFamily="18" charset="0"/>
                <a:cs typeface="Times New Roman" panose="02020603050405020304" pitchFamily="18" charset="0"/>
              </a:rPr>
              <a:t>Мыстың гальваникалық шөгіндісі баспа платасының саңылауларында қажетті қалыңдықтағы металл қабатын жасайды.</a:t>
            </a:r>
            <a:r>
              <a:rPr lang="en-US"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Металл </a:t>
            </a:r>
            <a:r>
              <a:rPr lang="kk-KZ" sz="1800" dirty="0" err="1">
                <a:latin typeface="Times New Roman" panose="02020603050405020304" pitchFamily="18" charset="0"/>
                <a:cs typeface="Times New Roman" panose="02020603050405020304" pitchFamily="18" charset="0"/>
              </a:rPr>
              <a:t>резистентті</a:t>
            </a:r>
            <a:r>
              <a:rPr lang="kk-KZ" sz="1800" dirty="0">
                <a:latin typeface="Times New Roman" panose="02020603050405020304" pitchFamily="18" charset="0"/>
                <a:cs typeface="Times New Roman" panose="02020603050405020304" pitchFamily="18" charset="0"/>
              </a:rPr>
              <a:t> ретінде мыспен салыстырғанда </a:t>
            </a:r>
            <a:r>
              <a:rPr lang="kk-KZ" sz="1800" dirty="0" err="1">
                <a:latin typeface="Times New Roman" panose="02020603050405020304" pitchFamily="18" charset="0"/>
                <a:cs typeface="Times New Roman" panose="02020603050405020304" pitchFamily="18" charset="0"/>
              </a:rPr>
              <a:t>қыштану</a:t>
            </a:r>
            <a:r>
              <a:rPr lang="kk-KZ" sz="1800" dirty="0">
                <a:latin typeface="Times New Roman" panose="02020603050405020304" pitchFamily="18" charset="0"/>
                <a:cs typeface="Times New Roman" panose="02020603050405020304" pitchFamily="18" charset="0"/>
              </a:rPr>
              <a:t> жылдамдығы төмен әртүрлі металдар мен қосылыстар әрекет ете алады. Металл кедергісі </a:t>
            </a:r>
            <a:r>
              <a:rPr lang="kk-KZ" sz="1800" dirty="0" err="1">
                <a:latin typeface="Times New Roman" panose="02020603050405020304" pitchFamily="18" charset="0"/>
                <a:cs typeface="Times New Roman" panose="02020603050405020304" pitchFamily="18" charset="0"/>
              </a:rPr>
              <a:t>фоторезистке</a:t>
            </a:r>
            <a:r>
              <a:rPr lang="kk-KZ" sz="1800" dirty="0">
                <a:latin typeface="Times New Roman" panose="02020603050405020304" pitchFamily="18" charset="0"/>
                <a:cs typeface="Times New Roman" panose="02020603050405020304" pitchFamily="18" charset="0"/>
              </a:rPr>
              <a:t> ұшыраған жерлерде – өткізгіштерде және тесіктерде </a:t>
            </a:r>
            <a:r>
              <a:rPr lang="kk-KZ" sz="1800" dirty="0" err="1">
                <a:latin typeface="Times New Roman" panose="02020603050405020304" pitchFamily="18" charset="0"/>
                <a:cs typeface="Times New Roman" panose="02020603050405020304" pitchFamily="18" charset="0"/>
              </a:rPr>
              <a:t>тұндырылады</a:t>
            </a:r>
            <a:r>
              <a:rPr lang="kk-KZ" sz="1800" dirty="0">
                <a:latin typeface="Times New Roman" panose="02020603050405020304" pitchFamily="18" charset="0"/>
                <a:cs typeface="Times New Roman" panose="02020603050405020304" pitchFamily="18" charset="0"/>
              </a:rPr>
              <a:t>.</a:t>
            </a:r>
          </a:p>
        </p:txBody>
      </p:sp>
      <p:pic>
        <p:nvPicPr>
          <p:cNvPr id="5" name="Объект 4">
            <a:extLst>
              <a:ext uri="{FF2B5EF4-FFF2-40B4-BE49-F238E27FC236}">
                <a16:creationId xmlns:a16="http://schemas.microsoft.com/office/drawing/2014/main" id="{DF553D97-99C6-F756-BEE2-0A3A01BB5261}"/>
              </a:ext>
            </a:extLst>
          </p:cNvPr>
          <p:cNvPicPr>
            <a:picLocks noGrp="1" noChangeAspect="1"/>
          </p:cNvPicPr>
          <p:nvPr>
            <p:ph idx="1"/>
          </p:nvPr>
        </p:nvPicPr>
        <p:blipFill>
          <a:blip r:embed="rId2"/>
          <a:stretch>
            <a:fillRect/>
          </a:stretch>
        </p:blipFill>
        <p:spPr>
          <a:xfrm>
            <a:off x="3447820" y="2568610"/>
            <a:ext cx="5296359" cy="2865368"/>
          </a:xfrm>
        </p:spPr>
      </p:pic>
    </p:spTree>
    <p:extLst>
      <p:ext uri="{BB962C8B-B14F-4D97-AF65-F5344CB8AC3E}">
        <p14:creationId xmlns:p14="http://schemas.microsoft.com/office/powerpoint/2010/main" val="28416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D4DC8-778C-5256-8396-90979B284E21}"/>
              </a:ext>
            </a:extLst>
          </p:cNvPr>
          <p:cNvSpPr>
            <a:spLocks noGrp="1"/>
          </p:cNvSpPr>
          <p:nvPr>
            <p:ph type="title"/>
          </p:nvPr>
        </p:nvSpPr>
        <p:spPr/>
        <p:txBody>
          <a:bodyPr>
            <a:normAutofit/>
          </a:bodyPr>
          <a:lstStyle/>
          <a:p>
            <a:pPr algn="just"/>
            <a:r>
              <a:rPr lang="kk-KZ" sz="1800" dirty="0" err="1">
                <a:latin typeface="Times New Roman" panose="02020603050405020304" pitchFamily="18" charset="0"/>
                <a:cs typeface="Times New Roman" panose="02020603050405020304" pitchFamily="18" charset="0"/>
              </a:rPr>
              <a:t>Мыстын</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гальваникалык</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тундыруйнан</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жане</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калайынын</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корганыш</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кабатынан</a:t>
            </a:r>
            <a:r>
              <a:rPr lang="kk-KZ" sz="1800" dirty="0">
                <a:latin typeface="Times New Roman" panose="02020603050405020304" pitchFamily="18" charset="0"/>
                <a:cs typeface="Times New Roman" panose="02020603050405020304" pitchFamily="18" charset="0"/>
              </a:rPr>
              <a:t> кейн дайындамалар </a:t>
            </a:r>
            <a:r>
              <a:rPr lang="kk-KZ" sz="1800" dirty="0" err="1">
                <a:latin typeface="Times New Roman" panose="02020603050405020304" pitchFamily="18" charset="0"/>
                <a:cs typeface="Times New Roman" panose="02020603050405020304" pitchFamily="18" charset="0"/>
              </a:rPr>
              <a:t>ойыга</a:t>
            </a:r>
            <a:r>
              <a:rPr lang="kk-KZ" sz="1800" dirty="0">
                <a:latin typeface="Times New Roman" panose="02020603050405020304" pitchFamily="18" charset="0"/>
                <a:cs typeface="Times New Roman" panose="02020603050405020304" pitchFamily="18" charset="0"/>
              </a:rPr>
              <a:t> бер</a:t>
            </a:r>
            <a:r>
              <a:rPr lang="en-US" sz="1800" dirty="0" err="1">
                <a:latin typeface="Times New Roman" panose="02020603050405020304" pitchFamily="18" charset="0"/>
                <a:cs typeface="Times New Roman" panose="02020603050405020304" pitchFamily="18" charset="0"/>
              </a:rPr>
              <a:t>i</a:t>
            </a:r>
            <a:r>
              <a:rPr lang="kk-KZ" sz="1800" dirty="0">
                <a:latin typeface="Times New Roman" panose="02020603050405020304" pitchFamily="18" charset="0"/>
                <a:cs typeface="Times New Roman" panose="02020603050405020304" pitchFamily="18" charset="0"/>
              </a:rPr>
              <a:t>леди. </a:t>
            </a:r>
            <a:r>
              <a:rPr lang="kk-KZ" sz="1800" dirty="0" err="1">
                <a:latin typeface="Times New Roman" panose="02020603050405020304" pitchFamily="18" charset="0"/>
                <a:cs typeface="Times New Roman" panose="02020603050405020304" pitchFamily="18" charset="0"/>
              </a:rPr>
              <a:t>Офорттау</a:t>
            </a:r>
            <a:r>
              <a:rPr lang="kk-KZ" sz="1800" dirty="0">
                <a:latin typeface="Times New Roman" panose="02020603050405020304" pitchFamily="18" charset="0"/>
                <a:cs typeface="Times New Roman" panose="02020603050405020304" pitchFamily="18" charset="0"/>
              </a:rPr>
              <a:t> алдында дайындамалардан </a:t>
            </a:r>
            <a:r>
              <a:rPr lang="kk-KZ" sz="1800" dirty="0" err="1">
                <a:latin typeface="Times New Roman" panose="02020603050405020304" pitchFamily="18" charset="0"/>
                <a:cs typeface="Times New Roman" panose="02020603050405020304" pitchFamily="18" charset="0"/>
              </a:rPr>
              <a:t>фоторезисттин</a:t>
            </a:r>
            <a:r>
              <a:rPr lang="kk-KZ" sz="1800" dirty="0">
                <a:latin typeface="Times New Roman" panose="02020603050405020304" pitchFamily="18" charset="0"/>
                <a:cs typeface="Times New Roman" panose="02020603050405020304" pitchFamily="18" charset="0"/>
              </a:rPr>
              <a:t> қабат алынып </a:t>
            </a:r>
            <a:r>
              <a:rPr lang="kk-KZ" sz="1800" dirty="0" err="1">
                <a:latin typeface="Times New Roman" panose="02020603050405020304" pitchFamily="18" charset="0"/>
                <a:cs typeface="Times New Roman" panose="02020603050405020304" pitchFamily="18" charset="0"/>
              </a:rPr>
              <a:t>тастадас</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мыстын</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нег</a:t>
            </a:r>
            <a:r>
              <a:rPr lang="en-US" sz="1800" dirty="0" err="1">
                <a:latin typeface="Times New Roman" panose="02020603050405020304" pitchFamily="18" charset="0"/>
                <a:cs typeface="Times New Roman" panose="02020603050405020304" pitchFamily="18" charset="0"/>
              </a:rPr>
              <a:t>i</a:t>
            </a:r>
            <a:r>
              <a:rPr lang="kk-KZ" sz="1800" dirty="0">
                <a:latin typeface="Times New Roman" panose="02020603050405020304" pitchFamily="18" charset="0"/>
                <a:cs typeface="Times New Roman" panose="02020603050405020304" pitchFamily="18" charset="0"/>
              </a:rPr>
              <a:t>з</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қабат қуанышы керек. ПХД топологиясы еркектер қапталған </a:t>
            </a:r>
            <a:r>
              <a:rPr lang="kk-KZ" sz="1800" dirty="0" err="1">
                <a:latin typeface="Times New Roman" panose="02020603050405020304" pitchFamily="18" charset="0"/>
                <a:cs typeface="Times New Roman" panose="02020603050405020304" pitchFamily="18" charset="0"/>
              </a:rPr>
              <a:t>сангылаулар</a:t>
            </a:r>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электродталған</a:t>
            </a:r>
            <a:r>
              <a:rPr lang="kk-KZ" sz="1800" dirty="0">
                <a:latin typeface="Times New Roman" panose="02020603050405020304" pitchFamily="18" charset="0"/>
                <a:cs typeface="Times New Roman" panose="02020603050405020304" pitchFamily="18" charset="0"/>
              </a:rPr>
              <a:t> қалай қабатымен қорғалған.</a:t>
            </a:r>
          </a:p>
        </p:txBody>
      </p:sp>
      <p:pic>
        <p:nvPicPr>
          <p:cNvPr id="5" name="Объект 4">
            <a:extLst>
              <a:ext uri="{FF2B5EF4-FFF2-40B4-BE49-F238E27FC236}">
                <a16:creationId xmlns:a16="http://schemas.microsoft.com/office/drawing/2014/main" id="{72185C45-BAED-17C1-372E-88FABFD8967B}"/>
              </a:ext>
            </a:extLst>
          </p:cNvPr>
          <p:cNvPicPr>
            <a:picLocks noGrp="1" noChangeAspect="1"/>
          </p:cNvPicPr>
          <p:nvPr>
            <p:ph idx="1"/>
          </p:nvPr>
        </p:nvPicPr>
        <p:blipFill>
          <a:blip r:embed="rId2"/>
          <a:stretch>
            <a:fillRect/>
          </a:stretch>
        </p:blipFill>
        <p:spPr>
          <a:xfrm>
            <a:off x="3344941" y="2507644"/>
            <a:ext cx="5502117" cy="2987299"/>
          </a:xfrm>
        </p:spPr>
      </p:pic>
    </p:spTree>
    <p:extLst>
      <p:ext uri="{BB962C8B-B14F-4D97-AF65-F5344CB8AC3E}">
        <p14:creationId xmlns:p14="http://schemas.microsoft.com/office/powerpoint/2010/main" val="21248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EFAE7-D686-0FD1-C8EF-9937F9FEA5CA}"/>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Тұздау көлденең конвейерлік машинада жүзеге асырылады. Қалайымен қорғалмаған мыс ойып алынады. Осылайша баспа платасының сыртқы қабаттарының топологиясы қалыптасады. </a:t>
            </a:r>
            <a:r>
              <a:rPr lang="kk-KZ" sz="1800" dirty="0" err="1">
                <a:latin typeface="Times New Roman" panose="02020603050405020304" pitchFamily="18" charset="0"/>
                <a:cs typeface="Times New Roman" panose="02020603050405020304" pitchFamily="18" charset="0"/>
              </a:rPr>
              <a:t>Офорттаудан</a:t>
            </a:r>
            <a:r>
              <a:rPr lang="kk-KZ" sz="1800" dirty="0">
                <a:latin typeface="Times New Roman" panose="02020603050405020304" pitchFamily="18" charset="0"/>
                <a:cs typeface="Times New Roman" panose="02020603050405020304" pitchFamily="18" charset="0"/>
              </a:rPr>
              <a:t> кейінгі қалайы қабаты аршу қондырғысында жойылады.</a:t>
            </a:r>
          </a:p>
        </p:txBody>
      </p:sp>
      <p:pic>
        <p:nvPicPr>
          <p:cNvPr id="5" name="Объект 4">
            <a:extLst>
              <a:ext uri="{FF2B5EF4-FFF2-40B4-BE49-F238E27FC236}">
                <a16:creationId xmlns:a16="http://schemas.microsoft.com/office/drawing/2014/main" id="{0A9E6F77-0F64-ACEA-95F1-2881C40E3157}"/>
              </a:ext>
            </a:extLst>
          </p:cNvPr>
          <p:cNvPicPr>
            <a:picLocks noGrp="1" noChangeAspect="1"/>
          </p:cNvPicPr>
          <p:nvPr>
            <p:ph idx="1"/>
          </p:nvPr>
        </p:nvPicPr>
        <p:blipFill>
          <a:blip r:embed="rId2"/>
          <a:stretch>
            <a:fillRect/>
          </a:stretch>
        </p:blipFill>
        <p:spPr>
          <a:xfrm>
            <a:off x="3463062" y="2625765"/>
            <a:ext cx="5265876" cy="2751058"/>
          </a:xfrm>
        </p:spPr>
      </p:pic>
    </p:spTree>
    <p:extLst>
      <p:ext uri="{BB962C8B-B14F-4D97-AF65-F5344CB8AC3E}">
        <p14:creationId xmlns:p14="http://schemas.microsoft.com/office/powerpoint/2010/main" val="2273647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F96F31-1943-ACC3-3AA8-575540D78B8C}"/>
              </a:ext>
            </a:extLst>
          </p:cNvPr>
          <p:cNvSpPr>
            <a:spLocks noGrp="1"/>
          </p:cNvSpPr>
          <p:nvPr>
            <p:ph type="title"/>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Металл кедергісі мыс бетінен арнайы ерітіндіде жойылады. Бұл </a:t>
            </a:r>
            <a:r>
              <a:rPr lang="en-US" sz="1800" dirty="0">
                <a:latin typeface="Times New Roman" panose="02020603050405020304" pitchFamily="18" charset="0"/>
                <a:cs typeface="Times New Roman" panose="02020603050405020304" pitchFamily="18" charset="0"/>
              </a:rPr>
              <a:t>SMOBC (</a:t>
            </a:r>
            <a:r>
              <a:rPr lang="en-US" sz="1800" dirty="0" err="1">
                <a:latin typeface="Times New Roman" panose="02020603050405020304" pitchFamily="18" charset="0"/>
                <a:cs typeface="Times New Roman" panose="02020603050405020304" pitchFamily="18" charset="0"/>
              </a:rPr>
              <a:t>SolderMaskovBareCopper</a:t>
            </a:r>
            <a:r>
              <a:rPr lang="en-US"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деп аталатын процестің басы. Басқа процестерде, мысалы, қорғаныс маскасы қолданылмаса, қалайы-қорғасын қоспасы одан әрі пайдалану үшін балқытылады (қалайылау).</a:t>
            </a:r>
          </a:p>
        </p:txBody>
      </p:sp>
      <p:pic>
        <p:nvPicPr>
          <p:cNvPr id="5" name="Объект 4">
            <a:extLst>
              <a:ext uri="{FF2B5EF4-FFF2-40B4-BE49-F238E27FC236}">
                <a16:creationId xmlns:a16="http://schemas.microsoft.com/office/drawing/2014/main" id="{F40DD1F4-F3EA-E09F-BD05-E14D2B4FBEE1}"/>
              </a:ext>
            </a:extLst>
          </p:cNvPr>
          <p:cNvPicPr>
            <a:picLocks noGrp="1" noChangeAspect="1"/>
          </p:cNvPicPr>
          <p:nvPr>
            <p:ph idx="1"/>
          </p:nvPr>
        </p:nvPicPr>
        <p:blipFill>
          <a:blip r:embed="rId2"/>
          <a:stretch>
            <a:fillRect/>
          </a:stretch>
        </p:blipFill>
        <p:spPr>
          <a:xfrm>
            <a:off x="3516406" y="2602903"/>
            <a:ext cx="5159187" cy="2796782"/>
          </a:xfrm>
        </p:spPr>
      </p:pic>
    </p:spTree>
    <p:extLst>
      <p:ext uri="{BB962C8B-B14F-4D97-AF65-F5344CB8AC3E}">
        <p14:creationId xmlns:p14="http://schemas.microsoft.com/office/powerpoint/2010/main" val="923202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9215A-2169-2CC2-D26B-24F549BE8069}"/>
              </a:ext>
            </a:extLst>
          </p:cNvPr>
          <p:cNvSpPr>
            <a:spLocks noGrp="1"/>
          </p:cNvSpPr>
          <p:nvPr>
            <p:ph type="title"/>
          </p:nvPr>
        </p:nvSpPr>
        <p:spPr>
          <a:xfrm>
            <a:off x="838200" y="365125"/>
            <a:ext cx="10515600" cy="3839322"/>
          </a:xfrm>
        </p:spPr>
        <p:txBody>
          <a:bodyPr>
            <a:noAutofit/>
          </a:bodyPr>
          <a:lstStyle/>
          <a:p>
            <a:pPr algn="just"/>
            <a:r>
              <a:rPr lang="kk-KZ" sz="1800" dirty="0">
                <a:latin typeface="Times New Roman" panose="02020603050405020304" pitchFamily="18" charset="0"/>
                <a:cs typeface="Times New Roman" panose="02020603050405020304" pitchFamily="18" charset="0"/>
              </a:rPr>
              <a:t>Тақтаның бетін және өңдеуге жатпайтын мыс аймақтарын қорғау үшін тақтаға қорғаныс дәнекерлеу маскасы қолданылады. Ең көп қолданылатын сұйық екі компонентті </a:t>
            </a:r>
            <a:r>
              <a:rPr lang="kk-KZ" sz="1800" dirty="0" err="1">
                <a:latin typeface="Times New Roman" panose="02020603050405020304" pitchFamily="18" charset="0"/>
                <a:cs typeface="Times New Roman" panose="02020603050405020304" pitchFamily="18" charset="0"/>
              </a:rPr>
              <a:t>фотосезімтал</a:t>
            </a:r>
            <a:r>
              <a:rPr lang="kk-KZ" sz="1800" dirty="0">
                <a:latin typeface="Times New Roman" panose="02020603050405020304" pitchFamily="18" charset="0"/>
                <a:cs typeface="Times New Roman" panose="02020603050405020304" pitchFamily="18" charset="0"/>
              </a:rPr>
              <a:t> дәнекерлеу маскасы.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Құрғақ пленкамен дәнекерлеу маскасы веналарды төсеу үшін жақсы нәтиже береді; ол </a:t>
            </a:r>
            <a:r>
              <a:rPr lang="kk-KZ" sz="1800" dirty="0" err="1">
                <a:latin typeface="Times New Roman" panose="02020603050405020304" pitchFamily="18" charset="0"/>
                <a:cs typeface="Times New Roman" panose="02020603050405020304" pitchFamily="18" charset="0"/>
              </a:rPr>
              <a:t>ламинация</a:t>
            </a:r>
            <a:r>
              <a:rPr lang="kk-KZ" sz="1800" dirty="0">
                <a:latin typeface="Times New Roman" panose="02020603050405020304" pitchFamily="18" charset="0"/>
                <a:cs typeface="Times New Roman" panose="02020603050405020304" pitchFamily="18" charset="0"/>
              </a:rPr>
              <a:t> арқылы қолданылады, бірақ қазіргі уақытта сирек қолданылады, өйткені 3-дәлдік сыныбынан жоғары баспа схемалары үшін жарамсыз. Сұйық дәнекерлеу маскасы торлы трафарет арқылы </a:t>
            </a:r>
            <a:r>
              <a:rPr lang="kk-KZ" sz="1800" dirty="0" err="1">
                <a:latin typeface="Times New Roman" panose="02020603050405020304" pitchFamily="18" charset="0"/>
                <a:cs typeface="Times New Roman" panose="02020603050405020304" pitchFamily="18" charset="0"/>
              </a:rPr>
              <a:t>гридография</a:t>
            </a:r>
            <a:r>
              <a:rPr lang="kk-KZ" sz="1800" dirty="0">
                <a:latin typeface="Times New Roman" panose="02020603050405020304" pitchFamily="18" charset="0"/>
                <a:cs typeface="Times New Roman" panose="02020603050405020304" pitchFamily="18" charset="0"/>
              </a:rPr>
              <a:t> арқылы қолданылады және қолданудың екі нұсқасы бар. Дайын трафарет арқылы, барлық ашылатын терезелер торда пайда болған кезде және маска тек баспа </a:t>
            </a:r>
            <a:r>
              <a:rPr lang="kk-KZ" sz="1800" dirty="0" err="1">
                <a:latin typeface="Times New Roman" panose="02020603050405020304" pitchFamily="18" charset="0"/>
                <a:cs typeface="Times New Roman" panose="02020603050405020304" pitchFamily="18" charset="0"/>
              </a:rPr>
              <a:t>тақшасының</a:t>
            </a:r>
            <a:r>
              <a:rPr lang="kk-KZ" sz="1800" dirty="0">
                <a:latin typeface="Times New Roman" panose="02020603050405020304" pitchFamily="18" charset="0"/>
                <a:cs typeface="Times New Roman" panose="02020603050405020304" pitchFamily="18" charset="0"/>
              </a:rPr>
              <a:t> қорғалған аймақтарына қолданылады (бұл </a:t>
            </a:r>
            <a:r>
              <a:rPr lang="kk-KZ" sz="1800" dirty="0" err="1">
                <a:latin typeface="Times New Roman" panose="02020603050405020304" pitchFamily="18" charset="0"/>
                <a:cs typeface="Times New Roman" panose="02020603050405020304" pitchFamily="18" charset="0"/>
              </a:rPr>
              <a:t>опция</a:t>
            </a:r>
            <a:r>
              <a:rPr lang="kk-KZ" sz="1800" dirty="0">
                <a:latin typeface="Times New Roman" panose="02020603050405020304" pitchFamily="18" charset="0"/>
                <a:cs typeface="Times New Roman" panose="02020603050405020304" pitchFamily="18" charset="0"/>
              </a:rPr>
              <a:t> төмен </a:t>
            </a:r>
            <a:r>
              <a:rPr lang="kk-KZ" sz="1800" dirty="0" err="1">
                <a:latin typeface="Times New Roman" panose="02020603050405020304" pitchFamily="18" charset="0"/>
                <a:cs typeface="Times New Roman" panose="02020603050405020304" pitchFamily="18" charset="0"/>
              </a:rPr>
              <a:t>ажыратымдылыққа</a:t>
            </a:r>
            <a:r>
              <a:rPr lang="kk-KZ" sz="1800" dirty="0">
                <a:latin typeface="Times New Roman" panose="02020603050405020304" pitchFamily="18" charset="0"/>
                <a:cs typeface="Times New Roman" panose="02020603050405020304" pitchFamily="18" charset="0"/>
              </a:rPr>
              <a:t> ие және әдетте қолданылады. дәлдік класы 3-тен төмен бір жақты баспа платалары) және экранды басып шығару әдісін пайдаланып масканы үздіксіз жағу және кейіннен фотомаска немесе тікелей экспозиция арқылы </a:t>
            </a:r>
            <a:r>
              <a:rPr lang="kk-KZ" sz="1800" dirty="0" err="1">
                <a:latin typeface="Times New Roman" panose="02020603050405020304" pitchFamily="18" charset="0"/>
                <a:cs typeface="Times New Roman" panose="02020603050405020304" pitchFamily="18" charset="0"/>
              </a:rPr>
              <a:t>экспозициялау</a:t>
            </a:r>
            <a:r>
              <a:rPr lang="kk-KZ" sz="1800" dirty="0">
                <a:latin typeface="Times New Roman" panose="02020603050405020304" pitchFamily="18" charset="0"/>
                <a:cs typeface="Times New Roman" panose="02020603050405020304" pitchFamily="18" charset="0"/>
              </a:rPr>
              <a:t>. Масканы қолданар алдында мыс беті тазартылады, содан кейін қажетті кедір-бұдырлық әзірленеді. масканың жақсы </a:t>
            </a:r>
            <a:r>
              <a:rPr lang="kk-KZ" sz="1800" dirty="0" err="1">
                <a:latin typeface="Times New Roman" panose="02020603050405020304" pitchFamily="18" charset="0"/>
                <a:cs typeface="Times New Roman" panose="02020603050405020304" pitchFamily="18" charset="0"/>
              </a:rPr>
              <a:t>адгезиясы</a:t>
            </a:r>
            <a:r>
              <a:rPr lang="kk-KZ" sz="1800" dirty="0">
                <a:latin typeface="Times New Roman" panose="02020603050405020304" pitchFamily="18" charset="0"/>
                <a:cs typeface="Times New Roman" panose="02020603050405020304" pitchFamily="18" charset="0"/>
              </a:rPr>
              <a:t>.</a:t>
            </a:r>
          </a:p>
        </p:txBody>
      </p:sp>
      <p:pic>
        <p:nvPicPr>
          <p:cNvPr id="5" name="Объект 4">
            <a:extLst>
              <a:ext uri="{FF2B5EF4-FFF2-40B4-BE49-F238E27FC236}">
                <a16:creationId xmlns:a16="http://schemas.microsoft.com/office/drawing/2014/main" id="{140DAFA6-ED91-5925-608E-CFE117707BEB}"/>
              </a:ext>
            </a:extLst>
          </p:cNvPr>
          <p:cNvPicPr>
            <a:picLocks noGrp="1" noChangeAspect="1"/>
          </p:cNvPicPr>
          <p:nvPr>
            <p:ph idx="1"/>
          </p:nvPr>
        </p:nvPicPr>
        <p:blipFill>
          <a:blip r:embed="rId2"/>
          <a:stretch>
            <a:fillRect/>
          </a:stretch>
        </p:blipFill>
        <p:spPr>
          <a:xfrm>
            <a:off x="3465985" y="3749881"/>
            <a:ext cx="5044877" cy="2796782"/>
          </a:xfrm>
        </p:spPr>
      </p:pic>
    </p:spTree>
    <p:extLst>
      <p:ext uri="{BB962C8B-B14F-4D97-AF65-F5344CB8AC3E}">
        <p14:creationId xmlns:p14="http://schemas.microsoft.com/office/powerpoint/2010/main" val="350134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EEFE8D-4C7B-73CB-E89A-20F324F38D06}"/>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Басып шығару таңбалау сиясы</a:t>
            </a:r>
          </a:p>
        </p:txBody>
      </p:sp>
      <p:pic>
        <p:nvPicPr>
          <p:cNvPr id="5" name="Объект 4">
            <a:extLst>
              <a:ext uri="{FF2B5EF4-FFF2-40B4-BE49-F238E27FC236}">
                <a16:creationId xmlns:a16="http://schemas.microsoft.com/office/drawing/2014/main" id="{2F2BE9B8-6F3D-131C-01A5-539E53A1DBFF}"/>
              </a:ext>
            </a:extLst>
          </p:cNvPr>
          <p:cNvPicPr>
            <a:picLocks noGrp="1" noChangeAspect="1"/>
          </p:cNvPicPr>
          <p:nvPr>
            <p:ph idx="1"/>
          </p:nvPr>
        </p:nvPicPr>
        <p:blipFill>
          <a:blip r:embed="rId2"/>
          <a:stretch>
            <a:fillRect/>
          </a:stretch>
        </p:blipFill>
        <p:spPr>
          <a:xfrm>
            <a:off x="3611664" y="2694350"/>
            <a:ext cx="4968671" cy="2613887"/>
          </a:xfrm>
        </p:spPr>
      </p:pic>
    </p:spTree>
    <p:extLst>
      <p:ext uri="{BB962C8B-B14F-4D97-AF65-F5344CB8AC3E}">
        <p14:creationId xmlns:p14="http://schemas.microsoft.com/office/powerpoint/2010/main" val="3737161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4AE42-D3A2-8838-C76A-120DAEE58C9B}"/>
              </a:ext>
            </a:extLst>
          </p:cNvPr>
          <p:cNvSpPr>
            <a:spLocks noGrp="1"/>
          </p:cNvSpPr>
          <p:nvPr>
            <p:ph type="title"/>
          </p:nvPr>
        </p:nvSpPr>
        <p:spPr>
          <a:xfrm>
            <a:off x="838200" y="365125"/>
            <a:ext cx="10515600" cy="2539440"/>
          </a:xfrm>
        </p:spPr>
        <p:txBody>
          <a:bodyPr>
            <a:noAutofit/>
          </a:bodyPr>
          <a:lstStyle/>
          <a:p>
            <a:pPr algn="just"/>
            <a:r>
              <a:rPr lang="kk-KZ" sz="1800" dirty="0">
                <a:latin typeface="Times New Roman" panose="02020603050405020304" pitchFamily="18" charset="0"/>
                <a:cs typeface="Times New Roman" panose="02020603050405020304" pitchFamily="18" charset="0"/>
              </a:rPr>
              <a:t>Соңғы жабынды қолдану 1 </a:t>
            </a:r>
            <a:r>
              <a:rPr lang="en-US" sz="1800" dirty="0">
                <a:latin typeface="Times New Roman" panose="02020603050405020304" pitchFamily="18" charset="0"/>
                <a:cs typeface="Times New Roman" panose="02020603050405020304" pitchFamily="18" charset="0"/>
              </a:rPr>
              <a:t>HASL </a:t>
            </a:r>
            <a:r>
              <a:rPr lang="kk-KZ" sz="1800" dirty="0" err="1">
                <a:latin typeface="Times New Roman" panose="02020603050405020304" pitchFamily="18" charset="0"/>
                <a:cs typeface="Times New Roman" panose="02020603050405020304" pitchFamily="18" charset="0"/>
              </a:rPr>
              <a:t>опциясы</a:t>
            </a:r>
            <a:r>
              <a:rPr lang="kk-KZ" sz="1800" dirty="0">
                <a:latin typeface="Times New Roman" panose="02020603050405020304" pitchFamily="18" charset="0"/>
                <a:cs typeface="Times New Roman" panose="02020603050405020304" pitchFamily="18" charset="0"/>
              </a:rPr>
              <a:t>. Жоғары сапалы дәнекерлеуді қамтамасыз ету үшін әртүрлі әдістерді қолдана отырып, маскаға ұшыраған мыс аймақтарына әрлеу жабыны қолданылады.</a:t>
            </a:r>
            <a:br>
              <a:rPr lang="kk-KZ" sz="1800" dirty="0">
                <a:latin typeface="Times New Roman" panose="02020603050405020304" pitchFamily="18" charset="0"/>
                <a:cs typeface="Times New Roman" panose="02020603050405020304" pitchFamily="18" charset="0"/>
              </a:rPr>
            </a:br>
            <a:br>
              <a:rPr lang="kk-KZ"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HASL (</a:t>
            </a:r>
            <a:r>
              <a:rPr lang="kk-KZ" sz="1800" dirty="0">
                <a:latin typeface="Times New Roman" panose="02020603050405020304" pitchFamily="18" charset="0"/>
                <a:cs typeface="Times New Roman" panose="02020603050405020304" pitchFamily="18" charset="0"/>
              </a:rPr>
              <a:t>ыстық ауамен дәнекерлеуді теңестіру). Дайындаманы балқытылған дәнекерлеуге батырып, содан кейін оны ыстық ауамен тегістеу арқылы дәнекерлеу. (әртүрлі қондырғыларда) қорғасынды және қорғасынсыз дәнекерлеуді қолдануға болады.</a:t>
            </a:r>
          </a:p>
        </p:txBody>
      </p:sp>
      <p:pic>
        <p:nvPicPr>
          <p:cNvPr id="5" name="Объект 4">
            <a:extLst>
              <a:ext uri="{FF2B5EF4-FFF2-40B4-BE49-F238E27FC236}">
                <a16:creationId xmlns:a16="http://schemas.microsoft.com/office/drawing/2014/main" id="{67E95574-0AB5-1D19-189A-B28C0540C10B}"/>
              </a:ext>
            </a:extLst>
          </p:cNvPr>
          <p:cNvPicPr>
            <a:picLocks noGrp="1" noChangeAspect="1"/>
          </p:cNvPicPr>
          <p:nvPr>
            <p:ph idx="1"/>
          </p:nvPr>
        </p:nvPicPr>
        <p:blipFill>
          <a:blip r:embed="rId2"/>
          <a:stretch>
            <a:fillRect/>
          </a:stretch>
        </p:blipFill>
        <p:spPr>
          <a:xfrm>
            <a:off x="3253493" y="2778178"/>
            <a:ext cx="5685013" cy="2446232"/>
          </a:xfrm>
        </p:spPr>
      </p:pic>
    </p:spTree>
    <p:extLst>
      <p:ext uri="{BB962C8B-B14F-4D97-AF65-F5344CB8AC3E}">
        <p14:creationId xmlns:p14="http://schemas.microsoft.com/office/powerpoint/2010/main" val="92517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A5FBB-5CC0-41D9-3805-32A48B8DCE64}"/>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Қорғаныс қабатын қолдану</a:t>
            </a:r>
          </a:p>
        </p:txBody>
      </p:sp>
      <p:sp>
        <p:nvSpPr>
          <p:cNvPr id="3" name="Объект 2">
            <a:extLst>
              <a:ext uri="{FF2B5EF4-FFF2-40B4-BE49-F238E27FC236}">
                <a16:creationId xmlns:a16="http://schemas.microsoft.com/office/drawing/2014/main" id="{65032440-8C99-D508-B085-BB2A75900510}"/>
              </a:ext>
            </a:extLst>
          </p:cNvPr>
          <p:cNvSpPr>
            <a:spLocks noGrp="1"/>
          </p:cNvSpPr>
          <p:nvPr>
            <p:ph idx="1"/>
          </p:nvPr>
        </p:nvSpPr>
        <p:spPr/>
        <p:txBody>
          <a:bodyPr>
            <a:noAutofit/>
          </a:bodyPr>
          <a:lstStyle/>
          <a:p>
            <a:pPr algn="just"/>
            <a:r>
              <a:rPr lang="kk-KZ" sz="1400" dirty="0">
                <a:latin typeface="Times New Roman" panose="02020603050405020304" pitchFamily="18" charset="0"/>
                <a:cs typeface="Times New Roman" panose="02020603050405020304" pitchFamily="18" charset="0"/>
              </a:rPr>
              <a:t>Қорғаныс жабындысын қолдану баспа </a:t>
            </a:r>
            <a:r>
              <a:rPr lang="kk-KZ" sz="1400" dirty="0" err="1">
                <a:latin typeface="Times New Roman" panose="02020603050405020304" pitchFamily="18" charset="0"/>
                <a:cs typeface="Times New Roman" panose="02020603050405020304" pitchFamily="18" charset="0"/>
              </a:rPr>
              <a:t>платаларын</a:t>
            </a:r>
            <a:r>
              <a:rPr lang="kk-KZ" sz="1400" dirty="0">
                <a:latin typeface="Times New Roman" panose="02020603050405020304" pitchFamily="18" charset="0"/>
                <a:cs typeface="Times New Roman" panose="02020603050405020304" pitchFamily="18" charset="0"/>
              </a:rPr>
              <a:t> өндіру процесіндегі ең маңызды кезең болып табылады және бұл шығарылатын тақтаның сапасының 90% -</a:t>
            </a:r>
            <a:r>
              <a:rPr lang="kk-KZ" sz="1400" dirty="0" err="1">
                <a:latin typeface="Times New Roman" panose="02020603050405020304" pitchFamily="18" charset="0"/>
                <a:cs typeface="Times New Roman" panose="02020603050405020304" pitchFamily="18" charset="0"/>
              </a:rPr>
              <a:t>ын</a:t>
            </a:r>
            <a:r>
              <a:rPr lang="kk-KZ" sz="1400" dirty="0">
                <a:latin typeface="Times New Roman" panose="02020603050405020304" pitchFamily="18" charset="0"/>
                <a:cs typeface="Times New Roman" panose="02020603050405020304" pitchFamily="18" charset="0"/>
              </a:rPr>
              <a:t> анықтайды. Қазіргі уақытта радиоәуесқойлар қауымдастығында қорғаныс жабынын қолданудың үш әдісі ең танымал. Біз оларды пайдалану кезінде алынған тақталардың сапасын арттыру тәртібімен қарастырамыз.</a:t>
            </a:r>
          </a:p>
          <a:p>
            <a:pPr algn="just"/>
            <a:r>
              <a:rPr lang="kk-KZ" sz="1400" dirty="0">
                <a:latin typeface="Times New Roman" panose="02020603050405020304" pitchFamily="18" charset="0"/>
                <a:cs typeface="Times New Roman" panose="02020603050405020304" pitchFamily="18" charset="0"/>
              </a:rPr>
              <a:t>Қолмен қорғаныш жабын жағу. Бұл әдіспен баспа платасының сызбасы қандай да бір жазу құрылғысының көмегімен қолмен шыны талшықты </a:t>
            </a:r>
            <a:r>
              <a:rPr lang="kk-KZ" sz="1400" dirty="0" err="1">
                <a:latin typeface="Times New Roman" panose="02020603050405020304" pitchFamily="18" charset="0"/>
                <a:cs typeface="Times New Roman" panose="02020603050405020304" pitchFamily="18" charset="0"/>
              </a:rPr>
              <a:t>ламинатқа</a:t>
            </a:r>
            <a:r>
              <a:rPr lang="kk-KZ" sz="1400" dirty="0">
                <a:latin typeface="Times New Roman" panose="02020603050405020304" pitchFamily="18" charset="0"/>
                <a:cs typeface="Times New Roman" panose="02020603050405020304" pitchFamily="18" charset="0"/>
              </a:rPr>
              <a:t> ауыстырылады. Жақында нарықта көптеген маркерлер пайда болды, олардың бояуы сумен жуылмайды және жеткілікті берік қорғаныс қабатын қамтамасыз етеді. Сонымен қатар, қолмен сурет салу үшін сіз сызба тақтасын немесе бояумен толтырылған басқа құрылғыны пайдалана аласыз. Мысалы, 5-8 </a:t>
            </a:r>
            <a:r>
              <a:rPr lang="kk-KZ" sz="1400" dirty="0" err="1">
                <a:latin typeface="Times New Roman" panose="02020603050405020304" pitchFamily="18" charset="0"/>
                <a:cs typeface="Times New Roman" panose="02020603050405020304" pitchFamily="18" charset="0"/>
              </a:rPr>
              <a:t>мм</a:t>
            </a:r>
            <a:r>
              <a:rPr lang="kk-KZ" sz="1400" dirty="0">
                <a:latin typeface="Times New Roman" panose="02020603050405020304" pitchFamily="18" charset="0"/>
                <a:cs typeface="Times New Roman" panose="02020603050405020304" pitchFamily="18" charset="0"/>
              </a:rPr>
              <a:t> ұзындыққа кесілген жіңішке инемен (иненің диаметрі 0,3-0,6 </a:t>
            </a:r>
            <a:r>
              <a:rPr lang="kk-KZ" sz="1400" dirty="0" err="1">
                <a:latin typeface="Times New Roman" panose="02020603050405020304" pitchFamily="18" charset="0"/>
                <a:cs typeface="Times New Roman" panose="02020603050405020304" pitchFamily="18" charset="0"/>
              </a:rPr>
              <a:t>мм</a:t>
            </a:r>
            <a:r>
              <a:rPr lang="kk-KZ" sz="1400" dirty="0">
                <a:latin typeface="Times New Roman" panose="02020603050405020304" pitchFamily="18" charset="0"/>
                <a:cs typeface="Times New Roman" panose="02020603050405020304" pitchFamily="18" charset="0"/>
              </a:rPr>
              <a:t> инсулин шприцтері) шприцті сызу үшін пайдалану ыңғайлы, бұл мақсаттар үшін ең қолайлы. Бұл жағдайда таяқшаны шприцке салуға болмайды - бояғыш капиллярлық әсердің әсерінен еркін ағып кетуі керек. Сондай-ақ, шприцтің орнына қажетті диаметрге жету үшін оттың үстіне ұзартылған жұқа шыны немесе пластикалық түтікті пайдалануға болады. Түтіктің немесе иненің шетін өңдеу сапасына ерекше назар аудару керек: сурет салу кезінде олар тақтаны </a:t>
            </a:r>
            <a:r>
              <a:rPr lang="kk-KZ" sz="1400" dirty="0" err="1">
                <a:latin typeface="Times New Roman" panose="02020603050405020304" pitchFamily="18" charset="0"/>
                <a:cs typeface="Times New Roman" panose="02020603050405020304" pitchFamily="18" charset="0"/>
              </a:rPr>
              <a:t>сызбауы</a:t>
            </a:r>
            <a:r>
              <a:rPr lang="kk-KZ" sz="1400" dirty="0">
                <a:latin typeface="Times New Roman" panose="02020603050405020304" pitchFamily="18" charset="0"/>
                <a:cs typeface="Times New Roman" panose="02020603050405020304" pitchFamily="18" charset="0"/>
              </a:rPr>
              <a:t> керек, әйтпесе қазірдің өзінде боялған жерлер зақымдалуы мүмкін. Мұндай құрылғылармен жұмыс істеу кезінде бояу ретінде еріткішпен, </a:t>
            </a:r>
            <a:r>
              <a:rPr lang="kk-KZ" sz="1400" dirty="0" err="1">
                <a:latin typeface="Times New Roman" panose="02020603050405020304" pitchFamily="18" charset="0"/>
                <a:cs typeface="Times New Roman" panose="02020603050405020304" pitchFamily="18" charset="0"/>
              </a:rPr>
              <a:t>цапонлакпен</a:t>
            </a:r>
            <a:r>
              <a:rPr lang="kk-KZ" sz="1400" dirty="0">
                <a:latin typeface="Times New Roman" panose="02020603050405020304" pitchFamily="18" charset="0"/>
                <a:cs typeface="Times New Roman" panose="02020603050405020304" pitchFamily="18" charset="0"/>
              </a:rPr>
              <a:t> немесе тіпті </a:t>
            </a:r>
            <a:r>
              <a:rPr lang="kk-KZ" sz="1400" dirty="0" err="1">
                <a:latin typeface="Times New Roman" panose="02020603050405020304" pitchFamily="18" charset="0"/>
                <a:cs typeface="Times New Roman" panose="02020603050405020304" pitchFamily="18" charset="0"/>
              </a:rPr>
              <a:t>канифольдің</a:t>
            </a:r>
            <a:r>
              <a:rPr lang="kk-KZ" sz="1400" dirty="0">
                <a:latin typeface="Times New Roman" panose="02020603050405020304" pitchFamily="18" charset="0"/>
                <a:cs typeface="Times New Roman" panose="02020603050405020304" pitchFamily="18" charset="0"/>
              </a:rPr>
              <a:t> спирттегі ерітіндісімен сұйылтылған битум немесе басқа лак қолдануға болады. Бұл жағдайда бояудың консистенциясын сызу кезінде еркін ағып тұратындай етіп таңдау керек, бірақ сонымен бірге ағып кетпейді және иненің немесе түтіктің соңында тамшылар түзеді. Айта кету керек, қорғаныш жабындысын қолданудың қолмен процесі өте көп еңбекті қажет етеді және шағын схеманы өте тез жасау қажет болған жағдайда ғана жарамды. Қолмен сызу кезінде қол жеткізуге болатын ең аз жол ені шамамен 0,5 </a:t>
            </a:r>
            <a:r>
              <a:rPr lang="kk-KZ" sz="1400" dirty="0" err="1">
                <a:latin typeface="Times New Roman" panose="02020603050405020304" pitchFamily="18" charset="0"/>
                <a:cs typeface="Times New Roman" panose="02020603050405020304" pitchFamily="18" charset="0"/>
              </a:rPr>
              <a:t>мм</a:t>
            </a:r>
            <a:r>
              <a:rPr lang="kk-KZ"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531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581B3-B697-682F-29C4-AFEDAFABCFFA}"/>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Дайындаманы тазалау, бұрғылау, флюсті қолдану, қалайылау</a:t>
            </a:r>
          </a:p>
        </p:txBody>
      </p:sp>
      <p:sp>
        <p:nvSpPr>
          <p:cNvPr id="3" name="Объект 2">
            <a:extLst>
              <a:ext uri="{FF2B5EF4-FFF2-40B4-BE49-F238E27FC236}">
                <a16:creationId xmlns:a16="http://schemas.microsoft.com/office/drawing/2014/main" id="{47C2229E-5BAD-9221-68E1-DB03A3920512}"/>
              </a:ext>
            </a:extLst>
          </p:cNvPr>
          <p:cNvSpPr>
            <a:spLocks noGrp="1"/>
          </p:cNvSpPr>
          <p:nvPr>
            <p:ph idx="1"/>
          </p:nvPr>
        </p:nvSpPr>
        <p:spPr>
          <a:xfrm>
            <a:off x="838200" y="1825625"/>
            <a:ext cx="10515600" cy="4844116"/>
          </a:xfrm>
        </p:spPr>
        <p:txBody>
          <a:bodyPr>
            <a:noAutofit/>
          </a:bodyPr>
          <a:lstStyle/>
          <a:p>
            <a:pPr algn="just"/>
            <a:r>
              <a:rPr lang="kk-KZ" sz="1600" dirty="0">
                <a:latin typeface="Times New Roman" panose="02020603050405020304" pitchFamily="18" charset="0"/>
                <a:cs typeface="Times New Roman" panose="02020603050405020304" pitchFamily="18" charset="0"/>
              </a:rPr>
              <a:t>Тақтаны ою және жуу аяқталғаннан кейін оның бетін қорғаныс жабынынан тазалау қажет. Мұны кез келген органикалық еріткішпен, мысалы, ацетонмен жасауға болады.</a:t>
            </a:r>
          </a:p>
          <a:p>
            <a:pPr algn="just"/>
            <a:r>
              <a:rPr lang="kk-KZ" sz="1600" dirty="0">
                <a:latin typeface="Times New Roman" panose="02020603050405020304" pitchFamily="18" charset="0"/>
                <a:cs typeface="Times New Roman" panose="02020603050405020304" pitchFamily="18" charset="0"/>
              </a:rPr>
              <a:t>     Әрі қарай барлық тесіктерді бұрғылау керек. Бұл қозғалтқыштың максималды айналу жылдамдығында күрт өткірленген бұрғылаумен жасалуы керек. Егер қорғаныш жабындысын қолданған кезде контактілі төсемдердің орталықтарында бос орын қалмаса, алдымен тесіктерді белгілеу керек (мұны, мысалы, винтпен жасауға болады). Бұрғылау процесінде басу күші тым үлкен болмауы керек, сондықтан саңылаулардың айналасындағы соққылар тақтаның артқы жағында пайда болмайды. Кәдімгі электрлі бұрғылар схемалық платаларды бұрғылау үшін іс жүзінде жарамсыз, өйткені, біріншіден, олардың жылдамдығы төмен, екіншіден, олардың жеткілікті үлкен массасы бар, бұл престеу күшін реттеуді қиындатады. Тақталарды бұрғылау үшін </a:t>
            </a:r>
            <a:r>
              <a:rPr lang="en-US" sz="1600" dirty="0">
                <a:latin typeface="Times New Roman" panose="02020603050405020304" pitchFamily="18" charset="0"/>
                <a:cs typeface="Times New Roman" panose="02020603050405020304" pitchFamily="18" charset="0"/>
              </a:rPr>
              <a:t>DPM-35N </a:t>
            </a:r>
            <a:r>
              <a:rPr lang="kk-KZ" sz="1600" dirty="0">
                <a:latin typeface="Times New Roman" panose="02020603050405020304" pitchFamily="18" charset="0"/>
                <a:cs typeface="Times New Roman" panose="02020603050405020304" pitchFamily="18" charset="0"/>
              </a:rPr>
              <a:t>типті электр қозғалтқыштарын және олардың білігіне орнатылған шағын патроны бар ұқсас қозғалтқыштарды пайдалану ыңғайлы. Бұрғылаудан кейін саңылауларды өңдеу керек: барлық шұңқырлар мен саңылауларды алып тастаңыз. Мұны </a:t>
            </a:r>
            <a:r>
              <a:rPr lang="kk-KZ" sz="1600" dirty="0" err="1">
                <a:latin typeface="Times New Roman" panose="02020603050405020304" pitchFamily="18" charset="0"/>
                <a:cs typeface="Times New Roman" panose="02020603050405020304" pitchFamily="18" charset="0"/>
              </a:rPr>
              <a:t>тегістеуішпен</a:t>
            </a:r>
            <a:r>
              <a:rPr lang="kk-KZ" sz="1600" dirty="0">
                <a:latin typeface="Times New Roman" panose="02020603050405020304" pitchFamily="18" charset="0"/>
                <a:cs typeface="Times New Roman" panose="02020603050405020304" pitchFamily="18" charset="0"/>
              </a:rPr>
              <a:t> жасауға болады.</a:t>
            </a:r>
          </a:p>
          <a:p>
            <a:pPr algn="just"/>
            <a:r>
              <a:rPr lang="kk-KZ" sz="1600" dirty="0">
                <a:latin typeface="Times New Roman" panose="02020603050405020304" pitchFamily="18" charset="0"/>
                <a:cs typeface="Times New Roman" panose="02020603050405020304" pitchFamily="18" charset="0"/>
              </a:rPr>
              <a:t>     Келесі қадам - ​​бұл тақтаны флюспен жабу, содан кейін қалайылау. Арнайы өнеркәсіптік флюстерді қолдануға болады (ең жақсысы сумен жуылады немесе мүлдем шаюды қажет етпейді) немесе жай ғана тақтаны </a:t>
            </a:r>
            <a:r>
              <a:rPr lang="kk-KZ" sz="1600" dirty="0" err="1">
                <a:latin typeface="Times New Roman" panose="02020603050405020304" pitchFamily="18" charset="0"/>
                <a:cs typeface="Times New Roman" panose="02020603050405020304" pitchFamily="18" charset="0"/>
              </a:rPr>
              <a:t>алкогольдегі</a:t>
            </a:r>
            <a:r>
              <a:rPr lang="kk-KZ" sz="1600" dirty="0">
                <a:latin typeface="Times New Roman" panose="02020603050405020304" pitchFamily="18" charset="0"/>
                <a:cs typeface="Times New Roman" panose="02020603050405020304" pitchFamily="18" charset="0"/>
              </a:rPr>
              <a:t> </a:t>
            </a:r>
            <a:r>
              <a:rPr lang="kk-KZ" sz="1600" dirty="0" err="1">
                <a:latin typeface="Times New Roman" panose="02020603050405020304" pitchFamily="18" charset="0"/>
                <a:cs typeface="Times New Roman" panose="02020603050405020304" pitchFamily="18" charset="0"/>
              </a:rPr>
              <a:t>канифольдің</a:t>
            </a:r>
            <a:r>
              <a:rPr lang="kk-KZ" sz="1600" dirty="0">
                <a:latin typeface="Times New Roman" panose="02020603050405020304" pitchFamily="18" charset="0"/>
                <a:cs typeface="Times New Roman" panose="02020603050405020304" pitchFamily="18" charset="0"/>
              </a:rPr>
              <a:t> әлсіз ерітіндісімен жағуға болады. </a:t>
            </a:r>
            <a:r>
              <a:rPr lang="kk-KZ" sz="1600" dirty="0" err="1">
                <a:latin typeface="Times New Roman" panose="02020603050405020304" pitchFamily="18" charset="0"/>
                <a:cs typeface="Times New Roman" panose="02020603050405020304" pitchFamily="18" charset="0"/>
              </a:rPr>
              <a:t>Қалайлауды</a:t>
            </a:r>
            <a:r>
              <a:rPr lang="kk-KZ" sz="1600" dirty="0">
                <a:latin typeface="Times New Roman" panose="02020603050405020304" pitchFamily="18" charset="0"/>
                <a:cs typeface="Times New Roman" panose="02020603050405020304" pitchFamily="18" charset="0"/>
              </a:rPr>
              <a:t> екі жолмен жасауға болады: балқытылған дәнекерлеуге батыру немесе дәнекерлеу үтік пен дәнекерленген </a:t>
            </a:r>
            <a:r>
              <a:rPr lang="kk-KZ" sz="1600" dirty="0" err="1">
                <a:latin typeface="Times New Roman" panose="02020603050405020304" pitchFamily="18" charset="0"/>
                <a:cs typeface="Times New Roman" panose="02020603050405020304" pitchFamily="18" charset="0"/>
              </a:rPr>
              <a:t>дәнекерленген</a:t>
            </a:r>
            <a:r>
              <a:rPr lang="kk-KZ" sz="1600" dirty="0">
                <a:latin typeface="Times New Roman" panose="02020603050405020304" pitchFamily="18" charset="0"/>
                <a:cs typeface="Times New Roman" panose="02020603050405020304" pitchFamily="18" charset="0"/>
              </a:rPr>
              <a:t> металл тоқуды қолдану. Бірінші жағдайда темір ваннасын жасап, оны аз мөлшерде Роза немесе Ағаш қорытпасымен толтыру керек. Дәнекердің тотығуын болдырмау үшін балқыманы толығымен глицерин қабатымен жабу керек. Ваннаны жылыту үшін төңкерілген үтікті немесе плитаны пайдалануға болады. Тақта балқымаға батырылады, содан кейін қатты резеңке сыдырғышпен артық дәнекерлеуді алып тастау кезінде жойылады.</a:t>
            </a:r>
          </a:p>
        </p:txBody>
      </p:sp>
    </p:spTree>
    <p:extLst>
      <p:ext uri="{BB962C8B-B14F-4D97-AF65-F5344CB8AC3E}">
        <p14:creationId xmlns:p14="http://schemas.microsoft.com/office/powerpoint/2010/main" val="51716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A2755A-FFA7-B34E-01A1-5130D12D143A}"/>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Баспа </a:t>
            </a:r>
            <a:r>
              <a:rPr lang="kk-KZ" sz="2800" dirty="0" err="1">
                <a:latin typeface="Times New Roman" panose="02020603050405020304" pitchFamily="18" charset="0"/>
                <a:cs typeface="Times New Roman" panose="02020603050405020304" pitchFamily="18" charset="0"/>
              </a:rPr>
              <a:t>платаларын</a:t>
            </a:r>
            <a:r>
              <a:rPr lang="kk-KZ" sz="2800" dirty="0">
                <a:latin typeface="Times New Roman" panose="02020603050405020304" pitchFamily="18" charset="0"/>
                <a:cs typeface="Times New Roman" panose="02020603050405020304" pitchFamily="18" charset="0"/>
              </a:rPr>
              <a:t> жасау технологиясы</a:t>
            </a:r>
          </a:p>
        </p:txBody>
      </p:sp>
      <p:sp>
        <p:nvSpPr>
          <p:cNvPr id="3" name="Объект 2">
            <a:extLst>
              <a:ext uri="{FF2B5EF4-FFF2-40B4-BE49-F238E27FC236}">
                <a16:creationId xmlns:a16="http://schemas.microsoft.com/office/drawing/2014/main" id="{D77356DE-AD0E-7228-547B-0640ACFDD115}"/>
              </a:ext>
            </a:extLst>
          </p:cNvPr>
          <p:cNvSpPr>
            <a:spLocks noGrp="1"/>
          </p:cNvSpPr>
          <p:nvPr>
            <p:ph idx="1"/>
          </p:nvPr>
        </p:nvSpPr>
        <p:spPr/>
        <p:txBody>
          <a:bodyPr>
            <a:normAutofit/>
          </a:bodyPr>
          <a:lstStyle/>
          <a:p>
            <a:pPr marL="0" indent="0" algn="just">
              <a:buNone/>
            </a:pPr>
            <a:r>
              <a:rPr lang="kk-KZ" sz="1800" dirty="0">
                <a:latin typeface="Times New Roman" panose="02020603050405020304" pitchFamily="18" charset="0"/>
                <a:cs typeface="Times New Roman" panose="02020603050405020304" pitchFamily="18" charset="0"/>
              </a:rPr>
              <a:t>3 түрлі баспа платасын жасау технологиясы жиі қолданылады: </a:t>
            </a:r>
          </a:p>
          <a:p>
            <a:pPr algn="just"/>
            <a:r>
              <a:rPr lang="kk-KZ" sz="1800" dirty="0">
                <a:latin typeface="Times New Roman" panose="02020603050405020304" pitchFamily="18" charset="0"/>
                <a:cs typeface="Times New Roman" panose="02020603050405020304" pitchFamily="18" charset="0"/>
              </a:rPr>
              <a:t>Тасымалдау әдісі. Уақытша субстратты (міндетті емес, графикалық қағаз) қосымша пайдалануды көздейді. Осы негізде жезден немесе мыс фольгадан жасалған басылған сым өткізгіштері бекітіледі. Мұның бәрі </a:t>
            </a:r>
            <a:r>
              <a:rPr lang="kk-KZ" sz="1800" dirty="0" err="1">
                <a:latin typeface="Times New Roman" panose="02020603050405020304" pitchFamily="18" charset="0"/>
                <a:cs typeface="Times New Roman" panose="02020603050405020304" pitchFamily="18" charset="0"/>
              </a:rPr>
              <a:t>диэлектрлік</a:t>
            </a:r>
            <a:r>
              <a:rPr lang="kk-KZ" sz="1800" dirty="0">
                <a:latin typeface="Times New Roman" panose="02020603050405020304" pitchFamily="18" charset="0"/>
                <a:cs typeface="Times New Roman" panose="02020603050405020304" pitchFamily="18" charset="0"/>
              </a:rPr>
              <a:t> негізге қолданылады, содан кейін субстрат жойылады. </a:t>
            </a:r>
            <a:r>
              <a:rPr lang="kk-KZ" sz="1800" dirty="0" err="1">
                <a:latin typeface="Times New Roman" panose="02020603050405020304" pitchFamily="18" charset="0"/>
                <a:cs typeface="Times New Roman" panose="02020603050405020304" pitchFamily="18" charset="0"/>
              </a:rPr>
              <a:t>Диэлектрикке</a:t>
            </a:r>
            <a:r>
              <a:rPr lang="kk-KZ" sz="1800" dirty="0">
                <a:latin typeface="Times New Roman" panose="02020603050405020304" pitchFamily="18" charset="0"/>
                <a:cs typeface="Times New Roman" panose="02020603050405020304" pitchFamily="18" charset="0"/>
              </a:rPr>
              <a:t> қойылатын негізгі талап - жеткілікті тегіс, тегіс бет. Қымбат материалдар мен жабдықтың қажеті жоқ.</a:t>
            </a:r>
          </a:p>
          <a:p>
            <a:pPr algn="just"/>
            <a:r>
              <a:rPr lang="kk-KZ" sz="1800" dirty="0">
                <a:latin typeface="Times New Roman" panose="02020603050405020304" pitchFamily="18" charset="0"/>
                <a:cs typeface="Times New Roman" panose="02020603050405020304" pitchFamily="18" charset="0"/>
              </a:rPr>
              <a:t>Механикалық әдіс. Фольганың </a:t>
            </a:r>
            <a:r>
              <a:rPr lang="kk-KZ" sz="1800" dirty="0" err="1">
                <a:latin typeface="Times New Roman" panose="02020603050405020304" pitchFamily="18" charset="0"/>
                <a:cs typeface="Times New Roman" panose="02020603050405020304" pitchFamily="18" charset="0"/>
              </a:rPr>
              <a:t>диэлектрлік</a:t>
            </a:r>
            <a:r>
              <a:rPr lang="kk-KZ" sz="1800" dirty="0">
                <a:latin typeface="Times New Roman" panose="02020603050405020304" pitchFamily="18" charset="0"/>
                <a:cs typeface="Times New Roman" panose="02020603050405020304" pitchFamily="18" charset="0"/>
              </a:rPr>
              <a:t> негізіне (</a:t>
            </a:r>
            <a:r>
              <a:rPr lang="kk-KZ" sz="1800" dirty="0" err="1">
                <a:latin typeface="Times New Roman" panose="02020603050405020304" pitchFamily="18" charset="0"/>
                <a:cs typeface="Times New Roman" panose="02020603050405020304" pitchFamily="18" charset="0"/>
              </a:rPr>
              <a:t>гетинакс</a:t>
            </a:r>
            <a:r>
              <a:rPr lang="kk-KZ" sz="1800" dirty="0">
                <a:latin typeface="Times New Roman" panose="02020603050405020304" pitchFamily="18" charset="0"/>
                <a:cs typeface="Times New Roman" panose="02020603050405020304" pitchFamily="18" charset="0"/>
              </a:rPr>
              <a:t>) өткізгіш жолдың үлгісі қолданылады. Әрі қарай, фольга бос орындардан кез келген механикалық әдіспен - фрезермен, пышақпен, скальпельмен, кескішпен жойылады. Әдісті жүзеге асыру өте қарапайым емес, себебі ол орындаушыдан жоғары дәлдікті талап етеді.</a:t>
            </a:r>
          </a:p>
          <a:p>
            <a:pPr algn="just"/>
            <a:r>
              <a:rPr lang="kk-KZ" sz="1800" dirty="0">
                <a:latin typeface="Times New Roman" panose="02020603050405020304" pitchFamily="18" charset="0"/>
                <a:cs typeface="Times New Roman" panose="02020603050405020304" pitchFamily="18" charset="0"/>
              </a:rPr>
              <a:t>Химиялық әдіс. Алдыңғы нұсқаға өте ұқсас. Сондай-ақ фольга төсеніші қолданылады. Оған сызба қолданылады. Бірақ бос орындардан фольга ою арқылы жойылады. Темір хлоридінің ерітіндісі жақсырақ қолданылады. Алынған қоспаны жұмыс аяқталғаннан кейін жою қажет. Сіз әрбір баспа платасын жасау технологиясымен толығырақ сайттың тиісті бөлімдерінде таныса аласыз немесе </a:t>
            </a:r>
            <a:r>
              <a:rPr lang="en-US" sz="1800" dirty="0">
                <a:latin typeface="Times New Roman" panose="02020603050405020304" pitchFamily="18" charset="0"/>
                <a:cs typeface="Times New Roman" panose="02020603050405020304" pitchFamily="18" charset="0"/>
              </a:rPr>
              <a:t>OES </a:t>
            </a:r>
            <a:r>
              <a:rPr lang="en-US" sz="1800" dirty="0" err="1">
                <a:latin typeface="Times New Roman" panose="02020603050405020304" pitchFamily="18" charset="0"/>
                <a:cs typeface="Times New Roman" panose="02020603050405020304" pitchFamily="18" charset="0"/>
              </a:rPr>
              <a:t>Spetspostavka</a:t>
            </a:r>
            <a:r>
              <a:rPr lang="en-US"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компаниясының мамандарынан біле аласыз.</a:t>
            </a:r>
          </a:p>
        </p:txBody>
      </p:sp>
    </p:spTree>
    <p:extLst>
      <p:ext uri="{BB962C8B-B14F-4D97-AF65-F5344CB8AC3E}">
        <p14:creationId xmlns:p14="http://schemas.microsoft.com/office/powerpoint/2010/main" val="3557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9BD04-A807-CD58-7331-49A6E04EEE1A}"/>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Баспа </a:t>
            </a:r>
            <a:r>
              <a:rPr lang="kk-KZ" sz="2800" dirty="0" err="1">
                <a:latin typeface="Times New Roman" panose="02020603050405020304" pitchFamily="18" charset="0"/>
                <a:cs typeface="Times New Roman" panose="02020603050405020304" pitchFamily="18" charset="0"/>
              </a:rPr>
              <a:t>платаларын</a:t>
            </a:r>
            <a:r>
              <a:rPr lang="kk-KZ" sz="2800" dirty="0">
                <a:latin typeface="Times New Roman" panose="02020603050405020304" pitchFamily="18" charset="0"/>
                <a:cs typeface="Times New Roman" panose="02020603050405020304" pitchFamily="18" charset="0"/>
              </a:rPr>
              <a:t> өндіру әдістері</a:t>
            </a:r>
          </a:p>
        </p:txBody>
      </p:sp>
      <p:sp>
        <p:nvSpPr>
          <p:cNvPr id="3" name="Объект 2">
            <a:extLst>
              <a:ext uri="{FF2B5EF4-FFF2-40B4-BE49-F238E27FC236}">
                <a16:creationId xmlns:a16="http://schemas.microsoft.com/office/drawing/2014/main" id="{BCD06A97-3385-86F4-C506-D2777AEBC544}"/>
              </a:ext>
            </a:extLst>
          </p:cNvPr>
          <p:cNvSpPr>
            <a:spLocks noGrp="1"/>
          </p:cNvSpPr>
          <p:nvPr>
            <p:ph idx="1"/>
          </p:nvPr>
        </p:nvSpPr>
        <p:spPr/>
        <p:txBody>
          <a:bodyPr>
            <a:normAutofit/>
          </a:bodyPr>
          <a:lstStyle/>
          <a:p>
            <a:r>
              <a:rPr lang="kk-KZ" sz="1800" dirty="0">
                <a:latin typeface="Times New Roman" panose="02020603050405020304" pitchFamily="18" charset="0"/>
                <a:cs typeface="Times New Roman" panose="02020603050405020304" pitchFamily="18" charset="0"/>
              </a:rPr>
              <a:t>Бүгінгі таңда баспа </a:t>
            </a:r>
            <a:r>
              <a:rPr lang="kk-KZ" sz="1800" dirty="0" err="1">
                <a:latin typeface="Times New Roman" panose="02020603050405020304" pitchFamily="18" charset="0"/>
                <a:cs typeface="Times New Roman" panose="02020603050405020304" pitchFamily="18" charset="0"/>
              </a:rPr>
              <a:t>платаларын</a:t>
            </a:r>
            <a:r>
              <a:rPr lang="kk-KZ" sz="1800" dirty="0">
                <a:latin typeface="Times New Roman" panose="02020603050405020304" pitchFamily="18" charset="0"/>
                <a:cs typeface="Times New Roman" panose="02020603050405020304" pitchFamily="18" charset="0"/>
              </a:rPr>
              <a:t> өндіруге арналған технологиялық процестердің бірнеше түрі тәжірибеде кең таралған. Және олар көбінесе өндіріс әдістеріне байланысты: </a:t>
            </a:r>
          </a:p>
          <a:p>
            <a:r>
              <a:rPr lang="kk-KZ" sz="1800" dirty="0">
                <a:latin typeface="Times New Roman" panose="02020603050405020304" pitchFamily="18" charset="0"/>
                <a:cs typeface="Times New Roman" panose="02020603050405020304" pitchFamily="18" charset="0"/>
              </a:rPr>
              <a:t>Біріктіру. </a:t>
            </a:r>
          </a:p>
          <a:p>
            <a:r>
              <a:rPr lang="kk-KZ" sz="1800" dirty="0">
                <a:latin typeface="Times New Roman" panose="02020603050405020304" pitchFamily="18" charset="0"/>
                <a:cs typeface="Times New Roman" panose="02020603050405020304" pitchFamily="18" charset="0"/>
              </a:rPr>
              <a:t>Тесіктерді </a:t>
            </a:r>
            <a:r>
              <a:rPr lang="kk-KZ" sz="1800" dirty="0" err="1">
                <a:latin typeface="Times New Roman" panose="02020603050405020304" pitchFamily="18" charset="0"/>
                <a:cs typeface="Times New Roman" panose="02020603050405020304" pitchFamily="18" charset="0"/>
              </a:rPr>
              <a:t>металдандыру</a:t>
            </a:r>
            <a:r>
              <a:rPr lang="kk-KZ" sz="1800" dirty="0">
                <a:latin typeface="Times New Roman" panose="02020603050405020304" pitchFamily="18" charset="0"/>
                <a:cs typeface="Times New Roman" panose="02020603050405020304" pitchFamily="18" charset="0"/>
              </a:rPr>
              <a:t>. </a:t>
            </a:r>
          </a:p>
          <a:p>
            <a:r>
              <a:rPr lang="kk-KZ" sz="1800" dirty="0">
                <a:latin typeface="Times New Roman" panose="02020603050405020304" pitchFamily="18" charset="0"/>
                <a:cs typeface="Times New Roman" panose="02020603050405020304" pitchFamily="18" charset="0"/>
              </a:rPr>
              <a:t>Жұппен басу. </a:t>
            </a:r>
            <a:r>
              <a:rPr lang="kk-KZ" sz="1800" dirty="0" err="1">
                <a:latin typeface="Times New Roman" panose="02020603050405020304" pitchFamily="18" charset="0"/>
                <a:cs typeface="Times New Roman" panose="02020603050405020304" pitchFamily="18" charset="0"/>
              </a:rPr>
              <a:t>Субтрактивті</a:t>
            </a:r>
            <a:r>
              <a:rPr lang="kk-KZ" sz="1800" dirty="0">
                <a:latin typeface="Times New Roman" panose="02020603050405020304" pitchFamily="18" charset="0"/>
                <a:cs typeface="Times New Roman" panose="02020603050405020304" pitchFamily="18" charset="0"/>
              </a:rPr>
              <a:t>.</a:t>
            </a:r>
          </a:p>
          <a:p>
            <a:r>
              <a:rPr lang="kk-KZ" sz="1800" dirty="0">
                <a:latin typeface="Times New Roman" panose="02020603050405020304" pitchFamily="18" charset="0"/>
                <a:cs typeface="Times New Roman" panose="02020603050405020304" pitchFamily="18" charset="0"/>
              </a:rPr>
              <a:t> Қабат-қабат құрылыс. </a:t>
            </a:r>
          </a:p>
          <a:p>
            <a:r>
              <a:rPr lang="kk-KZ" sz="1800" dirty="0">
                <a:latin typeface="Times New Roman" panose="02020603050405020304" pitchFamily="18" charset="0"/>
                <a:cs typeface="Times New Roman" panose="02020603050405020304" pitchFamily="18" charset="0"/>
              </a:rPr>
              <a:t>Қоспа.</a:t>
            </a:r>
          </a:p>
        </p:txBody>
      </p:sp>
    </p:spTree>
    <p:extLst>
      <p:ext uri="{BB962C8B-B14F-4D97-AF65-F5344CB8AC3E}">
        <p14:creationId xmlns:p14="http://schemas.microsoft.com/office/powerpoint/2010/main" val="301928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306E65-B359-B5FC-0754-27AFB23AF126}"/>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Модельдеу бағдарламалары</a:t>
            </a:r>
          </a:p>
        </p:txBody>
      </p:sp>
      <p:sp>
        <p:nvSpPr>
          <p:cNvPr id="3" name="Объект 2">
            <a:extLst>
              <a:ext uri="{FF2B5EF4-FFF2-40B4-BE49-F238E27FC236}">
                <a16:creationId xmlns:a16="http://schemas.microsoft.com/office/drawing/2014/main" id="{C15F4A90-F3B1-C350-7FF9-B24834795143}"/>
              </a:ext>
            </a:extLst>
          </p:cNvPr>
          <p:cNvSpPr>
            <a:spLocks noGrp="1"/>
          </p:cNvSpPr>
          <p:nvPr>
            <p:ph idx="1"/>
          </p:nvPr>
        </p:nvSpPr>
        <p:spPr/>
        <p:txBody>
          <a:bodyPr>
            <a:normAutofit/>
          </a:bodyPr>
          <a:lstStyle/>
          <a:p>
            <a:pPr algn="just"/>
            <a:r>
              <a:rPr lang="kk-KZ" sz="1800" dirty="0">
                <a:latin typeface="Times New Roman" panose="02020603050405020304" pitchFamily="18" charset="0"/>
                <a:cs typeface="Times New Roman" panose="02020603050405020304" pitchFamily="18" charset="0"/>
              </a:rPr>
              <a:t>Баспа </a:t>
            </a:r>
            <a:r>
              <a:rPr lang="kk-KZ" sz="1800" dirty="0" err="1">
                <a:latin typeface="Times New Roman" panose="02020603050405020304" pitchFamily="18" charset="0"/>
                <a:cs typeface="Times New Roman" panose="02020603050405020304" pitchFamily="18" charset="0"/>
              </a:rPr>
              <a:t>платаларын</a:t>
            </a:r>
            <a:r>
              <a:rPr lang="kk-KZ" sz="1800" dirty="0">
                <a:latin typeface="Times New Roman" panose="02020603050405020304" pitchFamily="18" charset="0"/>
                <a:cs typeface="Times New Roman" panose="02020603050405020304" pitchFamily="18" charset="0"/>
              </a:rPr>
              <a:t> жасау үшін арнайы автоматты жобалау бағдарламалары қолданылады. Ең танымалдары: </a:t>
            </a:r>
          </a:p>
          <a:p>
            <a:pPr algn="just"/>
            <a:r>
              <a:rPr lang="en-US" sz="1800" dirty="0">
                <a:latin typeface="Times New Roman" panose="02020603050405020304" pitchFamily="18" charset="0"/>
                <a:cs typeface="Times New Roman" panose="02020603050405020304" pitchFamily="18" charset="0"/>
              </a:rPr>
              <a:t>P-CAD </a:t>
            </a:r>
          </a:p>
          <a:p>
            <a:pPr algn="just"/>
            <a:r>
              <a:rPr lang="en-US" sz="1800" dirty="0">
                <a:latin typeface="Times New Roman" panose="02020603050405020304" pitchFamily="18" charset="0"/>
                <a:cs typeface="Times New Roman" panose="02020603050405020304" pitchFamily="18" charset="0"/>
              </a:rPr>
              <a:t>OrCAD </a:t>
            </a:r>
            <a:endParaRPr lang="kk-KZ"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TopoR</a:t>
            </a:r>
            <a:r>
              <a:rPr lang="en-US" sz="1800" dirty="0">
                <a:latin typeface="Times New Roman" panose="02020603050405020304" pitchFamily="18" charset="0"/>
                <a:cs typeface="Times New Roman" panose="02020603050405020304" pitchFamily="18" charset="0"/>
              </a:rPr>
              <a:t> </a:t>
            </a:r>
            <a:endParaRPr lang="kk-KZ"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Altium Designer</a:t>
            </a:r>
            <a:endParaRPr lang="kk-KZ"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Specctra</a:t>
            </a:r>
            <a:r>
              <a:rPr lang="en-US" sz="1800" dirty="0">
                <a:latin typeface="Times New Roman" panose="02020603050405020304" pitchFamily="18" charset="0"/>
                <a:cs typeface="Times New Roman" panose="02020603050405020304" pitchFamily="18" charset="0"/>
              </a:rPr>
              <a:t> </a:t>
            </a:r>
          </a:p>
          <a:p>
            <a:pPr algn="just"/>
            <a:r>
              <a:rPr lang="en-US" sz="1800" dirty="0">
                <a:latin typeface="Times New Roman" panose="02020603050405020304" pitchFamily="18" charset="0"/>
                <a:cs typeface="Times New Roman" panose="02020603050405020304" pitchFamily="18" charset="0"/>
              </a:rPr>
              <a:t>Proteus </a:t>
            </a:r>
            <a:endParaRPr lang="kk-KZ"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gEDA</a:t>
            </a:r>
            <a:r>
              <a:rPr lang="en-US" sz="1800" dirty="0">
                <a:latin typeface="Times New Roman" panose="02020603050405020304" pitchFamily="18" charset="0"/>
                <a:cs typeface="Times New Roman" panose="02020603050405020304" pitchFamily="18" charset="0"/>
              </a:rPr>
              <a:t> </a:t>
            </a:r>
            <a:endParaRPr lang="kk-KZ"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KiCad</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49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2F4AF-CE4A-F053-BD17-62D76C636B39}"/>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Дайындаманы алдын ала дайындау</a:t>
            </a:r>
            <a:br>
              <a:rPr lang="kk-KZ" sz="2800" dirty="0">
                <a:latin typeface="Times New Roman" panose="02020603050405020304" pitchFamily="18" charset="0"/>
                <a:cs typeface="Times New Roman" panose="02020603050405020304" pitchFamily="18" charset="0"/>
              </a:rPr>
            </a:br>
            <a:endParaRPr lang="kk-KZ"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A9BE1C3-B84F-D70A-6374-CEAD0F9AAA49}"/>
              </a:ext>
            </a:extLst>
          </p:cNvPr>
          <p:cNvSpPr>
            <a:spLocks noGrp="1"/>
          </p:cNvSpPr>
          <p:nvPr>
            <p:ph idx="1"/>
          </p:nvPr>
        </p:nvSpPr>
        <p:spPr/>
        <p:txBody>
          <a:bodyPr>
            <a:normAutofit fontScale="55000" lnSpcReduction="20000"/>
          </a:bodyPr>
          <a:lstStyle/>
          <a:p>
            <a:pPr algn="just"/>
            <a:r>
              <a:rPr lang="kk-KZ" dirty="0">
                <a:latin typeface="Times New Roman" panose="02020603050405020304" pitchFamily="18" charset="0"/>
                <a:cs typeface="Times New Roman" panose="02020603050405020304" pitchFamily="18" charset="0"/>
              </a:rPr>
              <a:t>Бұл кезең бастапқы болып табылады және болашақ баспа платасының бетін оған қорғаныс жабынын жағуға дайындаудан тұрады. Жалпы алғанда, бетті тазалау технологиясы ұзақ уақыт бойы айтарлықтай өзгерістерге ұшыраған жоқ. Бүкіл процесс әртүрлі </a:t>
            </a:r>
            <a:r>
              <a:rPr lang="kk-KZ" dirty="0" err="1">
                <a:latin typeface="Times New Roman" panose="02020603050405020304" pitchFamily="18" charset="0"/>
                <a:cs typeface="Times New Roman" panose="02020603050405020304" pitchFamily="18" charset="0"/>
              </a:rPr>
              <a:t>абразивтерді</a:t>
            </a:r>
            <a:r>
              <a:rPr lang="kk-KZ" dirty="0">
                <a:latin typeface="Times New Roman" panose="02020603050405020304" pitchFamily="18" charset="0"/>
                <a:cs typeface="Times New Roman" panose="02020603050405020304" pitchFamily="18" charset="0"/>
              </a:rPr>
              <a:t> пайдаланып, тақтаның бетінен оксидтер мен ластаушы заттарды кетіруге және кейіннен майсыздандыруға келеді.</a:t>
            </a:r>
          </a:p>
          <a:p>
            <a:pPr algn="just"/>
            <a:r>
              <a:rPr lang="kk-KZ" dirty="0">
                <a:latin typeface="Times New Roman" panose="02020603050405020304" pitchFamily="18" charset="0"/>
                <a:cs typeface="Times New Roman" panose="02020603050405020304" pitchFamily="18" charset="0"/>
              </a:rPr>
              <a:t>     Қатты кірді кетіру үшін ұсақ түйіршікті тегістеу қағазын («нөл»), жұқа </a:t>
            </a:r>
            <a:r>
              <a:rPr lang="kk-KZ" dirty="0" err="1">
                <a:latin typeface="Times New Roman" panose="02020603050405020304" pitchFamily="18" charset="0"/>
                <a:cs typeface="Times New Roman" panose="02020603050405020304" pitchFamily="18" charset="0"/>
              </a:rPr>
              <a:t>абразивті</a:t>
            </a:r>
            <a:r>
              <a:rPr lang="kk-KZ" dirty="0">
                <a:latin typeface="Times New Roman" panose="02020603050405020304" pitchFamily="18" charset="0"/>
                <a:cs typeface="Times New Roman" panose="02020603050405020304" pitchFamily="18" charset="0"/>
              </a:rPr>
              <a:t> ұнтақты немесе тақтаның бетінде терең сызаттар қалдырмайтын кез келген басқа өнімді пайдалануға болады. Кейде баспа платасының бетін жуғыш зат немесе ұнтақ қосылған қатты ыдыс жууға арналған жөкемен жууға болады (осы мақсаттар үшін ыдыс жууға арналған </a:t>
            </a:r>
            <a:r>
              <a:rPr lang="kk-KZ" dirty="0" err="1">
                <a:latin typeface="Times New Roman" panose="02020603050405020304" pitchFamily="18" charset="0"/>
                <a:cs typeface="Times New Roman" panose="02020603050405020304" pitchFamily="18" charset="0"/>
              </a:rPr>
              <a:t>абразивті</a:t>
            </a:r>
            <a:r>
              <a:rPr lang="kk-KZ" dirty="0">
                <a:latin typeface="Times New Roman" panose="02020603050405020304" pitchFamily="18" charset="0"/>
                <a:cs typeface="Times New Roman" panose="02020603050405020304" pitchFamily="18" charset="0"/>
              </a:rPr>
              <a:t> губканы қолдану ыңғайлы, ол қандай да бір заттардың кішкене қосындылары бар киізге ұқсайды; көбінесе мұндай губка. көбік резеңке бөлігіне желімделген) . Бұған қоса, егер баспа платасының беті жеткілікті түрде таза болса, </a:t>
            </a:r>
            <a:r>
              <a:rPr lang="kk-KZ" dirty="0" err="1">
                <a:latin typeface="Times New Roman" panose="02020603050405020304" pitchFamily="18" charset="0"/>
                <a:cs typeface="Times New Roman" panose="02020603050405020304" pitchFamily="18" charset="0"/>
              </a:rPr>
              <a:t>абразивті</a:t>
            </a:r>
            <a:r>
              <a:rPr lang="kk-KZ" dirty="0">
                <a:latin typeface="Times New Roman" panose="02020603050405020304" pitchFamily="18" charset="0"/>
                <a:cs typeface="Times New Roman" panose="02020603050405020304" pitchFamily="18" charset="0"/>
              </a:rPr>
              <a:t> өңдеу қадамын толығымен өткізіп жіберіп, тікелей майсыздандыруға өтуге болады.</a:t>
            </a:r>
          </a:p>
          <a:p>
            <a:pPr algn="just"/>
            <a:r>
              <a:rPr lang="kk-KZ" dirty="0">
                <a:latin typeface="Times New Roman" panose="02020603050405020304" pitchFamily="18" charset="0"/>
                <a:cs typeface="Times New Roman" panose="02020603050405020304" pitchFamily="18" charset="0"/>
              </a:rPr>
              <a:t>     Баспа платасында тек қалың оксидті пленка болса, оны 3-5 секунд ішінде темір хлоридінің ерітіндісімен </a:t>
            </a:r>
            <a:r>
              <a:rPr lang="kk-KZ" dirty="0" err="1">
                <a:latin typeface="Times New Roman" panose="02020603050405020304" pitchFamily="18" charset="0"/>
                <a:cs typeface="Times New Roman" panose="02020603050405020304" pitchFamily="18" charset="0"/>
              </a:rPr>
              <a:t>өңдеп</a:t>
            </a:r>
            <a:r>
              <a:rPr lang="kk-KZ" dirty="0">
                <a:latin typeface="Times New Roman" panose="02020603050405020304" pitchFamily="18" charset="0"/>
                <a:cs typeface="Times New Roman" panose="02020603050405020304" pitchFamily="18" charset="0"/>
              </a:rPr>
              <a:t>, содан кейін суық ағынды сумен шаю арқылы оны оңай алып тастауға болады. Айта кету керек, бұл операцияны қорғаныш жабынын жағу алдында дереу орындаған жөн, немесе одан кейін дайындаманы қараңғы жерде сақтаған жөн, өйткені мыс жарықта тез тотығады.</a:t>
            </a:r>
          </a:p>
          <a:p>
            <a:pPr algn="just"/>
            <a:r>
              <a:rPr lang="kk-KZ" dirty="0">
                <a:latin typeface="Times New Roman" panose="02020603050405020304" pitchFamily="18" charset="0"/>
                <a:cs typeface="Times New Roman" panose="02020603050405020304" pitchFamily="18" charset="0"/>
              </a:rPr>
              <a:t>     Бетті дайындаудың соңғы кезеңі майсыздандыру болып табылады. Мұны істеу үшін алкогольмен, бензинмен немесе ацетонмен суланған жұмсақ, талшықсыз матаның бір бөлігін пайдалануға болады. Мұнда сіз майсыздандырудан кейінгі тақта бетінің тазалығына назар аударуыңыз керек, өйткені жақында кептіруден кейін тақтада ақшыл дақтарды қалдыратын ацетон мен алкогольдің айтарлықтай мөлшері бар қоспалар пайда бола бастады. Егер бұлай болса, басқа майсыздандыру құралын іздеу керек. Майсыздандырудан кейін тақтаны ағынды суық сумен жуу керек. Тазалау сапасын мыс бетінің судың сулану дәрежесін бақылау арқылы бақылауға болады. Су пленкасында тамшылар немесе үзілістер пайда болмай, толығымен сумен суланған бет тазалаудың қалыпты деңгейінің көрсеткіші болып табылады. Бұл су </a:t>
            </a:r>
            <a:r>
              <a:rPr lang="kk-KZ" dirty="0" err="1">
                <a:latin typeface="Times New Roman" panose="02020603050405020304" pitchFamily="18" charset="0"/>
                <a:cs typeface="Times New Roman" panose="02020603050405020304" pitchFamily="18" charset="0"/>
              </a:rPr>
              <a:t>пленкасындағы</a:t>
            </a:r>
            <a:r>
              <a:rPr lang="kk-KZ" dirty="0">
                <a:latin typeface="Times New Roman" panose="02020603050405020304" pitchFamily="18" charset="0"/>
                <a:cs typeface="Times New Roman" panose="02020603050405020304" pitchFamily="18" charset="0"/>
              </a:rPr>
              <a:t> бұзылулар беттің жеткілікті түрде тазартылмағанын көрсетеді.</a:t>
            </a:r>
          </a:p>
        </p:txBody>
      </p:sp>
    </p:spTree>
    <p:extLst>
      <p:ext uri="{BB962C8B-B14F-4D97-AF65-F5344CB8AC3E}">
        <p14:creationId xmlns:p14="http://schemas.microsoft.com/office/powerpoint/2010/main" val="370604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E454C9-30A7-1587-EDDE-01EBBD272D22}"/>
              </a:ext>
            </a:extLst>
          </p:cNvPr>
          <p:cNvSpPr>
            <a:spLocks noGrp="1"/>
          </p:cNvSpPr>
          <p:nvPr>
            <p:ph idx="1"/>
          </p:nvPr>
        </p:nvSpPr>
        <p:spPr>
          <a:xfrm>
            <a:off x="838200" y="887506"/>
            <a:ext cx="10515600" cy="5289457"/>
          </a:xfrm>
        </p:spPr>
        <p:txBody>
          <a:bodyPr>
            <a:normAutofit/>
          </a:bodyPr>
          <a:lstStyle/>
          <a:p>
            <a:pPr algn="just"/>
            <a:r>
              <a:rPr lang="ru-RU" sz="1800" b="0" i="0" dirty="0" err="1">
                <a:solidFill>
                  <a:srgbClr val="303030"/>
                </a:solidFill>
                <a:effectLst/>
                <a:latin typeface="Times New Roman" panose="02020603050405020304" pitchFamily="18" charset="0"/>
                <a:cs typeface="Times New Roman" panose="02020603050405020304" pitchFamily="18" charset="0"/>
              </a:rPr>
              <a:t>Баспа</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платасын</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жасаудың</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бүкіл</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технологиялық</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процесі</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материалды</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кесуден</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бастап</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әрлеу</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жабынын</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қолдануға</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дейін</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стандартты</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операцияларға</a:t>
            </a:r>
            <a:r>
              <a:rPr lang="ru-RU" sz="1800" b="0" i="0" dirty="0">
                <a:solidFill>
                  <a:srgbClr val="303030"/>
                </a:solidFill>
                <a:effectLst/>
                <a:latin typeface="Times New Roman" panose="02020603050405020304" pitchFamily="18" charset="0"/>
                <a:cs typeface="Times New Roman" panose="02020603050405020304" pitchFamily="18" charset="0"/>
              </a:rPr>
              <a:t> </a:t>
            </a:r>
            <a:r>
              <a:rPr lang="ru-RU" sz="1800" b="0" i="0" dirty="0" err="1">
                <a:solidFill>
                  <a:srgbClr val="303030"/>
                </a:solidFill>
                <a:effectLst/>
                <a:latin typeface="Times New Roman" panose="02020603050405020304" pitchFamily="18" charset="0"/>
                <a:cs typeface="Times New Roman" panose="02020603050405020304" pitchFamily="18" charset="0"/>
              </a:rPr>
              <a:t>бөлінеді</a:t>
            </a:r>
            <a:r>
              <a:rPr lang="ru-RU" sz="1800" b="0" i="0" dirty="0">
                <a:solidFill>
                  <a:srgbClr val="303030"/>
                </a:solidFill>
                <a:effectLst/>
                <a:latin typeface="Times New Roman" panose="02020603050405020304" pitchFamily="18" charset="0"/>
                <a:cs typeface="Times New Roman" panose="02020603050405020304" pitchFamily="18" charset="0"/>
              </a:rPr>
              <a:t>.</a:t>
            </a:r>
            <a:endParaRPr lang="kk-KZ"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843827C-42FE-5E9F-EC6A-0BCF247F5F00}"/>
              </a:ext>
            </a:extLst>
          </p:cNvPr>
          <p:cNvPicPr>
            <a:picLocks noChangeAspect="1"/>
          </p:cNvPicPr>
          <p:nvPr/>
        </p:nvPicPr>
        <p:blipFill>
          <a:blip r:embed="rId2"/>
          <a:stretch>
            <a:fillRect/>
          </a:stretch>
        </p:blipFill>
        <p:spPr>
          <a:xfrm>
            <a:off x="3030071" y="2388687"/>
            <a:ext cx="6540559" cy="3330506"/>
          </a:xfrm>
          <a:prstGeom prst="rect">
            <a:avLst/>
          </a:prstGeom>
        </p:spPr>
      </p:pic>
    </p:spTree>
    <p:extLst>
      <p:ext uri="{BB962C8B-B14F-4D97-AF65-F5344CB8AC3E}">
        <p14:creationId xmlns:p14="http://schemas.microsoft.com/office/powerpoint/2010/main" val="414390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85A48-0C7C-A9BD-EDFD-699DB78EABE7}"/>
              </a:ext>
            </a:extLst>
          </p:cNvPr>
          <p:cNvSpPr>
            <a:spLocks noGrp="1"/>
          </p:cNvSpPr>
          <p:nvPr>
            <p:ph type="title"/>
          </p:nvPr>
        </p:nvSpPr>
        <p:spPr/>
        <p:txBody>
          <a:bodyPr>
            <a:normAutofit/>
          </a:bodyPr>
          <a:lstStyle/>
          <a:p>
            <a:r>
              <a:rPr lang="kk-KZ" sz="2800" dirty="0">
                <a:latin typeface="Times New Roman" panose="02020603050405020304" pitchFamily="18" charset="0"/>
                <a:cs typeface="Times New Roman" panose="02020603050405020304" pitchFamily="18" charset="0"/>
              </a:rPr>
              <a:t>Бастапқы материал - екі жағынан мыс фольгамен </a:t>
            </a:r>
            <a:r>
              <a:rPr lang="kk-KZ" sz="2800" dirty="0" err="1">
                <a:latin typeface="Times New Roman" panose="02020603050405020304" pitchFamily="18" charset="0"/>
                <a:cs typeface="Times New Roman" panose="02020603050405020304" pitchFamily="18" charset="0"/>
              </a:rPr>
              <a:t>ламинатталған</a:t>
            </a:r>
            <a:r>
              <a:rPr lang="kk-KZ" sz="2800" dirty="0">
                <a:latin typeface="Times New Roman" panose="02020603050405020304" pitchFamily="18" charset="0"/>
                <a:cs typeface="Times New Roman" panose="02020603050405020304" pitchFamily="18" charset="0"/>
              </a:rPr>
              <a:t> </a:t>
            </a:r>
            <a:r>
              <a:rPr lang="kk-KZ" sz="2800" dirty="0" err="1">
                <a:latin typeface="Times New Roman" panose="02020603050405020304" pitchFamily="18" charset="0"/>
                <a:cs typeface="Times New Roman" panose="02020603050405020304" pitchFamily="18" charset="0"/>
              </a:rPr>
              <a:t>диэлектрлік</a:t>
            </a:r>
            <a:r>
              <a:rPr lang="kk-KZ" sz="2800" dirty="0">
                <a:latin typeface="Times New Roman" panose="02020603050405020304" pitchFamily="18" charset="0"/>
                <a:cs typeface="Times New Roman" panose="02020603050405020304" pitchFamily="18" charset="0"/>
              </a:rPr>
              <a:t> негіз</a:t>
            </a:r>
          </a:p>
        </p:txBody>
      </p:sp>
      <p:pic>
        <p:nvPicPr>
          <p:cNvPr id="5" name="Объект 4">
            <a:extLst>
              <a:ext uri="{FF2B5EF4-FFF2-40B4-BE49-F238E27FC236}">
                <a16:creationId xmlns:a16="http://schemas.microsoft.com/office/drawing/2014/main" id="{24B2B3EB-89B1-1AE4-7C53-414210F2045C}"/>
              </a:ext>
            </a:extLst>
          </p:cNvPr>
          <p:cNvPicPr>
            <a:picLocks noGrp="1" noChangeAspect="1"/>
          </p:cNvPicPr>
          <p:nvPr>
            <p:ph idx="1"/>
          </p:nvPr>
        </p:nvPicPr>
        <p:blipFill>
          <a:blip r:embed="rId2"/>
          <a:stretch>
            <a:fillRect/>
          </a:stretch>
        </p:blipFill>
        <p:spPr>
          <a:xfrm>
            <a:off x="3535458" y="2816281"/>
            <a:ext cx="5121084" cy="2370025"/>
          </a:xfrm>
        </p:spPr>
      </p:pic>
    </p:spTree>
    <p:extLst>
      <p:ext uri="{BB962C8B-B14F-4D97-AF65-F5344CB8AC3E}">
        <p14:creationId xmlns:p14="http://schemas.microsoft.com/office/powerpoint/2010/main" val="25714222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3727</Words>
  <Application>Microsoft Office PowerPoint</Application>
  <PresentationFormat>Широкоэкранный</PresentationFormat>
  <Paragraphs>77</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Calibri</vt:lpstr>
      <vt:lpstr>Calibri Light</vt:lpstr>
      <vt:lpstr>Times New Roman</vt:lpstr>
      <vt:lpstr>Тема Office</vt:lpstr>
      <vt:lpstr>Баспа платасы. Баспа платалары туралы жалпы мәліметтер. Баспа платаларының түрлері. Баспа платаларының құрылымдық сипаттамалары. Баспа платаларының сызықтық өлшемдері.</vt:lpstr>
      <vt:lpstr>Баспа платаларына қойылатын талаптар</vt:lpstr>
      <vt:lpstr>Баспа платаларын өндіруге арналған материалдар</vt:lpstr>
      <vt:lpstr>Баспа платаларын жасау технологиясы</vt:lpstr>
      <vt:lpstr>Баспа платаларын өндіру әдістері</vt:lpstr>
      <vt:lpstr>Модельдеу бағдарламалары</vt:lpstr>
      <vt:lpstr>Дайындаманы алдын ала дайындау </vt:lpstr>
      <vt:lpstr>Презентация PowerPoint</vt:lpstr>
      <vt:lpstr>Бастапқы материал - екі жағынан мыс фольгамен ламинатталған диэлектрлік негіз</vt:lpstr>
      <vt:lpstr>Фоторезисттерді қолдану</vt:lpstr>
      <vt:lpstr>Презентация PowerPoint</vt:lpstr>
      <vt:lpstr>Презентация PowerPoint</vt:lpstr>
      <vt:lpstr>Фоторезисті қолдану. Ішкі қабаттар</vt:lpstr>
      <vt:lpstr>Теріс фотомаскалармен экспозиция</vt:lpstr>
      <vt:lpstr>Фотомаска дайындамамен біріктірілген. Бір бөлігі көрсетілген шеңбер контакт тақтасы болып табылады. Фотомаскадағы сурет болашақ схемаға қатысты теріс. Фотомаскадағы мөлдір бет аймақтары жарықтандырылады, фотополимерленеді және әзірлеу қондырғысында еру қабілетін жоғалтады. Экспозициядан кейін фотомаскалар жойылады.</vt:lpstr>
      <vt:lpstr>Фоторезисттің дамуы. Ішкі қабаттар. Фоторезистте сурет пайда болады: экспозицияланбаған жерлер ериді, ашық жерлер тақтада қалады. Қалған фоторезисттің мақсаты мыс (болашақ өткізгіштер) офорт ерітіндісінен қорғау болып табылады.</vt:lpstr>
      <vt:lpstr>Ою</vt:lpstr>
      <vt:lpstr>Презентация PowerPoint</vt:lpstr>
      <vt:lpstr>Мысты өрнектеу. Ішкі қабаттар. Бұл кезеңде фоторезист мысты опатудан қорғайды. Қорғаныссыз мыс офорт ерітіндісінде ериді, тақтада болашақ контурдың үлгісін қалдырады.Офорлау горизонталь конвейерлік машинада жүргізіледі.</vt:lpstr>
      <vt:lpstr>Фоторезисті жою. Өткізгіштердің астындағы мыс фольгасын ашып, фоторезист алынып тасталады. Осылайша, біз MPP ішкі қабаттарының сызбасын алдық. Одан кейін дайындамалар ою сапасын тексеру үшін автоматты оптикалық бақылауға беріледі.</vt:lpstr>
      <vt:lpstr>Тотығу. Бұл кезеңде мыс фольгасының үстіңгі қабаты кейінгі престеу кезінде жақсы адгезия үшін арнайы тотықтырылады.</vt:lpstr>
      <vt:lpstr>Басу. Ішкі қабаттарды бір-біріне орналастыру үшін автоматты пакет құрастыру қондырғысы қолданылады. Құрастырудан кейін ішкі қабаттардың «орамасы» индукциялық қыздыру арқылы препрег арқылы бір-біріне жабыстырылады. Пресске төрт қалып жүктеледі. Әрқайсысында 6 бос орынға дейін болуы мүмкін. Дайындама екі бөлу пластинасының арасында орналасқан және жиынтық болып табылады, ол негізінен мыналардан тұрады: Бірінші сыртқы қабаттың фольгалары Препрег  Пакет құрастыру қондырғысында жиналған ішкі қабаттардың бумасы Препрег Екінші сыртқы қабаттың фольгасы Құрастырылған қалыптарды вакуумды ыстық преске тиейді. Престеу процесінде көп қабатты баспа платасының дайындамалары бір құрылымға жабыстырылады.  Ыстық престеуден кейін тақталар бақыланатын салқындату үшін суық пресске ауыстырылады.  Әрі қарай қалыптар бөлшектеледі және престелген дайындамалар негізгі тесіктерді ашу операциясына беріледі.</vt:lpstr>
      <vt:lpstr>Саңылаулар арқылы бұрғылау. Тесіктер арнайы CNC машиналарының көмегімен тақтаға бұрғыланады. Бұл баспа платасының дәлдігіне (сыныпқа) әсер ететін бірінші операция. Бұрғылау саңылауларының дәлдігі қолданылатын жабдық пен құралдарға байланысты.</vt:lpstr>
      <vt:lpstr>Мыстың химиялық және гальванға дейінгі шөгуі. Тікелей металдандыру: Тесіктердің қабырғаларында бастапқы өткізгіш қабатты жасау үшін үш процестің комбинациясы қолданылады: бірінші кезең - тесіктерді перманганатпен тазалау.</vt:lpstr>
      <vt:lpstr>Фоторезисті қолдану. Сыртқы қабаттар. Келесі кезең - дайындамаға фотосезімтал материалды (фоторезист) қолдану. Бұл кезең актиникалық емес (сары) жарықтандыруы бар таза бөлмеде өтеді (фоторезист ультракүлгін спектрге фотосезімтал). Фоторезист пленка (дайындамаға ламинация арқылы жағылады) немесе сұйық (роликтер арқылы қолданылады) болуы мүмкін.</vt:lpstr>
      <vt:lpstr>Фотомаска дайындамамен біріктірілген. Бір бөлігі көрсетілген шеңбер контакт тақтасы болып табылады. Фотомаскадағы сурет болашақ схемаға қатысты оң.</vt:lpstr>
      <vt:lpstr>Фотомаскадағы мөлдір бет аймақтары жарықтандырылады, фотополимерленеді және әзірлеу қондырғысында еру қабілетін жоғалтады. Экспозициядан кейін фотомаскалар жойылады.</vt:lpstr>
      <vt:lpstr>Фоторезистте сурет пайда болады: ашылмаған аймақтар дамитын ерітіндіде ериді, гальваникалық мысты тұндыру үшін тесіктер мен топологияны ашады, ашық жерлер тақтада қалады. Қалған фоторезисттің мақсаты – мыстың селективті тұндыруын қамтамасыз ету.</vt:lpstr>
      <vt:lpstr>Тесік қабырғалары мен барлық өткізгіштердің бетіне мыс шөгеді. ГОСТ 23752-79 сәйкес металдандыру қалыңдығы кем дегенде: DPP үшін 20 мкм, MPP үшін 25 мкм болуы керек.  IPC-6012B басқа мәндерді орнатады: 2-сынып - DPP және MPP үшін кемінде 20 мкм, 3-сынып - DPP және MPP үшін кемінде 25 мкм.  Мыстың шөгу процесі саңылауларда және өткізгіштердің бетінде параллельді жүретіндіктен, кәдімгі фоторезисттерді пайдалана отырып, саңылауларда 30 мкм және одан да көп металдану қалыңдығын алу мүмкін емес.  Қажетті электропластиналық параметрлерді қамтамасыз ету үшін жабу процесі компьютермен басқарылады. Қаптаудан кейін тұндырылған мыстың қалыңдығы бұзылмай тексеріледі.</vt:lpstr>
      <vt:lpstr>Мыстың гальваникалық шөгіндісі баспа платасының саңылауларында қажетті қалыңдықтағы металл қабатын жасайды. Металл резистентті ретінде мыспен салыстырғанда қыштану жылдамдығы төмен әртүрлі металдар мен қосылыстар әрекет ете алады. Металл кедергісі фоторезистке ұшыраған жерлерде – өткізгіштерде және тесіктерде тұндырылады.</vt:lpstr>
      <vt:lpstr>Мыстын гальваникалык тундыруйнан жане калайынын корганыш кабатынан кейн дайындамалар ойыга берiледи. Офорттау алдында дайындамалардан фоторезисттин қабат алынып тастадас, мыстын негiзi қабат қуанышы керек. ПХД топологиясы еркектер қапталған сангылаулар электродталған қалай қабатымен қорғалған.</vt:lpstr>
      <vt:lpstr>Тұздау көлденең конвейерлік машинада жүзеге асырылады. Қалайымен қорғалмаған мыс ойып алынады. Осылайша баспа платасының сыртқы қабаттарының топологиясы қалыптасады. Офорттаудан кейінгі қалайы қабаты аршу қондырғысында жойылады.</vt:lpstr>
      <vt:lpstr>Металл кедергісі мыс бетінен арнайы ерітіндіде жойылады. Бұл SMOBC (SolderMaskovBareCopper) деп аталатын процестің басы. Басқа процестерде, мысалы, қорғаныс маскасы қолданылмаса, қалайы-қорғасын қоспасы одан әрі пайдалану үшін балқытылады (қалайылау).</vt:lpstr>
      <vt:lpstr>Тақтаның бетін және өңдеуге жатпайтын мыс аймақтарын қорғау үшін тақтаға қорғаныс дәнекерлеу маскасы қолданылады. Ең көп қолданылатын сұйық екі компонентті фотосезімтал дәнекерлеу маскасы. Құрғақ пленкамен дәнекерлеу маскасы веналарды төсеу үшін жақсы нәтиже береді; ол ламинация арқылы қолданылады, бірақ қазіргі уақытта сирек қолданылады, өйткені 3-дәлдік сыныбынан жоғары баспа схемалары үшін жарамсыз. Сұйық дәнекерлеу маскасы торлы трафарет арқылы гридография арқылы қолданылады және қолданудың екі нұсқасы бар. Дайын трафарет арқылы, барлық ашылатын терезелер торда пайда болған кезде және маска тек баспа тақшасының қорғалған аймақтарына қолданылады (бұл опция төмен ажыратымдылыққа ие және әдетте қолданылады. дәлдік класы 3-тен төмен бір жақты баспа платалары) және экранды басып шығару әдісін пайдаланып масканы үздіксіз жағу және кейіннен фотомаска немесе тікелей экспозиция арқылы экспозициялау. Масканы қолданар алдында мыс беті тазартылады, содан кейін қажетті кедір-бұдырлық әзірленеді. масканың жақсы адгезиясы.</vt:lpstr>
      <vt:lpstr>Басып шығару таңбалау сиясы</vt:lpstr>
      <vt:lpstr>Соңғы жабынды қолдану 1 HASL опциясы. Жоғары сапалы дәнекерлеуді қамтамасыз ету үшін әртүрлі әдістерді қолдана отырып, маскаға ұшыраған мыс аймақтарына әрлеу жабыны қолданылады.  HASL (ыстық ауамен дәнекерлеуді теңестіру). Дайындаманы балқытылған дәнекерлеуге батырып, содан кейін оны ыстық ауамен тегістеу арқылы дәнекерлеу. (әртүрлі қондырғыларда) қорғасынды және қорғасынсыз дәнекерлеуді қолдануға болады.</vt:lpstr>
      <vt:lpstr>Қорғаныс қабатын қолдану</vt:lpstr>
      <vt:lpstr>Дайындаманы тазалау, бұрғылау, флюсті қолдану, қалайылау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Nurtay Albanbay</dc:creator>
  <cp:lastModifiedBy>Nurtay Albanbay</cp:lastModifiedBy>
  <cp:revision>31</cp:revision>
  <dcterms:created xsi:type="dcterms:W3CDTF">2023-11-23T04:32:27Z</dcterms:created>
  <dcterms:modified xsi:type="dcterms:W3CDTF">2025-09-26T06:50:02Z</dcterms:modified>
</cp:coreProperties>
</file>