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</p:sldMasterIdLst>
  <p:notesMasterIdLst>
    <p:notesMasterId r:id="rId29"/>
  </p:notesMasterIdLst>
  <p:handoutMasterIdLst>
    <p:handoutMasterId r:id="rId30"/>
  </p:handoutMasterIdLst>
  <p:sldIdLst>
    <p:sldId id="259" r:id="rId2"/>
    <p:sldId id="474" r:id="rId3"/>
    <p:sldId id="507" r:id="rId4"/>
    <p:sldId id="509" r:id="rId5"/>
    <p:sldId id="510" r:id="rId6"/>
    <p:sldId id="511" r:id="rId7"/>
    <p:sldId id="515" r:id="rId8"/>
    <p:sldId id="512" r:id="rId9"/>
    <p:sldId id="514" r:id="rId10"/>
    <p:sldId id="513" r:id="rId11"/>
    <p:sldId id="518" r:id="rId12"/>
    <p:sldId id="517" r:id="rId13"/>
    <p:sldId id="519" r:id="rId14"/>
    <p:sldId id="520" r:id="rId15"/>
    <p:sldId id="521" r:id="rId16"/>
    <p:sldId id="522" r:id="rId17"/>
    <p:sldId id="523" r:id="rId18"/>
    <p:sldId id="524" r:id="rId19"/>
    <p:sldId id="525" r:id="rId20"/>
    <p:sldId id="526" r:id="rId21"/>
    <p:sldId id="529" r:id="rId22"/>
    <p:sldId id="516" r:id="rId23"/>
    <p:sldId id="527" r:id="rId24"/>
    <p:sldId id="530" r:id="rId25"/>
    <p:sldId id="528" r:id="rId26"/>
    <p:sldId id="531" r:id="rId27"/>
    <p:sldId id="313" r:id="rId28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E1E1"/>
    <a:srgbClr val="EDF1F9"/>
    <a:srgbClr val="F4F9F1"/>
    <a:srgbClr val="D1F9FB"/>
    <a:srgbClr val="88EFF4"/>
    <a:srgbClr val="E3A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4" autoAdjust="0"/>
    <p:restoredTop sz="85349" autoAdjust="0"/>
  </p:normalViewPr>
  <p:slideViewPr>
    <p:cSldViewPr snapToGrid="0">
      <p:cViewPr varScale="1">
        <p:scale>
          <a:sx n="75" d="100"/>
          <a:sy n="75" d="100"/>
        </p:scale>
        <p:origin x="821" y="53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8639" cy="512763"/>
          </a:xfrm>
          <a:prstGeom prst="rect">
            <a:avLst/>
          </a:prstGeom>
        </p:spPr>
        <p:txBody>
          <a:bodyPr vert="horz" lIns="91450" tIns="45725" rIns="91450" bIns="4572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3837" y="2"/>
            <a:ext cx="3078639" cy="512763"/>
          </a:xfrm>
          <a:prstGeom prst="rect">
            <a:avLst/>
          </a:prstGeom>
        </p:spPr>
        <p:txBody>
          <a:bodyPr vert="horz" lIns="91450" tIns="45725" rIns="91450" bIns="45725" rtlCol="0"/>
          <a:lstStyle>
            <a:lvl1pPr algn="r">
              <a:defRPr sz="1200"/>
            </a:lvl1pPr>
          </a:lstStyle>
          <a:p>
            <a:fld id="{B8B877D3-C256-4E1F-8E1F-66D09532A502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721852"/>
            <a:ext cx="3078639" cy="512763"/>
          </a:xfrm>
          <a:prstGeom prst="rect">
            <a:avLst/>
          </a:prstGeom>
        </p:spPr>
        <p:txBody>
          <a:bodyPr vert="horz" lIns="91450" tIns="45725" rIns="91450" bIns="4572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837" y="9721852"/>
            <a:ext cx="3078639" cy="512763"/>
          </a:xfrm>
          <a:prstGeom prst="rect">
            <a:avLst/>
          </a:prstGeom>
        </p:spPr>
        <p:txBody>
          <a:bodyPr vert="horz" lIns="91450" tIns="45725" rIns="91450" bIns="45725" rtlCol="0" anchor="b"/>
          <a:lstStyle>
            <a:lvl1pPr algn="r">
              <a:defRPr sz="1200"/>
            </a:lvl1pPr>
          </a:lstStyle>
          <a:p>
            <a:fld id="{C958D95C-3063-41F3-8F17-30C15048D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810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8639" cy="512763"/>
          </a:xfrm>
          <a:prstGeom prst="rect">
            <a:avLst/>
          </a:prstGeom>
        </p:spPr>
        <p:txBody>
          <a:bodyPr vert="horz" lIns="91450" tIns="45725" rIns="91450" bIns="4572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837" y="2"/>
            <a:ext cx="3078639" cy="512763"/>
          </a:xfrm>
          <a:prstGeom prst="rect">
            <a:avLst/>
          </a:prstGeom>
        </p:spPr>
        <p:txBody>
          <a:bodyPr vert="horz" lIns="91450" tIns="45725" rIns="91450" bIns="45725" rtlCol="0"/>
          <a:lstStyle>
            <a:lvl1pPr algn="r">
              <a:defRPr sz="1200"/>
            </a:lvl1pPr>
          </a:lstStyle>
          <a:p>
            <a:fld id="{BA20D66E-5502-4586-AF3A-57B35D1A50E3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0" tIns="45725" rIns="91450" bIns="4572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090" y="4926015"/>
            <a:ext cx="5683886" cy="4029075"/>
          </a:xfrm>
          <a:prstGeom prst="rect">
            <a:avLst/>
          </a:prstGeom>
        </p:spPr>
        <p:txBody>
          <a:bodyPr vert="horz" lIns="91450" tIns="45725" rIns="91450" bIns="4572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1852"/>
            <a:ext cx="3078639" cy="512763"/>
          </a:xfrm>
          <a:prstGeom prst="rect">
            <a:avLst/>
          </a:prstGeom>
        </p:spPr>
        <p:txBody>
          <a:bodyPr vert="horz" lIns="91450" tIns="45725" rIns="91450" bIns="4572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837" y="9721852"/>
            <a:ext cx="3078639" cy="512763"/>
          </a:xfrm>
          <a:prstGeom prst="rect">
            <a:avLst/>
          </a:prstGeom>
        </p:spPr>
        <p:txBody>
          <a:bodyPr vert="horz" lIns="91450" tIns="45725" rIns="91450" bIns="45725" rtlCol="0" anchor="b"/>
          <a:lstStyle>
            <a:lvl1pPr algn="r">
              <a:defRPr sz="1200"/>
            </a:lvl1pPr>
          </a:lstStyle>
          <a:p>
            <a:fld id="{AD649F00-58AD-4215-85D5-6FC185811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54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68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509">
              <a:defRPr/>
            </a:pPr>
            <a:r>
              <a:rPr lang="ru-RU" dirty="0"/>
              <a:t>На рисунке приведены карты градиентов тектонических напряжений, рассчитанные для каждого из рассматриваемых осадочных комплексов.</a:t>
            </a:r>
          </a:p>
          <a:p>
            <a:r>
              <a:rPr lang="ru-RU" dirty="0"/>
              <a:t>Чем более интенсивно происходило движение тектонического блока (т.е. чем больше его амплитудная выраженность на </a:t>
            </a:r>
            <a:r>
              <a:rPr lang="ru-RU" dirty="0" err="1"/>
              <a:t>общерегиональном</a:t>
            </a:r>
            <a:r>
              <a:rPr lang="ru-RU" dirty="0"/>
              <a:t> фоне), тем более должна быть развита </a:t>
            </a:r>
            <a:r>
              <a:rPr lang="ru-RU" dirty="0" err="1"/>
              <a:t>трещиноватость</a:t>
            </a:r>
            <a:r>
              <a:rPr lang="ru-RU" dirty="0"/>
              <a:t> горных пород в пределах этого блока. </a:t>
            </a:r>
          </a:p>
          <a:p>
            <a:r>
              <a:rPr lang="ru-RU" dirty="0"/>
              <a:t>Соответственно, карта градиентов, рассчитанная по карте локальной </a:t>
            </a:r>
            <a:r>
              <a:rPr lang="ru-RU" dirty="0" err="1"/>
              <a:t>палеосоставляющей</a:t>
            </a:r>
            <a:r>
              <a:rPr lang="ru-RU" dirty="0"/>
              <a:t>, должна отражать наиболее нагруженные, и, соответственно, подверженные </a:t>
            </a:r>
            <a:r>
              <a:rPr lang="ru-RU" dirty="0" err="1"/>
              <a:t>трещиноватости</a:t>
            </a:r>
            <a:r>
              <a:rPr lang="ru-RU" dirty="0"/>
              <a:t> участки.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398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779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Ориентировочная скорость древнего потока литосферных вод может быть определена на основе анализа перепада напоров, выявленных по данным о гипсометрическом положении области питания и зоны раз­грузки, которые показаны на схеме гидрогеодинамических условий, составленной для инфильтрационного этапа, на палеогидродинамических профильных разрезах и т.п. При отсутствии этих материалов можно вос­пользоваться величинами скоростей движения в аналогичных современ­ных гидрогеологических бассейнах</a:t>
            </a:r>
            <a:r>
              <a:rPr lang="en-US" dirty="0"/>
              <a:t>.</a:t>
            </a:r>
          </a:p>
          <a:p>
            <a:pPr defTabSz="914509">
              <a:defRPr/>
            </a:pPr>
            <a:endParaRPr lang="en-US" dirty="0"/>
          </a:p>
          <a:p>
            <a:pPr defTabSz="914509">
              <a:defRPr/>
            </a:pPr>
            <a:r>
              <a:rPr lang="ru-RU" dirty="0"/>
              <a:t>Определение интенсивности </a:t>
            </a:r>
            <a:r>
              <a:rPr lang="ru-RU" dirty="0" err="1"/>
              <a:t>водообмена</a:t>
            </a:r>
            <a:r>
              <a:rPr lang="ru-RU" dirty="0"/>
              <a:t> на </a:t>
            </a:r>
            <a:r>
              <a:rPr lang="ru-RU" dirty="0" err="1"/>
              <a:t>элизионных</a:t>
            </a:r>
            <a:r>
              <a:rPr lang="ru-RU" dirty="0"/>
              <a:t> и инфильтра­ционных этапах и последовательности этих этапов во времени имеет существенное значение для понимания процессов </a:t>
            </a:r>
            <a:r>
              <a:rPr lang="ru-RU" dirty="0" err="1"/>
              <a:t>нефтегазообразования</a:t>
            </a:r>
            <a:r>
              <a:rPr lang="ru-RU" dirty="0"/>
              <a:t>. На </a:t>
            </a:r>
            <a:r>
              <a:rPr lang="ru-RU" dirty="0" err="1"/>
              <a:t>элизионных</a:t>
            </a:r>
            <a:r>
              <a:rPr lang="ru-RU" dirty="0"/>
              <a:t> этапах гидрогеологической истории в результате уплотне­ния осадков вместе с седиментогенными, а также с возрожденными водами в коллектор поступают и УВ.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28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39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498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4509">
              <a:lnSpc>
                <a:spcPct val="80000"/>
              </a:lnSpc>
              <a:defRPr/>
            </a:pPr>
            <a:r>
              <a:rPr lang="ru-RU" dirty="0"/>
              <a:t>Под рас­четным объемом понимается геологическое тело, охватывающее водо­носный горизонт (комплекс) или его часть, характеризующееся однород­ными литолого-фациальными, палеоклиматическими и палеогеографи­ческими условиями. Основанием для выделения расчетных объемов на изучаемой территории служат палеотектонические, палеогеографические, палеогидродинамические карты, сведения о </a:t>
            </a:r>
            <a:r>
              <a:rPr lang="ru-RU" dirty="0" err="1"/>
              <a:t>палеоклимате</a:t>
            </a:r>
            <a:r>
              <a:rPr lang="ru-RU" dirty="0"/>
              <a:t> и карты сов­ременной </a:t>
            </a:r>
            <a:r>
              <a:rPr lang="ru-RU" dirty="0" err="1"/>
              <a:t>гидрогеодинамики</a:t>
            </a:r>
            <a:r>
              <a:rPr lang="ru-RU" dirty="0"/>
              <a:t>. При изучении </a:t>
            </a:r>
            <a:r>
              <a:rPr lang="ru-RU" dirty="0" err="1"/>
              <a:t>неокомского</a:t>
            </a:r>
            <a:r>
              <a:rPr lang="ru-RU" dirty="0"/>
              <a:t> водоносного горизонта в пределах Каракумского гидрогеологического бассейна ав­торами выделено три расчетных объема</a:t>
            </a:r>
            <a:r>
              <a:rPr lang="ru-RU" i="1" dirty="0"/>
              <a:t> — А, Б, В.</a:t>
            </a:r>
          </a:p>
          <a:p>
            <a:pPr algn="just" defTabSz="914509">
              <a:lnSpc>
                <a:spcPct val="80000"/>
              </a:lnSpc>
              <a:defRPr/>
            </a:pPr>
            <a:endParaRPr lang="ru-RU" i="1" dirty="0"/>
          </a:p>
          <a:p>
            <a:pPr algn="just" defTabSz="914509">
              <a:lnSpc>
                <a:spcPct val="80000"/>
              </a:lnSpc>
              <a:defRPr/>
            </a:pPr>
            <a:r>
              <a:rPr lang="ru-RU" dirty="0"/>
              <a:t>Предполагается, что изменения состава и минерализации водных растворов в литосфере контролируются такими факторами, как темпе­ратура, давление и инфильтрационный </a:t>
            </a:r>
            <a:r>
              <a:rPr lang="ru-RU" dirty="0" err="1"/>
              <a:t>водообмен</a:t>
            </a:r>
            <a:r>
              <a:rPr lang="ru-RU" dirty="0"/>
              <a:t>.</a:t>
            </a:r>
          </a:p>
          <a:p>
            <a:pPr algn="just" defTabSz="914509">
              <a:lnSpc>
                <a:spcPct val="80000"/>
              </a:lnSpc>
              <a:defRPr/>
            </a:pPr>
            <a:r>
              <a:rPr lang="ru-RU" dirty="0"/>
              <a:t>Для каждого из выделенных расчетных объемов по современным параметрам вод составляют зависимости</a:t>
            </a:r>
            <a:r>
              <a:rPr lang="ru-RU" b="1" i="1" dirty="0"/>
              <a:t> </a:t>
            </a:r>
            <a:r>
              <a:rPr lang="ru-RU" dirty="0"/>
              <a:t>минерализации от температуры, давления и компонентов вод (</a:t>
            </a:r>
            <a:r>
              <a:rPr lang="en-US" dirty="0"/>
              <a:t>Cl, Ca, Mg </a:t>
            </a:r>
            <a:r>
              <a:rPr lang="ru-RU" dirty="0"/>
              <a:t>и т.д.).</a:t>
            </a:r>
          </a:p>
          <a:p>
            <a:pPr algn="just" defTabSz="914509">
              <a:lnSpc>
                <a:spcPct val="80000"/>
              </a:lnSpc>
              <a:defRPr/>
            </a:pPr>
            <a:r>
              <a:rPr lang="ru-RU" dirty="0"/>
              <a:t>Таким образом можно получить основные параметры палеогидрохимических условий.</a:t>
            </a:r>
          </a:p>
          <a:p>
            <a:pPr algn="just">
              <a:lnSpc>
                <a:spcPct val="80000"/>
              </a:lnSpc>
            </a:pPr>
            <a:r>
              <a:rPr lang="ru-RU" sz="600" dirty="0">
                <a:ea typeface="Arial Unicode MS"/>
                <a:cs typeface="Times New Roman" panose="02020603050405020304" pitchFamily="18" charset="0"/>
              </a:rPr>
              <a:t>Зоны поднятий: </a:t>
            </a:r>
            <a:endParaRPr lang="en-US" sz="600" dirty="0">
              <a:ea typeface="Arial Unicode MS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sz="600" dirty="0">
                <a:ea typeface="Arial Unicode MS"/>
                <a:cs typeface="Times New Roman" panose="02020603050405020304" pitchFamily="18" charset="0"/>
              </a:rPr>
              <a:t>I</a:t>
            </a:r>
            <a:r>
              <a:rPr lang="ru-RU" sz="600" dirty="0">
                <a:ea typeface="Arial Unicode MS"/>
                <a:cs typeface="Times New Roman" panose="02020603050405020304" pitchFamily="18" charset="0"/>
              </a:rPr>
              <a:t> — </a:t>
            </a:r>
            <a:r>
              <a:rPr lang="ru-RU" sz="600" dirty="0" err="1">
                <a:ea typeface="Arial Unicode MS"/>
                <a:cs typeface="Times New Roman" panose="02020603050405020304" pitchFamily="18" charset="0"/>
              </a:rPr>
              <a:t>Центральноустюртская</a:t>
            </a:r>
            <a:r>
              <a:rPr lang="ru-RU" sz="600" dirty="0">
                <a:ea typeface="Arial Unicode MS"/>
                <a:cs typeface="Times New Roman" panose="02020603050405020304" pitchFamily="18" charset="0"/>
              </a:rPr>
              <a:t>, </a:t>
            </a:r>
            <a:endParaRPr lang="en-US" sz="600" dirty="0">
              <a:ea typeface="Arial Unicode MS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600" dirty="0">
                <a:ea typeface="Arial Unicode MS"/>
                <a:cs typeface="Times New Roman" panose="02020603050405020304" pitchFamily="18" charset="0"/>
              </a:rPr>
              <a:t>II — Южно-</a:t>
            </a:r>
            <a:r>
              <a:rPr lang="ru-RU" sz="600" dirty="0" err="1">
                <a:ea typeface="Arial Unicode MS"/>
                <a:cs typeface="Times New Roman" panose="02020603050405020304" pitchFamily="18" charset="0"/>
              </a:rPr>
              <a:t>Мангышлакско</a:t>
            </a:r>
            <a:r>
              <a:rPr lang="ru-RU" sz="600" dirty="0">
                <a:ea typeface="Arial Unicode MS"/>
                <a:cs typeface="Times New Roman" panose="02020603050405020304" pitchFamily="18" charset="0"/>
              </a:rPr>
              <a:t>-</a:t>
            </a:r>
            <a:r>
              <a:rPr lang="ru-RU" sz="600" dirty="0" err="1">
                <a:ea typeface="Arial Unicode MS"/>
                <a:cs typeface="Times New Roman" panose="02020603050405020304" pitchFamily="18" charset="0"/>
              </a:rPr>
              <a:t>Устюртская</a:t>
            </a:r>
            <a:r>
              <a:rPr lang="ru-RU" sz="600" dirty="0">
                <a:ea typeface="Arial Unicode MS"/>
                <a:cs typeface="Times New Roman" panose="02020603050405020304" pitchFamily="18" charset="0"/>
              </a:rPr>
              <a:t>, </a:t>
            </a:r>
            <a:endParaRPr lang="en-US" sz="600" dirty="0">
              <a:ea typeface="Arial Unicode MS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600" dirty="0">
                <a:ea typeface="Arial Unicode MS"/>
                <a:cs typeface="Times New Roman" panose="02020603050405020304" pitchFamily="18" charset="0"/>
              </a:rPr>
              <a:t>III — </a:t>
            </a:r>
            <a:r>
              <a:rPr lang="ru-RU" sz="600" dirty="0" err="1">
                <a:ea typeface="Arial Unicode MS"/>
                <a:cs typeface="Times New Roman" panose="02020603050405020304" pitchFamily="18" charset="0"/>
              </a:rPr>
              <a:t>Туаркырская</a:t>
            </a:r>
            <a:r>
              <a:rPr lang="ru-RU" sz="600" dirty="0">
                <a:ea typeface="Arial Unicode MS"/>
                <a:cs typeface="Times New Roman" panose="02020603050405020304" pitchFamily="18" charset="0"/>
              </a:rPr>
              <a:t>, </a:t>
            </a:r>
            <a:endParaRPr lang="en-US" sz="600" dirty="0">
              <a:ea typeface="Arial Unicode MS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600" dirty="0">
                <a:ea typeface="Arial Unicode MS"/>
                <a:cs typeface="Times New Roman" panose="02020603050405020304" pitchFamily="18" charset="0"/>
              </a:rPr>
              <a:t>IV — Репетек-</a:t>
            </a:r>
            <a:r>
              <a:rPr lang="ru-RU" sz="600" dirty="0" err="1">
                <a:ea typeface="Arial Unicode MS"/>
                <a:cs typeface="Times New Roman" panose="02020603050405020304" pitchFamily="18" charset="0"/>
              </a:rPr>
              <a:t>Келифская</a:t>
            </a:r>
            <a:r>
              <a:rPr lang="ru-RU" sz="600" dirty="0">
                <a:ea typeface="Arial Unicode MS"/>
                <a:cs typeface="Times New Roman" panose="02020603050405020304" pitchFamily="18" charset="0"/>
              </a:rPr>
              <a:t>, </a:t>
            </a:r>
            <a:endParaRPr lang="en-US" sz="600" dirty="0">
              <a:ea typeface="Arial Unicode MS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600" dirty="0">
                <a:ea typeface="Arial Unicode MS"/>
                <a:cs typeface="Times New Roman" panose="02020603050405020304" pitchFamily="18" charset="0"/>
              </a:rPr>
              <a:t>V — </a:t>
            </a:r>
            <a:r>
              <a:rPr lang="ru-RU" sz="600" dirty="0" err="1">
                <a:ea typeface="Arial Unicode MS"/>
                <a:cs typeface="Times New Roman" panose="02020603050405020304" pitchFamily="18" charset="0"/>
              </a:rPr>
              <a:t>Карабиль-Бадхызская</a:t>
            </a:r>
            <a:r>
              <a:rPr lang="ru-RU" sz="600" dirty="0">
                <a:ea typeface="Arial Unicode MS"/>
                <a:cs typeface="Times New Roman" panose="02020603050405020304" pitchFamily="18" charset="0"/>
              </a:rPr>
              <a:t>; </a:t>
            </a:r>
            <a:endParaRPr lang="en-US" sz="600" dirty="0">
              <a:ea typeface="Arial Unicode MS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600" dirty="0">
                <a:ea typeface="Arial Unicode MS"/>
                <a:cs typeface="Times New Roman" panose="02020603050405020304" pitchFamily="18" charset="0"/>
              </a:rPr>
              <a:t>прогибы: VI — Верхне-</a:t>
            </a:r>
            <a:r>
              <a:rPr lang="ru-RU" sz="600" dirty="0" err="1">
                <a:ea typeface="Arial Unicode MS"/>
                <a:cs typeface="Times New Roman" panose="02020603050405020304" pitchFamily="18" charset="0"/>
              </a:rPr>
              <a:t>узбойский</a:t>
            </a:r>
            <a:r>
              <a:rPr lang="ru-RU" sz="600" dirty="0">
                <a:ea typeface="Arial Unicode MS"/>
                <a:cs typeface="Times New Roman" panose="02020603050405020304" pitchFamily="18" charset="0"/>
              </a:rPr>
              <a:t>, </a:t>
            </a:r>
            <a:endParaRPr lang="en-US" sz="600" dirty="0">
              <a:ea typeface="Arial Unicode MS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600" dirty="0">
                <a:ea typeface="Arial Unicode MS"/>
                <a:cs typeface="Times New Roman" panose="02020603050405020304" pitchFamily="18" charset="0"/>
              </a:rPr>
              <a:t>VII — </a:t>
            </a:r>
            <a:r>
              <a:rPr lang="ru-RU" sz="600" dirty="0" err="1">
                <a:ea typeface="Arial Unicode MS"/>
                <a:cs typeface="Times New Roman" panose="02020603050405020304" pitchFamily="18" charset="0"/>
              </a:rPr>
              <a:t>Дарьялык-Дауданский</a:t>
            </a:r>
            <a:r>
              <a:rPr lang="ru-RU" sz="600" dirty="0">
                <a:ea typeface="Arial Unicode MS"/>
                <a:cs typeface="Times New Roman" panose="02020603050405020304" pitchFamily="18" charset="0"/>
              </a:rPr>
              <a:t>, </a:t>
            </a:r>
            <a:endParaRPr lang="en-US" sz="600" dirty="0">
              <a:ea typeface="Arial Unicode MS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600" dirty="0">
                <a:ea typeface="Arial Unicode MS"/>
                <a:cs typeface="Times New Roman" panose="02020603050405020304" pitchFamily="18" charset="0"/>
              </a:rPr>
              <a:t>VIII — </a:t>
            </a:r>
            <a:r>
              <a:rPr lang="ru-RU" sz="600" dirty="0" err="1">
                <a:ea typeface="Arial Unicode MS"/>
                <a:cs typeface="Times New Roman" panose="02020603050405020304" pitchFamily="18" charset="0"/>
              </a:rPr>
              <a:t>Предкопетдагский</a:t>
            </a:r>
            <a:r>
              <a:rPr lang="ru-RU" sz="600" dirty="0">
                <a:ea typeface="Arial Unicode MS"/>
                <a:cs typeface="Times New Roman" panose="02020603050405020304" pitchFamily="18" charset="0"/>
              </a:rPr>
              <a:t> краевой, </a:t>
            </a:r>
            <a:endParaRPr lang="en-US" sz="600" dirty="0">
              <a:ea typeface="Arial Unicode MS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600" dirty="0">
                <a:ea typeface="Arial Unicode MS"/>
                <a:cs typeface="Times New Roman" panose="02020603050405020304" pitchFamily="18" charset="0"/>
              </a:rPr>
              <a:t>IX — </a:t>
            </a:r>
            <a:r>
              <a:rPr lang="ru-RU" sz="600" dirty="0" err="1">
                <a:ea typeface="Arial Unicode MS"/>
                <a:cs typeface="Times New Roman" panose="02020603050405020304" pitchFamily="18" charset="0"/>
              </a:rPr>
              <a:t>Бешкенсгский</a:t>
            </a:r>
            <a:r>
              <a:rPr lang="ru-RU" sz="600" dirty="0">
                <a:ea typeface="Arial Unicode MS"/>
                <a:cs typeface="Times New Roman" panose="02020603050405020304" pitchFamily="18" charset="0"/>
              </a:rPr>
              <a:t>; </a:t>
            </a:r>
            <a:endParaRPr lang="en-US" sz="600" dirty="0">
              <a:ea typeface="Arial Unicode MS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600" dirty="0">
                <a:ea typeface="Arial Unicode MS"/>
                <a:cs typeface="Times New Roman" panose="02020603050405020304" pitchFamily="18" charset="0"/>
              </a:rPr>
              <a:t>X— </a:t>
            </a:r>
            <a:r>
              <a:rPr lang="ru-RU" sz="600" dirty="0" err="1">
                <a:ea typeface="Arial Unicode MS"/>
                <a:cs typeface="Times New Roman" panose="02020603050405020304" pitchFamily="18" charset="0"/>
              </a:rPr>
              <a:t>Центральнокаракумский</a:t>
            </a:r>
            <a:r>
              <a:rPr lang="ru-RU" sz="600" dirty="0">
                <a:ea typeface="Arial Unicode MS"/>
                <a:cs typeface="Times New Roman" panose="02020603050405020304" pitchFamily="18" charset="0"/>
              </a:rPr>
              <a:t> свод; </a:t>
            </a:r>
            <a:endParaRPr lang="en-US" sz="600" dirty="0">
              <a:ea typeface="Arial Unicode MS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600" dirty="0">
                <a:ea typeface="Arial Unicode MS"/>
                <a:cs typeface="Times New Roman" panose="02020603050405020304" pitchFamily="18" charset="0"/>
              </a:rPr>
              <a:t>XI — </a:t>
            </a:r>
            <a:r>
              <a:rPr lang="ru-RU" sz="600" dirty="0" err="1">
                <a:ea typeface="Arial Unicode MS"/>
                <a:cs typeface="Times New Roman" panose="02020603050405020304" pitchFamily="18" charset="0"/>
              </a:rPr>
              <a:t>Бахардокская</a:t>
            </a:r>
            <a:r>
              <a:rPr lang="ru-RU" sz="600" dirty="0">
                <a:ea typeface="Arial Unicode MS"/>
                <a:cs typeface="Times New Roman" panose="02020603050405020304" pitchFamily="18" charset="0"/>
              </a:rPr>
              <a:t> монок­линаль; </a:t>
            </a:r>
            <a:endParaRPr lang="en-US" sz="600" dirty="0">
              <a:ea typeface="Arial Unicode MS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600" dirty="0">
                <a:ea typeface="Arial Unicode MS"/>
                <a:cs typeface="Times New Roman" panose="02020603050405020304" pitchFamily="18" charset="0"/>
              </a:rPr>
              <a:t>впадины: Х</a:t>
            </a:r>
            <a:r>
              <a:rPr lang="en-US" sz="600" dirty="0">
                <a:ea typeface="Arial Unicode MS"/>
                <a:cs typeface="Times New Roman" panose="02020603050405020304" pitchFamily="18" charset="0"/>
              </a:rPr>
              <a:t>II</a:t>
            </a:r>
            <a:r>
              <a:rPr lang="ru-RU" sz="600" dirty="0">
                <a:ea typeface="Arial Unicode MS"/>
                <a:cs typeface="Times New Roman" panose="02020603050405020304" pitchFamily="18" charset="0"/>
              </a:rPr>
              <a:t> — </a:t>
            </a:r>
            <a:r>
              <a:rPr lang="ru-RU" sz="600" dirty="0" err="1">
                <a:ea typeface="Arial Unicode MS"/>
                <a:cs typeface="Times New Roman" panose="02020603050405020304" pitchFamily="18" charset="0"/>
              </a:rPr>
              <a:t>Заунгузская</a:t>
            </a:r>
            <a:r>
              <a:rPr lang="ru-RU" sz="600" dirty="0">
                <a:ea typeface="Arial Unicode MS"/>
                <a:cs typeface="Times New Roman" panose="02020603050405020304" pitchFamily="18" charset="0"/>
              </a:rPr>
              <a:t>, </a:t>
            </a:r>
            <a:endParaRPr lang="en-US" sz="600" dirty="0">
              <a:ea typeface="Arial Unicode MS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600" dirty="0">
                <a:ea typeface="Arial Unicode MS"/>
                <a:cs typeface="Times New Roman" panose="02020603050405020304" pitchFamily="18" charset="0"/>
              </a:rPr>
              <a:t>XIII — </a:t>
            </a:r>
            <a:r>
              <a:rPr lang="ru-RU" sz="600" dirty="0" err="1">
                <a:ea typeface="Arial Unicode MS"/>
                <a:cs typeface="Times New Roman" panose="02020603050405020304" pitchFamily="18" charset="0"/>
              </a:rPr>
              <a:t>Мургабская</a:t>
            </a:r>
            <a:r>
              <a:rPr lang="ru-RU" sz="600" dirty="0">
                <a:ea typeface="Arial Unicode MS"/>
                <a:cs typeface="Times New Roman" panose="02020603050405020304" pitchFamily="18" charset="0"/>
              </a:rPr>
              <a:t>; </a:t>
            </a:r>
            <a:endParaRPr lang="en-US" sz="600" dirty="0">
              <a:ea typeface="Arial Unicode MS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600" dirty="0">
                <a:ea typeface="Arial Unicode MS"/>
                <a:cs typeface="Times New Roman" panose="02020603050405020304" pitchFamily="18" charset="0"/>
              </a:rPr>
              <a:t>XIV — Чарджоуская ступень; </a:t>
            </a:r>
            <a:endParaRPr lang="en-US" sz="600" dirty="0">
              <a:ea typeface="Arial Unicode MS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600" dirty="0">
                <a:ea typeface="Arial Unicode MS"/>
                <a:cs typeface="Times New Roman" panose="02020603050405020304" pitchFamily="18" charset="0"/>
              </a:rPr>
              <a:t>XV — </a:t>
            </a:r>
            <a:r>
              <a:rPr lang="ru-RU" sz="600" dirty="0" err="1">
                <a:ea typeface="Arial Unicode MS"/>
                <a:cs typeface="Times New Roman" panose="02020603050405020304" pitchFamily="18" charset="0"/>
              </a:rPr>
              <a:t>магантиклиналь</a:t>
            </a:r>
            <a:r>
              <a:rPr lang="ru-RU" sz="600" dirty="0">
                <a:ea typeface="Arial Unicode MS"/>
                <a:cs typeface="Times New Roman" panose="02020603050405020304" pitchFamily="18" charset="0"/>
              </a:rPr>
              <a:t> Юго-Западного Гиссара</a:t>
            </a:r>
            <a:endParaRPr lang="en-US" sz="600" dirty="0">
              <a:ea typeface="Arial Unicode MS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en-US" dirty="0">
              <a:ea typeface="Arial Unicode MS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en-US" dirty="0">
              <a:ea typeface="Arial Unicode MS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dirty="0">
              <a:ea typeface="Arial Unicode MS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68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013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599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46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Отражательная способность </a:t>
            </a:r>
            <a:r>
              <a:rPr lang="ru-RU" b="1" dirty="0" err="1">
                <a:effectLst/>
              </a:rPr>
              <a:t>витринита</a:t>
            </a:r>
            <a:r>
              <a:rPr lang="ru-RU" b="1" dirty="0">
                <a:effectLst/>
              </a:rPr>
              <a:t> </a:t>
            </a:r>
            <a:r>
              <a:rPr lang="ru-RU" dirty="0">
                <a:effectLst/>
              </a:rPr>
              <a:t>- геохимический метод, используемый для определения зрелости материнской породы за счет измерения содержания в нем </a:t>
            </a:r>
            <a:r>
              <a:rPr lang="ru-RU" b="1" dirty="0" err="1">
                <a:effectLst/>
              </a:rPr>
              <a:t>витринита</a:t>
            </a:r>
            <a:r>
              <a:rPr lang="ru-RU" dirty="0">
                <a:effectLst/>
              </a:rPr>
              <a:t> - вида растительной органической материи.. Отражательная способность </a:t>
            </a:r>
            <a:r>
              <a:rPr lang="ru-RU" b="1" dirty="0" err="1">
                <a:effectLst/>
              </a:rPr>
              <a:t>витринита</a:t>
            </a:r>
            <a:r>
              <a:rPr lang="ru-RU" dirty="0">
                <a:effectLst/>
              </a:rPr>
              <a:t> углей определяется интенсивностью отраженного луча монохроматического света, падающего на поверхность отшлифованного образца или брикета.</a:t>
            </a:r>
          </a:p>
          <a:p>
            <a:endParaRPr lang="ru-RU" dirty="0">
              <a:effectLst/>
            </a:endParaRPr>
          </a:p>
          <a:p>
            <a:r>
              <a:rPr lang="ru-RU" b="1" dirty="0">
                <a:effectLst/>
              </a:rPr>
              <a:t>Травертин</a:t>
            </a:r>
            <a:r>
              <a:rPr lang="ru-RU" dirty="0">
                <a:effectLst/>
              </a:rPr>
              <a:t> – </a:t>
            </a:r>
            <a:r>
              <a:rPr lang="ru-RU" b="0" dirty="0">
                <a:effectLst/>
              </a:rPr>
              <a:t>это </a:t>
            </a:r>
            <a:r>
              <a:rPr lang="ru-RU" dirty="0">
                <a:effectLst/>
              </a:rPr>
              <a:t>пористая горная порода, относится к роду известняковых туфов. В отличие от известняка, менее плотная, хотя и более устойчивая.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83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9426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8178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956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767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1760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06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4857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6194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59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286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509">
              <a:defRPr/>
            </a:pPr>
            <a:r>
              <a:rPr lang="ru-RU" dirty="0"/>
              <a:t>На рисунке показана взаимосвязь всех исходных данных для прове­дения палеогидрогеологических исследований и та историко-геологическая основа, на которой они базируются.</a:t>
            </a:r>
          </a:p>
          <a:p>
            <a:endParaRPr lang="ru-RU" dirty="0"/>
          </a:p>
          <a:p>
            <a:r>
              <a:rPr lang="ru-RU" b="1" dirty="0"/>
              <a:t>Палеогидрогеологические исследования </a:t>
            </a:r>
            <a:r>
              <a:rPr lang="ru-RU" dirty="0"/>
              <a:t>базируются на представле­нии о тесной взаимосвязи</a:t>
            </a:r>
            <a:r>
              <a:rPr lang="ru-RU" b="1" i="1" dirty="0"/>
              <a:t> геологических </a:t>
            </a:r>
            <a:r>
              <a:rPr lang="ru-RU" dirty="0"/>
              <a:t>и </a:t>
            </a:r>
            <a:r>
              <a:rPr lang="ru-RU" b="1" i="1" dirty="0"/>
              <a:t>гидрогеологических факто­ров </a:t>
            </a:r>
            <a:r>
              <a:rPr lang="ru-RU" dirty="0"/>
              <a:t>и выявлении их роли в формировании водных растворов осадочных бассейнов земной коры. </a:t>
            </a:r>
          </a:p>
          <a:p>
            <a:r>
              <a:rPr lang="ru-RU" dirty="0"/>
              <a:t>Исходным материалом для изучения ретро­спективной роли геологических и гидрогеологических факторов служат данные о геологическом строении исследуемого осадочного бассейна. Взаимовлияние этих геолого-гидрогеологических структур наблюдается в современных условиях и прослеживается в геологическом прошлом. </a:t>
            </a:r>
          </a:p>
          <a:p>
            <a:r>
              <a:rPr lang="ru-RU" dirty="0"/>
              <a:t>Важное значение при палеогидрогеологических исследованиях также имеет анализ материалов по </a:t>
            </a:r>
            <a:r>
              <a:rPr lang="ru-RU" b="1" dirty="0"/>
              <a:t>современной </a:t>
            </a:r>
            <a:r>
              <a:rPr lang="ru-RU" b="1" dirty="0" err="1"/>
              <a:t>гидрогеологиии</a:t>
            </a:r>
            <a:r>
              <a:rPr lang="ru-RU" dirty="0"/>
              <a:t>, позволяющий судить о выявленных гидрогеохимических, </a:t>
            </a:r>
            <a:r>
              <a:rPr lang="ru-RU" dirty="0" err="1"/>
              <a:t>гидро</a:t>
            </a:r>
            <a:r>
              <a:rPr lang="ru-RU" dirty="0"/>
              <a:t>-геодинамических и </a:t>
            </a:r>
            <a:r>
              <a:rPr lang="ru-RU" dirty="0" err="1"/>
              <a:t>гидрогеотермических</a:t>
            </a:r>
            <a:r>
              <a:rPr lang="ru-RU" dirty="0"/>
              <a:t> закономерностях, так как они являются следствием совокупности всех процессов, протекавших в раз­личные периоды развитая осадочного бассейна. </a:t>
            </a:r>
          </a:p>
          <a:p>
            <a:endParaRPr lang="ru-RU" dirty="0"/>
          </a:p>
          <a:p>
            <a:pPr defTabSz="914509">
              <a:defRPr/>
            </a:pPr>
            <a:r>
              <a:rPr lang="ru-RU" dirty="0"/>
              <a:t>В этих процессах играет определенную роль ряд </a:t>
            </a:r>
            <a:r>
              <a:rPr lang="ru-RU" b="1" dirty="0"/>
              <a:t>геологических фак­торов</a:t>
            </a:r>
            <a:r>
              <a:rPr lang="ru-RU" dirty="0"/>
              <a:t>, среди которых доминирует </a:t>
            </a:r>
            <a:r>
              <a:rPr lang="ru-RU" i="1" dirty="0"/>
              <a:t>тектонический фактор</a:t>
            </a:r>
            <a:r>
              <a:rPr lang="ru-RU" dirty="0"/>
              <a:t>. Характер тектонических движений предопределяет пространственное распределе­ние бассейнов седиментации и областей сноса в регионе, положение </a:t>
            </a:r>
            <a:r>
              <a:rPr lang="ru-RU" dirty="0" err="1"/>
              <a:t>гео­структурных</a:t>
            </a:r>
            <a:r>
              <a:rPr lang="ru-RU" dirty="0"/>
              <a:t> элементов различного порядка и условия осадконакопления. </a:t>
            </a:r>
          </a:p>
          <a:p>
            <a:pPr defTabSz="914509">
              <a:defRPr/>
            </a:pPr>
            <a:endParaRPr lang="ru-RU" dirty="0"/>
          </a:p>
          <a:p>
            <a:pPr defTabSz="914509">
              <a:defRPr/>
            </a:pPr>
            <a:r>
              <a:rPr lang="ru-RU" dirty="0"/>
              <a:t>Поэтому изучение направленности тектонических движений, периодичности и величины их амплитуды в течение геологического вре­мени дает основание для выделения главнейших этапов развития осадоч­ных бассейнов, с которыми тесно связаны и условия формирования под­земных вод в гидрогеологических структурах. </a:t>
            </a:r>
          </a:p>
          <a:p>
            <a:pPr defTabSz="914509">
              <a:defRPr/>
            </a:pPr>
            <a:r>
              <a:rPr lang="ru-RU" dirty="0"/>
              <a:t>К важным геологическим факторам относится и </a:t>
            </a:r>
            <a:r>
              <a:rPr lang="ru-RU" b="1" i="1" dirty="0"/>
              <a:t>литологический</a:t>
            </a:r>
            <a:r>
              <a:rPr lang="ru-RU" dirty="0"/>
              <a:t>. </a:t>
            </a:r>
            <a:r>
              <a:rPr lang="ru-RU" dirty="0" err="1"/>
              <a:t>Литогенетические</a:t>
            </a:r>
            <a:r>
              <a:rPr lang="ru-RU" dirty="0"/>
              <a:t> преобразова­ния в осадочных породах бассейна оказывают существенное влияние на гидрогеологические процессы. В свою очередь гидрогеологические про­цессы проявляются на всех стадиях литогенеза и приводят к новообразо­ваниям в породах. Изменения ФЕС как </a:t>
            </a:r>
            <a:r>
              <a:rPr lang="ru-RU" dirty="0" err="1"/>
              <a:t>флюидопроводящих</a:t>
            </a:r>
            <a:r>
              <a:rPr lang="ru-RU" dirty="0"/>
              <a:t>, так и </a:t>
            </a:r>
            <a:r>
              <a:rPr lang="ru-RU" dirty="0" err="1"/>
              <a:t>флюидоупорных</a:t>
            </a:r>
            <a:r>
              <a:rPr lang="ru-RU" dirty="0"/>
              <a:t> толщ в течение геоло­гического времени, связанные с уплотнением осадков или их разуплот­нением, влияют на условия миграции флюидов в водоносных комплек­сах. </a:t>
            </a:r>
          </a:p>
          <a:p>
            <a:pPr defTabSz="914509">
              <a:defRPr/>
            </a:pPr>
            <a:endParaRPr lang="ru-RU" dirty="0"/>
          </a:p>
          <a:p>
            <a:pPr defTabSz="914509">
              <a:defRPr/>
            </a:pPr>
            <a:r>
              <a:rPr lang="ru-RU" dirty="0"/>
              <a:t>Рассмотренные факторы являются универсальными, роль других геологических факторов проявляется не во всех случаях. Анализ дейст­вия всех факторов в геологическом прошлом осадочного бассейна и изучение общих вопросов </a:t>
            </a:r>
            <a:r>
              <a:rPr lang="ru-RU" dirty="0" err="1"/>
              <a:t>палеогидрогеологии</a:t>
            </a:r>
            <a:r>
              <a:rPr lang="ru-RU" dirty="0"/>
              <a:t> позволяет проводить детальные палеогидрогеологические реконструкции. </a:t>
            </a:r>
          </a:p>
          <a:p>
            <a:pPr defTabSz="914509">
              <a:defRPr/>
            </a:pPr>
            <a:r>
              <a:rPr lang="ru-RU" dirty="0"/>
              <a:t>Они подразделяются на </a:t>
            </a:r>
            <a:r>
              <a:rPr lang="ru-RU" dirty="0" err="1"/>
              <a:t>палеогидрогеодинамические</a:t>
            </a:r>
            <a:r>
              <a:rPr lang="ru-RU" dirty="0"/>
              <a:t>, </a:t>
            </a:r>
            <a:r>
              <a:rPr lang="ru-RU" dirty="0" err="1"/>
              <a:t>палеогидрогеохимические</a:t>
            </a:r>
            <a:r>
              <a:rPr lang="ru-RU" dirty="0"/>
              <a:t> и </a:t>
            </a:r>
            <a:r>
              <a:rPr lang="ru-RU" dirty="0" err="1"/>
              <a:t>палеогидротермические</a:t>
            </a:r>
            <a:r>
              <a:rPr lang="ru-RU" dirty="0"/>
              <a:t>.</a:t>
            </a:r>
          </a:p>
          <a:p>
            <a:pPr defTabSz="914509">
              <a:defRPr/>
            </a:pPr>
            <a:endParaRPr lang="ru-RU" dirty="0"/>
          </a:p>
          <a:p>
            <a:r>
              <a:rPr lang="ru-RU" b="0" dirty="0">
                <a:effectLst/>
              </a:rPr>
              <a:t>(Для справки):</a:t>
            </a:r>
          </a:p>
          <a:p>
            <a:r>
              <a:rPr lang="ru-RU" b="0" dirty="0">
                <a:effectLst/>
              </a:rPr>
              <a:t>*</a:t>
            </a:r>
            <a:r>
              <a:rPr lang="ru-RU" b="0" dirty="0" err="1">
                <a:effectLst/>
              </a:rPr>
              <a:t>Витринит</a:t>
            </a:r>
            <a:r>
              <a:rPr lang="ru-RU" dirty="0">
                <a:effectLst/>
              </a:rPr>
              <a:t> — </a:t>
            </a:r>
            <a:r>
              <a:rPr lang="ru-RU" dirty="0" err="1">
                <a:effectLst/>
              </a:rPr>
              <a:t>гелифицированный</a:t>
            </a:r>
            <a:r>
              <a:rPr lang="ru-RU" dirty="0">
                <a:effectLst/>
              </a:rPr>
              <a:t> компонент ископаемых углей, характеризующийся п. м. в отличие от </a:t>
            </a:r>
            <a:r>
              <a:rPr lang="ru-RU" dirty="0" err="1">
                <a:effectLst/>
              </a:rPr>
              <a:t>лигнититов</a:t>
            </a:r>
            <a:r>
              <a:rPr lang="ru-RU" dirty="0">
                <a:effectLst/>
              </a:rPr>
              <a:t> красным цветом в проходящем свете и светло серым в отраженном, а в отличие от </a:t>
            </a:r>
            <a:r>
              <a:rPr lang="ru-RU" dirty="0" err="1">
                <a:effectLst/>
              </a:rPr>
              <a:t>ксилинитов</a:t>
            </a:r>
            <a:r>
              <a:rPr lang="ru-RU" dirty="0">
                <a:effectLst/>
              </a:rPr>
              <a:t> наличием g – и D структуры;</a:t>
            </a:r>
          </a:p>
          <a:p>
            <a:r>
              <a:rPr lang="ru-RU" dirty="0"/>
              <a:t>Группа </a:t>
            </a:r>
            <a:r>
              <a:rPr lang="ru-RU" dirty="0" err="1"/>
              <a:t>витринита</a:t>
            </a:r>
            <a:r>
              <a:rPr lang="ru-RU" dirty="0"/>
              <a:t>  — группа микрокомпонентов ископаемого угля (</a:t>
            </a:r>
            <a:r>
              <a:rPr lang="ru-RU" dirty="0" err="1"/>
              <a:t>мацералов</a:t>
            </a:r>
            <a:r>
              <a:rPr lang="ru-RU" dirty="0"/>
              <a:t>), которая идентифицируется при петрографических исследованиях угля под микроскопом.</a:t>
            </a:r>
          </a:p>
          <a:p>
            <a:pPr defTabSz="914509"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32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1. В развитии гидрогеологических процессов в пределах комплекса осадков какого-либо района наблюдается определенная цикличность.</a:t>
            </a:r>
          </a:p>
          <a:p>
            <a:r>
              <a:rPr lang="ru-RU" b="1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Гидрогеологический цикл </a:t>
            </a:r>
            <a:r>
              <a:rPr lang="ru-RU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– период гидрогеологической истории водоносного комплекса или района, охва­тывающий </a:t>
            </a:r>
            <a:r>
              <a:rPr lang="ru-RU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элизионный</a:t>
            </a:r>
            <a:r>
              <a:rPr lang="ru-RU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и инфильтрационный этапы его развития.</a:t>
            </a:r>
          </a:p>
          <a:p>
            <a:r>
              <a:rPr lang="ru-RU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В гидрогеологическом цикле соответственно выделяются два этапа: </a:t>
            </a:r>
            <a:r>
              <a:rPr lang="ru-RU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элизионный</a:t>
            </a:r>
            <a:r>
              <a:rPr lang="ru-RU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седиментационный</a:t>
            </a:r>
            <a:r>
              <a:rPr lang="ru-RU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) и инфильтрационный.</a:t>
            </a:r>
          </a:p>
          <a:p>
            <a:endParaRPr lang="ru-RU" dirty="0">
              <a:solidFill>
                <a:srgbClr val="000000"/>
              </a:solidFill>
              <a:ea typeface="Arial Unicode MS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2. Текст слайда, кроме первого абзаца.</a:t>
            </a:r>
          </a:p>
          <a:p>
            <a:endParaRPr lang="ru-RU" dirty="0">
              <a:solidFill>
                <a:srgbClr val="000000"/>
              </a:solidFill>
              <a:ea typeface="Arial Unicode MS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3. </a:t>
            </a:r>
            <a:r>
              <a:rPr lang="ru-RU" dirty="0"/>
              <a:t>В зависимос­ти от условий тектонического развития региона в гидрогеологической истории водоносных комплексов могут иметь место один или несколько гидрогеологических циклов.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162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основе геологического разреза и всей совокупности историко-геологических данных строится историко-гидрогеологический график (схема периодизации) для отдельного водоносного комплекса, района или для всего бассейна.</a:t>
            </a:r>
          </a:p>
          <a:p>
            <a:r>
              <a:rPr lang="ru-RU" dirty="0"/>
              <a:t>Периодизация гидрогеологической истории позволяет перейти к реконструкции гидрогеологических условий дифференцированно для отдельных (</a:t>
            </a:r>
            <a:r>
              <a:rPr lang="ru-RU" dirty="0" err="1"/>
              <a:t>элизионных</a:t>
            </a:r>
            <a:r>
              <a:rPr lang="ru-RU" dirty="0"/>
              <a:t> и инфильтрационных) этапов.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027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850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данном слайде представлены</a:t>
            </a:r>
            <a:r>
              <a:rPr lang="ru-RU" baseline="0" dirty="0"/>
              <a:t> палеотектонические построения, описывающие процесс тектонической эволюции северной части Западно-Сибирской плиты в течение мезозойско-кайнозойского времени. </a:t>
            </a:r>
          </a:p>
          <a:p>
            <a:r>
              <a:rPr lang="ru-RU" dirty="0"/>
              <a:t>Проанализированы особенности строения исследуемой территории на окончание </a:t>
            </a:r>
            <a:r>
              <a:rPr lang="ru-RU" b="1" dirty="0"/>
              <a:t>шести</a:t>
            </a:r>
            <a:r>
              <a:rPr lang="ru-RU" dirty="0"/>
              <a:t> временных интервалов. </a:t>
            </a:r>
            <a:endParaRPr lang="ru-RU" baseline="0" dirty="0"/>
          </a:p>
          <a:p>
            <a:r>
              <a:rPr lang="ru-RU" baseline="0" dirty="0"/>
              <a:t>В основе палеотектонических реконструкций лежат структурные карты по основным опорным отражающим горизонтам. </a:t>
            </a:r>
          </a:p>
          <a:p>
            <a:r>
              <a:rPr lang="ru-RU" baseline="0" dirty="0"/>
              <a:t>Карты </a:t>
            </a:r>
            <a:r>
              <a:rPr lang="ru-RU" baseline="0" dirty="0" err="1"/>
              <a:t>изопахит</a:t>
            </a:r>
            <a:r>
              <a:rPr lang="ru-RU" baseline="0" dirty="0"/>
              <a:t> характеризуют собой процессы накопления осадков и тектоническое развитие территории. Данные карты строились на основе трансформации данных структурных поверхностей. </a:t>
            </a:r>
          </a:p>
          <a:p>
            <a:r>
              <a:rPr lang="ru-RU" dirty="0"/>
              <a:t>Данные карты-схемы дают наглядное представление о процессе эволюции </a:t>
            </a:r>
            <a:r>
              <a:rPr lang="ru-RU" dirty="0" err="1"/>
              <a:t>палеорельефа</a:t>
            </a:r>
            <a:r>
              <a:rPr lang="ru-RU" dirty="0"/>
              <a:t> исследуемой территории в течение мезозойско-кайнозойского времени.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305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Рассмотрим метод построения палеотектонических профилей, как один из методов проведения палеотектонического анализа. Данный метод так же позволяет оценить как происходила эволюция тектонических структур. </a:t>
            </a:r>
          </a:p>
          <a:p>
            <a:r>
              <a:rPr lang="ru-RU" dirty="0"/>
              <a:t>При построении </a:t>
            </a:r>
            <a:r>
              <a:rPr lang="ru-RU" dirty="0" err="1"/>
              <a:t>палеопрофиля</a:t>
            </a:r>
            <a:r>
              <a:rPr lang="ru-RU" dirty="0"/>
              <a:t> принимается нулевая горизонтальная поверхность, ниже которой идет накопление осадков (батиметрический уровень, уровень компенсации). Далее от этой линии вниз последовательно откладываются мощности нижележащих отложений. Таким образом, к определенному моменту геологической истории воссоздается положение границ стратиграфических подразделений. </a:t>
            </a:r>
          </a:p>
          <a:p>
            <a:r>
              <a:rPr lang="ru-RU" dirty="0" err="1"/>
              <a:t>Палеопрофили</a:t>
            </a:r>
            <a:r>
              <a:rPr lang="ru-RU" dirty="0"/>
              <a:t> строятся последовательно, начиная с самого древнего из рассматриваемых осадочных комплексов. </a:t>
            </a:r>
          </a:p>
          <a:p>
            <a:r>
              <a:rPr lang="ru-RU" dirty="0"/>
              <a:t>На слайде приведены палеотектонические разрезы по линии месторождений (</a:t>
            </a:r>
            <a:r>
              <a:rPr lang="ru-RU" dirty="0" err="1"/>
              <a:t>Лензитского</a:t>
            </a:r>
            <a:r>
              <a:rPr lang="ru-RU" dirty="0"/>
              <a:t>, Медвежьего, </a:t>
            </a:r>
            <a:r>
              <a:rPr lang="ru-RU" dirty="0" err="1"/>
              <a:t>Уренгойского</a:t>
            </a:r>
            <a:r>
              <a:rPr lang="ru-RU" dirty="0"/>
              <a:t>, Заполярного и Русско-</a:t>
            </a:r>
            <a:r>
              <a:rPr lang="ru-RU" dirty="0" err="1"/>
              <a:t>Реченского</a:t>
            </a:r>
            <a:r>
              <a:rPr lang="ru-RU" dirty="0"/>
              <a:t>). Положение </a:t>
            </a:r>
            <a:r>
              <a:rPr lang="ru-RU" dirty="0" err="1"/>
              <a:t>палеопрофиля</a:t>
            </a:r>
            <a:r>
              <a:rPr lang="ru-RU" dirty="0"/>
              <a:t> также приведено на рисунке.</a:t>
            </a:r>
          </a:p>
          <a:p>
            <a:endParaRPr lang="ru-RU" dirty="0"/>
          </a:p>
          <a:p>
            <a:r>
              <a:rPr lang="ru-RU" dirty="0"/>
              <a:t>Палеогеологические раз­резы дают возможность выявить направление подземного стока и наме­тить предполагаемые зоны разгрузки и дренажа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58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1925-C663-4138-AF51-B49780D88194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9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4F14-BA1D-436B-90A8-4BD65F9F654A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54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4407-A398-40DB-B5D4-9F9BE2E29E83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92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4083-2771-4D3A-93E9-0CD45B6466F0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5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F535-1EC0-4B79-AFBF-2CB580B27D85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07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C62B-5ABD-4FFB-AFA1-9436150C1619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8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41C5-D578-4D4A-8CCC-1C9F322C3F4F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35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530A-27E6-4C86-A054-0C63C631B19B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7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5D08-3B6A-40BA-887B-5DCA852948B8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1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C373-E1E9-4DFC-ABA1-81FA0554BA03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7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14A58-2296-406F-A913-7D57CCB37581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0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3824F-362E-4C8D-B5B1-D46C582234BD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1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.tileuberdi@satbayev.university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03624" y="1321007"/>
            <a:ext cx="10546976" cy="13795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dirty="0"/>
              <a:t>Лекция </a:t>
            </a:r>
            <a:r>
              <a:rPr lang="en-US" sz="4000" dirty="0"/>
              <a:t>11</a:t>
            </a:r>
            <a:r>
              <a:rPr lang="ru-RU" sz="4000" dirty="0"/>
              <a:t>. </a:t>
            </a:r>
            <a:r>
              <a:rPr lang="ru-RU" sz="4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Палеогидрогеология</a:t>
            </a:r>
            <a:endParaRPr lang="ru-RU" sz="4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99766" y="3636028"/>
            <a:ext cx="11961091" cy="679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Гидрогеологические исследования на месторождениях углеводородного сырья</a:t>
            </a: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7398326" y="5680751"/>
            <a:ext cx="4412507" cy="1040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500"/>
              </a:lnSpc>
              <a:spcBef>
                <a:spcPts val="0"/>
              </a:spcBef>
            </a:pPr>
            <a:r>
              <a:rPr lang="ru-RU" sz="1800" dirty="0" err="1"/>
              <a:t>Тілеуберді</a:t>
            </a:r>
            <a:r>
              <a:rPr lang="ru-RU" sz="1800" dirty="0"/>
              <a:t> </a:t>
            </a:r>
            <a:r>
              <a:rPr lang="ru-RU" sz="1800" dirty="0" err="1"/>
              <a:t>Нұрбол</a:t>
            </a:r>
            <a:r>
              <a:rPr lang="ru-RU" sz="1800" dirty="0"/>
              <a:t>,</a:t>
            </a:r>
          </a:p>
          <a:p>
            <a:pPr algn="r">
              <a:lnSpc>
                <a:spcPts val="2500"/>
              </a:lnSpc>
              <a:spcBef>
                <a:spcPts val="0"/>
              </a:spcBef>
            </a:pPr>
            <a:r>
              <a:rPr lang="ru-RU" sz="1800" dirty="0" err="1"/>
              <a:t>Ассоц</a:t>
            </a:r>
            <a:r>
              <a:rPr lang="ru-RU" sz="1800" dirty="0"/>
              <a:t>. профессор кафедры </a:t>
            </a:r>
            <a:r>
              <a:rPr lang="ru-RU" sz="1800" dirty="0" err="1"/>
              <a:t>ГИиНГГ</a:t>
            </a:r>
            <a:endParaRPr lang="ru-RU" sz="1800" dirty="0"/>
          </a:p>
          <a:p>
            <a:pPr algn="r">
              <a:lnSpc>
                <a:spcPts val="2500"/>
              </a:lnSpc>
              <a:spcBef>
                <a:spcPts val="0"/>
              </a:spcBef>
            </a:pPr>
            <a:r>
              <a:rPr lang="en-US" sz="1800" dirty="0"/>
              <a:t>e-mail</a:t>
            </a:r>
            <a:r>
              <a:rPr lang="ru-RU" sz="1800" dirty="0"/>
              <a:t>: </a:t>
            </a:r>
            <a:r>
              <a:rPr lang="en-US" sz="1800" dirty="0" err="1">
                <a:hlinkClick r:id="rId4"/>
              </a:rPr>
              <a:t>n.tileuberdi@satbayev.university</a:t>
            </a:r>
            <a:r>
              <a:rPr lang="en-US" sz="1800" dirty="0"/>
              <a:t> </a:t>
            </a:r>
            <a:endParaRPr lang="ru-RU" sz="1800" dirty="0"/>
          </a:p>
          <a:p>
            <a:pPr algn="r">
              <a:lnSpc>
                <a:spcPts val="2500"/>
              </a:lnSpc>
              <a:spcBef>
                <a:spcPts val="0"/>
              </a:spcBef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62501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160" y="851145"/>
            <a:ext cx="6883853" cy="56877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9484" y="103894"/>
            <a:ext cx="1169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Схемы градиентов тектонических напряжений для юрского (а), </a:t>
            </a:r>
            <a:r>
              <a:rPr lang="ru-RU" b="1" dirty="0" err="1"/>
              <a:t>неокомского</a:t>
            </a:r>
            <a:r>
              <a:rPr lang="ru-RU" b="1" dirty="0"/>
              <a:t> (б), </a:t>
            </a:r>
            <a:r>
              <a:rPr lang="ru-RU" b="1" dirty="0" err="1"/>
              <a:t>аптского</a:t>
            </a:r>
            <a:r>
              <a:rPr lang="ru-RU" b="1" dirty="0"/>
              <a:t> (в), </a:t>
            </a:r>
            <a:br>
              <a:rPr lang="en-US" b="1" dirty="0"/>
            </a:br>
            <a:r>
              <a:rPr lang="ru-RU" b="1" dirty="0" err="1"/>
              <a:t>альб-сеноманского</a:t>
            </a:r>
            <a:r>
              <a:rPr lang="ru-RU" b="1" dirty="0"/>
              <a:t> (г), </a:t>
            </a:r>
            <a:r>
              <a:rPr lang="ru-RU" b="1" dirty="0" err="1"/>
              <a:t>турон-сантонского</a:t>
            </a:r>
            <a:r>
              <a:rPr lang="ru-RU" b="1" dirty="0"/>
              <a:t> (д) и кайнозойского (е) осадочного комплекса </a:t>
            </a:r>
          </a:p>
        </p:txBody>
      </p:sp>
    </p:spTree>
    <p:extLst>
      <p:ext uri="{BB962C8B-B14F-4D97-AF65-F5344CB8AC3E}">
        <p14:creationId xmlns:p14="http://schemas.microsoft.com/office/powerpoint/2010/main" val="1086049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157" y="146085"/>
            <a:ext cx="4537301" cy="65397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7456" y="403749"/>
            <a:ext cx="6977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/>
              <a:t>Схема расположения перспективных нефтегазоносных структур нанесенных поверх схемы сквозной тектонической </a:t>
            </a:r>
            <a:r>
              <a:rPr lang="ru-RU" sz="2400" b="1" dirty="0" err="1"/>
              <a:t>дислоцированности</a:t>
            </a:r>
            <a:r>
              <a:rPr lang="ru-RU" sz="2400" b="1" dirty="0"/>
              <a:t> осадочного чехла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8084" y="2995997"/>
            <a:ext cx="648788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</a:rPr>
              <a:t>Представляется возможным установить взаимосвязь между </a:t>
            </a:r>
            <a:r>
              <a:rPr lang="ru-RU" sz="2200" dirty="0" err="1">
                <a:solidFill>
                  <a:srgbClr val="000000"/>
                </a:solidFill>
              </a:rPr>
              <a:t>нефтегазоносностью</a:t>
            </a:r>
            <a:r>
              <a:rPr lang="ru-RU" sz="2200" dirty="0">
                <a:solidFill>
                  <a:srgbClr val="000000"/>
                </a:solidFill>
              </a:rPr>
              <a:t> и степенью тектонической </a:t>
            </a:r>
            <a:r>
              <a:rPr lang="ru-RU" sz="2200" dirty="0" err="1">
                <a:solidFill>
                  <a:srgbClr val="000000"/>
                </a:solidFill>
              </a:rPr>
              <a:t>дислоцированности</a:t>
            </a:r>
            <a:r>
              <a:rPr lang="ru-RU" sz="2200" dirty="0">
                <a:solidFill>
                  <a:srgbClr val="000000"/>
                </a:solidFill>
              </a:rPr>
              <a:t> отложений осадочного чехла и выявить зоны, в пределах которых наиболее интенсивно протекали процессы </a:t>
            </a:r>
            <a:r>
              <a:rPr lang="ru-RU" sz="2200" dirty="0" err="1">
                <a:solidFill>
                  <a:srgbClr val="000000"/>
                </a:solidFill>
              </a:rPr>
              <a:t>флюидомиграции</a:t>
            </a:r>
            <a:r>
              <a:rPr lang="ru-RU" sz="2200" dirty="0">
                <a:solidFill>
                  <a:srgbClr val="000000"/>
                </a:solidFill>
              </a:rPr>
              <a:t> и которые наиболее предпочтительны для аккумуляции углеводородов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294259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/>
              <a:t>Палеогидрогеодинамика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5648" y="728263"/>
            <a:ext cx="118475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При палеогидрогеологических реконструкциях существенное значе­ние имеет определение </a:t>
            </a:r>
            <a:r>
              <a:rPr lang="ru-RU" sz="2200" b="1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интенсивности </a:t>
            </a:r>
            <a:r>
              <a:rPr lang="ru-RU" sz="2200" b="1" dirty="0" err="1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водообмена</a:t>
            </a:r>
            <a:r>
              <a:rPr lang="ru-RU" sz="2200" b="1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на </a:t>
            </a:r>
            <a:r>
              <a:rPr lang="ru-RU" sz="22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элизионных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и ин­фильтрационных этапах гидрогеологической истории: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C00000"/>
                </a:solidFill>
              </a:rPr>
              <a:t>На </a:t>
            </a:r>
            <a:r>
              <a:rPr lang="ru-RU" sz="2200" dirty="0" err="1">
                <a:solidFill>
                  <a:srgbClr val="C00000"/>
                </a:solidFill>
              </a:rPr>
              <a:t>элизионном</a:t>
            </a:r>
            <a:r>
              <a:rPr lang="ru-RU" sz="2200" dirty="0">
                <a:solidFill>
                  <a:srgbClr val="C00000"/>
                </a:solidFill>
              </a:rPr>
              <a:t> этапе </a:t>
            </a:r>
            <a:r>
              <a:rPr lang="ru-RU" sz="2200" dirty="0"/>
              <a:t>гидрогеологической истории показатель интен­сивности </a:t>
            </a:r>
            <a:r>
              <a:rPr lang="ru-RU" sz="2200" dirty="0" err="1"/>
              <a:t>элизионного</a:t>
            </a:r>
            <a:r>
              <a:rPr lang="ru-RU" sz="2200" dirty="0"/>
              <a:t> </a:t>
            </a:r>
            <a:r>
              <a:rPr lang="ru-RU" sz="2200" dirty="0" err="1"/>
              <a:t>водообмена</a:t>
            </a:r>
            <a:r>
              <a:rPr lang="ru-RU" sz="2200" dirty="0"/>
              <a:t> (ПИЭВ) определяют по формуле</a:t>
            </a:r>
          </a:p>
          <a:p>
            <a:endParaRPr lang="ru-RU" sz="600" dirty="0"/>
          </a:p>
          <a:p>
            <a:pPr algn="ctr"/>
            <a:r>
              <a:rPr lang="ru-RU" sz="2200" b="1" dirty="0"/>
              <a:t>ПИЭВ = </a:t>
            </a:r>
            <a:r>
              <a:rPr lang="en-US" sz="2200" b="1" dirty="0"/>
              <a:t>V</a:t>
            </a:r>
            <a:r>
              <a:rPr lang="ru-RU" sz="2200" b="1" baseline="-25000" dirty="0"/>
              <a:t>г</a:t>
            </a:r>
            <a:r>
              <a:rPr lang="ru-RU" sz="2200" b="1" dirty="0">
                <a:ea typeface="Cambria Math" panose="02040503050406030204" pitchFamily="18" charset="0"/>
              </a:rPr>
              <a:t>△</a:t>
            </a:r>
            <a:r>
              <a:rPr lang="en-US" sz="2200" b="1" dirty="0">
                <a:ea typeface="Cambria Math" panose="02040503050406030204" pitchFamily="18" charset="0"/>
              </a:rPr>
              <a:t>m</a:t>
            </a:r>
            <a:r>
              <a:rPr lang="ru-RU" sz="2200" b="1" baseline="-25000" dirty="0">
                <a:ea typeface="Cambria Math" panose="02040503050406030204" pitchFamily="18" charset="0"/>
              </a:rPr>
              <a:t>г</a:t>
            </a:r>
            <a:r>
              <a:rPr lang="ru-RU" sz="2200" b="1" dirty="0">
                <a:ea typeface="Cambria Math" panose="02040503050406030204" pitchFamily="18" charset="0"/>
              </a:rPr>
              <a:t>/(</a:t>
            </a:r>
            <a:r>
              <a:rPr lang="en-US" sz="2200" b="1" dirty="0">
                <a:ea typeface="Cambria Math" panose="02040503050406030204" pitchFamily="18" charset="0"/>
              </a:rPr>
              <a:t>V</a:t>
            </a:r>
            <a:r>
              <a:rPr lang="ru-RU" sz="2200" b="1" baseline="-25000" dirty="0">
                <a:ea typeface="Cambria Math" panose="02040503050406030204" pitchFamily="18" charset="0"/>
              </a:rPr>
              <a:t>п</a:t>
            </a:r>
            <a:r>
              <a:rPr lang="en-US" sz="2200" b="1" dirty="0">
                <a:ea typeface="Cambria Math" panose="02040503050406030204" pitchFamily="18" charset="0"/>
              </a:rPr>
              <a:t>m</a:t>
            </a:r>
            <a:r>
              <a:rPr lang="ru-RU" sz="2200" b="1" baseline="-25000" dirty="0">
                <a:ea typeface="Cambria Math" panose="02040503050406030204" pitchFamily="18" charset="0"/>
              </a:rPr>
              <a:t>п</a:t>
            </a:r>
            <a:r>
              <a:rPr lang="ru-RU" sz="2200" b="1" dirty="0">
                <a:ea typeface="Cambria Math" panose="02040503050406030204" pitchFamily="18" charset="0"/>
              </a:rPr>
              <a:t>)</a:t>
            </a:r>
          </a:p>
          <a:p>
            <a:pPr algn="ctr"/>
            <a:endParaRPr lang="ru-RU" sz="600" dirty="0">
              <a:ea typeface="Cambria Math" panose="02040503050406030204" pitchFamily="18" charset="0"/>
            </a:endParaRPr>
          </a:p>
          <a:p>
            <a:pPr marL="263525"/>
            <a:r>
              <a:rPr lang="en-US" dirty="0"/>
              <a:t>V</a:t>
            </a:r>
            <a:r>
              <a:rPr lang="ru-RU" baseline="-25000" dirty="0"/>
              <a:t>г  </a:t>
            </a:r>
            <a:r>
              <a:rPr lang="ru-RU" dirty="0"/>
              <a:t>– первоначальный объем глин данного водоносного комплекса (произведение площади распространения глинистой толщи на ее мощ­ность) </a:t>
            </a:r>
          </a:p>
          <a:p>
            <a:pPr marL="263525"/>
            <a:r>
              <a:rPr lang="ru-RU" dirty="0">
                <a:ea typeface="Cambria Math" panose="02040503050406030204" pitchFamily="18" charset="0"/>
              </a:rPr>
              <a:t>△</a:t>
            </a:r>
            <a:r>
              <a:rPr lang="en-US" dirty="0">
                <a:ea typeface="Cambria Math" panose="02040503050406030204" pitchFamily="18" charset="0"/>
              </a:rPr>
              <a:t>m</a:t>
            </a:r>
            <a:r>
              <a:rPr lang="ru-RU" baseline="-25000" dirty="0">
                <a:ea typeface="Cambria Math" panose="02040503050406030204" pitchFamily="18" charset="0"/>
              </a:rPr>
              <a:t>г  </a:t>
            </a:r>
            <a:r>
              <a:rPr lang="ru-RU" dirty="0"/>
              <a:t>– величина изменения пористости глин в течение данного этапа </a:t>
            </a:r>
          </a:p>
          <a:p>
            <a:pPr marL="263525"/>
            <a:r>
              <a:rPr lang="en-US" dirty="0">
                <a:ea typeface="Cambria Math" panose="02040503050406030204" pitchFamily="18" charset="0"/>
              </a:rPr>
              <a:t>V</a:t>
            </a:r>
            <a:r>
              <a:rPr lang="ru-RU" baseline="-25000" dirty="0">
                <a:ea typeface="Cambria Math" panose="02040503050406030204" pitchFamily="18" charset="0"/>
              </a:rPr>
              <a:t>п  </a:t>
            </a:r>
            <a:r>
              <a:rPr lang="ru-RU" dirty="0"/>
              <a:t>– объем песчаных коллекторов данного водоносного комп­лекса</a:t>
            </a:r>
            <a:r>
              <a:rPr lang="ru-RU" i="1" dirty="0"/>
              <a:t> </a:t>
            </a:r>
          </a:p>
          <a:p>
            <a:pPr marL="263525"/>
            <a:r>
              <a:rPr lang="en-US" dirty="0">
                <a:ea typeface="Cambria Math" panose="02040503050406030204" pitchFamily="18" charset="0"/>
              </a:rPr>
              <a:t>m</a:t>
            </a:r>
            <a:r>
              <a:rPr lang="ru-RU" baseline="-25000" dirty="0">
                <a:ea typeface="Cambria Math" panose="02040503050406030204" pitchFamily="18" charset="0"/>
              </a:rPr>
              <a:t>п</a:t>
            </a:r>
            <a:r>
              <a:rPr lang="ru-RU" dirty="0"/>
              <a:t> — пористость песчаников (с учетом изменения во времени)</a:t>
            </a:r>
          </a:p>
          <a:p>
            <a:endParaRPr lang="ru-RU" sz="1200" dirty="0">
              <a:solidFill>
                <a:srgbClr val="000000"/>
              </a:solidFill>
              <a:ea typeface="Arial Unicode MS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Для определения показателя интенсивности </a:t>
            </a:r>
            <a:r>
              <a:rPr lang="ru-RU" sz="2200" dirty="0">
                <a:solidFill>
                  <a:srgbClr val="C00000"/>
                </a:solidFill>
              </a:rPr>
              <a:t>инфильтрационного </a:t>
            </a:r>
            <a:r>
              <a:rPr lang="ru-RU" sz="2200" dirty="0" err="1">
                <a:solidFill>
                  <a:srgbClr val="C00000"/>
                </a:solidFill>
              </a:rPr>
              <a:t>водообмена</a:t>
            </a:r>
            <a:r>
              <a:rPr lang="ru-RU" sz="2200" dirty="0">
                <a:solidFill>
                  <a:srgbClr val="C00000"/>
                </a:solidFill>
              </a:rPr>
              <a:t> </a:t>
            </a:r>
            <a:r>
              <a:rPr lang="ru-RU" sz="2200" dirty="0"/>
              <a:t>(ПИИВ) используется формула</a:t>
            </a:r>
          </a:p>
          <a:p>
            <a:endParaRPr lang="ru-RU" sz="600" dirty="0">
              <a:solidFill>
                <a:srgbClr val="000000"/>
              </a:solidFill>
              <a:ea typeface="Arial Unicode MS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ПИИВ = </a:t>
            </a:r>
            <a:r>
              <a:rPr lang="en-US" sz="2200" b="1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Fu</a:t>
            </a:r>
            <a:r>
              <a:rPr lang="en-US" sz="22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𝜏</a:t>
            </a:r>
            <a:r>
              <a:rPr lang="en-US" sz="2200" b="1" i="1" baseline="-250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ru-RU" sz="2200" b="1" dirty="0">
                <a:ea typeface="Cambria Math" panose="02040503050406030204" pitchFamily="18" charset="0"/>
              </a:rPr>
              <a:t>(</a:t>
            </a:r>
            <a:r>
              <a:rPr lang="en-US" sz="2200" b="1" dirty="0">
                <a:ea typeface="Cambria Math" panose="02040503050406030204" pitchFamily="18" charset="0"/>
              </a:rPr>
              <a:t>V</a:t>
            </a:r>
            <a:r>
              <a:rPr lang="ru-RU" sz="2200" b="1" baseline="-25000" dirty="0">
                <a:ea typeface="Cambria Math" panose="02040503050406030204" pitchFamily="18" charset="0"/>
              </a:rPr>
              <a:t>п</a:t>
            </a:r>
            <a:r>
              <a:rPr lang="en-US" sz="2200" b="1" dirty="0">
                <a:ea typeface="Cambria Math" panose="02040503050406030204" pitchFamily="18" charset="0"/>
              </a:rPr>
              <a:t>m</a:t>
            </a:r>
            <a:r>
              <a:rPr lang="ru-RU" sz="2200" b="1" baseline="-25000" dirty="0">
                <a:ea typeface="Cambria Math" panose="02040503050406030204" pitchFamily="18" charset="0"/>
              </a:rPr>
              <a:t>п</a:t>
            </a:r>
            <a:r>
              <a:rPr lang="ru-RU" sz="2200" b="1" dirty="0">
                <a:ea typeface="Cambria Math" panose="02040503050406030204" pitchFamily="18" charset="0"/>
              </a:rPr>
              <a:t>)</a:t>
            </a:r>
          </a:p>
          <a:p>
            <a:pPr algn="ctr"/>
            <a:endParaRPr lang="en-US" sz="600" dirty="0">
              <a:ea typeface="Cambria Math" panose="02040503050406030204" pitchFamily="18" charset="0"/>
            </a:endParaRPr>
          </a:p>
          <a:p>
            <a:pPr marL="263525"/>
            <a:r>
              <a:rPr lang="en-US" dirty="0"/>
              <a:t>F</a:t>
            </a:r>
            <a:r>
              <a:rPr lang="en-US" i="1" dirty="0"/>
              <a:t> —</a:t>
            </a:r>
            <a:r>
              <a:rPr lang="ru-RU" dirty="0"/>
              <a:t> поперечное сечение древнего потока литосферных вод</a:t>
            </a:r>
            <a:r>
              <a:rPr lang="en-US" i="1" dirty="0"/>
              <a:t> </a:t>
            </a:r>
          </a:p>
          <a:p>
            <a:pPr marL="263525"/>
            <a:r>
              <a:rPr lang="en-US" dirty="0"/>
              <a:t>и</a:t>
            </a:r>
            <a:r>
              <a:rPr lang="ru-RU" dirty="0"/>
              <a:t> — скорость этого потока</a:t>
            </a:r>
            <a:r>
              <a:rPr lang="ru-RU" i="1" dirty="0"/>
              <a:t> </a:t>
            </a:r>
          </a:p>
          <a:p>
            <a:pPr marL="263525"/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𝜏</a:t>
            </a:r>
            <a:r>
              <a:rPr lang="en-US" i="1" baseline="-250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/>
              <a:t>—</a:t>
            </a:r>
            <a:r>
              <a:rPr lang="ru-RU" dirty="0"/>
              <a:t> длительность инфильтрационного этапа (по данным абсолютной геохронологии)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236527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7714" y="1770937"/>
            <a:ext cx="7165021" cy="307714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/>
              <a:t>Палеогидрогеодинамика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1479" y="727339"/>
            <a:ext cx="11631478" cy="1536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Важное значение при палеогидрогеологических реконструк­циях имеет определение интенсивности разгрузки пластовых вод в тече­ние геологического времени </a:t>
            </a:r>
          </a:p>
          <a:p>
            <a:pPr marL="342900" indent="-3429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Разгрузка пластовых вод осуществляется и на </a:t>
            </a:r>
            <a:r>
              <a:rPr lang="ru-RU" sz="22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элизионных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, и на инфильтрационных этапах гидрогеологической ис­тории бассейна</a:t>
            </a:r>
            <a:endParaRPr lang="ru-RU" sz="2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1479" y="2409397"/>
            <a:ext cx="4576235" cy="3229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Специальные исследования позволяют проводить периодизацию разгрузки литосферных вод, выделяя гидрогеодинамические циклы</a:t>
            </a:r>
          </a:p>
          <a:p>
            <a:pPr marL="342900" indent="-3429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Каждый цикл можно подразделить на этапы активизации разгрузки и эта­пы ее затухания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77714" y="4863574"/>
            <a:ext cx="7165021" cy="1966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rgbClr val="0000FF"/>
                </a:solidFill>
                <a:ea typeface="Arial Unicode MS"/>
                <a:cs typeface="Times New Roman" panose="02020603050405020304" pitchFamily="18" charset="0"/>
              </a:rPr>
              <a:t>Схема гидрогеодинамической цикличности развития Сибирской платфор­мы </a:t>
            </a:r>
          </a:p>
          <a:p>
            <a:pPr algn="ctr">
              <a:lnSpc>
                <a:spcPct val="80000"/>
              </a:lnSpc>
            </a:pPr>
            <a:endParaRPr lang="ru-RU" sz="600" b="1" dirty="0">
              <a:solidFill>
                <a:srgbClr val="0000FF"/>
              </a:solidFill>
              <a:ea typeface="Arial Unicode MS"/>
              <a:cs typeface="Times New Roman" panose="02020603050405020304" pitchFamily="18" charset="0"/>
            </a:endParaRPr>
          </a:p>
          <a:p>
            <a:pPr>
              <a:lnSpc>
                <a:spcPct val="85000"/>
              </a:lnSpc>
            </a:pPr>
            <a:r>
              <a:rPr lang="ru-RU" sz="20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Этапы: </a:t>
            </a:r>
          </a:p>
          <a:p>
            <a:pPr marL="898525">
              <a:lnSpc>
                <a:spcPct val="85000"/>
              </a:lnSpc>
            </a:pPr>
            <a:r>
              <a:rPr lang="ru-RU" sz="20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1 — гидрогеодинамической активизации </a:t>
            </a:r>
          </a:p>
          <a:p>
            <a:pPr marL="898525">
              <a:lnSpc>
                <a:spcPct val="85000"/>
              </a:lnSpc>
            </a:pPr>
            <a:r>
              <a:rPr lang="ru-RU" sz="20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2 — </a:t>
            </a:r>
            <a:r>
              <a:rPr lang="ru-RU" sz="20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тектоно</a:t>
            </a:r>
            <a:r>
              <a:rPr lang="ru-RU" sz="20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-гидродинамический</a:t>
            </a:r>
          </a:p>
          <a:p>
            <a:pPr marL="898525">
              <a:lnSpc>
                <a:spcPct val="85000"/>
              </a:lnSpc>
            </a:pPr>
            <a:r>
              <a:rPr lang="ru-RU" sz="20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3 — </a:t>
            </a:r>
            <a:r>
              <a:rPr lang="ru-RU" sz="20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тектоно-магмогидродинамический</a:t>
            </a:r>
            <a:r>
              <a:rPr lang="ru-RU" sz="20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</a:t>
            </a:r>
          </a:p>
          <a:p>
            <a:pPr marL="898525">
              <a:lnSpc>
                <a:spcPct val="85000"/>
              </a:lnSpc>
            </a:pPr>
            <a:r>
              <a:rPr lang="ru-RU" sz="20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4 — гидрогеодинамическая пауза</a:t>
            </a:r>
          </a:p>
        </p:txBody>
      </p:sp>
    </p:spTree>
    <p:extLst>
      <p:ext uri="{BB962C8B-B14F-4D97-AF65-F5344CB8AC3E}">
        <p14:creationId xmlns:p14="http://schemas.microsoft.com/office/powerpoint/2010/main" val="2716700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2808" y="630049"/>
            <a:ext cx="11871702" cy="620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ru-RU" sz="2200" b="1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Палео</a:t>
            </a:r>
            <a:r>
              <a:rPr lang="ru-RU" sz="2200" b="1" dirty="0" err="1">
                <a:solidFill>
                  <a:srgbClr val="0000FF"/>
                </a:solidFill>
                <a:ea typeface="Arial Unicode MS"/>
                <a:cs typeface="Times New Roman" panose="02020603050405020304" pitchFamily="18" charset="0"/>
              </a:rPr>
              <a:t>гидро</a:t>
            </a:r>
            <a:r>
              <a:rPr lang="ru-RU" sz="2200" b="1" dirty="0" err="1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геохимические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реконструкции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заключаются в выяв­лении </a:t>
            </a:r>
            <a:r>
              <a:rPr lang="ru-RU" sz="22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первичного состава вод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бассейна осадконакопления, их </a:t>
            </a:r>
            <a:r>
              <a:rPr lang="ru-RU" sz="22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минерали­зации 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и последующих изменений в результате </a:t>
            </a:r>
            <a:r>
              <a:rPr lang="ru-RU" sz="22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элизионных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и инфильтрационных </a:t>
            </a:r>
            <a:r>
              <a:rPr lang="ru-RU" sz="22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водообменов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, а также связанных с ними физико-химических процессов</a:t>
            </a:r>
          </a:p>
          <a:p>
            <a:pPr marL="342900" indent="-3429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Сведения о </a:t>
            </a:r>
            <a:r>
              <a:rPr lang="ru-RU" sz="22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палеогеографических условиях 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позволяют воспроизвести возможные минерализацию и состав литосферных вод</a:t>
            </a:r>
          </a:p>
          <a:p>
            <a:pPr marL="342900" indent="-3429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На основе </a:t>
            </a:r>
            <a:r>
              <a:rPr lang="ru-RU" sz="22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палеогеографических 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и </a:t>
            </a:r>
            <a:r>
              <a:rPr lang="ru-RU" sz="22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литолого-фациальных карт 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строятся </a:t>
            </a:r>
            <a:r>
              <a:rPr lang="ru-RU" sz="2200" dirty="0">
                <a:solidFill>
                  <a:srgbClr val="0000FF"/>
                </a:solidFill>
                <a:ea typeface="Arial Unicode MS"/>
                <a:cs typeface="Times New Roman" panose="02020603050405020304" pitchFamily="18" charset="0"/>
              </a:rPr>
              <a:t>палеогеографические схемы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, отражающие условия формирования плас­товых вод в различных палеогеографических обстановках. На таких схе­мах отражаются первоначальные условия формирования водных раство­ров при седиментогенезе и диагенезе. Дальнейшие изменения в условиях формирования вод могут рассматриваться на основе расчетов показате­лей </a:t>
            </a:r>
            <a:r>
              <a:rPr lang="ru-RU" sz="22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элизионного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и инфильтрационного </a:t>
            </a:r>
            <a:r>
              <a:rPr lang="ru-RU" sz="22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водообменов</a:t>
            </a:r>
            <a:endParaRPr lang="ru-RU" sz="2200" dirty="0">
              <a:solidFill>
                <a:srgbClr val="000000"/>
              </a:solidFill>
              <a:ea typeface="Arial Unicode MS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Методика восстановления </a:t>
            </a:r>
            <a:r>
              <a:rPr lang="ru-RU" sz="2200" dirty="0" err="1">
                <a:solidFill>
                  <a:srgbClr val="0000FF"/>
                </a:solidFill>
                <a:ea typeface="Arial Unicode MS"/>
                <a:cs typeface="Times New Roman" panose="02020603050405020304" pitchFamily="18" charset="0"/>
              </a:rPr>
              <a:t>палеоминерализации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основана на учете группы природ­ных факторов, влияющих на процесс формирования подземных вод. </a:t>
            </a:r>
          </a:p>
          <a:p>
            <a:pPr marL="342900" indent="-3429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К группе основных факторов, обусловливающих </a:t>
            </a:r>
            <a:r>
              <a:rPr lang="ru-RU" sz="2200" dirty="0">
                <a:solidFill>
                  <a:srgbClr val="0000FF"/>
                </a:solidFill>
                <a:ea typeface="Arial Unicode MS"/>
                <a:cs typeface="Times New Roman" panose="02020603050405020304" pitchFamily="18" charset="0"/>
              </a:rPr>
              <a:t>формирование химического состава литосферных водных растворов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, отнесены </a:t>
            </a:r>
            <a:r>
              <a:rPr lang="ru-RU" sz="22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литолого-фациальный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, </a:t>
            </a:r>
            <a:r>
              <a:rPr lang="ru-RU" sz="22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палеогеографический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, </a:t>
            </a:r>
            <a:r>
              <a:rPr lang="ru-RU" sz="22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палеоклиматический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факторы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/>
              <a:t>Палеогидрогеохимия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915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1828" y="681926"/>
            <a:ext cx="6350191" cy="55039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0481" y="681926"/>
            <a:ext cx="54313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err="1"/>
              <a:t>Палеогидрогеохимическая</a:t>
            </a:r>
            <a:r>
              <a:rPr lang="ru-RU" sz="2400" b="1" dirty="0"/>
              <a:t> карта </a:t>
            </a:r>
            <a:r>
              <a:rPr lang="ru-RU" sz="2400" b="1" dirty="0" err="1"/>
              <a:t>неокомского</a:t>
            </a:r>
            <a:r>
              <a:rPr lang="ru-RU" sz="2400" b="1" dirty="0"/>
              <a:t> водоносного горизонта Каракумского бассейна на конец </a:t>
            </a:r>
            <a:r>
              <a:rPr lang="ru-RU" sz="2400" b="1" dirty="0" err="1"/>
              <a:t>элизионного</a:t>
            </a:r>
            <a:r>
              <a:rPr lang="ru-RU" sz="2400" b="1" dirty="0"/>
              <a:t> этапа палеогенового гидрогеологи­ческого цикла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1295" y="3077435"/>
            <a:ext cx="52350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dirty="0">
                <a:ea typeface="Arial Unicode MS"/>
                <a:cs typeface="Times New Roman" panose="02020603050405020304" pitchFamily="18" charset="0"/>
              </a:rPr>
              <a:t>Выходы на поверхность отложений: </a:t>
            </a:r>
          </a:p>
          <a:p>
            <a:pPr algn="just">
              <a:lnSpc>
                <a:spcPct val="80000"/>
              </a:lnSpc>
            </a:pPr>
            <a:r>
              <a:rPr lang="ru-RU" sz="2000" dirty="0">
                <a:ea typeface="Arial Unicode MS"/>
                <a:cs typeface="Times New Roman" panose="02020603050405020304" pitchFamily="18" charset="0"/>
              </a:rPr>
              <a:t>1 — </a:t>
            </a:r>
            <a:r>
              <a:rPr lang="ru-RU" sz="2000" dirty="0" err="1">
                <a:ea typeface="Arial Unicode MS"/>
                <a:cs typeface="Times New Roman" panose="02020603050405020304" pitchFamily="18" charset="0"/>
              </a:rPr>
              <a:t>доюрских</a:t>
            </a:r>
            <a:r>
              <a:rPr lang="ru-RU" sz="2000" dirty="0">
                <a:ea typeface="Arial Unicode MS"/>
                <a:cs typeface="Times New Roman" panose="02020603050405020304" pitchFamily="18" charset="0"/>
              </a:rPr>
              <a:t>, 2 — юрских, 3 — меловых; </a:t>
            </a:r>
            <a:endParaRPr lang="en-US" sz="2000" dirty="0">
              <a:ea typeface="Arial Unicode MS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000" dirty="0">
                <a:ea typeface="Arial Unicode MS"/>
                <a:cs typeface="Times New Roman" panose="02020603050405020304" pitchFamily="18" charset="0"/>
              </a:rPr>
              <a:t>4 — тектоническое нарушение; 5 — границы структурных элементов; 6 — разве­дочные площади; 7 — </a:t>
            </a:r>
            <a:r>
              <a:rPr lang="ru-RU" sz="2000" dirty="0" err="1">
                <a:ea typeface="Arial Unicode MS"/>
                <a:cs typeface="Times New Roman" panose="02020603050405020304" pitchFamily="18" charset="0"/>
              </a:rPr>
              <a:t>изоминеры</a:t>
            </a:r>
            <a:r>
              <a:rPr lang="ru-RU" sz="2000" dirty="0">
                <a:ea typeface="Arial Unicode MS"/>
                <a:cs typeface="Times New Roman" panose="02020603050405020304" pitchFamily="18" charset="0"/>
              </a:rPr>
              <a:t>, г/л; 8 — границы расчетных объемов; зоны распространения вод разного типа: 9 — гидрокарбонатно-натриевого, 10 — хлоридно-кальциевого,</a:t>
            </a:r>
            <a:r>
              <a:rPr lang="en-US" sz="2000" dirty="0">
                <a:ea typeface="Arial Unicode MS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ru-RU" sz="2000" dirty="0">
                <a:ea typeface="Arial Unicode MS"/>
                <a:cs typeface="Times New Roman" panose="02020603050405020304" pitchFamily="18" charset="0"/>
              </a:rPr>
              <a:t>11 — хлоридно-магниевого </a:t>
            </a:r>
          </a:p>
        </p:txBody>
      </p:sp>
    </p:spTree>
    <p:extLst>
      <p:ext uri="{BB962C8B-B14F-4D97-AF65-F5344CB8AC3E}">
        <p14:creationId xmlns:p14="http://schemas.microsoft.com/office/powerpoint/2010/main" val="2191225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7984" y="588936"/>
            <a:ext cx="6327527" cy="57674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6976" y="588936"/>
            <a:ext cx="5521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/>
              <a:t>Карта </a:t>
            </a:r>
            <a:r>
              <a:rPr lang="ru-RU" sz="2400" b="1" dirty="0" err="1"/>
              <a:t>палеогазонасыщенности</a:t>
            </a:r>
            <a:r>
              <a:rPr lang="ru-RU" sz="2400" b="1" dirty="0"/>
              <a:t> юрского водоносного комплекса Каракумс­кого бассейна к концу </a:t>
            </a:r>
            <a:r>
              <a:rPr lang="ru-RU" sz="2400" b="1" dirty="0" err="1"/>
              <a:t>элизионного</a:t>
            </a:r>
            <a:r>
              <a:rPr lang="ru-RU" sz="2400" b="1" dirty="0"/>
              <a:t> этапа </a:t>
            </a:r>
            <a:r>
              <a:rPr lang="ru-RU" sz="2400" b="1" dirty="0" err="1"/>
              <a:t>плеогенового</a:t>
            </a:r>
            <a:r>
              <a:rPr lang="ru-RU" sz="2400" b="1" dirty="0"/>
              <a:t> гидрогеологического цик­ла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10600" y="883403"/>
            <a:ext cx="3210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0000FF"/>
                </a:solidFill>
              </a:rPr>
              <a:t>изолинии </a:t>
            </a:r>
            <a:r>
              <a:rPr lang="ru-RU" b="1" i="1" dirty="0" err="1">
                <a:solidFill>
                  <a:srgbClr val="0000FF"/>
                </a:solidFill>
              </a:rPr>
              <a:t>газонасыщенности</a:t>
            </a:r>
            <a:endParaRPr lang="ru-RU" b="1" i="1" dirty="0">
              <a:solidFill>
                <a:srgbClr val="0000FF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9159498" y="1348353"/>
            <a:ext cx="170482" cy="914400"/>
          </a:xfrm>
          <a:prstGeom prst="straightConnector1">
            <a:avLst/>
          </a:prstGeom>
          <a:ln w="349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8865031" y="1252735"/>
            <a:ext cx="379708" cy="1629950"/>
          </a:xfrm>
          <a:prstGeom prst="straightConnector1">
            <a:avLst/>
          </a:prstGeom>
          <a:ln w="349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9329980" y="1252735"/>
            <a:ext cx="131735" cy="1815929"/>
          </a:xfrm>
          <a:prstGeom prst="straightConnector1">
            <a:avLst/>
          </a:prstGeom>
          <a:ln w="349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80775" y="3241809"/>
            <a:ext cx="53934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</a:rPr>
              <a:t>При палеогидрогеологических реконструкциях, особенно с целью оценки перспектив газоносности бассейна, существенное значение имеет определение </a:t>
            </a:r>
            <a:r>
              <a:rPr lang="ru-RU" sz="2200" b="1" dirty="0" err="1">
                <a:solidFill>
                  <a:srgbClr val="C00000"/>
                </a:solidFill>
              </a:rPr>
              <a:t>палеогазонасыщенности</a:t>
            </a:r>
            <a:r>
              <a:rPr lang="ru-RU" sz="2200" dirty="0">
                <a:solidFill>
                  <a:srgbClr val="000000"/>
                </a:solidFill>
              </a:rPr>
              <a:t> литосферных вод</a:t>
            </a:r>
          </a:p>
        </p:txBody>
      </p:sp>
    </p:spTree>
    <p:extLst>
      <p:ext uri="{BB962C8B-B14F-4D97-AF65-F5344CB8AC3E}">
        <p14:creationId xmlns:p14="http://schemas.microsoft.com/office/powerpoint/2010/main" val="3459117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/>
              <a:t>Палеогидрогеотермия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1257" y="835255"/>
            <a:ext cx="11707585" cy="508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Процессы формирования химического состава водных растворов во многом определяются </a:t>
            </a:r>
            <a:r>
              <a:rPr lang="ru-RU" sz="22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температурным режимом 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недр 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Знание геотерми­ческих условий, существовавших на отдельных этапах геологической истории района, имеет существенное значение для нефтегазовой геоло­гии, в первую очередь для </a:t>
            </a:r>
            <a:r>
              <a:rPr lang="ru-RU" sz="22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выявления зон </a:t>
            </a:r>
            <a:r>
              <a:rPr lang="ru-RU" sz="2200" dirty="0" err="1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нефтегазообразования</a:t>
            </a:r>
            <a:r>
              <a:rPr lang="ru-RU" sz="22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и </a:t>
            </a:r>
            <a:r>
              <a:rPr lang="ru-RU" sz="22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опре­деления направления миграции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флюидов, в том числе УВ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Существуют различные методы расчета </a:t>
            </a:r>
            <a:r>
              <a:rPr lang="ru-RU" sz="2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палеотемпературы</a:t>
            </a:r>
            <a:endParaRPr lang="ru-RU" sz="2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Один из методов учитывает </a:t>
            </a:r>
            <a:r>
              <a:rPr lang="ru-RU" sz="2200" dirty="0">
                <a:solidFill>
                  <a:srgbClr val="C00000"/>
                </a:solidFill>
                <a:cs typeface="Times New Roman" panose="02020603050405020304" pitchFamily="18" charset="0"/>
              </a:rPr>
              <a:t>особеннос­ти палеотектонических условий </a:t>
            </a:r>
            <a:r>
              <a:rPr lang="ru-RU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изучаемых отрезков времени, </a:t>
            </a:r>
            <a:r>
              <a:rPr lang="ru-RU" sz="2200" dirty="0">
                <a:solidFill>
                  <a:srgbClr val="C00000"/>
                </a:solidFill>
                <a:cs typeface="Times New Roman" panose="02020603050405020304" pitchFamily="18" charset="0"/>
              </a:rPr>
              <a:t>измене­ние мощностей отложений </a:t>
            </a:r>
            <a:r>
              <a:rPr lang="ru-RU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при уплотнении пород, а также </a:t>
            </a:r>
            <a:r>
              <a:rPr lang="ru-RU" sz="2200" dirty="0">
                <a:solidFill>
                  <a:srgbClr val="C00000"/>
                </a:solidFill>
                <a:cs typeface="Times New Roman" panose="02020603050405020304" pitchFamily="18" charset="0"/>
              </a:rPr>
              <a:t>изменение геотермических градиентов</a:t>
            </a:r>
            <a:r>
              <a:rPr lang="ru-RU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 в зависимости от глубины погружения стратиг­рафических комплексов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Для нефтегазовой геологии важное значение имеют </a:t>
            </a:r>
            <a:r>
              <a:rPr lang="ru-RU" sz="2200" dirty="0">
                <a:solidFill>
                  <a:srgbClr val="C00000"/>
                </a:solidFill>
                <a:cs typeface="Times New Roman" panose="02020603050405020304" pitchFamily="18" charset="0"/>
              </a:rPr>
              <a:t>данные о макси­мальных температурах</a:t>
            </a:r>
            <a:r>
              <a:rPr lang="ru-RU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, существовавших на различных этапах развития изучаемого комплекса, позволяющие судить </a:t>
            </a:r>
            <a:r>
              <a:rPr lang="ru-RU" sz="2200" dirty="0">
                <a:solidFill>
                  <a:srgbClr val="C00000"/>
                </a:solidFill>
                <a:cs typeface="Times New Roman" panose="02020603050405020304" pitchFamily="18" charset="0"/>
              </a:rPr>
              <a:t>о степени преобразования ОВ и фазовом состоянии УВ</a:t>
            </a:r>
          </a:p>
        </p:txBody>
      </p:sp>
    </p:spTree>
    <p:extLst>
      <p:ext uri="{BB962C8B-B14F-4D97-AF65-F5344CB8AC3E}">
        <p14:creationId xmlns:p14="http://schemas.microsoft.com/office/powerpoint/2010/main" val="1334980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7572" y="735113"/>
            <a:ext cx="3588204" cy="564187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/>
              <a:t>Палеогидрогеотермия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72807" y="6192325"/>
            <a:ext cx="116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FF"/>
                </a:solidFill>
              </a:rPr>
              <a:t>изотермы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76777" y="6277983"/>
            <a:ext cx="1267911" cy="516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dirty="0">
                <a:solidFill>
                  <a:srgbClr val="0000FF"/>
                </a:solidFill>
              </a:rPr>
              <a:t>границы </a:t>
            </a:r>
          </a:p>
          <a:p>
            <a:pPr algn="ctr">
              <a:lnSpc>
                <a:spcPct val="75000"/>
              </a:lnSpc>
            </a:pPr>
            <a:r>
              <a:rPr lang="ru-RU" dirty="0">
                <a:solidFill>
                  <a:srgbClr val="0000FF"/>
                </a:solidFill>
              </a:rPr>
              <a:t>отложений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52252" y="6276821"/>
            <a:ext cx="114646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dirty="0">
                <a:solidFill>
                  <a:srgbClr val="0000FF"/>
                </a:solidFill>
              </a:rPr>
              <a:t>границы </a:t>
            </a:r>
          </a:p>
          <a:p>
            <a:pPr algn="ctr">
              <a:lnSpc>
                <a:spcPct val="75000"/>
              </a:lnSpc>
            </a:pPr>
            <a:r>
              <a:rPr lang="ru-RU" dirty="0">
                <a:solidFill>
                  <a:srgbClr val="0000FF"/>
                </a:solidFill>
              </a:rPr>
              <a:t>З-С плиты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6571" y="737159"/>
            <a:ext cx="7847624" cy="595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Пример реконструкции поля максимальных темпе­ратур: </a:t>
            </a:r>
          </a:p>
          <a:p>
            <a:pPr>
              <a:spcBef>
                <a:spcPts val="500"/>
              </a:spcBef>
            </a:pP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Для ряда </a:t>
            </a:r>
            <a:r>
              <a:rPr lang="ru-RU" sz="22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нефтегазоводоносных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комплексов Западно-Сибирского бассейна реконструкция основана на учете данных по современным температурам и степени ох­лаждения пород в результате влияния следующих </a:t>
            </a:r>
            <a:r>
              <a:rPr lang="ru-RU" sz="2200" u="sng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факторов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региональ­ного уменьшения плотности теплового потока в геологической истории бассейна 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изменения климатических условий в олигоцен-раннечетвертичное время 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2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воздымания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и размыва части ранее накопленных осадков на севере бассейна 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резкого похолодания климата в </a:t>
            </a:r>
            <a:r>
              <a:rPr lang="ru-RU" sz="22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позднечетвертичное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время</a:t>
            </a:r>
          </a:p>
          <a:p>
            <a:pPr>
              <a:spcBef>
                <a:spcPts val="500"/>
              </a:spcBef>
            </a:pPr>
            <a:endParaRPr lang="ru-RU" sz="2200" dirty="0">
              <a:solidFill>
                <a:srgbClr val="000000"/>
              </a:solidFill>
              <a:ea typeface="Arial Unicode MS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</a:pP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Учитывая степень влияния каждого фактора, а также современные геотермические условия, составлены карты </a:t>
            </a:r>
            <a:r>
              <a:rPr lang="ru-RU" sz="22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максималь­ных </a:t>
            </a:r>
            <a:r>
              <a:rPr lang="ru-RU" sz="2200" dirty="0" err="1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палеотемператур</a:t>
            </a:r>
            <a:r>
              <a:rPr lang="ru-RU" sz="22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 </a:t>
            </a:r>
            <a:endParaRPr lang="ru-RU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56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/>
              <a:t>Палеогидрогеотермия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5043" y="1090138"/>
            <a:ext cx="1117418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Различные другие методы определения </a:t>
            </a:r>
            <a:r>
              <a:rPr lang="ru-RU" sz="22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палеотемператур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>
              <a:solidFill>
                <a:srgbClr val="000000"/>
              </a:solidFill>
              <a:ea typeface="Arial Unicode MS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На основе выявления закономерностей распределения температуры в разновозрастных регионах, рассматривае­мых на фоне особенностей геологического развития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>
              <a:solidFill>
                <a:srgbClr val="000000"/>
              </a:solidFill>
              <a:ea typeface="Arial Unicode MS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На основе соста­ва газово-жидких включений. Сведения об их составе позволяют судить о температуре и минерализации водных растворов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>
              <a:solidFill>
                <a:srgbClr val="000000"/>
              </a:solidFill>
              <a:ea typeface="Arial Unicode MS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На основе зависимости отражающей способности </a:t>
            </a:r>
            <a:r>
              <a:rPr lang="ru-RU" sz="22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витринита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от температуры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>
              <a:solidFill>
                <a:srgbClr val="000000"/>
              </a:solidFill>
              <a:ea typeface="Arial Unicode MS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На основе определе­ния температуры древних водных растворов по составу травертинов</a:t>
            </a:r>
          </a:p>
        </p:txBody>
      </p:sp>
    </p:spTree>
    <p:extLst>
      <p:ext uri="{BB962C8B-B14F-4D97-AF65-F5344CB8AC3E}">
        <p14:creationId xmlns:p14="http://schemas.microsoft.com/office/powerpoint/2010/main" val="279022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0915" y="703918"/>
            <a:ext cx="4722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Палеогидрогеология</a:t>
            </a:r>
            <a:r>
              <a:rPr lang="ru-RU" sz="36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8071" y="1686724"/>
            <a:ext cx="109455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ru-RU" sz="3400" dirty="0"/>
              <a:t>Теоретические основы</a:t>
            </a:r>
            <a:r>
              <a:rPr lang="en-US" sz="3400" dirty="0"/>
              <a:t> </a:t>
            </a:r>
            <a:r>
              <a:rPr lang="ru-RU" sz="3400" dirty="0"/>
              <a:t>палеогидрогеологических исследований</a:t>
            </a:r>
            <a:endParaRPr lang="en-US" sz="3400" dirty="0"/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ru-RU" sz="3400" dirty="0" err="1"/>
              <a:t>Палеогидрогеодинамика</a:t>
            </a:r>
            <a:endParaRPr lang="en-US" sz="3400" dirty="0"/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ru-RU" sz="3400" dirty="0" err="1"/>
              <a:t>Палеогидрогеохимия</a:t>
            </a:r>
            <a:endParaRPr lang="en-US" sz="3400" dirty="0"/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ru-RU" sz="3400" dirty="0" err="1"/>
              <a:t>Палеогидрогеотермия</a:t>
            </a:r>
            <a:endParaRPr lang="en-US" sz="3400" dirty="0"/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ru-RU" sz="3400" dirty="0"/>
              <a:t>Палеогидрогеологические исследования при поисках залежей углеводородов</a:t>
            </a:r>
          </a:p>
        </p:txBody>
      </p:sp>
    </p:spTree>
    <p:extLst>
      <p:ext uri="{BB962C8B-B14F-4D97-AF65-F5344CB8AC3E}">
        <p14:creationId xmlns:p14="http://schemas.microsoft.com/office/powerpoint/2010/main" val="2049387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7"/>
            <a:ext cx="12192000" cy="12393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Палеогидрогеологические исследования при поисках залежей углеводородов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3561" y="1538566"/>
            <a:ext cx="11562736" cy="434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На </a:t>
            </a:r>
            <a:r>
              <a:rPr lang="ru-RU" sz="2600" b="1" dirty="0" err="1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элизионных</a:t>
            </a:r>
            <a:r>
              <a:rPr lang="ru-RU" sz="2600" b="1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 этапах </a:t>
            </a: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гидрогеологической исто­рии в природных водонапорных системах </a:t>
            </a:r>
            <a:r>
              <a:rPr lang="ru-RU" sz="26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геостатического</a:t>
            </a: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типа под действием неравномерного </a:t>
            </a:r>
            <a:r>
              <a:rPr lang="ru-RU" sz="26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прогибания</a:t>
            </a: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и уплотнения осадков </a:t>
            </a:r>
            <a:r>
              <a:rPr lang="ru-RU" sz="2600" dirty="0">
                <a:solidFill>
                  <a:srgbClr val="0000FF"/>
                </a:solidFill>
                <a:ea typeface="Arial Unicode MS"/>
                <a:cs typeface="Times New Roman" panose="02020603050405020304" pitchFamily="18" charset="0"/>
              </a:rPr>
              <a:t>движение флюидов происходит с относительно небольшими скоростями при низкой окисляющей активности литосферных вод</a:t>
            </a: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Компрессия осадков, сопровождающаяся </a:t>
            </a:r>
            <a:r>
              <a:rPr lang="ru-RU" sz="26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элизионным</a:t>
            </a: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водообменом</a:t>
            </a: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, обусловливает </a:t>
            </a:r>
            <a:r>
              <a:rPr lang="ru-RU" sz="2600" dirty="0">
                <a:solidFill>
                  <a:srgbClr val="0000FF"/>
                </a:solidFill>
                <a:ea typeface="Arial Unicode MS"/>
                <a:cs typeface="Times New Roman" panose="02020603050405020304" pitchFamily="18" charset="0"/>
              </a:rPr>
              <a:t>эмиграцию УВ из </a:t>
            </a:r>
            <a:r>
              <a:rPr lang="ru-RU" sz="2600" dirty="0" err="1">
                <a:solidFill>
                  <a:srgbClr val="0000FF"/>
                </a:solidFill>
                <a:ea typeface="Arial Unicode MS"/>
                <a:cs typeface="Times New Roman" panose="02020603050405020304" pitchFamily="18" charset="0"/>
              </a:rPr>
              <a:t>нефтегазопроизводящих</a:t>
            </a:r>
            <a:r>
              <a:rPr lang="ru-RU" sz="2600" dirty="0">
                <a:solidFill>
                  <a:srgbClr val="0000FF"/>
                </a:solidFill>
                <a:ea typeface="Arial Unicode MS"/>
                <a:cs typeface="Times New Roman" panose="02020603050405020304" pitchFamily="18" charset="0"/>
              </a:rPr>
              <a:t> толщ и поступление их в коллекто­ры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Восстановительный характер водных растворов </a:t>
            </a: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препятствует хими­ческой деструкции УВ и способствует </a:t>
            </a:r>
            <a:r>
              <a:rPr lang="ru-RU" sz="2600" dirty="0">
                <a:solidFill>
                  <a:srgbClr val="0000FF"/>
                </a:solidFill>
                <a:ea typeface="Arial Unicode MS"/>
                <a:cs typeface="Times New Roman" panose="02020603050405020304" pitchFamily="18" charset="0"/>
              </a:rPr>
              <a:t>продолжению процессов их гене­рации </a:t>
            </a:r>
          </a:p>
        </p:txBody>
      </p:sp>
    </p:spTree>
    <p:extLst>
      <p:ext uri="{BB962C8B-B14F-4D97-AF65-F5344CB8AC3E}">
        <p14:creationId xmlns:p14="http://schemas.microsoft.com/office/powerpoint/2010/main" val="4192855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6476" y="1161196"/>
            <a:ext cx="11869409" cy="5775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На </a:t>
            </a:r>
            <a:r>
              <a:rPr lang="ru-RU" sz="2300" b="1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инфильтрационных этапах </a:t>
            </a:r>
            <a:r>
              <a:rPr lang="ru-RU" sz="23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в результате инфильтрации </a:t>
            </a:r>
            <a:r>
              <a:rPr lang="ru-RU" sz="23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атмогенных</a:t>
            </a:r>
            <a:r>
              <a:rPr lang="ru-RU" sz="23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вод в </a:t>
            </a:r>
            <a:r>
              <a:rPr lang="ru-RU" sz="23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нефтегазоводоносные</a:t>
            </a:r>
            <a:r>
              <a:rPr lang="ru-RU" sz="23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толщи в этих толщах происходит </a:t>
            </a:r>
            <a:r>
              <a:rPr lang="ru-RU" sz="2300" dirty="0">
                <a:solidFill>
                  <a:srgbClr val="0000FF"/>
                </a:solidFill>
                <a:ea typeface="Arial Unicode MS"/>
                <a:cs typeface="Times New Roman" panose="02020603050405020304" pitchFamily="18" charset="0"/>
              </a:rPr>
              <a:t>деструк­ция УВ </a:t>
            </a:r>
            <a:r>
              <a:rPr lang="ru-RU" sz="23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или </a:t>
            </a:r>
            <a:r>
              <a:rPr lang="ru-RU" sz="2300" dirty="0">
                <a:solidFill>
                  <a:srgbClr val="0000FF"/>
                </a:solidFill>
                <a:ea typeface="Arial Unicode MS"/>
                <a:cs typeface="Times New Roman" panose="02020603050405020304" pitchFamily="18" charset="0"/>
              </a:rPr>
              <a:t>переформирование залежей </a:t>
            </a:r>
            <a:r>
              <a:rPr lang="ru-RU" sz="23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как следствие изменения струк­турного плана и гидродинамических условий 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Поэтому при сравнитель­ной оценке перспектив </a:t>
            </a:r>
            <a:r>
              <a:rPr lang="ru-RU" sz="23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нефтегазоносности</a:t>
            </a:r>
            <a:r>
              <a:rPr lang="ru-RU" sz="23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необходимо учитывать интен­сивность </a:t>
            </a:r>
            <a:r>
              <a:rPr lang="ru-RU" sz="23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водообмена</a:t>
            </a:r>
            <a:r>
              <a:rPr lang="ru-RU" sz="23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на всех этапах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Интенсивность </a:t>
            </a:r>
            <a:r>
              <a:rPr lang="ru-RU" sz="23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элизионного</a:t>
            </a:r>
            <a:r>
              <a:rPr lang="ru-RU" sz="23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водо­обмена</a:t>
            </a:r>
            <a:r>
              <a:rPr lang="ru-RU" sz="23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особенно важно учитывать после времени формирования ловуш­ки 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В этом случае, </a:t>
            </a:r>
            <a:r>
              <a:rPr lang="ru-RU" sz="23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чем больше величина ПИЭВ</a:t>
            </a:r>
            <a:r>
              <a:rPr lang="ru-RU" sz="23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, тем выше следует оцени­вать </a:t>
            </a:r>
            <a:r>
              <a:rPr lang="ru-RU" sz="23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перспективы </a:t>
            </a:r>
            <a:r>
              <a:rPr lang="ru-RU" sz="2300" dirty="0" err="1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нефтегазоносности</a:t>
            </a:r>
            <a:r>
              <a:rPr lang="ru-RU" sz="23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изучаемого комплекса 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Необходи­мо также учитывать абсолютную и относительную длительность инфильт­рационных этапов в гидрогеологической истории района или комплекса после образования залежей, а также </a:t>
            </a:r>
            <a:r>
              <a:rPr lang="ru-RU" sz="23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показатель интенсивности инфильт­рационного </a:t>
            </a:r>
            <a:r>
              <a:rPr lang="ru-RU" sz="2300" dirty="0" err="1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водообмена</a:t>
            </a:r>
            <a:r>
              <a:rPr lang="ru-RU" sz="23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на этапах, следовавших за временем образова­ния залежей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0647"/>
            <a:ext cx="12192000" cy="12393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Палеогидрогеологические исследования при поисках залежей углеводородов</a:t>
            </a:r>
          </a:p>
        </p:txBody>
      </p:sp>
    </p:spTree>
    <p:extLst>
      <p:ext uri="{BB962C8B-B14F-4D97-AF65-F5344CB8AC3E}">
        <p14:creationId xmlns:p14="http://schemas.microsoft.com/office/powerpoint/2010/main" val="3034024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7"/>
            <a:ext cx="12192000" cy="12393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Палеогидрогеологические исследования при поисках залежей углеводородов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7373" y="1501855"/>
            <a:ext cx="11567886" cy="3821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В качестве ориентировочного </a:t>
            </a:r>
            <a:r>
              <a:rPr lang="ru-RU" sz="26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критерия</a:t>
            </a: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для сравнения различных районов может служить</a:t>
            </a:r>
            <a:r>
              <a:rPr lang="ru-RU" sz="26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 коэффициент</a:t>
            </a: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, представляющий собой </a:t>
            </a:r>
            <a:r>
              <a:rPr lang="ru-RU" sz="26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отноше­ние суммы времени </a:t>
            </a:r>
            <a:r>
              <a:rPr lang="ru-RU" sz="2600" dirty="0" err="1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элизионных</a:t>
            </a:r>
            <a:r>
              <a:rPr lang="ru-RU" sz="26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 этапов к сумме времени инфильтра­ционных этапов </a:t>
            </a: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в истории изучаемого комплекса осадков. 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Чем </a:t>
            </a:r>
            <a:r>
              <a:rPr lang="ru-RU" sz="2600" u="sng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продол­жительнее </a:t>
            </a:r>
            <a:r>
              <a:rPr lang="ru-RU" sz="2600" u="sng" dirty="0" err="1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элизионные</a:t>
            </a:r>
            <a:r>
              <a:rPr lang="ru-RU" sz="2600" u="sng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и более кратковременны инфильтрационные эта­пы, тем этот </a:t>
            </a:r>
            <a:r>
              <a:rPr lang="ru-RU" sz="26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коэффициент больше </a:t>
            </a: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по своему числовому значению, а сле­довательно, и </a:t>
            </a:r>
            <a:r>
              <a:rPr lang="ru-RU" sz="26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более благоприятны </a:t>
            </a: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(при прочих равных факторах) </a:t>
            </a:r>
            <a:r>
              <a:rPr lang="ru-RU" sz="26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усло­вия для формирования и консервации залежей нефти и газа</a:t>
            </a:r>
            <a:endParaRPr lang="ru-RU" sz="2600" dirty="0">
              <a:solidFill>
                <a:srgbClr val="000000"/>
              </a:solidFill>
              <a:ea typeface="Arial Unicode M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170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7"/>
            <a:ext cx="12192000" cy="12393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Палеогидрогеологические исследования при поисках залежей углеводородов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6228" y="2134366"/>
            <a:ext cx="11219543" cy="2713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7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При оценке перспектив </a:t>
            </a:r>
            <a:r>
              <a:rPr lang="ru-RU" sz="27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нефтегазоносности</a:t>
            </a:r>
            <a:r>
              <a:rPr lang="ru-RU" sz="27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существенное значение имеет </a:t>
            </a:r>
            <a:r>
              <a:rPr lang="ru-RU" sz="27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определение масштабов разгрузки вод </a:t>
            </a:r>
            <a:r>
              <a:rPr lang="ru-RU" sz="27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во времени 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7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Это позволяет судить о гидрогеологической </a:t>
            </a:r>
            <a:r>
              <a:rPr lang="ru-RU" sz="2700" dirty="0" err="1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раскрытости</a:t>
            </a:r>
            <a:r>
              <a:rPr lang="ru-RU" sz="27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 недр</a:t>
            </a:r>
            <a:r>
              <a:rPr lang="ru-RU" sz="27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, возможной </a:t>
            </a:r>
            <a:r>
              <a:rPr lang="ru-RU" sz="27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утечке УВ из </a:t>
            </a:r>
            <a:r>
              <a:rPr lang="ru-RU" sz="2700" dirty="0" err="1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нефтегазоводоносных</a:t>
            </a:r>
            <a:r>
              <a:rPr lang="ru-RU" sz="27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 комплексов</a:t>
            </a:r>
            <a:r>
              <a:rPr lang="ru-RU" sz="27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, о </a:t>
            </a:r>
            <a:r>
              <a:rPr lang="ru-RU" sz="27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переформировании залежей</a:t>
            </a:r>
            <a:r>
              <a:rPr lang="ru-RU" sz="27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, а также </a:t>
            </a:r>
            <a:r>
              <a:rPr lang="ru-RU" sz="27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о степени сохранности залежей нефти и газа </a:t>
            </a:r>
            <a:r>
              <a:rPr lang="ru-RU" sz="27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на различных этапах гидрогеологической истории</a:t>
            </a:r>
          </a:p>
        </p:txBody>
      </p:sp>
    </p:spTree>
    <p:extLst>
      <p:ext uri="{BB962C8B-B14F-4D97-AF65-F5344CB8AC3E}">
        <p14:creationId xmlns:p14="http://schemas.microsoft.com/office/powerpoint/2010/main" val="3861682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7"/>
            <a:ext cx="12192000" cy="12393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Палеогидрогеологические исследования при поисках залежей углеводородов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6743" y="1257158"/>
            <a:ext cx="11654971" cy="5550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6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Палеогидрогеодинамические</a:t>
            </a: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реконструкции на </a:t>
            </a:r>
            <a:r>
              <a:rPr lang="ru-RU" sz="26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элизионных</a:t>
            </a: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этапах гидрогеологической истории позволяют воссоздавать пространственное положение </a:t>
            </a:r>
            <a:r>
              <a:rPr lang="ru-RU" sz="26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зон генерации и аккумуляции нефти и газов</a:t>
            </a: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При этом в оса­дочном бассейне </a:t>
            </a:r>
            <a:r>
              <a:rPr lang="ru-RU" sz="2600" dirty="0">
                <a:solidFill>
                  <a:srgbClr val="0000FF"/>
                </a:solidFill>
                <a:ea typeface="Arial Unicode MS"/>
                <a:cs typeface="Times New Roman" panose="02020603050405020304" pitchFamily="18" charset="0"/>
              </a:rPr>
              <a:t>области </a:t>
            </a:r>
            <a:r>
              <a:rPr lang="ru-RU" sz="2600" dirty="0" err="1">
                <a:solidFill>
                  <a:srgbClr val="0000FF"/>
                </a:solidFill>
                <a:ea typeface="Arial Unicode MS"/>
                <a:cs typeface="Times New Roman" panose="02020603050405020304" pitchFamily="18" charset="0"/>
              </a:rPr>
              <a:t>прогибания</a:t>
            </a:r>
            <a:r>
              <a:rPr lang="ru-RU" sz="2600" dirty="0">
                <a:solidFill>
                  <a:srgbClr val="0000FF"/>
                </a:solidFill>
                <a:ea typeface="Arial Unicode MS"/>
                <a:cs typeface="Times New Roman" panose="02020603050405020304" pitchFamily="18" charset="0"/>
              </a:rPr>
              <a:t> и накопления осадков </a:t>
            </a: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(</a:t>
            </a:r>
            <a:r>
              <a:rPr lang="ru-RU" sz="26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палеопьезомаксимумы</a:t>
            </a: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) рассматриваются как зоны </a:t>
            </a:r>
            <a:r>
              <a:rPr lang="ru-RU" sz="2600" b="1" dirty="0" err="1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нефтегазообразования</a:t>
            </a: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, в которых происходит генерация УВ, а </a:t>
            </a:r>
            <a:r>
              <a:rPr lang="ru-RU" sz="2600" dirty="0">
                <a:solidFill>
                  <a:srgbClr val="0000FF"/>
                </a:solidFill>
                <a:ea typeface="Arial Unicode MS"/>
                <a:cs typeface="Times New Roman" panose="02020603050405020304" pitchFamily="18" charset="0"/>
              </a:rPr>
              <a:t>области относительных поднятий</a:t>
            </a: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, где давление ниже и куда вследствие этого направлено движение флюи­дов (</a:t>
            </a:r>
            <a:r>
              <a:rPr lang="ru-RU" sz="26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палеопьезоминимумы</a:t>
            </a: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), относятся к зонам </a:t>
            </a:r>
            <a:r>
              <a:rPr lang="ru-RU" sz="2600" b="1" dirty="0" err="1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нефтегазонакопления</a:t>
            </a:r>
            <a:endParaRPr lang="ru-RU" sz="2600" b="1" dirty="0">
              <a:solidFill>
                <a:srgbClr val="C00000"/>
              </a:solidFill>
              <a:ea typeface="Arial Unicode MS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00FF"/>
                </a:solidFill>
              </a:rPr>
              <a:t>Воссоздание гидрогеодинамических условий </a:t>
            </a:r>
            <a:r>
              <a:rPr lang="ru-RU" sz="2600" dirty="0"/>
              <a:t>для каждого этапа раз­вития комплекса на основе периодизации гидрогеологической истории позволяет установить </a:t>
            </a:r>
            <a:r>
              <a:rPr lang="ru-RU" sz="2600" dirty="0" err="1">
                <a:solidFill>
                  <a:srgbClr val="C00000"/>
                </a:solidFill>
              </a:rPr>
              <a:t>унаследованность</a:t>
            </a:r>
            <a:r>
              <a:rPr lang="ru-RU" sz="2600" dirty="0">
                <a:solidFill>
                  <a:srgbClr val="C00000"/>
                </a:solidFill>
              </a:rPr>
              <a:t> пространственного положения зон </a:t>
            </a:r>
            <a:r>
              <a:rPr lang="ru-RU" sz="2600" dirty="0" err="1">
                <a:solidFill>
                  <a:srgbClr val="C00000"/>
                </a:solidFill>
              </a:rPr>
              <a:t>нефтегазообразования</a:t>
            </a:r>
            <a:r>
              <a:rPr lang="ru-RU" sz="2600" dirty="0">
                <a:solidFill>
                  <a:srgbClr val="C00000"/>
                </a:solidFill>
              </a:rPr>
              <a:t> и </a:t>
            </a:r>
            <a:r>
              <a:rPr lang="ru-RU" sz="2600" dirty="0" err="1">
                <a:solidFill>
                  <a:srgbClr val="C00000"/>
                </a:solidFill>
              </a:rPr>
              <a:t>нефтегазонакопления</a:t>
            </a:r>
            <a:r>
              <a:rPr lang="ru-RU" sz="2600" dirty="0">
                <a:solidFill>
                  <a:srgbClr val="C00000"/>
                </a:solidFill>
              </a:rPr>
              <a:t> </a:t>
            </a:r>
            <a:r>
              <a:rPr lang="ru-RU" sz="2600" dirty="0"/>
              <a:t>или определить их смещение в плане и во времени</a:t>
            </a:r>
            <a:endParaRPr lang="ru-RU" sz="2600" dirty="0">
              <a:solidFill>
                <a:srgbClr val="000000"/>
              </a:solidFill>
              <a:ea typeface="Arial Unicode M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375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801" y="1199274"/>
            <a:ext cx="3704657" cy="533963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50647"/>
            <a:ext cx="12192000" cy="12393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Палеогидрогеологические исследования при поисках залежей углеводородов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1408837"/>
            <a:ext cx="772125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Палеогидрогеологические реконструкции, являясь составной частью комплекса геологических и гидрогеологических исследований осадоч­ных бассейнов, дают </a:t>
            </a:r>
            <a:r>
              <a:rPr lang="ru-RU" sz="2400" dirty="0">
                <a:solidFill>
                  <a:srgbClr val="C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возможность сравнительной оценки перспектив </a:t>
            </a:r>
            <a:r>
              <a:rPr lang="ru-RU" sz="2400" dirty="0" err="1">
                <a:solidFill>
                  <a:srgbClr val="C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нефтегазоносности</a:t>
            </a:r>
            <a:r>
              <a:rPr lang="ru-RU" sz="2400" dirty="0">
                <a:solidFill>
                  <a:srgbClr val="C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отдельных частей изучаемой </a:t>
            </a:r>
            <a:r>
              <a:rPr lang="ru-RU" sz="2400" dirty="0" err="1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теорритории</a:t>
            </a:r>
            <a:r>
              <a:rPr lang="ru-RU" sz="24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(аквато­рии). </a:t>
            </a:r>
          </a:p>
          <a:p>
            <a:endParaRPr lang="ru-RU" sz="2400" dirty="0">
              <a:solidFill>
                <a:srgbClr val="000000"/>
              </a:solidFill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</a:rPr>
              <a:t>По анализу развития </a:t>
            </a:r>
            <a:r>
              <a:rPr lang="ru-RU" sz="2400" dirty="0" err="1">
                <a:solidFill>
                  <a:srgbClr val="C00000"/>
                </a:solidFill>
              </a:rPr>
              <a:t>палеоструктурного</a:t>
            </a:r>
            <a:r>
              <a:rPr lang="ru-RU" sz="2400" dirty="0">
                <a:solidFill>
                  <a:srgbClr val="C00000"/>
                </a:solidFill>
              </a:rPr>
              <a:t> плана </a:t>
            </a:r>
            <a:r>
              <a:rPr lang="ru-RU" sz="2400" dirty="0"/>
              <a:t>представляется возможным реконструировать изменение </a:t>
            </a:r>
            <a:r>
              <a:rPr lang="ru-RU" sz="2400" dirty="0" err="1"/>
              <a:t>палеогидрогеодинамических</a:t>
            </a:r>
            <a:r>
              <a:rPr lang="ru-RU" sz="2400" dirty="0"/>
              <a:t> условий, а в пре­делах распространения пластов-коллекторов – выделить территории раз­личной степени перспективности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3911563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36092"/>
              </p:ext>
            </p:extLst>
          </p:nvPr>
        </p:nvGraphicFramePr>
        <p:xfrm>
          <a:off x="194311" y="731504"/>
          <a:ext cx="11755951" cy="603124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094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6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4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3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Основные этапы исследований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Выявление условий формирования и сохранения залежей нефти и газа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Качественная</a:t>
                      </a:r>
                      <a:r>
                        <a:rPr lang="ru-RU" sz="1600" b="1" u="none" strike="noStrike" dirty="0">
                          <a:effectLst/>
                        </a:rPr>
                        <a:t> оценка перспектив </a:t>
                      </a:r>
                      <a:r>
                        <a:rPr lang="ru-RU" sz="1600" b="1" u="none" strike="noStrike" dirty="0" err="1">
                          <a:effectLst/>
                        </a:rPr>
                        <a:t>нефтегазоносности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Количественная</a:t>
                      </a:r>
                      <a:r>
                        <a:rPr lang="ru-RU" sz="1600" b="1" u="none" strike="noStrike" dirty="0">
                          <a:effectLst/>
                        </a:rPr>
                        <a:t> оценка перспектив </a:t>
                      </a:r>
                      <a:r>
                        <a:rPr lang="ru-RU" sz="1600" b="1" u="none" strike="noStrike" dirty="0" err="1">
                          <a:effectLst/>
                        </a:rPr>
                        <a:t>нефтегазоносности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41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Периодизация </a:t>
                      </a:r>
                      <a:r>
                        <a:rPr lang="ru-RU" sz="1600" u="none" strike="noStrike" dirty="0">
                          <a:effectLst/>
                        </a:rPr>
                        <a:t>гидрогеологической истории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Определение гидрогеологических </a:t>
                      </a:r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циклов</a:t>
                      </a:r>
                      <a:r>
                        <a:rPr lang="ru-RU" sz="1600" u="none" strike="noStrike" dirty="0">
                          <a:effectLst/>
                        </a:rPr>
                        <a:t>, длительности </a:t>
                      </a:r>
                      <a:r>
                        <a:rPr lang="ru-RU" sz="1600" u="none" strike="noStrike" dirty="0" err="1">
                          <a:effectLst/>
                        </a:rPr>
                        <a:t>элизионных</a:t>
                      </a:r>
                      <a:r>
                        <a:rPr lang="ru-RU" sz="1600" u="none" strike="noStrike" dirty="0">
                          <a:effectLst/>
                        </a:rPr>
                        <a:t> и инфильтрационных </a:t>
                      </a:r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этапов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Определение </a:t>
                      </a:r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соотношения продолжительности </a:t>
                      </a:r>
                      <a:r>
                        <a:rPr lang="ru-RU" sz="1600" u="none" strike="noStrike" dirty="0" err="1">
                          <a:effectLst/>
                        </a:rPr>
                        <a:t>элизионных</a:t>
                      </a:r>
                      <a:r>
                        <a:rPr lang="ru-RU" sz="1600" u="none" strike="noStrike" dirty="0">
                          <a:effectLst/>
                        </a:rPr>
                        <a:t> и инфильтрационных </a:t>
                      </a:r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этапов </a:t>
                      </a:r>
                      <a:r>
                        <a:rPr lang="ru-RU" sz="1600" u="none" strike="noStrike" dirty="0" err="1">
                          <a:effectLst/>
                        </a:rPr>
                        <a:t>гедрогеологических</a:t>
                      </a:r>
                      <a:r>
                        <a:rPr lang="ru-RU" sz="1600" u="none" strike="noStrike" dirty="0">
                          <a:effectLst/>
                        </a:rPr>
                        <a:t> циклов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</a:rPr>
                        <a:t>Палеогидрогео</a:t>
                      </a:r>
                      <a:r>
                        <a:rPr lang="ru-RU" sz="1600" u="none" strike="noStrike" dirty="0">
                          <a:effectLst/>
                        </a:rPr>
                        <a:t>-</a:t>
                      </a:r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динамические</a:t>
                      </a:r>
                      <a:r>
                        <a:rPr lang="ru-RU" sz="1600" u="none" strike="noStrike" dirty="0">
                          <a:effectLst/>
                        </a:rPr>
                        <a:t> реконструкции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Выделение </a:t>
                      </a:r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типов природных водонапорных систем </a:t>
                      </a:r>
                      <a:r>
                        <a:rPr lang="ru-RU" sz="1600" u="none" strike="noStrike" dirty="0">
                          <a:effectLst/>
                        </a:rPr>
                        <a:t>и анализ их </a:t>
                      </a:r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развития</a:t>
                      </a:r>
                      <a:r>
                        <a:rPr lang="ru-RU" sz="1600" u="none" strike="noStrike" dirty="0">
                          <a:effectLst/>
                        </a:rPr>
                        <a:t> в осадочном бассейне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Выделение </a:t>
                      </a:r>
                      <a:r>
                        <a:rPr lang="ru-RU" sz="16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палеопьезомаксимумов</a:t>
                      </a:r>
                      <a:r>
                        <a:rPr lang="ru-RU" sz="1600" u="none" strike="noStrike" dirty="0">
                          <a:effectLst/>
                        </a:rPr>
                        <a:t> и </a:t>
                      </a:r>
                      <a:r>
                        <a:rPr lang="ru-RU" sz="16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палеопьезоминимумов</a:t>
                      </a:r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600" u="none" strike="noStrike" dirty="0">
                          <a:effectLst/>
                        </a:rPr>
                        <a:t>на </a:t>
                      </a:r>
                      <a:r>
                        <a:rPr lang="ru-RU" sz="1600" u="none" strike="noStrike" dirty="0" err="1">
                          <a:effectLst/>
                        </a:rPr>
                        <a:t>элизионных</a:t>
                      </a:r>
                      <a:r>
                        <a:rPr lang="ru-RU" sz="1600" u="none" strike="noStrike" dirty="0">
                          <a:effectLst/>
                        </a:rPr>
                        <a:t> этапах.</a:t>
                      </a:r>
                    </a:p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Восстановление </a:t>
                      </a:r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условий миграции флюидов </a:t>
                      </a:r>
                      <a:r>
                        <a:rPr lang="ru-RU" sz="1600" u="none" strike="noStrike" dirty="0">
                          <a:effectLst/>
                        </a:rPr>
                        <a:t>на Э и </a:t>
                      </a:r>
                      <a:r>
                        <a:rPr lang="ru-RU" sz="1600" u="none" strike="noStrike" dirty="0" err="1">
                          <a:effectLst/>
                        </a:rPr>
                        <a:t>И</a:t>
                      </a:r>
                      <a:r>
                        <a:rPr lang="ru-RU" sz="1600" u="none" strike="noStrike" dirty="0">
                          <a:effectLst/>
                        </a:rPr>
                        <a:t> этапах. Оценка </a:t>
                      </a:r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масштабов разгрузки </a:t>
                      </a:r>
                      <a:r>
                        <a:rPr lang="ru-RU" sz="1600" u="none" strike="noStrike" dirty="0">
                          <a:effectLst/>
                        </a:rPr>
                        <a:t>вод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Расчет ПИЭВ, ПИИВ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Палеогидрогео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химические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реконструкции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Определение </a:t>
                      </a:r>
                      <a:r>
                        <a:rPr lang="ru-RU" sz="16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из­менения минерализации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состава вод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водорастворенных</a:t>
                      </a:r>
                      <a:r>
                        <a:rPr lang="ru-RU" sz="16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газов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т.д.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Определение </a:t>
                      </a:r>
                      <a:r>
                        <a:rPr lang="ru-RU" sz="16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соотно­шения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седиментогенных и инфильтрационных вод в водоносных комплексах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Определение содержания в водах УВ и окислителей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Палеогидрогео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600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термические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реконструкции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Определение </a:t>
                      </a:r>
                      <a:r>
                        <a:rPr lang="ru-RU" sz="16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из­менения температуры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геотер­мического гра­диента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т.д.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Прогнозирование</a:t>
                      </a:r>
                      <a:r>
                        <a:rPr lang="ru-RU" sz="1600" u="none" strike="noStrike" baseline="0" dirty="0">
                          <a:effectLst/>
                        </a:rPr>
                        <a:t> </a:t>
                      </a:r>
                      <a:r>
                        <a:rPr lang="ru-RU" sz="16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фазового состояния </a:t>
                      </a:r>
                      <a:r>
                        <a:rPr lang="ru-RU" sz="1600" u="none" strike="noStrike" baseline="0" dirty="0">
                          <a:effectLst/>
                        </a:rPr>
                        <a:t>УВ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 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749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Обобщение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палеогидро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-геологичес­ких данных и вы­воды</a:t>
                      </a:r>
                    </a:p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 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Соотношение зон </a:t>
                      </a:r>
                      <a:r>
                        <a:rPr lang="ru-RU" sz="1600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нефтегазообразования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600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нефтегазонакопления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(во времени и пространстве).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перспектив </a:t>
                      </a:r>
                      <a:r>
                        <a:rPr lang="ru-RU" sz="1600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нефтегазоносности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выделение террито­рий различной степе­ни перспективности. </a:t>
                      </a:r>
                      <a:r>
                        <a:rPr lang="ru-RU" sz="16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объ­ектов для поисково-разведочных работ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Расчет балансов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нефтегазообразования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нефтегазоразрушения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0" y="50647"/>
            <a:ext cx="12192000" cy="6430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/>
              <a:t>Схема палеогидрогеологических реконструкций при поисках залежей УВ</a:t>
            </a:r>
          </a:p>
        </p:txBody>
      </p:sp>
    </p:spTree>
    <p:extLst>
      <p:ext uri="{BB962C8B-B14F-4D97-AF65-F5344CB8AC3E}">
        <p14:creationId xmlns:p14="http://schemas.microsoft.com/office/powerpoint/2010/main" val="303235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6896099"/>
          </a:xfrm>
          <a:prstGeom prst="rect">
            <a:avLst/>
          </a:prstGeo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370371" y="1808163"/>
            <a:ext cx="9822426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75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иугольник 6"/>
          <p:cNvSpPr/>
          <p:nvPr/>
        </p:nvSpPr>
        <p:spPr>
          <a:xfrm>
            <a:off x="149291" y="2668043"/>
            <a:ext cx="7427167" cy="3987367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1618" y="1191602"/>
            <a:ext cx="115572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C00000"/>
                </a:solidFill>
                <a:ea typeface="Arial Unicode MS" panose="020B0604020202020204"/>
                <a:cs typeface="Times New Roman" panose="02020603050405020304" pitchFamily="18" charset="0"/>
              </a:rPr>
              <a:t>Палеогидрогеология</a:t>
            </a:r>
            <a:r>
              <a:rPr lang="ru-RU" sz="2800" dirty="0">
                <a:solidFill>
                  <a:srgbClr val="000000"/>
                </a:solidFill>
                <a:ea typeface="Arial Unicode MS" panose="020B0604020202020204"/>
                <a:cs typeface="Times New Roman" panose="02020603050405020304" pitchFamily="18" charset="0"/>
              </a:rPr>
              <a:t> — отрасль геологических знаний, изучающих </a:t>
            </a:r>
            <a:r>
              <a:rPr lang="ru-RU" sz="2800" dirty="0">
                <a:solidFill>
                  <a:srgbClr val="C00000"/>
                </a:solidFill>
                <a:ea typeface="Arial Unicode MS" panose="020B0604020202020204"/>
                <a:cs typeface="Times New Roman" panose="02020603050405020304" pitchFamily="18" charset="0"/>
              </a:rPr>
              <a:t>древние гидрогеологические условия </a:t>
            </a:r>
            <a:r>
              <a:rPr lang="ru-RU" sz="2800" dirty="0">
                <a:solidFill>
                  <a:srgbClr val="000000"/>
                </a:solidFill>
                <a:ea typeface="Arial Unicode MS" panose="020B0604020202020204"/>
                <a:cs typeface="Times New Roman" panose="02020603050405020304" pitchFamily="18" charset="0"/>
              </a:rPr>
              <a:t>и их развитие в течение геологического времени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285" y="2817498"/>
            <a:ext cx="5734968" cy="3654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ru-RU" sz="2700" b="1" dirty="0">
                <a:ea typeface="Arial Unicode MS" panose="020B0604020202020204"/>
                <a:cs typeface="Times New Roman" panose="02020603050405020304" pitchFamily="18" charset="0"/>
              </a:rPr>
              <a:t>Задачи</a:t>
            </a:r>
            <a:r>
              <a:rPr lang="ru-RU" sz="2700" dirty="0">
                <a:ea typeface="Arial Unicode MS" panose="020B0604020202020204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ea typeface="Arial Unicode MS" panose="020B0604020202020204"/>
                <a:cs typeface="Times New Roman" panose="02020603050405020304" pitchFamily="18" charset="0"/>
              </a:rPr>
              <a:t>палеогидрогеологии</a:t>
            </a:r>
            <a:r>
              <a:rPr lang="ru-RU" sz="2700" dirty="0">
                <a:ea typeface="Arial Unicode MS" panose="020B0604020202020204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  <a:ea typeface="Arial Unicode MS" panose="020B0604020202020204"/>
                <a:cs typeface="Times New Roman" panose="02020603050405020304" pitchFamily="18" charset="0"/>
              </a:rPr>
              <a:t>Реконст­рукция гидрогеологических условий </a:t>
            </a:r>
            <a:r>
              <a:rPr lang="ru-RU" sz="2400" dirty="0">
                <a:ea typeface="Arial Unicode MS" panose="020B0604020202020204"/>
                <a:cs typeface="Times New Roman" panose="02020603050405020304" pitchFamily="18" charset="0"/>
              </a:rPr>
              <a:t>минувших геологических эпох </a:t>
            </a:r>
          </a:p>
          <a:p>
            <a:pPr marL="457200" indent="-4572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ea typeface="Arial Unicode MS" panose="020B0604020202020204"/>
                <a:cs typeface="Times New Roman" panose="02020603050405020304" pitchFamily="18" charset="0"/>
              </a:rPr>
              <a:t>Изучение </a:t>
            </a:r>
            <a:r>
              <a:rPr lang="ru-RU" sz="2400" dirty="0">
                <a:solidFill>
                  <a:srgbClr val="C00000"/>
                </a:solidFill>
                <a:ea typeface="Arial Unicode MS" panose="020B0604020202020204"/>
                <a:cs typeface="Times New Roman" panose="02020603050405020304" pitchFamily="18" charset="0"/>
              </a:rPr>
              <a:t>геологической деятельности литосферных вод</a:t>
            </a:r>
          </a:p>
          <a:p>
            <a:pPr marL="457200" indent="-4572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ea typeface="Arial Unicode MS" panose="020B0604020202020204"/>
                <a:cs typeface="Times New Roman" panose="02020603050405020304" pitchFamily="18" charset="0"/>
              </a:rPr>
              <a:t>Выявление роли литосферных вод в </a:t>
            </a:r>
            <a:r>
              <a:rPr lang="ru-RU" sz="2400" dirty="0">
                <a:solidFill>
                  <a:srgbClr val="C00000"/>
                </a:solidFill>
                <a:ea typeface="Arial Unicode MS" panose="020B0604020202020204"/>
                <a:cs typeface="Times New Roman" panose="02020603050405020304" pitchFamily="18" charset="0"/>
              </a:rPr>
              <a:t>формировании</a:t>
            </a:r>
            <a:r>
              <a:rPr lang="ru-RU" sz="2400" dirty="0">
                <a:ea typeface="Arial Unicode MS" panose="020B0604020202020204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C00000"/>
                </a:solidFill>
                <a:ea typeface="Arial Unicode MS" panose="020B0604020202020204"/>
                <a:cs typeface="Times New Roman" panose="02020603050405020304" pitchFamily="18" charset="0"/>
              </a:rPr>
              <a:t>сохранении</a:t>
            </a:r>
            <a:r>
              <a:rPr lang="ru-RU" sz="2400" dirty="0">
                <a:ea typeface="Arial Unicode MS" panose="020B0604020202020204"/>
                <a:cs typeface="Times New Roman" panose="02020603050405020304" pitchFamily="18" charset="0"/>
              </a:rPr>
              <a:t> и </a:t>
            </a:r>
            <a:r>
              <a:rPr lang="ru-RU" sz="2400" dirty="0">
                <a:solidFill>
                  <a:srgbClr val="C00000"/>
                </a:solidFill>
                <a:ea typeface="Arial Unicode MS" panose="020B0604020202020204"/>
                <a:cs typeface="Times New Roman" panose="02020603050405020304" pitchFamily="18" charset="0"/>
              </a:rPr>
              <a:t>разрушении</a:t>
            </a:r>
            <a:r>
              <a:rPr lang="ru-RU" sz="2400" dirty="0">
                <a:ea typeface="Arial Unicode MS" panose="020B0604020202020204"/>
                <a:cs typeface="Times New Roman" panose="02020603050405020304" pitchFamily="18" charset="0"/>
              </a:rPr>
              <a:t> различных полезных ископаемых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01108" y="2538082"/>
            <a:ext cx="4335382" cy="3831818"/>
          </a:xfrm>
          <a:prstGeom prst="rect">
            <a:avLst/>
          </a:prstGeom>
          <a:solidFill>
            <a:srgbClr val="D1F9FB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2700" b="1" dirty="0"/>
              <a:t>Воссоздание условий </a:t>
            </a:r>
            <a:r>
              <a:rPr lang="ru-RU" sz="2700" dirty="0"/>
              <a:t>(гидрогеодинамических, гидрогеохимических и </a:t>
            </a:r>
            <a:r>
              <a:rPr lang="ru-RU" sz="2700" dirty="0" err="1"/>
              <a:t>гидрогеотермических</a:t>
            </a:r>
            <a:r>
              <a:rPr lang="ru-RU" sz="2700" dirty="0"/>
              <a:t>), при которых происходили процессы </a:t>
            </a:r>
            <a:r>
              <a:rPr lang="ru-RU" sz="2700" b="1" dirty="0" err="1">
                <a:solidFill>
                  <a:srgbClr val="C00000"/>
                </a:solidFill>
              </a:rPr>
              <a:t>нефтегазообразования</a:t>
            </a:r>
            <a:r>
              <a:rPr lang="ru-RU" sz="2700" dirty="0"/>
              <a:t> </a:t>
            </a:r>
            <a:r>
              <a:rPr lang="ru-RU" sz="2700" b="1" dirty="0" err="1">
                <a:solidFill>
                  <a:srgbClr val="C00000"/>
                </a:solidFill>
              </a:rPr>
              <a:t>нефтегазонакопления</a:t>
            </a:r>
            <a:r>
              <a:rPr lang="ru-RU" sz="2700" dirty="0"/>
              <a:t> и </a:t>
            </a:r>
            <a:r>
              <a:rPr lang="ru-RU" sz="2700" b="1" dirty="0" err="1">
                <a:solidFill>
                  <a:srgbClr val="C00000"/>
                </a:solidFill>
              </a:rPr>
              <a:t>нефтегазоразрушения</a:t>
            </a:r>
            <a:endParaRPr lang="ru-RU" sz="2700" b="1" dirty="0">
              <a:solidFill>
                <a:srgbClr val="C0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Теоретические основы </a:t>
            </a:r>
            <a:br>
              <a:rPr lang="ru-RU" dirty="0"/>
            </a:br>
            <a:r>
              <a:rPr lang="ru-RU" dirty="0"/>
              <a:t>палеогидрогеологических исследований</a:t>
            </a:r>
          </a:p>
        </p:txBody>
      </p:sp>
    </p:spTree>
    <p:extLst>
      <p:ext uri="{BB962C8B-B14F-4D97-AF65-F5344CB8AC3E}">
        <p14:creationId xmlns:p14="http://schemas.microsoft.com/office/powerpoint/2010/main" val="1331513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Прямоугольник 90"/>
          <p:cNvSpPr/>
          <p:nvPr/>
        </p:nvSpPr>
        <p:spPr>
          <a:xfrm>
            <a:off x="544659" y="3034481"/>
            <a:ext cx="5170339" cy="3416719"/>
          </a:xfrm>
          <a:prstGeom prst="rect">
            <a:avLst/>
          </a:prstGeom>
          <a:solidFill>
            <a:srgbClr val="EDF1F9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544660" y="454568"/>
            <a:ext cx="5170339" cy="2451918"/>
          </a:xfrm>
          <a:prstGeom prst="rect">
            <a:avLst/>
          </a:prstGeom>
          <a:solidFill>
            <a:srgbClr val="F4F9F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1640" y="598249"/>
            <a:ext cx="4895720" cy="2320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1600" dirty="0">
                <a:solidFill>
                  <a:schemeClr val="tx1"/>
                </a:solidFill>
              </a:rPr>
              <a:t>Палео</a:t>
            </a:r>
            <a:r>
              <a:rPr lang="ru-RU" sz="1600" dirty="0">
                <a:solidFill>
                  <a:srgbClr val="C00000"/>
                </a:solidFill>
              </a:rPr>
              <a:t>тектонические</a:t>
            </a:r>
            <a:r>
              <a:rPr lang="ru-RU" sz="1600" dirty="0">
                <a:solidFill>
                  <a:schemeClr val="tx1"/>
                </a:solidFill>
              </a:rPr>
              <a:t> реконструкции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1640" y="911671"/>
            <a:ext cx="4895720" cy="3717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1600" dirty="0">
                <a:solidFill>
                  <a:schemeClr val="tx1"/>
                </a:solidFill>
              </a:rPr>
              <a:t>Реконструкции на основе изучения изменения во времени </a:t>
            </a:r>
            <a:r>
              <a:rPr lang="ru-RU" sz="1600" dirty="0">
                <a:solidFill>
                  <a:srgbClr val="C00000"/>
                </a:solidFill>
              </a:rPr>
              <a:t>ФЕС</a:t>
            </a:r>
            <a:r>
              <a:rPr lang="ru-RU" sz="1600" dirty="0">
                <a:solidFill>
                  <a:schemeClr val="tx1"/>
                </a:solidFill>
              </a:rPr>
              <a:t> горных пород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1640" y="1377331"/>
            <a:ext cx="4895720" cy="2339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1600" dirty="0" err="1">
                <a:solidFill>
                  <a:schemeClr val="tx1"/>
                </a:solidFill>
              </a:rPr>
              <a:t>Палео</a:t>
            </a:r>
            <a:r>
              <a:rPr lang="ru-RU" sz="1600" dirty="0" err="1">
                <a:solidFill>
                  <a:srgbClr val="C00000"/>
                </a:solidFill>
              </a:rPr>
              <a:t>геоморфологические</a:t>
            </a:r>
            <a:r>
              <a:rPr lang="ru-RU" sz="1600" dirty="0">
                <a:solidFill>
                  <a:schemeClr val="tx1"/>
                </a:solidFill>
              </a:rPr>
              <a:t> реконструкции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1640" y="1709753"/>
            <a:ext cx="4895720" cy="4286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1600" dirty="0">
                <a:solidFill>
                  <a:schemeClr val="tx1"/>
                </a:solidFill>
              </a:rPr>
              <a:t>Реконструкции на основе </a:t>
            </a:r>
            <a:r>
              <a:rPr lang="ru-RU" sz="1600" dirty="0" err="1">
                <a:solidFill>
                  <a:schemeClr val="tx1"/>
                </a:solidFill>
              </a:rPr>
              <a:t>палео</a:t>
            </a:r>
            <a:r>
              <a:rPr lang="ru-RU" sz="1600" dirty="0" err="1">
                <a:solidFill>
                  <a:srgbClr val="C00000"/>
                </a:solidFill>
              </a:rPr>
              <a:t>формационного</a:t>
            </a:r>
            <a:r>
              <a:rPr lang="ru-RU" sz="1600" dirty="0">
                <a:solidFill>
                  <a:schemeClr val="tx1"/>
                </a:solidFill>
              </a:rPr>
              <a:t> и </a:t>
            </a:r>
            <a:r>
              <a:rPr lang="ru-RU" sz="1600" dirty="0">
                <a:solidFill>
                  <a:srgbClr val="C00000"/>
                </a:solidFill>
              </a:rPr>
              <a:t>фациального</a:t>
            </a:r>
            <a:r>
              <a:rPr lang="ru-RU" sz="1600" dirty="0">
                <a:solidFill>
                  <a:schemeClr val="tx1"/>
                </a:solidFill>
              </a:rPr>
              <a:t> анализа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1640" y="2242858"/>
            <a:ext cx="4895720" cy="2480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1600" dirty="0">
                <a:solidFill>
                  <a:schemeClr val="tx1"/>
                </a:solidFill>
              </a:rPr>
              <a:t>Палео</a:t>
            </a:r>
            <a:r>
              <a:rPr lang="ru-RU" sz="1600" dirty="0">
                <a:solidFill>
                  <a:srgbClr val="C00000"/>
                </a:solidFill>
              </a:rPr>
              <a:t>климатические</a:t>
            </a:r>
            <a:r>
              <a:rPr lang="ru-RU" sz="1600" dirty="0">
                <a:solidFill>
                  <a:schemeClr val="tx1"/>
                </a:solidFill>
              </a:rPr>
              <a:t> реконструкции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1640" y="2584779"/>
            <a:ext cx="4895720" cy="2285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1600" dirty="0" err="1">
                <a:solidFill>
                  <a:schemeClr val="tx1"/>
                </a:solidFill>
              </a:rPr>
              <a:t>Палео</a:t>
            </a:r>
            <a:r>
              <a:rPr lang="ru-RU" sz="1600" dirty="0" err="1">
                <a:solidFill>
                  <a:srgbClr val="C00000"/>
                </a:solidFill>
              </a:rPr>
              <a:t>магматические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реконструкции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1640" y="3119635"/>
            <a:ext cx="4895719" cy="6370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1600" dirty="0">
                <a:solidFill>
                  <a:schemeClr val="tx1"/>
                </a:solidFill>
              </a:rPr>
              <a:t>Реконструкции на основе изучения </a:t>
            </a:r>
            <a:r>
              <a:rPr lang="ru-RU" sz="1600" dirty="0">
                <a:solidFill>
                  <a:srgbClr val="C00000"/>
                </a:solidFill>
              </a:rPr>
              <a:t>возраста подземных вод</a:t>
            </a:r>
            <a:r>
              <a:rPr lang="ru-RU" sz="1600" dirty="0">
                <a:solidFill>
                  <a:schemeClr val="tx1"/>
                </a:solidFill>
              </a:rPr>
              <a:t> (гелий-аргоновый метод), их </a:t>
            </a:r>
            <a:r>
              <a:rPr lang="ru-RU" sz="1600" dirty="0">
                <a:solidFill>
                  <a:srgbClr val="C00000"/>
                </a:solidFill>
              </a:rPr>
              <a:t>генезиса </a:t>
            </a:r>
            <a:r>
              <a:rPr lang="ru-RU" sz="1600" dirty="0">
                <a:solidFill>
                  <a:schemeClr val="tx1"/>
                </a:solidFill>
              </a:rPr>
              <a:t>(соотношение изотопов водорода и кислорода)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1640" y="3829553"/>
            <a:ext cx="4895720" cy="376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1600" dirty="0">
                <a:solidFill>
                  <a:schemeClr val="tx1"/>
                </a:solidFill>
              </a:rPr>
              <a:t>Реконструкции на основе изучения </a:t>
            </a:r>
            <a:r>
              <a:rPr lang="ru-RU" sz="1600" dirty="0">
                <a:solidFill>
                  <a:srgbClr val="C00000"/>
                </a:solidFill>
              </a:rPr>
              <a:t>состава</a:t>
            </a:r>
            <a:r>
              <a:rPr lang="ru-RU" sz="1600" dirty="0">
                <a:solidFill>
                  <a:schemeClr val="tx1"/>
                </a:solidFill>
              </a:rPr>
              <a:t> поглощенного комплекса </a:t>
            </a:r>
            <a:r>
              <a:rPr lang="ru-RU" sz="1600" dirty="0">
                <a:solidFill>
                  <a:srgbClr val="C00000"/>
                </a:solidFill>
              </a:rPr>
              <a:t>глинистых пород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1640" y="4289701"/>
            <a:ext cx="4895720" cy="451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1600" dirty="0">
                <a:solidFill>
                  <a:schemeClr val="tx1"/>
                </a:solidFill>
              </a:rPr>
              <a:t>Реконструкции на основе </a:t>
            </a:r>
            <a:r>
              <a:rPr lang="ru-RU" sz="1600" dirty="0">
                <a:solidFill>
                  <a:srgbClr val="C00000"/>
                </a:solidFill>
              </a:rPr>
              <a:t>эпигенетических новообразований</a:t>
            </a:r>
            <a:r>
              <a:rPr lang="ru-RU" sz="1600" dirty="0">
                <a:solidFill>
                  <a:schemeClr val="tx1"/>
                </a:solidFill>
              </a:rPr>
              <a:t> в горных породах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1640" y="4813686"/>
            <a:ext cx="4895720" cy="414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1600" dirty="0">
                <a:solidFill>
                  <a:schemeClr val="tx1"/>
                </a:solidFill>
              </a:rPr>
              <a:t>Реконструкции на основе изучения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rgbClr val="C00000"/>
                </a:solidFill>
              </a:rPr>
              <a:t>жильных образований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51640" y="5308896"/>
            <a:ext cx="4895720" cy="3666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1600" dirty="0">
                <a:solidFill>
                  <a:schemeClr val="tx1"/>
                </a:solidFill>
              </a:rPr>
              <a:t>Реконструкции на основе изучения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rgbClr val="C00000"/>
                </a:solidFill>
              </a:rPr>
              <a:t>газово-жидких включений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51640" y="5787522"/>
            <a:ext cx="4895720" cy="408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1600" dirty="0">
                <a:solidFill>
                  <a:schemeClr val="tx1"/>
                </a:solidFill>
              </a:rPr>
              <a:t>Реконструкции на основе изучения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rgbClr val="C00000"/>
                </a:solidFill>
              </a:rPr>
              <a:t>отражательной способности </a:t>
            </a:r>
            <a:r>
              <a:rPr lang="ru-RU" sz="1600" dirty="0" err="1">
                <a:solidFill>
                  <a:srgbClr val="C00000"/>
                </a:solidFill>
              </a:rPr>
              <a:t>витринита</a:t>
            </a:r>
            <a:r>
              <a:rPr lang="ru-RU" sz="1600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80720" y="1017100"/>
            <a:ext cx="2783998" cy="135948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ru-RU" sz="1600" dirty="0" err="1">
                <a:solidFill>
                  <a:schemeClr val="tx1"/>
                </a:solidFill>
              </a:rPr>
              <a:t>Палео</a:t>
            </a:r>
            <a:r>
              <a:rPr lang="ru-RU" sz="1600" dirty="0" err="1">
                <a:solidFill>
                  <a:srgbClr val="0000FF"/>
                </a:solidFill>
              </a:rPr>
              <a:t>гидро</a:t>
            </a:r>
            <a:r>
              <a:rPr lang="ru-RU" sz="1600" dirty="0" err="1">
                <a:solidFill>
                  <a:schemeClr val="tx1"/>
                </a:solidFill>
              </a:rPr>
              <a:t>гео</a:t>
            </a:r>
            <a:r>
              <a:rPr lang="ru-RU" sz="1600" dirty="0" err="1">
                <a:solidFill>
                  <a:srgbClr val="C00000"/>
                </a:solidFill>
              </a:rPr>
              <a:t>динамические</a:t>
            </a:r>
            <a:r>
              <a:rPr lang="ru-RU" sz="1600" dirty="0">
                <a:solidFill>
                  <a:schemeClr val="tx1"/>
                </a:solidFill>
              </a:rPr>
              <a:t> реконструкции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580718" y="2898684"/>
            <a:ext cx="2783999" cy="1359484"/>
          </a:xfrm>
          <a:prstGeom prst="rect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ru-RU" sz="1600" dirty="0" err="1">
                <a:solidFill>
                  <a:schemeClr val="tx1"/>
                </a:solidFill>
              </a:rPr>
              <a:t>Палео</a:t>
            </a:r>
            <a:r>
              <a:rPr lang="ru-RU" sz="1600" dirty="0" err="1">
                <a:solidFill>
                  <a:srgbClr val="0000FF"/>
                </a:solidFill>
              </a:rPr>
              <a:t>гидро</a:t>
            </a:r>
            <a:r>
              <a:rPr lang="ru-RU" sz="1600" dirty="0" err="1">
                <a:solidFill>
                  <a:schemeClr val="tx1"/>
                </a:solidFill>
              </a:rPr>
              <a:t>гео</a:t>
            </a:r>
            <a:r>
              <a:rPr lang="ru-RU" sz="1600" dirty="0" err="1">
                <a:solidFill>
                  <a:srgbClr val="C00000"/>
                </a:solidFill>
              </a:rPr>
              <a:t>химические</a:t>
            </a:r>
            <a:r>
              <a:rPr lang="ru-RU" sz="1600" dirty="0">
                <a:solidFill>
                  <a:schemeClr val="tx1"/>
                </a:solidFill>
              </a:rPr>
              <a:t> реконструкции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580718" y="4711573"/>
            <a:ext cx="2783999" cy="1358969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ru-RU" sz="1600" dirty="0" err="1">
                <a:solidFill>
                  <a:schemeClr val="tx1"/>
                </a:solidFill>
              </a:rPr>
              <a:t>Палео</a:t>
            </a:r>
            <a:r>
              <a:rPr lang="ru-RU" sz="1600" dirty="0" err="1">
                <a:solidFill>
                  <a:srgbClr val="0000FF"/>
                </a:solidFill>
              </a:rPr>
              <a:t>гидро</a:t>
            </a:r>
            <a:r>
              <a:rPr lang="ru-RU" sz="1600" dirty="0" err="1">
                <a:solidFill>
                  <a:schemeClr val="tx1"/>
                </a:solidFill>
              </a:rPr>
              <a:t>гео</a:t>
            </a:r>
            <a:r>
              <a:rPr lang="ru-RU" sz="1600" dirty="0" err="1">
                <a:solidFill>
                  <a:srgbClr val="C00000"/>
                </a:solidFill>
              </a:rPr>
              <a:t>термические</a:t>
            </a:r>
            <a:r>
              <a:rPr lang="ru-RU" sz="1600" dirty="0">
                <a:solidFill>
                  <a:schemeClr val="tx1"/>
                </a:solidFill>
              </a:rPr>
              <a:t> реконструкции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0" y="0"/>
            <a:ext cx="12192000" cy="31668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00" b="1" dirty="0"/>
              <a:t>Схема взаимосвязи историко-геологических и гидрогеологических данных при палеогидрогеологических реконструкциях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764487" y="3013029"/>
            <a:ext cx="2290880" cy="110057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ru-RU" b="1" dirty="0" err="1">
                <a:solidFill>
                  <a:schemeClr val="tx1"/>
                </a:solidFill>
              </a:rPr>
              <a:t>Палео</a:t>
            </a:r>
            <a:r>
              <a:rPr lang="ru-RU" b="1" dirty="0">
                <a:solidFill>
                  <a:schemeClr val="tx1"/>
                </a:solidFill>
              </a:rPr>
              <a:t>-</a:t>
            </a:r>
            <a:r>
              <a:rPr lang="ru-RU" b="1" dirty="0">
                <a:solidFill>
                  <a:srgbClr val="0000FF"/>
                </a:solidFill>
              </a:rPr>
              <a:t>гидро</a:t>
            </a:r>
            <a:r>
              <a:rPr lang="ru-RU" b="1" dirty="0">
                <a:solidFill>
                  <a:srgbClr val="C00000"/>
                </a:solidFill>
              </a:rPr>
              <a:t>геологические</a:t>
            </a:r>
            <a:r>
              <a:rPr lang="ru-RU" b="1" dirty="0">
                <a:solidFill>
                  <a:schemeClr val="tx1"/>
                </a:solidFill>
              </a:rPr>
              <a:t> реконструкции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774621" y="5389745"/>
            <a:ext cx="2280745" cy="1061455"/>
          </a:xfrm>
          <a:prstGeom prst="rect">
            <a:avLst/>
          </a:prstGeom>
          <a:solidFill>
            <a:srgbClr val="EDF1F9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Современные </a:t>
            </a:r>
            <a:r>
              <a:rPr lang="ru-RU" b="1" dirty="0">
                <a:solidFill>
                  <a:srgbClr val="0000FF"/>
                </a:solidFill>
              </a:rPr>
              <a:t>гидрогеологические</a:t>
            </a:r>
            <a:r>
              <a:rPr lang="ru-RU" b="1" dirty="0">
                <a:solidFill>
                  <a:schemeClr val="tx1"/>
                </a:solidFill>
              </a:rPr>
              <a:t> условия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774621" y="454569"/>
            <a:ext cx="2280745" cy="1174024"/>
          </a:xfrm>
          <a:prstGeom prst="rect">
            <a:avLst/>
          </a:prstGeom>
          <a:solidFill>
            <a:srgbClr val="F4F9F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Современные </a:t>
            </a:r>
            <a:r>
              <a:rPr lang="ru-RU" b="1" dirty="0">
                <a:solidFill>
                  <a:srgbClr val="C00000"/>
                </a:solidFill>
              </a:rPr>
              <a:t>геологические</a:t>
            </a:r>
            <a:r>
              <a:rPr lang="ru-RU" b="1" dirty="0">
                <a:solidFill>
                  <a:schemeClr val="tx1"/>
                </a:solidFill>
              </a:rPr>
              <a:t> условия</a:t>
            </a:r>
          </a:p>
        </p:txBody>
      </p:sp>
      <p:cxnSp>
        <p:nvCxnSpPr>
          <p:cNvPr id="3" name="Прямая со стрелкой 2"/>
          <p:cNvCxnSpPr>
            <a:stCxn id="5" idx="3"/>
          </p:cNvCxnSpPr>
          <p:nvPr/>
        </p:nvCxnSpPr>
        <p:spPr>
          <a:xfrm>
            <a:off x="5547360" y="714284"/>
            <a:ext cx="1033358" cy="5691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547360" y="1111881"/>
            <a:ext cx="1033358" cy="2210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5547360" y="1439917"/>
            <a:ext cx="1021606" cy="5725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5547359" y="1513490"/>
            <a:ext cx="1000586" cy="4218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5547359" y="1597572"/>
            <a:ext cx="1011096" cy="77590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5563125" y="1713186"/>
            <a:ext cx="995330" cy="9913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566374" y="1529493"/>
            <a:ext cx="981571" cy="1749735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582139" y="1920893"/>
            <a:ext cx="944785" cy="1463438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555863" y="2378093"/>
            <a:ext cx="971061" cy="1142873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5550608" y="3422090"/>
            <a:ext cx="986826" cy="193469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5555863" y="3706801"/>
            <a:ext cx="992082" cy="310063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5551134" y="3847914"/>
            <a:ext cx="996811" cy="67897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5547359" y="3961728"/>
            <a:ext cx="990075" cy="1051515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5551229" y="4108087"/>
            <a:ext cx="986205" cy="1409495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endCxn id="20" idx="1"/>
          </p:cNvCxnSpPr>
          <p:nvPr/>
        </p:nvCxnSpPr>
        <p:spPr>
          <a:xfrm flipV="1">
            <a:off x="5535367" y="5391058"/>
            <a:ext cx="1045351" cy="12652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V="1">
            <a:off x="5554384" y="5553642"/>
            <a:ext cx="1026334" cy="45457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5563125" y="2379694"/>
            <a:ext cx="993323" cy="284700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V="1">
            <a:off x="5726753" y="524393"/>
            <a:ext cx="4047868" cy="1572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V="1">
            <a:off x="5714998" y="6344650"/>
            <a:ext cx="4059623" cy="6671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Стрелка вниз 109"/>
          <p:cNvSpPr/>
          <p:nvPr/>
        </p:nvSpPr>
        <p:spPr>
          <a:xfrm>
            <a:off x="10675789" y="1625699"/>
            <a:ext cx="483665" cy="1387329"/>
          </a:xfrm>
          <a:prstGeom prst="downArrow">
            <a:avLst/>
          </a:prstGeom>
          <a:solidFill>
            <a:srgbClr val="FFE1E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Стрелка вниз 110"/>
          <p:cNvSpPr/>
          <p:nvPr/>
        </p:nvSpPr>
        <p:spPr>
          <a:xfrm rot="10800000">
            <a:off x="10675788" y="4126973"/>
            <a:ext cx="483665" cy="1262771"/>
          </a:xfrm>
          <a:prstGeom prst="downArrow">
            <a:avLst/>
          </a:prstGeom>
          <a:solidFill>
            <a:srgbClr val="FFE1E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Стрелка вниз 111"/>
          <p:cNvSpPr/>
          <p:nvPr/>
        </p:nvSpPr>
        <p:spPr>
          <a:xfrm rot="8962211">
            <a:off x="9322769" y="2330787"/>
            <a:ext cx="483665" cy="734720"/>
          </a:xfrm>
          <a:prstGeom prst="downArrow">
            <a:avLst/>
          </a:prstGeom>
          <a:solidFill>
            <a:srgbClr val="FFE1E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трелка вниз 112"/>
          <p:cNvSpPr/>
          <p:nvPr/>
        </p:nvSpPr>
        <p:spPr>
          <a:xfrm rot="1962458">
            <a:off x="9308943" y="4056483"/>
            <a:ext cx="483665" cy="708469"/>
          </a:xfrm>
          <a:prstGeom prst="downArrow">
            <a:avLst/>
          </a:prstGeom>
          <a:solidFill>
            <a:srgbClr val="FFE1E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Стрелка вниз 113"/>
          <p:cNvSpPr/>
          <p:nvPr/>
        </p:nvSpPr>
        <p:spPr>
          <a:xfrm rot="5400000">
            <a:off x="9312070" y="3374687"/>
            <a:ext cx="483665" cy="378374"/>
          </a:xfrm>
          <a:prstGeom prst="downArrow">
            <a:avLst/>
          </a:prstGeom>
          <a:solidFill>
            <a:srgbClr val="FFE1E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26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Гидрогеологический цикл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8125" y="555157"/>
            <a:ext cx="117157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Гидрогеологический цикл 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– период гидрогеологической истории водоносного комплекса или района, охва­тывающий </a:t>
            </a:r>
            <a:r>
              <a:rPr lang="ru-RU" sz="22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элизионный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и инфильтрационный этапы его развития: </a:t>
            </a:r>
            <a:endParaRPr lang="ru-RU" sz="2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22833" y="1585040"/>
            <a:ext cx="784430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Элизионный</a:t>
            </a:r>
            <a:r>
              <a:rPr lang="ru-RU" sz="2200" b="1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 (</a:t>
            </a:r>
            <a:r>
              <a:rPr lang="ru-RU" sz="2200" b="1" dirty="0" err="1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седиментационный</a:t>
            </a:r>
            <a:r>
              <a:rPr lang="ru-RU" sz="2200" b="1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) этап гидрогеологического цикла: </a:t>
            </a:r>
            <a:r>
              <a:rPr lang="ru-RU" sz="2200" dirty="0"/>
              <a:t>это отрезок гидрогеологической истории, начинающийся с осадконакопления и фор­мирования пластовых вод в условиях </a:t>
            </a:r>
            <a:r>
              <a:rPr lang="ru-RU" sz="2200" dirty="0">
                <a:solidFill>
                  <a:srgbClr val="C00000"/>
                </a:solidFill>
              </a:rPr>
              <a:t>уплотнения </a:t>
            </a:r>
            <a:r>
              <a:rPr lang="ru-RU" sz="2200" dirty="0"/>
              <a:t>вмещающих и пере­крывающих пород. </a:t>
            </a:r>
            <a:br>
              <a:rPr lang="ru-RU" sz="2200" dirty="0"/>
            </a:br>
            <a:r>
              <a:rPr lang="ru-RU" sz="2200" dirty="0" err="1"/>
              <a:t>Элизионный</a:t>
            </a:r>
            <a:r>
              <a:rPr lang="ru-RU" sz="2200" dirty="0"/>
              <a:t> этап заканчивается с подъемом терри­тории, регрессией и началом денудации пород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08717" y="4753808"/>
            <a:ext cx="784430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Инфильтрационный этап гидрогеологического цикла: </a:t>
            </a:r>
            <a:r>
              <a:rPr lang="ru-RU" sz="2200" dirty="0">
                <a:ea typeface="Arial Unicode MS"/>
                <a:cs typeface="Times New Roman" panose="02020603050405020304" pitchFamily="18" charset="0"/>
              </a:rPr>
              <a:t>отрезок гидро­геологической истории водоносного комплекса, на котором вследствие инверсии тектонических движений возникают условия, способствующие проникновению в него атмосферных и поверхностных вод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80" y="1653764"/>
            <a:ext cx="3967086" cy="51987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2689" y="1469404"/>
            <a:ext cx="2021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>
                <a:solidFill>
                  <a:srgbClr val="0000FF"/>
                </a:solidFill>
              </a:rPr>
              <a:t>Элизионный</a:t>
            </a:r>
            <a:r>
              <a:rPr lang="ru-RU" b="1" i="1" dirty="0">
                <a:solidFill>
                  <a:srgbClr val="0000FF"/>
                </a:solidFill>
              </a:rPr>
              <a:t> этап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35468" y="5135193"/>
            <a:ext cx="292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00FF"/>
                </a:solidFill>
              </a:rPr>
              <a:t>Инфильтрационный этап</a:t>
            </a:r>
          </a:p>
        </p:txBody>
      </p:sp>
    </p:spTree>
    <p:extLst>
      <p:ext uri="{BB962C8B-B14F-4D97-AF65-F5344CB8AC3E}">
        <p14:creationId xmlns:p14="http://schemas.microsoft.com/office/powerpoint/2010/main" val="1608659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Схема периодизации гидрогеологической истории </a:t>
            </a:r>
            <a:r>
              <a:rPr lang="ru-RU" sz="4000" dirty="0" err="1"/>
              <a:t>Лено</a:t>
            </a:r>
            <a:r>
              <a:rPr lang="ru-RU" sz="4000" dirty="0"/>
              <a:t>-Вилюйского бассейна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8" y="2439731"/>
            <a:ext cx="1131377" cy="20203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62" y="1152808"/>
            <a:ext cx="6085475" cy="55734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369444" y="2496911"/>
            <a:ext cx="4551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Развитие </a:t>
            </a:r>
            <a:r>
              <a:rPr lang="ru-RU" dirty="0" err="1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элизионного</a:t>
            </a:r>
            <a:r>
              <a:rPr lang="ru-RU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этапа на всей (1) и на части территории (2) нефтегазоносного бассейна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69444" y="3477421"/>
            <a:ext cx="48225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Развитие инфильтрационного этапа на всей (3) и на части территории (4) нефтегазоносного бассейна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93790" y="4623760"/>
            <a:ext cx="5426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I, </a:t>
            </a:r>
            <a:r>
              <a:rPr lang="ru-RU" i="1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II — </a:t>
            </a:r>
            <a:r>
              <a:rPr lang="ru-RU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гидрогеологические циклы </a:t>
            </a:r>
          </a:p>
          <a:p>
            <a:r>
              <a:rPr lang="ru-RU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этапы:</a:t>
            </a:r>
            <a:r>
              <a:rPr lang="ru-RU" i="1" dirty="0">
                <a:solidFill>
                  <a:srgbClr val="000000"/>
                </a:solidFill>
                <a:ea typeface="Arial Unicode MS" panose="020B0604020202020204" pitchFamily="34" charset="-128"/>
                <a:cs typeface="Tahoma" panose="020B0604030504040204" pitchFamily="34" charset="0"/>
              </a:rPr>
              <a:t> Э</a:t>
            </a:r>
            <a:r>
              <a:rPr lang="ru-RU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элизионный</a:t>
            </a:r>
            <a:r>
              <a:rPr lang="ru-RU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,</a:t>
            </a:r>
            <a:r>
              <a:rPr lang="ru-RU" i="1" dirty="0">
                <a:solidFill>
                  <a:srgbClr val="000000"/>
                </a:solidFill>
                <a:ea typeface="Arial Unicode MS" panose="020B0604020202020204" pitchFamily="34" charset="-128"/>
                <a:cs typeface="Tahoma" panose="020B0604030504040204" pitchFamily="34" charset="0"/>
              </a:rPr>
              <a:t> И</a:t>
            </a:r>
            <a:r>
              <a:rPr lang="ru-RU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— инфильтрационный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63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/>
              <a:t>Палеогидрогеодинамика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208" y="695541"/>
            <a:ext cx="1197488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Гидрогеодинамические условия </a:t>
            </a:r>
            <a:r>
              <a:rPr lang="ru-RU" sz="24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в водоносных комплексах на </a:t>
            </a:r>
            <a:r>
              <a:rPr lang="ru-RU" sz="2400" dirty="0" err="1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элизионных</a:t>
            </a:r>
            <a:r>
              <a:rPr lang="ru-RU" sz="24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и инфильтрационных этапах </a:t>
            </a:r>
            <a:r>
              <a:rPr lang="ru-RU" sz="2400" dirty="0">
                <a:solidFill>
                  <a:srgbClr val="C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различны</a:t>
            </a:r>
            <a:r>
              <a:rPr lang="ru-RU" sz="24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solidFill>
                  <a:srgbClr val="C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элизионных</a:t>
            </a:r>
            <a:r>
              <a:rPr lang="ru-RU" sz="2400" dirty="0">
                <a:solidFill>
                  <a:srgbClr val="C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этапах </a:t>
            </a:r>
            <a:r>
              <a:rPr lang="ru-RU" sz="24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движение вод зависит в первую очередь от </a:t>
            </a:r>
            <a:r>
              <a:rPr lang="ru-RU" sz="2400" b="1" dirty="0">
                <a:solidFill>
                  <a:srgbClr val="0000FF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градиен­тов </a:t>
            </a:r>
            <a:r>
              <a:rPr lang="ru-RU" sz="2400" b="1" dirty="0" err="1">
                <a:solidFill>
                  <a:srgbClr val="0000FF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геостатического</a:t>
            </a:r>
            <a:r>
              <a:rPr lang="ru-RU" sz="2400" b="1" dirty="0">
                <a:solidFill>
                  <a:srgbClr val="0000FF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давления</a:t>
            </a:r>
            <a:r>
              <a:rPr lang="ru-RU" sz="24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и </a:t>
            </a:r>
            <a:r>
              <a:rPr lang="ru-RU" sz="2400" b="1" dirty="0">
                <a:solidFill>
                  <a:srgbClr val="0000FF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упругой деформации флюидов</a:t>
            </a:r>
            <a:r>
              <a:rPr lang="ru-RU" sz="24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в разных точках пласта 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rgbClr val="C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инфильтрационных этапах </a:t>
            </a:r>
            <a:r>
              <a:rPr lang="ru-RU" sz="24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— от </a:t>
            </a:r>
            <a:r>
              <a:rPr lang="ru-RU" sz="2400" b="1" dirty="0">
                <a:solidFill>
                  <a:srgbClr val="0000FF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разности градиентов гидро­статического давления</a:t>
            </a:r>
            <a:r>
              <a:rPr lang="ru-RU" sz="24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, создаваемого в области питания и зоне раз­грузки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7995" y="3323398"/>
            <a:ext cx="118370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ea typeface="Arial Unicode MS" panose="020B0604020202020204" pitchFamily="34" charset="-128"/>
                <a:cs typeface="Times New Roman" panose="02020603050405020304" pitchFamily="18" charset="0"/>
              </a:rPr>
              <a:t>Методика построения </a:t>
            </a:r>
            <a:r>
              <a:rPr lang="ru-RU" sz="24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простейших </a:t>
            </a:r>
            <a:r>
              <a:rPr lang="ru-RU" sz="2400" b="1" dirty="0" err="1">
                <a:ea typeface="Arial Unicode MS" panose="020B0604020202020204" pitchFamily="34" charset="-128"/>
                <a:cs typeface="Times New Roman" panose="02020603050405020304" pitchFamily="18" charset="0"/>
              </a:rPr>
              <a:t>палеогидрогеодинамических</a:t>
            </a:r>
            <a:r>
              <a:rPr lang="ru-RU" sz="2400" b="1" dirty="0">
                <a:ea typeface="Arial Unicode MS" panose="020B0604020202020204" pitchFamily="34" charset="-128"/>
                <a:cs typeface="Times New Roman" panose="02020603050405020304" pitchFamily="18" charset="0"/>
              </a:rPr>
              <a:t> схем </a:t>
            </a:r>
            <a:r>
              <a:rPr lang="ru-RU" sz="24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основана на </a:t>
            </a:r>
            <a:r>
              <a:rPr lang="ru-RU" sz="2400" dirty="0">
                <a:solidFill>
                  <a:srgbClr val="C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анализе распределения мощностей осадков</a:t>
            </a:r>
            <a:r>
              <a:rPr lang="ru-RU" sz="24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Для характеристики каждого последующего </a:t>
            </a:r>
            <a:r>
              <a:rPr lang="ru-RU" sz="2400" dirty="0" err="1">
                <a:ea typeface="Arial Unicode MS" panose="020B0604020202020204" pitchFamily="34" charset="-128"/>
                <a:cs typeface="Times New Roman" panose="02020603050405020304" pitchFamily="18" charset="0"/>
              </a:rPr>
              <a:t>элизионного</a:t>
            </a:r>
            <a:r>
              <a:rPr lang="ru-RU" sz="24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 этапа </a:t>
            </a:r>
            <a:r>
              <a:rPr lang="ru-RU" sz="2400" dirty="0">
                <a:solidFill>
                  <a:srgbClr val="C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строится карта мощностей покрывающих отложений</a:t>
            </a:r>
            <a:r>
              <a:rPr lang="ru-RU" sz="24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Предполагается, что </a:t>
            </a:r>
            <a:r>
              <a:rPr lang="ru-RU" sz="2400" dirty="0">
                <a:solidFill>
                  <a:srgbClr val="C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градиенты напоров перпендикулярны к изолиниям мощностей </a:t>
            </a:r>
            <a:r>
              <a:rPr lang="ru-RU" sz="24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и направлены от зон максимального </a:t>
            </a:r>
            <a:r>
              <a:rPr lang="ru-RU" sz="2400" dirty="0" err="1">
                <a:ea typeface="Arial Unicode MS" panose="020B0604020202020204" pitchFamily="34" charset="-128"/>
                <a:cs typeface="Times New Roman" panose="02020603050405020304" pitchFamily="18" charset="0"/>
              </a:rPr>
              <a:t>прогибания</a:t>
            </a:r>
            <a:r>
              <a:rPr lang="ru-RU" sz="24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 к зонам с минимальными мощностями осадков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Серия таких карт дает возможность судить о </a:t>
            </a:r>
            <a:r>
              <a:rPr lang="ru-RU" sz="2400" dirty="0">
                <a:solidFill>
                  <a:srgbClr val="C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последовательном изменении условий миграции флюидов</a:t>
            </a:r>
            <a:r>
              <a:rPr lang="ru-RU" sz="24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 (в том числе и </a:t>
            </a:r>
            <a:r>
              <a:rPr lang="ru-RU" sz="2400" dirty="0">
                <a:solidFill>
                  <a:srgbClr val="C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УВ</a:t>
            </a:r>
            <a:r>
              <a:rPr lang="ru-RU" sz="24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) в водоносном комплексе во вре­мени</a:t>
            </a:r>
          </a:p>
        </p:txBody>
      </p:sp>
    </p:spTree>
    <p:extLst>
      <p:ext uri="{BB962C8B-B14F-4D97-AF65-F5344CB8AC3E}">
        <p14:creationId xmlns:p14="http://schemas.microsoft.com/office/powerpoint/2010/main" val="1992511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92" y="885413"/>
            <a:ext cx="2441255" cy="26968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840" y="954078"/>
            <a:ext cx="2455005" cy="2704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2034" y="1000461"/>
            <a:ext cx="2455006" cy="2704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935" y="3829790"/>
            <a:ext cx="2605918" cy="28916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5563" y="3880158"/>
            <a:ext cx="2536635" cy="27949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824" y="3926541"/>
            <a:ext cx="2505258" cy="27485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638" y="81072"/>
            <a:ext cx="1160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Сопоставление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палеотектонических карт </a:t>
            </a:r>
            <a:r>
              <a:rPr lang="ru-RU" b="1" dirty="0"/>
              <a:t>северной части Западно-Сибирской плиты на окончание юрского (а), </a:t>
            </a:r>
            <a:r>
              <a:rPr lang="ru-RU" b="1" dirty="0" err="1"/>
              <a:t>неокомского</a:t>
            </a:r>
            <a:r>
              <a:rPr lang="ru-RU" b="1" dirty="0"/>
              <a:t> (б), </a:t>
            </a:r>
            <a:r>
              <a:rPr lang="ru-RU" b="1" dirty="0" err="1"/>
              <a:t>аптского</a:t>
            </a:r>
            <a:r>
              <a:rPr lang="ru-RU" b="1" dirty="0"/>
              <a:t> (в), </a:t>
            </a:r>
            <a:r>
              <a:rPr lang="ru-RU" b="1" dirty="0" err="1"/>
              <a:t>сеноманского</a:t>
            </a:r>
            <a:r>
              <a:rPr lang="ru-RU" b="1" dirty="0"/>
              <a:t> (г), </a:t>
            </a:r>
            <a:r>
              <a:rPr lang="ru-RU" b="1" dirty="0" err="1"/>
              <a:t>сантонского</a:t>
            </a:r>
            <a:r>
              <a:rPr lang="ru-RU" b="1" dirty="0"/>
              <a:t> (д) и кайнозойского (е) времени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61016" y="831558"/>
            <a:ext cx="164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00FF"/>
                </a:solidFill>
              </a:rPr>
              <a:t>Юрское время</a:t>
            </a:r>
            <a:endParaRPr lang="ru-RU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19844" y="815795"/>
            <a:ext cx="2086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solidFill>
                  <a:srgbClr val="0000FF"/>
                </a:solidFill>
              </a:rPr>
              <a:t>Неокомское</a:t>
            </a:r>
            <a:r>
              <a:rPr lang="ru-RU" b="1" i="1" dirty="0">
                <a:solidFill>
                  <a:srgbClr val="0000FF"/>
                </a:solidFill>
              </a:rPr>
              <a:t> время</a:t>
            </a:r>
            <a:endParaRPr lang="ru-RU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543184" y="823677"/>
            <a:ext cx="1756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solidFill>
                  <a:srgbClr val="0000FF"/>
                </a:solidFill>
              </a:rPr>
              <a:t>Аптское</a:t>
            </a:r>
            <a:r>
              <a:rPr lang="ru-RU" b="1" i="1" dirty="0">
                <a:solidFill>
                  <a:srgbClr val="0000FF"/>
                </a:solidFill>
              </a:rPr>
              <a:t> время</a:t>
            </a:r>
            <a:endParaRPr lang="ru-RU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07091" y="3744175"/>
            <a:ext cx="2200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solidFill>
                  <a:srgbClr val="0000FF"/>
                </a:solidFill>
              </a:rPr>
              <a:t>Сеноманское</a:t>
            </a:r>
            <a:r>
              <a:rPr lang="ru-RU" b="1" i="1" dirty="0">
                <a:solidFill>
                  <a:srgbClr val="0000FF"/>
                </a:solidFill>
              </a:rPr>
              <a:t> время</a:t>
            </a:r>
            <a:endParaRPr lang="ru-RU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71768" y="3774149"/>
            <a:ext cx="2107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solidFill>
                  <a:srgbClr val="0000FF"/>
                </a:solidFill>
              </a:rPr>
              <a:t>Сантонское</a:t>
            </a:r>
            <a:r>
              <a:rPr lang="ru-RU" b="1" i="1" dirty="0">
                <a:solidFill>
                  <a:srgbClr val="0000FF"/>
                </a:solidFill>
              </a:rPr>
              <a:t> время</a:t>
            </a:r>
            <a:endParaRPr lang="ru-RU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468139" y="3785126"/>
            <a:ext cx="2265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00FF"/>
                </a:solidFill>
              </a:rPr>
              <a:t>Кайнозойское время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777903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638" y="81072"/>
            <a:ext cx="1160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Палеотектонический профиль по линии </a:t>
            </a:r>
            <a:r>
              <a:rPr lang="ru-RU" b="1" dirty="0" err="1"/>
              <a:t>Лензитского</a:t>
            </a:r>
            <a:r>
              <a:rPr lang="ru-RU" b="1" dirty="0"/>
              <a:t>, Медвежьего, </a:t>
            </a:r>
            <a:r>
              <a:rPr lang="ru-RU" b="1" dirty="0" err="1"/>
              <a:t>Уренгойского</a:t>
            </a:r>
            <a:r>
              <a:rPr lang="ru-RU" b="1" dirty="0"/>
              <a:t>, Заполярного и </a:t>
            </a:r>
            <a:br>
              <a:rPr lang="ru-RU" b="1" dirty="0"/>
            </a:br>
            <a:r>
              <a:rPr lang="ru-RU" b="1" dirty="0"/>
              <a:t>Русско-</a:t>
            </a:r>
            <a:r>
              <a:rPr lang="ru-RU" b="1" dirty="0" err="1"/>
              <a:t>Реченского</a:t>
            </a:r>
            <a:r>
              <a:rPr lang="ru-RU" b="1" dirty="0"/>
              <a:t> месторождений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72" y="727403"/>
            <a:ext cx="10188598" cy="599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976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13697</TotalTime>
  <Words>3133</Words>
  <Application>Microsoft Office PowerPoint</Application>
  <PresentationFormat>Широкоэкранный</PresentationFormat>
  <Paragraphs>316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</dc:creator>
  <cp:lastModifiedBy>Учетная запись Майкрософт</cp:lastModifiedBy>
  <cp:revision>578</cp:revision>
  <cp:lastPrinted>2021-04-09T10:58:25Z</cp:lastPrinted>
  <dcterms:created xsi:type="dcterms:W3CDTF">2021-01-21T10:38:20Z</dcterms:created>
  <dcterms:modified xsi:type="dcterms:W3CDTF">2025-11-10T05:48:33Z</dcterms:modified>
</cp:coreProperties>
</file>