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notesMasterIdLst>
    <p:notesMasterId r:id="rId18"/>
  </p:notesMasterIdLst>
  <p:sldIdLst>
    <p:sldId id="259" r:id="rId2"/>
    <p:sldId id="474" r:id="rId3"/>
    <p:sldId id="476" r:id="rId4"/>
    <p:sldId id="477" r:id="rId5"/>
    <p:sldId id="478" r:id="rId6"/>
    <p:sldId id="480" r:id="rId7"/>
    <p:sldId id="479" r:id="rId8"/>
    <p:sldId id="475" r:id="rId9"/>
    <p:sldId id="481" r:id="rId10"/>
    <p:sldId id="482" r:id="rId11"/>
    <p:sldId id="483" r:id="rId12"/>
    <p:sldId id="484" r:id="rId13"/>
    <p:sldId id="485" r:id="rId14"/>
    <p:sldId id="486" r:id="rId15"/>
    <p:sldId id="487" r:id="rId16"/>
    <p:sldId id="313" r:id="rId17"/>
  </p:sldIdLst>
  <p:sldSz cx="12192000" cy="6858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F9FB"/>
    <a:srgbClr val="88EFF4"/>
    <a:srgbClr val="E3A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7" autoAdjust="0"/>
    <p:restoredTop sz="87674" autoAdjust="0"/>
  </p:normalViewPr>
  <p:slideViewPr>
    <p:cSldViewPr snapToGrid="0">
      <p:cViewPr varScale="1">
        <p:scale>
          <a:sx n="50" d="100"/>
          <a:sy n="50" d="100"/>
        </p:scale>
        <p:origin x="811" y="3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0D66E-5502-4586-AF3A-57B35D1A50E3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49F00-58AD-4215-85D5-6FC185811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540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468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884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Расчеты и лабораторные эксперименты по совместимости закачи­ваемых вод всех видов в каждом конкретном случае показывают прямо противоположные результаты: от полной совместимости до солеотложения, что приводит к ухудшению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коллекторских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свойств и другим нежела­тельным последствиям.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295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 образом, решение проблемы повышения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нефтеотдачи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пози­ций нефтепромысловой гидрогеологии сопряжено с обязательным изуче­нием в каждом конкретном случае процессов взаимодействия закачивае­мых вод с пластовыми и капиллярных явлений в продуктивных пластах- коллекторах.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876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Захоронение промышленных сточных вод в глубокие геологиче­ские горизонты освоено в большинстве высокоразвитых стран различ­ными отраслями промышленности. В Западной Сибири захоронение про­мышленных стоков в подземные горизонты осуществляется через систе­му поддержания пластового давления (ППД) при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нефтегазодобыче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соз­дание специализированных полигонов захоронения (преимущественно в Ямало-Ненецком автономном округе).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Подземное захоронение сточных вод возможно при благоприятном сочетании геологических и гидрогеологических условий.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998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359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1925-C663-4138-AF51-B49780D88194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19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4F14-BA1D-436B-90A8-4BD65F9F654A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540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4407-A398-40DB-B5D4-9F9BE2E29E83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92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B4083-2771-4D3A-93E9-0CD45B6466F0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5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F535-1EC0-4B79-AFBF-2CB580B27D85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07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FC62B-5ABD-4FFB-AFA1-9436150C1619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18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1C5-D578-4D4A-8CCC-1C9F322C3F4F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35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530A-27E6-4C86-A054-0C63C631B19B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27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5D08-3B6A-40BA-887B-5DCA852948B8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414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373-E1E9-4DFC-ABA1-81FA0554BA03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47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4A58-2296-406F-A913-7D57CCB37581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0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3824F-362E-4C8D-B5B1-D46C582234BD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1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n.tileuberdi@satbayev.university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16763" y="948620"/>
            <a:ext cx="10650070" cy="156831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4000" dirty="0" smtClean="0"/>
              <a:t>Лекция </a:t>
            </a:r>
            <a:r>
              <a:rPr lang="ru-RU" sz="4000" dirty="0" smtClean="0"/>
              <a:t>1</a:t>
            </a:r>
            <a:r>
              <a:rPr lang="kk-KZ" sz="4000" smtClean="0"/>
              <a:t>3</a:t>
            </a:r>
            <a:r>
              <a:rPr lang="ru-RU" sz="4000" smtClean="0"/>
              <a:t>. </a:t>
            </a:r>
            <a:r>
              <a:rPr lang="ru-RU" sz="4000" dirty="0"/>
              <a:t>Гидрогеологические исследования при разработке нефтяных и газовых месторождений на примере ЗСМБ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-87010" y="3085890"/>
            <a:ext cx="11961091" cy="675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Гидрогеологические исследования на месторождениях углеводородного сырья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одзаголовок 4"/>
          <p:cNvSpPr txBox="1">
            <a:spLocks/>
          </p:cNvSpPr>
          <p:nvPr/>
        </p:nvSpPr>
        <p:spPr>
          <a:xfrm>
            <a:off x="7398326" y="5680751"/>
            <a:ext cx="4412507" cy="10407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2500"/>
              </a:lnSpc>
              <a:spcBef>
                <a:spcPts val="0"/>
              </a:spcBef>
            </a:pPr>
            <a:r>
              <a:rPr lang="ru-RU" sz="1800" dirty="0" err="1" smtClean="0"/>
              <a:t>Тілеуберді</a:t>
            </a:r>
            <a:r>
              <a:rPr lang="ru-RU" sz="1800" dirty="0" smtClean="0"/>
              <a:t> </a:t>
            </a:r>
            <a:r>
              <a:rPr lang="ru-RU" sz="1800" dirty="0" err="1" smtClean="0"/>
              <a:t>Нұрбол</a:t>
            </a:r>
            <a:r>
              <a:rPr lang="ru-RU" sz="1800" dirty="0" smtClean="0"/>
              <a:t>,</a:t>
            </a:r>
          </a:p>
          <a:p>
            <a:pPr algn="r">
              <a:lnSpc>
                <a:spcPts val="2500"/>
              </a:lnSpc>
              <a:spcBef>
                <a:spcPts val="0"/>
              </a:spcBef>
            </a:pPr>
            <a:r>
              <a:rPr lang="ru-RU" sz="1800" dirty="0" err="1" smtClean="0"/>
              <a:t>Ассоц</a:t>
            </a:r>
            <a:r>
              <a:rPr lang="ru-RU" sz="1800" dirty="0" smtClean="0"/>
              <a:t>. профессор кафедры </a:t>
            </a:r>
            <a:r>
              <a:rPr lang="ru-RU" sz="1800" dirty="0" err="1" smtClean="0"/>
              <a:t>ГИиНГГ</a:t>
            </a:r>
            <a:endParaRPr lang="ru-RU" sz="1800" dirty="0" smtClean="0"/>
          </a:p>
          <a:p>
            <a:pPr algn="r">
              <a:lnSpc>
                <a:spcPts val="2500"/>
              </a:lnSpc>
              <a:spcBef>
                <a:spcPts val="0"/>
              </a:spcBef>
            </a:pPr>
            <a:r>
              <a:rPr lang="en-US" sz="1800" dirty="0"/>
              <a:t>e</a:t>
            </a:r>
            <a:r>
              <a:rPr lang="en-US" sz="1800" dirty="0" smtClean="0"/>
              <a:t>-mail</a:t>
            </a:r>
            <a:r>
              <a:rPr lang="ru-RU" sz="1800" dirty="0"/>
              <a:t>: </a:t>
            </a:r>
            <a:r>
              <a:rPr lang="en-US" sz="1800" dirty="0" err="1" smtClean="0">
                <a:hlinkClick r:id="rId4"/>
              </a:rPr>
              <a:t>n.tileuberdi@satbayev.university</a:t>
            </a:r>
            <a:r>
              <a:rPr lang="en-US" sz="1800" dirty="0" smtClean="0"/>
              <a:t> </a:t>
            </a:r>
            <a:endParaRPr lang="ru-RU" sz="1800" dirty="0"/>
          </a:p>
          <a:p>
            <a:pPr algn="r">
              <a:lnSpc>
                <a:spcPts val="2500"/>
              </a:lnSpc>
              <a:spcBef>
                <a:spcPts val="0"/>
              </a:spcBef>
            </a:pP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86250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4928" y="1254581"/>
            <a:ext cx="11542144" cy="4221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В Западной Сибири захоронение вод в подземные горизонты связа­но, прежде всего, с работой систем поддержания пластового давления (ППД) при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нефтегазодобыче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  <a:endParaRPr lang="ru-RU" sz="2600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В 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качестве агентов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заводнения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используются поверхностные воды рек и озер, пресные подземные воды </a:t>
            </a:r>
            <a:r>
              <a:rPr lang="ru-RU" sz="26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олигоцен-четвертичного 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комплекса, подземные воды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апт-альб-сеноманского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ком­плекса (так называемые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сеноманские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воды), подтоварные воды. </a:t>
            </a:r>
            <a:endParaRPr lang="ru-RU" sz="2600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Наиболее 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приемлемым агентом закачки считаются «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сеноманские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воды», которые по геохимическому облику и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окислительно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-восстановительной обстановке мало отличаются от подземных вод продуктивных </a:t>
            </a:r>
            <a:r>
              <a:rPr lang="ru-RU" sz="26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пластов</a:t>
            </a:r>
            <a:endParaRPr lang="ru-RU" sz="26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Гидрогеологические исследования ЗСМБ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223351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7290" y="1308188"/>
            <a:ext cx="11697419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127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600" dirty="0">
                <a:ea typeface="Times New Roman" panose="02020603050405020304" pitchFamily="18" charset="0"/>
              </a:rPr>
              <a:t>Анализ мирового опыта и отечественной практики утилизации </a:t>
            </a:r>
            <a:r>
              <a:rPr lang="ru-RU" sz="2600" dirty="0" smtClean="0">
                <a:ea typeface="Times New Roman" panose="02020603050405020304" pitchFamily="18" charset="0"/>
              </a:rPr>
              <a:t>промышленных </a:t>
            </a:r>
            <a:r>
              <a:rPr lang="ru-RU" sz="2600" dirty="0">
                <a:ea typeface="Times New Roman" panose="02020603050405020304" pitchFamily="18" charset="0"/>
              </a:rPr>
              <a:t>сточных отходов свидетельствует о том, что закачка сточных вод в глубокие геологические горизонты освоена в большинстве высоко­развитых промышленных стран различными отраслями промышленности. </a:t>
            </a:r>
            <a:endParaRPr lang="ru-RU" sz="2600" dirty="0" smtClean="0">
              <a:ea typeface="Times New Roman" panose="02020603050405020304" pitchFamily="18" charset="0"/>
            </a:endParaRPr>
          </a:p>
          <a:p>
            <a:pPr marL="457200" marR="127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600" dirty="0" smtClean="0">
                <a:ea typeface="Times New Roman" panose="02020603050405020304" pitchFamily="18" charset="0"/>
              </a:rPr>
              <a:t>Данный </a:t>
            </a:r>
            <a:r>
              <a:rPr lang="ru-RU" sz="2600" dirty="0">
                <a:ea typeface="Times New Roman" panose="02020603050405020304" pitchFamily="18" charset="0"/>
              </a:rPr>
              <a:t>метод </a:t>
            </a:r>
            <a:r>
              <a:rPr lang="ru-RU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утилизации </a:t>
            </a:r>
            <a:r>
              <a:rPr lang="ru-RU" sz="2600" dirty="0" err="1">
                <a:solidFill>
                  <a:srgbClr val="C00000"/>
                </a:solidFill>
                <a:ea typeface="Times New Roman" panose="02020603050405020304" pitchFamily="18" charset="0"/>
              </a:rPr>
              <a:t>промстоков</a:t>
            </a:r>
            <a:r>
              <a:rPr lang="ru-RU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ru-RU" sz="2600" dirty="0">
                <a:ea typeface="Times New Roman" panose="02020603050405020304" pitchFamily="18" charset="0"/>
              </a:rPr>
              <a:t>является в большинстве </a:t>
            </a:r>
            <a:r>
              <a:rPr lang="ru-RU" sz="2600" dirty="0" smtClean="0">
                <a:ea typeface="Times New Roman" panose="02020603050405020304" pitchFamily="18" charset="0"/>
              </a:rPr>
              <a:t>промышленных </a:t>
            </a:r>
            <a:r>
              <a:rPr lang="ru-RU" sz="2600" dirty="0">
                <a:ea typeface="Times New Roman" panose="02020603050405020304" pitchFamily="18" charset="0"/>
              </a:rPr>
              <a:t>отраслей экономически безопасным. Наиболее освоен он в </a:t>
            </a:r>
            <a:r>
              <a:rPr lang="ru-RU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газовой и нефтедобывающей промышленности</a:t>
            </a:r>
            <a:r>
              <a:rPr lang="ru-RU" sz="2600" dirty="0">
                <a:ea typeface="Times New Roman" panose="02020603050405020304" pitchFamily="18" charset="0"/>
              </a:rPr>
              <a:t>. На месторождениях с высокими концентрациями агрессивных компонентов, в особенности сероводорода и углекислого газа, которыми насыщаются промышленные сточные отходы, глубинное захоронение </a:t>
            </a:r>
            <a:r>
              <a:rPr lang="ru-RU" sz="2600" dirty="0" err="1">
                <a:ea typeface="Times New Roman" panose="02020603050405020304" pitchFamily="18" charset="0"/>
              </a:rPr>
              <a:t>промстоков</a:t>
            </a:r>
            <a:r>
              <a:rPr lang="ru-RU" sz="2600" dirty="0">
                <a:ea typeface="Times New Roman" panose="02020603050405020304" pitchFamily="18" charset="0"/>
              </a:rPr>
              <a:t> в современных условиях почти </a:t>
            </a:r>
            <a:r>
              <a:rPr lang="ru-RU" sz="2600" dirty="0" smtClean="0">
                <a:ea typeface="Times New Roman" panose="02020603050405020304" pitchFamily="18" charset="0"/>
              </a:rPr>
              <a:t>единственный </a:t>
            </a:r>
            <a:r>
              <a:rPr lang="ru-RU" sz="2600" dirty="0">
                <a:ea typeface="Times New Roman" panose="02020603050405020304" pitchFamily="18" charset="0"/>
              </a:rPr>
              <a:t>метод их </a:t>
            </a:r>
            <a:r>
              <a:rPr lang="ru-RU" sz="2600" dirty="0" smtClean="0">
                <a:ea typeface="Times New Roman" panose="02020603050405020304" pitchFamily="18" charset="0"/>
              </a:rPr>
              <a:t>утилизации</a:t>
            </a:r>
            <a:endParaRPr lang="ru-RU" sz="2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Гидрогеологические исследования ЗСМБ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16991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Гидрогеологические исследования ЗСМБ</a:t>
            </a:r>
          </a:p>
          <a:p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7012" y="669472"/>
            <a:ext cx="119749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Методы </a:t>
            </a:r>
            <a:r>
              <a:rPr lang="ru-RU" sz="2200" dirty="0">
                <a:solidFill>
                  <a:srgbClr val="C00000"/>
                </a:solidFill>
                <a:latin typeface="Arial Unicode MS" panose="020B0604020202020204" pitchFamily="34" charset="-128"/>
              </a:rPr>
              <a:t>ППД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 были предложены в конце 40-х годов ХХ в. для разработки крупных месторож­дений в </a:t>
            </a:r>
            <a:r>
              <a:rPr lang="ru-RU" sz="2200" dirty="0">
                <a:solidFill>
                  <a:srgbClr val="C00000"/>
                </a:solidFill>
                <a:latin typeface="Arial Unicode MS" panose="020B0604020202020204" pitchFamily="34" charset="-128"/>
              </a:rPr>
              <a:t>Волго-Уральском нефтегазоносным бассейне (НГБ)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и оказались 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весьма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эффективными. </a:t>
            </a:r>
            <a:endParaRPr lang="ru-RU" sz="22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В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Западную Сибирь они были перенесены и применяются без необходимой корректировки, исходя из предположения об общности поверхностно-молекулярных свойств продуктивных пород Волго-Уральского и Западно-Сибирского НГБ. </a:t>
            </a:r>
            <a:endParaRPr lang="ru-RU" sz="22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Но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продуктивные песчани­ки Западной Сибири в отличие от Волго-Уральских являются </a:t>
            </a:r>
            <a:r>
              <a:rPr lang="ru-RU" sz="2200" dirty="0" err="1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полимиктовыми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, а основной компонент в их составе 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– полевые шпаты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, которые име­ют гидрофильность существенно ниже, чем у 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кварца. </a:t>
            </a:r>
            <a:endParaRPr lang="ru-RU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9021" y="3626725"/>
            <a:ext cx="2113004" cy="22219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17012" y="3868949"/>
            <a:ext cx="973787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Породы-коллекторы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многих месторождений Западной Сибири 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характеризуются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гидрофобными свойствами, поэтому метод </a:t>
            </a:r>
            <a:r>
              <a:rPr lang="ru-RU" sz="22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заводнения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 здесь должен применяться избирательно. Однако этого не произошло, и в ре­зультате оказалось, что системы ППД не повысили </a:t>
            </a:r>
            <a:r>
              <a:rPr lang="ru-RU" sz="22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нефтеотдачу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, а 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наоборот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, привели к обводнению многих залежей за счет неравномерного стяги­вания контура нефтеносности в процессе эксплуатации месторождений. При этом в недрах остается от 70 до 90% нефти в виде нетронутых «цели­ков».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874477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79562" y="1753985"/>
            <a:ext cx="1114532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57200" algn="just">
              <a:spcAft>
                <a:spcPts val="0"/>
              </a:spcAft>
            </a:pPr>
            <a:r>
              <a:rPr lang="ru-RU" sz="2600" dirty="0">
                <a:ea typeface="Times New Roman" panose="02020603050405020304" pitchFamily="18" charset="0"/>
              </a:rPr>
              <a:t>Все существующие в настоящее время проблемы подземного </a:t>
            </a:r>
            <a:r>
              <a:rPr lang="ru-RU" sz="2600" dirty="0" smtClean="0">
                <a:ea typeface="Times New Roman" panose="02020603050405020304" pitchFamily="18" charset="0"/>
              </a:rPr>
              <a:t>захоронения </a:t>
            </a:r>
            <a:r>
              <a:rPr lang="ru-RU" sz="2600" dirty="0">
                <a:ea typeface="Times New Roman" panose="02020603050405020304" pitchFamily="18" charset="0"/>
              </a:rPr>
              <a:t>можно разделить на четыре группы, а именно</a:t>
            </a:r>
            <a:r>
              <a:rPr lang="ru-RU" sz="2600" dirty="0" smtClean="0">
                <a:ea typeface="Times New Roman" panose="02020603050405020304" pitchFamily="18" charset="0"/>
              </a:rPr>
              <a:t>:</a:t>
            </a:r>
          </a:p>
          <a:p>
            <a:pPr marL="12700" marR="12700" indent="457200" algn="just">
              <a:spcAft>
                <a:spcPts val="0"/>
              </a:spcAft>
            </a:pPr>
            <a:endParaRPr lang="ru-RU" sz="26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Arial" panose="020B0604020202020204" pitchFamily="34" charset="0"/>
              <a:buChar char="•"/>
              <a:tabLst>
                <a:tab pos="927100" algn="l"/>
              </a:tabLst>
            </a:pP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выбор поглощающего горизонта;</a:t>
            </a: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Arial" panose="020B0604020202020204" pitchFamily="34" charset="0"/>
              <a:buChar char="•"/>
              <a:tabLst>
                <a:tab pos="923925" algn="l"/>
              </a:tabLst>
            </a:pP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водоподготовка закачиваемых промышленных сточных вод (ПСВ);</a:t>
            </a: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Arial" panose="020B0604020202020204" pitchFamily="34" charset="0"/>
              <a:buChar char="•"/>
              <a:tabLst>
                <a:tab pos="930275" algn="l"/>
              </a:tabLst>
            </a:pP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совместимость пластовых вод </a:t>
            </a:r>
            <a:r>
              <a:rPr lang="ru-RU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апт-альб-сеноманского</a:t>
            </a: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гидрогеологического </a:t>
            </a: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 с закачиваемыми сточными водами;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Arial" panose="020B0604020202020204" pitchFamily="34" charset="0"/>
              <a:buChar char="•"/>
              <a:tabLst>
                <a:tab pos="975995" algn="l"/>
              </a:tabLst>
            </a:pP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опасности риска, связанные с захоронением стоков в недра.</a:t>
            </a:r>
            <a:endParaRPr lang="ru-RU" sz="2600" u="none" strike="noStrike" spc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12778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Проблемы поддержания пластового давления и захоронения промышленных стоков в недра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14585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50647"/>
            <a:ext cx="12192000" cy="12778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Проблемы поддержания пластового давления и захоронения промышленных стоков в недра</a:t>
            </a:r>
          </a:p>
          <a:p>
            <a:endParaRPr lang="ru-RU" sz="4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5249" y="1326415"/>
            <a:ext cx="11287664" cy="51501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К поглощаю­щим горизонтам предъявляются следующие </a:t>
            </a:r>
            <a:r>
              <a:rPr kumimoji="0" lang="ru-RU" altLang="ru-RU" sz="2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требования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Подземные воды поглощающего горизонта как на момент его выбора, так и в обозримом будущем в районе полигона захоронения сточных вод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не должны использоваться ни в хозяйственно-питьевых, ле­чебных и промышленных целях, ни для тепло-</a:t>
            </a:r>
            <a:r>
              <a:rPr kumimoji="0" lang="ru-RU" altLang="ru-RU" sz="24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и энергоснабжения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. Закачка сточных вод не должна также оказывать негативное воздействие на газовые и нефтяные залежи, приуроченные к горизонту.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Поглощающий горизонт должен быть надежно изолирован от выше- и нижележащих горизонтов, подземные воды которых используют­ся или которые предполагается использовать в хозяйственной деятельно­сти. Изолирующие его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водоупоры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должны быть практически непроницае­мы для сточных вод и не должны разрушаться под их воздействием. Одним из критериев является наличие над перекрывающим поглощающий гори­зонт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водоупором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«буферного» (защитного) горизонта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3577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9780" y="1551576"/>
            <a:ext cx="11593902" cy="39138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just" defTabSz="914400" eaLnBrk="0" fontAlgn="base" hangingPunct="0"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400" dirty="0">
                <a:ea typeface="Times New Roman" panose="02020603050405020304" pitchFamily="18" charset="0"/>
              </a:rPr>
              <a:t>Предполагаемый участок закачки стоков должен быть удален на достаточно большое расстояние от областей питания, разгрузки и зон пресных подземных вод поглощающего горизонта, от участков замеще­ния указанных </a:t>
            </a:r>
            <a:r>
              <a:rPr lang="ru-RU" sz="2400" dirty="0" err="1">
                <a:ea typeface="Times New Roman" panose="02020603050405020304" pitchFamily="18" charset="0"/>
              </a:rPr>
              <a:t>водоупоров</a:t>
            </a:r>
            <a:r>
              <a:rPr lang="ru-RU" sz="2400" dirty="0">
                <a:ea typeface="Times New Roman" panose="02020603050405020304" pitchFamily="18" charset="0"/>
              </a:rPr>
              <a:t> проницаемыми породами и от </a:t>
            </a:r>
            <a:r>
              <a:rPr lang="ru-RU" sz="2400" dirty="0" err="1" smtClean="0">
                <a:ea typeface="Times New Roman" panose="02020603050405020304" pitchFamily="18" charset="0"/>
              </a:rPr>
              <a:t>флюидопроводящих</a:t>
            </a:r>
            <a:r>
              <a:rPr lang="ru-RU" sz="2400" dirty="0" smtClean="0">
                <a:ea typeface="Times New Roman" panose="02020603050405020304" pitchFamily="18" charset="0"/>
              </a:rPr>
              <a:t> </a:t>
            </a:r>
            <a:r>
              <a:rPr lang="ru-RU" sz="2400" dirty="0">
                <a:ea typeface="Times New Roman" panose="02020603050405020304" pitchFamily="18" charset="0"/>
              </a:rPr>
              <a:t>разрывных нарушений.</a:t>
            </a:r>
          </a:p>
          <a:p>
            <a:pPr marL="342900" indent="-342900" algn="just" defTabSz="914400" eaLnBrk="0" fontAlgn="base" hangingPunct="0"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400" dirty="0">
                <a:ea typeface="Times New Roman" panose="02020603050405020304" pitchFamily="18" charset="0"/>
              </a:rPr>
              <a:t>Поглощающий горизонт должен иметь высокие емкост­ные, фильтрационные и благоприятные физико-химические свойства. Площадь распространения, толщина, пористость и проницаемость кол­лекторов должны обеспечить требуемую приемистость горизонта при приемлемых с технико-экономической точки зрения давлениях нагнета­ния. Приемистость не должна существенно снижаться из-за взаимо­действия закачиваемых стоков с породами и подземными водами горизон­та.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12778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Проблемы поддержания пластового давления и захоронения промышленных стоков в недра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39197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00"/>
            <a:ext cx="12192000" cy="6896099"/>
          </a:xfrm>
          <a:prstGeom prst="rect">
            <a:avLst/>
          </a:prstGeom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1370371" y="1808163"/>
            <a:ext cx="9822426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97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0914" y="907533"/>
            <a:ext cx="114227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ea typeface="Calibri" panose="020F0502020204030204" pitchFamily="34" charset="0"/>
                <a:cs typeface="Times New Roman" panose="02020603050405020304" pitchFamily="18" charset="0"/>
              </a:rPr>
              <a:t>Гидрогеологические изыскания и </a:t>
            </a:r>
            <a:r>
              <a:rPr lang="ru-RU" sz="3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исследования:</a:t>
            </a:r>
          </a:p>
          <a:p>
            <a:endParaRPr lang="ru-RU" sz="36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Гидрогеологические </a:t>
            </a:r>
            <a:r>
              <a:rPr lang="ru-RU" sz="3600" dirty="0" smtClean="0"/>
              <a:t>съемки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Гидрогеологическое изучение разрезов </a:t>
            </a:r>
            <a:r>
              <a:rPr lang="ru-RU" sz="3600" dirty="0" smtClean="0"/>
              <a:t>скважин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Опробование водоносных </a:t>
            </a:r>
            <a:r>
              <a:rPr lang="ru-RU" sz="3600" dirty="0" smtClean="0"/>
              <a:t>горизонтов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Принципы оценки запасов вод в земной </a:t>
            </a:r>
            <a:r>
              <a:rPr lang="ru-RU" sz="3600" dirty="0" smtClean="0"/>
              <a:t>коре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Понятие о режиме вод в недрах и гидрорежимных </a:t>
            </a:r>
            <a:r>
              <a:rPr lang="ru-RU" sz="3600" dirty="0" smtClean="0"/>
              <a:t>наблюдениях</a:t>
            </a:r>
            <a:endParaRPr lang="ru-RU" sz="3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38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Гидрогеологические съемки</a:t>
            </a:r>
          </a:p>
          <a:p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7515" y="696341"/>
            <a:ext cx="11722308" cy="5786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Гидрогео­логические исследования зачастую ведутся в ходе проведения </a:t>
            </a:r>
            <a:r>
              <a:rPr lang="ru-RU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геологосъемочных</a:t>
            </a:r>
            <a:r>
              <a:rPr lang="ru-RU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</a:p>
          <a:p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4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гидрогеологическими съемками 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понимаются научно-произ­водственные исследования, как полевые, так и камеральные, с целью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составления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гидрогеологических карт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представляющих собой отра­жение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естественных гидрогеологических структур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исследуемой </a:t>
            </a:r>
            <a:r>
              <a:rPr lang="ru-RU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территории</a:t>
            </a:r>
          </a:p>
          <a:p>
            <a:pPr marL="268288"/>
            <a:r>
              <a:rPr lang="ru-RU" sz="2400" dirty="0"/>
              <a:t>В зависимости от масштаба составления карт различают съемки</a:t>
            </a:r>
            <a:r>
              <a:rPr lang="ru-RU" sz="2400" dirty="0" smtClean="0"/>
              <a:t>:</a:t>
            </a:r>
          </a:p>
          <a:p>
            <a:pPr marL="725488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C00000"/>
                </a:solidFill>
              </a:rPr>
              <a:t>мелкомасштабную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smtClean="0"/>
              <a:t>1:1 000 000</a:t>
            </a:r>
            <a:r>
              <a:rPr lang="ru-RU" sz="2400" dirty="0"/>
              <a:t> – </a:t>
            </a:r>
            <a:r>
              <a:rPr lang="ru-RU" sz="2400" dirty="0" smtClean="0"/>
              <a:t>1:500 000) – обзорная; </a:t>
            </a:r>
            <a:r>
              <a:rPr lang="ru-RU" sz="2400" dirty="0"/>
              <a:t>проводится в неизученных или слабо изученных районах с целью выяснения общих гидрогеологических условий и составления гидрогеологической карты того же масштаба</a:t>
            </a:r>
            <a:endParaRPr lang="ru-RU" sz="2400" dirty="0" smtClean="0"/>
          </a:p>
          <a:p>
            <a:pPr marL="725488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C00000"/>
                </a:solidFill>
              </a:rPr>
              <a:t>среднемасштабную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smtClean="0"/>
              <a:t>1:200 000 </a:t>
            </a:r>
            <a:r>
              <a:rPr lang="ru-RU" sz="2400" dirty="0"/>
              <a:t>–</a:t>
            </a:r>
            <a:r>
              <a:rPr lang="ru-RU" sz="2400" dirty="0" smtClean="0"/>
              <a:t> </a:t>
            </a:r>
            <a:r>
              <a:rPr lang="ru-RU" sz="2400" dirty="0"/>
              <a:t>1:100 000</a:t>
            </a:r>
            <a:r>
              <a:rPr lang="ru-RU" sz="2400" dirty="0" smtClean="0"/>
              <a:t>) – является основной </a:t>
            </a:r>
            <a:r>
              <a:rPr lang="ru-RU" sz="2400" dirty="0"/>
              <a:t>при гидрогеологическом изучении территории</a:t>
            </a:r>
            <a:r>
              <a:rPr lang="ru-RU" sz="2400" dirty="0" smtClean="0"/>
              <a:t> </a:t>
            </a:r>
          </a:p>
          <a:p>
            <a:pPr marL="725488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C00000"/>
                </a:solidFill>
              </a:rPr>
              <a:t>крупномасштабную</a:t>
            </a:r>
            <a:r>
              <a:rPr lang="ru-RU" sz="2400" dirty="0" smtClean="0"/>
              <a:t> </a:t>
            </a:r>
            <a:r>
              <a:rPr lang="ru-RU" sz="2400" dirty="0"/>
              <a:t>(1:50 000 </a:t>
            </a:r>
            <a:r>
              <a:rPr lang="ru-RU" sz="2400" dirty="0" smtClean="0"/>
              <a:t>– 1:25 </a:t>
            </a:r>
            <a:r>
              <a:rPr lang="ru-RU" sz="2400" dirty="0"/>
              <a:t>000</a:t>
            </a:r>
            <a:r>
              <a:rPr lang="ru-RU" sz="2400" dirty="0" smtClean="0"/>
              <a:t>) </a:t>
            </a:r>
          </a:p>
          <a:p>
            <a:pPr marL="725488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C00000"/>
                </a:solidFill>
              </a:rPr>
              <a:t>детальную</a:t>
            </a:r>
            <a:r>
              <a:rPr lang="ru-RU" sz="2400" dirty="0" smtClean="0"/>
              <a:t> </a:t>
            </a:r>
            <a:r>
              <a:rPr lang="ru-RU" sz="2400" dirty="0"/>
              <a:t>(крупнее 1:25 000</a:t>
            </a:r>
            <a:r>
              <a:rPr lang="ru-RU" sz="2400" dirty="0" smtClean="0"/>
              <a:t>)</a:t>
            </a:r>
            <a:endParaRPr lang="ru-RU" sz="2600" dirty="0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6506654" y="5722883"/>
            <a:ext cx="373117" cy="706946"/>
          </a:xfrm>
          <a:prstGeom prst="righ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937830" y="5558971"/>
            <a:ext cx="50364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Площадные и детальные, </a:t>
            </a:r>
            <a:r>
              <a:rPr lang="ru-RU" sz="2000" dirty="0"/>
              <a:t>имеют специальное назначение (изыскания для водоснабжения, строительства и т.п.)</a:t>
            </a:r>
          </a:p>
        </p:txBody>
      </p:sp>
    </p:spTree>
    <p:extLst>
      <p:ext uri="{BB962C8B-B14F-4D97-AF65-F5344CB8AC3E}">
        <p14:creationId xmlns:p14="http://schemas.microsoft.com/office/powerpoint/2010/main" val="86427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9524" y="776704"/>
            <a:ext cx="11910204" cy="6076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300" dirty="0">
                <a:ea typeface="Times New Roman" panose="02020603050405020304" pitchFamily="18" charset="0"/>
                <a:cs typeface="Times New Roman" panose="02020603050405020304" pitchFamily="18" charset="0"/>
              </a:rPr>
              <a:t>В результате проведение гидрогеологической съемки составляется </a:t>
            </a:r>
            <a:r>
              <a:rPr lang="ru-RU" sz="23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гидрогеологическая </a:t>
            </a:r>
            <a:r>
              <a:rPr lang="ru-RU" sz="2300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карта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300" dirty="0"/>
              <a:t>Гидрогеологические исследования, проводимые в процессе поисков, разведки и разработки залежей нефти, имеют свою специ­фику, четко подразделяются </a:t>
            </a:r>
            <a:r>
              <a:rPr lang="ru-RU" sz="2300" b="1" dirty="0" err="1">
                <a:solidFill>
                  <a:srgbClr val="C00000"/>
                </a:solidFill>
              </a:rPr>
              <a:t>нефтегазопоисковые</a:t>
            </a:r>
            <a:r>
              <a:rPr lang="ru-RU" sz="2300" dirty="0"/>
              <a:t> и </a:t>
            </a:r>
            <a:r>
              <a:rPr lang="ru-RU" sz="2300" b="1" dirty="0">
                <a:solidFill>
                  <a:srgbClr val="C00000"/>
                </a:solidFill>
              </a:rPr>
              <a:t>нефтегазопромысловые</a:t>
            </a:r>
            <a:r>
              <a:rPr lang="ru-RU" sz="2300" dirty="0"/>
              <a:t> </a:t>
            </a:r>
            <a:r>
              <a:rPr lang="ru-RU" sz="2300" dirty="0">
                <a:solidFill>
                  <a:srgbClr val="C00000"/>
                </a:solidFill>
              </a:rPr>
              <a:t>исследования</a:t>
            </a:r>
            <a:r>
              <a:rPr lang="ru-RU" sz="2300" dirty="0"/>
              <a:t>. </a:t>
            </a:r>
            <a:endParaRPr lang="ru-RU" sz="23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Бурение скважин 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 последующим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опробованием водоносных горизонтов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является основным способом разведки. Пробуренные сква­жины служат для эксплуатации вод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По данным </a:t>
            </a:r>
            <a:r>
              <a:rPr lang="ru-RU" sz="2300" b="1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бурения 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создается представление о гидрогеологическом разрезе, определяются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водоносные комплексы 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и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горизонты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глуби­на их залегания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и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мощность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литологический </a:t>
            </a:r>
            <a:r>
              <a:rPr lang="ru-RU" sz="2300" dirty="0" smtClean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состав</a:t>
            </a:r>
          </a:p>
          <a:p>
            <a:pPr marL="342900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ru-RU" sz="23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Далее, после бурения, производится </a:t>
            </a:r>
            <a:r>
              <a:rPr lang="ru-RU" sz="2300" dirty="0" smtClean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опробование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водоносных горизонтов </a:t>
            </a: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заключается в 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определении статических уровней и пластовых давлений дебитов, 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определении производительности водоносного горизонта, 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взятии проб на определение ионно-солевого и газового составов, 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температур­ных замерах для определения необходимых гидродинамических параметров </a:t>
            </a:r>
            <a:r>
              <a:rPr lang="ru-RU" sz="23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пласта</a:t>
            </a:r>
            <a:endParaRPr lang="ru-RU" sz="23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Гидрогеологические съемки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6108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3040" y="654341"/>
            <a:ext cx="11938960" cy="987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Главной особенностью </a:t>
            </a:r>
            <a:r>
              <a:rPr lang="ru-RU" dirty="0"/>
              <a:t>запасов литосферных вод (преимущественно пресных) по сравнению с запасами других полезных ископаемых </a:t>
            </a:r>
            <a:r>
              <a:rPr lang="ru-RU" b="1" dirty="0">
                <a:solidFill>
                  <a:srgbClr val="C00000"/>
                </a:solidFill>
              </a:rPr>
              <a:t>является частичная </a:t>
            </a:r>
            <a:r>
              <a:rPr lang="ru-RU" b="1" dirty="0" err="1">
                <a:solidFill>
                  <a:srgbClr val="C00000"/>
                </a:solidFill>
              </a:rPr>
              <a:t>возобновляемость</a:t>
            </a:r>
            <a:r>
              <a:rPr lang="ru-RU" dirty="0"/>
              <a:t>, обусловленная их </a:t>
            </a:r>
            <a:r>
              <a:rPr lang="ru-RU" dirty="0" smtClean="0">
                <a:solidFill>
                  <a:srgbClr val="C00000"/>
                </a:solidFill>
              </a:rPr>
              <a:t>подвижностью</a:t>
            </a:r>
          </a:p>
          <a:p>
            <a:pPr marL="457200" indent="-457200"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C00000"/>
                </a:solidFill>
              </a:rPr>
              <a:t>Дополнительное питание вод </a:t>
            </a:r>
            <a:r>
              <a:rPr lang="ru-RU" dirty="0"/>
              <a:t>земной коры возможно </a:t>
            </a:r>
            <a:r>
              <a:rPr lang="ru-RU" i="1" dirty="0"/>
              <a:t>в результате водохозяйственных </a:t>
            </a:r>
            <a:r>
              <a:rPr lang="ru-RU" i="1" dirty="0" smtClean="0"/>
              <a:t>мероприятий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Принципы оценки запасов вод в земной коре</a:t>
            </a:r>
          </a:p>
          <a:p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2030" y="1751466"/>
            <a:ext cx="1148424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Запасы и ресурсы вод в недрах подразделяются на</a:t>
            </a:r>
            <a:r>
              <a:rPr lang="ru-RU" sz="22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rabicParenR"/>
            </a:pPr>
            <a:r>
              <a:rPr lang="ru-RU" sz="22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Естественные </a:t>
            </a:r>
            <a:endParaRPr lang="ru-RU" sz="22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2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Искус­ственные </a:t>
            </a:r>
          </a:p>
          <a:p>
            <a:pPr marL="514350" indent="-514350">
              <a:buAutoNum type="arabicParenR"/>
            </a:pPr>
            <a:r>
              <a:rPr lang="ru-RU" sz="22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Привлекаемые</a:t>
            </a:r>
          </a:p>
          <a:p>
            <a:pPr marL="514350" indent="-514350">
              <a:buAutoNum type="arabicParenR"/>
            </a:pPr>
            <a:r>
              <a:rPr lang="ru-RU" sz="22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Эксплуатационные</a:t>
            </a:r>
            <a:endParaRPr lang="ru-RU" sz="22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7797" y="3513858"/>
            <a:ext cx="116547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ru-RU" sz="24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Для понимания </a:t>
            </a:r>
            <a:r>
              <a:rPr lang="ru-RU" sz="24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структуры эксплуатационных запасов </a:t>
            </a:r>
            <a:r>
              <a:rPr lang="ru-RU" sz="24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литосферных вод используется </a:t>
            </a:r>
            <a:r>
              <a:rPr lang="ru-RU" sz="24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балансовое </a:t>
            </a:r>
            <a:r>
              <a:rPr lang="ru-RU" sz="2400" dirty="0" smtClean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уравнение</a:t>
            </a:r>
            <a:r>
              <a:rPr lang="ru-RU" sz="24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  <a:endParaRPr lang="ru-RU" sz="24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463" y="4263705"/>
            <a:ext cx="6539801" cy="6383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3040" y="4755748"/>
            <a:ext cx="113622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r>
              <a:rPr lang="ru-RU" baseline="-25000" dirty="0" smtClean="0"/>
              <a:t>э</a:t>
            </a:r>
            <a:r>
              <a:rPr lang="ru-RU" dirty="0" smtClean="0"/>
              <a:t> </a:t>
            </a:r>
            <a:r>
              <a:rPr lang="ru-RU" dirty="0"/>
              <a:t>— эксплуатационные запасы (ресурсы</a:t>
            </a:r>
            <a:r>
              <a:rPr lang="ru-RU" dirty="0" smtClean="0"/>
              <a:t>)</a:t>
            </a:r>
          </a:p>
          <a:p>
            <a:r>
              <a:rPr lang="en-US" dirty="0" smtClean="0"/>
              <a:t>Q</a:t>
            </a:r>
            <a:r>
              <a:rPr lang="ru-RU" baseline="-25000" dirty="0" smtClean="0"/>
              <a:t>е</a:t>
            </a:r>
            <a:r>
              <a:rPr lang="ru-RU" dirty="0" smtClean="0"/>
              <a:t> , </a:t>
            </a:r>
            <a:r>
              <a:rPr lang="en-US" dirty="0" smtClean="0"/>
              <a:t>Q</a:t>
            </a:r>
            <a:r>
              <a:rPr lang="ru-RU" baseline="-25000" dirty="0" smtClean="0"/>
              <a:t>и</a:t>
            </a:r>
            <a:r>
              <a:rPr lang="ru-RU" dirty="0" smtClean="0"/>
              <a:t> — </a:t>
            </a:r>
            <a:r>
              <a:rPr lang="ru-RU" dirty="0"/>
              <a:t>соответственно естественные и искусственные </a:t>
            </a:r>
            <a:r>
              <a:rPr lang="ru-RU" dirty="0" smtClean="0"/>
              <a:t>ресурсы</a:t>
            </a:r>
          </a:p>
          <a:p>
            <a:r>
              <a:rPr lang="en-US" dirty="0" smtClean="0"/>
              <a:t>V</a:t>
            </a:r>
            <a:r>
              <a:rPr lang="ru-RU" baseline="-25000" dirty="0" smtClean="0"/>
              <a:t>е</a:t>
            </a:r>
            <a:r>
              <a:rPr lang="ru-RU" dirty="0" smtClean="0"/>
              <a:t> </a:t>
            </a:r>
            <a:r>
              <a:rPr lang="ru-RU" dirty="0"/>
              <a:t>, </a:t>
            </a:r>
            <a:r>
              <a:rPr lang="en-US" dirty="0" smtClean="0"/>
              <a:t>V</a:t>
            </a:r>
            <a:r>
              <a:rPr lang="ru-RU" baseline="-25000" dirty="0" smtClean="0"/>
              <a:t>и</a:t>
            </a:r>
            <a:r>
              <a:rPr lang="ru-RU" dirty="0" smtClean="0"/>
              <a:t> </a:t>
            </a:r>
            <a:r>
              <a:rPr lang="ru-RU" dirty="0"/>
              <a:t>— соответственно естественные и искусственные </a:t>
            </a:r>
            <a:r>
              <a:rPr lang="ru-RU" dirty="0" smtClean="0"/>
              <a:t>запасы</a:t>
            </a:r>
          </a:p>
          <a:p>
            <a:r>
              <a:rPr lang="en-US" dirty="0" smtClean="0"/>
              <a:t>Q</a:t>
            </a:r>
            <a:r>
              <a:rPr lang="ru-RU" baseline="-25000" dirty="0" err="1" smtClean="0"/>
              <a:t>пр</a:t>
            </a:r>
            <a:r>
              <a:rPr lang="ru-RU" dirty="0" smtClean="0"/>
              <a:t> — </a:t>
            </a:r>
            <a:r>
              <a:rPr lang="ru-RU" dirty="0"/>
              <a:t>привлекаемые </a:t>
            </a:r>
            <a:r>
              <a:rPr lang="ru-RU" dirty="0" smtClean="0"/>
              <a:t>ресурсы</a:t>
            </a:r>
            <a:r>
              <a:rPr lang="ru-RU" i="1" dirty="0" smtClean="0"/>
              <a:t> </a:t>
            </a:r>
            <a:endParaRPr lang="ru-RU" dirty="0"/>
          </a:p>
          <a:p>
            <a:r>
              <a:rPr lang="en-US" i="1" dirty="0"/>
              <a:t>t —</a:t>
            </a:r>
            <a:r>
              <a:rPr lang="ru-RU" dirty="0"/>
              <a:t> вре­мя, на которое рассчитываются эксплуатационные запасы подземных </a:t>
            </a:r>
            <a:r>
              <a:rPr lang="ru-RU" dirty="0" smtClean="0"/>
              <a:t>вод</a:t>
            </a:r>
          </a:p>
          <a:p>
            <a:r>
              <a:rPr lang="el-GR" dirty="0" smtClean="0"/>
              <a:t>α</a:t>
            </a:r>
            <a:r>
              <a:rPr lang="en-US" i="1" dirty="0"/>
              <a:t> — </a:t>
            </a:r>
            <a:r>
              <a:rPr lang="ru-RU" dirty="0" smtClean="0"/>
              <a:t>коэффициенты </a:t>
            </a:r>
            <a:r>
              <a:rPr lang="ru-RU" dirty="0"/>
              <a:t>использования соответственно </a:t>
            </a:r>
            <a:r>
              <a:rPr lang="ru-RU" dirty="0" smtClean="0"/>
              <a:t>ес­тественных </a:t>
            </a:r>
            <a:r>
              <a:rPr lang="ru-RU" dirty="0"/>
              <a:t>ресурсов, естественных запасов, искусственных ресурсов и искусственных запасов</a:t>
            </a:r>
          </a:p>
        </p:txBody>
      </p:sp>
    </p:spTree>
    <p:extLst>
      <p:ext uri="{BB962C8B-B14F-4D97-AF65-F5344CB8AC3E}">
        <p14:creationId xmlns:p14="http://schemas.microsoft.com/office/powerpoint/2010/main" val="49693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Понятие о режиме вод в недрах и гидрорежимных наблюдениях</a:t>
            </a:r>
          </a:p>
          <a:p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8970" y="1123036"/>
            <a:ext cx="11623728" cy="2749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Под </a:t>
            </a:r>
            <a:r>
              <a:rPr lang="ru-RU" sz="2600" b="1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режимом вод 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обычно понимают изменчивость во времени их химического состава, температуры, уровней, </a:t>
            </a:r>
            <a:r>
              <a:rPr lang="ru-RU" sz="26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напоров</a:t>
            </a:r>
          </a:p>
          <a:p>
            <a:pPr>
              <a:spcBef>
                <a:spcPts val="500"/>
              </a:spcBef>
            </a:pPr>
            <a:r>
              <a:rPr lang="ru-RU" sz="2600" b="1" dirty="0" smtClean="0">
                <a:solidFill>
                  <a:srgbClr val="C00000"/>
                </a:solidFill>
              </a:rPr>
              <a:t>Факторы</a:t>
            </a:r>
            <a:r>
              <a:rPr lang="ru-RU" sz="2600" dirty="0"/>
              <a:t>, опреде­ляющие режим вод, могут быть </a:t>
            </a:r>
            <a:endParaRPr lang="ru-RU" sz="2600" dirty="0" smtClean="0"/>
          </a:p>
          <a:p>
            <a:pPr marL="898525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 smtClean="0"/>
              <a:t>экзогенными </a:t>
            </a:r>
            <a:r>
              <a:rPr lang="ru-RU" sz="2600" dirty="0"/>
              <a:t>(метеорологические, гид­рологические</a:t>
            </a:r>
            <a:r>
              <a:rPr lang="ru-RU" sz="2600" dirty="0" smtClean="0"/>
              <a:t>) </a:t>
            </a:r>
          </a:p>
          <a:p>
            <a:pPr marL="898525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 smtClean="0"/>
              <a:t>эндогенными </a:t>
            </a:r>
            <a:r>
              <a:rPr lang="ru-RU" sz="2600" dirty="0"/>
              <a:t>(</a:t>
            </a:r>
            <a:r>
              <a:rPr lang="ru-RU" sz="2600" dirty="0" smtClean="0"/>
              <a:t>геодинамические) </a:t>
            </a:r>
          </a:p>
          <a:p>
            <a:pPr marL="898525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 smtClean="0"/>
              <a:t>техногенными </a:t>
            </a:r>
            <a:r>
              <a:rPr lang="ru-RU" sz="2600" dirty="0"/>
              <a:t>(или антропогенными</a:t>
            </a:r>
            <a:r>
              <a:rPr lang="ru-RU" sz="2600" dirty="0" smtClean="0"/>
              <a:t>)</a:t>
            </a:r>
            <a:r>
              <a:rPr lang="ru-RU" sz="26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endParaRPr lang="ru-RU" sz="26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8304" y="3809794"/>
            <a:ext cx="1170122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Данные режимообразующие </a:t>
            </a:r>
            <a:r>
              <a:rPr lang="ru-RU" sz="24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факторы сказываются в первую очередь на гидродинамическом (а также температурном) режиме вод в </a:t>
            </a:r>
            <a:r>
              <a:rPr lang="ru-RU" sz="2400" dirty="0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недрах 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Однако </a:t>
            </a:r>
            <a:r>
              <a:rPr lang="ru-RU" sz="24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происходящие при этом изменения усло­вий </a:t>
            </a:r>
            <a:r>
              <a:rPr lang="ru-RU" sz="2400" dirty="0" err="1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водообмена</a:t>
            </a:r>
            <a:r>
              <a:rPr lang="ru-RU" sz="24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могут вызывать </a:t>
            </a:r>
            <a:r>
              <a:rPr lang="ru-RU" sz="2400" dirty="0" err="1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перетоки</a:t>
            </a:r>
            <a:r>
              <a:rPr lang="ru-RU" sz="24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вод из одних горизонтов в другие и т.п., что влечет за собой и изменения химического состава вод­ных растворов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8970" y="5610852"/>
            <a:ext cx="11623728" cy="113107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500" dirty="0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Гидрорежимные наб­людения </a:t>
            </a:r>
            <a:r>
              <a:rPr lang="ru-RU" sz="25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необходимы для уточнения проектов и рационализации водо­заборов, уточнения запасов вод и рассолов, обоснования мер по охране вод, геологической и окружающей </a:t>
            </a:r>
            <a:r>
              <a:rPr lang="ru-RU" sz="2500" dirty="0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среды</a:t>
            </a:r>
            <a:endParaRPr lang="ru-RU" sz="2500" dirty="0">
              <a:solidFill>
                <a:srgbClr val="000000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275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Цели и задачи гидрогеологических исследований</a:t>
            </a:r>
          </a:p>
          <a:p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4800" y="1561432"/>
            <a:ext cx="1146163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Основной </a:t>
            </a:r>
            <a:r>
              <a:rPr lang="ru-RU" sz="2800" b="1" u="sng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целью</a:t>
            </a:r>
            <a:r>
              <a:rPr lang="ru-RU" sz="2800" b="1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гидрогеологических исследований </a:t>
            </a: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является полу­чение полных сведений о </a:t>
            </a:r>
            <a:r>
              <a:rPr lang="ru-RU" sz="28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гидрогеологических условиях</a:t>
            </a: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разреза отложений нефтегазоносных бассейнов для повышения эффективности поисков, раз­ведки, разработки и эксплуатации нефтяных и газовых залежей, а также использования вод в бальнеологии, энергетике и извлечении промышленно ценных элементов и компонентов из </a:t>
            </a:r>
            <a:r>
              <a:rPr lang="ru-RU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них</a:t>
            </a:r>
            <a:endParaRPr lang="ru-RU" sz="28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299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Цели и задачи гидрогеологических исследований</a:t>
            </a:r>
          </a:p>
          <a:p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7032" y="691713"/>
            <a:ext cx="11611155" cy="6286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lang="ru-RU" sz="2500" b="1" u="sng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Задачей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гидрогеологических исследований является изучение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хими­ческого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и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газового состава вод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их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динамики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температурных условий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500" dirty="0" smtClean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гидродинамических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параметров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нефтеносных, газоносных и водоносных </a:t>
            </a:r>
            <a:r>
              <a:rPr lang="ru-RU" sz="25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пластов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связи вод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с нефтяной залежью,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режима залежи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ресурсов и запасов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подземных вод для поддержания пластового давления (ППД) или </a:t>
            </a:r>
            <a:r>
              <a:rPr lang="ru-RU" sz="25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использования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их в качестве лечебных, промышленных и энергетических. </a:t>
            </a:r>
            <a:endParaRPr lang="ru-RU" sz="2500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</a:pPr>
            <a:r>
              <a:rPr lang="ru-RU" sz="25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Часть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этих задач решается </a:t>
            </a:r>
            <a:r>
              <a:rPr lang="ru-RU" sz="2500" b="1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нефтепоисковой гидрогеологией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а часть </a:t>
            </a:r>
            <a:r>
              <a:rPr lang="ru-RU" sz="25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– </a:t>
            </a:r>
            <a:r>
              <a:rPr lang="ru-RU" sz="2500" b="1" dirty="0" smtClean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нефтегазопромысловой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  <a:endParaRPr lang="ru-RU" sz="2500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</a:pPr>
            <a:r>
              <a:rPr lang="ru-RU" sz="25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В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задачу </a:t>
            </a:r>
            <a:r>
              <a:rPr lang="ru-RU" sz="2500" u="sng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нефтегазопоисковой</a:t>
            </a:r>
            <a:r>
              <a:rPr lang="ru-RU" sz="2500" u="sng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гидрогеологии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входит изуче­ние гидрогеологических условий территорий, выявление и использование гидрогеологических показателей и критериев для оценки перспектив их </a:t>
            </a:r>
            <a:r>
              <a:rPr lang="ru-RU" sz="25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нефтегазоносности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с целью поисков месторождений и залежей нефти и га­за. </a:t>
            </a:r>
            <a:endParaRPr lang="ru-RU" sz="2500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</a:pPr>
            <a:r>
              <a:rPr lang="ru-RU" sz="25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Задачей </a:t>
            </a:r>
            <a:r>
              <a:rPr lang="ru-RU" sz="2500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нефтегазопромысловой гидрогеологии</a:t>
            </a:r>
            <a:r>
              <a:rPr lang="ru-RU" sz="25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 является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изучение под­земных вод для целей разведки, </a:t>
            </a:r>
            <a:r>
              <a:rPr lang="ru-RU" sz="25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проектирования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разработки, промышлен­ного освоения и эксплуатации нефтяных и газовых </a:t>
            </a:r>
            <a:r>
              <a:rPr lang="ru-RU" sz="25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месторождений</a:t>
            </a:r>
            <a:endParaRPr lang="ru-RU" sz="25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419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2822" y="1697609"/>
            <a:ext cx="11599653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500"/>
              </a:spcBef>
            </a:pP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При разработке и эксплуатации месторождений УВ гидрогеологиче­ские промысловые исследования также являются важными и ответствен­ными. </a:t>
            </a:r>
            <a:endParaRPr lang="ru-RU" sz="2800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1500"/>
              </a:spcBef>
            </a:pPr>
            <a:endParaRPr lang="ru-RU" sz="28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1500"/>
              </a:spcBef>
            </a:pPr>
            <a:r>
              <a:rPr lang="ru-RU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Две проблемы </a:t>
            </a: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нефтегазопромысловой гидрогеологии ЗСМБ: </a:t>
            </a:r>
            <a:endParaRPr lang="ru-RU" sz="2800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1500"/>
              </a:spcBef>
              <a:buAutoNum type="arabicParenR"/>
            </a:pPr>
            <a:r>
              <a:rPr lang="ru-RU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захоронение </a:t>
            </a:r>
            <a:r>
              <a:rPr lang="ru-RU" sz="28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промстоков</a:t>
            </a: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в недра </a:t>
            </a:r>
            <a:r>
              <a:rPr lang="ru-RU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земли</a:t>
            </a:r>
          </a:p>
          <a:p>
            <a:pPr marL="514350" indent="-514350">
              <a:spcBef>
                <a:spcPts val="1500"/>
              </a:spcBef>
              <a:buAutoNum type="arabicParenR"/>
            </a:pPr>
            <a:r>
              <a:rPr lang="ru-RU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повы­шение </a:t>
            </a:r>
            <a:r>
              <a:rPr lang="ru-RU" sz="28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нефтеотдачи</a:t>
            </a: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пластов</a:t>
            </a:r>
            <a:endParaRPr lang="ru-RU" sz="28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2889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11172</TotalTime>
  <Words>1540</Words>
  <Application>Microsoft Office PowerPoint</Application>
  <PresentationFormat>Широкоэкранный</PresentationFormat>
  <Paragraphs>120</Paragraphs>
  <Slides>16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 Unicode MS</vt:lpstr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</dc:creator>
  <cp:lastModifiedBy>Учетная запись Майкрософт</cp:lastModifiedBy>
  <cp:revision>473</cp:revision>
  <cp:lastPrinted>2021-02-05T10:51:00Z</cp:lastPrinted>
  <dcterms:created xsi:type="dcterms:W3CDTF">2021-01-21T10:38:20Z</dcterms:created>
  <dcterms:modified xsi:type="dcterms:W3CDTF">2025-11-10T05:49:50Z</dcterms:modified>
</cp:coreProperties>
</file>