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28"/>
  </p:notesMasterIdLst>
  <p:handoutMasterIdLst>
    <p:handoutMasterId r:id="rId29"/>
  </p:handoutMasterIdLst>
  <p:sldIdLst>
    <p:sldId id="259" r:id="rId2"/>
    <p:sldId id="556" r:id="rId3"/>
    <p:sldId id="474" r:id="rId4"/>
    <p:sldId id="532" r:id="rId5"/>
    <p:sldId id="554" r:id="rId6"/>
    <p:sldId id="555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33" r:id="rId20"/>
    <p:sldId id="536" r:id="rId21"/>
    <p:sldId id="537" r:id="rId22"/>
    <p:sldId id="539" r:id="rId23"/>
    <p:sldId id="540" r:id="rId24"/>
    <p:sldId id="541" r:id="rId25"/>
    <p:sldId id="534" r:id="rId26"/>
    <p:sldId id="313" r:id="rId2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1E1"/>
    <a:srgbClr val="EDF1F9"/>
    <a:srgbClr val="F4F9F1"/>
    <a:srgbClr val="D1F9FB"/>
    <a:srgbClr val="88EFF4"/>
    <a:srgbClr val="E3A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4" autoAdjust="0"/>
    <p:restoredTop sz="95814" autoAdjust="0"/>
  </p:normalViewPr>
  <p:slideViewPr>
    <p:cSldViewPr snapToGrid="0">
      <p:cViewPr varScale="1">
        <p:scale>
          <a:sx n="84" d="100"/>
          <a:sy n="84" d="100"/>
        </p:scale>
        <p:origin x="504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837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r">
              <a:defRPr sz="1200"/>
            </a:lvl1pPr>
          </a:lstStyle>
          <a:p>
            <a:fld id="{B8B877D3-C256-4E1F-8E1F-66D09532A502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837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r">
              <a:defRPr sz="1200"/>
            </a:lvl1pPr>
          </a:lstStyle>
          <a:p>
            <a:fld id="{C958D95C-3063-41F3-8F17-30C15048D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1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837" y="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r">
              <a:defRPr sz="1200"/>
            </a:lvl1pPr>
          </a:lstStyle>
          <a:p>
            <a:fld id="{BA20D66E-5502-4586-AF3A-57B35D1A50E3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90" y="4926015"/>
            <a:ext cx="5683886" cy="4029075"/>
          </a:xfrm>
          <a:prstGeom prst="rect">
            <a:avLst/>
          </a:prstGeom>
        </p:spPr>
        <p:txBody>
          <a:bodyPr vert="horz" lIns="91450" tIns="45725" rIns="91450" bIns="4572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837" y="9721852"/>
            <a:ext cx="3078639" cy="512763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r">
              <a:defRPr sz="1200"/>
            </a:lvl1pPr>
          </a:lstStyle>
          <a:p>
            <a:fld id="{AD649F00-58AD-4215-85D5-6FC185811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6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основным источникам загрязнения при разработке месторождений УВ относятся: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неплотности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сальников устьевой арматуры, насосов, флан­цевых соединений, задвижек; продукты от сжигания газа в факелах и ис­парения нефти; химические реагенты, пластовая вода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7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проведения глубокого захоронения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промстоков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создается специ­альный полигон, на территории которого размещается комплекс поверхно­стных и подземных сооружений, предназначенных для сбора и удаления отходов, контроля за их состоянием и миграцией в недрах.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небольших объемов жидких отходов и при наличии благоприят­ных геологических условий может применяться способ глубинного захо­ронения с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гидравлическим разрывом пласта,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котором в массиве слабо­проницаемых пород образуется система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искусственных трещин,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запол­няющихся в процессе нагнетания жидкими отходами.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4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6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Техногенные про­цессы могут оказывать как позитивное, так и негативное влияние на гидро­геологическую обстановку.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8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08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4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8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0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4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При разработке нефтяных и газовых месторождений можно выде­лить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три основных аспекта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их влияния на гидрогеологические условия: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Истощение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нефтегазоводоносных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горизонтов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при разработке за­лежей без ППД; водоносных пластов, эксплуатируемых для водоснабже­ния нефтепромыслов. При этом развиваются воронки депрессии до 100 км и более, снижаются дебиты, происходят прямые потери минеральных и термальных вод при их попутном извлечении.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Изменение состава подземных вод в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нефтегазоводоносных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гори­зонтах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при закачке посторонних вод (разбавление, выпадение осадков, вы­деление кислых газов и др.), что может приводить к ухудшению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коллекторских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свойств, снижению продуктивности водозаборных скважин; серо­водородное заражение вод, приводящее к их непригодности для использо­вания и коррозии эксплуатационного оборудования.</a:t>
            </a: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 Unicode MS" charset="0"/>
              <a:cs typeface="Times New Roman" panose="02020603050405020304" pitchFamily="18" charset="0"/>
            </a:endParaRPr>
          </a:p>
          <a:p>
            <a:pPr marL="0" marR="0" lvl="1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Влияние на верхние водоносные горизонты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с загрязнением их нефтью или засолением их за счет соленых вод и рассолов нефтегазонос­ных горизонтов. Проникновение нефти и рассолов может происходить по трещинам через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водоупоры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или через скважины при дефектах их изоля­ции. Могут происходить межпластовые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перетоки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, подпор и поднятие уровня, в результате чего возникают заболачивание местности и подтопле­ние зданий и сооружений. Образование депрессий при разработке нефтя­ных и газовых месторождений на естественных режимах иногда приводит к просадкам земной поверхности, а в некоторых случаях – к техногенным землетрясениям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E1617-4028-4554-9750-C6DB27DBEA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7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Лучшими поглощающими горизонтами служат зоны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палеокарста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проявляющиеся при проходке поглощениями промы­вочной жидкости и провалами бурового инструмента. Могут использо­ваться также трещиноватые известняки, крупнозернистые песчаники и другие породы.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выбора горизонта для захоронения намечаются участки с наи­большей мощностью и приемистостью поглощающего горизонта, распо­ложенные в благоприятных условиях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E1617-4028-4554-9750-C6DB27DBEAB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4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9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2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897F-CE52-483F-80FF-E4AD98EA1742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51EF-EC82-47A8-8132-9037391BFCD0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4611-EC50-4C8B-8578-E7F764542C4D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BF15-A846-4955-B8D6-FAC5DD42C75A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3E61-048F-46D3-BC3D-67ED2FF23351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2BC0-F2BA-4124-B52B-323E96D338CD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BF41-D6D4-4A55-860C-2AFE527B9584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3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98AD-52BF-436F-A90E-71BA1C95EB1E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8052-6A8C-4408-860B-EA5552983536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74AD-211B-49EA-9C4A-E3D6A874F545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886EC-3893-4436-8C59-07E34F5B7B8C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CF4C-C8A2-4A67-B051-BA77EEE9D6F6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.tileuberdi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ru.wikipedia.org/wiki/%D0%97%D0%B0%D0%B1%D0%BE%D0%B9#%D0%97%D0%B0%D0%B1%D0%BE%D0%B9_%D1%81%D0%BA%D0%B2%D0%B0%D0%B6%D0%B8%D0%BD%D1%8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5%D1%84%D1%82%D1%8C" TargetMode="External"/><Relationship Id="rId5" Type="http://schemas.openxmlformats.org/officeDocument/2006/relationships/hyperlink" Target="https://ru.wikipedia.org/wiki/%D0%93%D0%B0%D0%B7%D0%BE%D0%B2%D1%8B%D0%B9_%D0%BA%D0%BE%D0%BD%D0%B4%D0%B5%D0%BD%D1%81%D0%B0%D1%82" TargetMode="External"/><Relationship Id="rId4" Type="http://schemas.openxmlformats.org/officeDocument/2006/relationships/hyperlink" Target="https://ru.wikipedia.org/wiki/%D0%9F%D1%80%D0%B8%D1%80%D0%BE%D0%B4%D0%BD%D1%8B%D0%B9_%D0%B3%D0%B0%D0%B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7096" y="1272239"/>
            <a:ext cx="10546976" cy="1379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/>
              <a:t>Лекция 1</a:t>
            </a:r>
            <a:r>
              <a:rPr lang="kk-KZ" sz="4000" dirty="0"/>
              <a:t>4-15</a:t>
            </a:r>
            <a:r>
              <a:rPr lang="ru-RU" sz="4000" dirty="0"/>
              <a:t>. 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Гидрогеологические аспекты охраны окружающей среды</a:t>
            </a:r>
            <a:endParaRPr lang="ru-RU" sz="4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30909" y="3099815"/>
            <a:ext cx="11961091" cy="658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 исследования на месторождениях углеводородного сырья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7398326" y="5680751"/>
            <a:ext cx="4412507" cy="1040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Тілеуберді</a:t>
            </a:r>
            <a:r>
              <a:rPr lang="ru-RU" sz="1800" dirty="0"/>
              <a:t> </a:t>
            </a:r>
            <a:r>
              <a:rPr lang="ru-RU" sz="1800" dirty="0" err="1"/>
              <a:t>Нұрбол</a:t>
            </a:r>
            <a:r>
              <a:rPr lang="ru-RU" sz="1800" dirty="0"/>
              <a:t>,</a:t>
            </a:r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Ассоц</a:t>
            </a:r>
            <a:r>
              <a:rPr lang="ru-RU" sz="1800" dirty="0"/>
              <a:t>. профессор кафедры </a:t>
            </a:r>
            <a:r>
              <a:rPr lang="ru-RU" sz="1800" dirty="0" err="1"/>
              <a:t>ГИиНГГ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e-mail</a:t>
            </a:r>
            <a:r>
              <a:rPr lang="ru-RU" sz="1800" dirty="0"/>
              <a:t>: </a:t>
            </a:r>
            <a:r>
              <a:rPr lang="en-US" sz="1800" dirty="0" err="1">
                <a:hlinkClick r:id="rId4"/>
              </a:rPr>
              <a:t>n.tileuberdi@satbayev.university</a:t>
            </a:r>
            <a:r>
              <a:rPr lang="en-US" sz="1800" dirty="0"/>
              <a:t> 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6250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672" y="1742534"/>
            <a:ext cx="6183793" cy="35648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045" y="1764764"/>
            <a:ext cx="54046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Пополнение запасов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подземных вод (за счет поверхностных водо­токов и водоемов) – применяется для пресных вод неглубоких водоносных горизонтов </a:t>
            </a:r>
            <a:br>
              <a:rPr lang="ru-RU" sz="2800" dirty="0">
                <a:ea typeface="Arial Unicode MS"/>
                <a:cs typeface="Times New Roman" panose="02020603050405020304" pitchFamily="18" charset="0"/>
              </a:rPr>
            </a:b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(так называемое </a:t>
            </a:r>
            <a:r>
              <a:rPr lang="ru-RU" sz="2800" i="1" dirty="0" err="1">
                <a:ea typeface="Arial Unicode MS"/>
                <a:cs typeface="Times New Roman" panose="02020603050405020304" pitchFamily="18" charset="0"/>
              </a:rPr>
              <a:t>магазинирование</a:t>
            </a:r>
            <a:r>
              <a:rPr lang="ru-RU" sz="2800" i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подземных вод)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2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034" y="1233628"/>
            <a:ext cx="5785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Барраж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– создание барьера повышенного давления (так называе­мые </a:t>
            </a:r>
            <a:r>
              <a:rPr lang="ru-RU" sz="2800" dirty="0" err="1">
                <a:ea typeface="Arial Unicode MS"/>
                <a:cs typeface="Times New Roman" panose="02020603050405020304" pitchFamily="18" charset="0"/>
              </a:rPr>
              <a:t>гидрозавесы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), который преграждает путь загрязненным водам к водо­забору и предохраняет водоносный горизонт от истощения. Производится закачка воды в пласт под давлением в специальные скважины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26160"/>
            <a:ext cx="5940361" cy="418525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8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339" y="2539293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Дренаж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– откачка загрязненных вод из специальной скважины для перехвата загрязненных 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66" y="1145594"/>
            <a:ext cx="4657725" cy="4867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7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041" y="1386129"/>
            <a:ext cx="6096000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Захоронение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промышленных стоков в водоносных горизонтах и искусственных пустотах внутри непроницаемых пород (глины, соли и др.). </a:t>
            </a:r>
          </a:p>
          <a:p>
            <a:pPr marL="25400" marR="12700" indent="-25400">
              <a:spcBef>
                <a:spcPts val="1000"/>
              </a:spcBef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Может применяться для любых вод, но основным требованием является строгий контроль за возможными утечками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97" y="1242205"/>
            <a:ext cx="5705224" cy="437513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1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549" y="1828172"/>
            <a:ext cx="6452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Изоляция водоносных горизонтов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в скважинах, которая предохра­няет от загрязнения водами иного состава, нефтью и т.п., содержащимися в глубоких горизонтах, вскрываемых теми же скважинами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638" y="972466"/>
            <a:ext cx="5112587" cy="541880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8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04" y="790603"/>
            <a:ext cx="7736727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Зоны санитарной охраны </a:t>
            </a:r>
            <a:r>
              <a:rPr lang="ru-RU" sz="2400" dirty="0">
                <a:ea typeface="Arial Unicode MS"/>
                <a:cs typeface="Times New Roman" panose="02020603050405020304" pitchFamily="18" charset="0"/>
              </a:rPr>
              <a:t>организуются на водозаборах. Обычно состоят из трех поясов:</a:t>
            </a:r>
          </a:p>
          <a:p>
            <a:pPr marL="342900" marR="127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/>
                <a:cs typeface="Times New Roman" panose="02020603050405020304" pitchFamily="18" charset="0"/>
              </a:rPr>
              <a:t>Первый (внутренний) – зона строгого режима (30-­50 м)</a:t>
            </a:r>
          </a:p>
          <a:p>
            <a:pPr marL="342900" marR="127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/>
                <a:cs typeface="Times New Roman" panose="02020603050405020304" pitchFamily="18" charset="0"/>
              </a:rPr>
              <a:t>Второй пояс предназначен для защиты от микробиологических и химических загрязнений и рассчитыва­ется с учетом времени выживания бактерий, которое принимается равным 200 суток для защищенных (напорных) и 400 суток для недостаточно за­щищенных (грунтовых) от поверхностных загрязнений водоносных гори­зонтов </a:t>
            </a:r>
          </a:p>
          <a:p>
            <a:pPr marL="342900" marR="127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ea typeface="Arial Unicode MS"/>
                <a:cs typeface="Times New Roman" panose="02020603050405020304" pitchFamily="18" charset="0"/>
              </a:rPr>
              <a:t>Третий пояс предназначен для защиты от химических загрязнений. Его размеры рассчитываются исходя из предположения, что за период экс­плуатации (обычно 25 лет) загрязнения не достигнут во­дозабора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731" y="1742537"/>
            <a:ext cx="4293709" cy="40041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6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785" y="715830"/>
            <a:ext cx="11766430" cy="58067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При разработке нефтяных и газовых месторождений можно выде­лить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три основных аспекта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их влияния на гидрогеологические условия: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61950" marR="0" lvl="1" indent="-361950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Истощение </a:t>
            </a:r>
            <a:r>
              <a:rPr kumimoji="0" lang="ru-RU" altLang="ru-RU" sz="2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нефтегазоводоносных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горизонтов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при разработке за­лежей без ППД;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водоносных пластов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, эксплуатируемых для водоснабже­ния нефтепромыслов. </a:t>
            </a:r>
          </a:p>
          <a:p>
            <a:pPr marL="361950" marR="0" lvl="1" indent="-361950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r>
              <a:rPr lang="ru-RU" altLang="ru-RU" sz="2600" dirty="0">
                <a:latin typeface="+mn-lt"/>
                <a:ea typeface="Arial Unicode MS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Изменение состава подземных вод в </a:t>
            </a:r>
            <a:r>
              <a:rPr kumimoji="0" lang="ru-RU" altLang="ru-RU" sz="2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нефтегазоводоносных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гори­зонтах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при закачке посторонних вод (разбавление, выпадение осадков, вы­деление кислых газов и др.), что может приводить к ухудшению </a:t>
            </a:r>
            <a:r>
              <a:rPr kumimoji="0" lang="ru-RU" altLang="ru-RU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коллекторских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свойств, снижению продуктивности водозаборных скважин; серо­водородное заражение вод, приводящее к их непригодности для использо­вания и коррозии эксплуатационного оборудования.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61950" marR="0" lvl="1" indent="-361950" algn="just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AutoNum type="arabicPeriod"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Влияние на верхние водоносные горизонты </a:t>
            </a: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charset="0"/>
                <a:cs typeface="Times New Roman" panose="02020603050405020304" pitchFamily="18" charset="0"/>
              </a:rPr>
              <a:t>с загрязнением их нефтью или засолением их за счет соленых вод и рассолов нефтегазонос­ных горизонтов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5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62" y="1089237"/>
            <a:ext cx="11128075" cy="35625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Задачи 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гидрогеологических исследований в процессе прогнозирования загрязнений и их ликвидации: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выявление загрязняющих свойств попутных вод </a:t>
            </a:r>
            <a:r>
              <a:rPr lang="ru-RU" sz="2600" dirty="0" err="1">
                <a:ea typeface="Arial Unicode MS" charset="0"/>
                <a:cs typeface="Times New Roman" panose="02020603050405020304" pitchFamily="18" charset="0"/>
              </a:rPr>
              <a:t>нефте­газодобычи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;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определение критериев загрязнения;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установление воз­можностей и условий проведения мер по охране водоемов, почв, расти­тельности и т.д. На базе изучения состава попутных вод могут проектиро­ваться такие меры, как очистка, использование по оборотному циклу, вы­паривание вод и рассолов.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61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551" y="518151"/>
            <a:ext cx="11455879" cy="6232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ts val="700"/>
              </a:spcBef>
              <a:spcAft>
                <a:spcPct val="0"/>
              </a:spcAft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Специальные гидрогеологические изыскания при проектировании </a:t>
            </a:r>
            <a:r>
              <a:rPr lang="ru-RU" sz="2600" b="1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сброса промышленных стоков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 включают: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изучение </a:t>
            </a:r>
            <a:r>
              <a:rPr lang="ru-RU" sz="2600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геологического строения 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гидрогеологических условий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;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опытно-исследовательские ра­боты в скважинах по определению </a:t>
            </a:r>
            <a:r>
              <a:rPr lang="ru-RU" sz="2600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приемистости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 и других параметров пла­ста;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лабораторное изучение 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пород поглощающего пласта, перекрываю­щих и подстилающих отложений для определения физических свойств и влияния на них стоков;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физико-химические </a:t>
            </a:r>
            <a:r>
              <a:rPr lang="ru-RU" sz="2600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условия взаимодействия стоков и пластовых вод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, а также тех и других с породами;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расчеты необ­ходимого числа </a:t>
            </a:r>
            <a:r>
              <a:rPr lang="ru-RU" sz="2600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поглощающих скважин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, их расположения, давления при закачке и т.п.; </a:t>
            </a:r>
          </a:p>
          <a:p>
            <a:pPr marL="514350" indent="-514350" algn="just" eaLnBrk="0" fontAlgn="base" hangingPunct="0">
              <a:spcBef>
                <a:spcPts val="700"/>
              </a:spcBef>
              <a:spcAft>
                <a:spcPct val="0"/>
              </a:spcAft>
              <a:buAutoNum type="arabicParenR"/>
            </a:pPr>
            <a:r>
              <a:rPr lang="ru-RU" sz="2600" dirty="0">
                <a:solidFill>
                  <a:srgbClr val="C00000"/>
                </a:solidFill>
                <a:ea typeface="Arial Unicode MS" charset="0"/>
                <a:cs typeface="Times New Roman" panose="02020603050405020304" pitchFamily="18" charset="0"/>
              </a:rPr>
              <a:t>опытные закачки стоков</a:t>
            </a:r>
            <a:r>
              <a:rPr lang="ru-RU" sz="2600" dirty="0">
                <a:ea typeface="Arial Unicode MS" charset="0"/>
                <a:cs typeface="Times New Roman" panose="02020603050405020304" pitchFamily="18" charset="0"/>
              </a:rPr>
              <a:t> при режиме, соответствующем эксплуатационным условиям, и при наличии наблюдательных скважин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3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Охрана недр и окружающей среды при </a:t>
            </a:r>
            <a:r>
              <a:rPr lang="ru-RU" sz="3400" dirty="0" err="1">
                <a:solidFill>
                  <a:srgbClr val="000000"/>
                </a:solidFill>
                <a:ea typeface="Arial Unicode MS"/>
                <a:cs typeface="Arial Unicode MS"/>
              </a:rPr>
              <a:t>разбуривании</a:t>
            </a:r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 месторождений углеводородов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06" y="1597781"/>
            <a:ext cx="4715891" cy="4758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547" y="1150491"/>
            <a:ext cx="669985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Перед началом бурения на каждую скважину составляется геолого-технический наряд (ГТН), в котором предусматриваются мероприятия по охране недр:</a:t>
            </a:r>
          </a:p>
          <a:p>
            <a:pPr marL="457200" indent="-457200" algn="just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endParaRPr lang="ru-RU" sz="6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выбор технологии бурения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вскрытие продуктивных интервалов с применением подходящих промышлен­ных жидкостей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опробование промежуточных (непроектных) интервалов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выбор конструкции скважины, обеспечивающей безаварийную и эффективную эксплуатацию;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обеспечение надежной изоляции всех поглощающих интервалов и герметизации </a:t>
            </a:r>
            <a:r>
              <a:rPr lang="ru-RU" dirty="0" err="1"/>
              <a:t>заколонного</a:t>
            </a:r>
            <a:r>
              <a:rPr lang="ru-RU" dirty="0"/>
              <a:t> пространства при цементировании эксплуата­ционной колонны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выбор способа вскрытия пласта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выбор интервала перфорации, обеспечивающего максимальное вскрытие продуктивного интервала 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выбор способа освоения скважины, обеспечивающего проектную ее производительность, предотвращение открытого фонтанирования и дру­гих аварийных ситуаций (разрушение </a:t>
            </a:r>
            <a:r>
              <a:rPr lang="ru-RU" dirty="0" err="1"/>
              <a:t>призабойной</a:t>
            </a:r>
            <a:r>
              <a:rPr lang="ru-RU" dirty="0"/>
              <a:t> зоны, смятие колонны и др.);</a:t>
            </a:r>
          </a:p>
          <a:p>
            <a:pPr marL="342900" lvl="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dirty="0"/>
              <a:t>обеспечение проведения комплекса глубинных исследований скважины для получения необходимого объема информации о геолого-физических свойствах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331882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25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prstClr val="black"/>
                </a:solidFill>
              </a:rPr>
              <a:t>План занятий по курсу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81160"/>
              </p:ext>
            </p:extLst>
          </p:nvPr>
        </p:nvGraphicFramePr>
        <p:xfrm>
          <a:off x="118532" y="567873"/>
          <a:ext cx="11921067" cy="60694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4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400" dirty="0"/>
                        <a:t>Тема лекции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2400" dirty="0"/>
                        <a:t>Контроль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1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Введение в дисциплину (история возникновения науки, ученые; приведение примера по практической значимости науки). </a:t>
                      </a:r>
                      <a:b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нахождения и виды вод в горных породах, условия залегания вод в земной коре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К.т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. 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29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гидрохимии</a:t>
                      </a:r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i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0" i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</a:t>
                      </a:r>
                      <a:r>
                        <a:rPr lang="ru-RU" b="0" i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гидрогеомеханики</a:t>
                      </a:r>
                      <a:r>
                        <a:rPr lang="ru-RU" b="0" i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Формирование водных растворов в литосфере</a:t>
                      </a:r>
                      <a:endParaRPr lang="ru-RU" b="0" i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водных растворов в литосфере – продолжение</a:t>
                      </a:r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Органическое вещество и микроэлементы в водах НГ бассейнов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К.т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. 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1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Гидрогеологические условия миграции, аккумуляции, консервации и деструкции нефти и газа</a:t>
                      </a:r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Резервуары подземных вод</a:t>
                      </a:r>
                      <a:endParaRPr lang="ru-RU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</a:t>
                      </a:r>
                      <a:r>
                        <a:rPr lang="ru-RU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гидрогеотермии</a:t>
                      </a: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Полезные воды и </a:t>
                      </a:r>
                      <a:r>
                        <a:rPr lang="ru-RU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техногенез</a:t>
                      </a: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недрах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Гидрогеологические изыскания и исследования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0" dirty="0" err="1"/>
                        <a:t>Палеогидрогеология</a:t>
                      </a:r>
                      <a:endParaRPr lang="ru-RU" b="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 err="1">
                          <a:solidFill>
                            <a:srgbClr val="C00000"/>
                          </a:solidFill>
                        </a:rPr>
                        <a:t>К.т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. 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 err="1"/>
                        <a:t>Нефтегазопоисковая</a:t>
                      </a:r>
                      <a:r>
                        <a:rPr lang="ru-RU" dirty="0"/>
                        <a:t> гидрогеология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/>
                        <a:t>Нефтегазопромысловая гидрогеология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736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dirty="0"/>
                        <a:t>Гидрогеологические исследования при разработке нефтяных и газовых месторождений на примере ЗСМБ. Проблемы ППД и захоронения промышленных стоков в недра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6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b="1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Гидрогеологические аспекты охраны окружающей среды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500" y="905934"/>
            <a:ext cx="11976100" cy="17950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00" y="2750234"/>
            <a:ext cx="11976100" cy="178659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00" y="4585519"/>
            <a:ext cx="11976100" cy="204684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531" y="6251220"/>
            <a:ext cx="9862497" cy="328873"/>
          </a:xfrm>
          <a:prstGeom prst="rect">
            <a:avLst/>
          </a:prstGeom>
          <a:solidFill>
            <a:srgbClr val="E3A8FA">
              <a:alpha val="22000"/>
            </a:srgbClr>
          </a:solidFill>
          <a:ln w="31750">
            <a:solidFill>
              <a:srgbClr val="E3A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6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951" y="1267865"/>
            <a:ext cx="5482814" cy="381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>
              <a:lnSpc>
                <a:spcPct val="80000"/>
              </a:lnSpc>
              <a:spcBef>
                <a:spcPts val="1300"/>
              </a:spcBef>
            </a:pPr>
            <a:r>
              <a:rPr lang="ru-RU" sz="2400" dirty="0">
                <a:ea typeface="Times New Roman" panose="02020603050405020304" pitchFamily="18" charset="0"/>
              </a:rPr>
              <a:t>В процессе </a:t>
            </a:r>
            <a:r>
              <a:rPr lang="ru-RU" sz="2400" dirty="0" err="1">
                <a:ea typeface="Times New Roman" panose="02020603050405020304" pitchFamily="18" charset="0"/>
              </a:rPr>
              <a:t>разбуривания</a:t>
            </a:r>
            <a:r>
              <a:rPr lang="ru-RU" sz="2400" dirty="0">
                <a:ea typeface="Times New Roman" panose="02020603050405020304" pitchFamily="18" charset="0"/>
              </a:rPr>
              <a:t> нефтяных и газовых месторождений необ­ходимо учитывать и требования охраны окружающей среды</a:t>
            </a:r>
          </a:p>
          <a:p>
            <a:pPr marL="12700" indent="-12700">
              <a:lnSpc>
                <a:spcPct val="80000"/>
              </a:lnSpc>
              <a:spcBef>
                <a:spcPts val="1300"/>
              </a:spcBef>
            </a:pPr>
            <a:r>
              <a:rPr lang="ru-RU" sz="2400" dirty="0">
                <a:ea typeface="Times New Roman" panose="02020603050405020304" pitchFamily="18" charset="0"/>
              </a:rPr>
              <a:t>Под </a:t>
            </a:r>
            <a:r>
              <a:rPr lang="ru-RU" sz="2400" b="1" dirty="0">
                <a:ea typeface="Times New Roman" panose="02020603050405020304" pitchFamily="18" charset="0"/>
              </a:rPr>
              <a:t>загрязнением окружающей среды </a:t>
            </a:r>
            <a:r>
              <a:rPr lang="ru-RU" sz="2400" dirty="0">
                <a:ea typeface="Times New Roman" panose="02020603050405020304" pitchFamily="18" charset="0"/>
              </a:rPr>
              <a:t>понимается всякое искусст­венное изменение физических, химических и биологических характери­стик атмосферы, земли и воды, ухудшающее условия жизнедеятельности растительных и животных организмов немедленно или в будущем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Охрана недр и окружающей среды при </a:t>
            </a:r>
            <a:r>
              <a:rPr lang="ru-RU" sz="3400" dirty="0" err="1">
                <a:solidFill>
                  <a:srgbClr val="000000"/>
                </a:solidFill>
                <a:ea typeface="Arial Unicode MS"/>
                <a:cs typeface="Arial Unicode MS"/>
              </a:rPr>
              <a:t>разбуривании</a:t>
            </a:r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 месторождений углеводородов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511" y="3909417"/>
            <a:ext cx="3472254" cy="2446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67865"/>
            <a:ext cx="3786126" cy="24542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1821" y="5213116"/>
            <a:ext cx="7734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</a:rPr>
              <a:t>Грифон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</a:rPr>
              <a:t> — внезапный прорыв на поверхность флюида (чаще всего газа), движущегося под большим давлением по </a:t>
            </a:r>
            <a:r>
              <a:rPr lang="ru-RU" dirty="0" err="1">
                <a:solidFill>
                  <a:srgbClr val="0000FF"/>
                </a:solidFill>
                <a:latin typeface="arial" panose="020B0604020202020204" pitchFamily="34" charset="0"/>
              </a:rPr>
              <a:t>затрубному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</a:rPr>
              <a:t> пространству буровой скважины. Иногда вокруг скважины, находящейся в аварийном состоянии, возникает несколько 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</a:rPr>
              <a:t>грифонов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Охрана недр и окружающей среды при разработке месторождений углеводородов</a:t>
            </a:r>
            <a:endParaRPr lang="ru-RU" sz="3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540" y="1200617"/>
            <a:ext cx="114731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-12700" algn="just"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Разработка нефтяных, газовых и газоконденсатных месторождений, как правило, сопровождается следующими </a:t>
            </a:r>
            <a:r>
              <a:rPr lang="ru-RU" sz="2600" b="1" dirty="0">
                <a:solidFill>
                  <a:srgbClr val="C00000"/>
                </a:solidFill>
                <a:ea typeface="Times New Roman" panose="02020603050405020304" pitchFamily="18" charset="0"/>
              </a:rPr>
              <a:t>техногенными воздействиями </a:t>
            </a:r>
            <a:r>
              <a:rPr lang="ru-RU" sz="2600" dirty="0">
                <a:ea typeface="Times New Roman" panose="02020603050405020304" pitchFamily="18" charset="0"/>
              </a:rPr>
              <a:t>на окружающую среду и недра:</a:t>
            </a: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610235" algn="l"/>
              </a:tabLst>
            </a:pPr>
            <a:r>
              <a:rPr lang="ru-RU" sz="2600" dirty="0">
                <a:ea typeface="Times New Roman" panose="02020603050405020304" pitchFamily="18" charset="0"/>
              </a:rPr>
              <a:t>исключение из сельскохозяйственного оборота значительных зе­мельных ресурсов;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570230" algn="l"/>
              </a:tabLst>
            </a:pPr>
            <a:r>
              <a:rPr lang="ru-RU" sz="2600" dirty="0">
                <a:ea typeface="Times New Roman" panose="02020603050405020304" pitchFamily="18" charset="0"/>
              </a:rPr>
              <a:t>использование пресной воды на производственные нужды;</a:t>
            </a: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619125" algn="l"/>
              </a:tabLst>
            </a:pPr>
            <a:r>
              <a:rPr lang="ru-RU" sz="2600" dirty="0">
                <a:ea typeface="Times New Roman" panose="02020603050405020304" pitchFamily="18" charset="0"/>
              </a:rPr>
              <a:t>сжигание попутного газа в факелах, испарение легких фракций нефти;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567690" algn="l"/>
              </a:tabLst>
            </a:pPr>
            <a:r>
              <a:rPr lang="ru-RU" sz="2600" dirty="0">
                <a:ea typeface="Times New Roman" panose="02020603050405020304" pitchFamily="18" charset="0"/>
              </a:rPr>
              <a:t>размещение </a:t>
            </a:r>
            <a:r>
              <a:rPr lang="ru-RU" sz="2600" dirty="0" err="1">
                <a:ea typeface="Times New Roman" panose="02020603050405020304" pitchFamily="18" charset="0"/>
              </a:rPr>
              <a:t>шламонакопителей</a:t>
            </a:r>
            <a:r>
              <a:rPr lang="ru-RU" sz="2600" dirty="0">
                <a:ea typeface="Times New Roman" panose="02020603050405020304" pitchFamily="18" charset="0"/>
              </a:rPr>
              <a:t> на территории промысла;</a:t>
            </a: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573405" algn="l"/>
              </a:tabLst>
            </a:pPr>
            <a:r>
              <a:rPr lang="ru-RU" sz="2600" dirty="0">
                <a:ea typeface="Times New Roman" panose="02020603050405020304" pitchFamily="18" charset="0"/>
              </a:rPr>
              <a:t>аварийные разливы нефти и пластовой воды;</a:t>
            </a: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579755" algn="l"/>
              </a:tabLst>
            </a:pPr>
            <a:r>
              <a:rPr lang="ru-RU" sz="2600" dirty="0">
                <a:ea typeface="Times New Roman" panose="02020603050405020304" pitchFamily="18" charset="0"/>
              </a:rPr>
              <a:t>сброс на рельеф местности и захоронение в поглощающие горизон­ты извлекаемых с нефтью высокоминерализованных пластовых вод;</a:t>
            </a:r>
          </a:p>
          <a:p>
            <a:pPr marL="342900" marR="12700" lvl="0" indent="-342900" algn="just">
              <a:spcAft>
                <a:spcPts val="0"/>
              </a:spcAft>
              <a:buClr>
                <a:srgbClr val="000000"/>
              </a:buClr>
              <a:buSzPts val="1300"/>
              <a:buFont typeface="Symbol" panose="05050102010706020507" pitchFamily="18" charset="2"/>
              <a:buChar char="-"/>
              <a:tabLst>
                <a:tab pos="588645" algn="l"/>
              </a:tabLst>
            </a:pPr>
            <a:r>
              <a:rPr lang="ru-RU" sz="2600" dirty="0">
                <a:ea typeface="Times New Roman" panose="02020603050405020304" pitchFamily="18" charset="0"/>
              </a:rPr>
              <a:t>загрязнение недр и подземных вод в результате межпластовых </a:t>
            </a:r>
            <a:r>
              <a:rPr lang="ru-RU" sz="2600" dirty="0" err="1">
                <a:ea typeface="Times New Roman" panose="02020603050405020304" pitchFamily="18" charset="0"/>
              </a:rPr>
              <a:t>пе­ретоков</a:t>
            </a:r>
            <a:r>
              <a:rPr lang="ru-RU" sz="2600" dirty="0">
                <a:ea typeface="Times New Roman" panose="02020603050405020304" pitchFamily="18" charset="0"/>
              </a:rPr>
              <a:t> нефти</a:t>
            </a:r>
            <a:endParaRPr lang="ru-RU" sz="2600" u="none" strike="noStrike" spc="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6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0550" y="1550650"/>
            <a:ext cx="1161115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-12700" algn="just"/>
            <a:r>
              <a:rPr lang="ru-RU" sz="2600" dirty="0">
                <a:ea typeface="Times New Roman" panose="02020603050405020304" pitchFamily="18" charset="0"/>
              </a:rPr>
              <a:t>Подземное захоронение </a:t>
            </a:r>
            <a:r>
              <a:rPr lang="ru-RU" sz="2600" dirty="0" err="1">
                <a:ea typeface="Times New Roman" panose="02020603050405020304" pitchFamily="18" charset="0"/>
              </a:rPr>
              <a:t>промстоков</a:t>
            </a:r>
            <a:r>
              <a:rPr lang="ru-RU" sz="2600" dirty="0">
                <a:ea typeface="Times New Roman" panose="02020603050405020304" pitchFamily="18" charset="0"/>
              </a:rPr>
              <a:t> в поглощающие горизонты до­пускается только в исключительных обстоятельствах:</a:t>
            </a:r>
          </a:p>
          <a:p>
            <a:pPr marL="457200" marR="127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a typeface="Times New Roman" panose="02020603050405020304" pitchFamily="18" charset="0"/>
              </a:rPr>
              <a:t>при разработке залежей без применения </a:t>
            </a:r>
            <a:r>
              <a:rPr lang="ru-RU" sz="2600" dirty="0" err="1">
                <a:ea typeface="Times New Roman" panose="02020603050405020304" pitchFamily="18" charset="0"/>
              </a:rPr>
              <a:t>заводнения</a:t>
            </a:r>
            <a:r>
              <a:rPr lang="ru-RU" sz="2600" dirty="0">
                <a:ea typeface="Times New Roman" panose="02020603050405020304" pitchFamily="18" charset="0"/>
              </a:rPr>
              <a:t>;</a:t>
            </a:r>
          </a:p>
          <a:p>
            <a:pPr marL="457200" marR="127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a typeface="Times New Roman" panose="02020603050405020304" pitchFamily="18" charset="0"/>
              </a:rPr>
              <a:t>при получении небольших количеств </a:t>
            </a:r>
            <a:r>
              <a:rPr lang="ru-RU" sz="2600" dirty="0" err="1">
                <a:ea typeface="Times New Roman" panose="02020603050405020304" pitchFamily="18" charset="0"/>
              </a:rPr>
              <a:t>промстоков</a:t>
            </a:r>
            <a:r>
              <a:rPr lang="ru-RU" sz="2600" dirty="0">
                <a:ea typeface="Times New Roman" panose="02020603050405020304" pitchFamily="18" charset="0"/>
              </a:rPr>
              <a:t> в начальный пе­риод разработки до строительства системы ПДД;</a:t>
            </a:r>
          </a:p>
          <a:p>
            <a:pPr marL="457200" marR="127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a typeface="Times New Roman" panose="02020603050405020304" pitchFamily="18" charset="0"/>
              </a:rPr>
              <a:t>при избыточном количестве </a:t>
            </a:r>
            <a:r>
              <a:rPr lang="ru-RU" sz="2600" dirty="0" err="1">
                <a:ea typeface="Times New Roman" panose="02020603050405020304" pitchFamily="18" charset="0"/>
              </a:rPr>
              <a:t>промстоков</a:t>
            </a:r>
            <a:r>
              <a:rPr lang="ru-RU" sz="2600" dirty="0">
                <a:ea typeface="Times New Roman" panose="02020603050405020304" pitchFamily="18" charset="0"/>
              </a:rPr>
              <a:t> по сравнению с проектной надобностью и целесообразности их транспортировки к другим месторождениям;</a:t>
            </a:r>
          </a:p>
          <a:p>
            <a:pPr marL="457200" marR="127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a typeface="Times New Roman" panose="02020603050405020304" pitchFamily="18" charset="0"/>
              </a:rPr>
              <a:t>при использовании подземных вод как минерального сырья;</a:t>
            </a:r>
          </a:p>
          <a:p>
            <a:pPr marL="457200" marR="127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a typeface="Times New Roman" panose="02020603050405020304" pitchFamily="18" charset="0"/>
              </a:rPr>
              <a:t>при неоправданно сложной технологии очистки некоторых </a:t>
            </a:r>
            <a:r>
              <a:rPr lang="ru-RU" sz="2600" dirty="0" err="1">
                <a:ea typeface="Times New Roman" panose="02020603050405020304" pitchFamily="18" charset="0"/>
              </a:rPr>
              <a:t>пром­стоков</a:t>
            </a:r>
            <a:r>
              <a:rPr lang="ru-RU" sz="2600" dirty="0">
                <a:ea typeface="Times New Roman" panose="02020603050405020304" pitchFamily="18" charset="0"/>
              </a:rPr>
              <a:t>, образующихся на установке комплексной подготовки нефти.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Охрана недр и окружающей среды при разработке месторождений углеводородов</a:t>
            </a:r>
            <a:endParaRPr lang="ru-RU" sz="3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4601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6" y="879894"/>
            <a:ext cx="11648079" cy="2967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996" y="4358577"/>
            <a:ext cx="113151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202122"/>
                </a:solidFill>
              </a:rPr>
              <a:t>Гидроразры́в</a:t>
            </a:r>
            <a:r>
              <a:rPr lang="ru-RU" sz="2200" b="1" dirty="0">
                <a:solidFill>
                  <a:srgbClr val="202122"/>
                </a:solidFill>
              </a:rPr>
              <a:t> пласта́</a:t>
            </a:r>
            <a:r>
              <a:rPr lang="ru-RU" sz="2200" dirty="0">
                <a:solidFill>
                  <a:srgbClr val="202122"/>
                </a:solidFill>
              </a:rPr>
              <a:t> — один из самых эффективных методов </a:t>
            </a:r>
            <a:r>
              <a:rPr lang="ru-RU" sz="2200" dirty="0" err="1">
                <a:solidFill>
                  <a:srgbClr val="202122"/>
                </a:solidFill>
              </a:rPr>
              <a:t>нефтеотдачи</a:t>
            </a:r>
            <a:r>
              <a:rPr lang="ru-RU" sz="2200" dirty="0">
                <a:solidFill>
                  <a:srgbClr val="202122"/>
                </a:solidFill>
              </a:rPr>
              <a:t> и интенсификации притока жидкости и газа к скважинам. Метод заключается в создании </a:t>
            </a:r>
            <a:r>
              <a:rPr lang="ru-RU" sz="2200" dirty="0" err="1">
                <a:solidFill>
                  <a:srgbClr val="202122"/>
                </a:solidFill>
              </a:rPr>
              <a:t>высокопроводимой</a:t>
            </a:r>
            <a:r>
              <a:rPr lang="ru-RU" sz="2200" dirty="0">
                <a:solidFill>
                  <a:srgbClr val="202122"/>
                </a:solidFill>
              </a:rPr>
              <a:t> трещины в целевом пласте для обеспечения притока добываемого флюида (</a:t>
            </a:r>
            <a:r>
              <a:rPr lang="ru-RU" sz="2200" dirty="0">
                <a:solidFill>
                  <a:srgbClr val="0645AD"/>
                </a:solidFill>
                <a:hlinkClick r:id="rId4" tooltip="Природный газ"/>
              </a:rPr>
              <a:t>газ</a:t>
            </a:r>
            <a:r>
              <a:rPr lang="ru-RU" sz="2200" dirty="0">
                <a:solidFill>
                  <a:srgbClr val="202122"/>
                </a:solidFill>
              </a:rPr>
              <a:t>, вода, </a:t>
            </a:r>
            <a:r>
              <a:rPr lang="ru-RU" sz="2200" dirty="0">
                <a:solidFill>
                  <a:srgbClr val="0645AD"/>
                </a:solidFill>
                <a:hlinkClick r:id="rId5" tooltip="Газовый конденсат"/>
              </a:rPr>
              <a:t>конденсат</a:t>
            </a:r>
            <a:r>
              <a:rPr lang="ru-RU" sz="2200" dirty="0">
                <a:solidFill>
                  <a:srgbClr val="202122"/>
                </a:solidFill>
              </a:rPr>
              <a:t>, </a:t>
            </a:r>
            <a:r>
              <a:rPr lang="ru-RU" sz="2200" dirty="0">
                <a:solidFill>
                  <a:srgbClr val="0645AD"/>
                </a:solidFill>
                <a:hlinkClick r:id="rId6" tooltip="Нефть"/>
              </a:rPr>
              <a:t>нефть</a:t>
            </a:r>
            <a:r>
              <a:rPr lang="ru-RU" sz="2200" dirty="0">
                <a:solidFill>
                  <a:srgbClr val="202122"/>
                </a:solidFill>
              </a:rPr>
              <a:t> либо их смесь) к </a:t>
            </a:r>
            <a:r>
              <a:rPr lang="ru-RU" sz="2200" dirty="0">
                <a:solidFill>
                  <a:srgbClr val="0645AD"/>
                </a:solidFill>
                <a:hlinkClick r:id="rId7" tooltip="Забой"/>
              </a:rPr>
              <a:t>забою скважины</a:t>
            </a:r>
            <a:r>
              <a:rPr lang="ru-RU" sz="2200" dirty="0">
                <a:solidFill>
                  <a:srgbClr val="202122"/>
                </a:solidFill>
              </a:rPr>
              <a:t>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Гидроразрыв</a:t>
            </a:r>
            <a:r>
              <a:rPr lang="ru-RU" sz="3600" dirty="0"/>
              <a:t> пласта (ГРП)</a:t>
            </a:r>
            <a:endParaRPr lang="ru-RU" sz="3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4110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Техногенные гидрогеологические системы (ТГГС)</a:t>
            </a:r>
            <a:endParaRPr lang="ru-RU" sz="3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328" y="1673330"/>
            <a:ext cx="114616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Техногенные гидрогеологические системы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dirty="0">
                <a:solidFill>
                  <a:srgbClr val="000000"/>
                </a:solidFill>
              </a:rPr>
              <a:t>– это совокупность тесно связанных между собой и обусловливающих друг друга гидрогеологиче­ских и инженерно-геологических процессов, проявляющихся особенно ин­тенсивно при водохозяйственной деятельности человека и определяющих изменение геологической и окружающей среды в целом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5862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Техногенные гидрогеологические системы (ТГГС)</a:t>
            </a:r>
            <a:endParaRPr lang="ru-RU" sz="3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298" y="1254571"/>
            <a:ext cx="1138686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444500" algn="just">
              <a:spcBef>
                <a:spcPts val="1000"/>
              </a:spcBef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По усло­виям формирования </a:t>
            </a:r>
            <a:r>
              <a:rPr lang="ru-RU" sz="2600" dirty="0" err="1">
                <a:ea typeface="Times New Roman" panose="02020603050405020304" pitchFamily="18" charset="0"/>
              </a:rPr>
              <a:t>тепломассообмена</a:t>
            </a:r>
            <a:r>
              <a:rPr lang="ru-RU" sz="2600" dirty="0">
                <a:ea typeface="Times New Roman" panose="02020603050405020304" pitchFamily="18" charset="0"/>
              </a:rPr>
              <a:t> можно выделить три основных ти­па техногенных гидрогеологических систем: </a:t>
            </a:r>
          </a:p>
          <a:p>
            <a:pPr marL="12700" marR="12700" indent="-12700" algn="just">
              <a:spcBef>
                <a:spcPts val="1000"/>
              </a:spcBef>
              <a:spcAft>
                <a:spcPts val="0"/>
              </a:spcAft>
            </a:pPr>
            <a:r>
              <a:rPr lang="ru-RU" sz="26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инжекционные</a:t>
            </a:r>
            <a:r>
              <a:rPr lang="ru-RU" sz="2600" dirty="0">
                <a:ea typeface="Times New Roman" panose="02020603050405020304" pitchFamily="18" charset="0"/>
              </a:rPr>
              <a:t> – </a:t>
            </a:r>
            <a:r>
              <a:rPr lang="ru-RU" sz="2600" dirty="0" err="1">
                <a:ea typeface="Times New Roman" panose="02020603050405020304" pitchFamily="18" charset="0"/>
              </a:rPr>
              <a:t>привнос</a:t>
            </a:r>
            <a:r>
              <a:rPr lang="ru-RU" sz="2600" dirty="0">
                <a:ea typeface="Times New Roman" panose="02020603050405020304" pitchFamily="18" charset="0"/>
              </a:rPr>
              <a:t> вещества в литосферу; при этом вещество представлено в основном водными растворами;</a:t>
            </a:r>
          </a:p>
          <a:p>
            <a:pPr marL="12700" marR="12700" indent="-12700" algn="just">
              <a:spcBef>
                <a:spcPts val="1000"/>
              </a:spcBef>
              <a:spcAft>
                <a:spcPts val="0"/>
              </a:spcAft>
            </a:pPr>
            <a:r>
              <a:rPr lang="ru-RU" sz="2600" b="1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эжекционные</a:t>
            </a:r>
            <a:r>
              <a:rPr lang="ru-RU" sz="2600" dirty="0">
                <a:ea typeface="Times New Roman" panose="02020603050405020304" pitchFamily="18" charset="0"/>
              </a:rPr>
              <a:t> – изъятие вещества из литосферы; вещество представ­лено водными растворами, твердым веществом пород, газами, нефтью; при этом при изъятии других веществ практически всегда происходит и извлечение вод;</a:t>
            </a:r>
          </a:p>
          <a:p>
            <a:pPr marL="12700" marR="12700" indent="-12700" algn="just">
              <a:spcBef>
                <a:spcPts val="1000"/>
              </a:spcBef>
              <a:spcAft>
                <a:spcPts val="0"/>
              </a:spcAft>
            </a:pPr>
            <a:r>
              <a:rPr lang="ru-RU" sz="26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сложные ТГС</a:t>
            </a:r>
            <a:r>
              <a:rPr lang="ru-RU" sz="2600" i="1" dirty="0">
                <a:ea typeface="Times New Roman" panose="02020603050405020304" pitchFamily="18" charset="0"/>
              </a:rPr>
              <a:t>,</a:t>
            </a:r>
            <a:r>
              <a:rPr lang="ru-RU" sz="2600" dirty="0">
                <a:ea typeface="Times New Roman" panose="02020603050405020304" pitchFamily="18" charset="0"/>
              </a:rPr>
              <a:t> совмещающие </a:t>
            </a:r>
            <a:r>
              <a:rPr lang="ru-RU" sz="2600" dirty="0" err="1">
                <a:ea typeface="Times New Roman" panose="02020603050405020304" pitchFamily="18" charset="0"/>
              </a:rPr>
              <a:t>привнос</a:t>
            </a:r>
            <a:r>
              <a:rPr lang="ru-RU" sz="2600" dirty="0">
                <a:ea typeface="Times New Roman" panose="02020603050405020304" pitchFamily="18" charset="0"/>
              </a:rPr>
              <a:t> и изъятие вещества литосферы, в том числе вод; разделение массопереноса по направлениям происходит в условиях взаимодействия обводнительных и осушительных объектов</a:t>
            </a:r>
            <a:endParaRPr lang="ru-RU" sz="2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6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9609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70371" y="1808163"/>
            <a:ext cx="982242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err="1">
                <a:solidFill>
                  <a:srgbClr val="000000"/>
                </a:solidFill>
                <a:ea typeface="Arial Unicode MS"/>
                <a:cs typeface="Arial Unicode MS"/>
              </a:rPr>
              <a:t>Палеогидрогеология</a:t>
            </a:r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 (повторение)</a:t>
            </a:r>
            <a:endParaRPr lang="ru-RU" sz="3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243" y="716265"/>
            <a:ext cx="120184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Палеогидрогеология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/>
                <a:cs typeface="Times New Roman" panose="02020603050405020304" pitchFamily="18" charset="0"/>
              </a:rPr>
              <a:t> — отрасль геологических знаний, изучающих </a:t>
            </a:r>
            <a:r>
              <a:rPr lang="ru-RU" sz="2200" dirty="0">
                <a:solidFill>
                  <a:srgbClr val="C00000"/>
                </a:solidFill>
                <a:ea typeface="Arial Unicode MS" panose="020B0604020202020204"/>
                <a:cs typeface="Times New Roman" panose="02020603050405020304" pitchFamily="18" charset="0"/>
              </a:rPr>
              <a:t>древние гидрогеологические условия 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/>
                <a:cs typeface="Times New Roman" panose="02020603050405020304" pitchFamily="18" charset="0"/>
              </a:rPr>
              <a:t>и их развитие в течение геологического времени </a:t>
            </a:r>
            <a:r>
              <a:rPr lang="ru-RU" sz="2200" dirty="0">
                <a:solidFill>
                  <a:srgbClr val="0000FF"/>
                </a:solidFill>
                <a:ea typeface="Arial Unicode MS" panose="020B0604020202020204"/>
                <a:cs typeface="Times New Roman" panose="02020603050405020304" pitchFamily="18" charset="0"/>
              </a:rPr>
              <a:t>с целью 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/>
                <a:cs typeface="Times New Roman" panose="02020603050405020304" pitchFamily="18" charset="0"/>
              </a:rPr>
              <a:t>воссоздания условий </a:t>
            </a:r>
            <a:r>
              <a:rPr lang="ru-RU" sz="2400" dirty="0" err="1">
                <a:solidFill>
                  <a:srgbClr val="C00000"/>
                </a:solidFill>
              </a:rPr>
              <a:t>нефтегазообразования</a:t>
            </a:r>
            <a:r>
              <a:rPr lang="ru-RU" sz="2400" dirty="0">
                <a:solidFill>
                  <a:srgbClr val="C00000"/>
                </a:solidFill>
              </a:rPr>
              <a:t>,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C00000"/>
                </a:solidFill>
              </a:rPr>
              <a:t>нефтегазонакопления</a:t>
            </a:r>
            <a:r>
              <a:rPr lang="ru-RU" sz="2400" dirty="0"/>
              <a:t> и </a:t>
            </a:r>
            <a:r>
              <a:rPr lang="ru-RU" sz="2400" dirty="0" err="1">
                <a:solidFill>
                  <a:srgbClr val="C00000"/>
                </a:solidFill>
              </a:rPr>
              <a:t>нефтегазоразрушения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243" y="1941733"/>
            <a:ext cx="11656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развитии гидрогеологических процессов в пределах комплекса осадков какого-либо района наблюдается определенная цикличность.</a:t>
            </a:r>
          </a:p>
          <a:p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Гидрогеологический цикл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– период гидрогеологической истории водоносного комплекса или района, охва­тывающий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элизионный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инфильтрационный этапы его развития.</a:t>
            </a:r>
          </a:p>
          <a:p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гидрогеологическом цикле соответственно выделяются два этапа: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элизионный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седиментационный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) и инфильтрационный.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243" y="4107908"/>
            <a:ext cx="11827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Элизионный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(</a:t>
            </a:r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седиментационный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) этап гидрогеологического цикла: </a:t>
            </a:r>
            <a:r>
              <a:rPr lang="ru-RU" sz="2200" dirty="0"/>
              <a:t>это отрезок гидрогеологической истории, начинающийся с осадконакопления и фор­мирования пластовых вод в условиях </a:t>
            </a:r>
            <a:r>
              <a:rPr lang="ru-RU" sz="2200" dirty="0">
                <a:solidFill>
                  <a:srgbClr val="C00000"/>
                </a:solidFill>
              </a:rPr>
              <a:t>уплотнения </a:t>
            </a:r>
            <a:r>
              <a:rPr lang="ru-RU" sz="2200" dirty="0"/>
              <a:t>вмещающих и пере­крывающих пород.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243" y="5202316"/>
            <a:ext cx="116565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Инфильтрационный этап гидрогеологического цикла: </a:t>
            </a:r>
            <a:r>
              <a:rPr lang="ru-RU" sz="2200" dirty="0">
                <a:ea typeface="Arial Unicode MS"/>
                <a:cs typeface="Times New Roman" panose="02020603050405020304" pitchFamily="18" charset="0"/>
              </a:rPr>
              <a:t>отрезок гидро­геологической истории водоносного комплекса, на котором вследствие инверсии тектонических движений возникают условия, способствующие проникновению в него атмосферных и поверхностных вод </a:t>
            </a:r>
          </a:p>
        </p:txBody>
      </p:sp>
    </p:spTree>
    <p:extLst>
      <p:ext uri="{BB962C8B-B14F-4D97-AF65-F5344CB8AC3E}">
        <p14:creationId xmlns:p14="http://schemas.microsoft.com/office/powerpoint/2010/main" val="204938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700" y="760579"/>
            <a:ext cx="11658600" cy="156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элизионных</a:t>
            </a:r>
            <a:r>
              <a:rPr lang="ru-RU" sz="2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этапах 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движение вод зависит в первую очередь от </a:t>
            </a:r>
            <a:r>
              <a:rPr lang="ru-RU" sz="22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градиен­тов </a:t>
            </a:r>
            <a:r>
              <a:rPr lang="ru-RU" sz="2200" b="1" dirty="0" err="1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геостатического</a:t>
            </a:r>
            <a:r>
              <a:rPr lang="ru-RU" sz="22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давления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ru-RU" sz="22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упругой деформации флюидов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в разных точках пласта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инфильтрационных этапах 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— от </a:t>
            </a:r>
            <a:r>
              <a:rPr lang="ru-RU" sz="2200" b="1" dirty="0">
                <a:solidFill>
                  <a:srgbClr val="0000FF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разности градиентов гидро­статического давления</a:t>
            </a:r>
            <a:r>
              <a:rPr lang="ru-RU" sz="2200" dirty="0">
                <a:solidFill>
                  <a:srgbClr val="0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, создаваемого в области питания и зоне раз­грузки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err="1">
                <a:solidFill>
                  <a:srgbClr val="000000"/>
                </a:solidFill>
                <a:ea typeface="Arial Unicode MS"/>
                <a:cs typeface="Arial Unicode MS"/>
              </a:rPr>
              <a:t>Палеогидрогеология</a:t>
            </a:r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 (повторение)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2392800"/>
            <a:ext cx="1165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Методика построения 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простейших </a:t>
            </a:r>
            <a:r>
              <a:rPr lang="ru-RU" sz="2200" b="1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палеогидрогеодинамических</a:t>
            </a:r>
            <a:r>
              <a:rPr lang="ru-RU" sz="2200" b="1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схем 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основана на </a:t>
            </a:r>
            <a:r>
              <a:rPr lang="ru-RU" sz="2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анализе распределения мощностей осадков</a:t>
            </a:r>
            <a:endParaRPr lang="ru-RU" sz="2200" dirty="0"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Серия таких карт дает возможность судить о </a:t>
            </a:r>
            <a:r>
              <a:rPr lang="ru-RU" sz="2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последовательном изменении условий миграции флюидов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(в том числе и </a:t>
            </a:r>
            <a:r>
              <a:rPr lang="ru-RU" sz="2200" dirty="0">
                <a:solidFill>
                  <a:srgbClr val="C00000"/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УВ</a:t>
            </a:r>
            <a:r>
              <a:rPr lang="ru-RU" sz="2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) в водоносном комплексе во вре­мени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При палеогидрогеологических реконструкциях существенное значе­ние имеет определение 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интенсивности </a:t>
            </a:r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водообмена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ин­фильтрационных этапах гидрогеологической истории</a:t>
            </a:r>
            <a:endParaRPr lang="ru-RU" sz="2200" dirty="0"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5279886"/>
            <a:ext cx="1143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2200" b="1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Палео</a:t>
            </a:r>
            <a:r>
              <a:rPr lang="ru-RU" sz="2200" b="1" dirty="0" err="1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гидро</a:t>
            </a:r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геохимические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реконструкции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заключаются в выяв­лении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первичного состава вод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бассейна осадконакопления, их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минерали­зации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последующих изменений в результате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инфильтрационных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водообменов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а также связанных с ними физико-химических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29204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3179"/>
            <a:ext cx="12192000" cy="218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Процессы формирования химического состава водных растворов во многом определяются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температурным режимом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недр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Знание геотерми­ческих условий, существовавших на отдельных этапах геологической истории района, имеет существенное значение для нефтегазовой геоло­гии, в первую очередь для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выявления зон </a:t>
            </a:r>
            <a:r>
              <a:rPr lang="ru-RU" sz="22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нефтегазообразования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опре­деления направления миграции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флюидов, в том числе УВ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err="1">
                <a:solidFill>
                  <a:srgbClr val="000000"/>
                </a:solidFill>
                <a:ea typeface="Arial Unicode MS"/>
                <a:cs typeface="Arial Unicode MS"/>
              </a:rPr>
              <a:t>Палеогидрогеология</a:t>
            </a:r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 (повторение)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18583"/>
            <a:ext cx="12192000" cy="305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</a:t>
            </a:r>
            <a:r>
              <a:rPr lang="ru-RU" sz="2200" b="1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этапах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гидрогеологической исто­рии в природных водонапорных системах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геостатического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типа под действием неравномерного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прогибания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и уплотнения осадков </a:t>
            </a:r>
            <a:r>
              <a:rPr lang="ru-RU" sz="22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движение флюидов происходит с относительно небольшими скоростями при низкой окисляющей активности литосферных вод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инфильтрационных этапах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результате инфильтрации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атмогенных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вод в </a:t>
            </a:r>
            <a:r>
              <a:rPr lang="ru-RU" sz="2200" dirty="0" err="1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нефтегазоводоносные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толщи в этих толщах происходит </a:t>
            </a:r>
            <a:r>
              <a:rPr lang="ru-RU" sz="22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деструк­ция УВ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или </a:t>
            </a:r>
            <a:r>
              <a:rPr lang="ru-RU" sz="2200" dirty="0">
                <a:solidFill>
                  <a:srgbClr val="0000FF"/>
                </a:solidFill>
                <a:ea typeface="Arial Unicode MS"/>
                <a:cs typeface="Times New Roman" panose="02020603050405020304" pitchFamily="18" charset="0"/>
              </a:rPr>
              <a:t>переформирование залежей </a:t>
            </a:r>
            <a:r>
              <a:rPr lang="ru-RU" sz="22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как следствие изменения струк­турного плана и гидродинамических условий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7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err="1">
                <a:solidFill>
                  <a:srgbClr val="000000"/>
                </a:solidFill>
                <a:ea typeface="Arial Unicode MS"/>
                <a:cs typeface="Arial Unicode MS"/>
              </a:rPr>
              <a:t>Палеогидрогеология</a:t>
            </a:r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 (повторение)</a:t>
            </a:r>
            <a:endParaRPr lang="ru-RU" sz="3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123" y="682705"/>
            <a:ext cx="11567886" cy="595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качестве ориентировочного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критерия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 для сравнения различных районов может служить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коэффициент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, представляющий собой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отноше­ние суммы времени </a:t>
            </a:r>
            <a:r>
              <a:rPr lang="ru-RU" sz="2600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элизионных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этапов к сумме времени инфильтра­ционных этапов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в истории изучаемого комплекса осадков.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Чем </a:t>
            </a:r>
            <a:r>
              <a:rPr lang="ru-RU" sz="2600" u="sng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продол­жительнее </a:t>
            </a:r>
            <a:r>
              <a:rPr lang="ru-RU" sz="2600" u="sng" dirty="0" err="1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элизионные</a:t>
            </a:r>
            <a:r>
              <a:rPr lang="ru-RU" sz="2600" u="sng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и более кратковременны инфильтрационные эта­пы, тем этот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коэффициент больше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по своему числовому значению, а сле­довательно, и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более благоприятны </a:t>
            </a:r>
            <a:r>
              <a:rPr lang="ru-RU" sz="2600" dirty="0">
                <a:solidFill>
                  <a:srgbClr val="000000"/>
                </a:solidFill>
                <a:ea typeface="Arial Unicode MS"/>
                <a:cs typeface="Times New Roman" panose="02020603050405020304" pitchFamily="18" charset="0"/>
              </a:rPr>
              <a:t>(при прочих равных факторах) </a:t>
            </a:r>
            <a:r>
              <a:rPr lang="ru-RU" sz="2600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усло­вия для формирования и консервации залежей нефти и газа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FF"/>
                </a:solidFill>
              </a:rPr>
              <a:t>Воссоздание гидрогеодинамических условий </a:t>
            </a:r>
            <a:r>
              <a:rPr lang="ru-RU" sz="2600" dirty="0"/>
              <a:t>для каждого этапа раз­вития комплекса на основе периодизации гидрогеологической истории позволяет установить </a:t>
            </a:r>
            <a:r>
              <a:rPr lang="ru-RU" sz="2600" dirty="0" err="1">
                <a:solidFill>
                  <a:srgbClr val="C00000"/>
                </a:solidFill>
              </a:rPr>
              <a:t>унаследованность</a:t>
            </a:r>
            <a:r>
              <a:rPr lang="ru-RU" sz="2600" dirty="0">
                <a:solidFill>
                  <a:srgbClr val="C00000"/>
                </a:solidFill>
              </a:rPr>
              <a:t> пространственного положения зон </a:t>
            </a:r>
            <a:r>
              <a:rPr lang="ru-RU" sz="2600" dirty="0" err="1">
                <a:solidFill>
                  <a:srgbClr val="C00000"/>
                </a:solidFill>
              </a:rPr>
              <a:t>нефтегазообразования</a:t>
            </a:r>
            <a:r>
              <a:rPr lang="ru-RU" sz="2600" dirty="0">
                <a:solidFill>
                  <a:srgbClr val="C00000"/>
                </a:solidFill>
              </a:rPr>
              <a:t> и </a:t>
            </a:r>
            <a:r>
              <a:rPr lang="ru-RU" sz="2600" dirty="0" err="1">
                <a:solidFill>
                  <a:srgbClr val="C00000"/>
                </a:solidFill>
              </a:rPr>
              <a:t>нефтегазонакопления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/>
              <a:t>или определить их смещение в плане и во времени</a:t>
            </a:r>
            <a:endParaRPr lang="ru-RU" sz="2600" dirty="0">
              <a:solidFill>
                <a:srgbClr val="000000"/>
              </a:solidFill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6" name="Стрелка вниз 5"/>
          <p:cNvSpPr/>
          <p:nvPr/>
        </p:nvSpPr>
        <p:spPr>
          <a:xfrm rot="2268006">
            <a:off x="5134027" y="1408276"/>
            <a:ext cx="482664" cy="722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16649">
            <a:off x="6578017" y="1389765"/>
            <a:ext cx="482664" cy="722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48967" y="725421"/>
            <a:ext cx="8743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a typeface="Arial Unicode MS"/>
                <a:cs typeface="Arial Unicode MS"/>
              </a:rPr>
              <a:t>Основные эколого-гидрогеологические проблемы 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030" y="2185308"/>
            <a:ext cx="6222670" cy="469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Истощение</a:t>
            </a:r>
            <a:r>
              <a:rPr lang="ru-RU" sz="2200" dirty="0">
                <a:ea typeface="Arial Unicode MS"/>
              </a:rPr>
              <a:t> – снижение уровней или напоров ниже пределов, уста­новленных при оценке запасов, или прогрессирующее снижение дебита и уровня в районе водозабора. </a:t>
            </a:r>
          </a:p>
          <a:p>
            <a:pPr marL="342900" marR="12700" indent="-34290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a typeface="Arial Unicode MS"/>
              </a:rPr>
              <a:t>Особенно это касается ограниченных в размерах изолированных скоплений подземных вод. </a:t>
            </a:r>
          </a:p>
          <a:p>
            <a:pPr marL="342900" marR="12700" indent="-34290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a typeface="Arial Unicode MS"/>
              </a:rPr>
              <a:t>Часто причиной истощения является нерациональное использование подземных вод или излив воды из открытых (нарушенных) скважин на поверхность.</a:t>
            </a:r>
          </a:p>
          <a:p>
            <a:pPr marL="342900" marR="12700" indent="-34290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a typeface="Arial Unicode MS"/>
              </a:rPr>
              <a:t>Основой охраны водных ресурсов от истощения является регулирование работы водозаборов, а в некоторых случаях - искусственное пополнение запасов подземных вод (</a:t>
            </a:r>
            <a:r>
              <a:rPr lang="ru-RU" sz="2200" dirty="0" err="1">
                <a:ea typeface="Arial Unicode MS"/>
              </a:rPr>
              <a:t>магазинирование</a:t>
            </a:r>
            <a:r>
              <a:rPr lang="ru-RU" sz="2200" dirty="0">
                <a:ea typeface="Arial Unicode MS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63109" y="2235668"/>
            <a:ext cx="5285116" cy="381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lnSpc>
                <a:spcPct val="80000"/>
              </a:lnSpc>
              <a:spcBef>
                <a:spcPts val="500"/>
              </a:spcBef>
            </a:pPr>
            <a:r>
              <a:rPr lang="ru-RU" sz="2800" b="1" i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Загрязнение</a:t>
            </a:r>
            <a:r>
              <a:rPr lang="ru-RU" sz="2200" dirty="0">
                <a:ea typeface="Arial Unicode MS"/>
                <a:cs typeface="Times New Roman" panose="02020603050405020304" pitchFamily="18" charset="0"/>
              </a:rPr>
              <a:t> подземных вод – изменение их качества в сторону непригодности к использованию.</a:t>
            </a:r>
          </a:p>
          <a:p>
            <a:pPr marL="342900" marR="1270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ea typeface="Arial Unicode MS"/>
                <a:cs typeface="Times New Roman" panose="02020603050405020304" pitchFamily="18" charset="0"/>
              </a:rPr>
              <a:t>Загрязнение может происходить за счет промышленных и коммунально-бытовых стоков, удобрений и ядохимика­тов с сельскохозяйственных площадей. </a:t>
            </a:r>
          </a:p>
          <a:p>
            <a:pPr marL="342900" marR="1270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ea typeface="Arial Unicode MS"/>
                <a:cs typeface="Times New Roman" panose="02020603050405020304" pitchFamily="18" charset="0"/>
              </a:rPr>
              <a:t>В глубокие водоносные горизонты промышленные воды могут попадать через заброшенные или дефектные скважины, в которые их специально сбрасывали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5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332" y="1128261"/>
            <a:ext cx="11352361" cy="470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lnSpc>
                <a:spcPct val="8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Основные методы охраны подземных вод: </a:t>
            </a:r>
          </a:p>
          <a:p>
            <a:pPr marL="25400" marR="12700" indent="-25400">
              <a:lnSpc>
                <a:spcPct val="80000"/>
              </a:lnSpc>
              <a:spcBef>
                <a:spcPts val="1000"/>
              </a:spcBef>
            </a:pPr>
            <a:endParaRPr lang="ru-RU" sz="2800" dirty="0">
              <a:ea typeface="Arial Unicode MS"/>
              <a:cs typeface="Times New Roman" panose="02020603050405020304" pitchFamily="18" charset="0"/>
            </a:endParaRPr>
          </a:p>
          <a:p>
            <a:pPr marL="514350" marR="1270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Использование вод по замкнутому циклу </a:t>
            </a:r>
            <a:br>
              <a:rPr lang="ru-RU" sz="2800" dirty="0">
                <a:ea typeface="Arial Unicode MS"/>
                <a:cs typeface="Times New Roman" panose="02020603050405020304" pitchFamily="18" charset="0"/>
              </a:rPr>
            </a:b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(оборотное водоснабжение) </a:t>
            </a:r>
          </a:p>
          <a:p>
            <a:pPr marL="514350" marR="1270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Пополнение запасов вод </a:t>
            </a:r>
          </a:p>
          <a:p>
            <a:pPr marL="514350" marR="1270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Барражи </a:t>
            </a:r>
          </a:p>
          <a:p>
            <a:pPr marL="514350" marR="1270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Дренажи </a:t>
            </a:r>
          </a:p>
          <a:p>
            <a:pPr marL="514350" marR="1270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Захоронение стоков </a:t>
            </a:r>
          </a:p>
          <a:p>
            <a:pPr marL="514350" marR="1270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Изоляция водоносных горизонтов в скважинах</a:t>
            </a:r>
          </a:p>
          <a:p>
            <a:pPr marL="514350" marR="12700" indent="-514350">
              <a:lnSpc>
                <a:spcPct val="80000"/>
              </a:lnSpc>
              <a:spcBef>
                <a:spcPts val="1000"/>
              </a:spcBef>
              <a:buFont typeface="+mj-lt"/>
              <a:buAutoNum type="arabicParenR"/>
            </a:pP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Установление зон санитарной охраны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2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rgbClr val="000000"/>
                </a:solidFill>
                <a:ea typeface="Arial Unicode MS"/>
                <a:cs typeface="Arial Unicode MS"/>
              </a:rPr>
              <a:t>Гидрогеологические аспекты охраны недр и окружающей среды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3552" y="1472397"/>
            <a:ext cx="66777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-25400">
              <a:spcBef>
                <a:spcPts val="1000"/>
              </a:spcBef>
            </a:pPr>
            <a:r>
              <a:rPr lang="ru-RU" sz="2800" b="1" dirty="0">
                <a:solidFill>
                  <a:srgbClr val="C00000"/>
                </a:solidFill>
                <a:ea typeface="Arial Unicode MS"/>
                <a:cs typeface="Times New Roman" panose="02020603050405020304" pitchFamily="18" charset="0"/>
              </a:rPr>
              <a:t>Использование вод по замкнутому циклу 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применяется, главным образом, при </a:t>
            </a:r>
            <a:r>
              <a:rPr lang="ru-RU" sz="2800" dirty="0" err="1">
                <a:ea typeface="Arial Unicode MS"/>
                <a:cs typeface="Times New Roman" panose="02020603050405020304" pitchFamily="18" charset="0"/>
              </a:rPr>
              <a:t>заводнении</a:t>
            </a:r>
            <a:r>
              <a:rPr lang="ru-RU" sz="2800" dirty="0">
                <a:ea typeface="Arial Unicode MS"/>
                <a:cs typeface="Times New Roman" panose="02020603050405020304" pitchFamily="18" charset="0"/>
              </a:rPr>
              <a:t> продуктивных пластов (системы ППД). Здесь во­ды после использования и очистки закачиваются в пласты, затем снова из­влекаются и так далее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049" y="1282614"/>
            <a:ext cx="4569498" cy="398336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06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13849</TotalTime>
  <Words>2302</Words>
  <Application>Microsoft Office PowerPoint</Application>
  <PresentationFormat>Широкоэкранный</PresentationFormat>
  <Paragraphs>214</Paragraphs>
  <Slides>26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Учетная запись Майкрософт</cp:lastModifiedBy>
  <cp:revision>597</cp:revision>
  <cp:lastPrinted>2021-04-09T10:58:25Z</cp:lastPrinted>
  <dcterms:created xsi:type="dcterms:W3CDTF">2021-01-21T10:38:20Z</dcterms:created>
  <dcterms:modified xsi:type="dcterms:W3CDTF">2025-11-10T05:48:42Z</dcterms:modified>
</cp:coreProperties>
</file>