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</p:sldMasterIdLst>
  <p:notesMasterIdLst>
    <p:notesMasterId r:id="rId19"/>
  </p:notesMasterIdLst>
  <p:sldIdLst>
    <p:sldId id="259" r:id="rId2"/>
    <p:sldId id="392" r:id="rId3"/>
    <p:sldId id="312" r:id="rId4"/>
    <p:sldId id="377" r:id="rId5"/>
    <p:sldId id="376" r:id="rId6"/>
    <p:sldId id="375" r:id="rId7"/>
    <p:sldId id="374" r:id="rId8"/>
    <p:sldId id="383" r:id="rId9"/>
    <p:sldId id="384" r:id="rId10"/>
    <p:sldId id="385" r:id="rId11"/>
    <p:sldId id="382" r:id="rId12"/>
    <p:sldId id="381" r:id="rId13"/>
    <p:sldId id="387" r:id="rId14"/>
    <p:sldId id="390" r:id="rId15"/>
    <p:sldId id="389" r:id="rId16"/>
    <p:sldId id="388" r:id="rId17"/>
    <p:sldId id="313" r:id="rId1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1F9FB"/>
    <a:srgbClr val="88EFF4"/>
    <a:srgbClr val="E3A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54" autoAdjust="0"/>
  </p:normalViewPr>
  <p:slideViewPr>
    <p:cSldViewPr snapToGrid="0">
      <p:cViewPr varScale="1">
        <p:scale>
          <a:sx n="83" d="100"/>
          <a:sy n="83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0D66E-5502-4586-AF3A-57B35D1A50E3}" type="datetimeFigureOut">
              <a:rPr lang="ru-RU" smtClean="0"/>
              <a:t>09.11.2025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49F00-58AD-4215-85D5-6FC1858119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0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Основными элементами ВРОВ являются углерод, водород и кисло­род, на долю которых приходится 98,5 % его массы. В значительно мень­ших количествах содержатся азот, сера, фосфор, микроэлементы.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49F00-58AD-4215-85D5-6FC1858119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6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1925-C663-4138-AF51-B49780D88194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19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4F14-BA1D-436B-90A8-4BD65F9F654A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54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4407-A398-40DB-B5D4-9F9BE2E29E8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9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4083-2771-4D3A-93E9-0CD45B6466F0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15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F535-1EC0-4B79-AFBF-2CB580B27D85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07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FC62B-5ABD-4FFB-AFA1-9436150C1619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841C5-D578-4D4A-8CCC-1C9F322C3F4F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3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530A-27E6-4C86-A054-0C63C631B19B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7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75D08-3B6A-40BA-887B-5DCA852948B8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1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C373-E1E9-4DFC-ABA1-81FA0554BA03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7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14A58-2296-406F-A913-7D57CCB37581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0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3824F-362E-4C8D-B5B1-D46C582234BD}" type="datetime1">
              <a:rPr lang="en-US" smtClean="0"/>
              <a:t>11/9/2025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1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.tileuberdi@satbayev.universit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kniga.org/books/15630" TargetMode="External"/><Relationship Id="rId2" Type="http://schemas.openxmlformats.org/officeDocument/2006/relationships/hyperlink" Target="https://www.geokniga.org/books/1066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7507" y="3608470"/>
            <a:ext cx="12092544" cy="598730"/>
          </a:xfrm>
        </p:spPr>
        <p:txBody>
          <a:bodyPr anchor="ctr">
            <a:norm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Гидрогеологические исследования на месторождениях углеводородного сырья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03730" y="1061464"/>
            <a:ext cx="10650070" cy="1568319"/>
          </a:xfrm>
        </p:spPr>
        <p:txBody>
          <a:bodyPr>
            <a:normAutofit fontScale="92500" lnSpcReduction="10000"/>
          </a:bodyPr>
          <a:lstStyle/>
          <a:p>
            <a:r>
              <a:rPr lang="ru-RU" sz="4000" dirty="0"/>
              <a:t>Лекция 5. Органическое вещество и микроэлементы в водах нефтегазоносных бассейнов</a:t>
            </a: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3031671" y="5784618"/>
            <a:ext cx="9144000" cy="1040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Тілеуберді</a:t>
            </a:r>
            <a:r>
              <a:rPr lang="ru-RU" sz="1800" dirty="0"/>
              <a:t> </a:t>
            </a:r>
            <a:r>
              <a:rPr lang="ru-RU" sz="1800" dirty="0" err="1"/>
              <a:t>Нұрбол</a:t>
            </a:r>
            <a:r>
              <a:rPr lang="ru-RU" sz="1800" dirty="0"/>
              <a:t>,</a:t>
            </a:r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ru-RU" sz="1800" dirty="0" err="1"/>
              <a:t>Ассоц</a:t>
            </a:r>
            <a:r>
              <a:rPr lang="ru-RU" sz="1800" dirty="0"/>
              <a:t>. профессор кафедры </a:t>
            </a:r>
            <a:r>
              <a:rPr lang="ru-RU" sz="1800" dirty="0" err="1"/>
              <a:t>ГИиНГГ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r>
              <a:rPr lang="en-US" sz="1800" dirty="0"/>
              <a:t>e-mail</a:t>
            </a:r>
            <a:r>
              <a:rPr lang="ru-RU" sz="1800" dirty="0"/>
              <a:t>: </a:t>
            </a:r>
            <a:r>
              <a:rPr lang="en-US" sz="1800" dirty="0" err="1">
                <a:hlinkClick r:id="rId3"/>
              </a:rPr>
              <a:t>n.tileuberdi@satbayev.university</a:t>
            </a:r>
            <a:r>
              <a:rPr lang="en-US" sz="1800" dirty="0"/>
              <a:t> </a:t>
            </a:r>
            <a:endParaRPr lang="ru-RU" sz="1800" dirty="0"/>
          </a:p>
          <a:p>
            <a:pPr algn="r">
              <a:lnSpc>
                <a:spcPts val="2500"/>
              </a:lnSpc>
              <a:spcBef>
                <a:spcPts val="0"/>
              </a:spcBef>
            </a:pP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01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органических кислот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327" y="1187437"/>
            <a:ext cx="1165167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распределении органических кислот по разрезу наблюдается </a:t>
            </a:r>
            <a:r>
              <a:rPr lang="ru-RU" sz="2400" i="1" u="sng" dirty="0">
                <a:solidFill>
                  <a:srgbClr val="000000"/>
                </a:solidFill>
                <a:latin typeface="Arial Unicode MS" panose="020B0604020202020204" pitchFamily="34" charset="-128"/>
              </a:rPr>
              <a:t>связь со стадийностью </a:t>
            </a:r>
            <a:r>
              <a:rPr lang="ru-RU" sz="2400" i="1" u="sng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нефтеобразования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: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максимум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их концентрации совпадает с интервалами проявления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главной зоны </a:t>
            </a:r>
            <a:r>
              <a:rPr lang="ru-RU" sz="2400" dirty="0" err="1">
                <a:solidFill>
                  <a:srgbClr val="C00000"/>
                </a:solidFill>
                <a:latin typeface="Arial Unicode MS" panose="020B0604020202020204" pitchFamily="34" charset="-128"/>
              </a:rPr>
              <a:t>нефтеобразования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, глубже кото­рых содержание органических кислот в водах начинает убывать 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Дифференциация концентрации водо-растворенных органических кислот отмечается и в зависимости от харак­тера углеводородных флюидов:</a:t>
            </a:r>
          </a:p>
          <a:p>
            <a:pPr marL="900113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максимальная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отмечена в водах, сопутст­вующих </a:t>
            </a:r>
            <a:r>
              <a:rPr lang="ru-RU"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легким </a:t>
            </a:r>
            <a:r>
              <a:rPr lang="ru-RU" sz="2400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нефтям</a:t>
            </a:r>
            <a:r>
              <a:rPr lang="ru-RU" sz="2400" dirty="0">
                <a:solidFill>
                  <a:srgbClr val="0000FF"/>
                </a:solidFill>
                <a:latin typeface="Arial Unicode MS" panose="020B0604020202020204" pitchFamily="34" charset="-128"/>
              </a:rPr>
              <a:t> и </a:t>
            </a:r>
            <a:r>
              <a:rPr lang="ru-RU" sz="2400" dirty="0" err="1">
                <a:solidFill>
                  <a:srgbClr val="0000FF"/>
                </a:solidFill>
                <a:latin typeface="Arial Unicode MS" panose="020B0604020202020204" pitchFamily="34" charset="-128"/>
              </a:rPr>
              <a:t>газоконденсатам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 marL="900113" indent="-342900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7030A0"/>
                </a:solidFill>
                <a:latin typeface="Arial Unicode MS" panose="020B0604020202020204" pitchFamily="34" charset="-128"/>
              </a:rPr>
              <a:t>минимальная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– в водах, подпи­рающих залежи чисто </a:t>
            </a:r>
            <a:r>
              <a:rPr lang="ru-RU" sz="2400" dirty="0">
                <a:solidFill>
                  <a:srgbClr val="7030A0"/>
                </a:solidFill>
                <a:latin typeface="Arial Unicode MS" panose="020B0604020202020204" pitchFamily="34" charset="-128"/>
              </a:rPr>
              <a:t>метанового газа, имеющего </a:t>
            </a:r>
            <a:r>
              <a:rPr lang="ru-RU" sz="2400" dirty="0" err="1">
                <a:solidFill>
                  <a:srgbClr val="7030A0"/>
                </a:solidFill>
                <a:latin typeface="Arial Unicode MS" panose="020B0604020202020204" pitchFamily="34" charset="-128"/>
              </a:rPr>
              <a:t>аквагенную</a:t>
            </a:r>
            <a:r>
              <a:rPr lang="ru-RU" sz="2400" dirty="0">
                <a:solidFill>
                  <a:srgbClr val="7030A0"/>
                </a:solidFill>
                <a:latin typeface="Arial Unicode MS" panose="020B0604020202020204" pitchFamily="34" charset="-128"/>
              </a:rPr>
              <a:t> природу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14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фенолов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1069447"/>
            <a:ext cx="11651672" cy="479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В водах нефтяных месторождений содержание фенолов увеличивается в десятки-сотни раз по сравнению с водами источников и грязевых вулканов, а экспериментами установлено, что основным поставщиком фенолов в во­ду являются </a:t>
            </a:r>
            <a:r>
              <a:rPr lang="ru-RU" sz="2400" dirty="0">
                <a:solidFill>
                  <a:srgbClr val="C00000"/>
                </a:solidFill>
              </a:rPr>
              <a:t>легкие нефти </a:t>
            </a:r>
            <a:r>
              <a:rPr lang="ru-RU" sz="2400" dirty="0">
                <a:solidFill>
                  <a:srgbClr val="000000"/>
                </a:solidFill>
              </a:rPr>
              <a:t>(в воду из легких </a:t>
            </a:r>
            <a:r>
              <a:rPr lang="ru-RU" sz="2400" dirty="0" err="1">
                <a:solidFill>
                  <a:srgbClr val="000000"/>
                </a:solidFill>
              </a:rPr>
              <a:t>нефтей</a:t>
            </a:r>
            <a:r>
              <a:rPr lang="ru-RU" sz="2400" dirty="0">
                <a:solidFill>
                  <a:srgbClr val="000000"/>
                </a:solidFill>
              </a:rPr>
              <a:t> переходит до 8 мг/л фенолов)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Концентрация фенолов повышается в гидрокарбонатно-хлоридных водах вне залежей нефти, возникает резкий скачок содержания на контактах с легкими </a:t>
            </a:r>
            <a:r>
              <a:rPr lang="ru-RU" sz="2400" dirty="0" err="1"/>
              <a:t>нефтями</a:t>
            </a:r>
            <a:r>
              <a:rPr lang="ru-RU" sz="2400" dirty="0"/>
              <a:t>, обогащенными аро­матическими компонентами, и с </a:t>
            </a:r>
            <a:r>
              <a:rPr lang="ru-RU" sz="2400" dirty="0" err="1"/>
              <a:t>газоконденсатами</a:t>
            </a:r>
            <a:endParaRPr lang="ru-RU" sz="2400" dirty="0"/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FF"/>
                </a:solidFill>
              </a:rPr>
              <a:t>Наименьшая</a:t>
            </a:r>
            <a:r>
              <a:rPr lang="ru-RU" sz="2400" dirty="0"/>
              <a:t> концентрация фенолов обнаруживается </a:t>
            </a:r>
            <a:r>
              <a:rPr lang="ru-RU" sz="2400" dirty="0">
                <a:solidFill>
                  <a:srgbClr val="0000FF"/>
                </a:solidFill>
              </a:rPr>
              <a:t>на контакте с тяжелыми </a:t>
            </a:r>
            <a:r>
              <a:rPr lang="ru-RU" sz="2400" dirty="0" err="1">
                <a:solidFill>
                  <a:srgbClr val="0000FF"/>
                </a:solidFill>
              </a:rPr>
              <a:t>нефтями</a:t>
            </a:r>
            <a:r>
              <a:rPr lang="ru-RU" sz="2400" dirty="0"/>
              <a:t> (0,68 мг/л), </a:t>
            </a:r>
            <a:r>
              <a:rPr lang="ru-RU" sz="2400" dirty="0">
                <a:solidFill>
                  <a:srgbClr val="7030A0"/>
                </a:solidFill>
              </a:rPr>
              <a:t>наибольшая –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7030A0"/>
                </a:solidFill>
              </a:rPr>
              <a:t>на контакте с легкими</a:t>
            </a:r>
            <a:r>
              <a:rPr lang="ru-RU" sz="2400" dirty="0"/>
              <a:t>, обогащенными ароматическими углеводородами (8-20 мг/л)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Определения концентрации фенолов широко используются </a:t>
            </a:r>
            <a:r>
              <a:rPr lang="ru-RU" sz="2400" dirty="0">
                <a:solidFill>
                  <a:srgbClr val="C00000"/>
                </a:solidFill>
              </a:rPr>
              <a:t>при прогнозировании </a:t>
            </a:r>
            <a:r>
              <a:rPr lang="ru-RU" sz="2400" dirty="0" err="1">
                <a:solidFill>
                  <a:srgbClr val="C00000"/>
                </a:solidFill>
              </a:rPr>
              <a:t>нефтегазоносности</a:t>
            </a:r>
            <a:r>
              <a:rPr lang="ru-RU" sz="2400" dirty="0"/>
              <a:t>, главным образом при оценке продуктивности локальных структур и интервалов разреза  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4554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ароматических углеводородов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427" y="752602"/>
            <a:ext cx="11603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В настоящее время различными методами в водах достаточно уве­ренно определяют </a:t>
            </a:r>
            <a:r>
              <a:rPr lang="ru-RU" sz="2400" dirty="0" err="1">
                <a:solidFill>
                  <a:srgbClr val="C00000"/>
                </a:solidFill>
              </a:rPr>
              <a:t>моноядерные</a:t>
            </a:r>
            <a:r>
              <a:rPr lang="ru-RU" sz="2400" dirty="0">
                <a:solidFill>
                  <a:srgbClr val="C00000"/>
                </a:solidFill>
              </a:rPr>
              <a:t> ароматические углеводороды </a:t>
            </a:r>
            <a:r>
              <a:rPr lang="ru-RU" sz="2400" dirty="0">
                <a:solidFill>
                  <a:srgbClr val="000000"/>
                </a:solidFill>
              </a:rPr>
              <a:t>(С</a:t>
            </a:r>
            <a:r>
              <a:rPr lang="ru-RU" sz="2400" baseline="-25000" dirty="0">
                <a:solidFill>
                  <a:srgbClr val="000000"/>
                </a:solidFill>
              </a:rPr>
              <a:t>6</a:t>
            </a:r>
            <a:r>
              <a:rPr lang="ru-RU" sz="2400" dirty="0">
                <a:solidFill>
                  <a:srgbClr val="000000"/>
                </a:solidFill>
              </a:rPr>
              <a:t>-С</a:t>
            </a:r>
            <a:r>
              <a:rPr lang="ru-RU" sz="2400" baseline="-25000" dirty="0">
                <a:solidFill>
                  <a:srgbClr val="000000"/>
                </a:solidFill>
              </a:rPr>
              <a:t>8</a:t>
            </a:r>
            <a:r>
              <a:rPr lang="ru-RU" sz="2400" dirty="0">
                <a:solidFill>
                  <a:srgbClr val="000000"/>
                </a:solidFill>
              </a:rPr>
              <a:t>). </a:t>
            </a:r>
            <a:r>
              <a:rPr lang="ru-RU" sz="2400" dirty="0"/>
              <a:t>Наиболее полные материа­лы по распределению в водах нефтегазоносных бассейнов получены для </a:t>
            </a:r>
            <a:r>
              <a:rPr lang="ru-RU" sz="2400" dirty="0">
                <a:solidFill>
                  <a:srgbClr val="C00000"/>
                </a:solidFill>
              </a:rPr>
              <a:t>бензола (С</a:t>
            </a:r>
            <a:r>
              <a:rPr lang="ru-RU" sz="2400" baseline="-25000" dirty="0">
                <a:solidFill>
                  <a:srgbClr val="C00000"/>
                </a:solidFill>
              </a:rPr>
              <a:t>6</a:t>
            </a:r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ru-RU" sz="2400" baseline="-25000" dirty="0">
                <a:solidFill>
                  <a:srgbClr val="C00000"/>
                </a:solidFill>
              </a:rPr>
              <a:t>6</a:t>
            </a:r>
            <a:r>
              <a:rPr lang="ru-RU" sz="2400" dirty="0">
                <a:solidFill>
                  <a:srgbClr val="C00000"/>
                </a:solidFill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Практически во всех нефтегазоносных бассейнах страны </a:t>
            </a:r>
            <a:r>
              <a:rPr lang="ru-RU" sz="2400" dirty="0">
                <a:solidFill>
                  <a:srgbClr val="C00000"/>
                </a:solidFill>
              </a:rPr>
              <a:t>бензол </a:t>
            </a:r>
            <a:r>
              <a:rPr lang="ru-RU" sz="2400" dirty="0"/>
              <a:t>встречается только в водах, связанных с </a:t>
            </a:r>
            <a:r>
              <a:rPr lang="ru-RU" sz="2400" dirty="0">
                <a:solidFill>
                  <a:srgbClr val="C00000"/>
                </a:solidFill>
              </a:rPr>
              <a:t>нефтегазоносными отложениями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Установлено, что содержание бензола имеет обратную связь с плотностью </a:t>
            </a:r>
            <a:r>
              <a:rPr lang="ru-RU" sz="2400" dirty="0" err="1"/>
              <a:t>нефтей</a:t>
            </a:r>
            <a:r>
              <a:rPr lang="ru-RU" sz="2400" dirty="0"/>
              <a:t>:</a:t>
            </a:r>
            <a:endParaRPr lang="ru-RU" sz="2400" baseline="-25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591" y="3514690"/>
            <a:ext cx="2951018" cy="27862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426" y="3855747"/>
            <a:ext cx="8530937" cy="2214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Концентрация</a:t>
            </a:r>
            <a:r>
              <a:rPr lang="ru-RU" sz="2400" dirty="0">
                <a:solidFill>
                  <a:srgbClr val="000000"/>
                </a:solidFill>
              </a:rPr>
              <a:t> бензола </a:t>
            </a:r>
            <a:r>
              <a:rPr lang="ru-RU" sz="2400" dirty="0">
                <a:solidFill>
                  <a:srgbClr val="C00000"/>
                </a:solidFill>
              </a:rPr>
              <a:t>не зависит </a:t>
            </a:r>
            <a:r>
              <a:rPr lang="ru-RU" sz="2400" dirty="0">
                <a:solidFill>
                  <a:srgbClr val="000000"/>
                </a:solidFill>
              </a:rPr>
              <a:t>от содержания гидрокарбонат-иона в во­дах; повышение минерализации вод приводит к сни­жению содержания бензола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Содержание бензола в </a:t>
            </a:r>
            <a:r>
              <a:rPr lang="ru-RU" sz="2400" dirty="0" err="1">
                <a:solidFill>
                  <a:srgbClr val="000000"/>
                </a:solidFill>
              </a:rPr>
              <a:t>приконтурных</a:t>
            </a:r>
            <a:r>
              <a:rPr lang="ru-RU" sz="2400" dirty="0">
                <a:solidFill>
                  <a:srgbClr val="000000"/>
                </a:solidFill>
              </a:rPr>
              <a:t> водах зависит от содержания его в </a:t>
            </a:r>
            <a:r>
              <a:rPr lang="ru-RU" sz="2400" dirty="0" err="1">
                <a:solidFill>
                  <a:srgbClr val="000000"/>
                </a:solidFill>
              </a:rPr>
              <a:t>нефтях</a:t>
            </a:r>
            <a:r>
              <a:rPr lang="ru-RU" sz="2400" dirty="0">
                <a:solidFill>
                  <a:srgbClr val="000000"/>
                </a:solidFill>
              </a:rPr>
              <a:t>, максимальные количества установлены в водах легких </a:t>
            </a:r>
            <a:r>
              <a:rPr lang="ru-RU" sz="2400" dirty="0" err="1">
                <a:solidFill>
                  <a:srgbClr val="000000"/>
                </a:solidFill>
              </a:rPr>
              <a:t>нефтей</a:t>
            </a:r>
            <a:r>
              <a:rPr lang="ru-RU" sz="2400" dirty="0">
                <a:solidFill>
                  <a:srgbClr val="000000"/>
                </a:solidFill>
              </a:rPr>
              <a:t> и </a:t>
            </a:r>
            <a:r>
              <a:rPr lang="ru-RU" sz="2400" dirty="0" err="1">
                <a:solidFill>
                  <a:srgbClr val="000000"/>
                </a:solidFill>
              </a:rPr>
              <a:t>газоконденсатов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65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ароматических углеводородов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691" y="722939"/>
            <a:ext cx="12067309" cy="4533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Содержания толуола и бензола в водах одного порядка, однако до­вольно часты случаи </a:t>
            </a:r>
            <a:r>
              <a:rPr lang="ru-RU" sz="2100" dirty="0">
                <a:solidFill>
                  <a:srgbClr val="C00000"/>
                </a:solidFill>
              </a:rPr>
              <a:t>превышения концентраций толуола </a:t>
            </a:r>
            <a:r>
              <a:rPr lang="ru-RU" sz="2100" dirty="0"/>
              <a:t>(С</a:t>
            </a:r>
            <a:r>
              <a:rPr lang="ru-RU" sz="2100" baseline="-25000" dirty="0"/>
              <a:t>7</a:t>
            </a:r>
            <a:r>
              <a:rPr lang="ru-RU" sz="2100" dirty="0"/>
              <a:t>Н</a:t>
            </a:r>
            <a:r>
              <a:rPr lang="ru-RU" sz="2100" baseline="-25000" dirty="0"/>
              <a:t>8</a:t>
            </a:r>
            <a:r>
              <a:rPr lang="ru-RU" sz="2100" dirty="0"/>
              <a:t>)</a:t>
            </a:r>
          </a:p>
          <a:p>
            <a:pPr marL="285750" indent="-285750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В водах </a:t>
            </a:r>
            <a:r>
              <a:rPr lang="ru-RU" sz="2100" dirty="0" err="1"/>
              <a:t>Ярегского</a:t>
            </a:r>
            <a:r>
              <a:rPr lang="ru-RU" sz="2100" dirty="0"/>
              <a:t> нефтя­ного месторождения (Тимано-Печорский бассейн), представленного тяже­лыми (плотность 0,93-0,95 г/см ) </a:t>
            </a:r>
            <a:r>
              <a:rPr lang="ru-RU" sz="2100" dirty="0" err="1"/>
              <a:t>нафтено</a:t>
            </a:r>
            <a:r>
              <a:rPr lang="ru-RU" sz="2100" dirty="0"/>
              <a:t>-ароматическими </a:t>
            </a:r>
            <a:r>
              <a:rPr lang="ru-RU" sz="2100" dirty="0" err="1"/>
              <a:t>нефтями</a:t>
            </a:r>
            <a:r>
              <a:rPr lang="ru-RU" sz="2100" dirty="0"/>
              <a:t>, на­блюдается постоянное преобладание толуола над бензолом. </a:t>
            </a:r>
            <a:br>
              <a:rPr lang="ru-RU" sz="2100" dirty="0"/>
            </a:br>
            <a:r>
              <a:rPr lang="ru-RU" sz="2100" dirty="0"/>
              <a:t>Максимальное содержание толуола 1,59 мг/л, бензола 0,97 мг/л</a:t>
            </a:r>
          </a:p>
          <a:p>
            <a:pPr marL="285750" indent="-285750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Характер­ным для толуола является обнаружение его только </a:t>
            </a:r>
            <a:r>
              <a:rPr lang="ru-RU" sz="2100" dirty="0">
                <a:solidFill>
                  <a:srgbClr val="C00000"/>
                </a:solidFill>
              </a:rPr>
              <a:t>в непосредственной близости от залежи</a:t>
            </a:r>
            <a:r>
              <a:rPr lang="ru-RU" sz="2100" dirty="0"/>
              <a:t>, в </a:t>
            </a:r>
            <a:r>
              <a:rPr lang="ru-RU" sz="2100" dirty="0" err="1"/>
              <a:t>ореольной</a:t>
            </a:r>
            <a:r>
              <a:rPr lang="ru-RU" sz="2100" dirty="0"/>
              <a:t> же части, где бензол встречается в повы­шенных концентрациях (0,12 мг/л), толуол не обнаруживается </a:t>
            </a:r>
          </a:p>
          <a:p>
            <a:pPr marL="285750" indent="-285750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Толуол </a:t>
            </a:r>
            <a:r>
              <a:rPr lang="ru-RU" sz="2100" dirty="0">
                <a:solidFill>
                  <a:srgbClr val="C00000"/>
                </a:solidFill>
              </a:rPr>
              <a:t>менее стоек в растворе </a:t>
            </a:r>
            <a:r>
              <a:rPr lang="ru-RU" sz="2100" dirty="0"/>
              <a:t>по сравнению с бензолом. Более высокая концентрация толуола в водах вполне правомерна, поскольку при одина­ковой растворимости в воде бензола и толуола содержание гомологов бен­зола в </a:t>
            </a:r>
            <a:r>
              <a:rPr lang="ru-RU" sz="2100" dirty="0" err="1"/>
              <a:t>нефтях</a:t>
            </a:r>
            <a:r>
              <a:rPr lang="ru-RU" sz="2100" dirty="0"/>
              <a:t> и газовых конденсатах значительно выше, чем самого бензо­ла</a:t>
            </a:r>
          </a:p>
          <a:p>
            <a:pPr marL="285750" indent="-285750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lnSpc>
                <a:spcPct val="85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2100" dirty="0"/>
              <a:t>Остальные гомологи бензола еще слабо изучены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691" y="5189771"/>
            <a:ext cx="11956473" cy="1200329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целом ароматические уг­леводороды представляют собой весьма важную группу ВРОВ, которая широко используется в качестве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надежных показателей наличия залежей </a:t>
            </a: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и при </a:t>
            </a:r>
            <a:r>
              <a:rPr lang="ru-RU" sz="24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прогнозировании характера углеводородных флюидов</a:t>
            </a:r>
          </a:p>
        </p:txBody>
      </p:sp>
    </p:spTree>
    <p:extLst>
      <p:ext uri="{BB962C8B-B14F-4D97-AF65-F5344CB8AC3E}">
        <p14:creationId xmlns:p14="http://schemas.microsoft.com/office/powerpoint/2010/main" val="88350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микроэлементов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057" y="1080658"/>
            <a:ext cx="6087180" cy="448598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9324" y="1320287"/>
            <a:ext cx="5673439" cy="44863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К микроэлементам традиционно относят большой комплекс хи­мических элементов, содержание которых в природных водах составляет миллиграммы и микрограммы на 1 л (йод, бром, бор, литий, рубидий, це­зий, ванадий, никель, хром, свинец, медь, серебро, ртуть и др.)</a:t>
            </a:r>
          </a:p>
          <a:p>
            <a:pPr marL="342900" lvl="0" indent="-342900" defTabSz="9144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Во всех нефтегазоносных бассейнах, где определялись ми­кроэлементы в водах, получены данные о значительном </a:t>
            </a:r>
            <a:r>
              <a:rPr lang="ru-RU" sz="2200" dirty="0">
                <a:solidFill>
                  <a:srgbClr val="C00000"/>
                </a:solidFill>
              </a:rPr>
              <a:t>превышении</a:t>
            </a:r>
            <a:r>
              <a:rPr lang="ru-RU" sz="2200" dirty="0"/>
              <a:t> кон­центрации многих из них по отношению к водам мирового океана. Это позволяет считать природу многих микроэлементов в водах литогенной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40581" y="550474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Средние содержания микроэлементов в водах Западно-Сибирского нефтегазоносного </a:t>
            </a:r>
            <a:r>
              <a:rPr lang="ru-RU" dirty="0" err="1">
                <a:solidFill>
                  <a:srgbClr val="000000"/>
                </a:solidFill>
              </a:rPr>
              <a:t>мегабассейна</a:t>
            </a:r>
            <a:r>
              <a:rPr lang="ru-RU" dirty="0">
                <a:solidFill>
                  <a:srgbClr val="000000"/>
                </a:solidFill>
              </a:rPr>
              <a:t> и Мирового океана, мкг/л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933708" y="2105891"/>
            <a:ext cx="803565" cy="3422073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928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Распределение микроэлементов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2508" y="986319"/>
            <a:ext cx="11499273" cy="492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C00000"/>
                </a:solidFill>
              </a:rPr>
              <a:t>Источники микроэлементов </a:t>
            </a:r>
            <a:r>
              <a:rPr lang="ru-RU" sz="2400" dirty="0">
                <a:solidFill>
                  <a:srgbClr val="000000"/>
                </a:solidFill>
              </a:rPr>
              <a:t>в водах нефтегазоносных бассейнов раз­нообразны – это исходные воды морских бассейнов осадконакопления, осадочные породы, живое и </a:t>
            </a:r>
            <a:r>
              <a:rPr lang="ru-RU" sz="2400" dirty="0" err="1">
                <a:solidFill>
                  <a:srgbClr val="000000"/>
                </a:solidFill>
              </a:rPr>
              <a:t>фоссилизированное</a:t>
            </a:r>
            <a:r>
              <a:rPr lang="ru-RU" sz="2400" dirty="0">
                <a:solidFill>
                  <a:srgbClr val="000000"/>
                </a:solidFill>
              </a:rPr>
              <a:t> органическое вещество, готовые нефти в залежах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К началу </a:t>
            </a:r>
            <a:r>
              <a:rPr lang="ru-RU" sz="2400" dirty="0" err="1"/>
              <a:t>нефтегазообразования</a:t>
            </a:r>
            <a:r>
              <a:rPr lang="ru-RU" sz="2400" dirty="0"/>
              <a:t> и </a:t>
            </a:r>
            <a:r>
              <a:rPr lang="ru-RU" sz="2400" dirty="0" err="1"/>
              <a:t>нефтегазонакопления</a:t>
            </a:r>
            <a:r>
              <a:rPr lang="ru-RU" sz="2400" dirty="0"/>
              <a:t> создаются благоприятные условия для </a:t>
            </a:r>
            <a:r>
              <a:rPr lang="ru-RU" sz="2400" dirty="0">
                <a:solidFill>
                  <a:srgbClr val="C00000"/>
                </a:solidFill>
              </a:rPr>
              <a:t>накопления в водах микроэлементов </a:t>
            </a:r>
            <a:r>
              <a:rPr lang="ru-RU" sz="2400" dirty="0"/>
              <a:t>и их ми­грации в литосферных водах бассейнов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Особенно активизируются про­цессы массопереноса вещества в водах в </a:t>
            </a:r>
            <a:r>
              <a:rPr lang="ru-RU" sz="2400" dirty="0" err="1"/>
              <a:t>геотермозонах</a:t>
            </a:r>
            <a:r>
              <a:rPr lang="ru-RU" sz="2400" dirty="0"/>
              <a:t>, соответствующих </a:t>
            </a:r>
            <a:r>
              <a:rPr lang="ru-RU" sz="2400" dirty="0">
                <a:solidFill>
                  <a:srgbClr val="C00000"/>
                </a:solidFill>
              </a:rPr>
              <a:t>главной стадии </a:t>
            </a:r>
            <a:r>
              <a:rPr lang="ru-RU" sz="2400" dirty="0" err="1">
                <a:solidFill>
                  <a:srgbClr val="C00000"/>
                </a:solidFill>
              </a:rPr>
              <a:t>нефтеобразования</a:t>
            </a:r>
            <a:r>
              <a:rPr lang="ru-RU" sz="2400" dirty="0"/>
              <a:t>, когда происходит одновременная глу­бокая трансформация и минеральной и органической составляющих осадочных отложений бассейнов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Это хорошо иллюстрируется закономерно­стями </a:t>
            </a:r>
            <a:r>
              <a:rPr lang="ru-RU" sz="2400" dirty="0">
                <a:solidFill>
                  <a:srgbClr val="C00000"/>
                </a:solidFill>
              </a:rPr>
              <a:t>распределения металлов </a:t>
            </a:r>
            <a:r>
              <a:rPr lang="ru-RU" sz="2400" dirty="0"/>
              <a:t>в водах различных нефтегазоносных бас­сейнов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0267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3964" y="792540"/>
            <a:ext cx="114715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Региональная закономерность в распределении микроэлементов – </a:t>
            </a:r>
            <a:r>
              <a:rPr lang="ru-RU" sz="2400" dirty="0">
                <a:solidFill>
                  <a:srgbClr val="C00000"/>
                </a:solidFill>
              </a:rPr>
              <a:t>повышение их содержания в водах с глубиной</a:t>
            </a:r>
            <a:r>
              <a:rPr lang="ru-RU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В нефтегазоносных бассейнах температура по разрезу отложений изменяется в пределах (без учета локальных аномалий) от 20-30 до 120-180 °С. В соответствии с этим наблюдается и </a:t>
            </a:r>
            <a:r>
              <a:rPr lang="ru-RU" sz="2400" dirty="0">
                <a:solidFill>
                  <a:srgbClr val="C00000"/>
                </a:solidFill>
              </a:rPr>
              <a:t>увеличение концентраций микроэлементов в водах</a:t>
            </a:r>
            <a:endParaRPr lang="ru-RU" sz="2400" dirty="0">
              <a:solidFill>
                <a:srgbClr val="C00000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микроэлементов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7457" y="2837689"/>
            <a:ext cx="6646285" cy="388378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7308274" y="3297382"/>
            <a:ext cx="4357253" cy="692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 rot="10800000" flipV="1">
            <a:off x="117763" y="2844343"/>
            <a:ext cx="5093493" cy="381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Подобно органическим кислотам и другим компонентам ВРОВ, рас­пределение микроэлементов в водах нефтегазоносных бассейнов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зависит от стадийности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нефтеобразования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Главная стадия </a:t>
            </a:r>
            <a:r>
              <a:rPr kumimoji="0" lang="ru-RU" altLang="ru-RU" sz="2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нефтеобразования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 представляет собой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глубокую структурно-минералогическую трансформацию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органических веществ и пород и характеризуется как зона </a:t>
            </a:r>
            <a:r>
              <a:rPr kumimoji="0" lang="ru-RU" altLang="ru-RU" sz="22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Arial Unicode MS" panose="020B0604020202020204" pitchFamily="34" charset="-128"/>
                <a:cs typeface="Arial Unicode MS" panose="020B0604020202020204" pitchFamily="34" charset="-128"/>
              </a:rPr>
              <a:t>максимального обогащения вод микроэлементами и ВРОВ</a:t>
            </a:r>
            <a:endParaRPr kumimoji="0" lang="ru-RU" altLang="ru-RU" sz="2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7196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12192000" cy="6896099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1370371" y="1808163"/>
            <a:ext cx="982242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000" b="1" dirty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7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386" y="740232"/>
            <a:ext cx="117239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Дополнительная литература для подготовки: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sz="2200" dirty="0">
                <a:solidFill>
                  <a:prstClr val="black"/>
                </a:solidFill>
              </a:rPr>
              <a:t>1. Нефтегазовая гидрогеология. Карцев А.А., Вагин С.Б., </a:t>
            </a:r>
            <a:r>
              <a:rPr lang="ru-RU" sz="2200" dirty="0" err="1">
                <a:solidFill>
                  <a:prstClr val="black"/>
                </a:solidFill>
              </a:rPr>
              <a:t>Шугрин</a:t>
            </a:r>
            <a:r>
              <a:rPr lang="ru-RU" sz="2200" dirty="0">
                <a:solidFill>
                  <a:prstClr val="black"/>
                </a:solidFill>
              </a:rPr>
              <a:t> В.П. Москва, «Недра», 1992.</a:t>
            </a:r>
          </a:p>
          <a:p>
            <a:r>
              <a:rPr lang="en-US" sz="2200" dirty="0">
                <a:solidFill>
                  <a:prstClr val="black"/>
                </a:solidFill>
                <a:hlinkClick r:id="rId2"/>
              </a:rPr>
              <a:t>https://www.geokniga.org/books/10665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</a:p>
          <a:p>
            <a:endParaRPr lang="ru-RU" sz="2200" dirty="0">
              <a:solidFill>
                <a:prstClr val="black"/>
              </a:solidFill>
            </a:endParaRPr>
          </a:p>
          <a:p>
            <a:r>
              <a:rPr lang="ru-RU" sz="2200" dirty="0">
                <a:solidFill>
                  <a:prstClr val="black"/>
                </a:solidFill>
              </a:rPr>
              <a:t>2. Нефтегазовая гидрогеология. Матусевич В.М., </a:t>
            </a:r>
            <a:r>
              <a:rPr lang="ru-RU" sz="2200" dirty="0" err="1">
                <a:solidFill>
                  <a:prstClr val="black"/>
                </a:solidFill>
              </a:rPr>
              <a:t>Ковяткина</a:t>
            </a:r>
            <a:r>
              <a:rPr lang="ru-RU" sz="2200" dirty="0">
                <a:solidFill>
                  <a:prstClr val="black"/>
                </a:solidFill>
              </a:rPr>
              <a:t> Л.А. Часть 1. Тюмень, </a:t>
            </a:r>
            <a:r>
              <a:rPr lang="ru-RU" sz="2200" dirty="0" err="1">
                <a:solidFill>
                  <a:prstClr val="black"/>
                </a:solidFill>
              </a:rPr>
              <a:t>ТюмГНГУ</a:t>
            </a:r>
            <a:r>
              <a:rPr lang="ru-RU" sz="2200" dirty="0">
                <a:solidFill>
                  <a:prstClr val="black"/>
                </a:solidFill>
              </a:rPr>
              <a:t>, 2010.</a:t>
            </a:r>
          </a:p>
          <a:p>
            <a:r>
              <a:rPr lang="en-US" sz="2200" dirty="0">
                <a:solidFill>
                  <a:prstClr val="black"/>
                </a:solidFill>
                <a:hlinkClick r:id="rId3"/>
              </a:rPr>
              <a:t>https://www.geokniga.org/books/15630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4209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942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Органическое вещество и микроэлементы в водах нефтегазоносных бассейнов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3012" y="2946400"/>
            <a:ext cx="6783588" cy="2451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 err="1"/>
              <a:t>Водорастворенное</a:t>
            </a:r>
            <a:r>
              <a:rPr lang="ru-RU" sz="2400" dirty="0"/>
              <a:t> органическое вещество (ВРОВ)</a:t>
            </a:r>
          </a:p>
          <a:p>
            <a:pPr marL="623888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Органические кислоты</a:t>
            </a:r>
          </a:p>
          <a:p>
            <a:pPr marL="623888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Фенолы</a:t>
            </a:r>
          </a:p>
          <a:p>
            <a:pPr marL="623888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ru-RU" sz="2400" dirty="0"/>
              <a:t>Ароматические углеводороды</a:t>
            </a:r>
          </a:p>
          <a:p>
            <a:pPr>
              <a:spcBef>
                <a:spcPts val="1000"/>
              </a:spcBef>
            </a:pPr>
            <a:r>
              <a:rPr lang="ru-RU" sz="2400" dirty="0"/>
              <a:t>Микроэлементы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4532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5018" y="1410499"/>
            <a:ext cx="11166764" cy="3965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водорастворенного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органического вещества (ВРОВ) и микроэлементов – важнейшее направление органической </a:t>
            </a:r>
            <a:r>
              <a:rPr lang="ru-RU" sz="28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гидрогеохимии</a:t>
            </a:r>
            <a:endParaRPr lang="ru-RU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ВРОВ и микроэлементы – чуткие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индикаторы процессов литогенеза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всех его стадиях, они четко фиксируют </a:t>
            </a:r>
            <a:r>
              <a:rPr lang="ru-RU" sz="28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нефтегазоносность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трассируют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пути миграции углеводородов 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Органическое вещество содержится во всех природных водах от атмосферных осадков до глубоких горизонтов литосферы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Общие сведения об элементном составе ВРОВ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7" y="1125394"/>
            <a:ext cx="10398543" cy="3141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99855" y="2272145"/>
            <a:ext cx="900545" cy="116378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5257" y="4582678"/>
            <a:ext cx="10239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элементы ВРОВ – углерод, водород и кисло­род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6606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872" y="1026734"/>
            <a:ext cx="9310256" cy="375257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Ориентировочное содержание ВРОВ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48145" y="5061584"/>
            <a:ext cx="10958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Основную роль ВРОВ составляют вещества класса органических ки­слот (карбоновые, нафтеновые и др.), значительно меньшую концентра­цию имеют ароматические углеводороды (бензол, толуол) и фенолы </a:t>
            </a:r>
            <a:endParaRPr 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40872" y="2050473"/>
            <a:ext cx="9310256" cy="67887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41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92726" y="1493404"/>
            <a:ext cx="10113819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 нефтегазоносных бассейнах главными источниками ВРОВ являются рассеянное органическое вещество пород, а также залежи </a:t>
            </a:r>
            <a:r>
              <a:rPr lang="ru-RU" sz="2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</a:t>
            </a:r>
            <a:r>
              <a:rPr lang="ru-RU" sz="2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газоконденсатов</a:t>
            </a: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Рассеянное органическое веще­ство пород водоносных комплексов формирует </a:t>
            </a:r>
            <a:r>
              <a:rPr lang="ru-RU" sz="2800" dirty="0">
                <a:solidFill>
                  <a:srgbClr val="C00000"/>
                </a:solidFill>
                <a:latin typeface="Arial Unicode MS" panose="020B0604020202020204" pitchFamily="34" charset="-128"/>
              </a:rPr>
              <a:t>фон (региональный и лока­льный)</a:t>
            </a: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Залежи </a:t>
            </a:r>
            <a:r>
              <a:rPr lang="ru-RU" sz="28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нефтей</a:t>
            </a:r>
            <a:r>
              <a:rPr lang="ru-RU" sz="28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и конденсатов формируют </a:t>
            </a:r>
            <a:r>
              <a:rPr lang="ru-RU" sz="2800" dirty="0">
                <a:solidFill>
                  <a:srgbClr val="C00000"/>
                </a:solidFill>
                <a:latin typeface="Arial Unicode MS" panose="020B0604020202020204" pitchFamily="34" charset="-128"/>
              </a:rPr>
              <a:t>аномалии (водные ореолы рассея­ния органического вещества)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1715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8872" y="529671"/>
            <a:ext cx="11069782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Первичное обогащение вод органическим веществом и его дальней­шая трансформация происходят в результате сложного комплекса физико-химических и биохимических процессов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Все эти процессы протекают в различных геолого-геохимических условиях, по-разному способствующих обогащению вод органическим веществом </a:t>
            </a:r>
          </a:p>
          <a:p>
            <a:pPr>
              <a:spcAft>
                <a:spcPts val="1500"/>
              </a:spcAft>
            </a:pPr>
            <a:r>
              <a:rPr lang="ru-RU" sz="2200" i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Сюда относятся </a:t>
            </a:r>
            <a:r>
              <a:rPr lang="ru-RU" sz="2200" i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гидрогеотермический</a:t>
            </a:r>
            <a:r>
              <a:rPr lang="ru-RU" sz="2200" i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режим, степень закрытости водоносных комплексов (</a:t>
            </a:r>
            <a:r>
              <a:rPr lang="ru-RU" sz="2200" i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водообмен</a:t>
            </a:r>
            <a:r>
              <a:rPr lang="ru-RU" sz="2200" i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), </a:t>
            </a:r>
            <a:r>
              <a:rPr lang="ru-RU" sz="2200" i="1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анаэробность</a:t>
            </a:r>
            <a:r>
              <a:rPr lang="ru-RU" sz="2200" i="1" dirty="0">
                <a:solidFill>
                  <a:srgbClr val="000000"/>
                </a:solidFill>
                <a:latin typeface="Arial Unicode MS" panose="020B0604020202020204" pitchFamily="34" charset="-128"/>
              </a:rPr>
              <a:t> среды, минерализация, ионно-солевой состав вод, величина рН и др. </a:t>
            </a:r>
          </a:p>
          <a:p>
            <a:pPr marL="285750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Влия­ние отмеченных факторов находит свое отражение в распределении раз­личных компонентов ВРОВ в нефтегазоносных бассейнах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1" y="5463798"/>
            <a:ext cx="11388436" cy="892552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0000"/>
                </a:solidFill>
                <a:latin typeface="Arial Unicode MS" panose="020B0604020202020204" pitchFamily="34" charset="-128"/>
              </a:rPr>
              <a:t>Общая тенденция – усложнение и концентрирование ВРОВ по мере углубления водоносных комплексов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74411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0647"/>
            <a:ext cx="12192000" cy="6188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defTabSz="914400">
              <a:lnSpc>
                <a:spcPts val="4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Распределение органических кислот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6416" y="653850"/>
            <a:ext cx="11478491" cy="618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200" dirty="0" err="1">
                <a:solidFill>
                  <a:srgbClr val="000000"/>
                </a:solidFill>
                <a:latin typeface="Arial Unicode MS" panose="020B0604020202020204" pitchFamily="34" charset="-128"/>
              </a:rPr>
              <a:t>Водорастворенные</a:t>
            </a:r>
            <a:r>
              <a:rPr lang="ru-RU" sz="2200" dirty="0">
                <a:solidFill>
                  <a:srgbClr val="000000"/>
                </a:solidFill>
                <a:latin typeface="Arial Unicode MS" panose="020B0604020202020204" pitchFamily="34" charset="-128"/>
              </a:rPr>
              <a:t> органические кислоты </a:t>
            </a:r>
            <a:r>
              <a:rPr lang="ru-RU" sz="2400" dirty="0">
                <a:solidFill>
                  <a:srgbClr val="C00000"/>
                </a:solidFill>
              </a:rPr>
              <a:t>отражают ре­гиональные процессы «созревания»</a:t>
            </a:r>
            <a:r>
              <a:rPr lang="ru-RU" sz="2400" dirty="0"/>
              <a:t> рассеянного органического вещества и </a:t>
            </a:r>
            <a:r>
              <a:rPr lang="ru-RU" sz="2400" dirty="0" err="1"/>
              <a:t>нефтеобразования</a:t>
            </a:r>
            <a:r>
              <a:rPr lang="ru-RU" sz="2400" dirty="0"/>
              <a:t> и потому встречаются повсеместно на этих участках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В нефтегазонос­ных бассейнах, приуроченных </a:t>
            </a:r>
            <a:r>
              <a:rPr lang="ru-RU" sz="2400" dirty="0">
                <a:solidFill>
                  <a:srgbClr val="0000FF"/>
                </a:solidFill>
              </a:rPr>
              <a:t>к древним платформам</a:t>
            </a:r>
            <a:r>
              <a:rPr lang="ru-RU" sz="2400" dirty="0"/>
              <a:t>, максимальная концентрация органических кислот </a:t>
            </a:r>
            <a:r>
              <a:rPr lang="ru-RU" sz="2400" dirty="0">
                <a:solidFill>
                  <a:srgbClr val="0000FF"/>
                </a:solidFill>
              </a:rPr>
              <a:t>достигает 1 г/л</a:t>
            </a:r>
            <a:r>
              <a:rPr lang="ru-RU" sz="2400" dirty="0"/>
              <a:t>, в то время как </a:t>
            </a:r>
            <a:r>
              <a:rPr lang="ru-RU" sz="2400" dirty="0">
                <a:solidFill>
                  <a:srgbClr val="7030A0"/>
                </a:solidFill>
              </a:rPr>
              <a:t>для молодых платформ </a:t>
            </a:r>
            <a:r>
              <a:rPr lang="ru-RU" sz="2400" dirty="0"/>
              <a:t>ее величины часто </a:t>
            </a:r>
            <a:r>
              <a:rPr lang="ru-RU" sz="2400" dirty="0">
                <a:solidFill>
                  <a:srgbClr val="7030A0"/>
                </a:solidFill>
              </a:rPr>
              <a:t>превышают 1 г/л, достигая 8 г/л </a:t>
            </a:r>
            <a:r>
              <a:rPr lang="ru-RU" sz="2400" dirty="0"/>
              <a:t>(Западная Сибирь) 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Наиболее высокое содержание органиче­ских кислот прямо связано с количеством рассеянного органического ве­щества осадочных пород</a:t>
            </a:r>
            <a:endParaRPr lang="ru-RU" sz="2200" dirty="0"/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По концентрации органических кислот выделяется </a:t>
            </a:r>
            <a:r>
              <a:rPr lang="ru-RU" sz="2400" dirty="0">
                <a:solidFill>
                  <a:srgbClr val="C00000"/>
                </a:solidFill>
              </a:rPr>
              <a:t>геохимическая граница потенциально нефтегазо­носных земель</a:t>
            </a:r>
          </a:p>
          <a:p>
            <a:pPr marL="342900" indent="-3429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Концентрация органических кислот дифференцируется в за­висимости от минерализации и состава вод: </a:t>
            </a:r>
          </a:p>
          <a:p>
            <a:pPr marL="900113" indent="-34290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в жестких хлоридных кальциево-натриевых рассолах она меньше (до 0,3 г/л), </a:t>
            </a:r>
          </a:p>
          <a:p>
            <a:pPr marL="900113" indent="-342900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в маломинерализован­ных хлоридно-гидрокарбонатных натриевых водах с повышенной величи­ной рН она максимальна (например, в Уренгое 8,7 г/л) </a:t>
            </a:r>
          </a:p>
        </p:txBody>
      </p:sp>
    </p:spTree>
    <p:extLst>
      <p:ext uri="{BB962C8B-B14F-4D97-AF65-F5344CB8AC3E}">
        <p14:creationId xmlns:p14="http://schemas.microsoft.com/office/powerpoint/2010/main" val="883080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9468</TotalTime>
  <Words>1157</Words>
  <Application>Microsoft Office PowerPoint</Application>
  <PresentationFormat>Широкоэкранный</PresentationFormat>
  <Paragraphs>99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Гидрогеологические исследования на месторождениях углеводородного сырья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</dc:creator>
  <cp:lastModifiedBy>Учетная запись Майкрософт</cp:lastModifiedBy>
  <cp:revision>277</cp:revision>
  <cp:lastPrinted>2021-02-05T10:51:00Z</cp:lastPrinted>
  <dcterms:created xsi:type="dcterms:W3CDTF">2021-01-21T10:38:20Z</dcterms:created>
  <dcterms:modified xsi:type="dcterms:W3CDTF">2025-11-10T05:46:53Z</dcterms:modified>
</cp:coreProperties>
</file>