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notesMasterIdLst>
    <p:notesMasterId r:id="rId37"/>
  </p:notesMasterIdLst>
  <p:sldIdLst>
    <p:sldId id="259" r:id="rId2"/>
    <p:sldId id="433" r:id="rId3"/>
    <p:sldId id="312" r:id="rId4"/>
    <p:sldId id="429" r:id="rId5"/>
    <p:sldId id="380" r:id="rId6"/>
    <p:sldId id="379" r:id="rId7"/>
    <p:sldId id="43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91" r:id="rId16"/>
    <p:sldId id="392" r:id="rId17"/>
    <p:sldId id="393" r:id="rId18"/>
    <p:sldId id="395" r:id="rId19"/>
    <p:sldId id="431" r:id="rId20"/>
    <p:sldId id="394" r:id="rId21"/>
    <p:sldId id="396" r:id="rId22"/>
    <p:sldId id="397" r:id="rId23"/>
    <p:sldId id="398" r:id="rId24"/>
    <p:sldId id="399" r:id="rId25"/>
    <p:sldId id="400" r:id="rId26"/>
    <p:sldId id="401" r:id="rId27"/>
    <p:sldId id="403" r:id="rId28"/>
    <p:sldId id="402" r:id="rId29"/>
    <p:sldId id="404" r:id="rId30"/>
    <p:sldId id="405" r:id="rId31"/>
    <p:sldId id="406" r:id="rId32"/>
    <p:sldId id="407" r:id="rId33"/>
    <p:sldId id="408" r:id="rId34"/>
    <p:sldId id="313" r:id="rId35"/>
    <p:sldId id="432" r:id="rId36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1F9FB"/>
    <a:srgbClr val="88EFF4"/>
    <a:srgbClr val="E3A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2" autoAdjust="0"/>
  </p:normalViewPr>
  <p:slideViewPr>
    <p:cSldViewPr snapToGrid="0">
      <p:cViewPr varScale="1">
        <p:scale>
          <a:sx n="83" d="100"/>
          <a:sy n="83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0D66E-5502-4586-AF3A-57B35D1A50E3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49F00-58AD-4215-85D5-6FC185811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4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000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нефтегазовой гидрогеологии широко используется термин “природная система”. Под природной водонапорной системой подразумевается водоносный пласт или совокупность водоносных (гидрогеологических) горизонтов или комплексов, содержащих напорные воды и приуроченных к определенным геологическим структурам.</a:t>
            </a:r>
          </a:p>
          <a:p>
            <a:pPr indent="36000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выделить две принципиально различные гидродинамические (геогидродинамические) системы: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безнапорных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(грунтовых) и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напорных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(преимущественно пластовых) вод. По природе энергетического потенциала геогидродинамические системы напорных вод подразделяются на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инфильтрационные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эксфильтрационные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indent="36000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инфильтрационных водонапорных системах напор создается за счет инфильтрации атмосферных и поверхностных вод. Природа энергетического потенциала гидростатическая, и соответственно системы этого типа также называются гидростатическими. </a:t>
            </a:r>
          </a:p>
          <a:p>
            <a:pPr indent="36000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эксфильтрационных водонапорных системах напор в водоносных пластах создается за счет фильтрационного удаления жидкости из одних пластов (или их частей) в другие пласты (или их части) без пополнения запасов из внешних областей питания. Эксфильтрационные водонапорные системы подразделяются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элизионные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литостатические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геостатические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геодинамические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термогидродинамические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термогидратационные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indent="36000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элизионных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литостатических водонапорных системах напор создается вследствие выжимания вод из уплотняющихся осадков и пород в коллекторы и частично за счет уплотнения самих коллекторов с выжиманием вод из одних частей в другие. В результате процесса уплотнения образуется избыточное количество жидкости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ru-RU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изб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indent="36000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элизионных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геодинамических водонапорных системах источником гидростатической энергии является геодинамическое давление: тектоническое сжатие приводит преимущественно в областях интенсивной складчатости и повышенной сейсмичности. В складчатых областях и предгорных прогибах пластовое давление часто превышает условное гидростатическое в 1,8-2 раза.</a:t>
            </a:r>
          </a:p>
          <a:p>
            <a:pPr indent="36000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элизионных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термогидродинамических водонапорных системах природа энергетического потенциала обусловлена высвобождением жидкости в процессе термической дегидратации минералов.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2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нефтяных УВ, выносимое в растворенном состоянии водами в коллекторы, весьма велико, но все же недостаточное для того, чтобы на его счет отнести образование всех известных, еще не открытых и ранее исчезнувших залежей нефти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43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Водная миграция УВ по коллекторам (вторичная миграция) играет относительно меньшую роль, чем водная эвакуация УВ из нефтепроизводящих пород (первичная миграция);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коллекторах относительно большее значение должно иметь перемещение УВ в свободной фазе в со­ставе многофазных потоков, а также путем всплывания.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83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эксфильтрационных водонапорных системах напор в водоносных пластах создается за счет фильтрационного удаления жидкости из одних пластов (или их частей) в другие пласты (или их части) без пополнения запасов из внешних областей питания.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37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</a:rPr>
              <a:t>Каждый из названных видов разрушения залежей УВ водами имеет свои особенности и закономерности. Кроме того, эти процессы специфич­ны для нефтяных и газовых залежей.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35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наклон поверхности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нефтеводяного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газоводяного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контакта прямо пропорционален гидравлическому уклону и зависит также от соотношения плотностей контактирующих жидкостей (так называемый коэффициент усиления)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4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Явления генерации, аккумуляции и деструкции нефти и газа разви­ваются на фоне (и в рамках) литогенеза, имеющего стадийный характер.</a:t>
            </a:r>
          </a:p>
          <a:p>
            <a:pPr indent="45720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Гидрогеологические условия генерации, аккумуляции нефти и газа, консервации, трансформации и деструкции УВ и их скоплений специфичны для каждого этапа литогенеза. Литосферные водные растворы в разных формах играют неодинаковую роль в возникновении, «вызрева­нии», эмиграции, аккумуляции, деструкции, консервации УВ на этапах ли­тогенеза.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28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Стадия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катагенеза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охватывает наибольший период в «жизни»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седи­ментитов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510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На этапе </a:t>
            </a:r>
            <a:r>
              <a:rPr 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гипергенеза</a:t>
            </a:r>
            <a:r>
              <a:rPr 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наглядно вырисовывается возможность актив­ного отрицательного влияния гидрогеологических факторов на аккумуля­цию и консервацию УВ, </a:t>
            </a:r>
            <a:r>
              <a:rPr lang="ru-RU" sz="1200" b="1" dirty="0">
                <a:solidFill>
                  <a:srgbClr val="000000"/>
                </a:solidFill>
                <a:latin typeface="Arial Unicode MS" panose="020B0604020202020204" pitchFamily="34" charset="-128"/>
              </a:rPr>
              <a:t>происходит их деструкция</a:t>
            </a:r>
            <a:r>
              <a:rPr 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Вполне воз­можны и явления переформирования ранее возникших скоплений, а также трансформация УВ в твердые битумы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7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1925-C663-4138-AF51-B49780D88194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9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4F14-BA1D-436B-90A8-4BD65F9F654A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4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4407-A398-40DB-B5D4-9F9BE2E29E83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83-2771-4D3A-93E9-0CD45B6466F0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5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F535-1EC0-4B79-AFBF-2CB580B27D85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7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C62B-5ABD-4FFB-AFA1-9436150C1619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41C5-D578-4D4A-8CCC-1C9F322C3F4F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3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530A-27E6-4C86-A054-0C63C631B19B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7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5D08-3B6A-40BA-887B-5DCA852948B8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1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C373-E1E9-4DFC-ABA1-81FA0554BA03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7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4A58-2296-406F-A913-7D57CCB37581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0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3824F-362E-4C8D-B5B1-D46C582234BD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1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.tileuberdi@satbayev.universit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kniga.org/books/15630" TargetMode="External"/><Relationship Id="rId2" Type="http://schemas.openxmlformats.org/officeDocument/2006/relationships/hyperlink" Target="https://www.geokniga.org/books/1066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7597" y="4553527"/>
            <a:ext cx="11961091" cy="628217"/>
          </a:xfrm>
        </p:spPr>
        <p:txBody>
          <a:bodyPr anchor="ctr">
            <a:norm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Гидрогеологические исследования на месторождениях углеводородного сырья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2383" y="1708010"/>
            <a:ext cx="10650070" cy="156831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/>
              <a:t>Лекция 6. 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Гидрогеологические условия миграции, аккумуляции, консервации и деструкции </a:t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нефти и газа</a:t>
            </a:r>
            <a:endParaRPr lang="ru-RU" sz="4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7398326" y="5680751"/>
            <a:ext cx="4412507" cy="1040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500"/>
              </a:lnSpc>
              <a:spcBef>
                <a:spcPts val="0"/>
              </a:spcBef>
            </a:pPr>
            <a:r>
              <a:rPr lang="ru-RU" sz="1800" dirty="0" err="1"/>
              <a:t>Тілеуберді</a:t>
            </a:r>
            <a:r>
              <a:rPr lang="ru-RU" sz="1800" dirty="0"/>
              <a:t> </a:t>
            </a:r>
            <a:r>
              <a:rPr lang="ru-RU" sz="1800" dirty="0" err="1"/>
              <a:t>Нұрбол</a:t>
            </a:r>
            <a:r>
              <a:rPr lang="ru-RU" sz="1800" dirty="0"/>
              <a:t>,</a:t>
            </a:r>
          </a:p>
          <a:p>
            <a:pPr algn="r">
              <a:lnSpc>
                <a:spcPts val="2500"/>
              </a:lnSpc>
              <a:spcBef>
                <a:spcPts val="0"/>
              </a:spcBef>
            </a:pPr>
            <a:r>
              <a:rPr lang="ru-RU" sz="1800" dirty="0" err="1"/>
              <a:t>Ассоц</a:t>
            </a:r>
            <a:r>
              <a:rPr lang="ru-RU" sz="1800" dirty="0"/>
              <a:t>. профессор кафедры </a:t>
            </a:r>
            <a:r>
              <a:rPr lang="ru-RU" sz="1800" dirty="0" err="1"/>
              <a:t>ГИиНГГ</a:t>
            </a:r>
            <a:endParaRPr lang="ru-RU" sz="1800" dirty="0"/>
          </a:p>
          <a:p>
            <a:pPr algn="r">
              <a:lnSpc>
                <a:spcPts val="2500"/>
              </a:lnSpc>
              <a:spcBef>
                <a:spcPts val="0"/>
              </a:spcBef>
            </a:pPr>
            <a:r>
              <a:rPr lang="en-US" sz="1800" dirty="0"/>
              <a:t>e-mail</a:t>
            </a:r>
            <a:r>
              <a:rPr lang="ru-RU" sz="1800" dirty="0"/>
              <a:t>: </a:t>
            </a:r>
            <a:r>
              <a:rPr lang="en-US" sz="1800" dirty="0" err="1">
                <a:hlinkClick r:id="rId3"/>
              </a:rPr>
              <a:t>n.tileuberdi@satbayev.university</a:t>
            </a:r>
            <a:r>
              <a:rPr lang="en-US" sz="1800" dirty="0"/>
              <a:t> </a:t>
            </a:r>
            <a:endParaRPr lang="ru-RU" sz="1800" dirty="0"/>
          </a:p>
          <a:p>
            <a:pPr algn="r">
              <a:lnSpc>
                <a:spcPts val="2500"/>
              </a:lnSpc>
              <a:spcBef>
                <a:spcPts val="0"/>
              </a:spcBef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62501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119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Условия миграции и аккумуляции нефти и газа, играющие </a:t>
            </a:r>
            <a:r>
              <a:rPr lang="ru-RU" b="1" u="sng" dirty="0"/>
              <a:t>активную</a:t>
            </a:r>
            <a:r>
              <a:rPr lang="ru-RU" dirty="0"/>
              <a:t> роль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9672" y="2385351"/>
            <a:ext cx="11192656" cy="428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Воды, </a:t>
            </a:r>
            <a:r>
              <a:rPr lang="ru-RU" sz="2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возрожденные из </a:t>
            </a:r>
            <a:r>
              <a:rPr lang="ru-RU" sz="2600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дегидратирующихся</a:t>
            </a:r>
            <a:r>
              <a:rPr lang="ru-RU" sz="2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глинистых минералов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 же имеют значение:</a:t>
            </a:r>
          </a:p>
          <a:p>
            <a:pPr marL="285750" lvl="0" indent="-285750" defTabSz="914400" eaLnBrk="0" fontAlgn="base" hangingPunct="0"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вода, высвобождающаяся при пере­стройке структуры глинистых минералов, обладает </a:t>
            </a:r>
            <a:r>
              <a:rPr lang="ru-RU" altLang="ru-RU" sz="2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аномально высокой растворяющей способностью </a:t>
            </a:r>
            <a:r>
              <a:rPr lang="ru-RU" alt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может «эвакуировать» из нефтепроизводящих пород значительное количество нефтяных УВ </a:t>
            </a:r>
            <a:endParaRPr lang="ru-RU" altLang="ru-RU" sz="2600" dirty="0"/>
          </a:p>
          <a:p>
            <a:pPr marL="285750" lvl="0" indent="-285750" defTabSz="914400" eaLnBrk="0" fontAlgn="base" hangingPunct="0"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Вода указанного гене­зиса появляется </a:t>
            </a:r>
            <a:r>
              <a:rPr lang="ru-RU" altLang="ru-RU" sz="2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существенных объемах </a:t>
            </a:r>
            <a:r>
              <a:rPr lang="ru-RU" alt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 погружении осадочных толщ уже на глубину 2-3 км </a:t>
            </a:r>
          </a:p>
          <a:p>
            <a:pPr marL="285750" lvl="0" indent="-285750" defTabSz="914400" eaLnBrk="0" fontAlgn="base" hangingPunct="0"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Ее </a:t>
            </a:r>
            <a:r>
              <a:rPr lang="ru-RU" altLang="ru-RU" sz="2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количество </a:t>
            </a:r>
            <a:r>
              <a:rPr lang="ru-RU" alt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целый порядок </a:t>
            </a:r>
            <a:r>
              <a:rPr lang="ru-RU" altLang="ru-RU" sz="2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может превосходить </a:t>
            </a:r>
            <a:r>
              <a:rPr lang="ru-RU" alt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имеющиеся </a:t>
            </a:r>
            <a:r>
              <a:rPr lang="ru-RU" altLang="ru-RU" sz="2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объемы пористого пространства</a:t>
            </a:r>
            <a:r>
              <a:rPr lang="ru-RU" alt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коллекторов</a:t>
            </a:r>
            <a:endParaRPr lang="ru-RU" sz="2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761" y="1244184"/>
            <a:ext cx="117023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Водная миграция УВ по коллекторам (т.е. </a:t>
            </a:r>
            <a:r>
              <a:rPr lang="ru-RU" sz="2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вторичная миграция УВ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миграция вод, возрожденных при дегидратации минералов</a:t>
            </a:r>
            <a:r>
              <a:rPr lang="ru-RU" sz="2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372713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Условия миграции и аккумуляции нефти и газа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767" y="834312"/>
            <a:ext cx="11482466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Аккумуляция УВ происходит преимущественно (при первичной миграции) в </a:t>
            </a:r>
            <a:r>
              <a:rPr lang="ru-RU" sz="2200" b="1" dirty="0">
                <a:solidFill>
                  <a:srgbClr val="C00000"/>
                </a:solidFill>
                <a:latin typeface="Arial Unicode MS" panose="020B0604020202020204" pitchFamily="34" charset="-128"/>
              </a:rPr>
              <a:t>эксфильтрационных водонапорных системах</a:t>
            </a: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Боль­шое значение при этом имеют локальные </a:t>
            </a:r>
            <a:r>
              <a:rPr lang="ru-RU" sz="2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конседиментационные</a:t>
            </a: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поднятия как участки </a:t>
            </a:r>
            <a:r>
              <a:rPr lang="ru-RU" sz="2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пьезоминимумов</a:t>
            </a: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, зон разгрузки и, следовательно, как участки нахождения ловушек 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Отдельные участки бассейна в периоды общего </a:t>
            </a:r>
            <a:r>
              <a:rPr lang="ru-RU" sz="2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прогибания</a:t>
            </a: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испытывают относительное поднятие (замедленное </a:t>
            </a:r>
            <a:r>
              <a:rPr lang="ru-RU" sz="2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про­гибание</a:t>
            </a: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); там происходит формирование </a:t>
            </a:r>
            <a:r>
              <a:rPr lang="ru-RU" sz="2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конседиментационных</a:t>
            </a: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положи­тельных тектонических форм, которые могут служить ловушками воды, неф­ти и газа. Вследствие меньшей </a:t>
            </a:r>
            <a:r>
              <a:rPr lang="ru-RU" sz="2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геостатической</a:t>
            </a: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нагрузки на этих участках давление относительно уменьшается, и возникают </a:t>
            </a:r>
            <a:r>
              <a:rPr lang="ru-RU" sz="2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пьезоминимумы</a:t>
            </a: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. Седиментогенные воды направляются к таким локальным участкам, где образу­ются очаги очень медленной скрытой разгрузки через водоупорную кровлю 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Вследствие широко распространенной </a:t>
            </a:r>
            <a:r>
              <a:rPr lang="ru-RU" sz="2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унаследованности</a:t>
            </a: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тектонического развития подобные гидрогеологические особенности могут существовать (иногда с перерывами) в течение ряда длительных исторических этапов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32747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4635" y="1004063"/>
            <a:ext cx="11392525" cy="5534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</a:rPr>
              <a:t>Установлено соответствие смещения водных ореолов рассеяния газовых и нефтяных залежей с направлениями и скоростями </a:t>
            </a:r>
            <a:r>
              <a:rPr lang="ru-RU" sz="2400" i="1" dirty="0">
                <a:solidFill>
                  <a:srgbClr val="000000"/>
                </a:solidFill>
              </a:rPr>
              <a:t>латеральных </a:t>
            </a:r>
            <a:r>
              <a:rPr lang="ru-RU" sz="2400" dirty="0">
                <a:solidFill>
                  <a:srgbClr val="000000"/>
                </a:solidFill>
              </a:rPr>
              <a:t>потоков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</a:rPr>
              <a:t>Таким образом, имеет место быть </a:t>
            </a:r>
            <a:r>
              <a:rPr lang="ru-RU" sz="2400" b="1" dirty="0">
                <a:solidFill>
                  <a:srgbClr val="C00000"/>
                </a:solidFill>
              </a:rPr>
              <a:t>латеральная мигра­ция вод и УВ</a:t>
            </a:r>
            <a:endParaRPr lang="ru-RU" sz="240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Распространение сейсмических колебаний на тысячи километров должно способствовать латеральной миграции УВ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При сейсмических колебаниях происходит повышение содержания различных компонентов в водных растворах (например, диоксида углерода приблизи­тельно в 3 раза, а гомологов метана иногда на порядок)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То есть, в геодинамических системах в раствор или водную эмульсию переходит и перемещается вместе с водной фазой много различных веществ, в том чис­ле </a:t>
            </a:r>
            <a:r>
              <a:rPr lang="ru-RU" sz="2400" b="1" dirty="0">
                <a:solidFill>
                  <a:srgbClr val="C00000"/>
                </a:solidFill>
              </a:rPr>
              <a:t>углеводородов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Таким образом, влияние </a:t>
            </a:r>
            <a:r>
              <a:rPr lang="ru-RU" sz="2400" b="1" dirty="0">
                <a:solidFill>
                  <a:srgbClr val="C00000"/>
                </a:solidFill>
              </a:rPr>
              <a:t>сейсмотектонических явлений </a:t>
            </a:r>
            <a:r>
              <a:rPr lang="ru-RU" sz="2400" dirty="0"/>
              <a:t>существенно сказывается на гидрогеологических условиях бассейнов 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Условия миграции и аккумуляции нефти и газа</a:t>
            </a:r>
          </a:p>
        </p:txBody>
      </p:sp>
    </p:spTree>
    <p:extLst>
      <p:ext uri="{BB962C8B-B14F-4D97-AF65-F5344CB8AC3E}">
        <p14:creationId xmlns:p14="http://schemas.microsoft.com/office/powerpoint/2010/main" val="108021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Условия миграции и аккумуляции нефти и газа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0281" y="1674277"/>
            <a:ext cx="10529341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800" b="1" i="1" dirty="0">
                <a:solidFill>
                  <a:srgbClr val="000000"/>
                </a:solidFill>
              </a:rPr>
              <a:t>Аккумуляция</a:t>
            </a:r>
            <a:r>
              <a:rPr lang="ru-RU" sz="2800" dirty="0">
                <a:solidFill>
                  <a:srgbClr val="000000"/>
                </a:solidFill>
              </a:rPr>
              <a:t> газа и нефти – обособление самостоя­тельной углеводородной фазы (частично вместе с </a:t>
            </a:r>
            <a:r>
              <a:rPr lang="ru-RU" sz="2800" dirty="0" err="1">
                <a:solidFill>
                  <a:srgbClr val="000000"/>
                </a:solidFill>
              </a:rPr>
              <a:t>неуглеводородными</a:t>
            </a:r>
            <a:r>
              <a:rPr lang="ru-RU" sz="2800" dirty="0">
                <a:solidFill>
                  <a:srgbClr val="000000"/>
                </a:solidFill>
              </a:rPr>
              <a:t> газами) и задержание ее в ловушках </a:t>
            </a:r>
          </a:p>
          <a:p>
            <a:pPr>
              <a:spcBef>
                <a:spcPts val="1000"/>
              </a:spcBef>
            </a:pPr>
            <a:r>
              <a:rPr lang="ru-RU" sz="2800" dirty="0">
                <a:solidFill>
                  <a:srgbClr val="000000"/>
                </a:solidFill>
              </a:rPr>
              <a:t>Аккумуляция остается наименее изученным звеном процесса при водной форме миграции, особенно для нефти </a:t>
            </a:r>
          </a:p>
        </p:txBody>
      </p:sp>
    </p:spTree>
    <p:extLst>
      <p:ext uri="{BB962C8B-B14F-4D97-AF65-F5344CB8AC3E}">
        <p14:creationId xmlns:p14="http://schemas.microsoft.com/office/powerpoint/2010/main" val="3467808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Условия миграции и аккумуляции нефти и газа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4557" y="753661"/>
            <a:ext cx="10897850" cy="478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400" dirty="0">
                <a:solidFill>
                  <a:srgbClr val="000000"/>
                </a:solidFill>
              </a:rPr>
              <a:t>Факторы, способствующие выделению (</a:t>
            </a:r>
            <a:r>
              <a:rPr lang="ru-RU" sz="2400" dirty="0" err="1">
                <a:solidFill>
                  <a:srgbClr val="000000"/>
                </a:solidFill>
              </a:rPr>
              <a:t>высаливанию</a:t>
            </a:r>
            <a:r>
              <a:rPr lang="ru-RU" sz="2400" dirty="0">
                <a:solidFill>
                  <a:srgbClr val="000000"/>
                </a:solidFill>
              </a:rPr>
              <a:t>) нефтяных УВ из водного раствора в коллекторах и, следовательно, образованию спо­собных к всплыванию масс УВ: </a:t>
            </a:r>
          </a:p>
          <a:p>
            <a:pPr marL="342900" indent="-163513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</a:rPr>
              <a:t>изменение характера поровых каналов</a:t>
            </a:r>
            <a:r>
              <a:rPr lang="ru-RU" sz="2400" dirty="0">
                <a:solidFill>
                  <a:srgbClr val="000000"/>
                </a:solidFill>
              </a:rPr>
              <a:t>, переход от микропор к макропорам (что должно также при­водить к изменению растворяющей способности воды –молекулярное просеивание (ситовый эффект)</a:t>
            </a:r>
          </a:p>
          <a:p>
            <a:pPr marL="342900" indent="-163513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воздействие </a:t>
            </a:r>
            <a:r>
              <a:rPr lang="ru-RU" sz="2400" dirty="0">
                <a:solidFill>
                  <a:srgbClr val="C00000"/>
                </a:solidFill>
              </a:rPr>
              <a:t>сейсмических коле­баний</a:t>
            </a:r>
            <a:r>
              <a:rPr lang="ru-RU" sz="2400" dirty="0"/>
              <a:t>: могут способствовать всплыванию УВ в </a:t>
            </a:r>
            <a:r>
              <a:rPr lang="ru-RU" sz="2400" dirty="0" err="1"/>
              <a:t>водонасыщенной</a:t>
            </a:r>
            <a:r>
              <a:rPr lang="ru-RU" sz="2400" dirty="0"/>
              <a:t> среде кол­лекторов, при завершении вторичной миграции. Обеспечивается собст­венно аккумуляция УВ в ловушках.</a:t>
            </a:r>
            <a:br>
              <a:rPr lang="ru-RU" sz="2400" dirty="0"/>
            </a:br>
            <a:r>
              <a:rPr lang="ru-RU" sz="2400" dirty="0"/>
              <a:t>Силы всплывания УВ должны пре­одолевать противодействие капиллярных сил, а сейсмотектонические явления могут весьма существенно способствовать этому. 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075" y="5521146"/>
            <a:ext cx="10265764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Гидрогеологические условия играют важную роль в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аккумуляции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нефти и газа, что в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большОй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мере связано с актив­ной транспортирующей ролью водных растворов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в миграции УВ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25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Условия разрушения углеводородов и их залежей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9777" y="1318002"/>
            <a:ext cx="11512445" cy="4796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Разрушение</a:t>
            </a:r>
            <a:r>
              <a:rPr lang="ru-RU" sz="2400" dirty="0">
                <a:solidFill>
                  <a:srgbClr val="000000"/>
                </a:solidFill>
              </a:rPr>
              <a:t>, как и консервация нефтяных и газовых залежей, проис­ходит </a:t>
            </a:r>
            <a:r>
              <a:rPr lang="ru-RU" sz="2400" dirty="0">
                <a:solidFill>
                  <a:srgbClr val="C00000"/>
                </a:solidFill>
              </a:rPr>
              <a:t>в водной среде</a:t>
            </a:r>
            <a:r>
              <a:rPr lang="ru-RU" sz="2400" dirty="0">
                <a:solidFill>
                  <a:srgbClr val="000000"/>
                </a:solidFill>
              </a:rPr>
              <a:t>, а сами </a:t>
            </a:r>
            <a:r>
              <a:rPr lang="ru-RU" sz="2400" dirty="0">
                <a:solidFill>
                  <a:srgbClr val="C00000"/>
                </a:solidFill>
              </a:rPr>
              <a:t>литосферные воды </a:t>
            </a:r>
            <a:r>
              <a:rPr lang="ru-RU" sz="2400" dirty="0">
                <a:solidFill>
                  <a:srgbClr val="000000"/>
                </a:solidFill>
              </a:rPr>
              <a:t>вместе с некоторыми из растворенных в них веществ </a:t>
            </a:r>
            <a:r>
              <a:rPr lang="ru-RU" sz="2400" dirty="0">
                <a:solidFill>
                  <a:srgbClr val="C00000"/>
                </a:solidFill>
              </a:rPr>
              <a:t>являются основными факторами деструкции </a:t>
            </a:r>
            <a:r>
              <a:rPr lang="ru-RU" sz="2400" dirty="0">
                <a:solidFill>
                  <a:srgbClr val="000000"/>
                </a:solidFill>
              </a:rPr>
              <a:t>залежей. </a:t>
            </a:r>
          </a:p>
          <a:p>
            <a:pPr>
              <a:spcBef>
                <a:spcPts val="1000"/>
              </a:spcBef>
            </a:pPr>
            <a:r>
              <a:rPr lang="ru-RU" sz="2400" dirty="0">
                <a:solidFill>
                  <a:srgbClr val="000000"/>
                </a:solidFill>
              </a:rPr>
              <a:t>Пути разрушения нефтяных и газовых залежей и месторождений: 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</a:rPr>
              <a:t>Механический</a:t>
            </a:r>
            <a:r>
              <a:rPr lang="ru-RU" sz="2400" dirty="0">
                <a:solidFill>
                  <a:srgbClr val="000000"/>
                </a:solidFill>
              </a:rPr>
              <a:t>: заключается в том, что нефть и га­зы уносятся движущимися водами во взвешенном состоянии и в составе многофазных потоков 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</a:rPr>
              <a:t>Физико-химический</a:t>
            </a:r>
            <a:r>
              <a:rPr lang="ru-RU" sz="2400" dirty="0">
                <a:solidFill>
                  <a:srgbClr val="000000"/>
                </a:solidFill>
              </a:rPr>
              <a:t>: состоит в растворении содержимого залежей в водах при соответственно изменяющихся условиях 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</a:rPr>
              <a:t>Химический</a:t>
            </a:r>
            <a:r>
              <a:rPr lang="ru-RU" sz="2400" dirty="0">
                <a:solidFill>
                  <a:srgbClr val="000000"/>
                </a:solidFill>
              </a:rPr>
              <a:t>: в результа­те окисления УВ растворенными в водах веществами, главным образом кислородом и сульфатами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</a:rPr>
              <a:t>Биохимический</a:t>
            </a:r>
            <a:r>
              <a:rPr lang="ru-RU" sz="2400" dirty="0">
                <a:solidFill>
                  <a:srgbClr val="000000"/>
                </a:solidFill>
              </a:rPr>
              <a:t>: при участии бактерий в процессе деструкции </a:t>
            </a:r>
          </a:p>
        </p:txBody>
      </p:sp>
    </p:spTree>
    <p:extLst>
      <p:ext uri="{BB962C8B-B14F-4D97-AF65-F5344CB8AC3E}">
        <p14:creationId xmlns:p14="http://schemas.microsoft.com/office/powerpoint/2010/main" val="1099527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11635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Механическая (гидравлическая) деструкция нефтяных и газовых залежей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4734" y="1227722"/>
            <a:ext cx="11677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Начинается с образования наклона </a:t>
            </a:r>
            <a:r>
              <a:rPr lang="ru-RU" sz="2400" dirty="0" err="1">
                <a:solidFill>
                  <a:srgbClr val="000000"/>
                </a:solidFill>
              </a:rPr>
              <a:t>нефтеводяного</a:t>
            </a:r>
            <a:r>
              <a:rPr lang="ru-RU" sz="2400" dirty="0">
                <a:solidFill>
                  <a:srgbClr val="000000"/>
                </a:solidFill>
              </a:rPr>
              <a:t> или </a:t>
            </a:r>
            <a:r>
              <a:rPr lang="ru-RU" sz="2400" dirty="0" err="1">
                <a:solidFill>
                  <a:srgbClr val="000000"/>
                </a:solidFill>
              </a:rPr>
              <a:t>газо­водяного</a:t>
            </a:r>
            <a:r>
              <a:rPr lang="ru-RU" sz="2400" dirty="0">
                <a:solidFill>
                  <a:srgbClr val="000000"/>
                </a:solidFill>
              </a:rPr>
              <a:t> контакта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04" y="3491556"/>
            <a:ext cx="4092315" cy="3229919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514862" y="3089740"/>
            <a:ext cx="63335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7800" y="4971648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 Unicode MS" panose="020B0604020202020204" pitchFamily="34" charset="-128"/>
              </a:rPr>
              <a:t>Схема зависимости между наклоном </a:t>
            </a:r>
            <a:r>
              <a:rPr lang="ru-RU" b="1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нефтеводяного</a:t>
            </a:r>
            <a:r>
              <a:rPr lang="ru-RU" b="1" dirty="0">
                <a:solidFill>
                  <a:srgbClr val="000000"/>
                </a:solidFill>
                <a:latin typeface="Arial Unicode MS" panose="020B0604020202020204" pitchFamily="34" charset="-128"/>
              </a:rPr>
              <a:t> контакта и пьезометрической поверхностью: </a:t>
            </a:r>
          </a:p>
          <a:p>
            <a:r>
              <a:rPr lang="ru-RU" b="1" dirty="0">
                <a:solidFill>
                  <a:srgbClr val="000000"/>
                </a:solidFill>
                <a:latin typeface="Arial Unicode MS" panose="020B0604020202020204" pitchFamily="34" charset="-128"/>
              </a:rPr>
              <a:t>1 - газ, 2 - нефть, </a:t>
            </a:r>
          </a:p>
          <a:p>
            <a:r>
              <a:rPr lang="ru-RU" b="1" dirty="0">
                <a:solidFill>
                  <a:srgbClr val="000000"/>
                </a:solidFill>
                <a:latin typeface="Arial Unicode MS" panose="020B0604020202020204" pitchFamily="34" charset="-128"/>
              </a:rPr>
              <a:t>3 - вода, 4 - направление движения воды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515945"/>
              </p:ext>
            </p:extLst>
          </p:nvPr>
        </p:nvGraphicFramePr>
        <p:xfrm>
          <a:off x="1490254" y="2444054"/>
          <a:ext cx="2313179" cy="1048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952200" imgH="431640" progId="Equation.3">
                  <p:embed/>
                </p:oleObj>
              </mc:Choice>
              <mc:Fallback>
                <p:oleObj name="Формула" r:id="rId4" imgW="952200" imgH="431640" progId="Equation.3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0254" y="2444054"/>
                        <a:ext cx="2313179" cy="1048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597575"/>
              </p:ext>
            </p:extLst>
          </p:nvPr>
        </p:nvGraphicFramePr>
        <p:xfrm>
          <a:off x="5498393" y="2656500"/>
          <a:ext cx="254707" cy="356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26720" imgH="177480" progId="Equation.3">
                  <p:embed/>
                </p:oleObj>
              </mc:Choice>
              <mc:Fallback>
                <p:oleObj name="Формула" r:id="rId6" imgW="126720" imgH="177480" progId="Equation.3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98393" y="2656500"/>
                        <a:ext cx="254707" cy="356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53100" y="2621313"/>
            <a:ext cx="6159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- угол между поверхностью </a:t>
            </a:r>
            <a:r>
              <a:rPr lang="ru-RU" sz="2000" dirty="0" err="1"/>
              <a:t>нефтеводяного</a:t>
            </a:r>
            <a:r>
              <a:rPr lang="ru-RU" sz="2000" dirty="0"/>
              <a:t> контакта и горизонталь­ной плоскостью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57800" y="3303222"/>
            <a:ext cx="5320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р</a:t>
            </a:r>
            <a:r>
              <a:rPr lang="ru-RU" sz="2000" i="1" baseline="-250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в</a:t>
            </a:r>
            <a:r>
              <a:rPr lang="ru-RU" sz="2000" i="1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р</a:t>
            </a:r>
            <a:r>
              <a:rPr lang="ru-RU" sz="2000" i="1" baseline="-25000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н</a:t>
            </a:r>
            <a:r>
              <a:rPr lang="ru-RU" sz="2000" dirty="0">
                <a:solidFill>
                  <a:srgbClr val="000000"/>
                </a:solidFill>
              </a:rPr>
              <a:t> - плотность соответственно воды и нефти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57800" y="3684801"/>
            <a:ext cx="2902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- гидравлический уклон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4734" y="1685632"/>
            <a:ext cx="11311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Зависимость наклона поверхности </a:t>
            </a:r>
            <a:r>
              <a:rPr lang="ru-RU" sz="2400" dirty="0" err="1">
                <a:solidFill>
                  <a:srgbClr val="000000"/>
                </a:solidFill>
              </a:rPr>
              <a:t>нефтеводяного</a:t>
            </a:r>
            <a:r>
              <a:rPr lang="ru-RU" sz="2400" dirty="0">
                <a:solidFill>
                  <a:srgbClr val="000000"/>
                </a:solidFill>
              </a:rPr>
              <a:t> (или </a:t>
            </a:r>
            <a:r>
              <a:rPr lang="ru-RU" sz="2400" dirty="0" err="1">
                <a:solidFill>
                  <a:srgbClr val="000000"/>
                </a:solidFill>
              </a:rPr>
              <a:t>газоводяного</a:t>
            </a:r>
            <a:r>
              <a:rPr lang="ru-RU" sz="2400" dirty="0">
                <a:solidFill>
                  <a:srgbClr val="000000"/>
                </a:solidFill>
              </a:rPr>
              <a:t>) контакта от гидравлического уклона описывается вы­ражением: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5244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95" y="2177041"/>
            <a:ext cx="4152275" cy="454443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50647"/>
            <a:ext cx="12192000" cy="11635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Механическая (гидравлическая) деструкция нефтяных и газовых залежей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71146" y="5122259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 Unicode MS" panose="020B0604020202020204" pitchFamily="34" charset="-128"/>
              </a:rPr>
              <a:t>Зависимости углов наклона </a:t>
            </a:r>
            <a:r>
              <a:rPr lang="ru-RU" b="1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нефтеводяного</a:t>
            </a:r>
            <a:r>
              <a:rPr lang="ru-RU" b="1" dirty="0">
                <a:solidFill>
                  <a:srgbClr val="000000"/>
                </a:solidFill>
                <a:latin typeface="Arial Unicode MS" panose="020B0604020202020204" pitchFamily="34" charset="-128"/>
              </a:rPr>
              <a:t> контакта от гидрав­лических уклонов и плотности неф­ти и газов Шифр кривых - плотность </a:t>
            </a:r>
            <a:r>
              <a:rPr lang="ru-RU" b="1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нефтей</a:t>
            </a:r>
            <a:r>
              <a:rPr lang="ru-RU" b="1" dirty="0">
                <a:solidFill>
                  <a:srgbClr val="000000"/>
                </a:solidFill>
                <a:latin typeface="Arial Unicode MS" panose="020B0604020202020204" pitchFamily="34" charset="-128"/>
              </a:rPr>
              <a:t> и газов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769" y="1280123"/>
            <a:ext cx="11507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Для тяжелых (более плотных)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нефтей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наклон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нефтеводяного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контакта гораздо больше, чем для легких (менее плотных)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нефтей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и газов: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16201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11635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Механическая (гидравлическая) деструкция нефтяных и газовых залежей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9830" y="1810924"/>
            <a:ext cx="7430124" cy="3175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Наклоны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газоводяного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и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нефтеводяного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контактов могут служить критериями направления движения вод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Если наклон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нефтеводяного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газоводяного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) контакта круче угла паде­ния крыла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сводовой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ловушки, то нефть (газ) полностью вымывается из нее, залежь исчезает. Это и есть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механическое разрушение залежей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водами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42" y="1756233"/>
            <a:ext cx="4092315" cy="322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2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11635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Механическая (гидравлическая) деструкция нефтяных и газовых залежей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9673" y="1665982"/>
            <a:ext cx="103894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Условие сохранения залежи от механического разрушения водой: </a:t>
            </a:r>
            <a:endParaRPr lang="ru-RU" sz="22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152847"/>
              </p:ext>
            </p:extLst>
          </p:nvPr>
        </p:nvGraphicFramePr>
        <p:xfrm>
          <a:off x="4779558" y="2337196"/>
          <a:ext cx="2141225" cy="984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380880" imgH="177480" progId="Equation.3">
                  <p:embed/>
                </p:oleObj>
              </mc:Choice>
              <mc:Fallback>
                <p:oleObj name="Формула" r:id="rId2" imgW="380880" imgH="177480" progId="Equation.3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79558" y="2337196"/>
                        <a:ext cx="2141225" cy="984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26621" y="3646776"/>
            <a:ext cx="4489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Угол наклона поверхности </a:t>
            </a:r>
            <a:r>
              <a:rPr lang="ru-RU" b="1" dirty="0" err="1">
                <a:solidFill>
                  <a:srgbClr val="0000FF"/>
                </a:solidFill>
              </a:rPr>
              <a:t>нефтеводяного</a:t>
            </a:r>
            <a:r>
              <a:rPr lang="ru-RU" b="1" dirty="0">
                <a:solidFill>
                  <a:srgbClr val="0000FF"/>
                </a:solidFill>
              </a:rPr>
              <a:t> (или </a:t>
            </a:r>
            <a:r>
              <a:rPr lang="ru-RU" b="1" dirty="0" err="1">
                <a:solidFill>
                  <a:srgbClr val="0000FF"/>
                </a:solidFill>
              </a:rPr>
              <a:t>газоводяного</a:t>
            </a:r>
            <a:r>
              <a:rPr lang="ru-RU" b="1" dirty="0">
                <a:solidFill>
                  <a:srgbClr val="0000FF"/>
                </a:solidFill>
              </a:rPr>
              <a:t>) контакта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56588" y="3600610"/>
            <a:ext cx="409721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Угол падения пласта на крыле ловушки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409953" y="3252454"/>
            <a:ext cx="462225" cy="34815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789076" y="3298620"/>
            <a:ext cx="467512" cy="30199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25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prstClr val="black"/>
                </a:solidFill>
              </a:rPr>
              <a:t>План занятий по курсу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246992"/>
              </p:ext>
            </p:extLst>
          </p:nvPr>
        </p:nvGraphicFramePr>
        <p:xfrm>
          <a:off x="118532" y="567873"/>
          <a:ext cx="11921067" cy="60694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1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36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2400" dirty="0"/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2400" dirty="0"/>
                        <a:t>Тема лекции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2400" dirty="0"/>
                        <a:t>Контроль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51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Введение в дисциплину (история возникновения науки, ученые; приведение примера по практической значимости науки). </a:t>
                      </a:r>
                      <a:br>
                        <a:rPr lang="ru-RU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Условия нахождения и виды вод в горных породах, условия залегания вод в земной коре</a:t>
                      </a:r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>
                          <a:solidFill>
                            <a:srgbClr val="C00000"/>
                          </a:solidFill>
                        </a:rPr>
                        <a:t>К.т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. 1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29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гидрохимии</a:t>
                      </a:r>
                      <a:endParaRPr lang="ru-RU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6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0" i="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b="0" i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Элементы </a:t>
                      </a:r>
                      <a:r>
                        <a:rPr lang="ru-RU" b="0" i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гидрогеомеханики</a:t>
                      </a:r>
                      <a:r>
                        <a:rPr lang="ru-RU" b="0" i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Формирование водных растворов в литосфере</a:t>
                      </a:r>
                      <a:endParaRPr lang="ru-RU" b="0" i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6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водных растворов в литосфере – продолжение</a:t>
                      </a:r>
                      <a:endParaRPr lang="ru-RU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6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Органическое вещество и микроэлементы в водах НГ бассейнов</a:t>
                      </a:r>
                      <a:endParaRPr lang="ru-RU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1" dirty="0" err="1">
                          <a:solidFill>
                            <a:srgbClr val="C00000"/>
                          </a:solidFill>
                        </a:rPr>
                        <a:t>К.т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. 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51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1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Гидрогеологические условия миграции, аккумуляции, консервации и деструкции нефти и газа</a:t>
                      </a:r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6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Резервуары подземных вод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6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</a:t>
                      </a:r>
                      <a:r>
                        <a:rPr lang="ru-RU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гидрогеотермии</a:t>
                      </a:r>
                      <a:r>
                        <a:rPr lang="ru-RU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Полезные воды и </a:t>
                      </a:r>
                      <a:r>
                        <a:rPr lang="ru-RU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техногенез</a:t>
                      </a:r>
                      <a:r>
                        <a:rPr lang="ru-RU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недрах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6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Гидрогеологические изыскания и исследования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6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dirty="0" err="1"/>
                        <a:t>Палеогидрогеология</a:t>
                      </a:r>
                      <a:endParaRPr lang="ru-RU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1" dirty="0" err="1">
                          <a:solidFill>
                            <a:srgbClr val="C00000"/>
                          </a:solidFill>
                        </a:rPr>
                        <a:t>К.т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. 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6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dirty="0" err="1"/>
                        <a:t>Нефтегазопоисковая</a:t>
                      </a:r>
                      <a:r>
                        <a:rPr lang="ru-RU" dirty="0"/>
                        <a:t> гидрогеология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6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dirty="0"/>
                        <a:t>Нефтегазопромысловая гидрогеология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5736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dirty="0"/>
                        <a:t>Гидрогеологические исследования при разработке нефтяных и газовых месторождений на примере ЗСМБ. Проблемы ППД и захоронения промышленных стоков в недра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36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Гидрогеологические аспекты охраны окружающей среды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500" y="905934"/>
            <a:ext cx="11976100" cy="179506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00" y="2750234"/>
            <a:ext cx="11976100" cy="178659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00" y="4585519"/>
            <a:ext cx="11976100" cy="204684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699" y="3049209"/>
            <a:ext cx="9862497" cy="511114"/>
          </a:xfrm>
          <a:prstGeom prst="rect">
            <a:avLst/>
          </a:prstGeom>
          <a:solidFill>
            <a:srgbClr val="E3A8FA">
              <a:alpha val="22000"/>
            </a:srgbClr>
          </a:solidFill>
          <a:ln w="31750">
            <a:solidFill>
              <a:srgbClr val="E3A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91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11635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Механическая (гидравлическая) деструкция нефтяных и газовых залежей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409" y="4391541"/>
            <a:ext cx="6144836" cy="23299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2367" y="1214203"/>
            <a:ext cx="1178726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При обычно встречающихся в нефтегазонос­ных комплексах гидравлических градиентах залежи сухого газа могут удерживаться практически любыми ловушками 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Нефтяные залежи уже при гидравлических градиентах 0,005-0,01 должны вымываться из пологих ло­вушек (угол падения на крыльях менее 1°</a:t>
            </a:r>
            <a:r>
              <a:rPr lang="en-US" sz="2000" dirty="0">
                <a:solidFill>
                  <a:srgbClr val="000000"/>
                </a:solidFill>
                <a:latin typeface="Arial Unicode MS" panose="020B0604020202020204" pitchFamily="34" charset="-128"/>
              </a:rPr>
              <a:t>) </a:t>
            </a:r>
            <a:endParaRPr lang="ru-RU" sz="20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Нефтяные залежи значительно менее устойчивы против гидравлической деструкции, чем газовые 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При наличии рассолов с относительной плотностью 1, 2 и очень легких </a:t>
            </a:r>
            <a:r>
              <a:rPr lang="ru-RU" sz="20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нефтей</a:t>
            </a:r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минимальные углы падения должны быть уменьшены примерно в 2,5 раза 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Для тяжелых </a:t>
            </a:r>
            <a:r>
              <a:rPr lang="ru-RU" sz="20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нефтей</a:t>
            </a:r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при пресных водах углы падения, наоборот, должны быть значительно увеличены – примерно в 2 раза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72556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11635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Физико-химическая деструкция нефтяных и газовых залежей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4734" y="1231006"/>
            <a:ext cx="11467476" cy="5066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Физико-химическому разрушению 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путем растворения в пластовых водах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подвержены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газовые залежи 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При повышении пластового давления (при погружении), метан, образующий залежи, будет растворяться и залежь постепенно может исчезнуть 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Особо благоприятны для растворения газо­вых залежей условия при температуре, превышающей 100-120°С, когда растворимость метана в воде резко возрастает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Нефтяные УВ по сравнению с метаном и его ближайшими гомологами в воде растворяются хуже, поэтому физико-химическая деструкция нефтяных залежей путем растворения в водах встречается в несущественных масштабах 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Можно предполагать, что происходит и иногда преобладает се­лективное растворение отдельных компонентов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нефтей</a:t>
            </a:r>
            <a:endParaRPr lang="ru-RU" sz="24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311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11635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Химическая деструкция нефтяных и газовых залежей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705" y="1129789"/>
            <a:ext cx="11732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Химическая деструкция</a:t>
            </a:r>
            <a:r>
              <a:rPr lang="ru-RU" sz="2000" dirty="0">
                <a:solidFill>
                  <a:srgbClr val="000000"/>
                </a:solidFill>
              </a:rPr>
              <a:t> нефтяных и газовых залежей путем окисле­ния УВ кислородом и сульфатами, растворенными в пластовых водах, имеет большое значение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Этот про­цесс тесно переплетается с</a:t>
            </a:r>
            <a:r>
              <a:rPr lang="ru-RU" sz="2000" i="1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биохимической деструкцией,</a:t>
            </a:r>
            <a:r>
              <a:rPr lang="ru-RU" sz="2000" dirty="0">
                <a:solidFill>
                  <a:srgbClr val="000000"/>
                </a:solidFill>
              </a:rPr>
              <a:t> которая заключа­ется в «поедании» УВ бактериями, и оба эти вида разрушения залежей нефти и газа следует рассматривать вместе</a:t>
            </a:r>
            <a:endParaRPr lang="ru-RU" sz="2000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9868" y="2541128"/>
            <a:ext cx="11792263" cy="39292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defTabSz="914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Аэробное окисление УВ осуществляется растворенным в водах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ки­слородом </a:t>
            </a:r>
          </a:p>
          <a:p>
            <a:pPr marL="342900" lvl="0" indent="-342900" algn="just" defTabSz="914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Известно, что растворенный кислород встречается в литосферных водах в некоторых случаях до глубин 500-600 м, а возможно, и еще глубже в количестве от сотых долей до 4-5 мг/л в зависимости от гидрогеологических условий, скорости движения инфильтрационных вод,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обогащенности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пород сульфидами и органическими веществами </a:t>
            </a:r>
          </a:p>
          <a:p>
            <a:pPr marL="342900" lvl="0" indent="-342900" algn="just" defTabSz="914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В водах, примыкающих к нефтяным и газовым залежам, кислород почти никогда не встречается</a:t>
            </a:r>
          </a:p>
          <a:p>
            <a:pPr marL="342900" lvl="0" indent="-342900" algn="just" defTabSz="914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000" dirty="0">
                <a:ea typeface="Times New Roman" panose="02020603050405020304" pitchFamily="18" charset="0"/>
              </a:rPr>
              <a:t>До залежей, расположенных достаточно далеко от зон инфильтрации, кислород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«добирается» лишь при очень большой ско­рости инфильтрационного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водообмена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или при очень большой длительно­сти инфильтрационного этапа, когда окисляются все способные к окисле­нию компоненты вод и минералы данного водоносного комплекса</a:t>
            </a:r>
          </a:p>
          <a:p>
            <a:pPr marL="342900" lvl="0" indent="-342900" algn="just" defTabSz="914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Наи­большему воздействию растворенного кислорода, естественно, подверга­ются те залежи, которые расположены ближе всего к зонам инфильтрации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6966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11635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Химическая деструкция нефтяных и газовых залежей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4720" y="1405824"/>
            <a:ext cx="11282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Большое значение имеет окисление УВ </a:t>
            </a:r>
            <a:r>
              <a:rPr lang="ru-RU" sz="2000" b="1" dirty="0">
                <a:solidFill>
                  <a:srgbClr val="C00000"/>
                </a:solidFill>
                <a:latin typeface="Arial Unicode MS" panose="020B0604020202020204" pitchFamily="34" charset="-128"/>
              </a:rPr>
              <a:t>сульфатами</a:t>
            </a:r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</a:rPr>
              <a:t>, так как сульфа­ты в том или ином количестве присутствуют в большинстве литосферных вод и рассолов: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4720" y="3175142"/>
            <a:ext cx="11087726" cy="2036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 Unicode MS" panose="020B0604020202020204" pitchFamily="34" charset="-128"/>
              </a:rPr>
              <a:t>Особенно важное значение имеет температурный фактор: 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Газовые</a:t>
            </a:r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(метановые) залежи </a:t>
            </a:r>
            <a:r>
              <a:rPr lang="ru-RU" sz="20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не подвергаются абиогенному окислению сульфатами </a:t>
            </a:r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</a:rPr>
              <a:t>(при температуре выше 95°С они полностью защищены от этого вида разрушения) 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Нефтяные</a:t>
            </a:r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залежи </a:t>
            </a:r>
            <a:r>
              <a:rPr lang="ru-RU" sz="20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могут в какой-то степени окисляться за счет сульфатов </a:t>
            </a:r>
            <a:r>
              <a:rPr lang="ru-RU" sz="20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и при более высокой температуре, причем интенсивность их абиогенного окисления при высокой температуре </a:t>
            </a:r>
            <a:r>
              <a:rPr lang="ru-RU" sz="20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возрастает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906" y="2234063"/>
            <a:ext cx="9196304" cy="7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93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11635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Химическая деструкция нефтяных и газовых залежей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2164" y="2492441"/>
            <a:ext cx="11167672" cy="360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Окисление УВ растворенными окислителями происходит в основном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на контакте с водами 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Скорость окисления залежи в целом бу­дет тем больше, чем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больше площадь поверхности </a:t>
            </a:r>
            <a:r>
              <a:rPr lang="ru-RU" sz="2400" dirty="0" err="1">
                <a:solidFill>
                  <a:srgbClr val="C00000"/>
                </a:solidFill>
                <a:latin typeface="Arial Unicode MS" panose="020B0604020202020204" pitchFamily="34" charset="-128"/>
              </a:rPr>
              <a:t>газоводяного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 и </a:t>
            </a:r>
            <a:r>
              <a:rPr lang="ru-RU" sz="2400" dirty="0" err="1">
                <a:solidFill>
                  <a:srgbClr val="C00000"/>
                </a:solidFill>
                <a:latin typeface="Arial Unicode MS" panose="020B0604020202020204" pitchFamily="34" charset="-128"/>
              </a:rPr>
              <a:t>нефтеводяного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 контактов 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по отношению к объему залежи. 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Окисление «водоплавающих» залежей и залежей с вклинивающи­мися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пропластками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, содержащими промежуточные воды, будет идти ско­рее, чем залежей, имеющих только краевые воды 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Залежи небольшой высо­ты будут окисляться быстрее, чем высокие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9842" y="1344660"/>
            <a:ext cx="112726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Влияние </a:t>
            </a:r>
            <a:r>
              <a:rPr lang="ru-RU" sz="2600" b="1" dirty="0">
                <a:solidFill>
                  <a:srgbClr val="C00000"/>
                </a:solidFill>
                <a:latin typeface="Arial Unicode MS" panose="020B0604020202020204" pitchFamily="34" charset="-128"/>
              </a:rPr>
              <a:t>формы залежей </a:t>
            </a:r>
            <a:r>
              <a:rPr lang="ru-RU" sz="26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и относи­тельных </a:t>
            </a:r>
            <a:r>
              <a:rPr lang="ru-RU" sz="2600" b="1" dirty="0">
                <a:solidFill>
                  <a:srgbClr val="C00000"/>
                </a:solidFill>
                <a:latin typeface="Arial Unicode MS" panose="020B0604020202020204" pitchFamily="34" charset="-128"/>
              </a:rPr>
              <a:t>размеров </a:t>
            </a:r>
            <a:r>
              <a:rPr lang="ru-RU" sz="2600" b="1" dirty="0" err="1">
                <a:solidFill>
                  <a:srgbClr val="C00000"/>
                </a:solidFill>
                <a:latin typeface="Arial Unicode MS" panose="020B0604020202020204" pitchFamily="34" charset="-128"/>
              </a:rPr>
              <a:t>газоводяного</a:t>
            </a:r>
            <a:r>
              <a:rPr lang="ru-RU" sz="2600" b="1" dirty="0">
                <a:solidFill>
                  <a:srgbClr val="C00000"/>
                </a:solidFill>
                <a:latin typeface="Arial Unicode MS" panose="020B0604020202020204" pitchFamily="34" charset="-128"/>
              </a:rPr>
              <a:t> и </a:t>
            </a:r>
            <a:r>
              <a:rPr lang="ru-RU" sz="2600" b="1" dirty="0" err="1">
                <a:solidFill>
                  <a:srgbClr val="C00000"/>
                </a:solidFill>
                <a:latin typeface="Arial Unicode MS" panose="020B0604020202020204" pitchFamily="34" charset="-128"/>
              </a:rPr>
              <a:t>нефтеводяного</a:t>
            </a:r>
            <a:r>
              <a:rPr lang="ru-RU" sz="2600" b="1" dirty="0">
                <a:solidFill>
                  <a:srgbClr val="C00000"/>
                </a:solidFill>
                <a:latin typeface="Arial Unicode MS" panose="020B0604020202020204" pitchFamily="34" charset="-128"/>
              </a:rPr>
              <a:t> контактов </a:t>
            </a:r>
            <a:r>
              <a:rPr lang="ru-RU" sz="26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на окисление залежей: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871424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11635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Химическая деструкция нефтяных и газовых залежей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862" y="1171737"/>
            <a:ext cx="11977138" cy="479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Особую роль играет образование в результате окисления у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нефтеводяных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контактов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</a:rPr>
              <a:t>слоя очень плотных </a:t>
            </a:r>
            <a:r>
              <a:rPr lang="ru-RU" sz="2400" b="1" dirty="0" err="1">
                <a:solidFill>
                  <a:srgbClr val="C00000"/>
                </a:solidFill>
                <a:latin typeface="Arial Unicode MS" panose="020B0604020202020204" pitchFamily="34" charset="-128"/>
              </a:rPr>
              <a:t>нефтей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и </a:t>
            </a:r>
            <a:r>
              <a:rPr lang="ru-RU" sz="2400" b="1" dirty="0" err="1">
                <a:solidFill>
                  <a:srgbClr val="C00000"/>
                </a:solidFill>
                <a:latin typeface="Arial Unicode MS" panose="020B0604020202020204" pitchFamily="34" charset="-128"/>
              </a:rPr>
              <a:t>асфальтоподобных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</a:rPr>
              <a:t> веществ 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(битумов), а также вообще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</a:rPr>
              <a:t>неполное окисление УВ 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(т.е. не до углекислоты и воды), приводящие не к уничтожению, а к химическому перерождению нефтяной залежи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Наличие у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нефтеводяного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контакта слоя (оторочки) очень плотной нефти или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асфальтоподобного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нетекучего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битума мощностью до нескольких метров – весьма распространенное явление.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Эти переродившие­ся в результате окисления части залежей должны служить препятствием, как бы барьером, для окисления остальной части залежи.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Механизм распро­странения процесса окисления на всю залежь при таких условиях не совсем изучен (однако, известны достаточно многочисленные случаи полного окислительного перерождения нефтяных залежей)</a:t>
            </a:r>
          </a:p>
        </p:txBody>
      </p:sp>
    </p:spTree>
    <p:extLst>
      <p:ext uri="{BB962C8B-B14F-4D97-AF65-F5344CB8AC3E}">
        <p14:creationId xmlns:p14="http://schemas.microsoft.com/office/powerpoint/2010/main" val="875306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11635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Химическая деструкция нефтяных и газовых залежей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931" y="1231693"/>
            <a:ext cx="11962151" cy="5387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Превращение всего содержимого нефтяной залежи в смолы, органи­ческие кислоты и другие кислородосодержащие соединения представляет собой уже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</a:rPr>
              <a:t>полное исчезновение нефтяной залежи 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как таковой и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появление залежи твердого битума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C00000"/>
              </a:solidFill>
              <a:latin typeface="Arial Unicode MS" panose="020B0604020202020204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При окислении метана никаких промежуточных продуктов и со­стоящих из них оторочек не образуется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В процессе окисления метана и его ближайших гомологов газовая залежь может обогащаться углекисло­той, но ввиду резко повышенной по сравнению с углеводородами раство­римости данного газа существенного количественного значения это обо­гащение не имеет.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Химическое перерождение газовых зале­жей при окислении не играет большой роли, хотя может идти еще остаточ­ное накопление азота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Основной результат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окисления газовых залежей 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–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их полное разрушение</a:t>
            </a:r>
          </a:p>
        </p:txBody>
      </p:sp>
    </p:spTree>
    <p:extLst>
      <p:ext uri="{BB962C8B-B14F-4D97-AF65-F5344CB8AC3E}">
        <p14:creationId xmlns:p14="http://schemas.microsoft.com/office/powerpoint/2010/main" val="2177680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6"/>
            <a:ext cx="12192000" cy="1778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Роль гидрогеологических условий в формировании и разрушении скоплений нефти и газа на разных этапах литогенеза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137411" y="2422036"/>
            <a:ext cx="2473570" cy="111369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Генерация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2610981" y="2422036"/>
            <a:ext cx="2473570" cy="111369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Миграция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5084551" y="2422036"/>
            <a:ext cx="2473570" cy="111369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Аккумуляция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7558121" y="2422036"/>
            <a:ext cx="2473570" cy="111369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Консервация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0090306" y="2422036"/>
            <a:ext cx="1922583" cy="111369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Деструкция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411" y="1756085"/>
            <a:ext cx="51603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0000FF"/>
                </a:solidFill>
              </a:rPr>
              <a:t>Цепочка существования углеводородов: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410" y="4351882"/>
            <a:ext cx="24428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0000FF"/>
                </a:solidFill>
              </a:rPr>
              <a:t>Этапы литогенеза: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137411" y="4945119"/>
            <a:ext cx="2167639" cy="111369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Седиментогенез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2401431" y="4945119"/>
            <a:ext cx="2189619" cy="111369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Диагенез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4760701" y="4945119"/>
            <a:ext cx="2303919" cy="111369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err="1">
                <a:solidFill>
                  <a:schemeClr val="tx1"/>
                </a:solidFill>
              </a:rPr>
              <a:t>Катагенез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7215221" y="4945119"/>
            <a:ext cx="2252629" cy="111369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Метагенез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9713701" y="4945119"/>
            <a:ext cx="2394438" cy="111369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Метаморфизм</a:t>
            </a:r>
          </a:p>
        </p:txBody>
      </p:sp>
    </p:spTree>
    <p:extLst>
      <p:ext uri="{BB962C8B-B14F-4D97-AF65-F5344CB8AC3E}">
        <p14:creationId xmlns:p14="http://schemas.microsoft.com/office/powerpoint/2010/main" val="1282597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6"/>
            <a:ext cx="12192000" cy="1778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Роль гидрогеологических условий в формировании и разрушении скоплений нефти и газа на разных этапах литогенеза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737" y="2102079"/>
            <a:ext cx="11392525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При </a:t>
            </a:r>
            <a:r>
              <a:rPr lang="ru-RU" sz="2400" b="1" u="sng" dirty="0">
                <a:solidFill>
                  <a:srgbClr val="C00000"/>
                </a:solidFill>
                <a:latin typeface="Arial Unicode MS" panose="020B0604020202020204" pitchFamily="34" charset="-128"/>
              </a:rPr>
              <a:t>седиментогенезе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водные растворы литосферы могут играть косвенную роль в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накоплении 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(на дне водоема) опреде­ленных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органических и минеральных компонентов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, которые в дальнейшем могут обеспечивать </a:t>
            </a:r>
            <a:r>
              <a:rPr lang="ru-RU" sz="2400" dirty="0" err="1">
                <a:solidFill>
                  <a:srgbClr val="C00000"/>
                </a:solidFill>
                <a:latin typeface="Arial Unicode MS" panose="020B0604020202020204" pitchFamily="34" charset="-128"/>
              </a:rPr>
              <a:t>нефегазогенерационный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 потенциал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седиментитов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</a:p>
          <a:p>
            <a:pPr>
              <a:spcBef>
                <a:spcPts val="2000"/>
              </a:spcBef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Речь может идти, например, о субаквальной разгрузке (в море) термальных рассолов, как связанных, так и не связанных с процессами вулканизма, но так или иначе влияющих на характер седиментации, в том числе на накоп­ление в осадках ОВ</a:t>
            </a:r>
          </a:p>
        </p:txBody>
      </p:sp>
    </p:spTree>
    <p:extLst>
      <p:ext uri="{BB962C8B-B14F-4D97-AF65-F5344CB8AC3E}">
        <p14:creationId xmlns:p14="http://schemas.microsoft.com/office/powerpoint/2010/main" val="2353312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6"/>
            <a:ext cx="12192000" cy="1778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Роль гидрогеологических условий в формировании и разрушении скоплений нефти и газа на разных этапах литогенеза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822" y="2015082"/>
            <a:ext cx="1164735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В </a:t>
            </a:r>
            <a:r>
              <a:rPr lang="ru-RU" sz="2400" b="1" u="sng" dirty="0">
                <a:solidFill>
                  <a:srgbClr val="C00000"/>
                </a:solidFill>
                <a:latin typeface="Arial Unicode MS" panose="020B0604020202020204" pitchFamily="34" charset="-128"/>
              </a:rPr>
              <a:t>диагенезе 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гидрогеологической средой служат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иловые водные рас­творы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</a:p>
          <a:p>
            <a:pPr>
              <a:spcBef>
                <a:spcPts val="2000"/>
              </a:spcBef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В них происходит биохимическая переработка захороненных в осадках ОВ </a:t>
            </a:r>
          </a:p>
          <a:p>
            <a:pPr>
              <a:spcBef>
                <a:spcPts val="2000"/>
              </a:spcBef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В зависимости от интенсивности перемешивания иловых рас­творов с придонными водами морского (или иного) бассейна меняется сте­пень биохимического преобразования органических компонентов осадков </a:t>
            </a:r>
          </a:p>
          <a:p>
            <a:pPr>
              <a:spcBef>
                <a:spcPts val="2000"/>
              </a:spcBef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Это влияет на </a:t>
            </a:r>
            <a:r>
              <a:rPr lang="ru-RU" sz="2400" dirty="0" err="1">
                <a:solidFill>
                  <a:srgbClr val="C00000"/>
                </a:solidFill>
                <a:latin typeface="Arial Unicode MS" panose="020B0604020202020204" pitchFamily="34" charset="-128"/>
              </a:rPr>
              <a:t>нефтегазогенерационный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 потенциал 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осадков и образующихся из них пород, а значит, на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возможность и харак­тер процессов генерации и аккумуляции УВ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в дальнейшем</a:t>
            </a:r>
          </a:p>
        </p:txBody>
      </p:sp>
    </p:spTree>
    <p:extLst>
      <p:ext uri="{BB962C8B-B14F-4D97-AF65-F5344CB8AC3E}">
        <p14:creationId xmlns:p14="http://schemas.microsoft.com/office/powerpoint/2010/main" val="370361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9422"/>
            <a:ext cx="12192000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Гидрогеологические условия миграции, аккумуляции, консервации и деструкции </a:t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нефти и газа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51949" y="3131595"/>
            <a:ext cx="9132425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ru-RU" sz="2400" dirty="0"/>
              <a:t>Условия миграции и аккумуляции нефти и газа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ru-RU" sz="2400" dirty="0"/>
              <a:t>Условия деструкции углеводородов и их залежей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ru-RU" sz="2400" dirty="0"/>
              <a:t>Роль гидрогеологических условий в формировании и разрушении скоплений нефти и газа на разных этапах литогенеза</a:t>
            </a:r>
          </a:p>
        </p:txBody>
      </p:sp>
    </p:spTree>
    <p:extLst>
      <p:ext uri="{BB962C8B-B14F-4D97-AF65-F5344CB8AC3E}">
        <p14:creationId xmlns:p14="http://schemas.microsoft.com/office/powerpoint/2010/main" val="4532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6"/>
            <a:ext cx="12192000" cy="1778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Роль гидрогеологических условий в формировании и разрушении скоплений нефти и газа на разных этапах литогенеза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2321" y="1813809"/>
            <a:ext cx="11647358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На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подстадии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sz="2400" b="1" u="sng" dirty="0" err="1">
                <a:solidFill>
                  <a:srgbClr val="C00000"/>
                </a:solidFill>
                <a:latin typeface="Arial Unicode MS" panose="020B0604020202020204" pitchFamily="34" charset="-128"/>
              </a:rPr>
              <a:t>протокатагенеза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водные растворы в постепенно уплотняющихся глинистых и других породах играют роль среды для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тер­мокаталитических процессов изменения ОВ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, постепенного «созревания» этих веществ для максимальной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генерации УВ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</a:p>
          <a:p>
            <a:pPr>
              <a:spcBef>
                <a:spcPts val="2000"/>
              </a:spcBef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По мере удаления этих вод и уменьшения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обводненности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седиментитов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ускоряется подготовка глав­ной фазы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нефтеобразования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</a:p>
          <a:p>
            <a:pPr>
              <a:spcBef>
                <a:spcPts val="2000"/>
              </a:spcBef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Воды, выжимаемые из интенсив­но уплотняющихся глин в менее уплотняющиеся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коллекторские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породы, выносят туда часть органических соединений, тем самым участвуя уже в начальной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реализации </a:t>
            </a:r>
            <a:r>
              <a:rPr lang="ru-RU" sz="2400" dirty="0" err="1">
                <a:solidFill>
                  <a:srgbClr val="C00000"/>
                </a:solidFill>
                <a:latin typeface="Arial Unicode MS" panose="020B0604020202020204" pitchFamily="34" charset="-128"/>
              </a:rPr>
              <a:t>нефтегазогенерационного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(особенно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га­зогенерационного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)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потенциала пород</a:t>
            </a:r>
            <a:endParaRPr lang="ru-RU" sz="24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3520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6"/>
            <a:ext cx="12192000" cy="1778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Роль гидрогеологических условий в формировании и разрушении скоплений нефти и газа на разных этапах литогенеза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6068" y="1768839"/>
            <a:ext cx="1165610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Гидрогеологические условия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подстадии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sz="2400" b="1" u="sng" dirty="0" err="1">
                <a:solidFill>
                  <a:srgbClr val="C00000"/>
                </a:solidFill>
                <a:latin typeface="Arial Unicode MS" panose="020B0604020202020204" pitchFamily="34" charset="-128"/>
              </a:rPr>
              <a:t>мезокатагенеза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, с которой связана главная фаза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нефтеобразования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, заслуживают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особого внимания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</a:p>
          <a:p>
            <a:pPr>
              <a:spcBef>
                <a:spcPts val="2000"/>
              </a:spcBef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Здесь важнейшее значение приобретают </a:t>
            </a:r>
            <a:r>
              <a:rPr lang="ru-RU" sz="2400" dirty="0" err="1">
                <a:solidFill>
                  <a:srgbClr val="C00000"/>
                </a:solidFill>
                <a:latin typeface="Arial Unicode MS" panose="020B0604020202020204" pitchFamily="34" charset="-128"/>
              </a:rPr>
              <a:t>дегидратационные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 воды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, высвобождающиеся из кристаллогидратного состояния в глинистых минералах (прежде всего в монтмориллоните) </a:t>
            </a:r>
          </a:p>
          <a:p>
            <a:pPr>
              <a:spcBef>
                <a:spcPts val="2000"/>
              </a:spcBef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Именно эти воды и формирующиеся на их основе растворы представляют существеннейшие элементы как </a:t>
            </a:r>
            <a:r>
              <a:rPr lang="ru-RU" sz="2400" i="1" dirty="0">
                <a:solidFill>
                  <a:srgbClr val="C00000"/>
                </a:solidFill>
                <a:latin typeface="Arial Unicode MS" panose="020B0604020202020204" pitchFamily="34" charset="-128"/>
              </a:rPr>
              <a:t>среды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, так и </a:t>
            </a:r>
            <a:r>
              <a:rPr lang="ru-RU" sz="2400" i="1" dirty="0">
                <a:solidFill>
                  <a:srgbClr val="C00000"/>
                </a:solidFill>
                <a:latin typeface="Arial Unicode MS" panose="020B0604020202020204" pitchFamily="34" charset="-128"/>
              </a:rPr>
              <a:t>транспорта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при миграции УВ из мест (очагов) их образования </a:t>
            </a:r>
          </a:p>
          <a:p>
            <a:pPr>
              <a:spcBef>
                <a:spcPts val="2000"/>
              </a:spcBef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Пространственное распространение водных растворов, растворитель в которых в существенной мере представлен </a:t>
            </a:r>
            <a:r>
              <a:rPr lang="ru-RU" sz="2400" dirty="0" err="1">
                <a:solidFill>
                  <a:srgbClr val="C00000"/>
                </a:solidFill>
                <a:latin typeface="Arial Unicode MS" panose="020B0604020202020204" pitchFamily="34" charset="-128"/>
              </a:rPr>
              <a:t>дегидратационными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 водами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, в целом близко совпадает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с главной зоной </a:t>
            </a:r>
            <a:r>
              <a:rPr lang="ru-RU" sz="2400" dirty="0" err="1">
                <a:solidFill>
                  <a:srgbClr val="C00000"/>
                </a:solidFill>
                <a:latin typeface="Arial Unicode MS" panose="020B0604020202020204" pitchFamily="34" charset="-128"/>
              </a:rPr>
              <a:t>нефтеобразования</a:t>
            </a:r>
            <a:endParaRPr lang="ru-RU" sz="2400" dirty="0">
              <a:solidFill>
                <a:srgbClr val="C00000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2226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6"/>
            <a:ext cx="12192000" cy="1778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Роль гидрогеологических условий в формировании и разрушении скоплений нефти и газа на разных этапах литогенеза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4754" y="1797458"/>
            <a:ext cx="1166234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На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подстадии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sz="2400" b="1" u="sng" dirty="0" err="1">
                <a:solidFill>
                  <a:srgbClr val="C00000"/>
                </a:solidFill>
                <a:latin typeface="Arial Unicode MS" panose="020B0604020202020204" pitchFamily="34" charset="-128"/>
              </a:rPr>
              <a:t>апокатагенеза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продолжает сказываться определенное влияние гидрогеологических факторов на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аккумуляцию нефти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, и особенно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газа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. </a:t>
            </a:r>
          </a:p>
          <a:p>
            <a:pPr>
              <a:spcBef>
                <a:spcPts val="2000"/>
              </a:spcBef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В начале этой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подстадии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дегидратационные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воды (возни­кающие в относительно меньших количествах, чем ранее) продолжают иг­рать роль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среды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и отчасти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эвакуатора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при интенсивной эмиграции метана из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газопроизводящих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пород, что отвечает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главной зоне газообразования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.</a:t>
            </a:r>
          </a:p>
          <a:p>
            <a:pPr>
              <a:spcBef>
                <a:spcPts val="2000"/>
              </a:spcBef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С дальнейшим течением </a:t>
            </a:r>
            <a:r>
              <a:rPr 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апокатагенеза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главным образом связаны уже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</a:rPr>
              <a:t>процессы деструкции УВ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</a:p>
          <a:p>
            <a:pPr>
              <a:spcBef>
                <a:spcPts val="2000"/>
              </a:spcBef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Важное значение приобретает также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хими­ческая активность 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самого вещества воды, приводящая к разложению (кон­версии) метана и других УВ и к образованию вследствие это­го углекислого газа</a:t>
            </a:r>
          </a:p>
        </p:txBody>
      </p:sp>
    </p:spTree>
    <p:extLst>
      <p:ext uri="{BB962C8B-B14F-4D97-AF65-F5344CB8AC3E}">
        <p14:creationId xmlns:p14="http://schemas.microsoft.com/office/powerpoint/2010/main" val="4238140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6"/>
            <a:ext cx="12192000" cy="1778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Роль гидрогеологических условий в формировании и разрушении скоплений нефти и газа на разных этапах литогенеза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813" y="1829674"/>
            <a:ext cx="11797259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</a:pP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При </a:t>
            </a:r>
            <a:r>
              <a:rPr lang="ru-RU" sz="2200" b="1" u="sng" dirty="0">
                <a:solidFill>
                  <a:srgbClr val="C00000"/>
                </a:solidFill>
                <a:latin typeface="Arial Unicode MS" panose="020B0604020202020204" pitchFamily="34" charset="-128"/>
              </a:rPr>
              <a:t>метагенезе </a:t>
            </a: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и </a:t>
            </a:r>
            <a:r>
              <a:rPr lang="ru-RU" sz="2200" b="1" u="sng" dirty="0" err="1">
                <a:solidFill>
                  <a:srgbClr val="C00000"/>
                </a:solidFill>
                <a:latin typeface="Arial Unicode MS" panose="020B0604020202020204" pitchFamily="34" charset="-128"/>
              </a:rPr>
              <a:t>гипергенезе</a:t>
            </a: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аккумуляции</a:t>
            </a: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как нефти, так и углево­дородных газов в существенных масштабах </a:t>
            </a:r>
            <a:r>
              <a:rPr lang="ru-RU" sz="2200" dirty="0">
                <a:solidFill>
                  <a:srgbClr val="C00000"/>
                </a:solidFill>
                <a:latin typeface="Arial Unicode MS" panose="020B0604020202020204" pitchFamily="34" charset="-128"/>
              </a:rPr>
              <a:t>уже не происходит</a:t>
            </a: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: </a:t>
            </a:r>
          </a:p>
          <a:p>
            <a:pPr marL="900113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либо </a:t>
            </a:r>
            <a:r>
              <a:rPr lang="ru-RU" sz="2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нефтегазогенерационный</a:t>
            </a: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потенциал пород </a:t>
            </a:r>
            <a:r>
              <a:rPr lang="ru-RU" sz="22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полностью реализован до </a:t>
            </a: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наступ­ления этих стадий литогенеза </a:t>
            </a:r>
          </a:p>
          <a:p>
            <a:pPr marL="900113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либо</a:t>
            </a:r>
            <a:r>
              <a:rPr lang="ru-RU" sz="2200" dirty="0">
                <a:solidFill>
                  <a:srgbClr val="C00000"/>
                </a:solidFill>
                <a:latin typeface="Arial Unicode MS" panose="020B0604020202020204" pitchFamily="34" charset="-128"/>
              </a:rPr>
              <a:t> условия </a:t>
            </a: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для его реализации (включая аккумуляцию нефти и газов), особенно гидрогеологические, </a:t>
            </a:r>
            <a:r>
              <a:rPr lang="ru-RU" sz="22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неблагопри­ятны </a:t>
            </a:r>
          </a:p>
          <a:p>
            <a:pPr>
              <a:spcBef>
                <a:spcPts val="1000"/>
              </a:spcBef>
            </a:pP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При </a:t>
            </a:r>
            <a:r>
              <a:rPr lang="ru-RU" sz="2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гипергенезе</a:t>
            </a: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преобладают процессы </a:t>
            </a:r>
            <a:r>
              <a:rPr lang="ru-RU" sz="22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инфильтрации вод </a:t>
            </a: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в оса­дочную толщу из внешних геосфер (в отличие от </a:t>
            </a:r>
            <a:r>
              <a:rPr lang="ru-RU" sz="2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эксфильтрации</a:t>
            </a: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вод для всех рассмотренных стадий):  они </a:t>
            </a:r>
            <a:r>
              <a:rPr lang="ru-RU" sz="22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понижают температуру</a:t>
            </a: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, </a:t>
            </a:r>
            <a:r>
              <a:rPr lang="ru-RU" sz="22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привносят из­вне окислители</a:t>
            </a: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</a:p>
          <a:p>
            <a:pPr>
              <a:spcBef>
                <a:spcPts val="1000"/>
              </a:spcBef>
            </a:pP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Такие гидрогеологические условия препят­ствуют протеканию процессов </a:t>
            </a:r>
            <a:r>
              <a:rPr lang="ru-RU" sz="2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нефтегазогенерации</a:t>
            </a: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и способствуют </a:t>
            </a:r>
            <a:r>
              <a:rPr lang="ru-RU" sz="22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дест­рукции УВ и их скоплений</a:t>
            </a:r>
            <a:endParaRPr lang="ru-RU" sz="22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8969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6896099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370371" y="1808163"/>
            <a:ext cx="9822426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75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6649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Темы для самостоятельной проработки </a:t>
            </a:r>
          </a:p>
          <a:p>
            <a:pPr algn="ctr"/>
            <a:r>
              <a:rPr lang="ru-RU" sz="4000" b="1" dirty="0">
                <a:solidFill>
                  <a:prstClr val="black"/>
                </a:solidFill>
              </a:rPr>
              <a:t>(составления схем-конспектов)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038" y="1878514"/>
            <a:ext cx="118999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</a:rPr>
              <a:t>Гидрогеохимические факторы формирования и изменения ФЕС пород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</a:rPr>
              <a:t>Гидрогеологическая зональность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72752" y="6309053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038" y="3200510"/>
            <a:ext cx="117239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Литература для подготовки: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sz="2200" dirty="0">
                <a:solidFill>
                  <a:prstClr val="black"/>
                </a:solidFill>
              </a:rPr>
              <a:t>1. Нефтегазовая гидрогеология. Карцев А.А., Вагин С.Б., </a:t>
            </a:r>
            <a:r>
              <a:rPr lang="ru-RU" sz="2200" dirty="0" err="1">
                <a:solidFill>
                  <a:prstClr val="black"/>
                </a:solidFill>
              </a:rPr>
              <a:t>Шугрин</a:t>
            </a:r>
            <a:r>
              <a:rPr lang="ru-RU" sz="2200" dirty="0">
                <a:solidFill>
                  <a:prstClr val="black"/>
                </a:solidFill>
              </a:rPr>
              <a:t> В.П. Москва, «Недра», 1992.</a:t>
            </a:r>
          </a:p>
          <a:p>
            <a:r>
              <a:rPr lang="ru-RU" sz="2200" b="1" dirty="0">
                <a:solidFill>
                  <a:prstClr val="black"/>
                </a:solidFill>
              </a:rPr>
              <a:t>Глава 4 (параграф 4)</a:t>
            </a:r>
          </a:p>
          <a:p>
            <a:r>
              <a:rPr lang="en-US" sz="2200" dirty="0">
                <a:solidFill>
                  <a:prstClr val="black"/>
                </a:solidFill>
                <a:hlinkClick r:id="rId2"/>
              </a:rPr>
              <a:t>https://www.geokniga.org/books/10665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</a:p>
          <a:p>
            <a:endParaRPr lang="ru-RU" sz="2200" dirty="0">
              <a:solidFill>
                <a:prstClr val="black"/>
              </a:solidFill>
            </a:endParaRPr>
          </a:p>
          <a:p>
            <a:r>
              <a:rPr lang="ru-RU" sz="2200" dirty="0">
                <a:solidFill>
                  <a:prstClr val="black"/>
                </a:solidFill>
              </a:rPr>
              <a:t>2. Нефтегазовая гидрогеология. Матусевич В.М., </a:t>
            </a:r>
            <a:r>
              <a:rPr lang="ru-RU" sz="2200" dirty="0" err="1">
                <a:solidFill>
                  <a:prstClr val="black"/>
                </a:solidFill>
              </a:rPr>
              <a:t>Ковяткина</a:t>
            </a:r>
            <a:r>
              <a:rPr lang="ru-RU" sz="2200" dirty="0">
                <a:solidFill>
                  <a:prstClr val="black"/>
                </a:solidFill>
              </a:rPr>
              <a:t> Л.А. Часть 1. Тюмень, </a:t>
            </a:r>
            <a:r>
              <a:rPr lang="ru-RU" sz="2200" dirty="0" err="1">
                <a:solidFill>
                  <a:prstClr val="black"/>
                </a:solidFill>
              </a:rPr>
              <a:t>ТюмГНГУ</a:t>
            </a:r>
            <a:r>
              <a:rPr lang="ru-RU" sz="2200" dirty="0">
                <a:solidFill>
                  <a:prstClr val="black"/>
                </a:solidFill>
              </a:rPr>
              <a:t>, 2010.</a:t>
            </a:r>
          </a:p>
          <a:p>
            <a:r>
              <a:rPr lang="ru-RU" sz="2200" b="1" dirty="0">
                <a:solidFill>
                  <a:prstClr val="black"/>
                </a:solidFill>
              </a:rPr>
              <a:t>Глава 1 (1.4-1.5)</a:t>
            </a:r>
          </a:p>
          <a:p>
            <a:r>
              <a:rPr lang="en-US" sz="2200" dirty="0">
                <a:solidFill>
                  <a:prstClr val="black"/>
                </a:solidFill>
                <a:hlinkClick r:id="rId3"/>
              </a:rPr>
              <a:t>https://www.geokniga.org/books/15630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681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52401" y="2407047"/>
            <a:ext cx="2473570" cy="111369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Генерация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2625971" y="2407047"/>
            <a:ext cx="2473570" cy="111369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Миграция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5099541" y="2407047"/>
            <a:ext cx="2473570" cy="111369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Аккумуляция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7573111" y="2407047"/>
            <a:ext cx="2473570" cy="111369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Консервация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0105296" y="2407047"/>
            <a:ext cx="1922583" cy="111369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Деструкция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Последовательность существования УВ</a:t>
            </a:r>
          </a:p>
        </p:txBody>
      </p:sp>
    </p:spTree>
    <p:extLst>
      <p:ext uri="{BB962C8B-B14F-4D97-AF65-F5344CB8AC3E}">
        <p14:creationId xmlns:p14="http://schemas.microsoft.com/office/powerpoint/2010/main" val="31815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9321" y="466551"/>
            <a:ext cx="11257613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Литосферные водные растворы играют одну из главных ролей при </a:t>
            </a:r>
            <a:r>
              <a:rPr lang="ru-RU" sz="2400" dirty="0">
                <a:solidFill>
                  <a:srgbClr val="C00000"/>
                </a:solidFill>
              </a:rPr>
              <a:t>образовании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C00000"/>
                </a:solidFill>
              </a:rPr>
              <a:t>накоплении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C00000"/>
                </a:solidFill>
              </a:rPr>
              <a:t>перемещении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C00000"/>
                </a:solidFill>
              </a:rPr>
              <a:t>рассеянии</a:t>
            </a:r>
            <a:r>
              <a:rPr lang="ru-RU" sz="2400" dirty="0"/>
              <a:t> и </a:t>
            </a:r>
            <a:r>
              <a:rPr lang="ru-RU" sz="2400" dirty="0">
                <a:solidFill>
                  <a:srgbClr val="C00000"/>
                </a:solidFill>
              </a:rPr>
              <a:t>разрушении углеводородов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Иногда гидрогеологиче­ские (гидрогеодинамические) условия приобретают главенствующее зна­чение в процессах аккумуляции нефти и газа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41" y="3232457"/>
            <a:ext cx="6144695" cy="33270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311" y="2311520"/>
            <a:ext cx="11562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В таких случаях говорят о гидродинамических ловушках и </a:t>
            </a:r>
            <a:r>
              <a:rPr lang="ru-RU" sz="2400" dirty="0" err="1"/>
              <a:t>гидродинамически</a:t>
            </a:r>
            <a:r>
              <a:rPr lang="ru-RU" sz="2400" dirty="0"/>
              <a:t> экранированных зале­жах нефти и газа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41100" y="3552694"/>
            <a:ext cx="5401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b="1" dirty="0">
                <a:solidFill>
                  <a:srgbClr val="0000FF"/>
                </a:solidFill>
              </a:rPr>
              <a:t>Гидродинамический поток по направлению к центральной части бассейна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343" y="5030517"/>
            <a:ext cx="4544854" cy="14067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429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Условия миграции и аккумуляции нефти и газа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833" y="1648917"/>
            <a:ext cx="54462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/>
              <a:t>Условия, играющие </a:t>
            </a:r>
            <a:r>
              <a:rPr lang="ru-RU" sz="2600" b="1" dirty="0">
                <a:solidFill>
                  <a:srgbClr val="0000FF"/>
                </a:solidFill>
              </a:rPr>
              <a:t>пассивную </a:t>
            </a:r>
            <a:r>
              <a:rPr lang="ru-RU" sz="2600" b="1" dirty="0"/>
              <a:t>роль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3083" y="1661674"/>
            <a:ext cx="52863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/>
              <a:t>Условия, играющие </a:t>
            </a:r>
            <a:r>
              <a:rPr lang="ru-RU" sz="2600" b="1" dirty="0">
                <a:solidFill>
                  <a:srgbClr val="C00000"/>
                </a:solidFill>
              </a:rPr>
              <a:t>активную</a:t>
            </a:r>
            <a:r>
              <a:rPr lang="ru-RU" sz="2600" b="1" dirty="0"/>
              <a:t> роль</a:t>
            </a:r>
          </a:p>
        </p:txBody>
      </p:sp>
      <p:sp>
        <p:nvSpPr>
          <p:cNvPr id="6" name="Стрелка вниз 5"/>
          <p:cNvSpPr/>
          <p:nvPr/>
        </p:nvSpPr>
        <p:spPr>
          <a:xfrm rot="2268006">
            <a:off x="5047761" y="804427"/>
            <a:ext cx="482664" cy="7222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316649">
            <a:off x="6491751" y="785916"/>
            <a:ext cx="482664" cy="7222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4832" y="2408643"/>
            <a:ext cx="5841167" cy="354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400" dirty="0"/>
              <a:t>Пассивная роль гидрогеологи­ческих условий заключается в том, что литосферные водные растворы являются </a:t>
            </a:r>
            <a:r>
              <a:rPr lang="ru-RU" sz="2400" b="1" i="1" dirty="0"/>
              <a:t>средой</a:t>
            </a:r>
            <a:r>
              <a:rPr lang="ru-RU" sz="2400" dirty="0"/>
              <a:t>, в которой протекают процессы миграции и аккумуляции УВ и других веществ. Но пассивность среды можно принять только услов­но, т.к. она может действовать и в качестве, например, химического реа­гента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27953" y="2408643"/>
            <a:ext cx="49292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400" dirty="0"/>
              <a:t>Активная роль гидрогеологических условий в </a:t>
            </a:r>
            <a:r>
              <a:rPr lang="ru-RU" sz="2400" dirty="0" err="1"/>
              <a:t>нефтегазонакоплении</a:t>
            </a:r>
            <a:r>
              <a:rPr lang="ru-RU" sz="2400" dirty="0"/>
              <a:t> выражается в том, что литосферные растворы выступают как </a:t>
            </a:r>
            <a:r>
              <a:rPr lang="ru-RU" sz="2400" b="1" i="1" dirty="0"/>
              <a:t>транспортирующий</a:t>
            </a:r>
            <a:r>
              <a:rPr lang="ru-RU" sz="2400" dirty="0"/>
              <a:t> (иногда удерживающий) </a:t>
            </a:r>
            <a:r>
              <a:rPr lang="ru-RU" sz="2400" b="1" i="1" dirty="0"/>
              <a:t>агент</a:t>
            </a:r>
            <a:r>
              <a:rPr lang="ru-RU" sz="2400" dirty="0"/>
              <a:t>, определяющий миграцию нефти и газа, а следовательно, и их аккумуляцию.</a:t>
            </a:r>
          </a:p>
        </p:txBody>
      </p:sp>
    </p:spTree>
    <p:extLst>
      <p:ext uri="{BB962C8B-B14F-4D97-AF65-F5344CB8AC3E}">
        <p14:creationId xmlns:p14="http://schemas.microsoft.com/office/powerpoint/2010/main" val="230956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Гидродинамические системы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424066" y="669472"/>
            <a:ext cx="2533338" cy="319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8971613" y="633245"/>
            <a:ext cx="2021174" cy="3923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567" y="1025576"/>
            <a:ext cx="5213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Система безнапорных (грунтовых) вод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3998" y="989351"/>
            <a:ext cx="4791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Система напорных (пластовых) вод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601980" y="1451016"/>
            <a:ext cx="2602018" cy="512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9213954" y="1451016"/>
            <a:ext cx="2673246" cy="512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0" y="1607065"/>
            <a:ext cx="4796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00FF"/>
                </a:solidFill>
              </a:rPr>
              <a:t>по природе энергетического потенциала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21576" y="1963711"/>
            <a:ext cx="280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Инфильтрационные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00653" y="2007175"/>
            <a:ext cx="288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Эксфильтрационные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7486" y="238126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Напор создается за счет инфильтрации атмосферных и поверхностных вод. Природа энергетического потенциала гидростатическая, и соответственно системы этого типа также называются гидростатическими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203998" y="2389151"/>
            <a:ext cx="5147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Напор в водоносных пластах создается за счет фильтрационного удаления жидкости из одних пластов (или их частей) в другие пласты (или их части) без пополнения запасов из внешних областей питания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77486" y="4812834"/>
            <a:ext cx="4060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/>
              <a:t>Элизионные</a:t>
            </a:r>
            <a:r>
              <a:rPr lang="ru-RU" sz="2400" dirty="0"/>
              <a:t> литостатические</a:t>
            </a:r>
          </a:p>
          <a:p>
            <a:r>
              <a:rPr lang="ru-RU" sz="2400" dirty="0"/>
              <a:t>(</a:t>
            </a:r>
            <a:r>
              <a:rPr lang="ru-RU" sz="2400" dirty="0" err="1"/>
              <a:t>геостатические</a:t>
            </a:r>
            <a:r>
              <a:rPr lang="ru-RU" sz="2400" dirty="0"/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10907" y="4732710"/>
            <a:ext cx="2770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Элизионные</a:t>
            </a:r>
            <a:r>
              <a:rPr lang="ru-RU" sz="2400" dirty="0"/>
              <a:t> геодинамические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91042" y="4628166"/>
            <a:ext cx="4260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Элизионные</a:t>
            </a:r>
            <a:r>
              <a:rPr lang="ru-RU" sz="2400" dirty="0"/>
              <a:t> термогидродинамические</a:t>
            </a:r>
          </a:p>
          <a:p>
            <a:pPr algn="ctr"/>
            <a:r>
              <a:rPr lang="ru-RU" sz="2400" dirty="0"/>
              <a:t>(</a:t>
            </a:r>
            <a:r>
              <a:rPr lang="ru-RU" sz="2400" dirty="0" err="1"/>
              <a:t>термогидратационные</a:t>
            </a:r>
            <a:r>
              <a:rPr lang="ru-RU" sz="2400" dirty="0"/>
              <a:t>)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4122295" y="3851488"/>
            <a:ext cx="3081703" cy="8377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6805534" y="3894952"/>
            <a:ext cx="1805067" cy="7942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656084" y="3918702"/>
            <a:ext cx="1130381" cy="7467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72556" y="5675832"/>
            <a:ext cx="40602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Напор создается вследствие выжимания вод из уплотняющихся осадков и пород в коллекторы и частично за счет уплотнения самих коллекторов с выжиманием вод из одних частей в другие. В результате процесса уплотнения образуется избыточное количество жидкости </a:t>
            </a: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022186" y="5691343"/>
            <a:ext cx="2279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Источником гидростатической энергии является геодинамическое давление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458946" y="5860498"/>
            <a:ext cx="2637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Природа энергетического потенциала обусловлена высвобождением жидкости в процессе термической дегидратации минералов</a:t>
            </a:r>
          </a:p>
        </p:txBody>
      </p:sp>
    </p:spTree>
    <p:extLst>
      <p:ext uri="{BB962C8B-B14F-4D97-AF65-F5344CB8AC3E}">
        <p14:creationId xmlns:p14="http://schemas.microsoft.com/office/powerpoint/2010/main" val="326088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4636" y="1959367"/>
            <a:ext cx="11272603" cy="354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Литосферные водные растворы, образующие среду </a:t>
            </a:r>
            <a:r>
              <a:rPr lang="ru-RU" sz="2400" dirty="0" err="1"/>
              <a:t>нефтегазообразования</a:t>
            </a:r>
            <a:r>
              <a:rPr lang="ru-RU" sz="2400" dirty="0"/>
              <a:t> и </a:t>
            </a:r>
            <a:r>
              <a:rPr lang="ru-RU" sz="2400" dirty="0" err="1"/>
              <a:t>нефтегазонакопления</a:t>
            </a:r>
            <a:r>
              <a:rPr lang="ru-RU" sz="2400" dirty="0"/>
              <a:t>, имеют </a:t>
            </a:r>
            <a:r>
              <a:rPr lang="ru-RU" sz="2400" b="1" dirty="0"/>
              <a:t>талассогенную </a:t>
            </a:r>
            <a:r>
              <a:rPr lang="ru-RU" sz="2400" dirty="0"/>
              <a:t>(седиментогенную) природу; встречаются </a:t>
            </a:r>
            <a:r>
              <a:rPr lang="ru-RU" sz="2400" b="1" dirty="0"/>
              <a:t>литогенные</a:t>
            </a:r>
            <a:r>
              <a:rPr lang="ru-RU" sz="2400" dirty="0"/>
              <a:t> водные растворы, возникающие главным образом при дегидратации глинистых минералов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В качестве вместилищ представляются в основном </a:t>
            </a:r>
            <a:r>
              <a:rPr lang="ru-RU" sz="2400" dirty="0">
                <a:solidFill>
                  <a:srgbClr val="C00000"/>
                </a:solidFill>
              </a:rPr>
              <a:t>эксфильтрационные гидрогеодинамические</a:t>
            </a:r>
            <a:r>
              <a:rPr lang="ru-RU" sz="2400" dirty="0"/>
              <a:t> системы, включая также </a:t>
            </a:r>
            <a:r>
              <a:rPr lang="ru-RU" sz="2400" dirty="0" err="1"/>
              <a:t>термодегидратационные</a:t>
            </a:r>
            <a:r>
              <a:rPr lang="ru-RU" sz="2400" dirty="0"/>
              <a:t>, в которых создание напора в водоносных коллекторах обусловливает­ся преимущественно проявлением </a:t>
            </a:r>
            <a:r>
              <a:rPr lang="ru-RU" sz="2400" dirty="0" err="1"/>
              <a:t>дегидратационных</a:t>
            </a:r>
            <a:r>
              <a:rPr lang="ru-RU" sz="2400" dirty="0"/>
              <a:t> вод, выделяющихся из минералов под влиянием повышенной температуры (100-150°С)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50647"/>
            <a:ext cx="12192000" cy="119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Условия миграции и аккумуляции нефти и газа, играющие </a:t>
            </a:r>
            <a:r>
              <a:rPr lang="ru-RU" b="1" u="sng" dirty="0"/>
              <a:t>пассивную</a:t>
            </a:r>
            <a:r>
              <a:rPr lang="ru-RU" dirty="0"/>
              <a:t> роль</a:t>
            </a:r>
          </a:p>
        </p:txBody>
      </p:sp>
    </p:spTree>
    <p:extLst>
      <p:ext uri="{BB962C8B-B14F-4D97-AF65-F5344CB8AC3E}">
        <p14:creationId xmlns:p14="http://schemas.microsoft.com/office/powerpoint/2010/main" val="240842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119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Условия миграции и аккумуляции нефти и газа, играющие </a:t>
            </a:r>
            <a:r>
              <a:rPr lang="ru-RU" b="1" u="sng" dirty="0"/>
              <a:t>активную</a:t>
            </a:r>
            <a:r>
              <a:rPr lang="ru-RU" dirty="0"/>
              <a:t> роль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4570" y="1633850"/>
            <a:ext cx="10882859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400" dirty="0"/>
              <a:t>Актив­ная </a:t>
            </a:r>
            <a:r>
              <a:rPr lang="ru-RU" sz="2400" dirty="0">
                <a:solidFill>
                  <a:srgbClr val="C00000"/>
                </a:solidFill>
              </a:rPr>
              <a:t>транспортирующая</a:t>
            </a:r>
            <a:r>
              <a:rPr lang="ru-RU" sz="2400" dirty="0"/>
              <a:t> роль водных растворов проявляется при миграции УВ в виде: </a:t>
            </a:r>
          </a:p>
          <a:p>
            <a:pPr marL="630238" indent="-18097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растворов, </a:t>
            </a:r>
          </a:p>
          <a:p>
            <a:pPr marL="630238" indent="-18097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эмульсий, </a:t>
            </a:r>
          </a:p>
          <a:p>
            <a:pPr marL="630238" indent="-18097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в составе двух- или трехфазно­го потока: </a:t>
            </a:r>
            <a:r>
              <a:rPr lang="ru-RU" dirty="0"/>
              <a:t>главной фазой и (или) определяющим фактором потока яв­ляются </a:t>
            </a:r>
            <a:r>
              <a:rPr lang="ru-RU" b="1" dirty="0">
                <a:solidFill>
                  <a:srgbClr val="C00000"/>
                </a:solidFill>
              </a:rPr>
              <a:t>водные массы </a:t>
            </a:r>
            <a:r>
              <a:rPr lang="ru-RU" dirty="0"/>
              <a:t>вследствие преобладания над другими жидкими и газовыми фазами в бассейне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242" y="4736336"/>
            <a:ext cx="11407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Водорастворенная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форма миграции для нефтяных УВ (т.е.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первичная миграция нефтяных УВ</a:t>
            </a:r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единственная форма переноса вещества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0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10730</TotalTime>
  <Words>3546</Words>
  <Application>Microsoft Office PowerPoint</Application>
  <PresentationFormat>Широкоэкранный</PresentationFormat>
  <Paragraphs>297</Paragraphs>
  <Slides>35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Гидрогеологические исследования на месторождениях углеводородного сырья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</dc:creator>
  <cp:lastModifiedBy>Учетная запись Майкрософт</cp:lastModifiedBy>
  <cp:revision>336</cp:revision>
  <cp:lastPrinted>2021-02-05T10:51:00Z</cp:lastPrinted>
  <dcterms:created xsi:type="dcterms:W3CDTF">2021-01-21T10:38:20Z</dcterms:created>
  <dcterms:modified xsi:type="dcterms:W3CDTF">2025-11-10T05:46:58Z</dcterms:modified>
</cp:coreProperties>
</file>