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notesMasterIdLst>
    <p:notesMasterId r:id="rId36"/>
  </p:notesMasterIdLst>
  <p:sldIdLst>
    <p:sldId id="259" r:id="rId2"/>
    <p:sldId id="474" r:id="rId3"/>
    <p:sldId id="435" r:id="rId4"/>
    <p:sldId id="436" r:id="rId5"/>
    <p:sldId id="438" r:id="rId6"/>
    <p:sldId id="439" r:id="rId7"/>
    <p:sldId id="467" r:id="rId8"/>
    <p:sldId id="466" r:id="rId9"/>
    <p:sldId id="441" r:id="rId10"/>
    <p:sldId id="468" r:id="rId11"/>
    <p:sldId id="442" r:id="rId12"/>
    <p:sldId id="444" r:id="rId13"/>
    <p:sldId id="446" r:id="rId14"/>
    <p:sldId id="469" r:id="rId15"/>
    <p:sldId id="472" r:id="rId16"/>
    <p:sldId id="471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73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75" r:id="rId34"/>
    <p:sldId id="313" r:id="rId35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1F9FB"/>
    <a:srgbClr val="88EFF4"/>
    <a:srgbClr val="E3A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140" autoAdjust="0"/>
  </p:normalViewPr>
  <p:slideViewPr>
    <p:cSldViewPr snapToGrid="0">
      <p:cViewPr varScale="1">
        <p:scale>
          <a:sx n="64" d="100"/>
          <a:sy n="64" d="100"/>
        </p:scale>
        <p:origin x="1378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D66E-5502-4586-AF3A-57B35D1A50E3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49F00-58AD-4215-85D5-6FC185811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4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68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2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Гидрогеологические бассейны территории суши подразделяются на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бассейны трещинных и трещинно-жильных вод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нефтепромысловой классификации подземных вод трещинно-жильные воды называются тектоническими) и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бассейны пластовых вод</a:t>
            </a:r>
          </a:p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Среди бассейнов пластовых вод выделяются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бассейны стока грунто­вых и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субнапорных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бассейны напорных вод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Бассейны трещинных и трещинно-жильных вод в соответствии с двумя основными генетическими типами делятся на две группы бассейнов: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бассейны стока грунтовых и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субнапорных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вод региональной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трещиноватости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бассейны напорных вод локальной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трещиноватости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5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бассейном </a:t>
            </a:r>
            <a:r>
              <a:rPr lang="ru-RU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пластовых вод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(часто называемым 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артезианским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понимается крупная впадина (прогиб, </a:t>
            </a:r>
            <a:r>
              <a:rPr lang="ru-RU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синеклиза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выполненная преимущественно осадочны­ми породами, залегающими на породах фундамента (ложе бассейна), в пределах которой имеются водоносные пласты (горизонты, комплексы с напорными водами) и водоупорные толщи.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наличии мощных ре­гиональных </a:t>
            </a:r>
            <a:r>
              <a:rPr lang="ru-RU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водоупоров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ограничивающих сверху и снизу водоносные комплексы, в разрезе бассейна пластовых вод могут быть выделены гид­рогеологические этажи.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000000"/>
                </a:solidFill>
              </a:rPr>
              <a:t>Скопления вод здесь связаны преимущественно с порово-пластовыми структурами, однако в глубоких </a:t>
            </a:r>
            <a:r>
              <a:rPr lang="ru-RU" sz="1000" dirty="0" err="1">
                <a:solidFill>
                  <a:srgbClr val="000000"/>
                </a:solidFill>
              </a:rPr>
              <a:t>литифицированных</a:t>
            </a:r>
            <a:r>
              <a:rPr lang="ru-RU" sz="1000" dirty="0">
                <a:solidFill>
                  <a:srgbClr val="000000"/>
                </a:solidFill>
              </a:rPr>
              <a:t> осадочных отложени­ях и </a:t>
            </a:r>
            <a:r>
              <a:rPr lang="ru-RU" sz="1000" dirty="0" err="1">
                <a:solidFill>
                  <a:srgbClr val="000000"/>
                </a:solidFill>
              </a:rPr>
              <a:t>эффузивах</a:t>
            </a:r>
            <a:r>
              <a:rPr lang="ru-RU" sz="1000" dirty="0">
                <a:solidFill>
                  <a:srgbClr val="000000"/>
                </a:solidFill>
              </a:rPr>
              <a:t> могут встречаться наряду с порово-пластовыми и трещинно-жильные воды, чаще всего локального характера.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верхней части бассейна пластовых вод чаще всего расположен </a:t>
            </a:r>
            <a:r>
              <a:rPr lang="ru-RU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суббассейн</a:t>
            </a: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грунтовых вод со свободной поверхностью (безнапорной), основную же часть занимают напор­ные воды. Бассейны пластовых вод характерны преимущественно для равнинно-платформенных условий, а также для предгорных и меж­горных впадин.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/>
              <a:t>Они часто традиционно называются артезианскими бассейнами, однако механизмом артезианского движения подземных вод далеко не исчерпыва­ется все многообразие гидродинамических особенностей пластовых бас­сейнов, особенно в погруженных частях, и поэтому термин "артезианский бассейн" правильно употреблять применительно к довольно узким гидро­геологическим условиям. Как увидим далее, в пределах бассейнов пласто­вых вод могут быть развиты самые разнообразные геогидродинамические системы в сложном их взаимодействии.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68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Бассейны трещинных и трещинно-жильных вод могут быть связаны как с положительными (купольными), так и с отрицательными (впадинными) формами.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первом случае (положительные формы) - это складчатые области и щиты,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втором (отрицательные) - прогнутое ложе фундамента бассейна пластовых вод (В</a:t>
            </a:r>
            <a:r>
              <a:rPr lang="ru-RU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</a:t>
            </a:r>
            <a:r>
              <a:rPr lang="ru-RU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рис.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развиты трещинные воды региональной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трещиноватости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жильные воды зон разрывных нарушений. В верхней части эти бассейны могут быть прикрыты рыхлыми отложениями с развитыми в них грунтовыми порово-пластовыми водами.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29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Выделяются (как сказано ранее) две принципиально различные гидродинамические (геогидродинамические) системы: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безнапорных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(грунтовых) и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напорных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(преимущественно пластовых) вод. По природе энергетического потенциала геогидродинамические системы напорных вод подразделяются на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инфильтрационные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эксфильтрационные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инфильтрационных водонапорных системах напор создается за счет инфильтрации атмосферных и поверхностных вод. Природа энергетического потенциала гидростатическая, и соответственно системы этого типа также называются гидростатическими. </a:t>
            </a:r>
          </a:p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эксфильтрационных водонапорных системах напор в водоносных пластах создается за счет фильтрационного удаления жидкости из одних пластов (или их частей) в другие пласты (или их части) без пополнения запасов из внешних областей питания. Эксфильтрационные водонапорные системы подразделяются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элизионные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литостатические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геостатические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геодинамические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термогидродинамические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термогидратационные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элизионных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литостатических водонапорных системах напор создается вследствие выжимания вод из уплотняющихся осадков и пород в коллекторы и частично за счет уплотнения самих коллекторов с выжиманием вод из одних частей в другие. В результате процесса уплотнения образуется избыточное количество жидкости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ru-RU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элизионных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геодинамических водонапорных системах источником гидростатической энергии является геодинамическое давление: тектоническое сжатие приводит преимущественно в областях интенсивной складчатости и повышенной сейсмичности. В складчатых областях и предгорных прогибах пластовое давление часто превышает условное гидростатическое в 1,8-2 раза.</a:t>
            </a:r>
          </a:p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элизионных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термогидродинамических водонапорных системах природа энергетического потенциала обусловлена высвобождением жидкости в процессе термической дегидратации минералов.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49F00-58AD-4215-85D5-6FC1858119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213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5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83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Сообщения с земной поверхностью или совсем нет, или оно осуще­ствляется только в зонах разгрузки. </a:t>
            </a:r>
            <a:endParaRPr lang="en-US" sz="12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Основная форма энергии — потен­циальная энергия упругой деформации жидкости, накапливающейся в коллекторах в результате уплотнения отложений и выжимания из них вод.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38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 самом деле это давление нормальное, присущее развивающимся </a:t>
            </a:r>
            <a:r>
              <a:rPr lang="ru-RU" sz="1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элизионным</a:t>
            </a:r>
            <a:r>
              <a:rPr lang="ru-RU" sz="1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водо­напорным системам, и должно быть названо </a:t>
            </a:r>
            <a:r>
              <a:rPr lang="ru-RU" sz="1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супергидростатическим</a:t>
            </a:r>
            <a:r>
              <a:rPr lang="ru-RU" sz="1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60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9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Понятие «подземный водный резервуар» (ПВР) тесно связано со структурно-гидрогеологическими подразделениями, поскольку многими исследователями ПВР называется «гидрогеологическая структура».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термин имеет несколько толкований: например, «природный резервуар, заполненный водами» - синоним термина «гидро­геологический район».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49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АНПД</a:t>
            </a:r>
            <a:r>
              <a:rPr lang="ru-RU" sz="1200" dirty="0">
                <a:ea typeface="Arial Unicode MS"/>
                <a:cs typeface="Times New Roman" panose="02020603050405020304" pitchFamily="18" charset="0"/>
              </a:rPr>
              <a:t>, т.е. давления ниже условных гидростати­ческих, они естественны и поэтому их следует именовать </a:t>
            </a:r>
            <a:r>
              <a:rPr lang="ru-RU" sz="1200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субгидростатичес­кими</a:t>
            </a:r>
            <a:endParaRPr lang="ru-RU" sz="1200" dirty="0">
              <a:solidFill>
                <a:srgbClr val="C00000"/>
              </a:solidFill>
              <a:ea typeface="Arial Unicode MS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7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63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32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какой-либо водоносный комплекс перекрывается более моло­дыми осадками и для него начинается второй гидрогеологический цикл, то в нем происходит перераспределение давления вследствие возобновляющейся компрессии глинистых пород и поступления выжима­емых вод в коллектор.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 совершается постепенный пере­ход инфильтрационной водонапорной системы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элизионную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инфильтрационном этапе второго гидрогеологического цикла вновь происходит перераспределение давления и т.д.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Схема гидродинамического развития природных водонапорных систем при переходе от одного гидрогеологи­ческого цикла к другому дает представление о том, как происходит перераспределение давле­ния в коллекторах, с помощью кривых, отражающих изменение пьезо­метрических уровней.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дополнение к этой схеме следует добавить, что погружение водоносных комплексов на большие глубины может привес­ти к переходу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элизионной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геостатической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водонапорной системы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термодегидратационную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произойдет в том случае, если водоносные комплексы окажутся в зоне достаточно высоких температуры и давле­ния.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процесс перераспределения давления в водонапорных комплексах идет продолжительное время и нередко неравномерно, в морфологически едином бассейне возможно наличие генетически разно­родных водонапорных систем.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могло быть и в геологическом прош­лом бассейна пластовых вод, может быть и в современных гидрогеологи­ческих бассейнах.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57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гидрогеологических бассейнах с большой мощностью осадочного чехла (или в глубокопогруженных частях прогибов) в нижнем этаже бассейна могут располагаться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термодегидратационные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природные водонапорные системы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65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733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Раз­грузка вод может осуществляться в виде </a:t>
            </a:r>
            <a:r>
              <a:rPr lang="ru-RU" sz="12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субмаринных</a:t>
            </a:r>
            <a:r>
              <a:rPr lang="ru-RU" sz="1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источников (рисунок слева) и в пределах суши.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 инфильтрационной водонапорной системе в случае, если область питания располагается на высоких гипсо­метрических отметках (в горных районах) и создается напор, величина которого выше гидростатического напора морской воды, происходит разгрузка вод в виде </a:t>
            </a:r>
            <a:r>
              <a:rPr lang="ru-RU" sz="12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субмаринных</a:t>
            </a:r>
            <a:r>
              <a:rPr lang="ru-RU" sz="1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источников (рисунок справа).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80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1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Величины приведенных напоров </a:t>
            </a:r>
            <a:r>
              <a:rPr lang="ru-RU" sz="12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врехнеюрских</a:t>
            </a:r>
            <a:r>
              <a:rPr lang="ru-RU" sz="1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вод в пределах разведанной части Сочинского месторождения сульфидных вод возрастают в сторону Черного моря. </a:t>
            </a:r>
          </a:p>
          <a:p>
            <a:pPr>
              <a:spcBef>
                <a:spcPts val="1000"/>
              </a:spcBef>
            </a:pPr>
            <a:r>
              <a:rPr lang="ru-RU" sz="1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Это свидетельствует о миграции сульфидных вод из погруженных частей Причерноморской впадины в сторону суши и подтверждает мнение о наличии </a:t>
            </a:r>
            <a:r>
              <a:rPr lang="ru-RU" sz="12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элизионной</a:t>
            </a:r>
            <a:r>
              <a:rPr lang="ru-RU" sz="1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водонапорной системы литостатического типа. </a:t>
            </a:r>
          </a:p>
          <a:p>
            <a:pPr>
              <a:spcBef>
                <a:spcPts val="1000"/>
              </a:spcBef>
            </a:pPr>
            <a:r>
              <a:rPr lang="ru-RU" sz="1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Не исключено, что серо­водородное заражение Черного моря связано с проникновением суль­фидных вод в морской бассейн из битуминозных карбонатных пород по разломам и зонам </a:t>
            </a:r>
            <a:r>
              <a:rPr lang="ru-RU" sz="12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трещиноватости</a:t>
            </a:r>
            <a:endParaRPr lang="ru-RU" sz="1200" dirty="0">
              <a:solidFill>
                <a:srgbClr val="000000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42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45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Кроме того, палеогидрогеологические реконструкции показывают, что на </a:t>
            </a:r>
            <a:r>
              <a:rPr lang="ru-RU" sz="12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элизионных</a:t>
            </a:r>
            <a:r>
              <a:rPr lang="ru-RU" sz="1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этапах развития в неко­торых бассейнах пластовых вод области питания современных инфильтрационных водонапорных систем были областями разгрузки и при наличии ловушек </a:t>
            </a:r>
            <a:r>
              <a:rPr lang="ru-RU" sz="12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аккумулировали УВ</a:t>
            </a:r>
            <a:r>
              <a:rPr lang="ru-RU" sz="1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. Впоследствии эти скопления мог­ли быть разрушены.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9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видно из классификации, геологическое пространство, заполненное подземными водами, разделяется на простые и сложные геоло­гические тела. Простое тело является структурным элементом гидрогеоло­гической структуры, а сочетание одинаковых или различных структурных элементов представляет собой гидрогеологическую структуру.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Структурным элементом является элементарное геологическое про­странство, заполненное водой, т.е. это может быть 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пора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трещина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Они образуют два простых вида гидрогеологических структур: поровую и трещинную. Все структурные элементы сложной гидрогеологической структуры объединяются в два основных типа гидрогеологической струк­туры - пластовую и жильно-трещинную.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791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5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Далее (с годами), принятая характеристика геогидродинамических систем исключает использование термина «артезианский бассейн».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Но мы рассматриваем данную классификацию, так как в дальнейшем</a:t>
            </a:r>
            <a:r>
              <a:rPr lang="ru-RU" sz="1200" baseline="0" dirty="0"/>
              <a:t> понятие «артезианские воды», которым сейчас все пользуются, принято в соответствии с данной классификацией.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4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3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42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Ниже рассмотрим классификации и краткую характеристику гидрогеологических бассейнов и геогидродинамических систем.</a:t>
            </a:r>
            <a:endParaRPr lang="ru-RU" sz="1200" dirty="0"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50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7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1925-C663-4138-AF51-B49780D88194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9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4F14-BA1D-436B-90A8-4BD65F9F654A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4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4407-A398-40DB-B5D4-9F9BE2E29E83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83-2771-4D3A-93E9-0CD45B6466F0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535-1EC0-4B79-AFBF-2CB580B27D85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7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C62B-5ABD-4FFB-AFA1-9436150C1619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41C5-D578-4D4A-8CCC-1C9F322C3F4F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3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530A-27E6-4C86-A054-0C63C631B19B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7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D08-3B6A-40BA-887B-5DCA852948B8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1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C373-E1E9-4DFC-ABA1-81FA0554BA03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7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4A58-2296-406F-A913-7D57CCB37581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0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3824F-362E-4C8D-B5B1-D46C582234BD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1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.tileuberdi@satbayev.universit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2129" y="1877668"/>
            <a:ext cx="10650070" cy="8294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/>
              <a:t>Лекция 7.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Резервуары подземных вод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17597" y="3927885"/>
            <a:ext cx="11961091" cy="628217"/>
          </a:xfrm>
        </p:spPr>
        <p:txBody>
          <a:bodyPr anchor="ctr"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Гидрогеологические исследования на месторождениях углеводородного сырья</a:t>
            </a: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7398326" y="5680751"/>
            <a:ext cx="4412507" cy="1040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ru-RU" sz="1800" dirty="0" err="1"/>
              <a:t>Тілеуберді</a:t>
            </a:r>
            <a:r>
              <a:rPr lang="ru-RU" sz="1800" dirty="0"/>
              <a:t> </a:t>
            </a:r>
            <a:r>
              <a:rPr lang="ru-RU" sz="1800" dirty="0" err="1"/>
              <a:t>Нұрбол</a:t>
            </a:r>
            <a:r>
              <a:rPr lang="ru-RU" sz="1800" dirty="0"/>
              <a:t>,</a:t>
            </a:r>
          </a:p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ru-RU" sz="1800" dirty="0" err="1"/>
              <a:t>Ассоц</a:t>
            </a:r>
            <a:r>
              <a:rPr lang="ru-RU" sz="1800" dirty="0"/>
              <a:t>. профессор кафедры </a:t>
            </a:r>
            <a:r>
              <a:rPr lang="ru-RU" sz="1800" dirty="0" err="1"/>
              <a:t>ГИиНГГ</a:t>
            </a:r>
            <a:endParaRPr lang="ru-RU" sz="1800" dirty="0"/>
          </a:p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en-US" sz="1800" dirty="0"/>
              <a:t>e-mail</a:t>
            </a:r>
            <a:r>
              <a:rPr lang="ru-RU" sz="1800" dirty="0"/>
              <a:t>: </a:t>
            </a:r>
            <a:r>
              <a:rPr lang="en-US" sz="1800" dirty="0" err="1">
                <a:hlinkClick r:id="rId4"/>
              </a:rPr>
              <a:t>n.tileuberdi@satbayev.university</a:t>
            </a:r>
            <a:r>
              <a:rPr lang="en-US" sz="1800" dirty="0"/>
              <a:t> </a:t>
            </a:r>
            <a:endParaRPr lang="ru-RU" sz="1800" dirty="0"/>
          </a:p>
          <a:p>
            <a:pPr algn="r">
              <a:lnSpc>
                <a:spcPts val="2500"/>
              </a:lnSpc>
              <a:spcBef>
                <a:spcPts val="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250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892" y="1244184"/>
            <a:ext cx="11857219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Подходы к гидрогеологическому районированию могут иметь различия в зависимости от целей и задач, стоящих перед исследователями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Общепризнанный факт: важнейший элемент гидрогеологического районирования – </a:t>
            </a:r>
            <a:r>
              <a:rPr lang="ru-RU" sz="3200" i="1" dirty="0"/>
              <a:t>гидрогеологическая структура</a:t>
            </a:r>
            <a:r>
              <a:rPr lang="ru-RU" sz="3200" dirty="0"/>
              <a:t>, характеризующая пространственное распределение вод в земной коре и их взаимоотношение с вмещающими породами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К этим структурам относятся </a:t>
            </a:r>
            <a:r>
              <a:rPr lang="ru-RU" sz="3200" b="1" dirty="0"/>
              <a:t>гидрогеологические бассейны</a:t>
            </a:r>
          </a:p>
        </p:txBody>
      </p:sp>
    </p:spTree>
    <p:extLst>
      <p:ext uri="{BB962C8B-B14F-4D97-AF65-F5344CB8AC3E}">
        <p14:creationId xmlns:p14="http://schemas.microsoft.com/office/powerpoint/2010/main" val="181900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Гидрогеологические бассейны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00" y="1177235"/>
            <a:ext cx="10156114" cy="55442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0114" y="669472"/>
            <a:ext cx="115170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Подразделяются на бассейны суши и бассейны морей и океанов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79600" y="2252133"/>
            <a:ext cx="2201333" cy="33866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56400" y="2252133"/>
            <a:ext cx="2421467" cy="33866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30" y="852487"/>
            <a:ext cx="10855732" cy="481352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Гидрогеологические бассейны территории </a:t>
            </a:r>
            <a:r>
              <a:rPr lang="ru-RU" sz="4000" b="1" dirty="0">
                <a:solidFill>
                  <a:srgbClr val="C00000"/>
                </a:solidFill>
              </a:rPr>
              <a:t>суши</a:t>
            </a:r>
          </a:p>
        </p:txBody>
      </p:sp>
    </p:spTree>
    <p:extLst>
      <p:ext uri="{BB962C8B-B14F-4D97-AF65-F5344CB8AC3E}">
        <p14:creationId xmlns:p14="http://schemas.microsoft.com/office/powerpoint/2010/main" val="290535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409499"/>
            <a:ext cx="8516716" cy="4816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648" y="1873023"/>
            <a:ext cx="676275" cy="1838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935" y="3902529"/>
            <a:ext cx="647700" cy="1371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5310" y="5362802"/>
            <a:ext cx="695325" cy="904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5310" y="6324599"/>
            <a:ext cx="628650" cy="4286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35886" y="3298371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метаморфические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8748" y="2884703"/>
            <a:ext cx="180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магматические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535886" y="1882939"/>
            <a:ext cx="14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- коллекторы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578748" y="2405989"/>
            <a:ext cx="1402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- </a:t>
            </a:r>
            <a:r>
              <a:rPr lang="ru-RU" dirty="0" err="1">
                <a:solidFill>
                  <a:srgbClr val="000000"/>
                </a:solidFill>
              </a:rPr>
              <a:t>водоупоры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745310" y="1404225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Породы: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33901" y="3790640"/>
            <a:ext cx="265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система трещин в магматических породах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44851" y="4418958"/>
            <a:ext cx="2414067" cy="373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</a:t>
            </a:r>
            <a:r>
              <a:rPr lang="ru-RU" dirty="0" err="1"/>
              <a:t>тектонич</a:t>
            </a:r>
            <a:r>
              <a:rPr lang="ru-RU" dirty="0"/>
              <a:t>. наруше­ния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0541" y="4792404"/>
            <a:ext cx="266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направление движения пластовых вод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56529" y="5459770"/>
            <a:ext cx="2635471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- </a:t>
            </a:r>
            <a:r>
              <a:rPr lang="ru-RU" dirty="0">
                <a:solidFill>
                  <a:srgbClr val="000000"/>
                </a:solidFill>
              </a:rPr>
              <a:t>области питания и разгрузки артезианских вод</a:t>
            </a:r>
            <a:r>
              <a:rPr lang="ru-RU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538601" y="6214133"/>
            <a:ext cx="2653399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- рассредоточенное инфильтрационное питание бассейнов стока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0628" y="4270195"/>
            <a:ext cx="383177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0000"/>
                </a:solidFill>
              </a:rPr>
              <a:t>А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-</a:t>
            </a:r>
            <a:r>
              <a:rPr lang="ru-RU" sz="1700" dirty="0">
                <a:solidFill>
                  <a:srgbClr val="000000"/>
                </a:solidFill>
              </a:rPr>
              <a:t> бассейн пластовых вод; </a:t>
            </a:r>
          </a:p>
          <a:p>
            <a:r>
              <a:rPr lang="ru-RU" sz="1700" dirty="0">
                <a:solidFill>
                  <a:srgbClr val="000000"/>
                </a:solidFill>
              </a:rPr>
              <a:t>Б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-</a:t>
            </a:r>
            <a:r>
              <a:rPr lang="ru-RU" sz="1700" dirty="0">
                <a:solidFill>
                  <a:srgbClr val="000000"/>
                </a:solidFill>
              </a:rPr>
              <a:t> бассейны стока грунтовых и </a:t>
            </a:r>
            <a:r>
              <a:rPr lang="ru-RU" sz="1700" dirty="0" err="1">
                <a:solidFill>
                  <a:srgbClr val="000000"/>
                </a:solidFill>
              </a:rPr>
              <a:t>субнапорных</a:t>
            </a:r>
            <a:r>
              <a:rPr lang="ru-RU" sz="1700" dirty="0">
                <a:solidFill>
                  <a:srgbClr val="000000"/>
                </a:solidFill>
              </a:rPr>
              <a:t> вод;</a:t>
            </a:r>
          </a:p>
          <a:p>
            <a:r>
              <a:rPr lang="ru-RU" sz="1700" dirty="0">
                <a:solidFill>
                  <a:srgbClr val="000000"/>
                </a:solidFill>
              </a:rPr>
              <a:t>В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-</a:t>
            </a:r>
            <a:r>
              <a:rPr lang="ru-RU" sz="1700" dirty="0">
                <a:solidFill>
                  <a:srgbClr val="000000"/>
                </a:solidFill>
              </a:rPr>
              <a:t> бассейн трещинных и трещинно-жильных вод; </a:t>
            </a:r>
          </a:p>
          <a:p>
            <a:r>
              <a:rPr lang="ru-RU" sz="1700" dirty="0">
                <a:solidFill>
                  <a:srgbClr val="000000"/>
                </a:solidFill>
              </a:rPr>
              <a:t>В</a:t>
            </a:r>
            <a:r>
              <a:rPr lang="ru-RU" sz="1700" baseline="-25000" dirty="0">
                <a:solidFill>
                  <a:srgbClr val="000000"/>
                </a:solidFill>
              </a:rPr>
              <a:t>1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-</a:t>
            </a:r>
            <a:r>
              <a:rPr lang="ru-RU" sz="1700" dirty="0">
                <a:solidFill>
                  <a:srgbClr val="000000"/>
                </a:solidFill>
              </a:rPr>
              <a:t> купольных форм, </a:t>
            </a:r>
          </a:p>
          <a:p>
            <a:r>
              <a:rPr lang="ru-RU" sz="1700" dirty="0">
                <a:solidFill>
                  <a:srgbClr val="000000"/>
                </a:solidFill>
              </a:rPr>
              <a:t>В</a:t>
            </a:r>
            <a:r>
              <a:rPr lang="ru-RU" sz="1700" baseline="-25000" dirty="0">
                <a:solidFill>
                  <a:srgbClr val="000000"/>
                </a:solidFill>
              </a:rPr>
              <a:t>2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-</a:t>
            </a:r>
            <a:r>
              <a:rPr lang="ru-RU" sz="1700" dirty="0">
                <a:solidFill>
                  <a:srgbClr val="000000"/>
                </a:solidFill>
              </a:rPr>
              <a:t> прогнутого ложа фундамента;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r>
              <a:rPr lang="ru-RU" sz="1700" dirty="0">
                <a:solidFill>
                  <a:srgbClr val="000000"/>
                </a:solidFill>
              </a:rPr>
              <a:t>Природные водонапорные системы: </a:t>
            </a:r>
          </a:p>
          <a:p>
            <a:r>
              <a:rPr lang="ru-RU" sz="1700" dirty="0">
                <a:solidFill>
                  <a:srgbClr val="000000"/>
                </a:solidFill>
              </a:rPr>
              <a:t>а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-</a:t>
            </a:r>
            <a:r>
              <a:rPr lang="ru-RU" sz="1700" dirty="0">
                <a:solidFill>
                  <a:srgbClr val="000000"/>
                </a:solidFill>
              </a:rPr>
              <a:t> инфильтрационная, б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-</a:t>
            </a:r>
            <a:r>
              <a:rPr lang="ru-RU" sz="1700" dirty="0">
                <a:solidFill>
                  <a:srgbClr val="000000"/>
                </a:solidFill>
              </a:rPr>
              <a:t> </a:t>
            </a:r>
            <a:r>
              <a:rPr lang="ru-RU" sz="1700" dirty="0" err="1">
                <a:solidFill>
                  <a:srgbClr val="000000"/>
                </a:solidFill>
              </a:rPr>
              <a:t>элизионная</a:t>
            </a:r>
            <a:endParaRPr lang="ru-RU" sz="17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42846" y="700080"/>
            <a:ext cx="61187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solidFill>
                  <a:srgbClr val="0000FF"/>
                </a:solidFill>
                <a:latin typeface="Arial Unicode MS"/>
              </a:rPr>
              <a:t>Схема гидрогеологического бассейна </a:t>
            </a:r>
            <a:endParaRPr lang="ru-RU" sz="2600" dirty="0">
              <a:solidFill>
                <a:srgbClr val="0000FF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Бассейны пластовых вод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3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409499"/>
            <a:ext cx="8516716" cy="4816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648" y="1873023"/>
            <a:ext cx="676275" cy="1838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935" y="3902529"/>
            <a:ext cx="647700" cy="1371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5310" y="5362802"/>
            <a:ext cx="695325" cy="904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5310" y="6324599"/>
            <a:ext cx="628650" cy="4286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35886" y="3298371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метаморфические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8748" y="2884703"/>
            <a:ext cx="180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магматические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535886" y="1882939"/>
            <a:ext cx="14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- коллекторы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578748" y="2405989"/>
            <a:ext cx="1402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- </a:t>
            </a:r>
            <a:r>
              <a:rPr lang="ru-RU" dirty="0" err="1">
                <a:solidFill>
                  <a:srgbClr val="000000"/>
                </a:solidFill>
              </a:rPr>
              <a:t>водоупоры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745310" y="1404225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Породы: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33901" y="3790640"/>
            <a:ext cx="265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система трещин в магматических породах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44851" y="4418958"/>
            <a:ext cx="2414067" cy="373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</a:t>
            </a:r>
            <a:r>
              <a:rPr lang="ru-RU" dirty="0" err="1"/>
              <a:t>тектонич</a:t>
            </a:r>
            <a:r>
              <a:rPr lang="ru-RU" dirty="0"/>
              <a:t>. наруше­ния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0541" y="4792404"/>
            <a:ext cx="266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направление движения пластовых вод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56529" y="5459770"/>
            <a:ext cx="2635471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- </a:t>
            </a:r>
            <a:r>
              <a:rPr lang="ru-RU" dirty="0">
                <a:solidFill>
                  <a:srgbClr val="000000"/>
                </a:solidFill>
              </a:rPr>
              <a:t>области питания и разгрузки артезианских вод</a:t>
            </a:r>
            <a:r>
              <a:rPr lang="ru-RU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538601" y="6214133"/>
            <a:ext cx="2653399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- рассредоточенное инфильтрационное питание бассейнов стока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0628" y="4270195"/>
            <a:ext cx="383177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0000"/>
                </a:solidFill>
              </a:rPr>
              <a:t>А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-</a:t>
            </a:r>
            <a:r>
              <a:rPr lang="ru-RU" sz="1700" dirty="0">
                <a:solidFill>
                  <a:srgbClr val="000000"/>
                </a:solidFill>
              </a:rPr>
              <a:t> бассейн пластовых вод; </a:t>
            </a:r>
          </a:p>
          <a:p>
            <a:r>
              <a:rPr lang="ru-RU" sz="1700" dirty="0">
                <a:solidFill>
                  <a:srgbClr val="000000"/>
                </a:solidFill>
              </a:rPr>
              <a:t>Б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-</a:t>
            </a:r>
            <a:r>
              <a:rPr lang="ru-RU" sz="1700" dirty="0">
                <a:solidFill>
                  <a:srgbClr val="000000"/>
                </a:solidFill>
              </a:rPr>
              <a:t> бассейны стока грунтовых и </a:t>
            </a:r>
            <a:r>
              <a:rPr lang="ru-RU" sz="1700" dirty="0" err="1">
                <a:solidFill>
                  <a:srgbClr val="000000"/>
                </a:solidFill>
              </a:rPr>
              <a:t>субнапорных</a:t>
            </a:r>
            <a:r>
              <a:rPr lang="ru-RU" sz="1700" dirty="0">
                <a:solidFill>
                  <a:srgbClr val="000000"/>
                </a:solidFill>
              </a:rPr>
              <a:t> вод;</a:t>
            </a:r>
          </a:p>
          <a:p>
            <a:r>
              <a:rPr lang="ru-RU" sz="1700" dirty="0">
                <a:solidFill>
                  <a:srgbClr val="000000"/>
                </a:solidFill>
              </a:rPr>
              <a:t>В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-</a:t>
            </a:r>
            <a:r>
              <a:rPr lang="ru-RU" sz="1700" dirty="0">
                <a:solidFill>
                  <a:srgbClr val="000000"/>
                </a:solidFill>
              </a:rPr>
              <a:t> бассейн трещинных и трещинно-жильных вод; </a:t>
            </a:r>
          </a:p>
          <a:p>
            <a:r>
              <a:rPr lang="ru-RU" sz="1700" dirty="0">
                <a:solidFill>
                  <a:srgbClr val="000000"/>
                </a:solidFill>
              </a:rPr>
              <a:t>В</a:t>
            </a:r>
            <a:r>
              <a:rPr lang="ru-RU" sz="1700" baseline="-25000" dirty="0">
                <a:solidFill>
                  <a:srgbClr val="000000"/>
                </a:solidFill>
              </a:rPr>
              <a:t>1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-</a:t>
            </a:r>
            <a:r>
              <a:rPr lang="ru-RU" sz="1700" dirty="0">
                <a:solidFill>
                  <a:srgbClr val="000000"/>
                </a:solidFill>
              </a:rPr>
              <a:t> купольных форм, </a:t>
            </a:r>
          </a:p>
          <a:p>
            <a:r>
              <a:rPr lang="ru-RU" sz="1700" dirty="0">
                <a:solidFill>
                  <a:srgbClr val="000000"/>
                </a:solidFill>
              </a:rPr>
              <a:t>В</a:t>
            </a:r>
            <a:r>
              <a:rPr lang="ru-RU" sz="1700" baseline="-25000" dirty="0">
                <a:solidFill>
                  <a:srgbClr val="000000"/>
                </a:solidFill>
              </a:rPr>
              <a:t>2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-</a:t>
            </a:r>
            <a:r>
              <a:rPr lang="ru-RU" sz="1700" dirty="0">
                <a:solidFill>
                  <a:srgbClr val="000000"/>
                </a:solidFill>
              </a:rPr>
              <a:t> прогнутого ложа фундамента;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r>
              <a:rPr lang="ru-RU" sz="1700" dirty="0">
                <a:solidFill>
                  <a:srgbClr val="000000"/>
                </a:solidFill>
              </a:rPr>
              <a:t>Природные водонапорные системы: </a:t>
            </a:r>
          </a:p>
          <a:p>
            <a:r>
              <a:rPr lang="ru-RU" sz="1700" dirty="0">
                <a:solidFill>
                  <a:srgbClr val="000000"/>
                </a:solidFill>
              </a:rPr>
              <a:t>а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-</a:t>
            </a:r>
            <a:r>
              <a:rPr lang="ru-RU" sz="1700" dirty="0">
                <a:solidFill>
                  <a:srgbClr val="000000"/>
                </a:solidFill>
              </a:rPr>
              <a:t> инфильтрационная, б</a:t>
            </a:r>
            <a:r>
              <a:rPr lang="ru-RU" sz="17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-</a:t>
            </a:r>
            <a:r>
              <a:rPr lang="ru-RU" sz="1700" dirty="0">
                <a:solidFill>
                  <a:srgbClr val="000000"/>
                </a:solidFill>
              </a:rPr>
              <a:t> </a:t>
            </a:r>
            <a:r>
              <a:rPr lang="ru-RU" sz="1700" dirty="0" err="1">
                <a:solidFill>
                  <a:srgbClr val="000000"/>
                </a:solidFill>
              </a:rPr>
              <a:t>элизионная</a:t>
            </a:r>
            <a:endParaRPr lang="ru-RU" sz="17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42846" y="700080"/>
            <a:ext cx="61187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solidFill>
                  <a:srgbClr val="0000FF"/>
                </a:solidFill>
                <a:latin typeface="Arial Unicode MS"/>
              </a:rPr>
              <a:t>Схема гидрогеологического бассейна </a:t>
            </a:r>
            <a:endParaRPr lang="ru-RU" sz="2600" dirty="0">
              <a:solidFill>
                <a:srgbClr val="0000FF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Бассейны трещинных и трещинно-жильных вод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1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Геогидродинамические системы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0728" y="1240227"/>
            <a:ext cx="11210544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Условия движения вод в гидрогеологических бассейнах могут быть весьма различными и обусловлены типом геогидродинамических (водо­напорных) систем 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Под </a:t>
            </a:r>
            <a:r>
              <a:rPr lang="ru-RU" sz="2800" b="1" u="sng" spc="3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геогидродинамической системой</a:t>
            </a:r>
            <a:r>
              <a:rPr lang="ru-RU" sz="2800" b="1" u="sng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понимают систему литосферных вод вместе с вмещающи­ми их пластами и трещинными зонами, характеризующуюся общими (сходными) условиями возникновения движения вод. 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Среди геогидродинамических систем выделяют </a:t>
            </a:r>
            <a:r>
              <a:rPr lang="ru-RU" sz="2800" b="1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системы грунтовых (безнапор­ных)</a:t>
            </a: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напорных вод</a:t>
            </a: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69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Геогидродинамические системы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24066" y="669472"/>
            <a:ext cx="2533338" cy="319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971613" y="633245"/>
            <a:ext cx="2021174" cy="392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567" y="1025576"/>
            <a:ext cx="521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Система безнапорных (грунтовых) вод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3998" y="989351"/>
            <a:ext cx="479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Система напорных (пластовых) вод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601980" y="1451016"/>
            <a:ext cx="2602018" cy="512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213954" y="1451016"/>
            <a:ext cx="2673246" cy="512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0" y="1607065"/>
            <a:ext cx="4796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природе энергетического потенциала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21576" y="1963711"/>
            <a:ext cx="280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Инфильтрационные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43837" y="2007175"/>
            <a:ext cx="474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Эксфильтрационные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элизионные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7486" y="23812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Напор создается за счет инфильтрации атмосферных и поверхностных вод. Природа энергетического потенциала гидростатическая, и соответственно системы этого типа также называются гидростатическими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03998" y="2389151"/>
            <a:ext cx="5147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Напор в водоносных пластах создается за счет фильтрационного удаления жидкости из одних пластов (или их частей) в другие пласты (или их части) без пополнения запасов из внешних областей питания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486" y="4812834"/>
            <a:ext cx="4060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Элизионные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литостатические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геостатические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0907" y="4732710"/>
            <a:ext cx="2770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Элизионные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геодинамические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91042" y="4628166"/>
            <a:ext cx="426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Элизионные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термогидродинамические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термогидратационные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4122295" y="3851488"/>
            <a:ext cx="3081703" cy="837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805534" y="3894952"/>
            <a:ext cx="1805067" cy="7942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656084" y="3918702"/>
            <a:ext cx="1130381" cy="7467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72556" y="5675832"/>
            <a:ext cx="4060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Напор создается вследствие выжимания вод из уплотняющихся осадков и пород в коллекторы и частично за счет уплотнения самих коллекторов с выжиманием вод из одних частей в другие. В результате процесса уплотнения образуется избыточное количество жидкости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22186" y="5691343"/>
            <a:ext cx="227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Источником гидростатической энергии является геодинамическое давление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458946" y="5860498"/>
            <a:ext cx="2637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Природа энергетического потенциала обусловлена высвобождением жидкости в процессе термической дегидратации минералов</a:t>
            </a:r>
          </a:p>
        </p:txBody>
      </p:sp>
    </p:spTree>
    <p:extLst>
      <p:ext uri="{BB962C8B-B14F-4D97-AF65-F5344CB8AC3E}">
        <p14:creationId xmlns:p14="http://schemas.microsoft.com/office/powerpoint/2010/main" val="246913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Инфильтрационные водонапорные системы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988" y="828674"/>
            <a:ext cx="5411804" cy="49503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772691"/>
            <a:ext cx="6639988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природной </a:t>
            </a:r>
            <a:r>
              <a:rPr lang="ru-RU" sz="23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инфильтрационной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водонапорной системе напор создается в результате </a:t>
            </a:r>
            <a:r>
              <a:rPr lang="ru-RU" sz="23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инфильтрации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атмосферных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и </a:t>
            </a:r>
            <a:r>
              <a:rPr lang="ru-RU" sz="23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поверхност­ных вод 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коллекторы </a:t>
            </a:r>
            <a:r>
              <a:rPr lang="ru-RU" sz="2300" dirty="0">
                <a:ea typeface="Arial Unicode MS"/>
                <a:cs typeface="Times New Roman" panose="02020603050405020304" pitchFamily="18" charset="0"/>
              </a:rPr>
              <a:t>и</a:t>
            </a:r>
            <a:r>
              <a:rPr lang="ru-RU" sz="23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 действия 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образуемой этими водами нагрузки (гидростатической)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Поэтому водонапорные системы этого типа могут быть названы также </a:t>
            </a:r>
            <a:r>
              <a:rPr lang="ru-RU" sz="2300" b="1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гидростатическими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водоносных пластах, входя­щих в этот тип водонапорных систем, пластовые давления соответству­ют гидростатическим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Инфильтрационные водонапорные системы являются </a:t>
            </a:r>
            <a:r>
              <a:rPr lang="ru-RU" sz="2300" b="1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открытыми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системами.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Основная форма энергии – </a:t>
            </a:r>
            <a:r>
              <a:rPr lang="ru-RU" sz="2300" b="1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потенциальная энергия жидкости в поле силы тяжести</a:t>
            </a: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Для инфильтрационных водонапорных систем плас­товое давление определяется формулой</a:t>
            </a:r>
          </a:p>
          <a:p>
            <a:pPr algn="ctr"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P = </a:t>
            </a:r>
            <a:r>
              <a:rPr lang="el-GR" sz="23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ρ·</a:t>
            </a:r>
            <a:r>
              <a:rPr lang="en-US" sz="23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g·H</a:t>
            </a:r>
            <a:endParaRPr lang="ru-RU" sz="23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i="1" dirty="0"/>
              <a:t>Н</a:t>
            </a:r>
            <a:r>
              <a:rPr lang="ru-RU" dirty="0"/>
              <a:t> -пьезометрический напор; </a:t>
            </a:r>
            <a:r>
              <a:rPr lang="el-GR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ρ</a:t>
            </a:r>
            <a:r>
              <a:rPr lang="ru-RU" dirty="0"/>
              <a:t> - плотность жидкости;</a:t>
            </a:r>
            <a:r>
              <a:rPr lang="ru-RU" i="1" dirty="0"/>
              <a:t> </a:t>
            </a:r>
            <a:br>
              <a:rPr lang="ru-RU" i="1" dirty="0"/>
            </a:br>
            <a:r>
              <a:rPr lang="en-US" i="1" dirty="0"/>
              <a:t>g -</a:t>
            </a:r>
            <a:r>
              <a:rPr lang="ru-RU" dirty="0"/>
              <a:t> ускорение свободного падения</a:t>
            </a:r>
            <a:endParaRPr lang="ru-RU" sz="23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3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Эксфильтрационные водонапорные системы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562" y="920969"/>
            <a:ext cx="11383347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Природные эксфильтрационные водонапорные системы характеризуются созданием напоров в водоносных (</a:t>
            </a:r>
            <a:r>
              <a:rPr lang="ru-RU" sz="3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нефтегазоводоносных</a:t>
            </a:r>
            <a:r>
              <a:rPr lang="ru-RU" sz="3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) пластах (горизонтах, комплексах) вследствие </a:t>
            </a:r>
            <a:r>
              <a:rPr lang="ru-RU" sz="3200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перетока</a:t>
            </a:r>
            <a:r>
              <a:rPr lang="ru-RU" sz="3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жидкости из одних пластов </a:t>
            </a:r>
            <a:r>
              <a:rPr lang="ru-RU" sz="3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(или их частей) </a:t>
            </a:r>
            <a:r>
              <a:rPr lang="ru-RU" sz="3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в другие пласты</a:t>
            </a:r>
            <a:r>
              <a:rPr lang="ru-RU" sz="3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(или их части) без пополнения жидкостью извне </a:t>
            </a:r>
          </a:p>
          <a:p>
            <a:pPr>
              <a:lnSpc>
                <a:spcPct val="90000"/>
              </a:lnSpc>
            </a:pPr>
            <a:endParaRPr lang="ru-RU" sz="32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К эксфильтрационным относятся </a:t>
            </a:r>
          </a:p>
          <a:p>
            <a:pPr marL="895350" indent="-354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элизионная</a:t>
            </a:r>
            <a:r>
              <a:rPr lang="ru-RU" sz="3200" b="1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геостатическая</a:t>
            </a:r>
            <a:r>
              <a:rPr lang="ru-RU" sz="3200" b="1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(литостатическая) </a:t>
            </a:r>
          </a:p>
          <a:p>
            <a:pPr marL="895350" indent="-354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элизионная</a:t>
            </a:r>
            <a:r>
              <a:rPr lang="ru-RU" sz="3200" b="1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геодинамическая</a:t>
            </a:r>
          </a:p>
          <a:p>
            <a:pPr marL="895350" indent="-354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термодегидратационная</a:t>
            </a:r>
            <a:endParaRPr lang="ru-RU" sz="3200" b="1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13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446" y="760826"/>
            <a:ext cx="5490093" cy="550417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/>
              <a:t>Геостатическая</a:t>
            </a:r>
            <a:r>
              <a:rPr lang="ru-RU" sz="4000" dirty="0"/>
              <a:t> водонапорная система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290" y="797506"/>
            <a:ext cx="6326156" cy="526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</a:t>
            </a:r>
            <a:r>
              <a:rPr lang="ru-RU" sz="2600" b="1" dirty="0" err="1">
                <a:ea typeface="Arial Unicode MS"/>
                <a:cs typeface="Times New Roman" panose="02020603050405020304" pitchFamily="18" charset="0"/>
              </a:rPr>
              <a:t>элизионной</a:t>
            </a:r>
            <a:r>
              <a:rPr lang="ru-RU" sz="2600" b="1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a typeface="Arial Unicode MS"/>
                <a:cs typeface="Times New Roman" panose="02020603050405020304" pitchFamily="18" charset="0"/>
              </a:rPr>
              <a:t>геостатической</a:t>
            </a:r>
            <a:r>
              <a:rPr lang="ru-RU" sz="2600" b="1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водонапорной системе напор создается при 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выжимании вод из уплотняющихся осадков и пород 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коллекторы и частично при уплотнении самих коллекторов с выжимани­ем вод из одних их частей в другие </a:t>
            </a:r>
            <a:endParaRPr lang="en-US" sz="26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Элизионные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геостатичес­кие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водонапорные системы приурочены к 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прогибающимся участкам зем­ной коры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выполненным достаточно мощным комплексом осадочных образований. Они представляют собой 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закрытые или полураскрытые сис­темы </a:t>
            </a:r>
          </a:p>
        </p:txBody>
      </p:sp>
    </p:spTree>
    <p:extLst>
      <p:ext uri="{BB962C8B-B14F-4D97-AF65-F5344CB8AC3E}">
        <p14:creationId xmlns:p14="http://schemas.microsoft.com/office/powerpoint/2010/main" val="60835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0914" y="907534"/>
            <a:ext cx="114227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Резервуары подземных вод – гидрогеологические бассейны и геогидродинамические системы:</a:t>
            </a:r>
          </a:p>
          <a:p>
            <a:endParaRPr lang="ru-RU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/>
              <a:t>Основные типы подземных водных резервуаров (ПВР)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/>
              <a:t>Гидрогеологические бассейны территории </a:t>
            </a:r>
            <a:r>
              <a:rPr lang="ru-RU" sz="3000" b="1" dirty="0">
                <a:solidFill>
                  <a:srgbClr val="C00000"/>
                </a:solidFill>
              </a:rPr>
              <a:t>суши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/>
              <a:t>Гидрогеологические бассейны </a:t>
            </a:r>
            <a:r>
              <a:rPr lang="ru-RU" sz="3000" b="1" dirty="0">
                <a:solidFill>
                  <a:srgbClr val="C00000"/>
                </a:solidFill>
              </a:rPr>
              <a:t>морей и океанов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49387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/>
              <a:t>Геостатическая</a:t>
            </a:r>
            <a:r>
              <a:rPr lang="ru-RU" sz="4000" dirty="0"/>
              <a:t> водонапорная система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136" y="760827"/>
            <a:ext cx="3063204" cy="30710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654463"/>
            <a:ext cx="776508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элизионной</a:t>
            </a:r>
            <a:r>
              <a:rPr lang="ru-RU" sz="24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литостатической водонапорной системе пластовое дав­ление:</a:t>
            </a:r>
            <a:endParaRPr lang="en-US" sz="24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  <a:p>
            <a:pPr marL="1428750"/>
            <a:r>
              <a:rPr lang="en-US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P</a:t>
            </a:r>
            <a:r>
              <a:rPr lang="ru-RU" sz="2800" baseline="-250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</a:t>
            </a: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=(Н</a:t>
            </a:r>
            <a:r>
              <a:rPr lang="el-GR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ρ</a:t>
            </a: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+</a:t>
            </a:r>
            <a:r>
              <a:rPr lang="ru-RU" sz="2800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△</a:t>
            </a:r>
            <a:r>
              <a:rPr lang="en-US" sz="2800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g</a:t>
            </a:r>
          </a:p>
          <a:p>
            <a:pPr marL="1428750"/>
            <a:r>
              <a:rPr lang="ru-RU" sz="2800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△</a:t>
            </a:r>
            <a:r>
              <a:rPr lang="en-US" sz="2800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P=Q</a:t>
            </a:r>
            <a:r>
              <a:rPr lang="ru-RU" sz="2800" baseline="-25000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изб</a:t>
            </a:r>
            <a:r>
              <a:rPr lang="ru-RU" sz="2800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/𝛃</a:t>
            </a:r>
            <a:r>
              <a:rPr lang="en-US" sz="2800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ru-RU" sz="2800" baseline="-25000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общ</a:t>
            </a:r>
          </a:p>
          <a:p>
            <a:pPr marL="1428750"/>
            <a:endParaRPr lang="ru-RU" sz="2400" baseline="-25000" dirty="0">
              <a:solidFill>
                <a:srgbClr val="000000"/>
              </a:solidFill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61950"/>
            <a:r>
              <a:rPr lang="en-US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ru-RU" baseline="-25000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изб </a:t>
            </a:r>
            <a:r>
              <a:rPr lang="ru-RU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ru-RU" dirty="0"/>
              <a:t>избыточное количество жидкости, образующееся вследствие процессов уплотнения осадков и пород в коллекторах; </a:t>
            </a:r>
          </a:p>
          <a:p>
            <a:pPr marL="361950"/>
            <a:r>
              <a:rPr lang="ru-RU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𝛃 - </a:t>
            </a:r>
            <a:r>
              <a:rPr lang="ru-RU" dirty="0"/>
              <a:t>коэффициент сжимаемости жид­кости;</a:t>
            </a:r>
          </a:p>
          <a:p>
            <a:pPr marL="361950"/>
            <a:r>
              <a:rPr lang="ru-RU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△</a:t>
            </a:r>
            <a:r>
              <a:rPr lang="en-US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ru-RU" dirty="0"/>
              <a:t>приращение давления;</a:t>
            </a:r>
          </a:p>
          <a:p>
            <a:pPr marL="361950"/>
            <a:r>
              <a:rPr lang="en-US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ru-RU" baseline="-25000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общ </a:t>
            </a:r>
            <a:r>
              <a:rPr lang="ru-RU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ru-RU" baseline="-25000" dirty="0">
                <a:solidFill>
                  <a:srgbClr val="0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общий объем жидкости в водонапорной системе</a:t>
            </a:r>
            <a:endParaRPr lang="ru-RU" baseline="-25000" dirty="0">
              <a:solidFill>
                <a:srgbClr val="000000"/>
              </a:solidFill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628650"/>
            <a:endParaRPr lang="ru-RU" baseline="-250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963591"/>
            <a:ext cx="12192000" cy="286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Наиболее интенсивный процесс уплотнения отмечается обычно в са­мых погруженных частях впадин 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водонапорных системах этого типа пластовое давление может быть выше гидростатического – и истинного, и условного 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При этом под </a:t>
            </a:r>
            <a:r>
              <a:rPr lang="ru-RU" sz="24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условным гидростатическим давлением </a:t>
            </a:r>
            <a:r>
              <a:rPr lang="ru-RU" sz="24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по­нимают давление столба воды (плотностью 1 г/см</a:t>
            </a:r>
            <a:r>
              <a:rPr lang="ru-RU" sz="2400" baseline="300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) от плоскости замера до земной поверхности над точкой замера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Если пластовое давление вы­ше условного гидростатического (</a:t>
            </a:r>
            <a:r>
              <a:rPr lang="en-US" sz="24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P</a:t>
            </a:r>
            <a:r>
              <a:rPr lang="ru-RU" sz="2400" baseline="-250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пл</a:t>
            </a:r>
            <a:r>
              <a:rPr lang="ru-RU" sz="24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/</a:t>
            </a:r>
            <a:r>
              <a:rPr lang="en-US" sz="24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P</a:t>
            </a:r>
            <a:r>
              <a:rPr lang="ru-RU" sz="2400" baseline="-250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у.г</a:t>
            </a:r>
            <a:r>
              <a:rPr lang="ru-RU" sz="2400" baseline="-250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&gt; 1), то его часто называ­ют </a:t>
            </a:r>
            <a:r>
              <a:rPr lang="ru-RU" sz="24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аномально высоким пластовым давлением (АВПД)</a:t>
            </a:r>
            <a:endParaRPr lang="ru-RU" sz="24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2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Геодинамическая водонапорная система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" y="1089392"/>
            <a:ext cx="12192000" cy="493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b="1" dirty="0" err="1">
                <a:ea typeface="Arial Unicode MS"/>
                <a:cs typeface="Times New Roman" panose="02020603050405020304" pitchFamily="18" charset="0"/>
              </a:rPr>
              <a:t>Элизионные</a:t>
            </a:r>
            <a:r>
              <a:rPr lang="ru-RU" sz="2800" b="1" dirty="0">
                <a:ea typeface="Arial Unicode MS"/>
                <a:cs typeface="Times New Roman" panose="02020603050405020304" pitchFamily="18" charset="0"/>
              </a:rPr>
              <a:t> геодинамические 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водонапорные </a:t>
            </a: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системы встречаются преимущественно </a:t>
            </a:r>
            <a:r>
              <a:rPr lang="ru-RU" sz="28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в областях интенсивной складчатости </a:t>
            </a: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повышенной сейсмичности</a:t>
            </a: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напор вод создается в результате геодина­мического давления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Тектонические сжатия приводят к возникновению высоких пластовых давлений 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складчатых областях и в предгорных прогибах отношение пластового давления к условному гидростатичес­кому нередко составляет 1,8-2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В пределах некоторых водонапорных систем могут создаваться и зоны с пластовым давлением </a:t>
            </a:r>
            <a:r>
              <a:rPr lang="ru-RU" sz="2800" dirty="0">
                <a:solidFill>
                  <a:srgbClr val="C00000"/>
                </a:solidFill>
              </a:rPr>
              <a:t>ниже</a:t>
            </a:r>
            <a:r>
              <a:rPr lang="ru-RU" sz="2800" dirty="0"/>
              <a:t> условного гидростатического. Такое явление, в частности, может иметь место в областях развития </a:t>
            </a:r>
            <a:r>
              <a:rPr lang="ru-RU" sz="2800" dirty="0">
                <a:solidFill>
                  <a:srgbClr val="C00000"/>
                </a:solidFill>
              </a:rPr>
              <a:t>тектони­ческих растяжений </a:t>
            </a:r>
            <a:r>
              <a:rPr lang="ru-RU" sz="2800" dirty="0"/>
              <a:t>— как в зоне интенсивной складчатости, так и на платформе</a:t>
            </a:r>
            <a:r>
              <a:rPr lang="ru-RU" sz="28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8259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Геодинамическая водонапорная система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948541"/>
            <a:ext cx="11487150" cy="493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Выделяются природные водонапорные системы, называемые </a:t>
            </a:r>
            <a:r>
              <a:rPr lang="ru-RU" sz="28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системами депрессионного типа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Механизм образования таких во­донапорных систем заключается в частичном поглощении (засасывании) вод из осадочного чехла в раздробленные породы разломных зон верх­ней части фундамента.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Тектонические движения приводят к появлению трещинной пористости. Отток вод в породы фундамента в свою очередь приводит к возникновению в осадочных отложениях депрессионных зон или </a:t>
            </a:r>
            <a:r>
              <a:rPr lang="ru-RU" sz="2800" dirty="0" err="1">
                <a:ea typeface="Arial Unicode MS"/>
                <a:cs typeface="Times New Roman" panose="02020603050405020304" pitchFamily="18" charset="0"/>
              </a:rPr>
              <a:t>пьезоминимумов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, где пластовые давления ниже условных гидростатических. 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Для водонапорных систем подобного типа характерны </a:t>
            </a:r>
            <a:r>
              <a:rPr lang="ru-RU" sz="28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аномально низкие пластовые давления (АНПД)</a:t>
            </a:r>
            <a:endParaRPr lang="ru-RU" sz="2800" dirty="0">
              <a:solidFill>
                <a:srgbClr val="C00000"/>
              </a:solidFill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00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/>
              <a:t>Термодегидратационная</a:t>
            </a:r>
            <a:r>
              <a:rPr lang="ru-RU" sz="4000" dirty="0"/>
              <a:t> водонапорная система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150" y="1230690"/>
            <a:ext cx="11315700" cy="4486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В </a:t>
            </a:r>
            <a:r>
              <a:rPr lang="ru-RU" sz="2800" b="1" dirty="0" err="1">
                <a:ea typeface="Arial Unicode MS"/>
                <a:cs typeface="Times New Roman" panose="02020603050405020304" pitchFamily="18" charset="0"/>
              </a:rPr>
              <a:t>термодегидратационных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 водонапорных системах напо­ры вод создаются вследствие появления избыточного количества жид­кости </a:t>
            </a:r>
            <a:r>
              <a:rPr lang="ru-RU" sz="28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при термической дегидратации минералов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, т.е. контролируются </a:t>
            </a:r>
            <a:r>
              <a:rPr lang="ru-RU" sz="2800" dirty="0" err="1">
                <a:ea typeface="Arial Unicode MS"/>
                <a:cs typeface="Times New Roman" panose="02020603050405020304" pitchFamily="18" charset="0"/>
              </a:rPr>
              <a:t>геотемпературным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 полем 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dirty="0" err="1">
                <a:ea typeface="Arial Unicode MS"/>
                <a:cs typeface="Times New Roman" panose="02020603050405020304" pitchFamily="18" charset="0"/>
              </a:rPr>
              <a:t>Термодегидратация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 минералов сопровожда­ется </a:t>
            </a:r>
            <a:r>
              <a:rPr lang="ru-RU" sz="28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выделением химически связанных вод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 в свободную фазу. Это при­водит к опреснению подземных вод в глубокопогруженных частях гидрогеологического бассейна 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Одним из признаков </a:t>
            </a:r>
            <a:r>
              <a:rPr lang="ru-RU" sz="2800" dirty="0" err="1">
                <a:ea typeface="Arial Unicode MS"/>
                <a:cs typeface="Times New Roman" panose="02020603050405020304" pitchFamily="18" charset="0"/>
              </a:rPr>
              <a:t>элизионных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a typeface="Arial Unicode MS"/>
                <a:cs typeface="Times New Roman" panose="02020603050405020304" pitchFamily="18" charset="0"/>
              </a:rPr>
              <a:t>термоде­гидратационных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 водонапорных систем можно считать проявление на глу­бинах вод </a:t>
            </a:r>
            <a:r>
              <a:rPr lang="ru-RU" sz="28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относительно пониженной минерализации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118911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365447"/>
            <a:ext cx="6196012" cy="59909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94350" y="1452033"/>
            <a:ext cx="3530600" cy="376766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13150" y="3071283"/>
            <a:ext cx="5645150" cy="1100667"/>
          </a:xfrm>
          <a:prstGeom prst="rect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57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2450" y="1255733"/>
            <a:ext cx="11258550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Геогидродинамические системы развиваются во времени и пространстве 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Их эволюция определяется гидрогеологической историей бассейна пластовых вод 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Одни и те же водоносные комплексы на протя­жении времени своего существования могут попеременно входить в состав эксфильтрационных и инфильтрационных природных водонапор­ных систем 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Тип водонапорной системы связан с характером текущего этапа гидрогеологической истории конкретного водоносного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943645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1622294"/>
            <a:ext cx="6400801" cy="4304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940" y="1621093"/>
            <a:ext cx="3119672" cy="23397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4227" y="1164395"/>
            <a:ext cx="289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 </a:t>
            </a:r>
            <a:r>
              <a:rPr lang="ru-RU" dirty="0"/>
              <a:t>гидрогеологический цикл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34127" y="1164395"/>
            <a:ext cx="289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en-US" dirty="0"/>
              <a:t> </a:t>
            </a:r>
            <a:r>
              <a:rPr lang="ru-RU" dirty="0"/>
              <a:t>гидрогеологический цикл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3159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0000"/>
                </a:solidFill>
                <a:latin typeface="Arial Unicode MS" panose="020B0604020202020204"/>
              </a:rPr>
              <a:t>Схема гидродинамического развития природных водонапорных систем </a:t>
            </a:r>
            <a:endParaRPr lang="ru-RU" sz="3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939" y="4212558"/>
            <a:ext cx="685800" cy="1228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100" y="5472112"/>
            <a:ext cx="723900" cy="1285875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417591"/>
              </p:ext>
            </p:extLst>
          </p:nvPr>
        </p:nvGraphicFramePr>
        <p:xfrm>
          <a:off x="8234127" y="4327747"/>
          <a:ext cx="3640373" cy="2211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0373">
                  <a:extLst>
                    <a:ext uri="{9D8B030D-6E8A-4147-A177-3AD203B41FA5}">
                      <a16:colId xmlns:a16="http://schemas.microsoft.com/office/drawing/2014/main" val="3724736122"/>
                    </a:ext>
                  </a:extLst>
                </a:gridCol>
              </a:tblGrid>
              <a:tr h="2211165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49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>
                          <a:effectLst/>
                        </a:rPr>
                        <a:t>1 - фундамент (ложе бассейна пластовых вод);</a:t>
                      </a:r>
                      <a:r>
                        <a:rPr lang="ru-RU" sz="1250" dirty="0">
                          <a:effectLst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ts val="149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50" dirty="0">
                          <a:effectLst/>
                        </a:rPr>
                        <a:t>2 -</a:t>
                      </a:r>
                      <a:r>
                        <a:rPr lang="ru-RU" sz="1300" dirty="0">
                          <a:effectLst/>
                        </a:rPr>
                        <a:t> глинистые породы;</a:t>
                      </a:r>
                      <a:r>
                        <a:rPr lang="ru-RU" sz="1250" dirty="0">
                          <a:effectLst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ts val="149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50" dirty="0">
                          <a:effectLst/>
                        </a:rPr>
                        <a:t>3 -</a:t>
                      </a:r>
                      <a:r>
                        <a:rPr lang="ru-RU" sz="1300" dirty="0">
                          <a:effectLst/>
                        </a:rPr>
                        <a:t> породы-коллекторы; </a:t>
                      </a:r>
                    </a:p>
                    <a:p>
                      <a:pPr marL="0" indent="0" algn="l">
                        <a:lnSpc>
                          <a:spcPts val="149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dirty="0">
                          <a:effectLst/>
                        </a:rPr>
                        <a:t>направление:</a:t>
                      </a:r>
                      <a:r>
                        <a:rPr lang="ru-RU" sz="1250" dirty="0">
                          <a:effectLst/>
                        </a:rPr>
                        <a:t> 4 -</a:t>
                      </a:r>
                      <a:r>
                        <a:rPr lang="ru-RU" sz="1300" dirty="0">
                          <a:effectLst/>
                        </a:rPr>
                        <a:t> движения пластовых вод,</a:t>
                      </a:r>
                      <a:r>
                        <a:rPr lang="ru-RU" sz="1250" dirty="0">
                          <a:effectLst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ts val="149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50" dirty="0">
                          <a:effectLst/>
                        </a:rPr>
                        <a:t>5 -</a:t>
                      </a:r>
                      <a:r>
                        <a:rPr lang="ru-RU" sz="1300" dirty="0">
                          <a:effectLst/>
                        </a:rPr>
                        <a:t> распыленной разгрузки;</a:t>
                      </a:r>
                      <a:r>
                        <a:rPr lang="ru-RU" sz="1250" dirty="0">
                          <a:effectLst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ts val="149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50" dirty="0">
                          <a:effectLst/>
                        </a:rPr>
                        <a:t>7</a:t>
                      </a:r>
                      <a:r>
                        <a:rPr lang="ru-RU" sz="1300" dirty="0">
                          <a:effectLst/>
                        </a:rPr>
                        <a:t> и</a:t>
                      </a:r>
                      <a:r>
                        <a:rPr lang="ru-RU" sz="1250" dirty="0">
                          <a:effectLst/>
                        </a:rPr>
                        <a:t> 6 -</a:t>
                      </a:r>
                      <a:r>
                        <a:rPr lang="ru-RU" sz="1300" dirty="0">
                          <a:effectLst/>
                        </a:rPr>
                        <a:t> пьезометрические линии соответственно нижнего и верхнего</a:t>
                      </a:r>
                    </a:p>
                    <a:p>
                      <a:pPr marL="0" indent="0" algn="l">
                        <a:lnSpc>
                          <a:spcPts val="149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300" dirty="0">
                          <a:effectLst/>
                        </a:rPr>
                        <a:t>водоносных комплексов;</a:t>
                      </a:r>
                    </a:p>
                    <a:p>
                      <a:pPr marL="0" indent="0" algn="l">
                        <a:lnSpc>
                          <a:spcPts val="149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Р</a:t>
                      </a:r>
                      <a:r>
                        <a:rPr lang="ru-RU" sz="1300" baseline="-25000" dirty="0" err="1">
                          <a:effectLst/>
                        </a:rPr>
                        <a:t>пр</a:t>
                      </a:r>
                      <a:r>
                        <a:rPr lang="ru-RU" sz="1250" dirty="0">
                          <a:effectLst/>
                        </a:rPr>
                        <a:t> -</a:t>
                      </a:r>
                      <a:r>
                        <a:rPr lang="ru-RU" sz="1300" dirty="0">
                          <a:effectLst/>
                        </a:rPr>
                        <a:t> приведенное давление; </a:t>
                      </a:r>
                    </a:p>
                    <a:p>
                      <a:pPr marL="0" indent="0" algn="l">
                        <a:lnSpc>
                          <a:spcPts val="149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300" dirty="0">
                          <a:effectLst/>
                        </a:rPr>
                        <a:t>I</a:t>
                      </a:r>
                      <a:r>
                        <a:rPr lang="ru-RU" sz="1250" dirty="0">
                          <a:effectLst/>
                        </a:rPr>
                        <a:t> -</a:t>
                      </a:r>
                      <a:r>
                        <a:rPr lang="ru-RU" sz="1300" dirty="0">
                          <a:effectLst/>
                        </a:rPr>
                        <a:t> длина профиля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24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032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4672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" y="353693"/>
            <a:ext cx="7763656" cy="54772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3159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0000"/>
                </a:solidFill>
                <a:latin typeface="Arial Unicode MS" panose="020B0604020202020204"/>
              </a:rPr>
              <a:t>Схема гидродинамической зональности </a:t>
            </a:r>
            <a:br>
              <a:rPr lang="ru-RU" sz="3600" dirty="0">
                <a:solidFill>
                  <a:srgbClr val="000000"/>
                </a:solidFill>
                <a:latin typeface="Arial Unicode MS" panose="020B0604020202020204"/>
              </a:rPr>
            </a:br>
            <a:r>
              <a:rPr lang="ru-RU" sz="3600" dirty="0">
                <a:solidFill>
                  <a:srgbClr val="000000"/>
                </a:solidFill>
                <a:latin typeface="Arial Unicode MS" panose="020B0604020202020204"/>
              </a:rPr>
              <a:t>в бассейнах пластовых вод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47855" y="5323531"/>
            <a:ext cx="597555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ea typeface="Arial Unicode MS"/>
                <a:cs typeface="Times New Roman" panose="02020603050405020304" pitchFamily="18" charset="0"/>
              </a:rPr>
              <a:t>1 — кристаллический массив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ea typeface="Arial Unicode MS"/>
                <a:cs typeface="Times New Roman" panose="02020603050405020304" pitchFamily="18" charset="0"/>
              </a:rPr>
              <a:t>2 — водонапорная система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ea typeface="Arial Unicode MS"/>
                <a:cs typeface="Times New Roman" panose="02020603050405020304" pitchFamily="18" charset="0"/>
              </a:rPr>
              <a:t>3 — </a:t>
            </a:r>
            <a:r>
              <a:rPr lang="ru-RU" sz="1400" dirty="0" err="1">
                <a:ea typeface="Arial Unicode MS"/>
                <a:cs typeface="Times New Roman" panose="02020603050405020304" pitchFamily="18" charset="0"/>
              </a:rPr>
              <a:t>трещиноватость</a:t>
            </a:r>
            <a:r>
              <a:rPr lang="ru-RU" sz="1400" dirty="0"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ea typeface="Arial Unicode MS"/>
                <a:cs typeface="Times New Roman" panose="02020603050405020304" pitchFamily="18" charset="0"/>
              </a:rPr>
              <a:t>Направление: 4 — движения вод, 5 — инфильтрации </a:t>
            </a:r>
            <a:r>
              <a:rPr lang="ru-RU" sz="1400" dirty="0" err="1">
                <a:ea typeface="Arial Unicode MS"/>
                <a:cs typeface="Times New Roman" panose="02020603050405020304" pitchFamily="18" charset="0"/>
              </a:rPr>
              <a:t>метеогенных</a:t>
            </a:r>
            <a:r>
              <a:rPr lang="ru-RU" sz="1400" dirty="0">
                <a:ea typeface="Arial Unicode MS"/>
                <a:cs typeface="Times New Roman" panose="02020603050405020304" pitchFamily="18" charset="0"/>
              </a:rPr>
              <a:t> вод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ea typeface="Arial Unicode MS"/>
                <a:cs typeface="Times New Roman" panose="02020603050405020304" pitchFamily="18" charset="0"/>
              </a:rPr>
              <a:t>ЗГВ — зеркало грунтовых вод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28155" y="1622373"/>
            <a:ext cx="362810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ea typeface="Arial Unicode MS"/>
                <a:cs typeface="Times New Roman" panose="02020603050405020304" pitchFamily="18" charset="0"/>
              </a:rPr>
              <a:t>I — зона распространения грунтовых геогидродинамических систем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30612" y="2301337"/>
            <a:ext cx="431390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ea typeface="Arial Unicode MS"/>
                <a:cs typeface="Times New Roman" panose="02020603050405020304" pitchFamily="18" charset="0"/>
              </a:rPr>
              <a:t>II — зона распростра­нения инфильтрационных природных водонапорных систем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28155" y="3088348"/>
            <a:ext cx="42180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ea typeface="Arial Unicode MS"/>
                <a:cs typeface="Times New Roman" panose="02020603050405020304" pitchFamily="18" charset="0"/>
              </a:rPr>
              <a:t>III — зона распростране­ния </a:t>
            </a:r>
            <a:r>
              <a:rPr lang="ru-RU" sz="1600" dirty="0" err="1">
                <a:ea typeface="Arial Unicode MS"/>
                <a:cs typeface="Times New Roman" panose="02020603050405020304" pitchFamily="18" charset="0"/>
              </a:rPr>
              <a:t>элизионных</a:t>
            </a:r>
            <a:r>
              <a:rPr lang="ru-RU" sz="1600" dirty="0">
                <a:ea typeface="Arial Unicode MS"/>
                <a:cs typeface="Times New Roman" panose="02020603050405020304" pitchFamily="18" charset="0"/>
              </a:rPr>
              <a:t> природных водонапорных систем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28155" y="4015414"/>
            <a:ext cx="43163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ea typeface="Arial Unicode MS"/>
                <a:cs typeface="Times New Roman" panose="02020603050405020304" pitchFamily="18" charset="0"/>
              </a:rPr>
              <a:t>IV — зона возможного распростра­нения </a:t>
            </a:r>
            <a:r>
              <a:rPr lang="ru-RU" sz="1600" dirty="0" err="1">
                <a:ea typeface="Arial Unicode MS"/>
                <a:cs typeface="Times New Roman" panose="02020603050405020304" pitchFamily="18" charset="0"/>
              </a:rPr>
              <a:t>термогидратационных</a:t>
            </a:r>
            <a:r>
              <a:rPr lang="ru-RU" sz="1600" dirty="0">
                <a:ea typeface="Arial Unicode MS"/>
                <a:cs typeface="Times New Roman" panose="02020603050405020304" pitchFamily="18" charset="0"/>
              </a:rPr>
              <a:t> природных водонапорных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877280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159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0000"/>
                </a:solidFill>
                <a:latin typeface="Arial Unicode MS" panose="020B0604020202020204"/>
              </a:rPr>
              <a:t>Гидрогеологические бассейны морей и океанов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9588" y="1104967"/>
            <a:ext cx="11562412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Бассейны морей и океанов </a:t>
            </a:r>
            <a:r>
              <a:rPr lang="ru-RU" sz="32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изучены крайне слабо 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Их отличительными </a:t>
            </a:r>
            <a:r>
              <a:rPr lang="ru-RU" sz="32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особенностями</a:t>
            </a:r>
            <a:r>
              <a:rPr lang="ru-RU" sz="3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явля­ются: </a:t>
            </a:r>
          </a:p>
          <a:p>
            <a:pPr marL="1169988" indent="-4572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отсутствие зоны аэрации </a:t>
            </a:r>
          </a:p>
          <a:p>
            <a:pPr marL="1169988" indent="-4572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наличие толщ, находящихся на различ­ных стадиях литогенеза </a:t>
            </a:r>
          </a:p>
          <a:p>
            <a:pPr marL="1169988" indent="-4572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преимущественное содержание талассогенных </a:t>
            </a:r>
            <a:r>
              <a:rPr lang="ru-RU" sz="3200" dirty="0"/>
              <a:t>вод, преобладание эксфильтрационных природных водонапорных сис­тем </a:t>
            </a:r>
          </a:p>
        </p:txBody>
      </p:sp>
    </p:spTree>
    <p:extLst>
      <p:ext uri="{BB962C8B-B14F-4D97-AF65-F5344CB8AC3E}">
        <p14:creationId xmlns:p14="http://schemas.microsoft.com/office/powerpoint/2010/main" val="1727263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159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0000"/>
                </a:solidFill>
                <a:latin typeface="Arial Unicode MS" panose="020B0604020202020204"/>
              </a:rPr>
              <a:t>Гидрогеологические бассейны морей и океанов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9842" y="759637"/>
            <a:ext cx="11952157" cy="262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 бассейнах </a:t>
            </a:r>
            <a:r>
              <a:rPr lang="ru-RU" sz="2600" b="1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прибрежно-шельфовых областей </a:t>
            </a:r>
            <a:r>
              <a:rPr lang="ru-RU" sz="26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воз­можно наличие как </a:t>
            </a:r>
            <a:r>
              <a:rPr lang="ru-RU" sz="26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элизионных</a:t>
            </a:r>
            <a:r>
              <a:rPr lang="ru-RU" sz="26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(литостатических), так и инфильтрационных природных водонапорных систем 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 </a:t>
            </a:r>
            <a:r>
              <a:rPr lang="ru-RU" sz="26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элизионных</a:t>
            </a:r>
            <a:r>
              <a:rPr lang="ru-RU" sz="26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природных водонапорных системах, расположенных в основном под дном моря, движение вод направлено преимущественно в сторону континента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879" y="4052352"/>
            <a:ext cx="3777835" cy="2669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375" y="4052352"/>
            <a:ext cx="3711943" cy="26691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8879" y="3699942"/>
            <a:ext cx="374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0000FF"/>
                </a:solidFill>
              </a:rPr>
              <a:t>Элизионная</a:t>
            </a:r>
            <a:r>
              <a:rPr lang="ru-RU" b="1" dirty="0">
                <a:solidFill>
                  <a:srgbClr val="0000FF"/>
                </a:solidFill>
              </a:rPr>
              <a:t> водонапорная система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5240" y="3640601"/>
            <a:ext cx="466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Инфильтрационная водонапорная система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7827" y="3330610"/>
            <a:ext cx="5384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Схема образования </a:t>
            </a:r>
            <a:r>
              <a:rPr lang="ru-RU" sz="2000" b="1" i="1" dirty="0" err="1"/>
              <a:t>субмаринных</a:t>
            </a:r>
            <a:r>
              <a:rPr lang="ru-RU" sz="2000" b="1" i="1" dirty="0"/>
              <a:t>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146345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2137" y="1378425"/>
            <a:ext cx="4885899" cy="3521122"/>
          </a:xfrm>
          <a:prstGeom prst="roundRect">
            <a:avLst/>
          </a:prstGeom>
          <a:solidFill>
            <a:srgbClr val="D1F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</a:rPr>
              <a:t>Подземный водный резервуар – ПВР</a:t>
            </a:r>
          </a:p>
          <a:p>
            <a:pPr algn="ctr"/>
            <a:r>
              <a:rPr lang="ru-RU" sz="2600" dirty="0">
                <a:solidFill>
                  <a:schemeClr val="tx1"/>
                </a:solidFill>
              </a:rPr>
              <a:t>(гидрогеологическая структура,</a:t>
            </a:r>
          </a:p>
          <a:p>
            <a:pPr algn="ctr"/>
            <a:r>
              <a:rPr lang="ru-RU" sz="2600" dirty="0">
                <a:solidFill>
                  <a:schemeClr val="tx1"/>
                </a:solidFill>
              </a:rPr>
              <a:t>гидрогеологический район)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95451" y="1378425"/>
            <a:ext cx="4885899" cy="3521122"/>
          </a:xfrm>
          <a:prstGeom prst="roundRect">
            <a:avLst/>
          </a:prstGeom>
          <a:solidFill>
            <a:srgbClr val="D1F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</a:rPr>
              <a:t>Структурно-гидрогеологические подразделения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573409" y="2101756"/>
            <a:ext cx="1160060" cy="941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5527343" y="2936545"/>
            <a:ext cx="1160060" cy="941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86371" y="5350949"/>
            <a:ext cx="43341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Тесно связанные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2117402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159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0000"/>
                </a:solidFill>
                <a:latin typeface="Arial Unicode MS" panose="020B0604020202020204"/>
              </a:rPr>
              <a:t>Гидрогеологические бассейны морей и океанов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892" y="742315"/>
            <a:ext cx="7659974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 бассейнах </a:t>
            </a:r>
            <a:r>
              <a:rPr lang="ru-RU" sz="2200" b="1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дна внутренних морей </a:t>
            </a: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также от­мечается гидродинамическая связь субаэральной и </a:t>
            </a:r>
            <a:r>
              <a:rPr lang="ru-RU" sz="22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субмаринной</a:t>
            </a: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час­тей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Она характера для Каспийского, Черного, Балтийского и Среди­земного морей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 Каспийском море это проявляется в виде </a:t>
            </a:r>
            <a:r>
              <a:rPr lang="ru-RU" sz="22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субмаринного</a:t>
            </a: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грязевого вулканизма, связанного с тектонической зоной, часть которой находится на суше, часть в море, а также в виде субаэральных источников, в которых разгружаются воды </a:t>
            </a:r>
            <a:r>
              <a:rPr lang="ru-RU" sz="22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субмаринных</a:t>
            </a: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частей гид­рогеологических бассейнов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Свидетельством гидродинамической связи между </a:t>
            </a:r>
            <a:r>
              <a:rPr lang="ru-RU" sz="22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субмаринной</a:t>
            </a: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и субаэральной частями верхнеюрского карбонат­ного комплекса в Сочи-Адлерском бассейне является раз­грузка на суше сульфидных вод, широко известных под названием </a:t>
            </a:r>
            <a:r>
              <a:rPr lang="ru-RU" sz="22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мацестинских</a:t>
            </a: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866" y="742315"/>
            <a:ext cx="3980647" cy="30801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363" y="3914385"/>
            <a:ext cx="4001150" cy="280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94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159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0000"/>
                </a:solidFill>
                <a:latin typeface="Arial Unicode MS" panose="020B0604020202020204"/>
              </a:rPr>
              <a:t>Гидрогеологические бассейны морей и океанов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4885" y="912932"/>
            <a:ext cx="11842230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К гидрогеологическим бассейнам </a:t>
            </a:r>
            <a:r>
              <a:rPr lang="ru-RU" sz="3000" b="1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дна Миро­вого океана </a:t>
            </a:r>
            <a:r>
              <a:rPr lang="ru-RU" sz="3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относятся </a:t>
            </a:r>
          </a:p>
          <a:p>
            <a:pPr marL="989013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0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субмаринные</a:t>
            </a:r>
            <a:r>
              <a:rPr lang="ru-RU" sz="3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бассейны котловин, рифтов, желобов, прогибов </a:t>
            </a:r>
          </a:p>
          <a:p>
            <a:pPr marL="989013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0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субмаринные</a:t>
            </a:r>
            <a:r>
              <a:rPr lang="ru-RU" sz="3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бассейны трещинных и жильно-трещинных вод, приуроченные к положительным формам рельефа дна океана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Гидрогеологические бассейны могут содержать в своих недрах </a:t>
            </a:r>
            <a:r>
              <a:rPr lang="ru-RU" sz="30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залежи нефти и газа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Если в гидрогеологическом бассейне имеются зале­жи нефти, газа, </a:t>
            </a:r>
            <a:r>
              <a:rPr lang="ru-RU" sz="30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газоконденсата</a:t>
            </a:r>
            <a:r>
              <a:rPr lang="ru-RU" sz="3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, то его следует относить к </a:t>
            </a:r>
            <a:r>
              <a:rPr lang="ru-RU" sz="3000" b="1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нефтега­зоносным бассейнам</a:t>
            </a:r>
            <a:endParaRPr lang="ru-RU" sz="3000" dirty="0">
              <a:solidFill>
                <a:srgbClr val="000000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0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159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0000"/>
                </a:solidFill>
                <a:latin typeface="Arial Unicode MS" panose="020B0604020202020204"/>
              </a:rPr>
              <a:t>Нефтегазоносные бассейны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763" y="889844"/>
            <a:ext cx="11452485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Границы </a:t>
            </a:r>
            <a:r>
              <a:rPr lang="ru-RU" sz="28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нефтегазоносного бассейна </a:t>
            </a:r>
            <a:r>
              <a:rPr lang="ru-RU" sz="28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долж­ны совмещаться с границами </a:t>
            </a:r>
            <a:r>
              <a:rPr lang="ru-RU" sz="2800" dirty="0">
                <a:solidFill>
                  <a:srgbClr val="0000FF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гидрогеологического бассейна</a:t>
            </a:r>
            <a:endParaRPr lang="ru-RU" sz="2800" dirty="0">
              <a:solidFill>
                <a:srgbClr val="000000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Это положе­ние вытекает из современных представлений о роли гидрогеологических условий в миграции, аккумуляции и консервации скоплений нефти и га­за 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Область раскрытого залегания во­доносных комплексов (область питания) — это неотъемлемый элемент инфильтрационной водонапорной системы, определяющий величину на­поров и гидродинамические условия во всей водонапорной системе, которая может включать и залежи УВ, поэтому исключать эту область из нефтегазоносного бассейна нельзя </a:t>
            </a:r>
          </a:p>
        </p:txBody>
      </p:sp>
    </p:spTree>
    <p:extLst>
      <p:ext uri="{BB962C8B-B14F-4D97-AF65-F5344CB8AC3E}">
        <p14:creationId xmlns:p14="http://schemas.microsoft.com/office/powerpoint/2010/main" val="3209312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159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0000"/>
                </a:solidFill>
                <a:latin typeface="Arial Unicode MS" panose="020B0604020202020204"/>
              </a:rPr>
              <a:t>Нефтегазоносные бассейны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4833" y="612845"/>
            <a:ext cx="11937168" cy="590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При нефтегазогеологическом районировании широко используют по­нятия </a:t>
            </a:r>
            <a:r>
              <a:rPr lang="ru-RU" sz="2400" b="1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"нефтегазоносная провинция"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"нефтегазоносная область"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"неф­тегазоносный район"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 ряде случаев границы неф­тегазоносных провинций и нефтегазоносных гидрогеологических бас­сейнов </a:t>
            </a:r>
            <a:r>
              <a:rPr lang="ru-RU" sz="2400" u="sng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совпадают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1000"/>
              </a:spcBef>
            </a:pPr>
            <a:r>
              <a:rPr lang="ru-RU" sz="2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Это относится к таким нефтегазоносным гидрогеоло­гическим бассейнам, как Тимано-Печорский, Прикаспийский, Днепровско-Донецкий и др. </a:t>
            </a:r>
          </a:p>
          <a:p>
            <a:pPr>
              <a:spcBef>
                <a:spcPts val="1000"/>
              </a:spcBef>
            </a:pP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 отдельных случаях в пределах нефтегазоносной про­винции выделяют не один, а два и более бассейнов. </a:t>
            </a:r>
          </a:p>
          <a:p>
            <a:pPr>
              <a:spcBef>
                <a:spcPts val="1000"/>
              </a:spcBef>
            </a:pPr>
            <a:r>
              <a:rPr lang="ru-RU" sz="2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Например, в преде­лах </a:t>
            </a:r>
            <a:r>
              <a:rPr lang="ru-RU" sz="20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Лено</a:t>
            </a:r>
            <a:r>
              <a:rPr lang="ru-RU" sz="2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-Тунгусской нефтегазоносной провинции на Сибирской плат­форме располагаются два нефтегазоносных бассейна — </a:t>
            </a:r>
            <a:r>
              <a:rPr lang="ru-RU" sz="20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Ангаро</a:t>
            </a:r>
            <a:r>
              <a:rPr lang="ru-RU" sz="2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-Ленский и Тунгусский, в рамках </a:t>
            </a:r>
            <a:r>
              <a:rPr lang="ru-RU" sz="20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Предкавказско</a:t>
            </a:r>
            <a:r>
              <a:rPr lang="ru-RU" sz="2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-Крымской нефтегазоносной про­винции, также выделяются два нефтегазоносных гидрогеологических бассейна — Западно-</a:t>
            </a:r>
            <a:r>
              <a:rPr lang="ru-RU" sz="20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Предкавказский</a:t>
            </a:r>
            <a:r>
              <a:rPr lang="ru-RU" sz="2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и Восточно-</a:t>
            </a:r>
            <a:r>
              <a:rPr lang="ru-RU" sz="20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Предкавказский</a:t>
            </a:r>
            <a:r>
              <a:rPr lang="ru-RU" sz="20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и т.д.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Следовательно, характеризуя гидрогеологию нефтегазоносных </a:t>
            </a:r>
            <a:r>
              <a:rPr lang="ru-RU" sz="2400" dirty="0">
                <a:solidFill>
                  <a:srgbClr val="0000FF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бассей­нов</a:t>
            </a:r>
            <a:r>
              <a:rPr lang="ru-RU" sz="24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, мы получаем представление и о гидрогеологии нефтегазоносных </a:t>
            </a:r>
            <a:r>
              <a:rPr lang="ru-RU" sz="24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провинций</a:t>
            </a:r>
          </a:p>
        </p:txBody>
      </p:sp>
    </p:spTree>
    <p:extLst>
      <p:ext uri="{BB962C8B-B14F-4D97-AF65-F5344CB8AC3E}">
        <p14:creationId xmlns:p14="http://schemas.microsoft.com/office/powerpoint/2010/main" val="9494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896099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370371" y="1808163"/>
            <a:ext cx="982242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7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444" y="717172"/>
            <a:ext cx="7573625" cy="465111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Структурно-гидрогеологические подразделения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4721" y="5420657"/>
            <a:ext cx="11597389" cy="99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-12700" algn="just">
              <a:lnSpc>
                <a:spcPts val="1610"/>
              </a:lnSpc>
              <a:spcBef>
                <a:spcPts val="300"/>
              </a:spcBef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Определение геолого-структурных элементов, данное Е. В. </a:t>
            </a:r>
            <a:r>
              <a:rPr lang="ru-RU" dirty="0" err="1">
                <a:ea typeface="Times New Roman" panose="02020603050405020304" pitchFamily="18" charset="0"/>
              </a:rPr>
              <a:t>Пиннекером</a:t>
            </a:r>
            <a:r>
              <a:rPr lang="ru-RU" dirty="0">
                <a:ea typeface="Times New Roman" panose="02020603050405020304" pitchFamily="18" charset="0"/>
              </a:rPr>
              <a:t>: </a:t>
            </a:r>
          </a:p>
          <a:p>
            <a:pPr marL="285750" marR="12700" indent="-285750" algn="just">
              <a:lnSpc>
                <a:spcPts val="161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</a:rPr>
              <a:t>исходит из определения</a:t>
            </a:r>
            <a:r>
              <a:rPr lang="ru-RU" b="1" dirty="0">
                <a:ea typeface="Times New Roman" panose="02020603050405020304" pitchFamily="18" charset="0"/>
              </a:rPr>
              <a:t> геологической струк­туры </a:t>
            </a:r>
            <a:r>
              <a:rPr lang="ru-RU" dirty="0">
                <a:ea typeface="Times New Roman" panose="02020603050405020304" pitchFamily="18" charset="0"/>
              </a:rPr>
              <a:t>в понимании тектонистов и </a:t>
            </a:r>
          </a:p>
          <a:p>
            <a:pPr marL="285750" marR="12700" indent="-285750" algn="just">
              <a:lnSpc>
                <a:spcPts val="161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</a:rPr>
              <a:t>базируется на </a:t>
            </a:r>
            <a:r>
              <a:rPr lang="ru-RU" b="1" dirty="0">
                <a:ea typeface="Times New Roman" panose="02020603050405020304" pitchFamily="18" charset="0"/>
              </a:rPr>
              <a:t>распределении подзем­ных вод</a:t>
            </a:r>
            <a:r>
              <a:rPr lang="ru-RU" dirty="0">
                <a:ea typeface="Times New Roman" panose="02020603050405020304" pitchFamily="18" charset="0"/>
              </a:rPr>
              <a:t> в зависимости от </a:t>
            </a:r>
            <a:r>
              <a:rPr lang="ru-RU" b="1" dirty="0">
                <a:ea typeface="Times New Roman" panose="02020603050405020304" pitchFamily="18" charset="0"/>
              </a:rPr>
              <a:t>водно-</a:t>
            </a:r>
            <a:r>
              <a:rPr lang="ru-RU" b="1" dirty="0" err="1">
                <a:ea typeface="Times New Roman" panose="02020603050405020304" pitchFamily="18" charset="0"/>
              </a:rPr>
              <a:t>коллекторских</a:t>
            </a:r>
            <a:r>
              <a:rPr lang="ru-RU" b="1" dirty="0">
                <a:ea typeface="Times New Roman" panose="02020603050405020304" pitchFamily="18" charset="0"/>
              </a:rPr>
              <a:t> свойств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b="1" dirty="0">
                <a:ea typeface="Times New Roman" panose="02020603050405020304" pitchFamily="18" charset="0"/>
              </a:rPr>
              <a:t>вмещающих пород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1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Основные типы подземных водных резервуаров (ПВР)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606" y="1124262"/>
            <a:ext cx="11287594" cy="469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ru-RU" sz="3000" dirty="0"/>
              <a:t>Исторически складывались различные классификации ПВР</a:t>
            </a:r>
          </a:p>
          <a:p>
            <a:pPr>
              <a:spcBef>
                <a:spcPts val="500"/>
              </a:spcBef>
            </a:pPr>
            <a:endParaRPr lang="ru-RU" sz="3000" dirty="0"/>
          </a:p>
          <a:p>
            <a:pPr>
              <a:spcBef>
                <a:spcPts val="500"/>
              </a:spcBef>
            </a:pPr>
            <a:r>
              <a:rPr lang="ru-RU" sz="3000" dirty="0"/>
              <a:t>Ранее традиционно выделялись следующие основные типы природных резервуаров:</a:t>
            </a:r>
          </a:p>
          <a:p>
            <a:pPr>
              <a:spcBef>
                <a:spcPts val="500"/>
              </a:spcBef>
            </a:pPr>
            <a:endParaRPr lang="ru-RU" sz="3000" dirty="0"/>
          </a:p>
          <a:p>
            <a:pPr marL="719138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3000" b="1" dirty="0"/>
              <a:t>Артезианский бассейн</a:t>
            </a:r>
          </a:p>
          <a:p>
            <a:pPr marL="719138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3000" b="1" dirty="0"/>
              <a:t>Вулканогенный бассейн </a:t>
            </a:r>
            <a:r>
              <a:rPr lang="ru-RU" sz="3000" dirty="0"/>
              <a:t>(выделен дополнительно)</a:t>
            </a:r>
          </a:p>
          <a:p>
            <a:pPr marL="719138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3000" b="1" dirty="0"/>
              <a:t>Гидрогеологический массив</a:t>
            </a:r>
          </a:p>
          <a:p>
            <a:pPr marL="433388">
              <a:spcBef>
                <a:spcPts val="500"/>
              </a:spcBef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40609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Основные типы подземных водных резервуаров (ПВР)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059213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Артезианский бассейн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9665" y="2207013"/>
            <a:ext cx="11497456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just">
              <a:spcBef>
                <a:spcPts val="500"/>
              </a:spcBef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</a:rPr>
              <a:t>Приурочен к погружению, состоит из фундамента и залегающего на нем платформенного чехла, вмещает разнообразные пластовые воды: </a:t>
            </a:r>
          </a:p>
          <a:p>
            <a:pPr marL="457200" marR="12700" indent="-457200" algn="just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a typeface="Times New Roman" panose="02020603050405020304" pitchFamily="18" charset="0"/>
              </a:rPr>
              <a:t>Артезианские и грунтовые – в чехле </a:t>
            </a:r>
          </a:p>
          <a:p>
            <a:pPr marL="457200" marR="12700" indent="-457200" algn="just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a typeface="Times New Roman" panose="02020603050405020304" pitchFamily="18" charset="0"/>
              </a:rPr>
              <a:t>Трещин­ные – в фундаменте</a:t>
            </a:r>
          </a:p>
        </p:txBody>
      </p:sp>
    </p:spTree>
    <p:extLst>
      <p:ext uri="{BB962C8B-B14F-4D97-AF65-F5344CB8AC3E}">
        <p14:creationId xmlns:p14="http://schemas.microsoft.com/office/powerpoint/2010/main" val="120950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Основные типы подземных водных резервуаров (ПВР)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059213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Вулканогенный бассейн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9725" y="2551837"/>
            <a:ext cx="114374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just">
              <a:spcBef>
                <a:spcPts val="500"/>
              </a:spcBef>
            </a:pPr>
            <a:r>
              <a:rPr lang="ru-RU" sz="3200" dirty="0">
                <a:ea typeface="Times New Roman" panose="02020603050405020304" pitchFamily="18" charset="0"/>
              </a:rPr>
              <a:t>Сложен вулканогенными породами, которые перекрывают структуры артезианских бассейнов и гидрогеологических массивов, и характеризуется распространением трещинных и лавовых вод, разнообразными и сложными гидрогеологическими условиями</a:t>
            </a:r>
          </a:p>
        </p:txBody>
      </p:sp>
    </p:spTree>
    <p:extLst>
      <p:ext uri="{BB962C8B-B14F-4D97-AF65-F5344CB8AC3E}">
        <p14:creationId xmlns:p14="http://schemas.microsoft.com/office/powerpoint/2010/main" val="42195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Основные типы подземных водных резервуаров (ПВР)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059213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Гидрогеологический массив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9705" y="2315237"/>
            <a:ext cx="110627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just">
              <a:spcBef>
                <a:spcPts val="500"/>
              </a:spcBef>
            </a:pPr>
            <a:r>
              <a:rPr lang="ru-RU" sz="3200" dirty="0">
                <a:ea typeface="Times New Roman" panose="02020603050405020304" pitchFamily="18" charset="0"/>
              </a:rPr>
              <a:t>Представляет собой выход пород фундамента на поверхность (он может быть перекрыт четвертичны­ми отложениями) с преобладающим развитием трещинных вод, нередко тесно связанных с грунтовыми водами четвертичных отложений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49604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Систематизация подземных водных резервуаров (ПВР)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4755" y="831216"/>
            <a:ext cx="11467475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just">
              <a:lnSpc>
                <a:spcPct val="90000"/>
              </a:lnSpc>
            </a:pPr>
            <a:r>
              <a:rPr lang="ru-RU" sz="2600" dirty="0"/>
              <a:t>По </a:t>
            </a:r>
            <a:r>
              <a:rPr lang="ru-RU" sz="2600" b="1" i="1" u="sng" dirty="0"/>
              <a:t>двум </a:t>
            </a:r>
            <a:r>
              <a:rPr lang="ru-RU" sz="2600" dirty="0"/>
              <a:t>классификационным признакам: </a:t>
            </a:r>
          </a:p>
          <a:p>
            <a:pPr marL="457200" marR="12700" indent="-45720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600" dirty="0"/>
              <a:t>По услови­ям </a:t>
            </a:r>
            <a:r>
              <a:rPr lang="ru-RU" sz="2600" b="1" u="sng" dirty="0"/>
              <a:t>залегания</a:t>
            </a:r>
            <a:r>
              <a:rPr lang="ru-RU" sz="2600" dirty="0"/>
              <a:t>  подземных вод: морфологии их скопления, форме нахождения в литосфере</a:t>
            </a:r>
          </a:p>
          <a:p>
            <a:pPr marR="12700" algn="just">
              <a:lnSpc>
                <a:spcPct val="90000"/>
              </a:lnSpc>
            </a:pPr>
            <a:r>
              <a:rPr lang="ru-RU" sz="2600" dirty="0"/>
              <a:t>По условиям залегания наиболее крупные скопления вод в земной коре (резервуары I порядка) можно называть </a:t>
            </a:r>
            <a:r>
              <a:rPr lang="ru-RU" sz="2600" b="1" u="sng" dirty="0"/>
              <a:t>гидрогеологически­ми бассейнами</a:t>
            </a:r>
            <a:r>
              <a:rPr lang="ru-RU" sz="2600" dirty="0"/>
              <a:t>. </a:t>
            </a:r>
          </a:p>
          <a:p>
            <a:pPr marR="12700" algn="just">
              <a:lnSpc>
                <a:spcPct val="90000"/>
              </a:lnSpc>
            </a:pPr>
            <a:r>
              <a:rPr lang="ru-RU" sz="2600" dirty="0"/>
              <a:t>В случае проявления совокупности гидрогеологиче­ских бассейнов I порядка в плане и разрезе эта совокупность называ­ется</a:t>
            </a:r>
            <a:r>
              <a:rPr lang="ru-RU" sz="2600" i="1" dirty="0"/>
              <a:t> </a:t>
            </a:r>
            <a:r>
              <a:rPr lang="ru-RU" sz="2600" i="1" dirty="0" err="1"/>
              <a:t>мегабассейном</a:t>
            </a:r>
            <a:r>
              <a:rPr lang="ru-RU" sz="2600" i="1" dirty="0"/>
              <a:t> </a:t>
            </a:r>
            <a:r>
              <a:rPr lang="ru-RU" sz="2600" dirty="0"/>
              <a:t>(например, Западно-Сибирский, </a:t>
            </a:r>
            <a:r>
              <a:rPr lang="ru-RU" sz="2600" dirty="0" err="1"/>
              <a:t>Восточно­Сибирский</a:t>
            </a:r>
            <a:r>
              <a:rPr lang="ru-RU" sz="2600" dirty="0"/>
              <a:t>, Приуральский и др.). </a:t>
            </a:r>
          </a:p>
          <a:p>
            <a:pPr marR="12700" algn="just">
              <a:lnSpc>
                <a:spcPct val="90000"/>
              </a:lnSpc>
            </a:pPr>
            <a:r>
              <a:rPr lang="ru-RU" sz="2600" dirty="0" err="1"/>
              <a:t>Мегабассейн</a:t>
            </a:r>
            <a:r>
              <a:rPr lang="ru-RU" sz="2600" dirty="0"/>
              <a:t> как </a:t>
            </a:r>
            <a:r>
              <a:rPr lang="ru-RU" sz="2600" dirty="0" err="1"/>
              <a:t>надпорядковый</a:t>
            </a:r>
            <a:r>
              <a:rPr lang="ru-RU" sz="2600" dirty="0"/>
              <a:t> элемент имеет определенную аналогию с </a:t>
            </a:r>
            <a:r>
              <a:rPr lang="ru-RU" sz="2600" i="1" dirty="0"/>
              <a:t>артезианской областью</a:t>
            </a:r>
            <a:endParaRPr lang="ru-RU" sz="2600" dirty="0">
              <a:ea typeface="Times New Roman" panose="02020603050405020304" pitchFamily="18" charset="0"/>
            </a:endParaRPr>
          </a:p>
          <a:p>
            <a:pPr marL="457200" marR="127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marR="12700" indent="-45720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600" dirty="0"/>
              <a:t>По условиям </a:t>
            </a:r>
            <a:r>
              <a:rPr lang="ru-RU" sz="2600" b="1" u="sng" dirty="0"/>
              <a:t>движения</a:t>
            </a:r>
            <a:r>
              <a:rPr lang="ru-RU" sz="2600" dirty="0"/>
              <a:t> подземных вод в бассейнах выделяются геогидродинамические системы</a:t>
            </a:r>
          </a:p>
          <a:p>
            <a:pPr marR="12700" algn="just">
              <a:lnSpc>
                <a:spcPct val="90000"/>
              </a:lnSpc>
            </a:pPr>
            <a:r>
              <a:rPr lang="ru-RU" sz="2600" b="1" u="sng" dirty="0"/>
              <a:t>Геогидродинамическая система </a:t>
            </a:r>
            <a:r>
              <a:rPr lang="ru-RU" sz="2600" dirty="0"/>
              <a:t>– система  литосферных вод вместе с вмещающими их пластами и трещинными зонами, характеризующаяся общими (сходными) условиями возникновения дви­жения вод</a:t>
            </a:r>
            <a:endParaRPr lang="ru-RU" sz="2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70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10637</TotalTime>
  <Words>3320</Words>
  <Application>Microsoft Office PowerPoint</Application>
  <PresentationFormat>Широкоэкранный</PresentationFormat>
  <Paragraphs>324</Paragraphs>
  <Slides>34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Гидрогеологические исследования на месторождениях углеводородного сырья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Учетная запись Майкрософт</cp:lastModifiedBy>
  <cp:revision>411</cp:revision>
  <cp:lastPrinted>2021-02-05T10:51:00Z</cp:lastPrinted>
  <dcterms:created xsi:type="dcterms:W3CDTF">2021-01-21T10:38:20Z</dcterms:created>
  <dcterms:modified xsi:type="dcterms:W3CDTF">2025-11-10T05:47:36Z</dcterms:modified>
</cp:coreProperties>
</file>