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notesMasterIdLst>
    <p:notesMasterId r:id="rId31"/>
  </p:notesMasterIdLst>
  <p:sldIdLst>
    <p:sldId id="259" r:id="rId2"/>
    <p:sldId id="503" r:id="rId3"/>
    <p:sldId id="487" r:id="rId4"/>
    <p:sldId id="486" r:id="rId5"/>
    <p:sldId id="485" r:id="rId6"/>
    <p:sldId id="484" r:id="rId7"/>
    <p:sldId id="483" r:id="rId8"/>
    <p:sldId id="482" r:id="rId9"/>
    <p:sldId id="481" r:id="rId10"/>
    <p:sldId id="480" r:id="rId11"/>
    <p:sldId id="479" r:id="rId12"/>
    <p:sldId id="478" r:id="rId13"/>
    <p:sldId id="488" r:id="rId14"/>
    <p:sldId id="489" r:id="rId15"/>
    <p:sldId id="490" r:id="rId16"/>
    <p:sldId id="491" r:id="rId17"/>
    <p:sldId id="492" r:id="rId18"/>
    <p:sldId id="477" r:id="rId19"/>
    <p:sldId id="494" r:id="rId20"/>
    <p:sldId id="495" r:id="rId21"/>
    <p:sldId id="496" r:id="rId22"/>
    <p:sldId id="500" r:id="rId23"/>
    <p:sldId id="504" r:id="rId24"/>
    <p:sldId id="498" r:id="rId25"/>
    <p:sldId id="509" r:id="rId26"/>
    <p:sldId id="501" r:id="rId27"/>
    <p:sldId id="502" r:id="rId28"/>
    <p:sldId id="497" r:id="rId29"/>
    <p:sldId id="313" r:id="rId30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1F9FB"/>
    <a:srgbClr val="88EFF4"/>
    <a:srgbClr val="E3A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67590" autoAdjust="0"/>
  </p:normalViewPr>
  <p:slideViewPr>
    <p:cSldViewPr snapToGrid="0">
      <p:cViewPr varScale="1">
        <p:scale>
          <a:sx n="59" d="100"/>
          <a:sy n="59" d="100"/>
        </p:scale>
        <p:origin x="1589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0D66E-5502-4586-AF3A-57B35D1A50E3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49F00-58AD-4215-85D5-6FC185811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4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68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5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7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5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Знание величины геотермического градиента в районе исследования позволяет прогнозировать температуру на глубинах, где еще не было проведено замеров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01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1200" dirty="0"/>
              <a:t>Вследствие большей длительности про­цессов рассеяния древние бассейны по сравнению с молодыми характери­зуются меньшей плотностью запасов </a:t>
            </a:r>
            <a:r>
              <a:rPr lang="ru-RU" altLang="ru-RU" sz="1200" dirty="0" err="1"/>
              <a:t>водорастворенного</a:t>
            </a:r>
            <a:r>
              <a:rPr lang="ru-RU" altLang="ru-RU" sz="1200" dirty="0"/>
              <a:t> газа на единицу объема пород, что связано также со снижением интенсивности генерации УВ во времени.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1200" dirty="0"/>
              <a:t>Бассейны вод с высокой насыщенностью УВ газами обычно совпа­дают с бассейнами термальных вод, обогащенных промышленно ценными химическими элементами и зачастую обладающих бальнеологическими свойствами. 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1200" dirty="0"/>
              <a:t>Это позволяет осуществлять эффективную комплексную экс­плуатацию вод НГБ, углеводородное сырье которых практически неисчер­паемо: по подсчетам отдельных исследователей глобальные ресурсы рас­творенных газов осадочной оболочки Земли составляют 10</a:t>
            </a:r>
            <a:r>
              <a:rPr lang="ru-RU" altLang="ru-RU" sz="1200" baseline="30000" dirty="0"/>
              <a:t>16</a:t>
            </a:r>
            <a:r>
              <a:rPr lang="ru-RU" altLang="ru-RU" sz="1200" dirty="0"/>
              <a:t>-10</a:t>
            </a:r>
            <a:r>
              <a:rPr lang="ru-RU" altLang="ru-RU" sz="1200" baseline="30000" dirty="0"/>
              <a:t>18</a:t>
            </a:r>
            <a:r>
              <a:rPr lang="ru-RU" altLang="ru-RU" sz="1200" dirty="0"/>
              <a:t> 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8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i="1" dirty="0"/>
              <a:t>Металлоносные</a:t>
            </a:r>
            <a:r>
              <a:rPr lang="ru-RU" sz="1200" dirty="0"/>
              <a:t> хлоридные рассолы НГБ среди других видов литосферных водных растворов по концентрации и запасам ценных металлов (лития, цезия, стронция, рубидия) и других элементов (йода, брома, бора) имеют наибольшее значение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/>
              <a:t>Текст</a:t>
            </a:r>
            <a:r>
              <a:rPr lang="ru-RU" sz="1200" baseline="0" dirty="0"/>
              <a:t> слайда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видно из таблицы, концентрации семи элементов в водах бассей­нов, по которым приведены данные, превышают кондиционные величины, и, следовательно, можно говорить о наличии ресурсов этих веществ и о возможности их промышленного использования.</a:t>
            </a:r>
          </a:p>
          <a:p>
            <a:endParaRPr lang="ru-RU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Промышленными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считаются такие воды и рассолы, которые содер­жат полезные компоненты в количестве, обеспечивающем с учетом гидро­геологических и технико-экономических показателей рентабельность их добычи и переработки. Из табл. видно также, что концентрация ряда ценных элементов в НГБ Русской плиты далеко не достигает наибольших ее величин в литосферных водных растворах (калий, стронций, бром, йод). Максимальное содержание этих элементов известно в рассолах некоторых других бассейнов, в частности,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Ангаро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-Ленского.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7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Ле­чебная минеральная вода одновременно может быть и промышленной, термальной, может содержать большие количества УВ газов, т.е. это комплексное гидроминеральное сырье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79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4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0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1925-C663-4138-AF51-B49780D88194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9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4F14-BA1D-436B-90A8-4BD65F9F654A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4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4407-A398-40DB-B5D4-9F9BE2E29E83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83-2771-4D3A-93E9-0CD45B6466F0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F535-1EC0-4B79-AFBF-2CB580B27D85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7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C62B-5ABD-4FFB-AFA1-9436150C1619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41C5-D578-4D4A-8CCC-1C9F322C3F4F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3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530A-27E6-4C86-A054-0C63C631B19B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7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5D08-3B6A-40BA-887B-5DCA852948B8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1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C373-E1E9-4DFC-ABA1-81FA0554BA03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7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4A58-2296-406F-A913-7D57CCB37581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0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3824F-362E-4C8D-B5B1-D46C582234BD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1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.tileuberdi@satbayev.universit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03730" y="1308406"/>
            <a:ext cx="10650070" cy="15683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/>
              <a:t>Лекция </a:t>
            </a:r>
            <a:r>
              <a:rPr lang="en-US" sz="4000" dirty="0"/>
              <a:t>9</a:t>
            </a:r>
            <a:r>
              <a:rPr lang="ru-RU" sz="4000" dirty="0"/>
              <a:t>. Основы </a:t>
            </a:r>
            <a:r>
              <a:rPr lang="ru-RU" sz="4000" dirty="0" err="1"/>
              <a:t>гидрогеотермии</a:t>
            </a:r>
            <a:r>
              <a:rPr lang="ru-RU" sz="4000" dirty="0"/>
              <a:t>. </a:t>
            </a:r>
            <a:br>
              <a:rPr lang="en-US" sz="4000" dirty="0"/>
            </a:br>
            <a:r>
              <a:rPr lang="ru-RU" sz="4000" dirty="0"/>
              <a:t>Полезные воды и </a:t>
            </a:r>
            <a:r>
              <a:rPr lang="ru-RU" sz="4000" dirty="0" err="1"/>
              <a:t>техногенез</a:t>
            </a:r>
            <a:r>
              <a:rPr lang="ru-RU" sz="4000" dirty="0"/>
              <a:t> в недрах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51313" y="4079377"/>
            <a:ext cx="11961091" cy="675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Гидрогеологические исследования на месторождениях углеводородного сырья</a:t>
            </a: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7398326" y="5680751"/>
            <a:ext cx="4412507" cy="1040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ru-RU" sz="1800" dirty="0" err="1"/>
              <a:t>Тілеуберді</a:t>
            </a:r>
            <a:r>
              <a:rPr lang="ru-RU" sz="1800" dirty="0"/>
              <a:t> </a:t>
            </a:r>
            <a:r>
              <a:rPr lang="ru-RU" sz="1800" dirty="0" err="1"/>
              <a:t>Нұрбол</a:t>
            </a:r>
            <a:r>
              <a:rPr lang="ru-RU" sz="1800" dirty="0"/>
              <a:t>,</a:t>
            </a:r>
          </a:p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ru-RU" sz="1800" dirty="0" err="1"/>
              <a:t>Ассоц</a:t>
            </a:r>
            <a:r>
              <a:rPr lang="ru-RU" sz="1800" dirty="0"/>
              <a:t>. профессор кафедры </a:t>
            </a:r>
            <a:r>
              <a:rPr lang="ru-RU" sz="1800" dirty="0" err="1"/>
              <a:t>ГИиНГГ</a:t>
            </a:r>
            <a:endParaRPr lang="ru-RU" sz="1800" dirty="0"/>
          </a:p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en-US" sz="1800" dirty="0"/>
              <a:t>e-mail</a:t>
            </a:r>
            <a:r>
              <a:rPr lang="ru-RU" sz="1800" dirty="0"/>
              <a:t>: </a:t>
            </a:r>
            <a:r>
              <a:rPr lang="en-US" sz="1800" dirty="0" err="1">
                <a:hlinkClick r:id="rId4"/>
              </a:rPr>
              <a:t>n.tileuberdi@satbayev.university</a:t>
            </a:r>
            <a:r>
              <a:rPr lang="en-US" sz="1800" dirty="0"/>
              <a:t> </a:t>
            </a:r>
            <a:endParaRPr lang="ru-RU" sz="1800" dirty="0"/>
          </a:p>
          <a:p>
            <a:pPr algn="r">
              <a:lnSpc>
                <a:spcPts val="2500"/>
              </a:lnSpc>
              <a:spcBef>
                <a:spcPts val="0"/>
              </a:spcBef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250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7156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Основы </a:t>
            </a:r>
            <a:r>
              <a:rPr lang="ru-RU" dirty="0" err="1"/>
              <a:t>гидрогеотермии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7534" y="906811"/>
            <a:ext cx="3963555" cy="47107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890" y="694809"/>
            <a:ext cx="6364616" cy="3340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Величины геотермических градиентов зависят от многих факторов, прежде всего от термических свойств горных пород (теплопроводнос­ти), а также от их состава, </a:t>
            </a:r>
            <a:r>
              <a:rPr lang="ru-RU" sz="2400" dirty="0" err="1"/>
              <a:t>водонасыщенности</a:t>
            </a:r>
            <a:r>
              <a:rPr lang="ru-RU" sz="2400" dirty="0"/>
              <a:t> и т.п.</a:t>
            </a:r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Геотермические градиенты песчаных и глинистых пород различны</a:t>
            </a:r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Ниже уровня 1,2 км отмечается тенденция снижения геотермического градиента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11840" y="245872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Глинистые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37906" y="3009453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Песчаные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30720" y="2402557"/>
            <a:ext cx="2722880" cy="56163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5633718" y="3536356"/>
            <a:ext cx="2420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Тенденция снижения </a:t>
            </a:r>
            <a:r>
              <a:rPr lang="ru-RU" dirty="0" err="1">
                <a:solidFill>
                  <a:srgbClr val="0000FF"/>
                </a:solidFill>
              </a:rPr>
              <a:t>геотермич</a:t>
            </a:r>
            <a:r>
              <a:rPr lang="ru-RU" dirty="0">
                <a:solidFill>
                  <a:srgbClr val="0000FF"/>
                </a:solidFill>
              </a:rPr>
              <a:t>. градиента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199630" y="2632075"/>
            <a:ext cx="10795" cy="258762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33971" y="4075633"/>
            <a:ext cx="636845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Температура на задан­ной глубине в однородных по теплофизическим свойствам породах определяется по формуле</a:t>
            </a:r>
          </a:p>
          <a:p>
            <a:pPr algn="ctr" defTabSz="914400">
              <a:lnSpc>
                <a:spcPct val="90000"/>
              </a:lnSpc>
            </a:pPr>
            <a:r>
              <a:rPr lang="en-US" sz="2400" dirty="0" err="1"/>
              <a:t>t</a:t>
            </a:r>
            <a:r>
              <a:rPr lang="en-US" sz="2400" baseline="-25000" dirty="0" err="1"/>
              <a:t>H</a:t>
            </a:r>
            <a:r>
              <a:rPr lang="ru-RU" sz="2400" dirty="0"/>
              <a:t>=</a:t>
            </a:r>
            <a:r>
              <a:rPr lang="en-US" sz="2400" dirty="0"/>
              <a:t>t</a:t>
            </a:r>
            <a:r>
              <a:rPr lang="ru-RU" sz="2400" baseline="-25000" dirty="0"/>
              <a:t>1</a:t>
            </a:r>
            <a:r>
              <a:rPr lang="ru-RU" sz="2400" dirty="0"/>
              <a:t>+Г</a:t>
            </a:r>
            <a:r>
              <a:rPr lang="ru-RU" sz="2400" baseline="-25000" dirty="0"/>
              <a:t>ср</a:t>
            </a:r>
            <a:r>
              <a:rPr lang="ru-RU" sz="2400" dirty="0"/>
              <a:t>(</a:t>
            </a:r>
            <a:r>
              <a:rPr lang="en-US" sz="2400" dirty="0"/>
              <a:t>H</a:t>
            </a:r>
            <a:r>
              <a:rPr lang="ru-RU" sz="2400" dirty="0"/>
              <a:t>-</a:t>
            </a:r>
            <a:r>
              <a:rPr lang="en-US" sz="2400" dirty="0"/>
              <a:t>H</a:t>
            </a:r>
            <a:r>
              <a:rPr lang="ru-RU" sz="2400" baseline="-25000" dirty="0"/>
              <a:t>0</a:t>
            </a:r>
            <a:r>
              <a:rPr lang="ru-RU" sz="2400" dirty="0"/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50" y="5681487"/>
            <a:ext cx="1053465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en-US" sz="2200" dirty="0"/>
              <a:t>t</a:t>
            </a:r>
            <a:r>
              <a:rPr lang="ru-RU" sz="2200" baseline="-25000" dirty="0"/>
              <a:t>1</a:t>
            </a:r>
            <a:r>
              <a:rPr lang="ru-RU" sz="2200" dirty="0"/>
              <a:t> – фактическая температура на глубине замера </a:t>
            </a:r>
            <a:r>
              <a:rPr lang="en-US" sz="2200" dirty="0"/>
              <a:t>H</a:t>
            </a:r>
            <a:r>
              <a:rPr lang="ru-RU" sz="2200" baseline="-25000" dirty="0"/>
              <a:t>0</a:t>
            </a:r>
          </a:p>
          <a:p>
            <a:pPr defTabSz="914400">
              <a:lnSpc>
                <a:spcPct val="90000"/>
              </a:lnSpc>
            </a:pPr>
            <a:r>
              <a:rPr lang="ru-RU" sz="2200" dirty="0"/>
              <a:t>Н – заданная глубина экстраполяции</a:t>
            </a:r>
          </a:p>
          <a:p>
            <a:pPr defTabSz="914400">
              <a:lnSpc>
                <a:spcPct val="90000"/>
              </a:lnSpc>
            </a:pPr>
            <a:r>
              <a:rPr lang="ru-RU" sz="2200" dirty="0" err="1"/>
              <a:t>Г</a:t>
            </a:r>
            <a:r>
              <a:rPr lang="ru-RU" sz="2200" baseline="-25000" dirty="0" err="1"/>
              <a:t>ср</a:t>
            </a:r>
            <a:r>
              <a:rPr lang="ru-RU" sz="2200" dirty="0"/>
              <a:t> – среднее значение геотермического гра­диента</a:t>
            </a:r>
          </a:p>
        </p:txBody>
      </p:sp>
    </p:spTree>
    <p:extLst>
      <p:ext uri="{BB962C8B-B14F-4D97-AF65-F5344CB8AC3E}">
        <p14:creationId xmlns:p14="http://schemas.microsoft.com/office/powerpoint/2010/main" val="104286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Основы </a:t>
            </a:r>
            <a:r>
              <a:rPr lang="ru-RU" dirty="0" err="1"/>
              <a:t>гидрогеотермии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1053" y="1281801"/>
            <a:ext cx="11582400" cy="383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В перераспределении теплоты </a:t>
            </a:r>
            <a:r>
              <a:rPr lang="ru-RU" sz="2800" b="1" dirty="0">
                <a:solidFill>
                  <a:srgbClr val="C00000"/>
                </a:solidFill>
              </a:rPr>
              <a:t>в </a:t>
            </a:r>
            <a:r>
              <a:rPr lang="ru-RU" sz="2800" b="1" dirty="0" err="1">
                <a:solidFill>
                  <a:srgbClr val="C00000"/>
                </a:solidFill>
              </a:rPr>
              <a:t>нефтегазоводоносных</a:t>
            </a:r>
            <a:r>
              <a:rPr lang="ru-RU" sz="2800" b="1" dirty="0">
                <a:solidFill>
                  <a:srgbClr val="C00000"/>
                </a:solidFill>
              </a:rPr>
              <a:t> комплексах </a:t>
            </a:r>
            <a:r>
              <a:rPr lang="ru-RU" sz="2800" dirty="0"/>
              <a:t>пластовые воды играют существенную роль</a:t>
            </a:r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При движении вод от областей питания через прогибы в направлении плат­форм в водоносных комплексах происходит </a:t>
            </a:r>
            <a:r>
              <a:rPr lang="ru-RU" sz="2800" dirty="0">
                <a:solidFill>
                  <a:srgbClr val="C00000"/>
                </a:solidFill>
              </a:rPr>
              <a:t>перераспределение тепловой энергии</a:t>
            </a:r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Наличие </a:t>
            </a:r>
            <a:r>
              <a:rPr lang="ru-RU" sz="2800" dirty="0">
                <a:solidFill>
                  <a:srgbClr val="C00000"/>
                </a:solidFill>
              </a:rPr>
              <a:t>тектонических нарушений</a:t>
            </a:r>
            <a:r>
              <a:rPr lang="ru-RU" sz="2800" dirty="0"/>
              <a:t> (преимущественно прово­дящих) способствует проникновению в вышезалегающие водоносные толщи вод с повышенной температурой и образованию </a:t>
            </a:r>
            <a:r>
              <a:rPr lang="ru-RU" sz="2800" dirty="0" err="1">
                <a:solidFill>
                  <a:srgbClr val="C00000"/>
                </a:solidFill>
              </a:rPr>
              <a:t>гидрогеотермических</a:t>
            </a:r>
            <a:r>
              <a:rPr lang="ru-RU" sz="2800" dirty="0">
                <a:solidFill>
                  <a:srgbClr val="C00000"/>
                </a:solidFill>
              </a:rPr>
              <a:t> аномалий</a:t>
            </a:r>
          </a:p>
        </p:txBody>
      </p:sp>
    </p:spTree>
    <p:extLst>
      <p:ext uri="{BB962C8B-B14F-4D97-AF65-F5344CB8AC3E}">
        <p14:creationId xmlns:p14="http://schemas.microsoft.com/office/powerpoint/2010/main" val="340989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Основы </a:t>
            </a:r>
            <a:r>
              <a:rPr lang="ru-RU" dirty="0" err="1"/>
              <a:t>гидрогеотермии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6700" y="712178"/>
            <a:ext cx="11753850" cy="590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2800" dirty="0"/>
              <a:t>Количество теплоты, привносимое водным потоком, оценивается исходя из </a:t>
            </a:r>
            <a:r>
              <a:rPr lang="ru-RU" sz="2800" dirty="0">
                <a:solidFill>
                  <a:srgbClr val="C00000"/>
                </a:solidFill>
              </a:rPr>
              <a:t>уравнения теплового баланса</a:t>
            </a:r>
            <a:r>
              <a:rPr lang="ru-RU" sz="2800" dirty="0"/>
              <a:t>: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3600" dirty="0"/>
              <a:t>Q=Q</a:t>
            </a:r>
            <a:r>
              <a:rPr lang="en-US" sz="3600" baseline="-25000" dirty="0"/>
              <a:t>1</a:t>
            </a:r>
            <a:r>
              <a:rPr lang="en-US" sz="3600" dirty="0"/>
              <a:t>+Q</a:t>
            </a:r>
            <a:r>
              <a:rPr lang="en-US" sz="3600" baseline="-25000" dirty="0"/>
              <a:t>2</a:t>
            </a:r>
            <a:r>
              <a:rPr lang="en-US" sz="3600" dirty="0"/>
              <a:t>+Q</a:t>
            </a:r>
            <a:r>
              <a:rPr lang="en-US" sz="3600" baseline="-25000" dirty="0"/>
              <a:t>3</a:t>
            </a:r>
            <a:endParaRPr lang="ru-RU" sz="3600" baseline="-25000" dirty="0"/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300" dirty="0"/>
              <a:t>Q </a:t>
            </a:r>
            <a:r>
              <a:rPr lang="ru-RU" sz="2300" dirty="0"/>
              <a:t>– избыток тепловой энергии, привносимый подземным потоком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300" dirty="0"/>
              <a:t>Q</a:t>
            </a:r>
            <a:r>
              <a:rPr lang="ru-RU" sz="2300" baseline="-25000" dirty="0"/>
              <a:t>1</a:t>
            </a:r>
            <a:r>
              <a:rPr lang="ru-RU" sz="2300" dirty="0"/>
              <a:t>, </a:t>
            </a:r>
            <a:r>
              <a:rPr lang="en-US" sz="2300" dirty="0"/>
              <a:t>Q</a:t>
            </a:r>
            <a:r>
              <a:rPr lang="ru-RU" sz="2300" baseline="-25000" dirty="0"/>
              <a:t>2</a:t>
            </a:r>
            <a:r>
              <a:rPr lang="ru-RU" sz="2300" dirty="0"/>
              <a:t> – количество теплоты, соответственно приобретенное в зоне максимального прогрева и заключенное в потоке после прохождения им изучаемого участка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300" dirty="0"/>
              <a:t>Q</a:t>
            </a:r>
            <a:r>
              <a:rPr lang="ru-RU" sz="2300" baseline="-25000" dirty="0"/>
              <a:t>3</a:t>
            </a:r>
            <a:r>
              <a:rPr lang="ru-RU" sz="2300" dirty="0"/>
              <a:t> – потеря тепловой энергии потоком за счет радиации при движении от зоны максимального прогрева до изучаемо­го участка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dirty="0"/>
              <a:t>Q</a:t>
            </a:r>
            <a:r>
              <a:rPr lang="ru-RU" sz="2800" baseline="-25000" dirty="0"/>
              <a:t>3</a:t>
            </a:r>
            <a:r>
              <a:rPr lang="ru-RU" sz="2800" dirty="0"/>
              <a:t> =(𝜆(</a:t>
            </a:r>
            <a:r>
              <a:rPr lang="en-US" sz="2800" dirty="0"/>
              <a:t>t</a:t>
            </a:r>
            <a:r>
              <a:rPr lang="ru-RU" sz="2800" baseline="-25000" dirty="0"/>
              <a:t>2</a:t>
            </a:r>
            <a:r>
              <a:rPr lang="ru-RU" sz="2800" dirty="0"/>
              <a:t>-</a:t>
            </a:r>
            <a:r>
              <a:rPr lang="en-US" sz="2800" dirty="0"/>
              <a:t>t</a:t>
            </a:r>
            <a:r>
              <a:rPr lang="ru-RU" sz="2800" baseline="-25000" dirty="0"/>
              <a:t>1</a:t>
            </a:r>
            <a:r>
              <a:rPr lang="ru-RU" sz="2800" dirty="0"/>
              <a:t>)/</a:t>
            </a:r>
            <a:r>
              <a:rPr lang="en-US" sz="2800" i="1" dirty="0"/>
              <a:t>l</a:t>
            </a:r>
            <a:r>
              <a:rPr lang="ru-RU" sz="2800" dirty="0"/>
              <a:t>)</a:t>
            </a:r>
            <a:r>
              <a:rPr lang="en-US" sz="2800" dirty="0"/>
              <a:t>S𝜏</a:t>
            </a:r>
            <a:endParaRPr lang="ru-RU" sz="2800" dirty="0"/>
          </a:p>
          <a:p>
            <a:pPr marL="723900" defTabSz="914400">
              <a:lnSpc>
                <a:spcPct val="90000"/>
              </a:lnSpc>
              <a:spcBef>
                <a:spcPts val="500"/>
              </a:spcBef>
            </a:pPr>
            <a:r>
              <a:rPr lang="ru-RU" sz="2300" dirty="0"/>
              <a:t>(</a:t>
            </a:r>
            <a:r>
              <a:rPr lang="en-US" sz="2300" dirty="0"/>
              <a:t>t</a:t>
            </a:r>
            <a:r>
              <a:rPr lang="ru-RU" sz="2300" baseline="-25000" dirty="0"/>
              <a:t>2</a:t>
            </a:r>
            <a:r>
              <a:rPr lang="ru-RU" sz="2300" dirty="0"/>
              <a:t>-</a:t>
            </a:r>
            <a:r>
              <a:rPr lang="en-US" sz="2300" dirty="0"/>
              <a:t>t</a:t>
            </a:r>
            <a:r>
              <a:rPr lang="ru-RU" sz="2300" baseline="-25000" dirty="0"/>
              <a:t>1</a:t>
            </a:r>
            <a:r>
              <a:rPr lang="ru-RU" sz="2300" dirty="0"/>
              <a:t>) – перепад температур от нагретого слоя до поверхности</a:t>
            </a:r>
          </a:p>
          <a:p>
            <a:pPr marL="723900" defTabSz="914400">
              <a:lnSpc>
                <a:spcPct val="90000"/>
              </a:lnSpc>
              <a:spcBef>
                <a:spcPts val="500"/>
              </a:spcBef>
            </a:pPr>
            <a:r>
              <a:rPr lang="ru-RU" sz="2300" dirty="0"/>
              <a:t>𝜆 – коэффициент теплопроводности перекрывающей толщи</a:t>
            </a:r>
          </a:p>
          <a:p>
            <a:pPr marL="723900" defTabSz="914400">
              <a:lnSpc>
                <a:spcPct val="90000"/>
              </a:lnSpc>
              <a:spcBef>
                <a:spcPts val="500"/>
              </a:spcBef>
            </a:pPr>
            <a:r>
              <a:rPr lang="en-US" sz="2300" i="1" dirty="0"/>
              <a:t>l</a:t>
            </a:r>
            <a:r>
              <a:rPr lang="ru-RU" sz="2300" dirty="0"/>
              <a:t> – мощность перекрывающей толщи</a:t>
            </a:r>
          </a:p>
          <a:p>
            <a:pPr marL="723900" defTabSz="914400">
              <a:lnSpc>
                <a:spcPct val="90000"/>
              </a:lnSpc>
              <a:spcBef>
                <a:spcPts val="500"/>
              </a:spcBef>
            </a:pPr>
            <a:r>
              <a:rPr lang="en-US" sz="2300" dirty="0"/>
              <a:t>S </a:t>
            </a:r>
            <a:r>
              <a:rPr lang="ru-RU" sz="2300" dirty="0"/>
              <a:t>– площадь, для которой рассчитывается потеря теплоты</a:t>
            </a:r>
          </a:p>
          <a:p>
            <a:pPr marL="723900" defTabSz="914400">
              <a:lnSpc>
                <a:spcPct val="90000"/>
              </a:lnSpc>
              <a:spcBef>
                <a:spcPts val="500"/>
              </a:spcBef>
            </a:pPr>
            <a:r>
              <a:rPr lang="en-US" sz="2300" dirty="0"/>
              <a:t>𝜏 </a:t>
            </a:r>
            <a:r>
              <a:rPr lang="ru-RU" sz="2300" dirty="0"/>
              <a:t>– время</a:t>
            </a:r>
          </a:p>
        </p:txBody>
      </p:sp>
    </p:spTree>
    <p:extLst>
      <p:ext uri="{BB962C8B-B14F-4D97-AF65-F5344CB8AC3E}">
        <p14:creationId xmlns:p14="http://schemas.microsoft.com/office/powerpoint/2010/main" val="159992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Основы </a:t>
            </a:r>
            <a:r>
              <a:rPr lang="ru-RU" dirty="0" err="1"/>
              <a:t>гидрогеотермии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990600"/>
            <a:ext cx="4779645" cy="53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90500" y="1219200"/>
            <a:ext cx="6800850" cy="354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Исходным материалом для </a:t>
            </a:r>
            <a:r>
              <a:rPr lang="ru-RU" sz="2400" dirty="0" err="1"/>
              <a:t>гидрогеотермических</a:t>
            </a:r>
            <a:r>
              <a:rPr lang="ru-RU" sz="2400" dirty="0"/>
              <a:t> исследований слу­жат замеры температуры в скважинах, проводимые электрическими и ртутными термометрами 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На основе обработки по­лученных данных строятся </a:t>
            </a:r>
            <a:r>
              <a:rPr lang="ru-RU" sz="2400" dirty="0" err="1"/>
              <a:t>гидрогеотермические</a:t>
            </a:r>
            <a:r>
              <a:rPr lang="ru-RU" sz="2400" dirty="0"/>
              <a:t> разрезы, отражающие закономерности распределения температур на нефтяных и газовых месторождениях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61921" y="5403218"/>
            <a:ext cx="572942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rgbClr val="0000FF"/>
                </a:solidFill>
              </a:rPr>
              <a:t>Распределение температур в продуктивных частях разреза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00900" y="653917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 err="1">
                <a:solidFill>
                  <a:srgbClr val="0000FF"/>
                </a:solidFill>
              </a:rPr>
              <a:t>Уренгойское</a:t>
            </a:r>
            <a:r>
              <a:rPr lang="ru-RU" sz="2000" dirty="0">
                <a:solidFill>
                  <a:srgbClr val="0000FF"/>
                </a:solidFill>
              </a:rPr>
              <a:t> м-е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32595" y="651814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0000FF"/>
                </a:solidFill>
              </a:rPr>
              <a:t>Медвежье м-е</a:t>
            </a:r>
          </a:p>
        </p:txBody>
      </p:sp>
    </p:spTree>
    <p:extLst>
      <p:ext uri="{BB962C8B-B14F-4D97-AF65-F5344CB8AC3E}">
        <p14:creationId xmlns:p14="http://schemas.microsoft.com/office/powerpoint/2010/main" val="290283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28" y="911952"/>
            <a:ext cx="8263572" cy="5167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6042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Основы </a:t>
            </a:r>
            <a:r>
              <a:rPr lang="ru-RU" dirty="0" err="1"/>
              <a:t>гидрогеотермии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9550" y="1765626"/>
            <a:ext cx="31623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dirty="0"/>
              <a:t>Составляются карты </a:t>
            </a:r>
            <a:r>
              <a:rPr lang="ru-RU" sz="2400" dirty="0" err="1"/>
              <a:t>геоизотерм</a:t>
            </a:r>
            <a:r>
              <a:rPr lang="ru-RU" sz="2400" dirty="0"/>
              <a:t>, карты-срезы, на которых показаны изменения температур на определенных гипсомет­рических отметках, карты геотермических параметров, </a:t>
            </a:r>
            <a:r>
              <a:rPr lang="ru-RU" sz="2400" dirty="0" err="1"/>
              <a:t>гидрогеотермические</a:t>
            </a:r>
            <a:r>
              <a:rPr lang="ru-RU" sz="2400" dirty="0"/>
              <a:t> профильные разрезы:</a:t>
            </a:r>
          </a:p>
        </p:txBody>
      </p:sp>
    </p:spTree>
    <p:extLst>
      <p:ext uri="{BB962C8B-B14F-4D97-AF65-F5344CB8AC3E}">
        <p14:creationId xmlns:p14="http://schemas.microsoft.com/office/powerpoint/2010/main" val="4135317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Основы </a:t>
            </a:r>
            <a:r>
              <a:rPr lang="ru-RU" dirty="0" err="1"/>
              <a:t>гидрогеотермии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629826"/>
            <a:ext cx="11620500" cy="605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Получаемые </a:t>
            </a:r>
            <a:r>
              <a:rPr lang="ru-RU" sz="2400" dirty="0" err="1"/>
              <a:t>гидрогеотермические</a:t>
            </a:r>
            <a:r>
              <a:rPr lang="ru-RU" sz="2400" dirty="0"/>
              <a:t> данные широко используются при решении вопросов </a:t>
            </a:r>
            <a:r>
              <a:rPr lang="ru-RU" sz="2400" dirty="0">
                <a:solidFill>
                  <a:srgbClr val="C00000"/>
                </a:solidFill>
              </a:rPr>
              <a:t>нефтегазовой геологии 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Сведения о геотер­мическом режиме недр позволяют судить о процессах </a:t>
            </a:r>
            <a:r>
              <a:rPr lang="ru-RU" sz="2400" dirty="0" err="1">
                <a:solidFill>
                  <a:srgbClr val="C00000"/>
                </a:solidFill>
              </a:rPr>
              <a:t>нефтегазообразования</a:t>
            </a:r>
            <a:r>
              <a:rPr lang="ru-RU" sz="2400" dirty="0"/>
              <a:t> и </a:t>
            </a:r>
            <a:r>
              <a:rPr lang="ru-RU" sz="2400" dirty="0" err="1">
                <a:solidFill>
                  <a:srgbClr val="C00000"/>
                </a:solidFill>
              </a:rPr>
              <a:t>нефтегазонакопления</a:t>
            </a:r>
            <a:r>
              <a:rPr lang="ru-RU" sz="2400" dirty="0"/>
              <a:t> в осадочной толще земной коры, поскольку температурные условия оказывают решающее влияние на степень преоб­разования ОВ, на фазовое состояние УВ и их миграционные свойства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Температура существенно влияет на свойства флюидов — воды, неф­ти, газа 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Учет этих свойств, характерных для пластовых и поверхностных условий, необходим при подсчете запасов нефти и газа и при разработке нефтяных и газовых месторождений 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В последнее время геотермические исследования проводятся при геологическом картировании и выявлении нефтегазоносных структур не только на континенте, но и в пределах шельфовых зон 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В комплексе с электроразведочными, радиометричес­кими и геохимическими исследованиями геотермический метод позво­ляет существенно повысить эффективность геологоразведочных работ на нефть и газ</a:t>
            </a:r>
          </a:p>
        </p:txBody>
      </p:sp>
    </p:spTree>
    <p:extLst>
      <p:ext uri="{BB962C8B-B14F-4D97-AF65-F5344CB8AC3E}">
        <p14:creationId xmlns:p14="http://schemas.microsoft.com/office/powerpoint/2010/main" val="254299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11269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Гидроминеральные ресурсы </a:t>
            </a:r>
            <a:br>
              <a:rPr lang="ru-RU" dirty="0"/>
            </a:br>
            <a:r>
              <a:rPr lang="ru-RU" dirty="0"/>
              <a:t>нефтегазоносных бассейнов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1328212"/>
            <a:ext cx="1108710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2800" dirty="0"/>
              <a:t>В недрах нефтегазоносных бассейнов (НГБ) содержатся огромные запасы гидроминерального сырья, которые могут использоваться в хозяй­ственной деятельности: </a:t>
            </a:r>
          </a:p>
          <a:p>
            <a:pPr defTabSz="914400">
              <a:lnSpc>
                <a:spcPct val="90000"/>
              </a:lnSpc>
              <a:spcBef>
                <a:spcPts val="1500"/>
              </a:spcBef>
            </a:pPr>
            <a:r>
              <a:rPr lang="ru-RU" sz="2800" dirty="0"/>
              <a:t>1) Конденсационные воды</a:t>
            </a:r>
          </a:p>
          <a:p>
            <a:pPr defTabSz="914400">
              <a:lnSpc>
                <a:spcPct val="90000"/>
              </a:lnSpc>
              <a:spcBef>
                <a:spcPts val="1500"/>
              </a:spcBef>
            </a:pPr>
            <a:r>
              <a:rPr lang="ru-RU" sz="2800" dirty="0"/>
              <a:t>2) Воды, насыщенные углеводородными газами</a:t>
            </a:r>
          </a:p>
          <a:p>
            <a:pPr defTabSz="914400">
              <a:lnSpc>
                <a:spcPct val="90000"/>
              </a:lnSpc>
              <a:spcBef>
                <a:spcPts val="1500"/>
              </a:spcBef>
            </a:pPr>
            <a:r>
              <a:rPr lang="ru-RU" sz="2800" dirty="0"/>
              <a:t>3) Промышленные воды</a:t>
            </a:r>
          </a:p>
          <a:p>
            <a:pPr defTabSz="914400">
              <a:lnSpc>
                <a:spcPct val="90000"/>
              </a:lnSpc>
              <a:spcBef>
                <a:spcPts val="1500"/>
              </a:spcBef>
            </a:pPr>
            <a:r>
              <a:rPr lang="ru-RU" sz="2800" dirty="0"/>
              <a:t>4) Минеральные воды и рассолы лечебного значения</a:t>
            </a:r>
          </a:p>
          <a:p>
            <a:pPr defTabSz="914400">
              <a:lnSpc>
                <a:spcPct val="90000"/>
              </a:lnSpc>
              <a:spcBef>
                <a:spcPts val="1500"/>
              </a:spcBef>
            </a:pPr>
            <a:r>
              <a:rPr lang="ru-RU" sz="2800" dirty="0"/>
              <a:t>5) Пресные воды, пригодные для бытового, промышленного и сельскохозяйственного водоснабжения</a:t>
            </a:r>
          </a:p>
          <a:p>
            <a:pPr defTabSz="914400">
              <a:lnSpc>
                <a:spcPct val="90000"/>
              </a:lnSpc>
              <a:spcBef>
                <a:spcPts val="1500"/>
              </a:spcBef>
            </a:pPr>
            <a:r>
              <a:rPr lang="ru-RU" sz="2800" dirty="0"/>
              <a:t>6) Термальные воды</a:t>
            </a:r>
          </a:p>
        </p:txBody>
      </p:sp>
    </p:spTree>
    <p:extLst>
      <p:ext uri="{BB962C8B-B14F-4D97-AF65-F5344CB8AC3E}">
        <p14:creationId xmlns:p14="http://schemas.microsoft.com/office/powerpoint/2010/main" val="171954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11269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Гидроминеральные ресурсы</a:t>
            </a:r>
            <a:r>
              <a:rPr lang="en-US" sz="3800" dirty="0"/>
              <a:t> </a:t>
            </a:r>
            <a:r>
              <a:rPr lang="ru-RU" sz="3800" dirty="0"/>
              <a:t>нефтегазоносных бассейнов</a:t>
            </a:r>
          </a:p>
          <a:p>
            <a:r>
              <a:rPr lang="ru-RU" sz="3800" b="1" dirty="0"/>
              <a:t>Конденсационные воды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460" y="1143000"/>
            <a:ext cx="73943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74638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b="1" dirty="0"/>
              <a:t>Пластовые конденсационные воды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0532" y="1623131"/>
            <a:ext cx="11716396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2300" dirty="0">
                <a:solidFill>
                  <a:srgbClr val="C00000"/>
                </a:solidFill>
              </a:rPr>
              <a:t>Конденсационные</a:t>
            </a:r>
            <a:r>
              <a:rPr lang="ru-RU" sz="2300" dirty="0"/>
              <a:t> – получаемые попутно из недр с углеводо­родными газами </a:t>
            </a:r>
            <a:br>
              <a:rPr lang="ru-RU" sz="2300" dirty="0"/>
            </a:br>
            <a:r>
              <a:rPr lang="ru-RU" sz="2300" dirty="0"/>
              <a:t>(из 1м</a:t>
            </a:r>
            <a:r>
              <a:rPr lang="ru-RU" sz="2300" baseline="30000" dirty="0"/>
              <a:t>3</a:t>
            </a:r>
            <a:r>
              <a:rPr lang="ru-RU" sz="2300" dirty="0"/>
              <a:t> газа выделяется 28-53 г воды)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2300" dirty="0" err="1">
                <a:solidFill>
                  <a:srgbClr val="C00000"/>
                </a:solidFill>
              </a:rPr>
              <a:t>Солюционные</a:t>
            </a:r>
            <a:r>
              <a:rPr lang="ru-RU" sz="2300" dirty="0"/>
              <a:t> – выделившиеся из нефти (из 1м</a:t>
            </a:r>
            <a:r>
              <a:rPr lang="ru-RU" sz="2300" baseline="30000" dirty="0"/>
              <a:t>3 </a:t>
            </a:r>
            <a:r>
              <a:rPr lang="ru-RU" sz="2300" dirty="0"/>
              <a:t>нефти выделяется до 0,01 м</a:t>
            </a:r>
            <a:r>
              <a:rPr lang="ru-RU" sz="2300" baseline="30000" dirty="0"/>
              <a:t>3</a:t>
            </a:r>
            <a:r>
              <a:rPr lang="ru-RU" sz="2300" dirty="0"/>
              <a:t>  воды)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300" dirty="0"/>
              <a:t>Конденсационные и </a:t>
            </a:r>
            <a:r>
              <a:rPr lang="ru-RU" sz="2300" dirty="0" err="1"/>
              <a:t>солюционные</a:t>
            </a:r>
            <a:r>
              <a:rPr lang="ru-RU" sz="2300" dirty="0"/>
              <a:t> воды имеют низкую минерализацию – 1 г/л и менее, 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300" dirty="0"/>
              <a:t>Относительно обогащены гидрокарбонат-ионом, диоксидом углерода, летучими ОВ и микроэлементами (ртуть, сурьма, сера),</a:t>
            </a:r>
          </a:p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ru-RU" sz="2300" dirty="0"/>
              <a:t>Из растворенных солей в них преобладают хлориды и бикарбонаты натрия </a:t>
            </a:r>
          </a:p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ru-RU" sz="2300" dirty="0"/>
              <a:t>Минера­лизация и состав конденсационных водных растворов определяется:</a:t>
            </a:r>
          </a:p>
          <a:p>
            <a:pPr marL="895350" indent="-3429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C00000"/>
                </a:solidFill>
              </a:rPr>
              <a:t>Термобарическими</a:t>
            </a:r>
            <a:r>
              <a:rPr lang="ru-RU" sz="2300" dirty="0"/>
              <a:t> условиями растворения подземных вод в углеводородах и</a:t>
            </a:r>
          </a:p>
          <a:p>
            <a:pPr marL="895350" indent="-3429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300" dirty="0"/>
              <a:t>Условиями </a:t>
            </a:r>
            <a:r>
              <a:rPr lang="ru-RU" sz="2300" dirty="0">
                <a:solidFill>
                  <a:srgbClr val="C00000"/>
                </a:solidFill>
              </a:rPr>
              <a:t>последующей</a:t>
            </a:r>
            <a:r>
              <a:rPr lang="ru-RU" sz="2300" dirty="0"/>
              <a:t> </a:t>
            </a:r>
            <a:r>
              <a:rPr lang="ru-RU" sz="2300" dirty="0">
                <a:solidFill>
                  <a:srgbClr val="C00000"/>
                </a:solidFill>
              </a:rPr>
              <a:t>сегрегации</a:t>
            </a:r>
            <a:r>
              <a:rPr lang="ru-RU" sz="2300" dirty="0"/>
              <a:t> газовых и жидких растворов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884" y="5578689"/>
            <a:ext cx="12106540" cy="1181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74638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b="1" dirty="0"/>
              <a:t>Техногенные конденсационные воды </a:t>
            </a:r>
          </a:p>
          <a:p>
            <a:pPr marL="182562" defTabSz="914400">
              <a:lnSpc>
                <a:spcPct val="90000"/>
              </a:lnSpc>
              <a:spcBef>
                <a:spcPts val="500"/>
              </a:spcBef>
            </a:pPr>
            <a:r>
              <a:rPr lang="ru-RU" sz="2300" dirty="0"/>
              <a:t>Конденсирующиеся из парогазовой смеси </a:t>
            </a:r>
            <a:r>
              <a:rPr lang="ru-RU" sz="2300" dirty="0">
                <a:solidFill>
                  <a:srgbClr val="C00000"/>
                </a:solidFill>
              </a:rPr>
              <a:t>при эксплуатации скважин </a:t>
            </a:r>
            <a:r>
              <a:rPr lang="ru-RU" sz="2300" dirty="0"/>
              <a:t>– так же имеют большое значение (как и природные)</a:t>
            </a:r>
          </a:p>
        </p:txBody>
      </p:sp>
    </p:spTree>
    <p:extLst>
      <p:ext uri="{BB962C8B-B14F-4D97-AF65-F5344CB8AC3E}">
        <p14:creationId xmlns:p14="http://schemas.microsoft.com/office/powerpoint/2010/main" val="1498461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11269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Гидроминеральные ресурсы</a:t>
            </a:r>
            <a:r>
              <a:rPr lang="en-US" sz="3800" dirty="0"/>
              <a:t> </a:t>
            </a:r>
            <a:r>
              <a:rPr lang="ru-RU" sz="3800" dirty="0"/>
              <a:t>нефтегазоносных бассейнов</a:t>
            </a:r>
          </a:p>
          <a:p>
            <a:r>
              <a:rPr lang="ru-RU" sz="3800" b="1" dirty="0"/>
              <a:t>Воды, насыщенные углеводородными газами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68" y="1682496"/>
            <a:ext cx="7001256" cy="48564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963668" y="1061783"/>
            <a:ext cx="7001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растворенных газов в пластовых водах </a:t>
            </a:r>
            <a:br>
              <a:rPr lang="ru-RU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нефтегазоносных бассейнов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00" y="1518983"/>
            <a:ext cx="4953000" cy="492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0" indent="-2476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400" dirty="0"/>
              <a:t>В пластовых водах НГБ содержится огромное количество растворен­ных углеводородных газов</a:t>
            </a:r>
          </a:p>
          <a:p>
            <a:pPr marL="247650" indent="-2476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400" dirty="0"/>
              <a:t>Содержание растворенных газов в водах отдельных бассейнов изменяется в широких пределах и зависит от </a:t>
            </a:r>
          </a:p>
          <a:p>
            <a:pPr marL="533400" indent="-28575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/>
              <a:t>мощности и </a:t>
            </a:r>
            <a:r>
              <a:rPr lang="ru-RU" altLang="ru-RU" sz="2400" dirty="0" err="1"/>
              <a:t>коллекторских</a:t>
            </a:r>
            <a:r>
              <a:rPr lang="ru-RU" altLang="ru-RU" sz="2400" dirty="0"/>
              <a:t> свойств водовмещающих толщ </a:t>
            </a:r>
          </a:p>
          <a:p>
            <a:pPr marL="533400" indent="-28575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/>
              <a:t>интенсивности генерации и рассеяния УВ</a:t>
            </a:r>
          </a:p>
          <a:p>
            <a:pPr marL="533400" indent="-28575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/>
              <a:t>газоемкости пластовых вод</a:t>
            </a:r>
          </a:p>
        </p:txBody>
      </p:sp>
    </p:spTree>
    <p:extLst>
      <p:ext uri="{BB962C8B-B14F-4D97-AF65-F5344CB8AC3E}">
        <p14:creationId xmlns:p14="http://schemas.microsoft.com/office/powerpoint/2010/main" val="3045020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11269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Гидроминеральные ресурсы</a:t>
            </a:r>
            <a:r>
              <a:rPr lang="en-US" sz="3800" dirty="0"/>
              <a:t> </a:t>
            </a:r>
            <a:r>
              <a:rPr lang="ru-RU" sz="3800" dirty="0"/>
              <a:t>нефтегазоносных бассейнов</a:t>
            </a:r>
          </a:p>
          <a:p>
            <a:r>
              <a:rPr lang="ru-RU" sz="3800" b="1" dirty="0"/>
              <a:t>Промышленные подземные воды и рассолы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11667"/>
            <a:ext cx="6858000" cy="35848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181600" y="1102091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некоторых ценных элементов, мг/кг, </a:t>
            </a:r>
            <a:br>
              <a:rPr lang="ru-RU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подземных водах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5250" y="1291906"/>
            <a:ext cx="5181600" cy="396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C00000"/>
                </a:solidFill>
              </a:rPr>
              <a:t>Особенности</a:t>
            </a:r>
            <a:r>
              <a:rPr lang="ru-RU" sz="2200" dirty="0"/>
              <a:t> литосферных водных растворов (рассо­лов) как источников ряда металлов (в первую очередь в НГБ):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ru-RU" sz="1000" dirty="0"/>
          </a:p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большие </a:t>
            </a:r>
            <a:r>
              <a:rPr lang="ru-RU" sz="2200" dirty="0">
                <a:solidFill>
                  <a:srgbClr val="C00000"/>
                </a:solidFill>
              </a:rPr>
              <a:t>запасы</a:t>
            </a:r>
            <a:r>
              <a:rPr lang="ru-RU" sz="2200" dirty="0"/>
              <a:t> сырья</a:t>
            </a:r>
          </a:p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C00000"/>
                </a:solidFill>
              </a:rPr>
              <a:t>отсутствие затрат на горные работы </a:t>
            </a:r>
            <a:r>
              <a:rPr lang="ru-RU" sz="2200" dirty="0"/>
              <a:t>(часто используют уже пробу­ренные для других целей скважины)</a:t>
            </a:r>
          </a:p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возможность получения продукции с </a:t>
            </a:r>
            <a:r>
              <a:rPr lang="ru-RU" sz="2200" dirty="0">
                <a:solidFill>
                  <a:srgbClr val="C00000"/>
                </a:solidFill>
              </a:rPr>
              <a:t>больших глубин </a:t>
            </a:r>
            <a:r>
              <a:rPr lang="ru-RU" sz="2200" dirty="0"/>
              <a:t>и с </a:t>
            </a:r>
            <a:r>
              <a:rPr lang="ru-RU" sz="2200" dirty="0">
                <a:solidFill>
                  <a:srgbClr val="C00000"/>
                </a:solidFill>
              </a:rPr>
              <a:t>большей площади</a:t>
            </a:r>
            <a:r>
              <a:rPr lang="ru-RU" sz="2200" dirty="0"/>
              <a:t>;</a:t>
            </a:r>
          </a:p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C00000"/>
                </a:solidFill>
              </a:rPr>
              <a:t>комплексность</a:t>
            </a:r>
            <a:r>
              <a:rPr lang="ru-RU" sz="2200" dirty="0"/>
              <a:t> полезного ископаемого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5250" y="5236562"/>
            <a:ext cx="12020550" cy="1567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возможность попутного получения ряда </a:t>
            </a:r>
            <a:r>
              <a:rPr lang="ru-RU" sz="2200" dirty="0">
                <a:solidFill>
                  <a:srgbClr val="C00000"/>
                </a:solidFill>
              </a:rPr>
              <a:t>солей</a:t>
            </a:r>
            <a:r>
              <a:rPr lang="ru-RU" sz="2200" dirty="0"/>
              <a:t> (хлориды натрия, калия, магния, кальция и др.)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возможность использования водных ресурсов – </a:t>
            </a:r>
            <a:r>
              <a:rPr lang="ru-RU" sz="2200" dirty="0">
                <a:solidFill>
                  <a:srgbClr val="C00000"/>
                </a:solidFill>
              </a:rPr>
              <a:t>отходов дейст­вующих производств </a:t>
            </a:r>
            <a:r>
              <a:rPr lang="ru-RU" sz="2200" dirty="0"/>
              <a:t>(нефтегазодобывающего, </a:t>
            </a:r>
            <a:r>
              <a:rPr lang="ru-RU" sz="2200" dirty="0" err="1"/>
              <a:t>йодо</a:t>
            </a:r>
            <a:r>
              <a:rPr lang="ru-RU" sz="2200" dirty="0"/>
              <a:t>-бромного, калийного и др.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возможность получения </a:t>
            </a:r>
            <a:r>
              <a:rPr lang="ru-RU" sz="2200" dirty="0" err="1"/>
              <a:t>электролитически</a:t>
            </a:r>
            <a:r>
              <a:rPr lang="ru-RU" sz="2200" dirty="0"/>
              <a:t> </a:t>
            </a:r>
            <a:r>
              <a:rPr lang="ru-RU" sz="2200" dirty="0">
                <a:solidFill>
                  <a:srgbClr val="C00000"/>
                </a:solidFill>
              </a:rPr>
              <a:t>чистых металлов</a:t>
            </a:r>
            <a:r>
              <a:rPr lang="ru-RU" sz="2200" dirty="0"/>
              <a:t>, особенно </a:t>
            </a:r>
            <a:r>
              <a:rPr lang="ru-RU" sz="2200" dirty="0" err="1"/>
              <a:t>сверхредких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635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8497" y="1175492"/>
            <a:ext cx="11196736" cy="45721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Основы </a:t>
            </a:r>
            <a:r>
              <a:rPr lang="ru-RU" sz="2800" dirty="0" err="1"/>
              <a:t>гидрогеотермии</a:t>
            </a:r>
            <a:endParaRPr lang="en-US" sz="2800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Гидроминеральные ресурсы нефтегазоносных бассейнов:</a:t>
            </a:r>
          </a:p>
          <a:p>
            <a:pPr marL="1077913" indent="-277813"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1) Конденсационные воды</a:t>
            </a:r>
          </a:p>
          <a:p>
            <a:pPr marL="1077913" indent="-277813"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2) Воды, насыщенные углеводородными газами</a:t>
            </a:r>
          </a:p>
          <a:p>
            <a:pPr marL="1077913" indent="-277813"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3) Промышленные воды</a:t>
            </a:r>
          </a:p>
          <a:p>
            <a:pPr marL="1077913" indent="-277813"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4) Минеральные воды и рассолы лечебного значения</a:t>
            </a:r>
          </a:p>
          <a:p>
            <a:pPr marL="1077913" indent="-277813"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5) Пресные воды, пригодные для бытового, промышленного и сельскохозяйственного водоснабжения</a:t>
            </a:r>
          </a:p>
          <a:p>
            <a:pPr marL="1077913" indent="-277813"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6) Термальные воды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Гидрогеологические аспекты </a:t>
            </a:r>
            <a:r>
              <a:rPr lang="ru-RU" sz="2800" dirty="0" err="1"/>
              <a:t>техногенеза</a:t>
            </a:r>
            <a:endParaRPr lang="ru-RU" sz="28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400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11269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Гидроминеральные ресурсы</a:t>
            </a:r>
            <a:r>
              <a:rPr lang="en-US" sz="3800" dirty="0"/>
              <a:t> </a:t>
            </a:r>
            <a:r>
              <a:rPr lang="ru-RU" sz="3800" dirty="0"/>
              <a:t>нефтегазоносных бассейнов</a:t>
            </a:r>
          </a:p>
          <a:p>
            <a:pPr lvl="0"/>
            <a:r>
              <a:rPr lang="ru-RU" sz="3800" b="1" dirty="0"/>
              <a:t>Минеральные лечебные подземные воды и рассолы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2103735"/>
            <a:ext cx="6286500" cy="31432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14950" y="1405235"/>
            <a:ext cx="689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йодистых, йодисто-бромистых и бромистых минеральных вод и рассолов в нефтегазоносных районах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57850" y="5325984"/>
            <a:ext cx="6286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Существуют также </a:t>
            </a:r>
            <a:r>
              <a:rPr lang="ru-RU" sz="2000" dirty="0">
                <a:solidFill>
                  <a:srgbClr val="C00000"/>
                </a:solidFill>
              </a:rPr>
              <a:t>йодистые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C00000"/>
                </a:solidFill>
              </a:rPr>
              <a:t>бромистые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C00000"/>
                </a:solidFill>
              </a:rPr>
              <a:t>радиевые</a:t>
            </a:r>
            <a:r>
              <a:rPr lang="ru-RU" sz="2000" dirty="0"/>
              <a:t> и некоторые другие специфические виды минеральных лечебных вод и рассо­лов, характерных для нефтяных и газовых месторождений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100" y="1078558"/>
            <a:ext cx="5391150" cy="567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500"/>
              </a:spcBef>
            </a:pPr>
            <a:r>
              <a:rPr lang="ru-RU" altLang="ru-RU" sz="2000" dirty="0"/>
              <a:t>Практически все воды и рассолы в нефтегазоносных пластах обла­дают </a:t>
            </a:r>
            <a:br>
              <a:rPr lang="ru-RU" altLang="ru-RU" sz="2000" dirty="0"/>
            </a:br>
            <a:r>
              <a:rPr lang="ru-RU" altLang="ru-RU" sz="2000" dirty="0">
                <a:solidFill>
                  <a:srgbClr val="C00000"/>
                </a:solidFill>
              </a:rPr>
              <a:t>лечебными свойствами</a:t>
            </a:r>
            <a:r>
              <a:rPr lang="ru-RU" altLang="ru-RU" sz="2000" dirty="0"/>
              <a:t> </a:t>
            </a:r>
          </a:p>
          <a:p>
            <a:pPr defTabSz="914400">
              <a:lnSpc>
                <a:spcPct val="90000"/>
              </a:lnSpc>
              <a:spcBef>
                <a:spcPts val="500"/>
              </a:spcBef>
            </a:pPr>
            <a:r>
              <a:rPr lang="ru-RU" altLang="ru-RU" sz="2000" dirty="0" err="1"/>
              <a:t>БОльшая</a:t>
            </a:r>
            <a:r>
              <a:rPr lang="ru-RU" altLang="ru-RU" sz="2000" dirty="0"/>
              <a:t> часть их ресурсов сосредоточена именно в НГБ, хотя в них представлены далеко не все типы этих вод </a:t>
            </a:r>
          </a:p>
          <a:p>
            <a:pPr defTabSz="914400">
              <a:lnSpc>
                <a:spcPct val="90000"/>
              </a:lnSpc>
              <a:spcBef>
                <a:spcPts val="500"/>
              </a:spcBef>
            </a:pPr>
            <a:r>
              <a:rPr lang="ru-RU" altLang="ru-RU" sz="2000" dirty="0"/>
              <a:t>Для нефтяных и газовых месторож­дений характерны следующие </a:t>
            </a:r>
            <a:r>
              <a:rPr lang="ru-RU" altLang="ru-RU" sz="2000" b="1" dirty="0">
                <a:solidFill>
                  <a:srgbClr val="C00000"/>
                </a:solidFill>
              </a:rPr>
              <a:t>типы</a:t>
            </a:r>
            <a:r>
              <a:rPr lang="ru-RU" altLang="ru-RU" sz="2000" dirty="0"/>
              <a:t> подземных минеральных лечебных вод:</a:t>
            </a:r>
          </a:p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C00000"/>
                </a:solidFill>
              </a:rPr>
              <a:t>Метановые</a:t>
            </a:r>
            <a:r>
              <a:rPr lang="ru-RU" altLang="ru-RU" sz="2000" dirty="0"/>
              <a:t> и </a:t>
            </a:r>
            <a:r>
              <a:rPr lang="ru-RU" altLang="ru-RU" sz="2000" dirty="0">
                <a:solidFill>
                  <a:srgbClr val="C00000"/>
                </a:solidFill>
              </a:rPr>
              <a:t>азотно-метановые</a:t>
            </a:r>
            <a:r>
              <a:rPr lang="ru-RU" altLang="ru-RU" sz="2000" dirty="0"/>
              <a:t> минерализованные воды морских отложений (подтипы – </a:t>
            </a:r>
            <a:r>
              <a:rPr lang="ru-RU" altLang="ru-RU" sz="2000" dirty="0" err="1"/>
              <a:t>нафталанский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охинский</a:t>
            </a:r>
            <a:r>
              <a:rPr lang="ru-RU" altLang="ru-RU" sz="2000" dirty="0"/>
              <a:t>, майкопский)</a:t>
            </a:r>
          </a:p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Воды и рассолы </a:t>
            </a:r>
            <a:r>
              <a:rPr lang="ru-RU" altLang="ru-RU" sz="2000" dirty="0">
                <a:solidFill>
                  <a:srgbClr val="C00000"/>
                </a:solidFill>
              </a:rPr>
              <a:t>засоленных осадочных пород</a:t>
            </a:r>
            <a:r>
              <a:rPr lang="ru-RU" altLang="ru-RU" sz="2000" dirty="0"/>
              <a:t> (подтипы – </a:t>
            </a:r>
            <a:r>
              <a:rPr lang="ru-RU" altLang="ru-RU" sz="2000" dirty="0" err="1"/>
              <a:t>ишим</a:t>
            </a:r>
            <a:r>
              <a:rPr lang="ru-RU" altLang="ru-RU" sz="2000" dirty="0"/>
              <a:t>-байский, </a:t>
            </a:r>
            <a:r>
              <a:rPr lang="ru-RU" altLang="ru-RU" sz="2000" dirty="0" err="1"/>
              <a:t>зевардинский</a:t>
            </a:r>
            <a:r>
              <a:rPr lang="ru-RU" altLang="ru-RU" sz="2000" dirty="0"/>
              <a:t>)</a:t>
            </a:r>
          </a:p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C00000"/>
                </a:solidFill>
              </a:rPr>
              <a:t>Сульфидные </a:t>
            </a:r>
            <a:r>
              <a:rPr lang="ru-RU" altLang="ru-RU" sz="2000" dirty="0"/>
              <a:t>воды и рассолы </a:t>
            </a:r>
            <a:br>
              <a:rPr lang="ru-RU" altLang="ru-RU" sz="2000" dirty="0"/>
            </a:br>
            <a:r>
              <a:rPr lang="ru-RU" altLang="ru-RU" sz="2000" dirty="0"/>
              <a:t>(подтипы – </a:t>
            </a:r>
            <a:r>
              <a:rPr lang="ru-RU" altLang="ru-RU" sz="2000" dirty="0" err="1"/>
              <a:t>кзылмуштукский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каякентский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краснокамский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балыхтинский</a:t>
            </a:r>
            <a:r>
              <a:rPr lang="ru-RU" altLang="ru-R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2594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11269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Гидроминеральные ресурсы</a:t>
            </a:r>
            <a:r>
              <a:rPr lang="en-US" sz="3800" dirty="0"/>
              <a:t> </a:t>
            </a:r>
            <a:r>
              <a:rPr lang="ru-RU" sz="3800" dirty="0"/>
              <a:t>нефтегазоносных бассейнов</a:t>
            </a:r>
          </a:p>
          <a:p>
            <a:pPr lvl="0"/>
            <a:r>
              <a:rPr lang="ru-RU" sz="3800" b="1" dirty="0"/>
              <a:t>Пресные подземные воды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399" y="1172051"/>
            <a:ext cx="8191499" cy="3700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Пресные подземные воды являются </a:t>
            </a:r>
            <a:r>
              <a:rPr lang="ru-RU" sz="2200" dirty="0">
                <a:solidFill>
                  <a:srgbClr val="C00000"/>
                </a:solidFill>
              </a:rPr>
              <a:t>ценнейшим</a:t>
            </a:r>
            <a:r>
              <a:rPr lang="ru-RU" sz="2200" dirty="0"/>
              <a:t> </a:t>
            </a:r>
            <a:r>
              <a:rPr lang="ru-RU" sz="2200" dirty="0">
                <a:solidFill>
                  <a:srgbClr val="C00000"/>
                </a:solidFill>
              </a:rPr>
              <a:t>полезным ископае­мым 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Обычно встречаются в разрезах НГБ выше продуктивных горизонтов 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Доля пресных вод, получаемых из земных недр, в общем водопотреблении в последнее время неуклонно растет, и это при очень большом росте всего водопотребления. Такое положение объясняется, прежде всего, опережающим </a:t>
            </a:r>
            <a:r>
              <a:rPr lang="ru-RU" sz="2200" dirty="0">
                <a:solidFill>
                  <a:srgbClr val="C00000"/>
                </a:solidFill>
              </a:rPr>
              <a:t>загрязнением поверхностных – речных и озерных вод</a:t>
            </a:r>
            <a:r>
              <a:rPr lang="ru-RU" sz="2200" dirty="0"/>
              <a:t>, а также в связи с использованием пресных подземных вод в </a:t>
            </a:r>
            <a:r>
              <a:rPr lang="ru-RU" sz="2200" dirty="0">
                <a:solidFill>
                  <a:srgbClr val="C00000"/>
                </a:solidFill>
              </a:rPr>
              <a:t>системах поддер­жания пластового давления на нефтепромыслах (ППД)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859" y="1371600"/>
            <a:ext cx="3712767" cy="3236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2398" y="4968875"/>
            <a:ext cx="11789227" cy="174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Более половины городов нашей страны </a:t>
            </a:r>
            <a:r>
              <a:rPr lang="ru-RU" sz="2200" dirty="0">
                <a:solidFill>
                  <a:srgbClr val="C00000"/>
                </a:solidFill>
              </a:rPr>
              <a:t>в качестве основного источни­ка водоснабжения </a:t>
            </a:r>
            <a:r>
              <a:rPr lang="ru-RU" sz="2200" dirty="0"/>
              <a:t>используют подземную воду. Во многих других странах роль недр в водоснабжении еще больше (в Дании, например, 100%) 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Ввиду исключительной ценности пресных вод важной задачей явля­ется использование этих вод при освоении нефтегазоносных бассейнов</a:t>
            </a:r>
          </a:p>
        </p:txBody>
      </p:sp>
    </p:spTree>
    <p:extLst>
      <p:ext uri="{BB962C8B-B14F-4D97-AF65-F5344CB8AC3E}">
        <p14:creationId xmlns:p14="http://schemas.microsoft.com/office/powerpoint/2010/main" val="3643122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11269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Гидроминеральные ресурсы</a:t>
            </a:r>
            <a:r>
              <a:rPr lang="en-US" sz="3800" dirty="0"/>
              <a:t> </a:t>
            </a:r>
            <a:r>
              <a:rPr lang="ru-RU" sz="3800" dirty="0"/>
              <a:t>нефтегазоносных бассейнов</a:t>
            </a:r>
          </a:p>
          <a:p>
            <a:pPr lvl="0"/>
            <a:r>
              <a:rPr lang="ru-RU" sz="3800" b="1" dirty="0"/>
              <a:t>Термальные воды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0500" y="1047750"/>
            <a:ext cx="12001500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300"/>
              </a:spcBef>
            </a:pPr>
            <a:r>
              <a:rPr lang="ru-RU" altLang="ru-RU" sz="2600" dirty="0"/>
              <a:t>К </a:t>
            </a:r>
            <a:r>
              <a:rPr lang="ru-RU" altLang="ru-RU" sz="2600" dirty="0">
                <a:solidFill>
                  <a:srgbClr val="C00000"/>
                </a:solidFill>
              </a:rPr>
              <a:t>термальным</a:t>
            </a:r>
            <a:r>
              <a:rPr lang="ru-RU" altLang="ru-RU" sz="2600" dirty="0"/>
              <a:t> обычно относят воды </a:t>
            </a:r>
            <a:r>
              <a:rPr lang="ru-RU" altLang="ru-RU" sz="2600" dirty="0">
                <a:solidFill>
                  <a:srgbClr val="C00000"/>
                </a:solidFill>
              </a:rPr>
              <a:t>с температурой выше 20 °С</a:t>
            </a:r>
            <a:r>
              <a:rPr lang="ru-RU" altLang="ru-RU" sz="2600" dirty="0"/>
              <a:t>, ко­торая составляет максимальную среднегодовую температуру воздуха на земном шаре. </a:t>
            </a:r>
          </a:p>
          <a:p>
            <a:pPr defTabSz="914400">
              <a:lnSpc>
                <a:spcPct val="90000"/>
              </a:lnSpc>
              <a:spcBef>
                <a:spcPts val="300"/>
              </a:spcBef>
            </a:pPr>
            <a:r>
              <a:rPr lang="ru-RU" altLang="ru-RU" sz="2600" dirty="0"/>
              <a:t>В гидрогеологии широко распространена классификация, в которой выделяются три группы вод: </a:t>
            </a:r>
          </a:p>
          <a:p>
            <a:pPr marL="819150" indent="-4572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ru-RU" altLang="ru-RU" sz="2600" b="1" dirty="0">
                <a:solidFill>
                  <a:srgbClr val="C00000"/>
                </a:solidFill>
              </a:rPr>
              <a:t>Холодные</a:t>
            </a:r>
            <a:r>
              <a:rPr lang="ru-RU" altLang="ru-RU" sz="2600" dirty="0"/>
              <a:t>. Выделяются следующие подгруппы с температурой, </a:t>
            </a:r>
            <a:r>
              <a:rPr lang="ru-RU" sz="2600" dirty="0"/>
              <a:t>°С</a:t>
            </a:r>
            <a:r>
              <a:rPr lang="ru-RU" altLang="ru-RU" sz="2600" dirty="0"/>
              <a:t>:</a:t>
            </a:r>
          </a:p>
          <a:p>
            <a:pPr marL="1524000" indent="-2857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&lt;0 – </a:t>
            </a:r>
            <a:r>
              <a:rPr lang="ru-RU" sz="2600" b="1" dirty="0"/>
              <a:t>переохлажденные </a:t>
            </a:r>
          </a:p>
          <a:p>
            <a:pPr marL="1524000" indent="-2857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0-10 – </a:t>
            </a:r>
            <a:r>
              <a:rPr lang="ru-RU" sz="2600" b="1" dirty="0"/>
              <a:t>очень холодные </a:t>
            </a:r>
          </a:p>
          <a:p>
            <a:pPr marL="1524000" indent="-2857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10-20 – </a:t>
            </a:r>
            <a:r>
              <a:rPr lang="ru-RU" sz="2600" b="1" dirty="0"/>
              <a:t>холодные</a:t>
            </a:r>
            <a:endParaRPr lang="ru-RU" altLang="ru-RU" sz="2600" b="1" dirty="0"/>
          </a:p>
          <a:p>
            <a:pPr marL="819150" indent="-4572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ru-RU" altLang="ru-RU" sz="2600" b="1" dirty="0" err="1">
                <a:solidFill>
                  <a:srgbClr val="C00000"/>
                </a:solidFill>
              </a:rPr>
              <a:t>Низкотермаль­ные</a:t>
            </a:r>
            <a:r>
              <a:rPr lang="ru-RU" altLang="ru-RU" sz="2600" dirty="0"/>
              <a:t>. Выделяются следующие подгруппы с температурой, </a:t>
            </a:r>
            <a:r>
              <a:rPr lang="ru-RU" sz="2600" dirty="0"/>
              <a:t>°С</a:t>
            </a:r>
            <a:r>
              <a:rPr lang="ru-RU" altLang="ru-RU" sz="2600" dirty="0"/>
              <a:t>:</a:t>
            </a:r>
          </a:p>
          <a:p>
            <a:pPr marL="1524000" indent="-2857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20-37 – </a:t>
            </a:r>
            <a:r>
              <a:rPr lang="ru-RU" sz="2600" b="1" dirty="0"/>
              <a:t>теплые</a:t>
            </a:r>
            <a:r>
              <a:rPr lang="ru-RU" sz="2600" dirty="0"/>
              <a:t> </a:t>
            </a:r>
          </a:p>
          <a:p>
            <a:pPr marL="1524000" indent="-2857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37-50 – </a:t>
            </a:r>
            <a:r>
              <a:rPr lang="ru-RU" sz="2600" b="1" dirty="0"/>
              <a:t>горячие</a:t>
            </a:r>
            <a:r>
              <a:rPr lang="ru-RU" altLang="ru-RU" sz="2600" b="1" dirty="0"/>
              <a:t> </a:t>
            </a:r>
          </a:p>
          <a:p>
            <a:pPr marL="819150" indent="-4572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ru-RU" altLang="ru-RU" sz="2600" b="1" dirty="0">
                <a:solidFill>
                  <a:srgbClr val="C00000"/>
                </a:solidFill>
              </a:rPr>
              <a:t>Высокотермальные</a:t>
            </a:r>
            <a:r>
              <a:rPr lang="ru-RU" altLang="ru-RU" sz="2600" dirty="0"/>
              <a:t>. Выделяются следующие подгруппы с температурой, </a:t>
            </a:r>
            <a:r>
              <a:rPr lang="ru-RU" sz="2600" dirty="0"/>
              <a:t>°С</a:t>
            </a:r>
            <a:r>
              <a:rPr lang="ru-RU" altLang="ru-RU" sz="2600" dirty="0"/>
              <a:t>:</a:t>
            </a:r>
          </a:p>
          <a:p>
            <a:pPr marL="1524000" indent="-2857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50-100 – </a:t>
            </a:r>
            <a:r>
              <a:rPr lang="ru-RU" sz="2600" b="1" dirty="0"/>
              <a:t>очень горячие </a:t>
            </a:r>
          </a:p>
          <a:p>
            <a:pPr marL="1524000" indent="-2857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&gt;100 – </a:t>
            </a:r>
            <a:r>
              <a:rPr lang="ru-RU" sz="2600" b="1" dirty="0"/>
              <a:t>перегретые </a:t>
            </a:r>
            <a:endParaRPr lang="ru-RU" alt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733160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11269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Гидроминеральные ресурсы</a:t>
            </a:r>
            <a:r>
              <a:rPr lang="en-US" sz="3800" dirty="0"/>
              <a:t> </a:t>
            </a:r>
            <a:r>
              <a:rPr lang="ru-RU" sz="3800" dirty="0"/>
              <a:t>нефтегазоносных бассейнов</a:t>
            </a:r>
          </a:p>
          <a:p>
            <a:pPr lvl="0"/>
            <a:r>
              <a:rPr lang="ru-RU" sz="3800" b="1" dirty="0"/>
              <a:t>Термальные воды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6225" y="1350465"/>
            <a:ext cx="11639550" cy="5183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Термальные воды имеют как </a:t>
            </a:r>
            <a:r>
              <a:rPr lang="ru-RU" sz="2600" dirty="0">
                <a:solidFill>
                  <a:srgbClr val="C00000"/>
                </a:solidFill>
              </a:rPr>
              <a:t>лечебное</a:t>
            </a:r>
            <a:r>
              <a:rPr lang="ru-RU" sz="2600" dirty="0"/>
              <a:t>, так и </a:t>
            </a:r>
            <a:r>
              <a:rPr lang="ru-RU" sz="2600" dirty="0">
                <a:solidFill>
                  <a:srgbClr val="C00000"/>
                </a:solidFill>
              </a:rPr>
              <a:t>энергетическое</a:t>
            </a:r>
            <a:r>
              <a:rPr lang="ru-RU" sz="2600" dirty="0"/>
              <a:t> значение</a:t>
            </a:r>
          </a:p>
          <a:p>
            <a:pPr marL="457200" indent="-457200" defTabSz="9144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Лечебные свойства термальных вод нефтяных и газовых месторождений определяются преимущественно </a:t>
            </a:r>
            <a:r>
              <a:rPr lang="ru-RU" sz="2600" dirty="0">
                <a:solidFill>
                  <a:srgbClr val="C00000"/>
                </a:solidFill>
              </a:rPr>
              <a:t>высокой минерализацией</a:t>
            </a:r>
            <a:r>
              <a:rPr lang="ru-RU" sz="2600" dirty="0"/>
              <a:t>, содержанием в них различных </a:t>
            </a:r>
            <a:r>
              <a:rPr lang="ru-RU" sz="2600" dirty="0">
                <a:solidFill>
                  <a:srgbClr val="C00000"/>
                </a:solidFill>
              </a:rPr>
              <a:t>химических элементов </a:t>
            </a:r>
            <a:r>
              <a:rPr lang="ru-RU" sz="2600" dirty="0"/>
              <a:t>и составом </a:t>
            </a:r>
            <a:r>
              <a:rPr lang="ru-RU" sz="2600" dirty="0" err="1">
                <a:solidFill>
                  <a:srgbClr val="C00000"/>
                </a:solidFill>
              </a:rPr>
              <a:t>водорастворенных</a:t>
            </a:r>
            <a:r>
              <a:rPr lang="ru-RU" sz="2600" dirty="0">
                <a:solidFill>
                  <a:srgbClr val="C00000"/>
                </a:solidFill>
              </a:rPr>
              <a:t> газов </a:t>
            </a:r>
            <a:r>
              <a:rPr lang="ru-RU" sz="2600" dirty="0"/>
              <a:t>(углекислота, сероводород, азот и т.п.) </a:t>
            </a:r>
          </a:p>
          <a:p>
            <a:pPr marL="457200" indent="-457200" defTabSz="9144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В ряде случаев воды нефтяных и га­зовых месторождений обогащены </a:t>
            </a:r>
            <a:r>
              <a:rPr lang="ru-RU" sz="2600" dirty="0">
                <a:solidFill>
                  <a:srgbClr val="C00000"/>
                </a:solidFill>
              </a:rPr>
              <a:t>йодом</a:t>
            </a:r>
            <a:r>
              <a:rPr lang="ru-RU" sz="2600" dirty="0"/>
              <a:t>, </a:t>
            </a:r>
            <a:r>
              <a:rPr lang="ru-RU" sz="2600" dirty="0">
                <a:solidFill>
                  <a:srgbClr val="C00000"/>
                </a:solidFill>
              </a:rPr>
              <a:t>бромом</a:t>
            </a:r>
            <a:r>
              <a:rPr lang="ru-RU" sz="2600" dirty="0"/>
              <a:t>, </a:t>
            </a:r>
            <a:r>
              <a:rPr lang="ru-RU" sz="2600" dirty="0">
                <a:solidFill>
                  <a:srgbClr val="C00000"/>
                </a:solidFill>
              </a:rPr>
              <a:t>железом</a:t>
            </a:r>
            <a:r>
              <a:rPr lang="ru-RU" sz="2600" dirty="0"/>
              <a:t>, а также </a:t>
            </a:r>
            <a:r>
              <a:rPr lang="ru-RU" sz="2600" dirty="0">
                <a:solidFill>
                  <a:srgbClr val="C00000"/>
                </a:solidFill>
              </a:rPr>
              <a:t>различ­ными микроэлементами</a:t>
            </a:r>
            <a:r>
              <a:rPr lang="ru-RU" sz="2600" dirty="0"/>
              <a:t>, имеющими бальнеологическое значение</a:t>
            </a:r>
          </a:p>
          <a:p>
            <a:pPr marL="457200" indent="-457200" defTabSz="9144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Нередко термальные воды содержат в достаточно высоких концен­трациях различные элементы, например, </a:t>
            </a:r>
            <a:r>
              <a:rPr lang="ru-RU" sz="2600" dirty="0">
                <a:solidFill>
                  <a:srgbClr val="C00000"/>
                </a:solidFill>
              </a:rPr>
              <a:t>литий</a:t>
            </a:r>
            <a:r>
              <a:rPr lang="ru-RU" sz="2600" dirty="0"/>
              <a:t>, </a:t>
            </a:r>
            <a:r>
              <a:rPr lang="ru-RU" sz="2600" dirty="0">
                <a:solidFill>
                  <a:srgbClr val="C00000"/>
                </a:solidFill>
              </a:rPr>
              <a:t>рубидий</a:t>
            </a:r>
            <a:r>
              <a:rPr lang="ru-RU" sz="2600" dirty="0"/>
              <a:t>, </a:t>
            </a:r>
            <a:r>
              <a:rPr lang="ru-RU" sz="2600" dirty="0">
                <a:solidFill>
                  <a:srgbClr val="C00000"/>
                </a:solidFill>
              </a:rPr>
              <a:t>цезий</a:t>
            </a:r>
            <a:r>
              <a:rPr lang="ru-RU" sz="2600" dirty="0"/>
              <a:t>, </a:t>
            </a:r>
            <a:r>
              <a:rPr lang="ru-RU" sz="2600" dirty="0">
                <a:solidFill>
                  <a:srgbClr val="C00000"/>
                </a:solidFill>
              </a:rPr>
              <a:t>мышьяк</a:t>
            </a:r>
            <a:r>
              <a:rPr lang="ru-RU" sz="2600" dirty="0"/>
              <a:t> и в случае их высоких концентраций могут рассматриваться как жидкие руды</a:t>
            </a:r>
          </a:p>
          <a:p>
            <a:pPr marL="457200" indent="-457200" defTabSz="9144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Запасы </a:t>
            </a:r>
            <a:r>
              <a:rPr lang="ru-RU" sz="2600" dirty="0">
                <a:solidFill>
                  <a:srgbClr val="C00000"/>
                </a:solidFill>
              </a:rPr>
              <a:t>геотермальной энергии </a:t>
            </a:r>
            <a:r>
              <a:rPr lang="ru-RU" sz="2600" dirty="0"/>
              <a:t>в пределах земного шара огромны и составляют в океанах и на континентах 2900·10</a:t>
            </a:r>
            <a:r>
              <a:rPr lang="ru-RU" sz="2600" baseline="30000" dirty="0"/>
              <a:t>10</a:t>
            </a:r>
            <a:r>
              <a:rPr lang="ru-RU" sz="2600" dirty="0"/>
              <a:t> Вт</a:t>
            </a:r>
          </a:p>
        </p:txBody>
      </p:sp>
    </p:spTree>
    <p:extLst>
      <p:ext uri="{BB962C8B-B14F-4D97-AF65-F5344CB8AC3E}">
        <p14:creationId xmlns:p14="http://schemas.microsoft.com/office/powerpoint/2010/main" val="2549949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11269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Гидроминеральные ресурсы</a:t>
            </a:r>
            <a:r>
              <a:rPr lang="en-US" sz="3800" dirty="0"/>
              <a:t> </a:t>
            </a:r>
            <a:r>
              <a:rPr lang="ru-RU" sz="3800" dirty="0"/>
              <a:t>нефтегазоносных бассейнов</a:t>
            </a:r>
          </a:p>
          <a:p>
            <a:pPr lvl="0"/>
            <a:r>
              <a:rPr lang="ru-RU" sz="3800" b="1" dirty="0"/>
              <a:t>Термальные воды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667" y="1722217"/>
            <a:ext cx="5806170" cy="25209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28667" y="1118968"/>
            <a:ext cx="5963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Генетическая классификация термальных вод нефтегазоносных бассейнов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349" y="982704"/>
            <a:ext cx="6153151" cy="330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800"/>
              </a:spcBef>
            </a:pPr>
            <a:r>
              <a:rPr lang="ru-RU" sz="2400" dirty="0"/>
              <a:t>Для нефтегазовой гидрогеологии наибольший интерес представляют термальные воды гидрогеологических бассейнов, содержащих залежи УВ </a:t>
            </a:r>
            <a:endParaRPr lang="en-US" sz="2400" dirty="0"/>
          </a:p>
          <a:p>
            <a:pPr defTabSz="914400">
              <a:lnSpc>
                <a:spcPct val="90000"/>
              </a:lnSpc>
              <a:spcBef>
                <a:spcPts val="800"/>
              </a:spcBef>
            </a:pPr>
            <a:r>
              <a:rPr lang="ru-RU" sz="2400" dirty="0"/>
              <a:t>С теплоэнергетических позиций термальные воды подразделяются на</a:t>
            </a:r>
          </a:p>
          <a:p>
            <a:pPr marL="628650" indent="-266700" defTabSz="9144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400" dirty="0" err="1"/>
              <a:t>Низкопотенциальные</a:t>
            </a:r>
            <a:r>
              <a:rPr lang="ru-RU" sz="2400" dirty="0"/>
              <a:t> (</a:t>
            </a:r>
            <a:r>
              <a:rPr lang="en-US" sz="2400" dirty="0"/>
              <a:t>t&lt;</a:t>
            </a:r>
            <a:r>
              <a:rPr lang="ru-RU" sz="2400" dirty="0"/>
              <a:t>70 °С)</a:t>
            </a:r>
            <a:endParaRPr lang="en-US" sz="2400" dirty="0"/>
          </a:p>
          <a:p>
            <a:pPr marL="628650" indent="-266700" defTabSz="9144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ru-RU" sz="2400" dirty="0" err="1"/>
              <a:t>реднепотенциальные</a:t>
            </a:r>
            <a:r>
              <a:rPr lang="ru-RU" sz="2400" dirty="0"/>
              <a:t> </a:t>
            </a:r>
            <a:r>
              <a:rPr lang="en-US" sz="2400" dirty="0"/>
              <a:t>(t=</a:t>
            </a:r>
            <a:r>
              <a:rPr lang="ru-RU" sz="2400" dirty="0"/>
              <a:t>70-100 °С</a:t>
            </a:r>
            <a:r>
              <a:rPr lang="en-US" sz="2400" dirty="0"/>
              <a:t>)</a:t>
            </a:r>
          </a:p>
          <a:p>
            <a:pPr marL="628650" indent="-266700" defTabSz="9144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Высокопотенциальные (</a:t>
            </a:r>
            <a:r>
              <a:rPr lang="en-US" sz="2400" dirty="0"/>
              <a:t>t&gt;</a:t>
            </a:r>
            <a:r>
              <a:rPr lang="ru-RU" sz="2400" dirty="0"/>
              <a:t>100 °С</a:t>
            </a:r>
            <a:r>
              <a:rPr lang="en-US" sz="2400" dirty="0"/>
              <a:t>)</a:t>
            </a:r>
            <a:endParaRPr lang="ru-RU" sz="2400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4432230"/>
            <a:ext cx="12191999" cy="23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charset="-128"/>
              </a:rPr>
              <a:t>Для использования термальных вод в качестве источника тепловой энергии важно знание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Arial Unicode MS" charset="-128"/>
              </a:rPr>
              <a:t>тепловой и энергетической мощности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charset="-128"/>
              </a:rPr>
              <a:t> их месторож­дений, т.е.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Arial Unicode MS" charset="-128"/>
              </a:rPr>
              <a:t>количества теплоты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charset="-128"/>
              </a:rPr>
              <a:t>или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Arial Unicode MS" charset="-128"/>
              </a:rPr>
              <a:t>электроэнергии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charset="-128"/>
              </a:rPr>
              <a:t>, которое можно полу­чить при их эксплуатации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charset="-128"/>
              </a:rPr>
              <a:t>Наибольшей тепловой и энергетической мощностью характеризуются месторождения термальных вод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Arial Unicode MS" charset="-128"/>
              </a:rPr>
              <a:t>в районах современного вулканизма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charset="-128"/>
              </a:rPr>
              <a:t>К наиболее перспективным место­рождениям пластового типа следует относить такие,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Arial Unicode MS" charset="-128"/>
              </a:rPr>
              <a:t>геотермический гра­диент которых не ниже 3 °С/100 м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charset="-128"/>
              </a:rPr>
              <a:t>. В таких случаях можно получить воду с температурой 100 °С и выше с глубин менее 2,5-3 км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96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11269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Гидроминеральные ресурсы</a:t>
            </a:r>
            <a:r>
              <a:rPr lang="en-US" sz="3800" dirty="0"/>
              <a:t> </a:t>
            </a:r>
            <a:r>
              <a:rPr lang="ru-RU" sz="3800" dirty="0"/>
              <a:t>нефтегазоносных бассейнов</a:t>
            </a:r>
          </a:p>
          <a:p>
            <a:pPr lvl="0"/>
            <a:r>
              <a:rPr lang="ru-RU" sz="3800" b="1" dirty="0"/>
              <a:t>Термальные воды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796" y="1893887"/>
            <a:ext cx="5700653" cy="4054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81796" y="1219199"/>
            <a:ext cx="5700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Потенциальные запасы термальных вод </a:t>
            </a:r>
            <a:br>
              <a:rPr lang="ru-RU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нефтегазоносных бассейнах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1625" y="1828800"/>
            <a:ext cx="1586204" cy="423609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114" y="1224643"/>
            <a:ext cx="5876301" cy="503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потенциальных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эксплуатационных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запасов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термальных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СНГ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применительно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двум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методам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эксплуатации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скважин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фонтанному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насосному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ближайшую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пластовых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термальных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нефтегазоносных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сейнов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вестись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первую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очередь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пределах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южных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районов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падной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Сибири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Предкавказья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Азербайджана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Сахалина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73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8983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Гидрогеологические аспекты </a:t>
            </a:r>
            <a:r>
              <a:rPr lang="ru-RU" dirty="0" err="1"/>
              <a:t>техногенеза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456" y="914400"/>
            <a:ext cx="11554968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400" dirty="0">
                <a:solidFill>
                  <a:srgbClr val="000000"/>
                </a:solidFill>
              </a:rPr>
              <a:t>Под техногенными процессами следует понимать </a:t>
            </a:r>
            <a:r>
              <a:rPr lang="ru-RU" sz="2400" dirty="0">
                <a:solidFill>
                  <a:srgbClr val="C00000"/>
                </a:solidFill>
              </a:rPr>
              <a:t>совокупность</a:t>
            </a:r>
            <a:r>
              <a:rPr lang="ru-RU" sz="2400" dirty="0">
                <a:solidFill>
                  <a:srgbClr val="000000"/>
                </a:solidFill>
              </a:rPr>
              <a:t> тесно связанных между собой и обусловливающих друг друга гидрогеологических и инженерно-геологических </a:t>
            </a:r>
            <a:r>
              <a:rPr lang="ru-RU" sz="2400" dirty="0">
                <a:solidFill>
                  <a:srgbClr val="C00000"/>
                </a:solidFill>
              </a:rPr>
              <a:t>процессов</a:t>
            </a:r>
            <a:r>
              <a:rPr lang="ru-RU" sz="2400" dirty="0">
                <a:solidFill>
                  <a:srgbClr val="000000"/>
                </a:solidFill>
              </a:rPr>
              <a:t>, проявляющихся особенно интенсивно при водохозяйственной деятель­ности человека и </a:t>
            </a:r>
            <a:r>
              <a:rPr lang="ru-RU" sz="2400" dirty="0">
                <a:solidFill>
                  <a:srgbClr val="C00000"/>
                </a:solidFill>
              </a:rPr>
              <a:t>определяющих изменение геологической и окружаю­щей среды в целом</a:t>
            </a:r>
            <a:endParaRPr lang="ru-RU" sz="24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</a:pPr>
            <a:endParaRPr lang="ru-RU" dirty="0"/>
          </a:p>
          <a:p>
            <a:pPr>
              <a:spcBef>
                <a:spcPts val="500"/>
              </a:spcBef>
            </a:pPr>
            <a:r>
              <a:rPr lang="ru-RU" sz="2400" dirty="0"/>
              <a:t>Наиболее интенсивно техногенные гидрогеологические процессы проявляются: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при эксплуатации </a:t>
            </a:r>
            <a:r>
              <a:rPr lang="ru-RU" sz="2400" dirty="0">
                <a:solidFill>
                  <a:srgbClr val="C00000"/>
                </a:solidFill>
              </a:rPr>
              <a:t>обводнительных</a:t>
            </a:r>
            <a:r>
              <a:rPr lang="ru-RU" sz="2400" dirty="0"/>
              <a:t> объектов — на орошаемых землях, в сфере влияния ирригационных и транспортных каналов, равнинных водохранилищ, на нефтяных месторождениях при их </a:t>
            </a:r>
            <a:r>
              <a:rPr lang="ru-RU" sz="2400" dirty="0" err="1"/>
              <a:t>заводнении</a:t>
            </a:r>
            <a:r>
              <a:rPr lang="ru-RU" sz="2400" dirty="0"/>
              <a:t> и т. д.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при эксплуатации </a:t>
            </a:r>
            <a:r>
              <a:rPr lang="ru-RU" sz="2400" dirty="0">
                <a:solidFill>
                  <a:srgbClr val="C00000"/>
                </a:solidFill>
              </a:rPr>
              <a:t>осушительных </a:t>
            </a:r>
            <a:r>
              <a:rPr lang="ru-RU" sz="2400" dirty="0"/>
              <a:t>объектов — на площа­ди осушения заболоченных территорий, при горных разработках, работе подземных городских сооружений, в сфере влияния водоза­боров и т. п.</a:t>
            </a:r>
          </a:p>
          <a:p>
            <a:endParaRPr lang="ru-RU" sz="2400" dirty="0">
              <a:solidFill>
                <a:srgbClr val="00000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90353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8983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Гидрогеологические аспекты </a:t>
            </a:r>
            <a:r>
              <a:rPr lang="ru-RU" dirty="0" err="1"/>
              <a:t>техногенеза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04" y="804672"/>
            <a:ext cx="11594592" cy="60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400" dirty="0">
                <a:solidFill>
                  <a:srgbClr val="000000"/>
                </a:solidFill>
              </a:rPr>
              <a:t>По условиям формирования </a:t>
            </a:r>
            <a:r>
              <a:rPr lang="ru-RU" sz="2400" dirty="0" err="1">
                <a:solidFill>
                  <a:srgbClr val="000000"/>
                </a:solidFill>
              </a:rPr>
              <a:t>тепломассообмена</a:t>
            </a:r>
            <a:r>
              <a:rPr lang="ru-RU" sz="2400" dirty="0">
                <a:solidFill>
                  <a:srgbClr val="000000"/>
                </a:solidFill>
              </a:rPr>
              <a:t> можно выде­лить </a:t>
            </a:r>
            <a:r>
              <a:rPr lang="ru-RU" sz="2400" dirty="0">
                <a:solidFill>
                  <a:srgbClr val="C00000"/>
                </a:solidFill>
              </a:rPr>
              <a:t>три типа техногенных процессов</a:t>
            </a:r>
            <a:r>
              <a:rPr lang="ru-RU" sz="2400" dirty="0">
                <a:solidFill>
                  <a:srgbClr val="000000"/>
                </a:solidFill>
              </a:rPr>
              <a:t> (такое разделение особенно су­щественно с точки зрения влияния </a:t>
            </a:r>
            <a:r>
              <a:rPr lang="ru-RU" sz="2400" dirty="0" err="1">
                <a:solidFill>
                  <a:srgbClr val="000000"/>
                </a:solidFill>
              </a:rPr>
              <a:t>техногенеза</a:t>
            </a:r>
            <a:r>
              <a:rPr lang="ru-RU" sz="2400" dirty="0">
                <a:solidFill>
                  <a:srgbClr val="000000"/>
                </a:solidFill>
              </a:rPr>
              <a:t> на гидрогеологическую обстановку):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инжекционные</a:t>
            </a:r>
            <a:r>
              <a:rPr lang="ru-RU" sz="2400" dirty="0">
                <a:solidFill>
                  <a:srgbClr val="000000"/>
                </a:solidFill>
              </a:rPr>
              <a:t> — </a:t>
            </a:r>
            <a:r>
              <a:rPr lang="ru-RU" sz="2400" dirty="0" err="1">
                <a:solidFill>
                  <a:srgbClr val="000000"/>
                </a:solidFill>
              </a:rPr>
              <a:t>привнос</a:t>
            </a:r>
            <a:r>
              <a:rPr lang="ru-RU" sz="2400" dirty="0">
                <a:solidFill>
                  <a:srgbClr val="000000"/>
                </a:solidFill>
              </a:rPr>
              <a:t> вещества в литосферу; вещество пред­ставлено в основном водными растворами. </a:t>
            </a:r>
            <a:r>
              <a:rPr lang="ru-RU" sz="2200" dirty="0"/>
              <a:t>Заболачивание и подтопление территорий, прилегающих к ирригационным и гидротехническим соору­жениям; опреснение минерализованных литосферных вод; загрязне­ние литосферных вод; межпластовые </a:t>
            </a:r>
            <a:r>
              <a:rPr lang="ru-RU" sz="2200" dirty="0" err="1"/>
              <a:t>перетоки</a:t>
            </a:r>
            <a:r>
              <a:rPr lang="ru-RU" sz="2200" dirty="0"/>
              <a:t> и </a:t>
            </a:r>
            <a:r>
              <a:rPr lang="ru-RU" sz="2200" dirty="0" err="1"/>
              <a:t>грифонообразования</a:t>
            </a:r>
            <a:r>
              <a:rPr lang="ru-RU" sz="2200" dirty="0"/>
              <a:t>; землетрясения</a:t>
            </a: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C00000"/>
                </a:solidFill>
              </a:rPr>
              <a:t>эжекционные</a:t>
            </a:r>
            <a:r>
              <a:rPr lang="ru-RU" sz="2400" dirty="0">
                <a:solidFill>
                  <a:srgbClr val="000000"/>
                </a:solidFill>
              </a:rPr>
              <a:t> — изъятие вещества из литосферы; вещество предс­тавлено водными растворами, твердым веществом пород, газами, нефтью, однако важно, что при изъятии других веществ практически всегда происходит и извлечение вод. </a:t>
            </a:r>
            <a:r>
              <a:rPr lang="ru-RU" sz="2200" dirty="0"/>
              <a:t>Истощение запасов литосферных вод; просадки и провалы земной поверхности; </a:t>
            </a:r>
            <a:r>
              <a:rPr lang="ru-RU" sz="2200" dirty="0" err="1"/>
              <a:t>засолонение</a:t>
            </a:r>
            <a:r>
              <a:rPr lang="ru-RU" sz="2200" dirty="0"/>
              <a:t> и опреснение (вод, почв и т. п.), межпластовые </a:t>
            </a:r>
            <a:r>
              <a:rPr lang="ru-RU" sz="2200" dirty="0" err="1"/>
              <a:t>перетоки</a:t>
            </a:r>
            <a:r>
              <a:rPr lang="ru-RU" sz="2200" dirty="0"/>
              <a:t> и т. д.</a:t>
            </a: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сложные техногенные процессы</a:t>
            </a:r>
            <a:r>
              <a:rPr lang="ru-RU" sz="2400" dirty="0">
                <a:solidFill>
                  <a:srgbClr val="000000"/>
                </a:solidFill>
              </a:rPr>
              <a:t>, совмещающие </a:t>
            </a:r>
            <a:r>
              <a:rPr lang="ru-RU" sz="2400" dirty="0" err="1">
                <a:solidFill>
                  <a:srgbClr val="000000"/>
                </a:solidFill>
              </a:rPr>
              <a:t>привнос</a:t>
            </a:r>
            <a:r>
              <a:rPr lang="ru-RU" sz="2400" dirty="0">
                <a:solidFill>
                  <a:srgbClr val="000000"/>
                </a:solidFill>
              </a:rPr>
              <a:t> и изъя­тие вещества литосферы, в том числе вод; разделение массопереноса по направлениям происходит в условиях взаимодействия обводнительных и осушительных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2560327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042"/>
            <a:ext cx="12192000" cy="8983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Гидрогеологические аспекты </a:t>
            </a:r>
            <a:r>
              <a:rPr lang="ru-RU" dirty="0" err="1"/>
              <a:t>техногенеза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4256" y="1668887"/>
            <a:ext cx="11143488" cy="156966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Большое значение приобретает </a:t>
            </a:r>
            <a:r>
              <a:rPr lang="ru-RU" sz="3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прогноз­ная оценка </a:t>
            </a:r>
            <a:r>
              <a:rPr lang="ru-RU" sz="3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возможного развития техногенных процессов и на ее осно­ве – </a:t>
            </a:r>
            <a:r>
              <a:rPr lang="ru-RU" sz="3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проектирование профилактических мер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3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6896099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370371" y="1808163"/>
            <a:ext cx="982242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7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7156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Основы </a:t>
            </a:r>
            <a:r>
              <a:rPr lang="ru-RU" dirty="0" err="1"/>
              <a:t>гидрогеотермии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9" y="707806"/>
            <a:ext cx="11744325" cy="547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Гидрогеотермия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— раздел гидрогеологии, посвященный изучению закономерностей теплопереноса и теплообмена в водоносных толщах литосферы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Гидрогеотермические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исследования позволяют оценить роль природ­ных вод в формировании и распределении теплового поля, то есть участие вод в термическом режиме Земли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Знание температур вод­ных растворов литосферы позволяет использовать воды </a:t>
            </a:r>
          </a:p>
          <a:p>
            <a:pPr marL="1071563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энергетичес­ких и лечебных целях </a:t>
            </a:r>
          </a:p>
          <a:p>
            <a:pPr marL="1071563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 оценке перспектив </a:t>
            </a:r>
            <a:r>
              <a:rPr lang="ru-RU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нефтегазоносности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недр </a:t>
            </a:r>
          </a:p>
          <a:p>
            <a:pPr marL="1071563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 поисках, разведке и разработке залежей УВ</a:t>
            </a:r>
            <a:endParaRPr lang="ru-RU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7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7156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Основы </a:t>
            </a:r>
            <a:r>
              <a:rPr lang="ru-RU" dirty="0" err="1"/>
              <a:t>гидрогеотермии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5121" y="590665"/>
            <a:ext cx="12020550" cy="634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Источники тепловой энергии, определяющие тепловой режим подземных вод:</a:t>
            </a:r>
          </a:p>
          <a:p>
            <a:pPr marL="785813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Внешние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(космические) – солнечная радиация</a:t>
            </a:r>
          </a:p>
          <a:p>
            <a:pPr marL="785813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Внутренние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(планетарные) – радиогенная энергия, выделяющаяся в результате распада радиоактивных эле­ментов (урана, тория и др.)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лито­сфере теплоперенос осуществляется главным образом за счет теплопро­водности и конвекции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Среди осадочных пород </a:t>
            </a:r>
            <a:r>
              <a:rPr lang="ru-RU" sz="24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наибольшей теплопроводностью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обладают </a:t>
            </a:r>
            <a:r>
              <a:rPr lang="ru-RU" sz="24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каменная соль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ангидрит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наименьшей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глины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Песчаники, алевролиты, известняки и доломиты характеризуют­ся средней теплопроводностью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Минимальной теплопровод­ностью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sz="24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глинистый цемент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максимальной—кварцевый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Существенное влияние на величину теплопроводности оказывает 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влагонасыщенность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: у сухих пород она ниже, чем у 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водонасыщенных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Понижается теплопроводность и в 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нефтенасыщенных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породах</a:t>
            </a:r>
          </a:p>
        </p:txBody>
      </p:sp>
    </p:spTree>
    <p:extLst>
      <p:ext uri="{BB962C8B-B14F-4D97-AF65-F5344CB8AC3E}">
        <p14:creationId xmlns:p14="http://schemas.microsoft.com/office/powerpoint/2010/main" val="280695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7156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Основы гидрогеотермии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6712" y="1194692"/>
            <a:ext cx="11634788" cy="3504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конвекцией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понимается передача теплоты в горных породах движущимся потоком подземных вод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 увеличении скорос­ти фильтрационного потока, тепловое воздействие вод пропорционально возрастает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геотермическими параметрами при изучении теплового режима литосферных вод являются геотермический градиент и геотермическая ступень</a:t>
            </a:r>
          </a:p>
        </p:txBody>
      </p:sp>
    </p:spTree>
    <p:extLst>
      <p:ext uri="{BB962C8B-B14F-4D97-AF65-F5344CB8AC3E}">
        <p14:creationId xmlns:p14="http://schemas.microsoft.com/office/powerpoint/2010/main" val="266150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7156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Основы </a:t>
            </a:r>
            <a:r>
              <a:rPr lang="ru-RU" dirty="0" err="1"/>
              <a:t>гидрогеотермии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287" y="1692528"/>
            <a:ext cx="11401425" cy="3828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Геотермический градиент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— прирост температуры на единицу глубины: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Г=(</a:t>
            </a:r>
            <a:r>
              <a:rPr lang="en-US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)/(</a:t>
            </a:r>
            <a:r>
              <a:rPr lang="en-US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</a:p>
          <a:p>
            <a:pPr marL="2157413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температуры пород, определенные на глубинах соответст­венно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8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8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Обычно геотермический градиент относят к интервалу глубин 100 м, в этом случае он выражается в °С/100 м</a:t>
            </a:r>
          </a:p>
        </p:txBody>
      </p:sp>
    </p:spTree>
    <p:extLst>
      <p:ext uri="{BB962C8B-B14F-4D97-AF65-F5344CB8AC3E}">
        <p14:creationId xmlns:p14="http://schemas.microsoft.com/office/powerpoint/2010/main" val="298156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7156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Основы </a:t>
            </a:r>
            <a:r>
              <a:rPr lang="ru-RU" dirty="0" err="1"/>
              <a:t>гидрогеотермии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924" y="1283402"/>
            <a:ext cx="11401425" cy="3828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Геотермическая ступень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– расстояние по вертикали, на протяжении которого температура изменяется на 1 °С: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)/(</a:t>
            </a:r>
            <a:r>
              <a:rPr lang="en-US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Геотермический градиент, отнесенный к интервалу 100 м, и геотермическая ступень связаны соотношением: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= 100/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ru-R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0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7156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Основы </a:t>
            </a:r>
            <a:r>
              <a:rPr lang="ru-RU" dirty="0" err="1"/>
              <a:t>гидрогеотермии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211" y="827436"/>
            <a:ext cx="11801475" cy="5640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вертикальном разрезе земной коры имеет место </a:t>
            </a:r>
            <a:r>
              <a:rPr lang="ru-RU" sz="2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геотермическая зональность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Большинство исследователей выделяют </a:t>
            </a:r>
            <a:r>
              <a:rPr lang="ru-RU" sz="2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две зоны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Гелиотермозона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: включает верхнюю оболочку земной коры, в пределах ко­торой </a:t>
            </a:r>
            <a:r>
              <a:rPr lang="ru-RU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гидрогеотермический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режим формируется под воздействием сол­нечной радиации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Геотермозона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: включает нижние слои земной коры и верхнюю мантию; </a:t>
            </a:r>
            <a:r>
              <a:rPr lang="ru-RU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гидрогеотермический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режим в преде­лах </a:t>
            </a:r>
            <a:r>
              <a:rPr lang="ru-RU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геотермозоны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зависит от эндогенных источников тепла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подземных вод нефтегазоносных бассейнов изменяется в широких пределах: от отрицательных значений в области развития </a:t>
            </a:r>
            <a:r>
              <a:rPr lang="ru-RU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криолитозоны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до нескольких сот градусов в наиболее погруженных частях осадочных бассейнов и прогибов.</a:t>
            </a:r>
          </a:p>
        </p:txBody>
      </p:sp>
    </p:spTree>
    <p:extLst>
      <p:ext uri="{BB962C8B-B14F-4D97-AF65-F5344CB8AC3E}">
        <p14:creationId xmlns:p14="http://schemas.microsoft.com/office/powerpoint/2010/main" val="318663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8598" y="593766"/>
            <a:ext cx="5152846" cy="612770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913912" y="3776353"/>
            <a:ext cx="3170711" cy="5462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96992" y="1161804"/>
            <a:ext cx="987631" cy="55596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2504" y="2765288"/>
            <a:ext cx="5524604" cy="348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Величины геотермического градиента в осадочном чехле разновоз­растных структур изменяются в широком диапазоне.</a:t>
            </a:r>
            <a:endParaRPr lang="en-US" sz="2400" dirty="0"/>
          </a:p>
          <a:p>
            <a:pPr marL="285750" lvl="0" indent="-285750" defTabSz="9144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Наибольшие величины геотермического градиента фиксируются в Вос­точном </a:t>
            </a:r>
            <a:r>
              <a:rPr lang="ru-RU" sz="2400" dirty="0" err="1"/>
              <a:t>Предкавказье</a:t>
            </a:r>
            <a:r>
              <a:rPr lang="ru-RU" sz="2400" dirty="0"/>
              <a:t> в </a:t>
            </a:r>
            <a:r>
              <a:rPr lang="ru-RU" sz="2400" dirty="0" err="1"/>
              <a:t>Терско</a:t>
            </a:r>
            <a:r>
              <a:rPr lang="ru-RU" sz="2400" dirty="0"/>
              <a:t>-Каспийском прогибе — до 5 °С /100 м.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745" y="736987"/>
            <a:ext cx="5657108" cy="12187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00"/>
              </a:lnSpc>
            </a:pPr>
            <a:r>
              <a:rPr lang="ru-RU" sz="3200" b="1" dirty="0">
                <a:solidFill>
                  <a:srgbClr val="0000FF"/>
                </a:solidFill>
              </a:rPr>
              <a:t>Величины геотермических градиентов в нефтегазоносных регионах</a:t>
            </a:r>
          </a:p>
        </p:txBody>
      </p:sp>
      <p:sp>
        <p:nvSpPr>
          <p:cNvPr id="10" name="Овал 9"/>
          <p:cNvSpPr/>
          <p:nvPr/>
        </p:nvSpPr>
        <p:spPr>
          <a:xfrm>
            <a:off x="8295702" y="1410160"/>
            <a:ext cx="451691" cy="2313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304883" y="1915100"/>
            <a:ext cx="451691" cy="2313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93865" y="2394810"/>
            <a:ext cx="451691" cy="1831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293866" y="2752381"/>
            <a:ext cx="451691" cy="2313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271832" y="3171023"/>
            <a:ext cx="451691" cy="2313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194714" y="3986271"/>
            <a:ext cx="451691" cy="2313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260816" y="3602515"/>
            <a:ext cx="451691" cy="1744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236946" y="4548129"/>
            <a:ext cx="451691" cy="1744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292031" y="4944736"/>
            <a:ext cx="422312" cy="1781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236946" y="5330327"/>
            <a:ext cx="451691" cy="1744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247963" y="5726934"/>
            <a:ext cx="451691" cy="1744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292031" y="6134558"/>
            <a:ext cx="451691" cy="1744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281013" y="6531165"/>
            <a:ext cx="451691" cy="1744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0" y="37156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Основы </a:t>
            </a:r>
            <a:r>
              <a:rPr lang="ru-RU" dirty="0" err="1"/>
              <a:t>гидрогеотермии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88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11619</TotalTime>
  <Words>2412</Words>
  <Application>Microsoft Office PowerPoint</Application>
  <PresentationFormat>Широкоэкранный</PresentationFormat>
  <Paragraphs>257</Paragraphs>
  <Slides>29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Учетная запись Майкрософт</cp:lastModifiedBy>
  <cp:revision>472</cp:revision>
  <cp:lastPrinted>2021-02-05T10:51:00Z</cp:lastPrinted>
  <dcterms:created xsi:type="dcterms:W3CDTF">2021-01-21T10:38:20Z</dcterms:created>
  <dcterms:modified xsi:type="dcterms:W3CDTF">2025-11-10T05:47:43Z</dcterms:modified>
</cp:coreProperties>
</file>