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6" r:id="rId1"/>
  </p:sldMasterIdLst>
  <p:notesMasterIdLst>
    <p:notesMasterId r:id="rId16"/>
  </p:notesMasterIdLst>
  <p:handoutMasterIdLst>
    <p:handoutMasterId r:id="rId17"/>
  </p:handoutMasterIdLst>
  <p:sldIdLst>
    <p:sldId id="283" r:id="rId2"/>
    <p:sldId id="257" r:id="rId3"/>
    <p:sldId id="284" r:id="rId4"/>
    <p:sldId id="262" r:id="rId5"/>
    <p:sldId id="280" r:id="rId6"/>
    <p:sldId id="273" r:id="rId7"/>
    <p:sldId id="261" r:id="rId8"/>
    <p:sldId id="263" r:id="rId9"/>
    <p:sldId id="274" r:id="rId10"/>
    <p:sldId id="276" r:id="rId11"/>
    <p:sldId id="275" r:id="rId12"/>
    <p:sldId id="266" r:id="rId13"/>
    <p:sldId id="277" r:id="rId14"/>
    <p:sldId id="272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140CBA"/>
    <a:srgbClr val="460D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19" d="100"/>
          <a:sy n="119" d="100"/>
        </p:scale>
        <p:origin x="-12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3DCA7-2732-477D-A235-B9F0E92A98F4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EEDAE-A5B7-46CB-B97E-BDE44F104D5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921180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cm"/>
        </inkml:traceFormat>
        <inkml:channelProperties>
          <inkml:channelProperty channel="X" name="resolution" value="999.99994" units="1/cm"/>
          <inkml:channelProperty channel="Y" name="resolution" value="999.99994" units="1/cm"/>
          <inkml:channelProperty channel="F" name="resolution" value="249.9771" units="1/cm"/>
        </inkml:channelProperties>
      </inkml:inkSource>
      <inkml:timestamp xml:id="ts0" timeString="2024-02-13T05:30:24.149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668 854 309,'0'0'389,"0"0"-68,0 0-155,0 0-102,0 0-218,0 0-191,0 0 196</inkml:trace>
  <inkml:trace contextRef="#ctx0" brushRef="#br0" timeOffset="156">732 852 85,'0'0'581,"0"0"-166,0 0-79,0 0-39,0 0-54,0 0-44,0 0-26,0 0-49,0 0-23,0 0-2,0 0 14,0 0-5,0 0-11,0 0-17,0 0-14,0 0-11,0 0-15,0 0-8,0 0-9,0 0-4,0 0 0,0 0-8,0 0-3,0 0 0,0 0-1,0 0-4,0 0 1,0 0 2,0 0-11,0 0-26,0 0-30,0 0-56,0 0-62,0 0-26,-7-5-76,7 5-69,0 0-321,0 0-180</inkml:trace>
  <inkml:trace contextRef="#ctx0" brushRef="#br0" timeOffset="4054">0 0 333,'0'0'398,"0"0"-93,0 0-70,0 0-60,0 0-40,0 0-63,0 0-91,0 0-85,0 0-91,0 0-227,0 0 110</inkml:trace>
  <inkml:trace contextRef="#ctx0" brushRef="#br0" timeOffset="10233">809 765 346,'0'0'390,"0"0"-137,5-8-53,-5 8-134,0 0-143,0 0-297,0 0 171</inkml:trace>
  <inkml:trace contextRef="#ctx0" brushRef="#br0" timeOffset="10517">830 759 175,'0'0'301,"0"0"-118,0 0-104,0 0-95,0 0-214,0 0 75</inkml:trace>
  <inkml:trace contextRef="#ctx0" brushRef="#br0" timeOffset="10719">789 794 237,'0'0'281,"0"0"-76,0 0-81,0 0-97,0 0-140,-5-10-128,5 10 79</inkml:trace>
  <inkml:trace contextRef="#ctx0" brushRef="#br0" timeOffset="10911">792 763 521,'0'0'416,"0"0"-38,0 0-122,0 0-1,0 0-100,0 0 18,0 0-89,0 0 19,0 0-76,0 0 18,0 0-79,0 0-4,0 0-73,0 0-40,0 0-67,0 0-97,0 0-171,0 0 27</inkml:trace>
  <inkml:trace contextRef="#ctx0" brushRef="#br0" timeOffset="11119">801 821 245,'0'0'460,"0"0"-44,0 0-99,0 0-49,0 0-34,0 0-29,0 0-16,0 0-29,0 0 17,0 0-35,0 0 20,0 0-40,0 0 3,0 0-27,0 0-5,0 0-28,0 0 3,0 0-32,0 0 12,0 0-26,-4-10-3,4 10-17,0 0 25,0 0-27,0 0 18,0 0-24,0 0 19,0 0-22,0 0 21,0 0-21,0 0 17,0 0-24,0 0 23,0 0-20,0 0 17,0 0-21,0 0 26,0 0-21,0 0 22,0 0-23,0 0 21,0 0-20,0 0 27,0 0-28,0 0 22,0 0-20,0 0 22,0 0-23,0 0 21,0 0-17,0 0 17,0 0-20,0 0 23,0 0-17,0 0 11,0 0-17,0 0 28,0 0-27,0 0 25,0 0-25,0 0 23,0 0-24,0 0 24,0 0-23,0 0 9,0 0-6,0 0 21,0 0-22,0 0 20,0 0-16,0 0 18,0 0-22,0 0 20,0 0-18,0 0 19,0 0-22,0 0 24,0 0-23,0 0 21,0 0-22,0 0 22,0 0-23,0 0 23,0 0-12,0 0 12,0 0-25,0 0 23,0 0-18,0 0 14,0 0-17,0 0 21,0 0-21,0 0 20,0 0-21,0 0 18,0 0-19,0 0 24,0 0-25,0 0 22,0 0-22,0 0 20,0 0-23,0 0 24,0 0-19,0 0 19,0 0-23,0 0 17,0 0-28,0 0-18,0 0-72,0 0-19,0 0-17,0 0 5,13 1-87,-13-1-15,0 0-62,0 0-108,0 0-173,0 0-106</inkml:trace>
  <inkml:trace contextRef="#ctx0" brushRef="#br0" timeOffset="12453">2710 842 532,'0'0'464,"0"0"-147,0 0-32,0 0-103,0 0 4,0 0-99,-10-2-26,10 2-78,0 0-17,0 0-65,0 0-14,0 0-39,0 0-52,9-9-267,-9 9 48</inkml:trace>
  <inkml:trace contextRef="#ctx0" brushRef="#br0" timeOffset="12623">2728 817 400,'0'0'330,"0"0"-38,0 0-59,0 0-50,0 0-73,0 0 18,0 0-61,0 0 27,0 0-23,0 0-28,0 0-78,0 0-25,0 0-67,0 0-79,0 0-272,0 0 34</inkml:trace>
  <inkml:trace contextRef="#ctx0" brushRef="#br0" timeOffset="12776">2765 809 490,'0'0'411,"0"0"-39,0 0-131,0 0-10,0 0-92,0 0 18,0 0-78,2-11 9,-2 11-93,0 0 7,0 0-93,0 0-26,0 0-64,0 0-95,0 0-208,0 0 29</inkml:trace>
  <inkml:trace contextRef="#ctx0" brushRef="#br0" timeOffset="12947">2798 783 435,'0'0'410,"0"0"-48,0 0-133,0 0 1,4-11-87,-4 11 10,0 0-86,0 0 0,0 0-78,0 0-9,2-11-57,-2 11-70,0 0-106,0 0-245,0 0 9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cm"/>
        </inkml:traceFormat>
        <inkml:channelProperties>
          <inkml:channelProperty channel="X" name="resolution" value="999.99994" units="1/cm"/>
          <inkml:channelProperty channel="Y" name="resolution" value="999.99994" units="1/cm"/>
          <inkml:channelProperty channel="F" name="resolution" value="249.9771" units="1/cm"/>
        </inkml:channelProperties>
      </inkml:inkSource>
      <inkml:timestamp xml:id="ts0" timeString="2024-02-13T05:31:44.1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20 63 723,'0'0'605,"-13"7"-168,13-7-64,-8 5-109,8-5-36,0 0-63,0 0-6,0 0-22,0 0 21,11 6-10,-11-6 24,25-3-2,-8 0-18,6-1-31,3-1-16,2 1-23,4-3-18,3 1-12,1 0-13,0 0-9,1 0-6,2-1-9,-2 2-36,-2-1-41,0 1-70,-1 1-59,-6 2-80,-1 0-96,-5 2-70,0 0-486,-3 2-495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cm"/>
        </inkml:traceFormat>
        <inkml:channelProperties>
          <inkml:channelProperty channel="X" name="resolution" value="999.99994" units="1/cm"/>
          <inkml:channelProperty channel="Y" name="resolution" value="999.99994" units="1/cm"/>
          <inkml:channelProperty channel="F" name="resolution" value="249.9771" units="1/cm"/>
        </inkml:channelProperties>
      </inkml:inkSource>
      <inkml:timestamp xml:id="ts0" timeString="2024-02-13T05:30:11.467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1367 3365 142,'14'-4'437,"-14"4"-159,0 0-80,8-5-166,-8 5-125,0 0-219,0 0 231</inkml:trace>
  <inkml:trace contextRef="#ctx0" brushRef="#br0" timeOffset="4533">907 2643 82,'0'0'653,"0"0"-175,0 0-109,0 0-57,0 0-61,0 0-49,0 0-55,0 0-35,0 0-49,0 0-32,0 0-23,0 0-15,0 0-9,0 0-10,0 0-20,3-9 31,-3 9-86,0 0-13,0 0-82,0 0-22,0 0-72,0 0-235,0 0-28</inkml:trace>
  <inkml:trace contextRef="#ctx0" brushRef="#br0" timeOffset="4732">923 2676 435,'0'0'387,"0"0"-117,0 0-13,0 0-98,0 0 10,0 0-75,0 0 15,0 0-90,0 0-22,0 0-89,0 0-49,0 0-104,0 0-203,0 0 79</inkml:trace>
  <inkml:trace contextRef="#ctx0" brushRef="#br0" timeOffset="4881">943 2678 216,'0'0'333,"0"0"-61,0 0-89,0 0-10,0 0-80,0 0-30,0 0-51,0 0-4,0 0-24,0 0 22,0 0-17,0 0 20,0 0-20,0 0 20,0 0-19,0 0 24,0 0-26,0 0 18,0 0-15,0 0 19,3-9-19,-3 9 30,0 0-10,0 0 44,0 0-13,0 0 42,0 0-15,0 0 37,0 0-33,0 0 53,0 0-54,0 0 48,0 0-64,0 0 43,0 0-62,0 0 39,0 0-50,0 0 34,0 0-57,8-6 44,-8 6-53,0 0 40,0 0-45,0 0 45,0 0-54,0 0 45,0 0-48,0 0 45,9-4-52,-9 4 35,0 0-35,0 0 15,0 0-56,0 0 37,0 0-35,0 0 31,0 0-42,0 0 27,0 0-27,0 0 30,0 0-31,0 0 21,0 0-38,0 0 0,0 0-42,0 0-21,0 0-88,0 0-110,0 0 184</inkml:trace>
  <inkml:trace contextRef="#ctx0" brushRef="#br0" timeOffset="7360">2230 0 174,'0'0'142,"0"0"-168,0 0-74,0 0 34</inkml:trace>
  <inkml:trace contextRef="#ctx0" brushRef="#br0" timeOffset="7900">2211 37 139,'0'0'113,"0"0"22,0 0-82,0 0 33,0 0-58,0 0 39,0 0-51,0 0 34,0 0-58,0 0 43,0 0-49,0 0 50,0 0-54,0 0 39,0 0-39,0 0 41,0 0-44,0 0 46,0 0-42,0 0 43,0 0-43,0 0 44,0 0-49,0 0 47,0 0-47,0 0 50,0 0-63,0 0 25,0 0-72,0 0 16,3-11-118,-3 11 52</inkml:trace>
  <inkml:trace contextRef="#ctx0" brushRef="#br0" timeOffset="10670">0 2287 23,'0'0'273,"0"0"-164,0 0-243,0 0 41</inkml:trace>
  <inkml:trace contextRef="#ctx0" brushRef="#br0" timeOffset="18125">559 2614 148,'0'0'200,"0"0"-104,0 0-108,0 0-128,0 0 39</inkml:trace>
  <inkml:trace contextRef="#ctx0" brushRef="#br0" timeOffset="18260">599 2612 150,'0'0'76,"0"0"-154,0 0 27</inkml:trace>
  <inkml:trace contextRef="#ctx0" brushRef="#br0" timeOffset="20933">740 2695 94,'0'0'579,"0"0"-207,0 0-45,0 0-113,0 0 10,0 0-87,0 0 25,0 0-63,0 0 28,0 0-18,0 0-6,0 0-14,0 0-11,-8 4-18,8-4-23,0 0-65,0 0-77,0 0-40,0 0-107,0 0-72,0 0-292,0 0-124</inkml:trace>
  <inkml:trace contextRef="#ctx0" brushRef="#br0" timeOffset="21094">816 2698 180,'0'0'554,"0"0"-193,0 0-47,0 0-107,0 0 4,10-4-81,-10 4 15,0 0-69,0 0 50,0 0-53,0 0 37,0 0-66,0 0-7,0 0-6,0 0-6,0 0-11,0 0-16,0 0-89,0 0-29,4-8-63,-4 8-13,0 0-10,0 0-20,0 0 5,0 0-26,0 0-115,0 0 179</inkml:trace>
  <inkml:trace contextRef="#ctx0" brushRef="#br0" timeOffset="21242">857 2687 74,'0'0'172,"0"0"-49,0 0-16,0 0-39,0 0 6,0 0-33,0 0 3,0 0-25,0 0 15,0 0-24,-8 7 11,8-7-17,0 0 15,0 0-17,0 0 23,0 0-5,0 0 29,0 0 7,0 0-6,0 0 25,0 0-10,0 0 9,0 0-32,0 0 23,0 0-23,0 0 24,-12-1-23,12 1 35,0 0-28,0 0 34,0 0-37,0 0 44,0 0-53,0 0 33,0 0-46,0 0 40,0 0-46,0 0 46,0 0-42,0 0 33,0 0-41,0 0 49,0 0-44,0 0 49,0 0-40,0 0 52,0 0-51,0 0 49,0 0-55,0 0 3,0 0-2,0 0 2,0 0 6,0 0-14,0 0-3,0 0-1,0 0-6,0 0 0,0 0-5,0 0 8,0 0-13,0 0 1,0 0 2,0 0 0,0 0 0,0 0-5,0 0 16,0 0-23,0 0-2,0 0 1,0 0-1,0 0 4,0 0-1,0 0-1,0 0 34,0 0-38,0 0 2,0 0 2,0 0 1,0 0 4,0 0-14,0 0 39,0 0-63,0 0 30,0 0-62,0 0 31,0 0-60,0 0 11,0 0-47,0 0 11,0 0-30,0 0 12,0 0-15,0 0 9,0 0-22,0 0-6,0 0-168,0 0 196</inkml:trace>
  <inkml:trace contextRef="#ctx0" brushRef="#br0" timeOffset="21991">844 2629 231,'0'0'300,"0"0"-74,0 0-76,0 0-5,0 0-25,0 0-31,0 0-25,0 0-18,0 0-30,0 0-42,0 0-42,0 0-49,0 0-75,0 0-115,0 0 231</inkml:trace>
  <inkml:trace contextRef="#ctx0" brushRef="#br0" timeOffset="22167">828 2655 156,'0'0'163,"0"0"-47,0 0-25,0 0-19,0 0-15,0 0-13,0 0-8,0 0-8,0 0-11,0 0-12,0 0-8,0 0-12,0 0-8,0 0-7,0 0-15,0 0-16,0 0-29,6-7-73,-6 7 42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cm"/>
        </inkml:traceFormat>
        <inkml:channelProperties>
          <inkml:channelProperty channel="X" name="resolution" value="999.99994" units="1/cm"/>
          <inkml:channelProperty channel="Y" name="resolution" value="999.99994" units="1/cm"/>
          <inkml:channelProperty channel="F" name="resolution" value="249.9771" units="1/cm"/>
        </inkml:channelProperties>
      </inkml:inkSource>
      <inkml:timestamp xml:id="ts0" timeString="2024-02-13T05:31:44.61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0 119 838,'0'0'772,"12"-4"-177,-12 4-141,16-5-93,-5 2-76,3 1-56,4 0-50,6-1-46,2 0-52,8-1-54,0-2-46,11-1-28,0-1-1,1 0 1,2-1-53,0 0-32,0 1-35,-3-1-46,-1 1-12,-7 2-84,0 1-60,-2 0-355,-6 1-229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7A677-706E-4788-A34D-C532DB8AA2CB}" type="datetimeFigureOut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EBDF38-7E8B-40DF-B8C1-0422AC5FE0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87299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4486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EBDF38-7E8B-40DF-B8C1-0422AC5FE0B2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959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570D9-EA58-42C8-9723-0AABB1BB87D9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280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9DDF-8D7B-4F82-8B9E-56C81BE0247A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39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64683-3389-4C6E-B918-2802EED957B7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43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BECAC-A521-4294-AA20-3BAD712ED9C0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686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B730D-3EB3-4A8C-B6C0-05F8CA0BA06D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907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1A220-4738-48BE-AF02-66A936476EF0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237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7449C-62ED-4F3B-9AB6-54EE48C6985F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524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75096-80AF-4A21-BE47-2F19421163F5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6474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57E7B-5D0B-4984-8940-150B7781F639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860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C6A29-63F2-4DB1-B1A2-377CDC47F701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4560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F26F3-99DF-4B7D-9107-30ECDA0FA724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mtClean="0"/>
              <a:t>1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7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A532BE-F669-44E1-A8DF-BD1B6C0E4B6F}" type="datetime1">
              <a:rPr lang="ru-RU" smtClean="0"/>
              <a:pPr/>
              <a:t>11.11.2025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smtClean="0"/>
              <a:t>1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A82CD-B67C-4103-AA33-40713CF7E9B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502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119.emf"/><Relationship Id="rId3" Type="http://schemas.openxmlformats.org/officeDocument/2006/relationships/image" Target="../media/image4.png"/><Relationship Id="rId7" Type="http://schemas.openxmlformats.org/officeDocument/2006/relationships/image" Target="../media/image116.emf"/><Relationship Id="rId12" Type="http://schemas.openxmlformats.org/officeDocument/2006/relationships/customXml" Target="../ink/ink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118.emf"/><Relationship Id="rId5" Type="http://schemas.openxmlformats.org/officeDocument/2006/relationships/image" Target="../media/image115.emf"/><Relationship Id="rId4" Type="http://schemas.openxmlformats.org/officeDocument/2006/relationships/customXml" Target="../ink/ink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970005" y="2316163"/>
            <a:ext cx="9953367" cy="962969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CCECFF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2400"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Тақырыбы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kk-KZ" dirty="0">
                <a:latin typeface="Arial" panose="020B0604020202020204" pitchFamily="34" charset="0"/>
                <a:cs typeface="Arial" panose="020B0604020202020204" pitchFamily="34" charset="0"/>
              </a:rPr>
              <a:t>Кіріспе. </a:t>
            </a:r>
            <a:r>
              <a:rPr lang="kk-KZ" dirty="0" smtClean="0">
                <a:latin typeface="Arial" panose="020B0604020202020204" pitchFamily="34" charset="0"/>
                <a:cs typeface="Arial" panose="020B0604020202020204" pitchFamily="34" charset="0"/>
              </a:rPr>
              <a:t>Электр энергетикалық жүйе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2782201" y="1412404"/>
            <a:ext cx="640080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ru-RU" altLang="ru-RU" sz="2000" dirty="0" smtClean="0">
                <a:solidFill>
                  <a:schemeClr val="accent1">
                    <a:lumMod val="75000"/>
                  </a:schemeClr>
                </a:solidFill>
              </a:rPr>
              <a:t>№ 1-</a:t>
            </a:r>
            <a:r>
              <a:rPr lang="kk-KZ" altLang="ru-RU" sz="2000" dirty="0" smtClean="0">
                <a:solidFill>
                  <a:schemeClr val="accent1">
                    <a:lumMod val="75000"/>
                  </a:schemeClr>
                </a:solidFill>
              </a:rPr>
              <a:t>дәріс</a:t>
            </a:r>
            <a:endParaRPr lang="ru-RU" altLang="ru-RU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2920313" y="4519141"/>
            <a:ext cx="6400800" cy="177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28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Лектор:  </a:t>
            </a:r>
            <a:r>
              <a:rPr lang="ru-RU" sz="28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Сарсенбаев Е.А.</a:t>
            </a:r>
            <a:endParaRPr lang="ru-RU" sz="2800" kern="0" dirty="0" smtClean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ru-RU" sz="1400" kern="0" dirty="0">
                <a:solidFill>
                  <a:schemeClr val="accent1">
                    <a:lumMod val="75000"/>
                  </a:schemeClr>
                </a:solidFill>
              </a:rPr>
              <a:t>Энергетика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»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кафедрасының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1400" kern="0" dirty="0" err="1" smtClean="0">
                <a:solidFill>
                  <a:schemeClr val="accent1">
                    <a:lumMod val="75000"/>
                  </a:schemeClr>
                </a:solidFill>
              </a:rPr>
              <a:t>қауымдастырылған</a:t>
            </a:r>
            <a:r>
              <a:rPr lang="ru-RU" sz="1400" kern="0" dirty="0" smtClean="0">
                <a:solidFill>
                  <a:schemeClr val="accent1">
                    <a:lumMod val="75000"/>
                  </a:schemeClr>
                </a:solidFill>
              </a:rPr>
              <a:t> профессоры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kk-KZ" sz="1400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 </a:t>
            </a: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E-mail</a:t>
            </a:r>
            <a:r>
              <a:rPr lang="ru-RU" kern="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: 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</a:rPr>
              <a:t>y</a:t>
            </a:r>
            <a:r>
              <a:rPr lang="en-US" kern="0" dirty="0" err="1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.sarsenbayev@satbayev.university</a:t>
            </a:r>
            <a:endParaRPr lang="ru-RU" sz="28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defRPr/>
            </a:pPr>
            <a:endParaRPr lang="ru-RU" sz="1400" kern="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11" name="Заголовок 3"/>
          <p:cNvSpPr>
            <a:spLocks noGrp="1"/>
          </p:cNvSpPr>
          <p:nvPr>
            <p:ph type="ctrTitle"/>
          </p:nvPr>
        </p:nvSpPr>
        <p:spPr>
          <a:xfrm>
            <a:off x="1573427" y="581003"/>
            <a:ext cx="9144000" cy="468540"/>
          </a:xfr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algn="ctr" fontAlgn="base">
              <a:spcAft>
                <a:spcPct val="0"/>
              </a:spcAft>
            </a:pP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Пән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Заманауи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энергетикасы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97984" y="56781"/>
            <a:ext cx="6367292" cy="40013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kk-KZ" sz="1200" dirty="0" smtClean="0"/>
              <a:t>Ә. Бүркітбаев атындағы Энергетика және машина жасау институты</a:t>
            </a:r>
            <a:endParaRPr lang="kk-KZ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9797143" y="92362"/>
            <a:ext cx="2287765" cy="39096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defPPr>
              <a:defRPr lang="ru-RU"/>
            </a:defPPr>
            <a:lvl1pPr algn="ctr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sz="1200" b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ru-RU" dirty="0" smtClean="0"/>
              <a:t>«</a:t>
            </a:r>
            <a:r>
              <a:rPr lang="ru-RU" dirty="0"/>
              <a:t>Энергетика</a:t>
            </a:r>
            <a:r>
              <a:rPr lang="ru-RU" dirty="0" smtClean="0"/>
              <a:t>» </a:t>
            </a:r>
            <a:r>
              <a:rPr lang="ru-RU" dirty="0" err="1" smtClean="0"/>
              <a:t>кафедрасы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0404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395416" y="702976"/>
            <a:ext cx="1163182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F5597"/>
                </a:solidFill>
              </a:rPr>
              <a:t>3) Связь </a:t>
            </a:r>
            <a:r>
              <a:rPr lang="ru-RU" dirty="0">
                <a:solidFill>
                  <a:srgbClr val="2F5597"/>
                </a:solidFill>
              </a:rPr>
              <a:t>работы энергосистем со всеми </a:t>
            </a:r>
            <a:r>
              <a:rPr lang="ru-RU" dirty="0" smtClean="0">
                <a:solidFill>
                  <a:srgbClr val="2F5597"/>
                </a:solidFill>
              </a:rPr>
              <a:t>отраслями народного </a:t>
            </a:r>
            <a:r>
              <a:rPr lang="ru-RU" dirty="0">
                <a:solidFill>
                  <a:srgbClr val="2F5597"/>
                </a:solidFill>
              </a:rPr>
              <a:t>хозяйства предопределяет необходимость своевременного </a:t>
            </a:r>
            <a:r>
              <a:rPr lang="ru-RU" dirty="0" smtClean="0">
                <a:solidFill>
                  <a:srgbClr val="2F5597"/>
                </a:solidFill>
              </a:rPr>
              <a:t>их развития</a:t>
            </a:r>
            <a:r>
              <a:rPr lang="ru-RU" dirty="0">
                <a:solidFill>
                  <a:srgbClr val="2F5597"/>
                </a:solidFill>
              </a:rPr>
              <a:t>. Рост энергетических систем должен обязательно </a:t>
            </a:r>
            <a:r>
              <a:rPr lang="ru-RU" dirty="0" smtClean="0">
                <a:solidFill>
                  <a:srgbClr val="2F5597"/>
                </a:solidFill>
              </a:rPr>
              <a:t>опережать рост </a:t>
            </a:r>
            <a:r>
              <a:rPr lang="ru-RU" dirty="0">
                <a:solidFill>
                  <a:srgbClr val="2F5597"/>
                </a:solidFill>
              </a:rPr>
              <a:t>потребления энергии, иначе создание резервов в </a:t>
            </a:r>
            <a:r>
              <a:rPr lang="ru-RU" dirty="0" smtClean="0">
                <a:solidFill>
                  <a:srgbClr val="2F5597"/>
                </a:solidFill>
              </a:rPr>
              <a:t>энергосистемах невозможно</a:t>
            </a:r>
            <a:r>
              <a:rPr lang="ru-RU" dirty="0">
                <a:solidFill>
                  <a:srgbClr val="2F5597"/>
                </a:solidFill>
              </a:rPr>
              <a:t>. С другой стороны, рост энергетических систем должен </a:t>
            </a:r>
            <a:r>
              <a:rPr lang="ru-RU" dirty="0" smtClean="0">
                <a:solidFill>
                  <a:srgbClr val="2F5597"/>
                </a:solidFill>
              </a:rPr>
              <a:t>быть гармоничным</a:t>
            </a:r>
            <a:r>
              <a:rPr lang="ru-RU" dirty="0">
                <a:solidFill>
                  <a:srgbClr val="2F5597"/>
                </a:solidFill>
              </a:rPr>
              <a:t>: все элементы системы должны развиваться без </a:t>
            </a:r>
            <a:r>
              <a:rPr lang="ru-RU" dirty="0" smtClean="0">
                <a:solidFill>
                  <a:srgbClr val="2F5597"/>
                </a:solidFill>
              </a:rPr>
              <a:t>каких-либо диспропорций </a:t>
            </a:r>
            <a:r>
              <a:rPr lang="ru-RU" dirty="0">
                <a:solidFill>
                  <a:srgbClr val="2F5597"/>
                </a:solidFill>
              </a:rPr>
              <a:t>в развитии отдельных элементов.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95416" y="2714012"/>
            <a:ext cx="112199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F5597"/>
                </a:solidFill>
              </a:rPr>
              <a:t>Основные доводы в пользу объединения </a:t>
            </a:r>
            <a:r>
              <a:rPr lang="ru-RU" dirty="0" smtClean="0">
                <a:solidFill>
                  <a:srgbClr val="2F5597"/>
                </a:solidFill>
              </a:rPr>
              <a:t>энергосистем:</a:t>
            </a:r>
            <a:endParaRPr lang="ru-RU" dirty="0">
              <a:solidFill>
                <a:srgbClr val="2F5597"/>
              </a:solidFill>
            </a:endParaRPr>
          </a:p>
          <a:p>
            <a:r>
              <a:rPr lang="ru-RU" dirty="0" smtClean="0">
                <a:solidFill>
                  <a:srgbClr val="2F5597"/>
                </a:solidFill>
              </a:rPr>
              <a:t>а</a:t>
            </a:r>
            <a:r>
              <a:rPr lang="ru-RU" dirty="0">
                <a:solidFill>
                  <a:srgbClr val="2F5597"/>
                </a:solidFill>
              </a:rPr>
              <a:t>) уменьшение суммарного резерва мощности;</a:t>
            </a:r>
          </a:p>
          <a:p>
            <a:r>
              <a:rPr lang="ru-RU" dirty="0">
                <a:solidFill>
                  <a:srgbClr val="2F5597"/>
                </a:solidFill>
              </a:rPr>
              <a:t>б) улучшение использования мощности и энергии </a:t>
            </a:r>
            <a:r>
              <a:rPr lang="ru-RU" dirty="0" smtClean="0">
                <a:solidFill>
                  <a:srgbClr val="2F5597"/>
                </a:solidFill>
              </a:rPr>
              <a:t>гидроэлектростанций </a:t>
            </a:r>
            <a:r>
              <a:rPr lang="ru-RU" dirty="0">
                <a:solidFill>
                  <a:srgbClr val="2F5597"/>
                </a:solidFill>
              </a:rPr>
              <a:t>одной или обеих систем;</a:t>
            </a:r>
          </a:p>
          <a:p>
            <a:r>
              <a:rPr lang="ru-RU" dirty="0">
                <a:solidFill>
                  <a:srgbClr val="2F5597"/>
                </a:solidFill>
              </a:rPr>
              <a:t>в) уменьшение суммарного максимума нагрузки объединяемых </a:t>
            </a:r>
            <a:r>
              <a:rPr lang="ru-RU" dirty="0" smtClean="0">
                <a:solidFill>
                  <a:srgbClr val="2F5597"/>
                </a:solidFill>
              </a:rPr>
              <a:t>энергосистем</a:t>
            </a:r>
            <a:r>
              <a:rPr lang="ru-RU" dirty="0">
                <a:solidFill>
                  <a:srgbClr val="2F5597"/>
                </a:solidFill>
              </a:rPr>
              <a:t>;</a:t>
            </a:r>
          </a:p>
          <a:p>
            <a:r>
              <a:rPr lang="ru-RU" dirty="0">
                <a:solidFill>
                  <a:srgbClr val="2F5597"/>
                </a:solidFill>
              </a:rPr>
              <a:t>г) взаимопомощь систем в случае неодинаковых сезонных </a:t>
            </a:r>
            <a:r>
              <a:rPr lang="ru-RU" dirty="0" smtClean="0">
                <a:solidFill>
                  <a:srgbClr val="2F5597"/>
                </a:solidFill>
              </a:rPr>
              <a:t>изменений мощности </a:t>
            </a:r>
            <a:r>
              <a:rPr lang="ru-RU" dirty="0">
                <a:solidFill>
                  <a:srgbClr val="2F5597"/>
                </a:solidFill>
              </a:rPr>
              <a:t>электростанций и, в частности, гидроэлектростанций;</a:t>
            </a:r>
          </a:p>
          <a:p>
            <a:r>
              <a:rPr lang="ru-RU" dirty="0">
                <a:solidFill>
                  <a:srgbClr val="2F5597"/>
                </a:solidFill>
              </a:rPr>
              <a:t>д) взаимопомощь систем в случае неодинаковых сезонных </a:t>
            </a:r>
            <a:r>
              <a:rPr lang="ru-RU" dirty="0" smtClean="0">
                <a:solidFill>
                  <a:srgbClr val="2F5597"/>
                </a:solidFill>
              </a:rPr>
              <a:t>изменений нагрузки</a:t>
            </a:r>
            <a:r>
              <a:rPr lang="ru-RU" dirty="0">
                <a:solidFill>
                  <a:srgbClr val="2F5597"/>
                </a:solidFill>
              </a:rPr>
              <a:t>;</a:t>
            </a:r>
          </a:p>
          <a:p>
            <a:r>
              <a:rPr lang="ru-RU" dirty="0">
                <a:solidFill>
                  <a:srgbClr val="2F5597"/>
                </a:solidFill>
              </a:rPr>
              <a:t>е) взаимопомощь систем в проведении ремонтов.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615096" y="108787"/>
            <a:ext cx="4961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</a:t>
            </a:r>
            <a:r>
              <a:rPr lang="kk-KZ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нергетикалық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ерекшеліктері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2927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11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461317" y="688870"/>
            <a:ext cx="1159887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F5597"/>
                </a:solidFill>
              </a:rPr>
              <a:t>Объединенная энергосистема так же, как и отдельная </a:t>
            </a:r>
            <a:r>
              <a:rPr lang="ru-RU" dirty="0" smtClean="0">
                <a:solidFill>
                  <a:srgbClr val="2F5597"/>
                </a:solidFill>
              </a:rPr>
              <a:t>энергосистема, является </a:t>
            </a:r>
            <a:r>
              <a:rPr lang="ru-RU" dirty="0">
                <a:solidFill>
                  <a:srgbClr val="2F5597"/>
                </a:solidFill>
              </a:rPr>
              <a:t>единым производственным комплексом. Однако наличие </a:t>
            </a:r>
            <a:r>
              <a:rPr lang="ru-RU" dirty="0" smtClean="0">
                <a:solidFill>
                  <a:srgbClr val="2F5597"/>
                </a:solidFill>
              </a:rPr>
              <a:t>относительно </a:t>
            </a:r>
            <a:r>
              <a:rPr lang="ru-RU" dirty="0">
                <a:solidFill>
                  <a:srgbClr val="2F5597"/>
                </a:solidFill>
              </a:rPr>
              <a:t>слабой связи накладывает особый отпечаток на </a:t>
            </a:r>
            <a:r>
              <a:rPr lang="ru-RU" dirty="0" smtClean="0">
                <a:solidFill>
                  <a:srgbClr val="2F5597"/>
                </a:solidFill>
              </a:rPr>
              <a:t>объединение энергосистем</a:t>
            </a:r>
            <a:r>
              <a:rPr lang="ru-RU" dirty="0">
                <a:solidFill>
                  <a:srgbClr val="2F5597"/>
                </a:solidFill>
              </a:rPr>
              <a:t>. Различие сказывается в том, что:</a:t>
            </a:r>
          </a:p>
          <a:p>
            <a:r>
              <a:rPr lang="ru-RU" dirty="0">
                <a:solidFill>
                  <a:srgbClr val="2F5597"/>
                </a:solidFill>
              </a:rPr>
              <a:t>а) резкие изменения режима и даже аварии в одной системе </a:t>
            </a:r>
            <a:r>
              <a:rPr lang="ru-RU" dirty="0" smtClean="0">
                <a:solidFill>
                  <a:srgbClr val="2F5597"/>
                </a:solidFill>
              </a:rPr>
              <a:t>редко отражаются </a:t>
            </a:r>
            <a:r>
              <a:rPr lang="ru-RU" dirty="0">
                <a:solidFill>
                  <a:srgbClr val="2F5597"/>
                </a:solidFill>
              </a:rPr>
              <a:t>на второй, если мощность связи невелика по сравнению </a:t>
            </a:r>
            <a:r>
              <a:rPr lang="ru-RU" dirty="0" smtClean="0">
                <a:solidFill>
                  <a:srgbClr val="2F5597"/>
                </a:solidFill>
              </a:rPr>
              <a:t>с мощностью </a:t>
            </a:r>
            <a:r>
              <a:rPr lang="ru-RU" dirty="0">
                <a:solidFill>
                  <a:srgbClr val="2F5597"/>
                </a:solidFill>
              </a:rPr>
              <a:t>объединяемых систем;</a:t>
            </a:r>
          </a:p>
          <a:p>
            <a:r>
              <a:rPr lang="ru-RU" dirty="0">
                <a:solidFill>
                  <a:srgbClr val="2F5597"/>
                </a:solidFill>
              </a:rPr>
              <a:t>б) при резких изменениях режима слабая связь может легко </a:t>
            </a:r>
            <a:r>
              <a:rPr lang="ru-RU" dirty="0" smtClean="0">
                <a:solidFill>
                  <a:srgbClr val="2F5597"/>
                </a:solidFill>
              </a:rPr>
              <a:t>нарушиться </a:t>
            </a:r>
            <a:r>
              <a:rPr lang="ru-RU" dirty="0">
                <a:solidFill>
                  <a:srgbClr val="2F5597"/>
                </a:solidFill>
              </a:rPr>
              <a:t>и системы могут разделиться; последнее обстоятельство </a:t>
            </a:r>
            <a:r>
              <a:rPr lang="ru-RU" dirty="0" smtClean="0">
                <a:solidFill>
                  <a:srgbClr val="2F5597"/>
                </a:solidFill>
              </a:rPr>
              <a:t>требует автоматического </a:t>
            </a:r>
            <a:r>
              <a:rPr lang="ru-RU" dirty="0">
                <a:solidFill>
                  <a:srgbClr val="2F5597"/>
                </a:solidFill>
              </a:rPr>
              <a:t>ограничения перетоков мощности;</a:t>
            </a:r>
          </a:p>
          <a:p>
            <a:r>
              <a:rPr lang="ru-RU" dirty="0">
                <a:solidFill>
                  <a:srgbClr val="2F5597"/>
                </a:solidFill>
              </a:rPr>
              <a:t>в) автоматическое регулирование частоты в объединении во </a:t>
            </a:r>
            <a:r>
              <a:rPr lang="ru-RU" dirty="0" smtClean="0">
                <a:solidFill>
                  <a:srgbClr val="2F5597"/>
                </a:solidFill>
              </a:rPr>
              <a:t>многих случаях </a:t>
            </a:r>
            <a:r>
              <a:rPr lang="ru-RU" dirty="0">
                <a:solidFill>
                  <a:srgbClr val="2F5597"/>
                </a:solidFill>
              </a:rPr>
              <a:t>требует обязательного автоматического регулирования </a:t>
            </a:r>
            <a:r>
              <a:rPr lang="ru-RU" dirty="0" smtClean="0">
                <a:solidFill>
                  <a:srgbClr val="2F5597"/>
                </a:solidFill>
              </a:rPr>
              <a:t>обменного </a:t>
            </a:r>
            <a:r>
              <a:rPr lang="ru-RU" dirty="0">
                <a:solidFill>
                  <a:srgbClr val="2F5597"/>
                </a:solidFill>
              </a:rPr>
              <a:t>потока мощности.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15096" y="108787"/>
            <a:ext cx="4961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</a:t>
            </a:r>
            <a:r>
              <a:rPr lang="kk-KZ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нергетикалық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ерекшеліктері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7249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12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828537" y="108787"/>
            <a:ext cx="253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Электрлік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желілер</a:t>
            </a:r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457968" y="2676138"/>
            <a:ext cx="8963025" cy="2790825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518090" y="620057"/>
            <a:ext cx="1146707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smtClean="0">
                <a:solidFill>
                  <a:srgbClr val="2F5597"/>
                </a:solidFill>
              </a:rPr>
              <a:t>      Электрическая </a:t>
            </a:r>
            <a:r>
              <a:rPr lang="ru-RU" dirty="0">
                <a:solidFill>
                  <a:srgbClr val="2F5597"/>
                </a:solidFill>
              </a:rPr>
              <a:t>сеть как часть электроэнергетической системы </a:t>
            </a:r>
            <a:r>
              <a:rPr lang="ru-RU" dirty="0" smtClean="0">
                <a:solidFill>
                  <a:srgbClr val="2F5597"/>
                </a:solidFill>
              </a:rPr>
              <a:t>обеспечивает </a:t>
            </a:r>
            <a:r>
              <a:rPr lang="ru-RU" dirty="0">
                <a:solidFill>
                  <a:srgbClr val="2F5597"/>
                </a:solidFill>
              </a:rPr>
              <a:t>возможность выдачи мощности электростанций, ее передачу </a:t>
            </a:r>
            <a:r>
              <a:rPr lang="ru-RU" dirty="0" smtClean="0">
                <a:solidFill>
                  <a:srgbClr val="2F5597"/>
                </a:solidFill>
              </a:rPr>
              <a:t>на расстояние</a:t>
            </a:r>
            <a:r>
              <a:rPr lang="ru-RU" dirty="0">
                <a:solidFill>
                  <a:srgbClr val="2F5597"/>
                </a:solidFill>
              </a:rPr>
              <a:t>, преобразование параметров электроэнергии (</a:t>
            </a:r>
            <a:r>
              <a:rPr lang="ru-RU" dirty="0" smtClean="0">
                <a:solidFill>
                  <a:srgbClr val="2F5597"/>
                </a:solidFill>
              </a:rPr>
              <a:t>напряжения, тока</a:t>
            </a:r>
            <a:r>
              <a:rPr lang="ru-RU" dirty="0">
                <a:solidFill>
                  <a:srgbClr val="2F5597"/>
                </a:solidFill>
              </a:rPr>
              <a:t>) на подстанциях и ее распределение по некоторой </a:t>
            </a:r>
            <a:r>
              <a:rPr lang="ru-RU" dirty="0" smtClean="0">
                <a:solidFill>
                  <a:srgbClr val="2F5597"/>
                </a:solidFill>
              </a:rPr>
              <a:t>территории вплоть </a:t>
            </a:r>
            <a:r>
              <a:rPr lang="ru-RU" dirty="0">
                <a:solidFill>
                  <a:srgbClr val="2F5597"/>
                </a:solidFill>
              </a:rPr>
              <a:t>до </a:t>
            </a:r>
            <a:r>
              <a:rPr lang="ru-RU" dirty="0" smtClean="0">
                <a:solidFill>
                  <a:srgbClr val="2F5597"/>
                </a:solidFill>
              </a:rPr>
              <a:t>непосредственных электроприемников. Электрические </a:t>
            </a:r>
            <a:r>
              <a:rPr lang="ru-RU" dirty="0">
                <a:solidFill>
                  <a:srgbClr val="2F5597"/>
                </a:solidFill>
              </a:rPr>
              <a:t>сети современных энергосистем характеризуются </a:t>
            </a:r>
            <a:r>
              <a:rPr lang="ru-RU" dirty="0" smtClean="0">
                <a:solidFill>
                  <a:srgbClr val="2F5597"/>
                </a:solidFill>
              </a:rPr>
              <a:t>многоступенчатостью</a:t>
            </a:r>
            <a:r>
              <a:rPr lang="ru-RU" dirty="0">
                <a:solidFill>
                  <a:srgbClr val="2F5597"/>
                </a:solidFill>
              </a:rPr>
              <a:t>, т.е. большим числом трансформаций на пути </a:t>
            </a:r>
            <a:r>
              <a:rPr lang="ru-RU" dirty="0" smtClean="0">
                <a:solidFill>
                  <a:srgbClr val="2F5597"/>
                </a:solidFill>
              </a:rPr>
              <a:t>от источников </a:t>
            </a:r>
            <a:r>
              <a:rPr lang="ru-RU" dirty="0">
                <a:solidFill>
                  <a:srgbClr val="2F5597"/>
                </a:solidFill>
              </a:rPr>
              <a:t>электроэнергии к ее потребителям. </a:t>
            </a:r>
          </a:p>
        </p:txBody>
      </p:sp>
    </p:spTree>
    <p:extLst>
      <p:ext uri="{BB962C8B-B14F-4D97-AF65-F5344CB8AC3E}">
        <p14:creationId xmlns:p14="http://schemas.microsoft.com/office/powerpoint/2010/main" val="13917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13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571" y="478119"/>
            <a:ext cx="10320601" cy="6138573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828537" y="108787"/>
            <a:ext cx="25349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5.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Электрлік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желілер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9572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883307" y="108787"/>
            <a:ext cx="27366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6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Бақылау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сұрақтары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45406" y="756548"/>
            <a:ext cx="1074179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dirty="0">
                <a:solidFill>
                  <a:srgbClr val="2F5597"/>
                </a:solidFill>
              </a:rPr>
              <a:t>Келесі сұрақтарға жауап беріңіз</a:t>
            </a:r>
            <a:r>
              <a:rPr lang="kk-KZ" dirty="0" smtClean="0">
                <a:solidFill>
                  <a:srgbClr val="2F5597"/>
                </a:solidFill>
              </a:rPr>
              <a:t>:</a:t>
            </a:r>
            <a:endParaRPr lang="ru-RU" dirty="0" smtClean="0">
              <a:solidFill>
                <a:srgbClr val="2F5597"/>
              </a:solidFill>
            </a:endParaRPr>
          </a:p>
          <a:p>
            <a:pPr marL="342900" indent="-342900">
              <a:buAutoNum type="arabicPeriod"/>
            </a:pPr>
            <a:r>
              <a:rPr lang="ru-RU" dirty="0" err="1">
                <a:solidFill>
                  <a:srgbClr val="2F5597"/>
                </a:solidFill>
              </a:rPr>
              <a:t>Энергетикалық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жүйе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қандай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элементтерден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тұрады</a:t>
            </a:r>
            <a:r>
              <a:rPr lang="ru-RU" dirty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«Энергия </a:t>
            </a:r>
            <a:r>
              <a:rPr lang="ru-RU" dirty="0" err="1">
                <a:solidFill>
                  <a:srgbClr val="2F5597"/>
                </a:solidFill>
              </a:rPr>
              <a:t>жүйесі</a:t>
            </a:r>
            <a:r>
              <a:rPr lang="ru-RU" dirty="0">
                <a:solidFill>
                  <a:srgbClr val="2F5597"/>
                </a:solidFill>
              </a:rPr>
              <a:t>» </a:t>
            </a:r>
            <a:r>
              <a:rPr lang="ru-RU" dirty="0" err="1">
                <a:solidFill>
                  <a:srgbClr val="2F5597"/>
                </a:solidFill>
              </a:rPr>
              <a:t>және</a:t>
            </a:r>
            <a:r>
              <a:rPr lang="ru-RU" dirty="0">
                <a:solidFill>
                  <a:srgbClr val="2F5597"/>
                </a:solidFill>
              </a:rPr>
              <a:t> «</a:t>
            </a:r>
            <a:r>
              <a:rPr lang="ru-RU" dirty="0" err="1">
                <a:solidFill>
                  <a:srgbClr val="2F5597"/>
                </a:solidFill>
              </a:rPr>
              <a:t>электр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энергетикалық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жүйесі</a:t>
            </a:r>
            <a:r>
              <a:rPr lang="ru-RU" dirty="0">
                <a:solidFill>
                  <a:srgbClr val="2F5597"/>
                </a:solidFill>
              </a:rPr>
              <a:t>» </a:t>
            </a:r>
            <a:r>
              <a:rPr lang="ru-RU" dirty="0" err="1">
                <a:solidFill>
                  <a:srgbClr val="2F5597"/>
                </a:solidFill>
              </a:rPr>
              <a:t>ұғымдарының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айырмашылығы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неде</a:t>
            </a:r>
            <a:r>
              <a:rPr lang="ru-RU" dirty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Электр </a:t>
            </a:r>
            <a:r>
              <a:rPr lang="ru-RU" dirty="0" err="1">
                <a:solidFill>
                  <a:srgbClr val="2F5597"/>
                </a:solidFill>
              </a:rPr>
              <a:t>энергетикалық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жүйенің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негізгі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ерекшеліктері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қандай</a:t>
            </a:r>
            <a:r>
              <a:rPr lang="ru-RU" dirty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Электр </a:t>
            </a:r>
            <a:r>
              <a:rPr lang="ru-RU" dirty="0" err="1">
                <a:solidFill>
                  <a:srgbClr val="2F5597"/>
                </a:solidFill>
              </a:rPr>
              <a:t>желісіне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қандай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электр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қондырғылары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кіреді</a:t>
            </a:r>
            <a:r>
              <a:rPr lang="ru-RU" dirty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dirty="0" err="1">
                <a:solidFill>
                  <a:srgbClr val="2F5597"/>
                </a:solidFill>
              </a:rPr>
              <a:t>Қазіргі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заманғы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энергетикалық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жүйелер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желілерінің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ерекшеліктері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қандай</a:t>
            </a:r>
            <a:r>
              <a:rPr lang="ru-RU" dirty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dirty="0" err="1">
                <a:solidFill>
                  <a:srgbClr val="2F5597"/>
                </a:solidFill>
              </a:rPr>
              <a:t>Үш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фазалы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айнымалы</a:t>
            </a:r>
            <a:r>
              <a:rPr lang="ru-RU" dirty="0">
                <a:solidFill>
                  <a:srgbClr val="2F5597"/>
                </a:solidFill>
              </a:rPr>
              <a:t> ток </a:t>
            </a:r>
            <a:r>
              <a:rPr lang="ru-RU" dirty="0" err="1">
                <a:solidFill>
                  <a:srgbClr val="2F5597"/>
                </a:solidFill>
              </a:rPr>
              <a:t>электр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тораптарының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номиналды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кернеулері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қандай</a:t>
            </a:r>
            <a:r>
              <a:rPr lang="ru-RU" dirty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dirty="0">
                <a:solidFill>
                  <a:srgbClr val="2F5597"/>
                </a:solidFill>
              </a:rPr>
              <a:t>Электр </a:t>
            </a:r>
            <a:r>
              <a:rPr lang="ru-RU" dirty="0" err="1">
                <a:solidFill>
                  <a:srgbClr val="2F5597"/>
                </a:solidFill>
              </a:rPr>
              <a:t>желілері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номиналды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кернеу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бойынша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қалай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ерекшеленеді</a:t>
            </a:r>
            <a:r>
              <a:rPr lang="ru-RU" dirty="0">
                <a:solidFill>
                  <a:srgbClr val="2F5597"/>
                </a:solidFill>
              </a:rPr>
              <a:t>?</a:t>
            </a:r>
          </a:p>
          <a:p>
            <a:pPr marL="342900" indent="-342900">
              <a:buAutoNum type="arabicPeriod"/>
            </a:pPr>
            <a:r>
              <a:rPr lang="ru-RU" dirty="0" err="1">
                <a:solidFill>
                  <a:srgbClr val="2F5597"/>
                </a:solidFill>
              </a:rPr>
              <a:t>Аумақтың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көлеміне</a:t>
            </a:r>
            <a:r>
              <a:rPr lang="ru-RU" dirty="0">
                <a:solidFill>
                  <a:srgbClr val="2F5597"/>
                </a:solidFill>
              </a:rPr>
              <a:t>, </a:t>
            </a:r>
            <a:r>
              <a:rPr lang="ru-RU" dirty="0" err="1">
                <a:solidFill>
                  <a:srgbClr val="2F5597"/>
                </a:solidFill>
              </a:rPr>
              <a:t>мақсатына</a:t>
            </a:r>
            <a:r>
              <a:rPr lang="ru-RU" dirty="0">
                <a:solidFill>
                  <a:srgbClr val="2F5597"/>
                </a:solidFill>
              </a:rPr>
              <a:t>, </a:t>
            </a:r>
            <a:r>
              <a:rPr lang="ru-RU" dirty="0" err="1">
                <a:solidFill>
                  <a:srgbClr val="2F5597"/>
                </a:solidFill>
              </a:rPr>
              <a:t>тұтынушылардың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сипатына</a:t>
            </a:r>
            <a:r>
              <a:rPr lang="ru-RU" dirty="0">
                <a:solidFill>
                  <a:srgbClr val="2F5597"/>
                </a:solidFill>
              </a:rPr>
              <a:t>, ток </a:t>
            </a:r>
            <a:r>
              <a:rPr lang="ru-RU" dirty="0" err="1">
                <a:solidFill>
                  <a:srgbClr val="2F5597"/>
                </a:solidFill>
              </a:rPr>
              <a:t>түріне</a:t>
            </a:r>
            <a:r>
              <a:rPr lang="ru-RU" dirty="0">
                <a:solidFill>
                  <a:srgbClr val="2F5597"/>
                </a:solidFill>
              </a:rPr>
              <a:t>, </a:t>
            </a:r>
            <a:r>
              <a:rPr lang="ru-RU" dirty="0" err="1">
                <a:solidFill>
                  <a:srgbClr val="2F5597"/>
                </a:solidFill>
              </a:rPr>
              <a:t>конструкциясына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қарай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электр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желілері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қандай</a:t>
            </a:r>
            <a:r>
              <a:rPr lang="ru-RU" dirty="0">
                <a:solidFill>
                  <a:srgbClr val="2F5597"/>
                </a:solidFill>
              </a:rPr>
              <a:t> </a:t>
            </a:r>
            <a:r>
              <a:rPr lang="ru-RU" dirty="0" err="1">
                <a:solidFill>
                  <a:srgbClr val="2F5597"/>
                </a:solidFill>
              </a:rPr>
              <a:t>жіктеледі</a:t>
            </a:r>
            <a:r>
              <a:rPr lang="ru-RU">
                <a:solidFill>
                  <a:srgbClr val="2F5597"/>
                </a:solidFill>
              </a:rPr>
              <a:t>?</a:t>
            </a:r>
            <a:endParaRPr lang="ru-RU" dirty="0" smtClean="0">
              <a:solidFill>
                <a:srgbClr val="2F559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9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55650" y="620713"/>
            <a:ext cx="9978253" cy="5688012"/>
          </a:xfrm>
          <a:prstGeom prst="rect">
            <a:avLst/>
          </a:prstGeom>
        </p:spPr>
        <p:txBody>
          <a:bodyPr anchor="ctr"/>
          <a:lstStyle/>
          <a:p>
            <a:pPr>
              <a:defRPr/>
            </a:pPr>
            <a:r>
              <a:rPr lang="ru-RU" sz="32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ДӘРІС ЖОСПАРЫ:</a:t>
            </a:r>
            <a:br>
              <a:rPr lang="ru-RU" sz="32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ru-RU" sz="3200" b="1" dirty="0" smtClean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Нег</a:t>
            </a:r>
            <a:r>
              <a:rPr lang="kk-KZ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ізгі ұғымдар мен анықтамалар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kk-KZ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</a:t>
            </a:r>
            <a:r>
              <a:rPr lang="ru-RU" sz="2400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лектр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энергетикалық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kk-KZ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</a:t>
            </a:r>
            <a:r>
              <a:rPr lang="ru-RU" sz="2400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лектр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энергетикалық</a:t>
            </a:r>
            <a:r>
              <a:rPr lang="ru-RU" sz="2400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жүйенің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ерекшеліктері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kk-KZ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нергетикалық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жүйенің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ерекшеліктері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Электрлік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желілер</a:t>
            </a:r>
            <a:r>
              <a:rPr lang="kk-KZ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;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Бақылау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sz="2400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сұрақтары</a:t>
            </a:r>
            <a:r>
              <a:rPr lang="ru-RU" sz="2400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</a:t>
            </a:r>
            <a:endParaRPr lang="ru-RU" sz="1600" b="1" dirty="0">
              <a:solidFill>
                <a:srgbClr val="140CBA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93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401168" y="6364588"/>
            <a:ext cx="498698" cy="365125"/>
          </a:xfrm>
        </p:spPr>
        <p:txBody>
          <a:bodyPr/>
          <a:lstStyle/>
          <a:p>
            <a:fld id="{D2EA82CD-B67C-4103-AA33-40713CF7E9BC}" type="slidenum">
              <a:rPr lang="ru-RU" smtClean="0">
                <a:solidFill>
                  <a:schemeClr val="accent5">
                    <a:lumMod val="75000"/>
                  </a:schemeClr>
                </a:solidFill>
              </a:rPr>
              <a:pPr/>
              <a:t>3</a:t>
            </a:fld>
            <a:endParaRPr lang="ru-RU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06927" y="108787"/>
            <a:ext cx="43462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 Нег</a:t>
            </a:r>
            <a:r>
              <a:rPr lang="kk-KZ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ізгі ұғымдар мен анықтамалар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8064534" y="1037968"/>
            <a:ext cx="38353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К 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жылу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электр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станцияның қазандығы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Т – турбина;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Г – генератор;</a:t>
            </a:r>
          </a:p>
          <a:p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Тр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– трансформатор;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ЛЭП 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электр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беріліс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желісі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ПС 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қосалқы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станция;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ИРМ –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реактивті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қуат көзі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ЭП 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электр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тұтынушы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;</a:t>
            </a: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ИМ 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орындаушы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механизм.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34260" y="668636"/>
            <a:ext cx="5445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Энергетикалық  жүйе бөлігінің құрылымдық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схема</a:t>
            </a:r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сы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856" y="4670774"/>
            <a:ext cx="111540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Энергети</a:t>
            </a:r>
            <a:r>
              <a:rPr lang="kk-KZ" dirty="0" smtClean="0">
                <a:solidFill>
                  <a:schemeClr val="accent5">
                    <a:lumMod val="75000"/>
                  </a:schemeClr>
                </a:solidFill>
              </a:rPr>
              <a:t>калық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жүйе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бұл барлық энергетикалық ресурстардың, электр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және жылу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энергиясын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өндіру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түрлендіру, тарату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және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оны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пайдалану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әдістерінің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сонымен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бірге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тұтынушылардың өзара байланысқан  жиынтығы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Электр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энергетикалық жүйе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–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бұл энергетикалық жүйенің электрлік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бөлігі болып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электр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энергиясын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өндіруші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түрлендіруші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таратушы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5">
                    <a:lumMod val="75000"/>
                  </a:schemeClr>
                </a:solidFill>
              </a:rPr>
              <a:t>және тұтынушы бөліктері өзара байланысады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3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335961" y="1012644"/>
            <a:ext cx="7242114" cy="36769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843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hydromuseum.ru/files/Dictionary/O/_size/637x456/oais-1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69" y="478119"/>
            <a:ext cx="7662133" cy="5484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7175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Picture 4" descr="http://www.hydromuseum.ru/files/Dictionary/O/_size/637x456/oais-1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2069" y="478119"/>
            <a:ext cx="7662133" cy="5484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5737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6</a:t>
            </a:fld>
            <a:endParaRPr lang="ru-RU"/>
          </a:p>
        </p:txBody>
      </p:sp>
      <p:pic>
        <p:nvPicPr>
          <p:cNvPr id="1026" name="Picture 2" descr="http://www.hydromuseum.ru/files/Dictionary/O/_size/636x395/oais-2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526" y="666362"/>
            <a:ext cx="8729136" cy="5421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518408" y="6315160"/>
            <a:ext cx="23404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>
                <a:solidFill>
                  <a:srgbClr val="2F5597"/>
                </a:solidFill>
                <a:latin typeface="Trebuchet MS" panose="020B0603020202020204" pitchFamily="34" charset="0"/>
              </a:rPr>
              <a:t>Структура </a:t>
            </a:r>
            <a:r>
              <a:rPr lang="ru-RU" sz="1600" i="1" dirty="0" smtClean="0">
                <a:solidFill>
                  <a:srgbClr val="2F5597"/>
                </a:solidFill>
                <a:latin typeface="Trebuchet MS" panose="020B0603020202020204" pitchFamily="34" charset="0"/>
              </a:rPr>
              <a:t>ЭЭС СНГ</a:t>
            </a:r>
            <a:endParaRPr lang="ru-RU" sz="1600" dirty="0">
              <a:solidFill>
                <a:srgbClr val="2F5597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172325" y="2347913"/>
              <a:ext cx="1009650" cy="307975"/>
            </p14:xfrm>
          </p:contentPart>
        </mc:Choice>
        <mc:Fallback xmlns=""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166926" y="2342510"/>
                <a:ext cx="1020808" cy="3209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075" name="Ink 3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981325" y="1911350"/>
              <a:ext cx="217488" cy="28575"/>
            </p14:xfrm>
          </p:contentPart>
        </mc:Choice>
        <mc:Fallback xmlns="">
          <p:pic>
            <p:nvPicPr>
              <p:cNvPr id="3075" name="Ink 3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73403" y="1903135"/>
                <a:ext cx="229011" cy="453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3077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7156450" y="1674813"/>
              <a:ext cx="803275" cy="1211262"/>
            </p14:xfrm>
          </p:contentPart>
        </mc:Choice>
        <mc:Fallback xmlns="">
          <p:pic>
            <p:nvPicPr>
              <p:cNvPr id="3077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153210" y="1671933"/>
                <a:ext cx="809396" cy="1217021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078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2608263" y="2530475"/>
              <a:ext cx="250825" cy="42863"/>
            </p14:xfrm>
          </p:contentPart>
        </mc:Choice>
        <mc:Fallback xmlns="">
          <p:pic>
            <p:nvPicPr>
              <p:cNvPr id="3078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03225" y="2526873"/>
                <a:ext cx="259462" cy="51868"/>
              </a:xfrm>
              <a:prstGeom prst="rect">
                <a:avLst/>
              </a:prstGeom>
            </p:spPr>
          </p:pic>
        </mc:Fallback>
      </mc:AlternateContent>
      <p:sp>
        <p:nvSpPr>
          <p:cNvPr id="13" name="Прямоугольник 12"/>
          <p:cNvSpPr/>
          <p:nvPr/>
        </p:nvSpPr>
        <p:spPr>
          <a:xfrm>
            <a:off x="4016649" y="108787"/>
            <a:ext cx="36481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2. </a:t>
            </a:r>
            <a:r>
              <a:rPr lang="kk-KZ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лектр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энергетикалық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2001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7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65225" y="108787"/>
            <a:ext cx="5661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kk-KZ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лектр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энергетикалық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ерекшеліктері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2891480" y="617834"/>
            <a:ext cx="5099221" cy="40011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Элементы электроэнергетической системы 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103869" y="1493147"/>
            <a:ext cx="2611396" cy="224676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Силовые элементы: генераторы, трансформаторы, автотрансформаторы, инверторы, ЛЭП, нагрузки (потребители);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111879" y="1493147"/>
            <a:ext cx="2759675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Элементы управления: реле, регуляторы возбуждения СМ, регуляторы частоты, коммутационные аппараты и т.п.;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268168" y="1493147"/>
            <a:ext cx="2636108" cy="132343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accent5">
                    <a:lumMod val="75000"/>
                  </a:schemeClr>
                </a:solidFill>
              </a:rPr>
              <a:t>Измерительные элементы: трансформаторы тока и напряжения</a:t>
            </a:r>
            <a:endParaRPr lang="ru-RU" sz="2000" dirty="0"/>
          </a:p>
        </p:txBody>
      </p:sp>
      <p:cxnSp>
        <p:nvCxnSpPr>
          <p:cNvPr id="12" name="Прямая со стрелкой 11"/>
          <p:cNvCxnSpPr>
            <a:endCxn id="8" idx="0"/>
          </p:cNvCxnSpPr>
          <p:nvPr/>
        </p:nvCxnSpPr>
        <p:spPr>
          <a:xfrm flipH="1">
            <a:off x="2409567" y="1017944"/>
            <a:ext cx="959709" cy="475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7" idx="2"/>
            <a:endCxn id="9" idx="0"/>
          </p:cNvCxnSpPr>
          <p:nvPr/>
        </p:nvCxnSpPr>
        <p:spPr>
          <a:xfrm>
            <a:off x="5441091" y="1017944"/>
            <a:ext cx="50626" cy="475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10" idx="0"/>
          </p:cNvCxnSpPr>
          <p:nvPr/>
        </p:nvCxnSpPr>
        <p:spPr>
          <a:xfrm>
            <a:off x="7463481" y="1017944"/>
            <a:ext cx="1122741" cy="4752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008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8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95416" y="560330"/>
            <a:ext cx="1171420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F5597"/>
                </a:solidFill>
              </a:rPr>
              <a:t>1</a:t>
            </a:r>
            <a:r>
              <a:rPr lang="en-US" dirty="0" smtClean="0">
                <a:solidFill>
                  <a:srgbClr val="2F5597"/>
                </a:solidFill>
              </a:rPr>
              <a:t>) </a:t>
            </a:r>
            <a:r>
              <a:rPr lang="ru-RU" dirty="0" smtClean="0">
                <a:solidFill>
                  <a:srgbClr val="2F5597"/>
                </a:solidFill>
              </a:rPr>
              <a:t>В электроэнергетической системе производство электроэнергии</a:t>
            </a:r>
            <a:r>
              <a:rPr lang="ru-RU" dirty="0">
                <a:solidFill>
                  <a:srgbClr val="2F5597"/>
                </a:solidFill>
              </a:rPr>
              <a:t>, ее распределение и преобразование в другие виды энергии </a:t>
            </a:r>
            <a:r>
              <a:rPr lang="ru-RU" dirty="0" smtClean="0">
                <a:solidFill>
                  <a:srgbClr val="2F5597"/>
                </a:solidFill>
              </a:rPr>
              <a:t>осуществляются </a:t>
            </a:r>
            <a:r>
              <a:rPr lang="ru-RU" dirty="0">
                <a:solidFill>
                  <a:srgbClr val="2F5597"/>
                </a:solidFill>
              </a:rPr>
              <a:t>практически в один и тот же момент </a:t>
            </a:r>
            <a:r>
              <a:rPr lang="ru-RU" dirty="0" smtClean="0">
                <a:solidFill>
                  <a:srgbClr val="2F5597"/>
                </a:solidFill>
              </a:rPr>
              <a:t>времени, т.е. электроэнергия </a:t>
            </a:r>
            <a:r>
              <a:rPr lang="ru-RU" dirty="0">
                <a:solidFill>
                  <a:srgbClr val="2F5597"/>
                </a:solidFill>
              </a:rPr>
              <a:t>нигде не </a:t>
            </a:r>
            <a:r>
              <a:rPr lang="ru-RU" dirty="0" smtClean="0">
                <a:solidFill>
                  <a:srgbClr val="2F5597"/>
                </a:solidFill>
              </a:rPr>
              <a:t>аккумулируется. </a:t>
            </a:r>
            <a:r>
              <a:rPr lang="ru-RU" dirty="0">
                <a:solidFill>
                  <a:srgbClr val="2F5597"/>
                </a:solidFill>
              </a:rPr>
              <a:t>Именно эта особенность </a:t>
            </a:r>
            <a:r>
              <a:rPr lang="ru-RU" dirty="0" smtClean="0">
                <a:solidFill>
                  <a:srgbClr val="2F5597"/>
                </a:solidFill>
              </a:rPr>
              <a:t>превращает </a:t>
            </a:r>
            <a:r>
              <a:rPr lang="ru-RU" dirty="0">
                <a:solidFill>
                  <a:srgbClr val="2F5597"/>
                </a:solidFill>
              </a:rPr>
              <a:t>всю сложную электроэнергетическую систему, отдельные </a:t>
            </a:r>
            <a:r>
              <a:rPr lang="ru-RU" dirty="0" smtClean="0">
                <a:solidFill>
                  <a:srgbClr val="2F5597"/>
                </a:solidFill>
              </a:rPr>
              <a:t>звенья которой </a:t>
            </a:r>
            <a:r>
              <a:rPr lang="ru-RU" dirty="0">
                <a:solidFill>
                  <a:srgbClr val="2F5597"/>
                </a:solidFill>
              </a:rPr>
              <a:t>могут быть географически удалены на многие сотни </a:t>
            </a:r>
            <a:r>
              <a:rPr lang="ru-RU" dirty="0" smtClean="0">
                <a:solidFill>
                  <a:srgbClr val="2F5597"/>
                </a:solidFill>
              </a:rPr>
              <a:t>километров, в </a:t>
            </a:r>
            <a:r>
              <a:rPr lang="ru-RU" dirty="0">
                <a:solidFill>
                  <a:srgbClr val="2F5597"/>
                </a:solidFill>
              </a:rPr>
              <a:t>единый механизм и приводит к тому, что все элементы системы </a:t>
            </a:r>
            <a:r>
              <a:rPr lang="ru-RU" dirty="0" smtClean="0">
                <a:solidFill>
                  <a:srgbClr val="2F5597"/>
                </a:solidFill>
              </a:rPr>
              <a:t>взаимно связаны </a:t>
            </a:r>
            <a:r>
              <a:rPr lang="ru-RU" dirty="0">
                <a:solidFill>
                  <a:srgbClr val="2F5597"/>
                </a:solidFill>
              </a:rPr>
              <a:t>и взаимодействуют. Энергия, произведенная в системе, равна </a:t>
            </a:r>
            <a:r>
              <a:rPr lang="ru-RU" dirty="0" smtClean="0">
                <a:solidFill>
                  <a:srgbClr val="2F5597"/>
                </a:solidFill>
              </a:rPr>
              <a:t>энергии</a:t>
            </a:r>
            <a:r>
              <a:rPr lang="ru-RU" dirty="0">
                <a:solidFill>
                  <a:srgbClr val="2F5597"/>
                </a:solidFill>
              </a:rPr>
              <a:t>, потребленной в </a:t>
            </a:r>
            <a:r>
              <a:rPr lang="ru-RU" dirty="0" smtClean="0">
                <a:solidFill>
                  <a:srgbClr val="2F5597"/>
                </a:solidFill>
              </a:rPr>
              <a:t>ней.</a:t>
            </a:r>
            <a:endParaRPr lang="ru-RU" dirty="0">
              <a:solidFill>
                <a:srgbClr val="2F5597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95416" y="2396867"/>
            <a:ext cx="1155768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F5597"/>
                </a:solidFill>
              </a:rPr>
              <a:t>2) Относительная </a:t>
            </a:r>
            <a:r>
              <a:rPr lang="ru-RU" dirty="0">
                <a:solidFill>
                  <a:srgbClr val="2F5597"/>
                </a:solidFill>
              </a:rPr>
              <a:t>быстрота протекания в ней переходных процессов. </a:t>
            </a:r>
            <a:r>
              <a:rPr lang="ru-RU" dirty="0" smtClean="0">
                <a:solidFill>
                  <a:srgbClr val="2F5597"/>
                </a:solidFill>
              </a:rPr>
              <a:t>Волновые процессы </a:t>
            </a:r>
            <a:r>
              <a:rPr lang="ru-RU" dirty="0">
                <a:solidFill>
                  <a:srgbClr val="2F5597"/>
                </a:solidFill>
              </a:rPr>
              <a:t>совершаются в тысячные или даже миллионные доли </a:t>
            </a:r>
            <a:r>
              <a:rPr lang="ru-RU" dirty="0" smtClean="0">
                <a:solidFill>
                  <a:srgbClr val="2F5597"/>
                </a:solidFill>
              </a:rPr>
              <a:t>секунды; процессы</a:t>
            </a:r>
            <a:r>
              <a:rPr lang="ru-RU" dirty="0">
                <a:solidFill>
                  <a:srgbClr val="2F5597"/>
                </a:solidFill>
              </a:rPr>
              <a:t>, связанные с короткими замыканиями, включениями и </a:t>
            </a:r>
            <a:r>
              <a:rPr lang="ru-RU" dirty="0" smtClean="0">
                <a:solidFill>
                  <a:srgbClr val="2F5597"/>
                </a:solidFill>
              </a:rPr>
              <a:t>отключениями</a:t>
            </a:r>
            <a:r>
              <a:rPr lang="ru-RU" dirty="0">
                <a:solidFill>
                  <a:srgbClr val="2F5597"/>
                </a:solidFill>
              </a:rPr>
              <a:t>, качаниями, нарушениями устойчивости, совершаются в </a:t>
            </a:r>
            <a:r>
              <a:rPr lang="ru-RU" dirty="0" smtClean="0">
                <a:solidFill>
                  <a:srgbClr val="2F5597"/>
                </a:solidFill>
              </a:rPr>
              <a:t>течение долей </a:t>
            </a:r>
            <a:r>
              <a:rPr lang="ru-RU" dirty="0">
                <a:solidFill>
                  <a:srgbClr val="2F5597"/>
                </a:solidFill>
              </a:rPr>
              <a:t>секунды или нескольких секунд.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415" y="3668430"/>
            <a:ext cx="1155768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F5597"/>
                </a:solidFill>
              </a:rPr>
              <a:t>3) Электроэнергетическая система тесно связана со всеми отраслями промышленности, связью, транспортом и т.п. Эта связь осуществляется гигантской совокупностью разнообразнейших приемников электрической системы, получающей питание электроэнергией от современной энергетической системы. Эта особенность энергетической системы резко повышает актуальность обеспечения надежности работы энергосистемы и требует создания достаточного резерва мощности во всех ее элементах.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265225" y="108787"/>
            <a:ext cx="5661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. </a:t>
            </a:r>
            <a:r>
              <a:rPr lang="kk-KZ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лектр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энергетикалық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ерекшеліктері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316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satbayev.university/files/img/university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191" y="56781"/>
            <a:ext cx="1047149" cy="42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1228172" y="6356350"/>
            <a:ext cx="963827" cy="365125"/>
          </a:xfrm>
        </p:spPr>
        <p:txBody>
          <a:bodyPr/>
          <a:lstStyle/>
          <a:p>
            <a:pPr algn="ctr"/>
            <a:fld id="{D2EA82CD-B67C-4103-AA33-40713CF7E9BC}" type="slidenum">
              <a:rPr lang="ru-RU" smtClean="0"/>
              <a:pPr algn="ctr"/>
              <a:t>9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95416" y="560330"/>
            <a:ext cx="1171420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2F5597"/>
                </a:solidFill>
              </a:rPr>
              <a:t>1</a:t>
            </a:r>
            <a:r>
              <a:rPr lang="en-US" dirty="0">
                <a:solidFill>
                  <a:srgbClr val="2F5597"/>
                </a:solidFill>
              </a:rPr>
              <a:t>) </a:t>
            </a:r>
            <a:r>
              <a:rPr lang="ru-RU" dirty="0">
                <a:solidFill>
                  <a:srgbClr val="2F5597"/>
                </a:solidFill>
              </a:rPr>
              <a:t>Одновременность процессов производства, распределения и потребления электроэнергии приводит к тому, что выработка электроэнергии жестко определяется ее потреблением. Преобразование и передача энергии происходят во всех элементах системы с потерями энергии и, следовательно, потребление энергии должно учитывать не только полезное потребление, но и потери энергии в элементах преобразования и передачи. </a:t>
            </a:r>
          </a:p>
          <a:p>
            <a:r>
              <a:rPr lang="ru-RU" dirty="0">
                <a:solidFill>
                  <a:srgbClr val="2F5597"/>
                </a:solidFill>
              </a:rPr>
              <a:t>Отсюда вытекает следующее: </a:t>
            </a:r>
          </a:p>
          <a:p>
            <a:r>
              <a:rPr lang="ru-RU" dirty="0">
                <a:solidFill>
                  <a:srgbClr val="2F5597"/>
                </a:solidFill>
              </a:rPr>
              <a:t>а) снижение выработки энергии на электростанциях против требуемого уровня из-за ремонтов оборудования, аварий и других причин при отсутствии резерва в системе требует снижения количества энергии, отпускаемой потребителю;</a:t>
            </a:r>
          </a:p>
          <a:p>
            <a:r>
              <a:rPr lang="ru-RU" dirty="0">
                <a:solidFill>
                  <a:srgbClr val="2F5597"/>
                </a:solidFill>
              </a:rPr>
              <a:t>б) временное снижение потребления энергии из-за ремонта оборудования, аварий и других причин при отсутствии в системе так называемых потребителей-регуляторов не дает возможности полностью использовать оборудование электростанции в этот период;</a:t>
            </a:r>
          </a:p>
          <a:p>
            <a:r>
              <a:rPr lang="ru-RU" dirty="0">
                <a:solidFill>
                  <a:srgbClr val="2F5597"/>
                </a:solidFill>
              </a:rPr>
              <a:t>в) небаланс между мощностью электростанций и мощностью, потребляемой в системе, не может существовать. При снижении мощности электростанций одновременно автоматически снижается потребляемая мощность, и наоборот.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95416" y="4335860"/>
            <a:ext cx="1163182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F5597"/>
                </a:solidFill>
              </a:rPr>
              <a:t>2) Быстрота </a:t>
            </a:r>
            <a:r>
              <a:rPr lang="ru-RU" dirty="0">
                <a:solidFill>
                  <a:srgbClr val="2F5597"/>
                </a:solidFill>
              </a:rPr>
              <a:t>протекания переходных </a:t>
            </a:r>
            <a:r>
              <a:rPr lang="ru-RU" dirty="0" smtClean="0">
                <a:solidFill>
                  <a:srgbClr val="2F5597"/>
                </a:solidFill>
              </a:rPr>
              <a:t>процессов в </a:t>
            </a:r>
            <a:r>
              <a:rPr lang="ru-RU" dirty="0">
                <a:solidFill>
                  <a:srgbClr val="2F5597"/>
                </a:solidFill>
              </a:rPr>
              <a:t>электрической системе требует обязательного применения </a:t>
            </a:r>
            <a:r>
              <a:rPr lang="ru-RU" dirty="0" smtClean="0">
                <a:solidFill>
                  <a:srgbClr val="2F5597"/>
                </a:solidFill>
              </a:rPr>
              <a:t>специальных </a:t>
            </a:r>
            <a:r>
              <a:rPr lang="ru-RU" dirty="0">
                <a:solidFill>
                  <a:srgbClr val="2F5597"/>
                </a:solidFill>
              </a:rPr>
              <a:t>автоматических устройств. Эти устройства, часто весьма </a:t>
            </a:r>
            <a:r>
              <a:rPr lang="ru-RU" dirty="0" smtClean="0">
                <a:solidFill>
                  <a:srgbClr val="2F5597"/>
                </a:solidFill>
              </a:rPr>
              <a:t>быстродействующие</a:t>
            </a:r>
            <a:r>
              <a:rPr lang="ru-RU" dirty="0">
                <a:solidFill>
                  <a:srgbClr val="2F5597"/>
                </a:solidFill>
              </a:rPr>
              <a:t>, должны обеспечить надлежащую корректировку </a:t>
            </a:r>
            <a:r>
              <a:rPr lang="ru-RU" dirty="0" smtClean="0">
                <a:solidFill>
                  <a:srgbClr val="2F5597"/>
                </a:solidFill>
              </a:rPr>
              <a:t>переходных процессов </a:t>
            </a:r>
            <a:r>
              <a:rPr lang="ru-RU" dirty="0">
                <a:solidFill>
                  <a:srgbClr val="2F5597"/>
                </a:solidFill>
              </a:rPr>
              <a:t>в системе. Правильный выбор и настройка всех этих </a:t>
            </a:r>
            <a:r>
              <a:rPr lang="ru-RU" dirty="0" smtClean="0">
                <a:solidFill>
                  <a:srgbClr val="2F5597"/>
                </a:solidFill>
              </a:rPr>
              <a:t>автоматических </a:t>
            </a:r>
            <a:r>
              <a:rPr lang="ru-RU" dirty="0">
                <a:solidFill>
                  <a:srgbClr val="2F5597"/>
                </a:solidFill>
              </a:rPr>
              <a:t>устройств, к которым относятся аппараты защиты от </a:t>
            </a:r>
            <a:r>
              <a:rPr lang="ru-RU" dirty="0" smtClean="0">
                <a:solidFill>
                  <a:srgbClr val="2F5597"/>
                </a:solidFill>
              </a:rPr>
              <a:t>перенапряжений</a:t>
            </a:r>
            <a:r>
              <a:rPr lang="ru-RU" dirty="0">
                <a:solidFill>
                  <a:srgbClr val="2F5597"/>
                </a:solidFill>
              </a:rPr>
              <a:t>, установки релейной защиты, автоматические регуляторы, </a:t>
            </a:r>
            <a:r>
              <a:rPr lang="ru-RU" dirty="0" smtClean="0">
                <a:solidFill>
                  <a:srgbClr val="2F5597"/>
                </a:solidFill>
              </a:rPr>
              <a:t>автоматические </a:t>
            </a:r>
            <a:r>
              <a:rPr lang="ru-RU" dirty="0">
                <a:solidFill>
                  <a:srgbClr val="2F5597"/>
                </a:solidFill>
              </a:rPr>
              <a:t>выключатели и т.п., немыслимы без учета работы всей </a:t>
            </a:r>
            <a:r>
              <a:rPr lang="ru-RU" dirty="0" smtClean="0">
                <a:solidFill>
                  <a:srgbClr val="2F5597"/>
                </a:solidFill>
              </a:rPr>
              <a:t>системы как </a:t>
            </a:r>
            <a:r>
              <a:rPr lang="ru-RU" dirty="0">
                <a:solidFill>
                  <a:srgbClr val="2F5597"/>
                </a:solidFill>
              </a:rPr>
              <a:t>единого целого. Все это способствует широчайшему внедрению </a:t>
            </a:r>
            <a:r>
              <a:rPr lang="ru-RU" dirty="0" smtClean="0">
                <a:solidFill>
                  <a:srgbClr val="2F5597"/>
                </a:solidFill>
              </a:rPr>
              <a:t>автоматики </a:t>
            </a:r>
            <a:r>
              <a:rPr lang="ru-RU" dirty="0">
                <a:solidFill>
                  <a:srgbClr val="2F5597"/>
                </a:solidFill>
              </a:rPr>
              <a:t>в энергетических системах и полной автоматизации </a:t>
            </a:r>
            <a:r>
              <a:rPr lang="ru-RU" dirty="0" smtClean="0">
                <a:solidFill>
                  <a:srgbClr val="2F5597"/>
                </a:solidFill>
              </a:rPr>
              <a:t>отдельных электростанций</a:t>
            </a:r>
            <a:r>
              <a:rPr lang="ru-RU" dirty="0">
                <a:solidFill>
                  <a:srgbClr val="2F5597"/>
                </a:solidFill>
              </a:rPr>
              <a:t>, подстанций и т.п.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15096" y="108787"/>
            <a:ext cx="49618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4. </a:t>
            </a:r>
            <a:r>
              <a:rPr lang="kk-KZ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Э</a:t>
            </a:r>
            <a:r>
              <a:rPr lang="ru-RU" b="1" dirty="0" err="1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нергетикалық</a:t>
            </a:r>
            <a:r>
              <a:rPr lang="ru-RU" b="1" dirty="0" smtClean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жүйенің</a:t>
            </a:r>
            <a:r>
              <a:rPr lang="ru-RU" b="1" dirty="0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ru-RU" b="1" dirty="0" err="1">
                <a:solidFill>
                  <a:srgbClr val="140CB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ерекшеліктері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69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2458</TotalTime>
  <Words>1073</Words>
  <Application>Microsoft Office PowerPoint</Application>
  <PresentationFormat>Произвольный</PresentationFormat>
  <Paragraphs>85</Paragraphs>
  <Slides>14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Пән: Заманауи электр энергетикасы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Пользователь Windows</cp:lastModifiedBy>
  <cp:revision>110</cp:revision>
  <dcterms:created xsi:type="dcterms:W3CDTF">2018-10-03T09:58:56Z</dcterms:created>
  <dcterms:modified xsi:type="dcterms:W3CDTF">2025-11-11T09:35:16Z</dcterms:modified>
</cp:coreProperties>
</file>