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6" r:id="rId1"/>
  </p:sldMasterIdLst>
  <p:notesMasterIdLst>
    <p:notesMasterId r:id="rId28"/>
  </p:notesMasterIdLst>
  <p:handoutMasterIdLst>
    <p:handoutMasterId r:id="rId29"/>
  </p:handoutMasterIdLst>
  <p:sldIdLst>
    <p:sldId id="310" r:id="rId2"/>
    <p:sldId id="311" r:id="rId3"/>
    <p:sldId id="295" r:id="rId4"/>
    <p:sldId id="294" r:id="rId5"/>
    <p:sldId id="296" r:id="rId6"/>
    <p:sldId id="297" r:id="rId7"/>
    <p:sldId id="298" r:id="rId8"/>
    <p:sldId id="299" r:id="rId9"/>
    <p:sldId id="300" r:id="rId10"/>
    <p:sldId id="302" r:id="rId11"/>
    <p:sldId id="301" r:id="rId12"/>
    <p:sldId id="303" r:id="rId13"/>
    <p:sldId id="304" r:id="rId14"/>
    <p:sldId id="305" r:id="rId15"/>
    <p:sldId id="306" r:id="rId16"/>
    <p:sldId id="307" r:id="rId17"/>
    <p:sldId id="258" r:id="rId18"/>
    <p:sldId id="285" r:id="rId19"/>
    <p:sldId id="281" r:id="rId20"/>
    <p:sldId id="308" r:id="rId21"/>
    <p:sldId id="286" r:id="rId22"/>
    <p:sldId id="290" r:id="rId23"/>
    <p:sldId id="291" r:id="rId24"/>
    <p:sldId id="292" r:id="rId25"/>
    <p:sldId id="293" r:id="rId26"/>
    <p:sldId id="309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140CBA"/>
    <a:srgbClr val="460D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9734" autoAdjust="0"/>
  </p:normalViewPr>
  <p:slideViewPr>
    <p:cSldViewPr snapToGrid="0">
      <p:cViewPr>
        <p:scale>
          <a:sx n="120" d="100"/>
          <a:sy n="120" d="100"/>
        </p:scale>
        <p:origin x="-96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3DCA7-2732-477D-A235-B9F0E92A98F4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EEDAE-A5B7-46CB-B97E-BDE44F104D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92118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7A677-706E-4788-A34D-C532DB8AA2CB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BDF38-7E8B-40DF-B8C1-0422AC5FE0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87299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BDF38-7E8B-40DF-B8C1-0422AC5FE0B2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11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EBDF38-7E8B-40DF-B8C1-0422AC5FE0B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298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EBDF38-7E8B-40DF-B8C1-0422AC5FE0B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240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EBDF38-7E8B-40DF-B8C1-0422AC5FE0B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300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EBDF38-7E8B-40DF-B8C1-0422AC5FE0B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175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EBDF38-7E8B-40DF-B8C1-0422AC5FE0B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313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EBDF38-7E8B-40DF-B8C1-0422AC5FE0B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3999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EBDF38-7E8B-40DF-B8C1-0422AC5FE0B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925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EBDF38-7E8B-40DF-B8C1-0422AC5FE0B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959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EBDF38-7E8B-40DF-B8C1-0422AC5FE0B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959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EBDF38-7E8B-40DF-B8C1-0422AC5FE0B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959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EBDF38-7E8B-40DF-B8C1-0422AC5FE0B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959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EBDF38-7E8B-40DF-B8C1-0422AC5FE0B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959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EBDF38-7E8B-40DF-B8C1-0422AC5FE0B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959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EBDF38-7E8B-40DF-B8C1-0422AC5FE0B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806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EBDF38-7E8B-40DF-B8C1-0422AC5FE0B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48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70D9-EA58-42C8-9723-0AABB1BB87D9}" type="datetime1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82CD-B67C-4103-AA33-40713CF7E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280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9DDF-8D7B-4F82-8B9E-56C81BE0247A}" type="datetime1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82CD-B67C-4103-AA33-40713CF7E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39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4683-3389-4C6E-B918-2802EED957B7}" type="datetime1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82CD-B67C-4103-AA33-40713CF7E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433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ECAC-A521-4294-AA20-3BAD712ED9C0}" type="datetime1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82CD-B67C-4103-AA33-40713CF7E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686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730D-3EB3-4A8C-B6C0-05F8CA0BA06D}" type="datetime1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82CD-B67C-4103-AA33-40713CF7E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90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A220-4738-48BE-AF02-66A936476EF0}" type="datetime1">
              <a:rPr lang="ru-RU" smtClean="0"/>
              <a:pPr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82CD-B67C-4103-AA33-40713CF7E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237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449C-62ED-4F3B-9AB6-54EE48C6985F}" type="datetime1">
              <a:rPr lang="ru-RU" smtClean="0"/>
              <a:pPr/>
              <a:t>11.11.2025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82CD-B67C-4103-AA33-40713CF7E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247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5096-80AF-4A21-BE47-2F19421163F5}" type="datetime1">
              <a:rPr lang="ru-RU" smtClean="0"/>
              <a:pPr/>
              <a:t>11.11.2025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82CD-B67C-4103-AA33-40713CF7E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474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7E7B-5D0B-4984-8940-150B7781F639}" type="datetime1">
              <a:rPr lang="ru-RU" smtClean="0"/>
              <a:pPr/>
              <a:t>11.11.2025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82CD-B67C-4103-AA33-40713CF7E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860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C6A29-63F2-4DB1-B1A2-377CDC47F701}" type="datetime1">
              <a:rPr lang="ru-RU" smtClean="0"/>
              <a:pPr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82CD-B67C-4103-AA33-40713CF7E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56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F26F3-99DF-4B7D-9107-30ECDA0FA724}" type="datetime1">
              <a:rPr lang="ru-RU" smtClean="0"/>
              <a:pPr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82CD-B67C-4103-AA33-40713CF7E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73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532BE-F669-44E1-A8DF-BD1B6C0E4B6F}" type="datetime1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A82CD-B67C-4103-AA33-40713CF7E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502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6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37.png"/><Relationship Id="rId7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43.png"/><Relationship Id="rId7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970005" y="2316163"/>
            <a:ext cx="9953367" cy="962969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CCEC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4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Тақырыбы: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Электр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энергиясын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берудің заманауи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техникалық құралдары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782201" y="1412404"/>
            <a:ext cx="64008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000" dirty="0" smtClean="0">
                <a:solidFill>
                  <a:schemeClr val="accent1">
                    <a:lumMod val="75000"/>
                  </a:schemeClr>
                </a:solidFill>
              </a:rPr>
              <a:t>№ 10-</a:t>
            </a:r>
            <a:r>
              <a:rPr lang="kk-KZ" altLang="ru-RU" sz="2000" dirty="0" smtClean="0">
                <a:solidFill>
                  <a:schemeClr val="accent1">
                    <a:lumMod val="75000"/>
                  </a:schemeClr>
                </a:solidFill>
              </a:rPr>
              <a:t>дәріс</a:t>
            </a:r>
            <a:endParaRPr lang="ru-RU" alt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Заголовок 3"/>
          <p:cNvSpPr>
            <a:spLocks noGrp="1"/>
          </p:cNvSpPr>
          <p:nvPr>
            <p:ph type="ctrTitle"/>
          </p:nvPr>
        </p:nvSpPr>
        <p:spPr>
          <a:xfrm>
            <a:off x="1573427" y="581003"/>
            <a:ext cx="9144000" cy="468540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Пән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Заманауи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энергетикасы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97984" y="56781"/>
            <a:ext cx="6367292" cy="4001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kk-KZ" sz="1200" dirty="0" smtClean="0"/>
              <a:t>Ә. Бүркітбаев атындағы Энергетика және машина жасау институты</a:t>
            </a:r>
            <a:endParaRPr lang="kk-KZ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9797143" y="92362"/>
            <a:ext cx="2287765" cy="3909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12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 smtClean="0"/>
              <a:t>«</a:t>
            </a:r>
            <a:r>
              <a:rPr lang="ru-RU" dirty="0"/>
              <a:t>Энергетика</a:t>
            </a:r>
            <a:r>
              <a:rPr lang="ru-RU" dirty="0" smtClean="0"/>
              <a:t>» </a:t>
            </a:r>
            <a:r>
              <a:rPr lang="ru-RU" dirty="0" err="1" smtClean="0"/>
              <a:t>кафедрасы</a:t>
            </a:r>
            <a:endParaRPr lang="ru-RU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633206" y="4211362"/>
            <a:ext cx="640080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800" kern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Лектор:  Сарсенбаев Е.А.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400" kern="0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1400" kern="0" dirty="0">
                <a:solidFill>
                  <a:schemeClr val="accent1">
                    <a:lumMod val="75000"/>
                  </a:schemeClr>
                </a:solidFill>
              </a:rPr>
              <a:t>Энергетика</a:t>
            </a:r>
            <a:r>
              <a:rPr lang="ru-RU" sz="1400" kern="0" dirty="0" smtClean="0">
                <a:solidFill>
                  <a:schemeClr val="accent1">
                    <a:lumMod val="75000"/>
                  </a:schemeClr>
                </a:solidFill>
              </a:rPr>
              <a:t>» </a:t>
            </a:r>
            <a:r>
              <a:rPr lang="ru-RU" sz="1400" kern="0" dirty="0" err="1" smtClean="0">
                <a:solidFill>
                  <a:schemeClr val="accent1">
                    <a:lumMod val="75000"/>
                  </a:schemeClr>
                </a:solidFill>
              </a:rPr>
              <a:t>кафедрасының</a:t>
            </a:r>
            <a:r>
              <a:rPr lang="ru-RU" sz="1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kern="0" dirty="0" err="1" smtClean="0">
                <a:solidFill>
                  <a:schemeClr val="accent1">
                    <a:lumMod val="75000"/>
                  </a:schemeClr>
                </a:solidFill>
              </a:rPr>
              <a:t>қауымдастырылған</a:t>
            </a:r>
            <a:r>
              <a:rPr lang="ru-RU" sz="1400" kern="0" dirty="0" smtClean="0">
                <a:solidFill>
                  <a:schemeClr val="accent1">
                    <a:lumMod val="75000"/>
                  </a:schemeClr>
                </a:solidFill>
              </a:rPr>
              <a:t> профессоры</a:t>
            </a:r>
            <a:endParaRPr lang="ru-RU" sz="1400" kern="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kk-KZ" sz="1400" kern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endParaRPr lang="ru-RU" sz="1400" kern="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kern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E-mail</a:t>
            </a:r>
            <a:r>
              <a:rPr lang="ru-RU" kern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: </a:t>
            </a:r>
            <a:r>
              <a:rPr lang="en-US" kern="0" dirty="0" err="1" smtClean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en-US" kern="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.sarsenbayev@satbayev.university</a:t>
            </a:r>
            <a:endParaRPr lang="ru-RU" sz="2800" kern="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1400" kern="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605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335265" y="6414016"/>
            <a:ext cx="504568" cy="365125"/>
          </a:xfrm>
        </p:spPr>
        <p:txBody>
          <a:bodyPr/>
          <a:lstStyle/>
          <a:p>
            <a:fld id="{D2EA82CD-B67C-4103-AA33-40713CF7E9BC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84508" y="628961"/>
            <a:ext cx="2649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Климатические условия</a:t>
            </a:r>
            <a:endParaRPr lang="ru-RU" sz="1600" dirty="0">
              <a:solidFill>
                <a:srgbClr val="2F5597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6191" y="1068910"/>
            <a:ext cx="4018610" cy="37006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60000">
            <a:off x="4527497" y="829659"/>
            <a:ext cx="3630964" cy="34555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21157" y="967515"/>
            <a:ext cx="3588272" cy="20203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51750" y="3481956"/>
            <a:ext cx="2034340" cy="25752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82887" y="5109253"/>
            <a:ext cx="4244841" cy="57452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644256" y="4615675"/>
            <a:ext cx="29034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2F5597"/>
                </a:solidFill>
                <a:latin typeface="Arial" charset="0"/>
              </a:rPr>
              <a:t>Единичная нагрузка от гололеда</a:t>
            </a:r>
            <a:endParaRPr lang="ru-RU" sz="1400" dirty="0">
              <a:solidFill>
                <a:srgbClr val="2F5597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21258" y="5715690"/>
            <a:ext cx="26096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2F5597"/>
                </a:solidFill>
                <a:latin typeface="Arial" charset="0"/>
              </a:rPr>
              <a:t>Единичная нагрузка от ветра</a:t>
            </a:r>
            <a:endParaRPr lang="ru-RU" sz="1400" dirty="0">
              <a:solidFill>
                <a:srgbClr val="2F5597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15853" y="6055379"/>
            <a:ext cx="2532792" cy="54306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002988" y="158234"/>
            <a:ext cx="8186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3.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Әуе желілернің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kk-KZ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(ӘЖ)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конструкциясы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және жұмыс істеу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жағдайлары</a:t>
            </a:r>
            <a:endParaRPr lang="ru-RU" b="1" dirty="0">
              <a:solidFill>
                <a:srgbClr val="2F55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50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335265" y="6414016"/>
            <a:ext cx="504568" cy="365125"/>
          </a:xfrm>
        </p:spPr>
        <p:txBody>
          <a:bodyPr/>
          <a:lstStyle/>
          <a:p>
            <a:fld id="{D2EA82CD-B67C-4103-AA33-40713CF7E9BC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08500" y="1118357"/>
            <a:ext cx="3470377" cy="19138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6191" y="1118357"/>
            <a:ext cx="5470058" cy="273502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84508" y="628961"/>
            <a:ext cx="2649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Климатические условия</a:t>
            </a:r>
            <a:endParaRPr lang="ru-RU" sz="1600" dirty="0">
              <a:solidFill>
                <a:srgbClr val="2F5597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97064" y="669151"/>
            <a:ext cx="32025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Вибрация и пляска проводов</a:t>
            </a:r>
            <a:endParaRPr lang="ru-RU" sz="1600" b="1" dirty="0">
              <a:solidFill>
                <a:srgbClr val="2F5597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08157" y="3623028"/>
            <a:ext cx="5029752" cy="216013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783737" y="3019855"/>
            <a:ext cx="29199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2F5597"/>
                </a:solidFill>
                <a:latin typeface="Arial" charset="0"/>
              </a:rPr>
              <a:t>Образования вихря за проводом</a:t>
            </a:r>
            <a:endParaRPr lang="ru-RU" sz="1400" dirty="0">
              <a:solidFill>
                <a:srgbClr val="2F5597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03363" y="5924673"/>
            <a:ext cx="34393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2F5597"/>
                </a:solidFill>
                <a:latin typeface="Arial" charset="0"/>
              </a:rPr>
              <a:t>Волны вибрации на проводе в пролете</a:t>
            </a:r>
            <a:endParaRPr lang="ru-RU" sz="1400" dirty="0">
              <a:solidFill>
                <a:srgbClr val="2F5597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02988" y="158234"/>
            <a:ext cx="8186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3.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Әуе желілернің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kk-KZ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(ӘЖ)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конструкциясы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және жұмыс істеу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жағдайлары</a:t>
            </a:r>
            <a:endParaRPr lang="ru-RU" b="1" dirty="0">
              <a:solidFill>
                <a:srgbClr val="2F55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96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335265" y="6414016"/>
            <a:ext cx="504568" cy="365125"/>
          </a:xfrm>
        </p:spPr>
        <p:txBody>
          <a:bodyPr/>
          <a:lstStyle/>
          <a:p>
            <a:fld id="{D2EA82CD-B67C-4103-AA33-40713CF7E9BC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11718" y="158234"/>
            <a:ext cx="8568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  <a:latin typeface="Arial" charset="0"/>
              </a:rPr>
              <a:t>3. Кабель </a:t>
            </a:r>
            <a:r>
              <a:rPr lang="ru-RU" b="1" dirty="0" err="1" smtClean="0">
                <a:solidFill>
                  <a:srgbClr val="2F5597"/>
                </a:solidFill>
                <a:latin typeface="Arial" charset="0"/>
              </a:rPr>
              <a:t>желілернің </a:t>
            </a:r>
            <a:r>
              <a:rPr lang="ru-RU" b="1" dirty="0" smtClean="0">
                <a:solidFill>
                  <a:srgbClr val="2F5597"/>
                </a:solidFill>
                <a:latin typeface="Arial" charset="0"/>
              </a:rPr>
              <a:t>(КЖ) </a:t>
            </a:r>
            <a:r>
              <a:rPr lang="ru-RU" b="1" dirty="0" err="1" smtClean="0">
                <a:solidFill>
                  <a:srgbClr val="2F5597"/>
                </a:solidFill>
                <a:latin typeface="Arial" charset="0"/>
              </a:rPr>
              <a:t>конструкциясы</a:t>
            </a:r>
            <a:r>
              <a:rPr lang="ru-RU" b="1" dirty="0" smtClean="0">
                <a:solidFill>
                  <a:srgbClr val="2F5597"/>
                </a:solidFill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latin typeface="Arial" charset="0"/>
              </a:rPr>
              <a:t>және жұмыс істеу</a:t>
            </a:r>
            <a:r>
              <a:rPr lang="ru-RU" b="1" dirty="0" smtClean="0">
                <a:solidFill>
                  <a:srgbClr val="2F5597"/>
                </a:solidFill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latin typeface="Arial" charset="0"/>
              </a:rPr>
              <a:t>жағдайлары</a:t>
            </a:r>
            <a:endParaRPr lang="ru-RU" b="1" dirty="0">
              <a:solidFill>
                <a:srgbClr val="2F5597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84508" y="628961"/>
            <a:ext cx="34312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Общие характеристики кабелей</a:t>
            </a:r>
            <a:endParaRPr lang="ru-RU" sz="1600" dirty="0">
              <a:solidFill>
                <a:srgbClr val="2F5597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6191" y="1068910"/>
            <a:ext cx="1175651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Электр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қондырғысы ретінде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кабельдік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желі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CL)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келесі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элементтерден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тұрады: қуат кабелінің 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кабельдердің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өзі, 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кабель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бөліктерін қосуға және бөлуге және кабельдің ұштарын жабдыққа және тарату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құрылғыларының шиналарына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қосуға арналған жабдық 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кабельдік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фитингтер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сондай-ақ мұнай немесе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газ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беретін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жабдық 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мұнай және газ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толтырылған кабельдер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Кабельдерді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тек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топырақ траншеяларда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ғана емес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сонымен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қатар әртүрлі кабельдік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құрылымдарда 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коллекторларда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тоннельдерде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каналдарда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блоктарда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шахталарда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кабельдік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едендерде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 қос қабаттарда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эстакадалардың бойында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 галереяларда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төсеуге болады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Кабельдік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фитингтер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кейде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кабельдік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ұңғымаларда немесе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камераларда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макияж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жабдықтарымен бірге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орналастырылуы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мүмкін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Арнайы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ғимараттарда 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толтырылған жоғары қысымды кабельдік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желілерге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арналған автоматты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қоректендіру қондырғылары орналасқан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Кабельдік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желілердің жіктелуі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негізінен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оның негізгі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элементтерінің жіктелуіне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сәйкес келеді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яғни.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Кабельдер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бұл классификацияның негізгі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белгілері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ток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түрі 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айнымалы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 тұрақты ток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кабельдері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algn="just"/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номиналды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кернеудің мәні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Unom</a:t>
            </a:r>
            <a:r>
              <a:rPr lang="en-GB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төмен 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 кВ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орташа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- 1-35 кВ,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жоғары 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- 110 кВ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 одан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algn="just"/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ток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өткізетін элементтердің 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саны (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екі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 және төрт сымды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algn="just"/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ток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өткізгіш элементтердің 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(мыс, алюминий, натрий);</a:t>
            </a:r>
          </a:p>
          <a:p>
            <a:pPr algn="just"/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оқшаулағыш 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 (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сіңдірілген қағаз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пластик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 резеңке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algn="just"/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сіңдіру сипаты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 қағазды оқшаулаудың электрлік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беріктігін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арттыру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әдісі 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(май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толтырылған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газ 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толтырылған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қабық 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(</a:t>
            </a:r>
            <a:r>
              <a:rPr lang="ru-RU" sz="16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қорғасын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алюминий).</a:t>
            </a:r>
          </a:p>
        </p:txBody>
      </p:sp>
    </p:spTree>
    <p:extLst>
      <p:ext uri="{BB962C8B-B14F-4D97-AF65-F5344CB8AC3E}">
        <p14:creationId xmlns:p14="http://schemas.microsoft.com/office/powerpoint/2010/main" val="212225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335265" y="6414016"/>
            <a:ext cx="504568" cy="365125"/>
          </a:xfrm>
        </p:spPr>
        <p:txBody>
          <a:bodyPr/>
          <a:lstStyle/>
          <a:p>
            <a:fld id="{D2EA82CD-B67C-4103-AA33-40713CF7E9BC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69765" y="628961"/>
            <a:ext cx="47117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2F5597"/>
                </a:solidFill>
                <a:latin typeface="Arial" charset="0"/>
              </a:rPr>
              <a:t>Кабели с пропитанной бумажной </a:t>
            </a:r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изоляцией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2860" y="1311943"/>
            <a:ext cx="3838575" cy="37528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293" y="5085948"/>
            <a:ext cx="42261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Трехжильный кабель с 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поясной изоляцией 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секторными 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уплотненными жилами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токопроводящая 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жила; 2 –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фазная изоляция; 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3– 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поясная изоляция; 4 –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заполнение; </a:t>
            </a:r>
            <a:endParaRPr lang="ru-RU" sz="1400" dirty="0" smtClean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свинцовая 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оболочка; 6 –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подушка под броней; 7 –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броня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967515"/>
            <a:ext cx="5407536" cy="171806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935579" y="2685575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Кабель 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марки  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АОСБ-35: 1 – токопроводящая 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жила; 2 –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экран; 3 –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фазная изоляция; 4 –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экран; 5 –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свинцовые</a:t>
            </a:r>
            <a:r>
              <a:rPr lang="en-US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оболочки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защитный слой; 7 –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заполнение; 8 –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подушка; 9 –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броня; 10 –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наружный</a:t>
            </a:r>
            <a:r>
              <a:rPr lang="en-US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покров</a:t>
            </a:r>
            <a:endParaRPr lang="ru-RU" sz="1400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0528" y="4180848"/>
            <a:ext cx="4874737" cy="155426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849896" y="573511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Кабель марки </a:t>
            </a:r>
            <a:r>
              <a:rPr lang="ru-RU" sz="1400" dirty="0" err="1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АВБбШв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380 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</a:t>
            </a:r>
            <a:r>
              <a:rPr lang="en-US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токопроводящая 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жила; 2 </a:t>
            </a:r>
            <a:r>
              <a:rPr lang="en-US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изоляция; 3 </a:t>
            </a:r>
            <a:r>
              <a:rPr lang="en-US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поясная изоляция; 4 </a:t>
            </a:r>
            <a:r>
              <a:rPr lang="en-US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броня; 5 </a:t>
            </a:r>
            <a:r>
              <a:rPr lang="en-US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битум; 6 </a:t>
            </a:r>
            <a:r>
              <a:rPr lang="en-US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kk-KZ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лента 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ПЭТ; 7 </a:t>
            </a:r>
            <a:r>
              <a:rPr lang="en-US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шланг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120398" y="3706211"/>
            <a:ext cx="33587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2F5597"/>
                </a:solidFill>
              </a:rPr>
              <a:t>Кабели с пластмассовой изоляцией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11718" y="158234"/>
            <a:ext cx="8568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  <a:latin typeface="Arial" charset="0"/>
              </a:rPr>
              <a:t>3. Кабель </a:t>
            </a:r>
            <a:r>
              <a:rPr lang="ru-RU" b="1" dirty="0" err="1" smtClean="0">
                <a:solidFill>
                  <a:srgbClr val="2F5597"/>
                </a:solidFill>
                <a:latin typeface="Arial" charset="0"/>
              </a:rPr>
              <a:t>желілернің </a:t>
            </a:r>
            <a:r>
              <a:rPr lang="ru-RU" b="1" dirty="0" smtClean="0">
                <a:solidFill>
                  <a:srgbClr val="2F5597"/>
                </a:solidFill>
                <a:latin typeface="Arial" charset="0"/>
              </a:rPr>
              <a:t>(КЖ) </a:t>
            </a:r>
            <a:r>
              <a:rPr lang="ru-RU" b="1" dirty="0" err="1" smtClean="0">
                <a:solidFill>
                  <a:srgbClr val="2F5597"/>
                </a:solidFill>
                <a:latin typeface="Arial" charset="0"/>
              </a:rPr>
              <a:t>конструкциясы</a:t>
            </a:r>
            <a:r>
              <a:rPr lang="ru-RU" b="1" dirty="0" smtClean="0">
                <a:solidFill>
                  <a:srgbClr val="2F5597"/>
                </a:solidFill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latin typeface="Arial" charset="0"/>
              </a:rPr>
              <a:t>және жұмыс істеу</a:t>
            </a:r>
            <a:r>
              <a:rPr lang="ru-RU" b="1" dirty="0" smtClean="0">
                <a:solidFill>
                  <a:srgbClr val="2F5597"/>
                </a:solidFill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latin typeface="Arial" charset="0"/>
              </a:rPr>
              <a:t>жағдайлары</a:t>
            </a:r>
            <a:endParaRPr lang="ru-RU" b="1" dirty="0">
              <a:solidFill>
                <a:srgbClr val="2F559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71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335265" y="6414016"/>
            <a:ext cx="504568" cy="365125"/>
          </a:xfrm>
        </p:spPr>
        <p:txBody>
          <a:bodyPr/>
          <a:lstStyle/>
          <a:p>
            <a:fld id="{D2EA82CD-B67C-4103-AA33-40713CF7E9BC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84508" y="628961"/>
            <a:ext cx="48717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2F5597"/>
                </a:solidFill>
                <a:latin typeface="Arial" charset="0"/>
              </a:rPr>
              <a:t>Маслонаполненные кабели низкого давления</a:t>
            </a:r>
            <a:endParaRPr lang="ru-RU" sz="1600" dirty="0">
              <a:solidFill>
                <a:srgbClr val="2F5597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6191" y="1068910"/>
            <a:ext cx="3626971" cy="34235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3419" y="4593840"/>
            <a:ext cx="44212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Конструкция маслонаполненного кабеля низкого давления на напряжение 110 </a:t>
            </a:r>
            <a:r>
              <a:rPr lang="ru-RU" sz="1400" b="1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– канал 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масла; 2 –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Z-образные 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проволоки</a:t>
            </a:r>
            <a:r>
              <a:rPr lang="en-US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токопроводящей 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жилы; 3 –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сегментные 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проволоки 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жилы; 4 –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слой изоляции 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уплотненной 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бумаги; </a:t>
            </a:r>
            <a:endParaRPr lang="ru-RU" sz="1400" dirty="0" smtClean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слой 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изоляции из 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неуплотненной бумаги; </a:t>
            </a:r>
            <a:endParaRPr lang="ru-RU" sz="1400" dirty="0" smtClean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экран 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электропроводящей 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бумаги; </a:t>
            </a:r>
            <a:endParaRPr lang="ru-RU" sz="1400" dirty="0" smtClean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свинцовая 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оболочка; 8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упрочняющие ленты; 9 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защитные 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покровы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0752" y="1289127"/>
            <a:ext cx="7255674" cy="203158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491549" y="3424289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Кабель низкого давления в   свинцовой   оболочке  МНCШву-110:</a:t>
            </a:r>
          </a:p>
          <a:p>
            <a:pPr algn="ctr"/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маслопроводящий 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канал; 2 –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токопроводящая жила; 3 –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экран из 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полупроводящей бумаги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4 –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изоляция из бумаги; 5 –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экран из полупроводящей бумаги и медной ленты; 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свинцовая 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оболочка; </a:t>
            </a:r>
            <a:endParaRPr lang="en-US" sz="1400" dirty="0" smtClean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упрочняющий 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покров; 8 </a:t>
            </a:r>
            <a:r>
              <a:rPr lang="en-US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наружный покров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11718" y="158234"/>
            <a:ext cx="8568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  <a:latin typeface="Arial" charset="0"/>
              </a:rPr>
              <a:t>3. Кабель </a:t>
            </a:r>
            <a:r>
              <a:rPr lang="ru-RU" b="1" dirty="0" err="1" smtClean="0">
                <a:solidFill>
                  <a:srgbClr val="2F5597"/>
                </a:solidFill>
                <a:latin typeface="Arial" charset="0"/>
              </a:rPr>
              <a:t>желілернің </a:t>
            </a:r>
            <a:r>
              <a:rPr lang="ru-RU" b="1" dirty="0" smtClean="0">
                <a:solidFill>
                  <a:srgbClr val="2F5597"/>
                </a:solidFill>
                <a:latin typeface="Arial" charset="0"/>
              </a:rPr>
              <a:t>(КЖ) </a:t>
            </a:r>
            <a:r>
              <a:rPr lang="ru-RU" b="1" dirty="0" err="1" smtClean="0">
                <a:solidFill>
                  <a:srgbClr val="2F5597"/>
                </a:solidFill>
                <a:latin typeface="Arial" charset="0"/>
              </a:rPr>
              <a:t>конструкциясы</a:t>
            </a:r>
            <a:r>
              <a:rPr lang="ru-RU" b="1" dirty="0" smtClean="0">
                <a:solidFill>
                  <a:srgbClr val="2F5597"/>
                </a:solidFill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latin typeface="Arial" charset="0"/>
              </a:rPr>
              <a:t>және жұмыс істеу</a:t>
            </a:r>
            <a:r>
              <a:rPr lang="ru-RU" b="1" dirty="0" smtClean="0">
                <a:solidFill>
                  <a:srgbClr val="2F5597"/>
                </a:solidFill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latin typeface="Arial" charset="0"/>
              </a:rPr>
              <a:t>жағдайлары</a:t>
            </a:r>
            <a:endParaRPr lang="ru-RU" b="1" dirty="0">
              <a:solidFill>
                <a:srgbClr val="2F559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77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335265" y="6414016"/>
            <a:ext cx="504568" cy="365125"/>
          </a:xfrm>
        </p:spPr>
        <p:txBody>
          <a:bodyPr/>
          <a:lstStyle/>
          <a:p>
            <a:fld id="{D2EA82CD-B67C-4103-AA33-40713CF7E9BC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84508" y="628961"/>
            <a:ext cx="50593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2F5597"/>
                </a:solidFill>
                <a:latin typeface="Arial" charset="0"/>
              </a:rPr>
              <a:t>Маслонаполненные кабели высокого давления</a:t>
            </a:r>
            <a:endParaRPr lang="ru-RU" sz="1600" dirty="0">
              <a:solidFill>
                <a:srgbClr val="2F5597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299" y="1299410"/>
            <a:ext cx="3383933" cy="35873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6192" y="4907857"/>
            <a:ext cx="407555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Конструкция маслонаполненного кабеля высокого давления в стальной трубе:</a:t>
            </a:r>
          </a:p>
          <a:p>
            <a:pPr algn="ctr"/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бумажная 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изоляция, пропитанная маслом; 2 –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стальная труба; 3 –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экран из медной</a:t>
            </a:r>
          </a:p>
          <a:p>
            <a:pPr algn="ctr"/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ленты; 4 –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медная проволока скольжения; </a:t>
            </a:r>
            <a:endParaRPr lang="ru-RU" sz="1400" dirty="0" smtClean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токопроводящая жила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ctr"/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–антикоррозионное покрытие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7 –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масло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658" y="1374257"/>
            <a:ext cx="6353175" cy="187642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491549" y="3433616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Кабельная линия высокого давления МВДТ-220:</a:t>
            </a:r>
          </a:p>
          <a:p>
            <a:pPr algn="ctr"/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токопроводящая 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жила; 2 –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экран из полупроводящей бумаги; 3 –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изоляция из 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бумаги;</a:t>
            </a:r>
            <a:r>
              <a:rPr lang="en-US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экран из полупроводящей 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бумаги,</a:t>
            </a:r>
            <a:r>
              <a:rPr lang="en-US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металлизированной 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бумаги и медной 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перфорированной</a:t>
            </a:r>
            <a:r>
              <a:rPr lang="en-US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ленты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5 –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проволоки скольжения; 6 –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масло под давлением; 7 –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стальной трубопровод</a:t>
            </a:r>
            <a:endParaRPr lang="ru-RU" sz="1400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11718" y="158234"/>
            <a:ext cx="8568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  <a:latin typeface="Arial" charset="0"/>
              </a:rPr>
              <a:t>3. Кабель </a:t>
            </a:r>
            <a:r>
              <a:rPr lang="ru-RU" b="1" dirty="0" err="1" smtClean="0">
                <a:solidFill>
                  <a:srgbClr val="2F5597"/>
                </a:solidFill>
                <a:latin typeface="Arial" charset="0"/>
              </a:rPr>
              <a:t>желілернің </a:t>
            </a:r>
            <a:r>
              <a:rPr lang="ru-RU" b="1" dirty="0" smtClean="0">
                <a:solidFill>
                  <a:srgbClr val="2F5597"/>
                </a:solidFill>
                <a:latin typeface="Arial" charset="0"/>
              </a:rPr>
              <a:t>(КЖ) </a:t>
            </a:r>
            <a:r>
              <a:rPr lang="ru-RU" b="1" dirty="0" err="1" smtClean="0">
                <a:solidFill>
                  <a:srgbClr val="2F5597"/>
                </a:solidFill>
                <a:latin typeface="Arial" charset="0"/>
              </a:rPr>
              <a:t>конструкциясы</a:t>
            </a:r>
            <a:r>
              <a:rPr lang="ru-RU" b="1" dirty="0" smtClean="0">
                <a:solidFill>
                  <a:srgbClr val="2F5597"/>
                </a:solidFill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latin typeface="Arial" charset="0"/>
              </a:rPr>
              <a:t>және жұмыс істеу</a:t>
            </a:r>
            <a:r>
              <a:rPr lang="ru-RU" b="1" dirty="0" smtClean="0">
                <a:solidFill>
                  <a:srgbClr val="2F5597"/>
                </a:solidFill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latin typeface="Arial" charset="0"/>
              </a:rPr>
              <a:t>жағдайлары</a:t>
            </a:r>
            <a:endParaRPr lang="ru-RU" b="1" dirty="0">
              <a:solidFill>
                <a:srgbClr val="2F559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36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335265" y="6414016"/>
            <a:ext cx="504568" cy="365125"/>
          </a:xfrm>
        </p:spPr>
        <p:txBody>
          <a:bodyPr/>
          <a:lstStyle/>
          <a:p>
            <a:fld id="{D2EA82CD-B67C-4103-AA33-40713CF7E9BC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84508" y="628961"/>
            <a:ext cx="50593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2F5597"/>
                </a:solidFill>
                <a:latin typeface="Arial" charset="0"/>
              </a:rPr>
              <a:t>Маслонаполненные кабели высокого давления</a:t>
            </a:r>
            <a:endParaRPr lang="ru-RU" sz="1600" dirty="0">
              <a:solidFill>
                <a:srgbClr val="2F5597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09750" y="1319212"/>
            <a:ext cx="8572500" cy="421957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13250" y="5752354"/>
            <a:ext cx="105655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Продольный разрез маслонаполненной кабельной линии низкого давления:</a:t>
            </a:r>
          </a:p>
          <a:p>
            <a:pPr algn="ctr"/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— МНК низкого давления; 2 — соединительная муфта; 3 — кабельный колодец; 4 — 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стопорная </a:t>
            </a:r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муфта; 5 — бак давления; 6 — бак питания; 7 — концевая муфта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11718" y="158234"/>
            <a:ext cx="8568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  <a:latin typeface="Arial" charset="0"/>
              </a:rPr>
              <a:t>3. Кабель </a:t>
            </a:r>
            <a:r>
              <a:rPr lang="ru-RU" b="1" dirty="0" err="1" smtClean="0">
                <a:solidFill>
                  <a:srgbClr val="2F5597"/>
                </a:solidFill>
                <a:latin typeface="Arial" charset="0"/>
              </a:rPr>
              <a:t>желілернің </a:t>
            </a:r>
            <a:r>
              <a:rPr lang="ru-RU" b="1" dirty="0" smtClean="0">
                <a:solidFill>
                  <a:srgbClr val="2F5597"/>
                </a:solidFill>
                <a:latin typeface="Arial" charset="0"/>
              </a:rPr>
              <a:t>(КЖ) </a:t>
            </a:r>
            <a:r>
              <a:rPr lang="ru-RU" b="1" dirty="0" err="1" smtClean="0">
                <a:solidFill>
                  <a:srgbClr val="2F5597"/>
                </a:solidFill>
                <a:latin typeface="Arial" charset="0"/>
              </a:rPr>
              <a:t>конструкциясы</a:t>
            </a:r>
            <a:r>
              <a:rPr lang="ru-RU" b="1" dirty="0" smtClean="0">
                <a:solidFill>
                  <a:srgbClr val="2F5597"/>
                </a:solidFill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latin typeface="Arial" charset="0"/>
              </a:rPr>
              <a:t>және жұмыс істеу</a:t>
            </a:r>
            <a:r>
              <a:rPr lang="ru-RU" b="1" dirty="0" smtClean="0">
                <a:solidFill>
                  <a:srgbClr val="2F5597"/>
                </a:solidFill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latin typeface="Arial" charset="0"/>
              </a:rPr>
              <a:t>жағдайлары</a:t>
            </a:r>
            <a:endParaRPr lang="ru-RU" b="1" dirty="0">
              <a:solidFill>
                <a:srgbClr val="2F559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48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01168" y="6364588"/>
            <a:ext cx="498698" cy="365125"/>
          </a:xfrm>
        </p:spPr>
        <p:txBody>
          <a:bodyPr/>
          <a:lstStyle/>
          <a:p>
            <a:fld id="{D2EA82CD-B67C-4103-AA33-40713CF7E9BC}" type="slidenum">
              <a:rPr lang="ru-RU" smtClean="0">
                <a:solidFill>
                  <a:schemeClr val="accent5">
                    <a:lumMod val="75000"/>
                  </a:schemeClr>
                </a:solidFill>
              </a:rPr>
              <a:pPr/>
              <a:t>17</a:t>
            </a:fld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69709" y="55897"/>
            <a:ext cx="6852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  <a:latin typeface="Arial" charset="0"/>
              </a:rPr>
              <a:t>5. </a:t>
            </a:r>
            <a:r>
              <a:rPr lang="kk-KZ" b="1" dirty="0" smtClean="0">
                <a:solidFill>
                  <a:srgbClr val="2F5597"/>
                </a:solidFill>
                <a:latin typeface="Arial" charset="0"/>
              </a:rPr>
              <a:t>ӘЖ</a:t>
            </a:r>
            <a:r>
              <a:rPr lang="en-US" b="1" dirty="0" smtClean="0">
                <a:solidFill>
                  <a:srgbClr val="2F5597"/>
                </a:solidFill>
                <a:latin typeface="Arial" charset="0"/>
              </a:rPr>
              <a:t>-</a:t>
            </a:r>
            <a:r>
              <a:rPr lang="ru-RU" b="1" dirty="0" err="1" smtClean="0">
                <a:solidFill>
                  <a:srgbClr val="2F5597"/>
                </a:solidFill>
                <a:latin typeface="Arial" charset="0"/>
              </a:rPr>
              <a:t>н</a:t>
            </a:r>
            <a:r>
              <a:rPr lang="kk-KZ" b="1" dirty="0" smtClean="0">
                <a:solidFill>
                  <a:srgbClr val="2F5597"/>
                </a:solidFill>
                <a:latin typeface="Arial" charset="0"/>
              </a:rPr>
              <a:t>ің алмастыру схемалары және оның параметрлері</a:t>
            </a:r>
            <a:endParaRPr lang="ru-RU" b="1" dirty="0">
              <a:solidFill>
                <a:srgbClr val="2F5597"/>
              </a:solidFill>
              <a:latin typeface="Arial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94745" y="568735"/>
            <a:ext cx="4158878" cy="1754335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933708" y="2902261"/>
            <a:ext cx="31733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2F5597"/>
                </a:solidFill>
                <a:latin typeface="Arial" charset="0"/>
              </a:rPr>
              <a:t>R –</a:t>
            </a:r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 активное сопротивление;</a:t>
            </a:r>
            <a:endParaRPr lang="ru-RU" sz="1600" dirty="0">
              <a:solidFill>
                <a:srgbClr val="2F5597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33708" y="3464788"/>
            <a:ext cx="35557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2F5597"/>
                </a:solidFill>
                <a:latin typeface="Arial" charset="0"/>
              </a:rPr>
              <a:t>X</a:t>
            </a:r>
            <a:r>
              <a:rPr lang="en-US" sz="1600" b="1" dirty="0" smtClean="0">
                <a:solidFill>
                  <a:srgbClr val="2F5597"/>
                </a:solidFill>
                <a:latin typeface="Arial" charset="0"/>
              </a:rPr>
              <a:t> –</a:t>
            </a:r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 индуктивное сопротивление;</a:t>
            </a:r>
            <a:endParaRPr lang="ru-RU" sz="1600" dirty="0">
              <a:solidFill>
                <a:srgbClr val="2F5597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33708" y="4589843"/>
            <a:ext cx="32804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2F5597"/>
                </a:solidFill>
                <a:latin typeface="Arial" charset="0"/>
              </a:rPr>
              <a:t>B – </a:t>
            </a:r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емкостная проводимость.</a:t>
            </a:r>
            <a:endParaRPr lang="ru-RU" sz="1600" b="1" dirty="0">
              <a:solidFill>
                <a:srgbClr val="2F5597"/>
              </a:solidFill>
              <a:latin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33708" y="4027315"/>
            <a:ext cx="31186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2F5597"/>
                </a:solidFill>
                <a:latin typeface="Arial" charset="0"/>
              </a:rPr>
              <a:t>G – </a:t>
            </a:r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активная проводимость;</a:t>
            </a:r>
            <a:endParaRPr lang="ru-RU" sz="1600" b="1" dirty="0">
              <a:solidFill>
                <a:srgbClr val="2F5597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11615" y="759953"/>
            <a:ext cx="62217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В </a:t>
            </a:r>
            <a:r>
              <a:rPr lang="ru-RU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схемах замещения выделяют продольные элементы – сопротивления линии электропередачи: </a:t>
            </a:r>
            <a:r>
              <a:rPr lang="ru-RU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𝑍 = 𝑅 + 𝑗𝑋 </a:t>
            </a:r>
            <a:r>
              <a:rPr lang="ru-RU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поперечные элементы – проводимости: </a:t>
            </a:r>
            <a:r>
              <a:rPr lang="ru-RU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𝑌 = 𝐺 + 𝑗𝐵</a:t>
            </a:r>
            <a:r>
              <a:rPr lang="ru-RU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Значения </a:t>
            </a:r>
            <a:r>
              <a:rPr lang="ru-RU" b="1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этих </a:t>
            </a:r>
            <a:r>
              <a:rPr lang="ru-RU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параметров для </a:t>
            </a:r>
            <a:r>
              <a:rPr lang="ru-RU" b="1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ВЛЭП </a:t>
            </a:r>
            <a:r>
              <a:rPr lang="ru-RU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определяются по общему выражению </a:t>
            </a:r>
            <a:endParaRPr lang="ru-RU" b="1" dirty="0" smtClean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 </a:t>
            </a:r>
            <a:r>
              <a:rPr lang="ru-RU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П</a:t>
            </a:r>
            <a:r>
              <a:rPr lang="ru-RU" b="1" baseline="-25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𝐿, </a:t>
            </a:r>
            <a:endParaRPr lang="ru-RU" b="1" dirty="0" smtClean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b="1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П</a:t>
            </a:r>
            <a:r>
              <a:rPr lang="ru-RU" b="1" baseline="-250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b="1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  <a:r>
              <a:rPr lang="en-US" b="1" i="1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b="1" baseline="-250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ru-RU" b="1" baseline="-250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ru-RU" b="1" baseline="-250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b="1" baseline="-250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 – значение продольного или поперечного параметра, отнесенного к 1 км </a:t>
            </a:r>
            <a:r>
              <a:rPr lang="ru-RU" b="1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линии (</a:t>
            </a:r>
            <a:r>
              <a:rPr lang="ru-RU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погонные параметры)</a:t>
            </a:r>
            <a:r>
              <a:rPr lang="ru-RU" b="1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algn="just"/>
            <a:r>
              <a:rPr lang="ru-RU" b="1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𝐿 </a:t>
            </a:r>
            <a:r>
              <a:rPr lang="ru-RU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 протяженность линии </a:t>
            </a:r>
            <a:r>
              <a:rPr lang="ru-RU" b="1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электропередачи.</a:t>
            </a:r>
            <a:endParaRPr lang="ru-RU" b="1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16971" y="4968447"/>
            <a:ext cx="2565593" cy="1568586"/>
          </a:xfrm>
          <a:prstGeom prst="rect">
            <a:avLst/>
          </a:prstGeom>
          <a:noFill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57106"/>
          <a:stretch>
            <a:fillRect/>
          </a:stretch>
        </p:blipFill>
        <p:spPr bwMode="auto">
          <a:xfrm>
            <a:off x="7850777" y="4940618"/>
            <a:ext cx="3136023" cy="1568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00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01168" y="6364588"/>
            <a:ext cx="498698" cy="365125"/>
          </a:xfrm>
        </p:spPr>
        <p:txBody>
          <a:bodyPr/>
          <a:lstStyle/>
          <a:p>
            <a:fld id="{D2EA82CD-B67C-4103-AA33-40713CF7E9BC}" type="slidenum">
              <a:rPr lang="ru-RU" smtClean="0">
                <a:solidFill>
                  <a:schemeClr val="accent5">
                    <a:lumMod val="75000"/>
                  </a:schemeClr>
                </a:solidFill>
              </a:rPr>
              <a:pPr/>
              <a:t>18</a:t>
            </a:fld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57062" y="5097724"/>
            <a:ext cx="3885136" cy="46717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378769" y="3327007"/>
            <a:ext cx="2381055" cy="70013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46289"/>
          <a:stretch>
            <a:fillRect/>
          </a:stretch>
        </p:blipFill>
        <p:spPr bwMode="auto">
          <a:xfrm>
            <a:off x="3884717" y="851943"/>
            <a:ext cx="3926872" cy="1568086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0743" y="3383014"/>
            <a:ext cx="93345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56044" y="3357412"/>
            <a:ext cx="3217519" cy="3637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818772" y="4603475"/>
            <a:ext cx="41445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2F5597"/>
                </a:solidFill>
                <a:latin typeface="Arial" charset="0"/>
              </a:rPr>
              <a:t>Погонное индуктивное </a:t>
            </a:r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сопротивление</a:t>
            </a:r>
            <a:endParaRPr lang="ru-RU" sz="1600" b="1" dirty="0">
              <a:solidFill>
                <a:srgbClr val="2F5597"/>
              </a:solidFill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33708" y="2902261"/>
            <a:ext cx="3762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Погонное активное сопротивление</a:t>
            </a:r>
            <a:endParaRPr lang="ru-RU" sz="1600" dirty="0">
              <a:solidFill>
                <a:srgbClr val="2F5597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4806" y="3876881"/>
            <a:ext cx="55335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2F5597"/>
                </a:solidFill>
                <a:latin typeface="Arial" charset="0"/>
              </a:rPr>
              <a:t>ρ – удельное </a:t>
            </a:r>
            <a:r>
              <a:rPr lang="ru-RU" sz="1200" b="1" dirty="0" smtClean="0">
                <a:solidFill>
                  <a:srgbClr val="2F5597"/>
                </a:solidFill>
                <a:latin typeface="Arial" charset="0"/>
              </a:rPr>
              <a:t>активное </a:t>
            </a:r>
            <a:r>
              <a:rPr lang="ru-RU" sz="1200" b="1" dirty="0">
                <a:solidFill>
                  <a:srgbClr val="2F5597"/>
                </a:solidFill>
                <a:latin typeface="Arial" charset="0"/>
              </a:rPr>
              <a:t>сопротивление металла провода, Ом ∙ </a:t>
            </a:r>
            <a:r>
              <a:rPr lang="ru-RU" sz="1200" b="1" dirty="0" smtClean="0">
                <a:solidFill>
                  <a:srgbClr val="2F5597"/>
                </a:solidFill>
                <a:latin typeface="Arial" charset="0"/>
              </a:rPr>
              <a:t>мм</a:t>
            </a:r>
            <a:r>
              <a:rPr lang="ru-RU" sz="1200" b="1" baseline="300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b="1" dirty="0" smtClean="0">
                <a:solidFill>
                  <a:srgbClr val="2F5597"/>
                </a:solidFill>
                <a:latin typeface="Arial" charset="0"/>
              </a:rPr>
              <a:t>/км;</a:t>
            </a:r>
            <a:endParaRPr lang="ru-RU" sz="1200" b="1" dirty="0">
              <a:solidFill>
                <a:srgbClr val="2F5597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4806" y="4140003"/>
            <a:ext cx="28439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𝑆 – сечение фазного </a:t>
            </a:r>
            <a:r>
              <a:rPr lang="ru-RU" sz="1200" b="1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провода,</a:t>
            </a:r>
            <a:r>
              <a:rPr lang="ru-RU" sz="12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200" b="1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</a:t>
            </a:r>
            <a:r>
              <a:rPr lang="ru-RU" sz="1200" b="1" baseline="300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b="1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s://extxe.com/wp-content/uploads/2019/09/word-image-193.png"/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06" y="5641510"/>
            <a:ext cx="20859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486333" y="5809983"/>
            <a:ext cx="42500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 </a:t>
            </a:r>
            <a:r>
              <a:rPr lang="ru-RU" sz="1200" b="1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среднегеометрическое расстояние между фазами;</a:t>
            </a:r>
            <a:endParaRPr lang="ru-RU" sz="1200" b="1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791" y="6208952"/>
            <a:ext cx="18312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– </a:t>
            </a:r>
            <a:r>
              <a:rPr lang="ru-RU" sz="1200" b="1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диаметр провода.</a:t>
            </a:r>
            <a:endParaRPr lang="ru-RU" sz="1200" b="1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74493" y="5123584"/>
            <a:ext cx="1398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2F5597"/>
                </a:solidFill>
                <a:latin typeface="Arial" charset="0"/>
                <a:sym typeface="Symbol" panose="05050102010706020507" pitchFamily="18" charset="2"/>
              </a:rPr>
              <a:t>0,4 Ом/км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540261" y="2902261"/>
            <a:ext cx="38083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Погонная емкостная проводимость</a:t>
            </a:r>
            <a:endParaRPr lang="ru-RU" sz="1600" b="1" dirty="0">
              <a:solidFill>
                <a:srgbClr val="2F5597"/>
              </a:solidFill>
              <a:latin typeface="Arial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699424" y="4184658"/>
            <a:ext cx="18967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ВЛ 110-220 кВ</a:t>
            </a:r>
            <a:r>
              <a:rPr lang="en-US" sz="1400" b="1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b="1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95154" y="4236865"/>
            <a:ext cx="1855830" cy="220444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7540261" y="4768081"/>
            <a:ext cx="36785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Погонная активная проводимость</a:t>
            </a:r>
            <a:endParaRPr lang="ru-RU" sz="1600" b="1" dirty="0">
              <a:solidFill>
                <a:srgbClr val="2F5597"/>
              </a:solidFill>
              <a:latin typeface="Arial" charset="0"/>
            </a:endParaRPr>
          </a:p>
        </p:txBody>
      </p:sp>
      <p:pic>
        <p:nvPicPr>
          <p:cNvPr id="16" name="Picture 4" descr="https://extxe.com/wp-content/uploads/2019/09/word-image-202.png"/>
          <p:cNvPicPr>
            <a:picLocks noChangeAspect="1" noChangeArrowheads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708" y="5106635"/>
            <a:ext cx="2543175" cy="6477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59558" y="5993063"/>
            <a:ext cx="438150" cy="32385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8317157" y="6011697"/>
            <a:ext cx="25042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потери активной мощности.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669709" y="55897"/>
            <a:ext cx="6852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  <a:latin typeface="Arial" charset="0"/>
              </a:rPr>
              <a:t>5. </a:t>
            </a:r>
            <a:r>
              <a:rPr lang="kk-KZ" b="1" dirty="0" smtClean="0">
                <a:solidFill>
                  <a:srgbClr val="2F5597"/>
                </a:solidFill>
                <a:latin typeface="Arial" charset="0"/>
              </a:rPr>
              <a:t>ӘЖ</a:t>
            </a:r>
            <a:r>
              <a:rPr lang="en-US" b="1" dirty="0" smtClean="0">
                <a:solidFill>
                  <a:srgbClr val="2F5597"/>
                </a:solidFill>
                <a:latin typeface="Arial" charset="0"/>
              </a:rPr>
              <a:t>-</a:t>
            </a:r>
            <a:r>
              <a:rPr lang="ru-RU" b="1" dirty="0" err="1" smtClean="0">
                <a:solidFill>
                  <a:srgbClr val="2F5597"/>
                </a:solidFill>
                <a:latin typeface="Arial" charset="0"/>
              </a:rPr>
              <a:t>н</a:t>
            </a:r>
            <a:r>
              <a:rPr lang="kk-KZ" b="1" dirty="0" smtClean="0">
                <a:solidFill>
                  <a:srgbClr val="2F5597"/>
                </a:solidFill>
                <a:latin typeface="Arial" charset="0"/>
              </a:rPr>
              <a:t>ің алмастыру схемалары және оның параметрлері</a:t>
            </a:r>
            <a:endParaRPr lang="ru-RU" b="1" dirty="0">
              <a:solidFill>
                <a:srgbClr val="2F559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00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01168" y="6364588"/>
            <a:ext cx="498698" cy="365125"/>
          </a:xfrm>
        </p:spPr>
        <p:txBody>
          <a:bodyPr/>
          <a:lstStyle/>
          <a:p>
            <a:fld id="{D2EA82CD-B67C-4103-AA33-40713CF7E9BC}" type="slidenum">
              <a:rPr lang="ru-RU" smtClean="0">
                <a:solidFill>
                  <a:schemeClr val="accent5">
                    <a:lumMod val="75000"/>
                  </a:schemeClr>
                </a:solidFill>
              </a:rPr>
              <a:pPr/>
              <a:t>19</a:t>
            </a:fld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7700" y="820103"/>
            <a:ext cx="3470985" cy="1309143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3295" y="2464753"/>
            <a:ext cx="4137952" cy="552767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80690" y="766400"/>
            <a:ext cx="6686027" cy="304795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669709" y="55897"/>
            <a:ext cx="6852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  <a:latin typeface="Arial" charset="0"/>
              </a:rPr>
              <a:t>5. </a:t>
            </a:r>
            <a:r>
              <a:rPr lang="kk-KZ" b="1" dirty="0" smtClean="0">
                <a:solidFill>
                  <a:srgbClr val="2F5597"/>
                </a:solidFill>
                <a:latin typeface="Arial" charset="0"/>
              </a:rPr>
              <a:t>ӘЖ</a:t>
            </a:r>
            <a:r>
              <a:rPr lang="en-US" b="1" dirty="0" smtClean="0">
                <a:solidFill>
                  <a:srgbClr val="2F5597"/>
                </a:solidFill>
                <a:latin typeface="Arial" charset="0"/>
              </a:rPr>
              <a:t>-</a:t>
            </a:r>
            <a:r>
              <a:rPr lang="ru-RU" b="1" dirty="0" err="1" smtClean="0">
                <a:solidFill>
                  <a:srgbClr val="2F5597"/>
                </a:solidFill>
                <a:latin typeface="Arial" charset="0"/>
              </a:rPr>
              <a:t>н</a:t>
            </a:r>
            <a:r>
              <a:rPr lang="kk-KZ" b="1" dirty="0" smtClean="0">
                <a:solidFill>
                  <a:srgbClr val="2F5597"/>
                </a:solidFill>
                <a:latin typeface="Arial" charset="0"/>
              </a:rPr>
              <a:t>ің алмастыру схемалары және оның параметрлері</a:t>
            </a:r>
            <a:endParaRPr lang="ru-RU" b="1" dirty="0">
              <a:solidFill>
                <a:srgbClr val="2F559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63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70264" y="620713"/>
            <a:ext cx="11521440" cy="5688012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ru-RU" sz="32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ДӘРІС ЖОСПАРЫ</a:t>
            </a:r>
            <a:r>
              <a:rPr lang="ru-RU" sz="3200" b="1" dirty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sz="3200" b="1" dirty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ru-RU" sz="3200" b="1" dirty="0" smtClean="0">
              <a:solidFill>
                <a:srgbClr val="140CB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ЭЭ-</a:t>
            </a:r>
            <a:r>
              <a:rPr lang="kk-KZ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сын берудің жалпы сипаттамасы</a:t>
            </a:r>
            <a:r>
              <a:rPr lang="ru-RU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ЭБЖ</a:t>
            </a:r>
            <a:r>
              <a:rPr lang="en-US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</a:t>
            </a:r>
            <a:r>
              <a:rPr lang="kk-KZ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нің к</a:t>
            </a:r>
            <a:r>
              <a:rPr lang="ru-RU" sz="2400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лассификациясы</a:t>
            </a:r>
            <a:r>
              <a:rPr lang="ru-RU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400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Әуе желілернің</a:t>
            </a:r>
            <a:r>
              <a:rPr lang="ru-RU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kk-KZ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(ӘЖ)</a:t>
            </a:r>
            <a:r>
              <a:rPr lang="ru-RU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400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конструкциясы</a:t>
            </a:r>
            <a:r>
              <a:rPr lang="ru-RU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400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және жұмыс істеу</a:t>
            </a:r>
            <a:r>
              <a:rPr lang="ru-RU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400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жағдайлары;</a:t>
            </a:r>
            <a:endParaRPr lang="ru-RU" sz="2400" b="1" dirty="0" smtClean="0">
              <a:solidFill>
                <a:srgbClr val="140CB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Кабель </a:t>
            </a:r>
            <a:r>
              <a:rPr lang="ru-RU" sz="2400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желілернің </a:t>
            </a:r>
            <a:r>
              <a:rPr lang="ru-RU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(КЖ) </a:t>
            </a:r>
            <a:r>
              <a:rPr lang="ru-RU" sz="2400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конструкциясы</a:t>
            </a:r>
            <a:r>
              <a:rPr lang="ru-RU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400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және жұмыс істеу</a:t>
            </a:r>
            <a:r>
              <a:rPr lang="ru-RU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400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жағдайлары</a:t>
            </a:r>
            <a:r>
              <a:rPr lang="ru-RU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kk-KZ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ӘЖ</a:t>
            </a:r>
            <a:r>
              <a:rPr lang="en-US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</a:t>
            </a:r>
            <a:r>
              <a:rPr lang="ru-RU" sz="2400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</a:t>
            </a:r>
            <a:r>
              <a:rPr lang="kk-KZ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ің алмастыру схемалары және оның параметрлері</a:t>
            </a:r>
            <a:r>
              <a:rPr lang="ru-RU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kk-KZ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КЖ</a:t>
            </a:r>
            <a:r>
              <a:rPr lang="en-US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</a:t>
            </a:r>
            <a:r>
              <a:rPr lang="ru-RU" sz="2400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</a:t>
            </a:r>
            <a:r>
              <a:rPr lang="kk-KZ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ің алмастыру схемалары және оның параметрлері</a:t>
            </a:r>
            <a:r>
              <a:rPr lang="ru-RU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;</a:t>
            </a:r>
          </a:p>
          <a:p>
            <a:pPr marL="514350" indent="-514350">
              <a:buAutoNum type="arabicPeriod"/>
            </a:pPr>
            <a:r>
              <a:rPr lang="ru-RU" sz="2400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Бақылау сұрақтары.</a:t>
            </a:r>
            <a:endParaRPr lang="ru-RU" sz="2400" b="1" dirty="0">
              <a:solidFill>
                <a:srgbClr val="140CB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335265" y="6414016"/>
            <a:ext cx="504568" cy="365125"/>
          </a:xfrm>
        </p:spPr>
        <p:txBody>
          <a:bodyPr/>
          <a:lstStyle/>
          <a:p>
            <a:fld id="{D2EA82CD-B67C-4103-AA33-40713CF7E9BC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693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01168" y="6364588"/>
            <a:ext cx="498698" cy="365125"/>
          </a:xfrm>
        </p:spPr>
        <p:txBody>
          <a:bodyPr/>
          <a:lstStyle/>
          <a:p>
            <a:fld id="{D2EA82CD-B67C-4103-AA33-40713CF7E9BC}" type="slidenum">
              <a:rPr lang="ru-RU" smtClean="0">
                <a:solidFill>
                  <a:schemeClr val="accent5">
                    <a:lumMod val="75000"/>
                  </a:schemeClr>
                </a:solidFill>
              </a:rPr>
              <a:pPr/>
              <a:t>20</a:t>
            </a:fld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1638" y="1080436"/>
            <a:ext cx="7526421" cy="1354756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1638" y="2657729"/>
            <a:ext cx="7366820" cy="126937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669709" y="55897"/>
            <a:ext cx="6852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  <a:latin typeface="Arial" charset="0"/>
              </a:rPr>
              <a:t>5. </a:t>
            </a:r>
            <a:r>
              <a:rPr lang="kk-KZ" b="1" dirty="0" smtClean="0">
                <a:solidFill>
                  <a:srgbClr val="2F5597"/>
                </a:solidFill>
                <a:latin typeface="Arial" charset="0"/>
              </a:rPr>
              <a:t>ӘЖ</a:t>
            </a:r>
            <a:r>
              <a:rPr lang="en-US" b="1" dirty="0" smtClean="0">
                <a:solidFill>
                  <a:srgbClr val="2F5597"/>
                </a:solidFill>
                <a:latin typeface="Arial" charset="0"/>
              </a:rPr>
              <a:t>-</a:t>
            </a:r>
            <a:r>
              <a:rPr lang="ru-RU" b="1" dirty="0" err="1" smtClean="0">
                <a:solidFill>
                  <a:srgbClr val="2F5597"/>
                </a:solidFill>
                <a:latin typeface="Arial" charset="0"/>
              </a:rPr>
              <a:t>н</a:t>
            </a:r>
            <a:r>
              <a:rPr lang="kk-KZ" b="1" dirty="0" smtClean="0">
                <a:solidFill>
                  <a:srgbClr val="2F5597"/>
                </a:solidFill>
                <a:latin typeface="Arial" charset="0"/>
              </a:rPr>
              <a:t>ің алмастыру схемалары және оның параметрлері</a:t>
            </a:r>
            <a:endParaRPr lang="ru-RU" b="1" dirty="0">
              <a:solidFill>
                <a:srgbClr val="2F559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89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01168" y="6364588"/>
            <a:ext cx="498698" cy="365125"/>
          </a:xfrm>
        </p:spPr>
        <p:txBody>
          <a:bodyPr/>
          <a:lstStyle/>
          <a:p>
            <a:fld id="{D2EA82CD-B67C-4103-AA33-40713CF7E9BC}" type="slidenum">
              <a:rPr lang="ru-RU" smtClean="0">
                <a:solidFill>
                  <a:schemeClr val="accent5">
                    <a:lumMod val="75000"/>
                  </a:schemeClr>
                </a:solidFill>
              </a:rPr>
              <a:pPr/>
              <a:t>21</a:t>
            </a:fld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609032" y="1179733"/>
            <a:ext cx="5581021" cy="1238793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5217" y="3187234"/>
            <a:ext cx="517379" cy="378925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1895" y="3654814"/>
            <a:ext cx="2563918" cy="982499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7124" y="4941506"/>
            <a:ext cx="462781" cy="388139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25953" y="5172788"/>
            <a:ext cx="5999396" cy="1477147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07957" y="4837361"/>
            <a:ext cx="4475463" cy="25603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990657" y="542524"/>
            <a:ext cx="10506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2F5597"/>
                </a:solidFill>
                <a:latin typeface="Arial" charset="0"/>
              </a:rPr>
              <a:t>Погонные сопротивления и емкостная проводимость для ВЛ с расщепленными фазами 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94914" y="3165956"/>
            <a:ext cx="56445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- погонное активное сопротивление одного провода;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66665" y="2612818"/>
            <a:ext cx="252684" cy="36542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568791" y="2630378"/>
            <a:ext cx="28021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- число проводов в фазе;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671910" y="4015041"/>
            <a:ext cx="38164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- эквивалентный диаметр провода;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542665" y="4929441"/>
            <a:ext cx="36806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 расстояние между одним </a:t>
            </a:r>
          </a:p>
          <a:p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  проводом и другими проводами </a:t>
            </a:r>
          </a:p>
          <a:p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  в фазе;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669709" y="55897"/>
            <a:ext cx="6852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  <a:latin typeface="Arial" charset="0"/>
              </a:rPr>
              <a:t>5. </a:t>
            </a:r>
            <a:r>
              <a:rPr lang="kk-KZ" b="1" dirty="0" smtClean="0">
                <a:solidFill>
                  <a:srgbClr val="2F5597"/>
                </a:solidFill>
                <a:latin typeface="Arial" charset="0"/>
              </a:rPr>
              <a:t>ӘЖ</a:t>
            </a:r>
            <a:r>
              <a:rPr lang="en-US" b="1" dirty="0" smtClean="0">
                <a:solidFill>
                  <a:srgbClr val="2F5597"/>
                </a:solidFill>
                <a:latin typeface="Arial" charset="0"/>
              </a:rPr>
              <a:t>-</a:t>
            </a:r>
            <a:r>
              <a:rPr lang="ru-RU" b="1" dirty="0" err="1" smtClean="0">
                <a:solidFill>
                  <a:srgbClr val="2F5597"/>
                </a:solidFill>
                <a:latin typeface="Arial" charset="0"/>
              </a:rPr>
              <a:t>н</a:t>
            </a:r>
            <a:r>
              <a:rPr lang="kk-KZ" b="1" dirty="0" smtClean="0">
                <a:solidFill>
                  <a:srgbClr val="2F5597"/>
                </a:solidFill>
                <a:latin typeface="Arial" charset="0"/>
              </a:rPr>
              <a:t>ің алмастыру схемалары және оның параметрлері</a:t>
            </a:r>
            <a:endParaRPr lang="ru-RU" b="1" dirty="0">
              <a:solidFill>
                <a:srgbClr val="2F559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81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01168" y="6364588"/>
            <a:ext cx="498698" cy="365125"/>
          </a:xfrm>
        </p:spPr>
        <p:txBody>
          <a:bodyPr/>
          <a:lstStyle/>
          <a:p>
            <a:fld id="{D2EA82CD-B67C-4103-AA33-40713CF7E9BC}" type="slidenum">
              <a:rPr lang="ru-RU" smtClean="0">
                <a:solidFill>
                  <a:schemeClr val="accent5">
                    <a:lumMod val="75000"/>
                  </a:schemeClr>
                </a:solidFill>
              </a:rPr>
              <a:pPr/>
              <a:t>22</a:t>
            </a:fld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35437" y="649202"/>
            <a:ext cx="5000966" cy="210955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933708" y="2902261"/>
            <a:ext cx="31733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2F5597"/>
                </a:solidFill>
                <a:latin typeface="Arial" charset="0"/>
              </a:rPr>
              <a:t>R –</a:t>
            </a:r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 активное сопротивление;</a:t>
            </a:r>
            <a:endParaRPr lang="ru-RU" sz="1600" dirty="0">
              <a:solidFill>
                <a:srgbClr val="2F5597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33708" y="3464788"/>
            <a:ext cx="35557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2F5597"/>
                </a:solidFill>
                <a:latin typeface="Arial" charset="0"/>
              </a:rPr>
              <a:t>X</a:t>
            </a:r>
            <a:r>
              <a:rPr lang="en-US" sz="1600" b="1" dirty="0" smtClean="0">
                <a:solidFill>
                  <a:srgbClr val="2F5597"/>
                </a:solidFill>
                <a:latin typeface="Arial" charset="0"/>
              </a:rPr>
              <a:t> –</a:t>
            </a:r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 индуктивное сопротивление;</a:t>
            </a:r>
            <a:endParaRPr lang="ru-RU" sz="1600" dirty="0">
              <a:solidFill>
                <a:srgbClr val="2F5597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33708" y="4589843"/>
            <a:ext cx="32804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2F5597"/>
                </a:solidFill>
                <a:latin typeface="Arial" charset="0"/>
              </a:rPr>
              <a:t>B – </a:t>
            </a:r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емкостная проводимость.</a:t>
            </a:r>
            <a:endParaRPr lang="ru-RU" sz="1600" b="1" dirty="0">
              <a:solidFill>
                <a:srgbClr val="2F5597"/>
              </a:solidFill>
              <a:latin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33708" y="4027315"/>
            <a:ext cx="31186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2F5597"/>
                </a:solidFill>
                <a:latin typeface="Arial" charset="0"/>
              </a:rPr>
              <a:t>G – </a:t>
            </a:r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активная проводимость;</a:t>
            </a:r>
            <a:endParaRPr lang="ru-RU" sz="1600" b="1" dirty="0">
              <a:solidFill>
                <a:srgbClr val="2F5597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28735" y="2902261"/>
            <a:ext cx="62217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В </a:t>
            </a:r>
            <a:r>
              <a:rPr lang="ru-RU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схемах замещения выделяют продольные элементы – сопротивления линии электропередачи: </a:t>
            </a:r>
            <a:r>
              <a:rPr lang="ru-RU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𝑍 = 𝑅 + 𝑗𝑋 </a:t>
            </a:r>
            <a:r>
              <a:rPr lang="ru-RU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поперечные элементы – проводимости: </a:t>
            </a:r>
            <a:r>
              <a:rPr lang="ru-RU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𝑌 = 𝐺 + 𝑗𝐵</a:t>
            </a:r>
            <a:r>
              <a:rPr lang="ru-RU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Значения </a:t>
            </a:r>
            <a:r>
              <a:rPr lang="ru-RU" b="1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этих </a:t>
            </a:r>
            <a:r>
              <a:rPr lang="ru-RU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параметров для </a:t>
            </a:r>
            <a:r>
              <a:rPr lang="ru-RU" b="1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 </a:t>
            </a:r>
            <a:r>
              <a:rPr lang="ru-RU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определяются по общему выражению </a:t>
            </a:r>
            <a:endParaRPr lang="ru-RU" b="1" dirty="0" smtClean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 </a:t>
            </a:r>
            <a:r>
              <a:rPr lang="ru-RU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П</a:t>
            </a:r>
            <a:r>
              <a:rPr lang="ru-RU" b="1" baseline="-25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𝐿, </a:t>
            </a:r>
            <a:endParaRPr lang="ru-RU" b="1" dirty="0" smtClean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b="1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П</a:t>
            </a:r>
            <a:r>
              <a:rPr lang="ru-RU" b="1" baseline="-250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b="1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  <a:r>
              <a:rPr lang="en-US" b="1" i="1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b="1" baseline="-250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ru-RU" b="1" baseline="-250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ru-RU" b="1" baseline="-250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b="1" baseline="-250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 – значение продольного или поперечного параметра, отнесенного к 1 км </a:t>
            </a:r>
            <a:r>
              <a:rPr lang="ru-RU" b="1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линии (</a:t>
            </a:r>
            <a:r>
              <a:rPr lang="ru-RU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погонные параметры)</a:t>
            </a:r>
            <a:r>
              <a:rPr lang="ru-RU" b="1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algn="just"/>
            <a:r>
              <a:rPr lang="ru-RU" b="1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𝐿 </a:t>
            </a:r>
            <a:r>
              <a:rPr lang="ru-RU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 протяженность линии </a:t>
            </a:r>
            <a:r>
              <a:rPr lang="ru-RU" b="1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электропередачи.</a:t>
            </a:r>
            <a:endParaRPr lang="ru-RU" b="1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69709" y="55897"/>
            <a:ext cx="6852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2F5597"/>
                </a:solidFill>
                <a:latin typeface="Arial" charset="0"/>
              </a:rPr>
              <a:t>6</a:t>
            </a:r>
            <a:r>
              <a:rPr lang="ru-RU" b="1" dirty="0" smtClean="0">
                <a:solidFill>
                  <a:srgbClr val="2F5597"/>
                </a:solidFill>
                <a:latin typeface="Arial" charset="0"/>
              </a:rPr>
              <a:t>. К</a:t>
            </a:r>
            <a:r>
              <a:rPr lang="kk-KZ" b="1" dirty="0" smtClean="0">
                <a:solidFill>
                  <a:srgbClr val="2F5597"/>
                </a:solidFill>
                <a:latin typeface="Arial" charset="0"/>
              </a:rPr>
              <a:t>Ж</a:t>
            </a:r>
            <a:r>
              <a:rPr lang="en-US" b="1" dirty="0" smtClean="0">
                <a:solidFill>
                  <a:srgbClr val="2F5597"/>
                </a:solidFill>
                <a:latin typeface="Arial" charset="0"/>
              </a:rPr>
              <a:t>-</a:t>
            </a:r>
            <a:r>
              <a:rPr lang="ru-RU" b="1" dirty="0" err="1" smtClean="0">
                <a:solidFill>
                  <a:srgbClr val="2F5597"/>
                </a:solidFill>
                <a:latin typeface="Arial" charset="0"/>
              </a:rPr>
              <a:t>н</a:t>
            </a:r>
            <a:r>
              <a:rPr lang="kk-KZ" b="1" dirty="0" smtClean="0">
                <a:solidFill>
                  <a:srgbClr val="2F5597"/>
                </a:solidFill>
                <a:latin typeface="Arial" charset="0"/>
              </a:rPr>
              <a:t>ің алмастыру схемалары және оның параметрлері</a:t>
            </a:r>
            <a:endParaRPr lang="ru-RU" b="1" dirty="0">
              <a:solidFill>
                <a:srgbClr val="2F559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53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01168" y="6364588"/>
            <a:ext cx="498698" cy="365125"/>
          </a:xfrm>
        </p:spPr>
        <p:txBody>
          <a:bodyPr/>
          <a:lstStyle/>
          <a:p>
            <a:fld id="{D2EA82CD-B67C-4103-AA33-40713CF7E9BC}" type="slidenum">
              <a:rPr lang="ru-RU" smtClean="0">
                <a:solidFill>
                  <a:schemeClr val="accent5">
                    <a:lumMod val="75000"/>
                  </a:schemeClr>
                </a:solidFill>
              </a:rPr>
              <a:pPr/>
              <a:t>23</a:t>
            </a:fld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824130" y="1010240"/>
            <a:ext cx="7594190" cy="346195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669709" y="55897"/>
            <a:ext cx="6852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2F5597"/>
                </a:solidFill>
                <a:latin typeface="Arial" charset="0"/>
              </a:rPr>
              <a:t>6</a:t>
            </a:r>
            <a:r>
              <a:rPr lang="ru-RU" b="1" dirty="0" smtClean="0">
                <a:solidFill>
                  <a:srgbClr val="2F5597"/>
                </a:solidFill>
                <a:latin typeface="Arial" charset="0"/>
              </a:rPr>
              <a:t>. К</a:t>
            </a:r>
            <a:r>
              <a:rPr lang="kk-KZ" b="1" dirty="0" smtClean="0">
                <a:solidFill>
                  <a:srgbClr val="2F5597"/>
                </a:solidFill>
                <a:latin typeface="Arial" charset="0"/>
              </a:rPr>
              <a:t>Ж</a:t>
            </a:r>
            <a:r>
              <a:rPr lang="en-US" b="1" dirty="0" smtClean="0">
                <a:solidFill>
                  <a:srgbClr val="2F5597"/>
                </a:solidFill>
                <a:latin typeface="Arial" charset="0"/>
              </a:rPr>
              <a:t>-</a:t>
            </a:r>
            <a:r>
              <a:rPr lang="ru-RU" b="1" dirty="0" err="1" smtClean="0">
                <a:solidFill>
                  <a:srgbClr val="2F5597"/>
                </a:solidFill>
                <a:latin typeface="Arial" charset="0"/>
              </a:rPr>
              <a:t>н</a:t>
            </a:r>
            <a:r>
              <a:rPr lang="kk-KZ" b="1" dirty="0" smtClean="0">
                <a:solidFill>
                  <a:srgbClr val="2F5597"/>
                </a:solidFill>
                <a:latin typeface="Arial" charset="0"/>
              </a:rPr>
              <a:t>ің алмастыру схемалары және оның параметрлері</a:t>
            </a:r>
            <a:endParaRPr lang="ru-RU" b="1" dirty="0">
              <a:solidFill>
                <a:srgbClr val="2F559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57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01168" y="6364588"/>
            <a:ext cx="498698" cy="365125"/>
          </a:xfrm>
        </p:spPr>
        <p:txBody>
          <a:bodyPr/>
          <a:lstStyle/>
          <a:p>
            <a:fld id="{D2EA82CD-B67C-4103-AA33-40713CF7E9BC}" type="slidenum">
              <a:rPr lang="ru-RU" smtClean="0">
                <a:solidFill>
                  <a:schemeClr val="accent5">
                    <a:lumMod val="75000"/>
                  </a:schemeClr>
                </a:solidFill>
              </a:rPr>
              <a:pPr/>
              <a:t>24</a:t>
            </a:fld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921111" y="4455100"/>
            <a:ext cx="3885136" cy="46717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0743" y="3383014"/>
            <a:ext cx="93345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56044" y="3357412"/>
            <a:ext cx="3217519" cy="3637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7087769" y="3960851"/>
            <a:ext cx="44716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2F5597"/>
                </a:solidFill>
                <a:latin typeface="Arial" charset="0"/>
              </a:rPr>
              <a:t>Погонное индуктивное </a:t>
            </a:r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сопротивление КЛ</a:t>
            </a:r>
            <a:endParaRPr lang="ru-RU" sz="1600" b="1" dirty="0">
              <a:solidFill>
                <a:srgbClr val="2F5597"/>
              </a:solidFill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33708" y="2902261"/>
            <a:ext cx="3762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Погонное активное сопротивление</a:t>
            </a:r>
            <a:endParaRPr lang="ru-RU" sz="1600" dirty="0">
              <a:solidFill>
                <a:srgbClr val="2F5597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4806" y="3876881"/>
            <a:ext cx="55335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2F5597"/>
                </a:solidFill>
                <a:latin typeface="Arial" charset="0"/>
              </a:rPr>
              <a:t>ρ – удельное </a:t>
            </a:r>
            <a:r>
              <a:rPr lang="ru-RU" sz="1200" b="1" dirty="0" smtClean="0">
                <a:solidFill>
                  <a:srgbClr val="2F5597"/>
                </a:solidFill>
                <a:latin typeface="Arial" charset="0"/>
              </a:rPr>
              <a:t>активное </a:t>
            </a:r>
            <a:r>
              <a:rPr lang="ru-RU" sz="1200" b="1" dirty="0">
                <a:solidFill>
                  <a:srgbClr val="2F5597"/>
                </a:solidFill>
                <a:latin typeface="Arial" charset="0"/>
              </a:rPr>
              <a:t>сопротивление металла провода, Ом ∙ </a:t>
            </a:r>
            <a:r>
              <a:rPr lang="ru-RU" sz="1200" b="1" dirty="0" smtClean="0">
                <a:solidFill>
                  <a:srgbClr val="2F5597"/>
                </a:solidFill>
                <a:latin typeface="Arial" charset="0"/>
              </a:rPr>
              <a:t>мм</a:t>
            </a:r>
            <a:r>
              <a:rPr lang="ru-RU" sz="1200" b="1" baseline="300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b="1" dirty="0" smtClean="0">
                <a:solidFill>
                  <a:srgbClr val="2F5597"/>
                </a:solidFill>
                <a:latin typeface="Arial" charset="0"/>
              </a:rPr>
              <a:t>/км;</a:t>
            </a:r>
            <a:endParaRPr lang="ru-RU" sz="1200" b="1" dirty="0">
              <a:solidFill>
                <a:srgbClr val="2F5597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4806" y="4140003"/>
            <a:ext cx="34226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𝑆 – сечение фазного </a:t>
            </a:r>
            <a:r>
              <a:rPr lang="ru-RU" sz="1200" b="1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провода (жилы),</a:t>
            </a:r>
            <a:r>
              <a:rPr lang="ru-RU" sz="12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200" b="1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</a:t>
            </a:r>
            <a:r>
              <a:rPr lang="ru-RU" sz="1200" b="1" baseline="300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b="1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s://extxe.com/wp-content/uploads/2019/09/word-image-193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026" y="5116451"/>
            <a:ext cx="20859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850549" y="5271862"/>
            <a:ext cx="42500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 </a:t>
            </a:r>
            <a:r>
              <a:rPr lang="ru-RU" sz="1200" b="1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среднегеометрическое расстояние между фазами;</a:t>
            </a:r>
            <a:endParaRPr lang="ru-RU" sz="1200" b="1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01577" y="5696956"/>
            <a:ext cx="18312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– </a:t>
            </a:r>
            <a:r>
              <a:rPr lang="ru-RU" sz="1200" b="1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диаметр провода.</a:t>
            </a:r>
            <a:endParaRPr lang="ru-RU" sz="1200" b="1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743982" y="6244444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2F5597"/>
                </a:solidFill>
                <a:latin typeface="Arial" charset="0"/>
                <a:sym typeface="Symbol" panose="05050102010706020507" pitchFamily="18" charset="2"/>
              </a:rPr>
              <a:t>Х</a:t>
            </a:r>
            <a:r>
              <a:rPr lang="ru-RU" baseline="-25000" dirty="0" smtClean="0">
                <a:solidFill>
                  <a:srgbClr val="2F5597"/>
                </a:solidFill>
                <a:latin typeface="Arial" charset="0"/>
                <a:sym typeface="Symbol" panose="05050102010706020507" pitchFamily="18" charset="2"/>
              </a:rPr>
              <a:t>0</a:t>
            </a:r>
            <a:r>
              <a:rPr lang="ru-RU" dirty="0" smtClean="0">
                <a:solidFill>
                  <a:srgbClr val="2F5597"/>
                </a:solidFill>
                <a:latin typeface="Arial" charset="0"/>
                <a:sym typeface="Symbol" panose="05050102010706020507" pitchFamily="18" charset="2"/>
              </a:rPr>
              <a:t>  0,060,10 </a:t>
            </a:r>
            <a:r>
              <a:rPr lang="ru-RU" dirty="0">
                <a:solidFill>
                  <a:srgbClr val="2F5597"/>
                </a:solidFill>
                <a:latin typeface="Arial" charset="0"/>
                <a:sym typeface="Symbol" panose="05050102010706020507" pitchFamily="18" charset="2"/>
              </a:rPr>
              <a:t>Ом/км</a:t>
            </a:r>
            <a:endParaRPr lang="ru-RU" dirty="0"/>
          </a:p>
        </p:txBody>
      </p:sp>
      <p:pic>
        <p:nvPicPr>
          <p:cNvPr id="12" name="Picture 2" descr="Схемы замещения КЛ с сосредоточенными параметрами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605" y="597209"/>
            <a:ext cx="8250672" cy="213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17166" y="4903151"/>
            <a:ext cx="4986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2F5597"/>
                </a:solidFill>
                <a:latin typeface="Arial" charset="0"/>
              </a:rPr>
              <a:t>0,004 – </a:t>
            </a:r>
            <a:r>
              <a:rPr lang="ru-RU" sz="1200" b="1" dirty="0">
                <a:solidFill>
                  <a:srgbClr val="2F5597"/>
                </a:solidFill>
                <a:latin typeface="Arial" charset="0"/>
              </a:rPr>
              <a:t>температурный коэффициент электрического сопротивления, 1/град </a:t>
            </a:r>
            <a:endParaRPr lang="ru-RU" sz="1200" b="1" dirty="0" smtClean="0">
              <a:solidFill>
                <a:srgbClr val="2F5597"/>
              </a:solidFill>
              <a:latin typeface="Arial" charset="0"/>
            </a:endParaRPr>
          </a:p>
          <a:p>
            <a:r>
              <a:rPr lang="ru-RU" sz="1200" b="1" dirty="0" smtClean="0">
                <a:solidFill>
                  <a:srgbClr val="2F5597"/>
                </a:solidFill>
                <a:latin typeface="Arial" charset="0"/>
              </a:rPr>
              <a:t>(</a:t>
            </a:r>
            <a:r>
              <a:rPr lang="ru-RU" sz="1200" b="1" dirty="0">
                <a:solidFill>
                  <a:srgbClr val="2F5597"/>
                </a:solidFill>
                <a:latin typeface="Arial" charset="0"/>
              </a:rPr>
              <a:t>для медных и алюминиевых проводов значение α = 0,00403)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0040" y="3881436"/>
            <a:ext cx="6019800" cy="92392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34595" y="6256155"/>
            <a:ext cx="1354610" cy="392837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2669709" y="55897"/>
            <a:ext cx="6852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2F5597"/>
                </a:solidFill>
                <a:latin typeface="Arial" charset="0"/>
              </a:rPr>
              <a:t>6</a:t>
            </a:r>
            <a:r>
              <a:rPr lang="ru-RU" b="1" dirty="0" smtClean="0">
                <a:solidFill>
                  <a:srgbClr val="2F5597"/>
                </a:solidFill>
                <a:latin typeface="Arial" charset="0"/>
              </a:rPr>
              <a:t>. К</a:t>
            </a:r>
            <a:r>
              <a:rPr lang="kk-KZ" b="1" dirty="0" smtClean="0">
                <a:solidFill>
                  <a:srgbClr val="2F5597"/>
                </a:solidFill>
                <a:latin typeface="Arial" charset="0"/>
              </a:rPr>
              <a:t>Ж</a:t>
            </a:r>
            <a:r>
              <a:rPr lang="en-US" b="1" dirty="0" smtClean="0">
                <a:solidFill>
                  <a:srgbClr val="2F5597"/>
                </a:solidFill>
                <a:latin typeface="Arial" charset="0"/>
              </a:rPr>
              <a:t>-</a:t>
            </a:r>
            <a:r>
              <a:rPr lang="ru-RU" b="1" dirty="0" err="1" smtClean="0">
                <a:solidFill>
                  <a:srgbClr val="2F5597"/>
                </a:solidFill>
                <a:latin typeface="Arial" charset="0"/>
              </a:rPr>
              <a:t>н</a:t>
            </a:r>
            <a:r>
              <a:rPr lang="kk-KZ" b="1" dirty="0" smtClean="0">
                <a:solidFill>
                  <a:srgbClr val="2F5597"/>
                </a:solidFill>
                <a:latin typeface="Arial" charset="0"/>
              </a:rPr>
              <a:t>ің алмастыру схемалары және оның параметрлері</a:t>
            </a:r>
            <a:endParaRPr lang="ru-RU" b="1" dirty="0">
              <a:solidFill>
                <a:srgbClr val="2F559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56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01168" y="6364588"/>
            <a:ext cx="498698" cy="365125"/>
          </a:xfrm>
        </p:spPr>
        <p:txBody>
          <a:bodyPr/>
          <a:lstStyle/>
          <a:p>
            <a:fld id="{D2EA82CD-B67C-4103-AA33-40713CF7E9BC}" type="slidenum">
              <a:rPr lang="ru-RU" smtClean="0">
                <a:solidFill>
                  <a:schemeClr val="accent5">
                    <a:lumMod val="75000"/>
                  </a:schemeClr>
                </a:solidFill>
              </a:rPr>
              <a:pPr/>
              <a:t>25</a:t>
            </a:fld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49991" y="793374"/>
            <a:ext cx="38083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Погонная емкостная проводимость</a:t>
            </a:r>
            <a:endParaRPr lang="ru-RU" sz="1600" b="1" dirty="0">
              <a:solidFill>
                <a:srgbClr val="2F5597"/>
              </a:solidFill>
              <a:latin typeface="Arial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14521" y="2339708"/>
            <a:ext cx="24144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КЛ 0,4-10 кВ</a:t>
            </a:r>
            <a:r>
              <a:rPr lang="en-US" sz="1400" b="1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400" b="1" baseline="-250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4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∙ 10</a:t>
            </a:r>
            <a:r>
              <a:rPr lang="ru-RU" sz="1400" b="1" baseline="30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−6</a:t>
            </a:r>
            <a:r>
              <a:rPr lang="ru-RU" sz="1400" b="1" dirty="0"/>
              <a:t> </a:t>
            </a:r>
            <a:endParaRPr lang="ru-RU" sz="1400" b="1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10023" y="5001263"/>
            <a:ext cx="36785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Погонная активная проводимость</a:t>
            </a:r>
            <a:endParaRPr lang="ru-RU" sz="1600" b="1" dirty="0">
              <a:solidFill>
                <a:srgbClr val="2F5597"/>
              </a:solidFill>
              <a:latin typeface="Arial" charset="0"/>
            </a:endParaRPr>
          </a:p>
        </p:txBody>
      </p:sp>
      <p:pic>
        <p:nvPicPr>
          <p:cNvPr id="24" name="Picture 4" descr="https://extxe.com/wp-content/uploads/2019/09/word-image-202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350" y="5355057"/>
            <a:ext cx="2543175" cy="6477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07200" y="6241485"/>
            <a:ext cx="438150" cy="323850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6064799" y="6260119"/>
            <a:ext cx="25042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потери активной мощности. </a:t>
            </a:r>
          </a:p>
        </p:txBody>
      </p:sp>
      <p:pic>
        <p:nvPicPr>
          <p:cNvPr id="3074" name="Picture 2" descr="Емкости трехфазной кабельной линии электропередачи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235" y="761228"/>
            <a:ext cx="2091359" cy="231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927097"/>
              </p:ext>
            </p:extLst>
          </p:nvPr>
        </p:nvGraphicFramePr>
        <p:xfrm>
          <a:off x="332856" y="2689768"/>
          <a:ext cx="7899194" cy="1862468"/>
        </p:xfrm>
        <a:graphic>
          <a:graphicData uri="http://schemas.openxmlformats.org/drawingml/2006/table">
            <a:tbl>
              <a:tblPr/>
              <a:tblGrid>
                <a:gridCol w="971174"/>
                <a:gridCol w="518983"/>
                <a:gridCol w="568411"/>
                <a:gridCol w="650789"/>
                <a:gridCol w="675503"/>
                <a:gridCol w="564738"/>
                <a:gridCol w="658266"/>
                <a:gridCol w="658266"/>
                <a:gridCol w="658266"/>
                <a:gridCol w="658266"/>
                <a:gridCol w="658266"/>
                <a:gridCol w="658266"/>
              </a:tblGrid>
              <a:tr h="290268">
                <a:tc rowSpan="2">
                  <a:txBody>
                    <a:bodyPr/>
                    <a:lstStyle/>
                    <a:p>
                      <a:pPr algn="ctr" fontAlgn="base"/>
                      <a:r>
                        <a:rPr lang="ru-RU" sz="1400" b="0" dirty="0">
                          <a:effectLst/>
                          <a:latin typeface="inherit"/>
                        </a:rPr>
                        <a:t>Напряжение, кВ</a:t>
                      </a:r>
                    </a:p>
                  </a:txBody>
                  <a:tcPr marL="66675" marR="6667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AFF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 fontAlgn="base"/>
                      <a:r>
                        <a:rPr lang="ru-RU" sz="1400" b="0">
                          <a:effectLst/>
                          <a:latin typeface="inherit"/>
                        </a:rPr>
                        <a:t>Сечение жилы, мм</a:t>
                      </a:r>
                      <a:r>
                        <a:rPr lang="ru-RU" sz="1400" b="0" baseline="30000">
                          <a:effectLst/>
                          <a:latin typeface="inherit"/>
                        </a:rPr>
                        <a:t>2</a:t>
                      </a:r>
                      <a:endParaRPr lang="ru-RU" sz="1400" b="0">
                        <a:effectLst/>
                        <a:latin typeface="inherit"/>
                      </a:endParaRPr>
                    </a:p>
                  </a:txBody>
                  <a:tcPr marL="66675" marR="6667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A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09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>
                          <a:effectLst/>
                          <a:latin typeface="inherit"/>
                        </a:rPr>
                        <a:t>10</a:t>
                      </a:r>
                    </a:p>
                  </a:txBody>
                  <a:tcPr marL="66675" marR="6667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 dirty="0">
                          <a:effectLst/>
                          <a:latin typeface="inherit"/>
                        </a:rPr>
                        <a:t>16</a:t>
                      </a:r>
                    </a:p>
                  </a:txBody>
                  <a:tcPr marL="66675" marR="6667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>
                          <a:effectLst/>
                          <a:latin typeface="inherit"/>
                        </a:rPr>
                        <a:t>25</a:t>
                      </a:r>
                    </a:p>
                  </a:txBody>
                  <a:tcPr marL="66675" marR="6667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 dirty="0">
                          <a:effectLst/>
                          <a:latin typeface="inherit"/>
                        </a:rPr>
                        <a:t>35</a:t>
                      </a:r>
                    </a:p>
                  </a:txBody>
                  <a:tcPr marL="66675" marR="6667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>
                          <a:effectLst/>
                          <a:latin typeface="inherit"/>
                        </a:rPr>
                        <a:t>50</a:t>
                      </a:r>
                    </a:p>
                  </a:txBody>
                  <a:tcPr marL="66675" marR="6667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 dirty="0">
                          <a:effectLst/>
                          <a:latin typeface="inherit"/>
                        </a:rPr>
                        <a:t>70</a:t>
                      </a:r>
                    </a:p>
                  </a:txBody>
                  <a:tcPr marL="66675" marR="6667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>
                          <a:effectLst/>
                          <a:latin typeface="inherit"/>
                        </a:rPr>
                        <a:t>95</a:t>
                      </a:r>
                    </a:p>
                  </a:txBody>
                  <a:tcPr marL="66675" marR="6667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>
                          <a:effectLst/>
                          <a:latin typeface="inherit"/>
                        </a:rPr>
                        <a:t>120</a:t>
                      </a:r>
                    </a:p>
                  </a:txBody>
                  <a:tcPr marL="66675" marR="6667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>
                          <a:effectLst/>
                          <a:latin typeface="inherit"/>
                        </a:rPr>
                        <a:t>150</a:t>
                      </a:r>
                    </a:p>
                  </a:txBody>
                  <a:tcPr marL="66675" marR="6667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>
                          <a:effectLst/>
                          <a:latin typeface="inherit"/>
                        </a:rPr>
                        <a:t>185</a:t>
                      </a:r>
                    </a:p>
                  </a:txBody>
                  <a:tcPr marL="66675" marR="6667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>
                          <a:effectLst/>
                          <a:latin typeface="inherit"/>
                        </a:rPr>
                        <a:t>240</a:t>
                      </a:r>
                    </a:p>
                  </a:txBody>
                  <a:tcPr marL="66675" marR="6667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AFF"/>
                    </a:solidFill>
                  </a:tcPr>
                </a:tc>
              </a:tr>
              <a:tr h="505725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400" b="0">
                          <a:effectLst/>
                          <a:latin typeface="inherit"/>
                        </a:rPr>
                        <a:t>До 1 кВ</a:t>
                      </a:r>
                    </a:p>
                  </a:txBody>
                  <a:tcPr marL="66675" marR="6667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400" b="0">
                          <a:effectLst/>
                          <a:latin typeface="inherit"/>
                        </a:rPr>
                        <a:t>0,35</a:t>
                      </a:r>
                    </a:p>
                  </a:txBody>
                  <a:tcPr marL="66675" marR="6667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400" b="0">
                          <a:effectLst/>
                          <a:latin typeface="inherit"/>
                        </a:rPr>
                        <a:t>0,40</a:t>
                      </a:r>
                    </a:p>
                  </a:txBody>
                  <a:tcPr marL="66675" marR="6667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400" b="0">
                          <a:effectLst/>
                          <a:latin typeface="inherit"/>
                        </a:rPr>
                        <a:t>0,50</a:t>
                      </a:r>
                    </a:p>
                  </a:txBody>
                  <a:tcPr marL="66675" marR="6667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400" b="0">
                          <a:effectLst/>
                          <a:latin typeface="inherit"/>
                        </a:rPr>
                        <a:t>0,53</a:t>
                      </a:r>
                    </a:p>
                  </a:txBody>
                  <a:tcPr marL="66675" marR="6667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400" b="0">
                          <a:effectLst/>
                          <a:latin typeface="inherit"/>
                        </a:rPr>
                        <a:t>0,63</a:t>
                      </a:r>
                    </a:p>
                  </a:txBody>
                  <a:tcPr marL="66675" marR="6667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400" b="0">
                          <a:effectLst/>
                          <a:latin typeface="inherit"/>
                        </a:rPr>
                        <a:t>0,72</a:t>
                      </a:r>
                    </a:p>
                  </a:txBody>
                  <a:tcPr marL="66675" marR="6667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400" b="0">
                          <a:effectLst/>
                          <a:latin typeface="inherit"/>
                        </a:rPr>
                        <a:t>0,77</a:t>
                      </a:r>
                    </a:p>
                  </a:txBody>
                  <a:tcPr marL="66675" marR="6667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400" b="0">
                          <a:effectLst/>
                          <a:latin typeface="inherit"/>
                        </a:rPr>
                        <a:t>0,81</a:t>
                      </a:r>
                    </a:p>
                  </a:txBody>
                  <a:tcPr marL="66675" marR="6667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400" b="0">
                          <a:effectLst/>
                          <a:latin typeface="inherit"/>
                        </a:rPr>
                        <a:t>0,86</a:t>
                      </a:r>
                    </a:p>
                  </a:txBody>
                  <a:tcPr marL="66675" marR="6667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400" b="0">
                          <a:effectLst/>
                          <a:latin typeface="inherit"/>
                        </a:rPr>
                        <a:t>0,86</a:t>
                      </a:r>
                    </a:p>
                  </a:txBody>
                  <a:tcPr marL="66675" marR="6667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400" b="0">
                          <a:effectLst/>
                          <a:latin typeface="inherit"/>
                        </a:rPr>
                        <a:t>–</a:t>
                      </a:r>
                    </a:p>
                  </a:txBody>
                  <a:tcPr marL="66675" marR="6667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68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400" b="0">
                          <a:effectLst/>
                          <a:latin typeface="inherit"/>
                        </a:rPr>
                        <a:t>6</a:t>
                      </a:r>
                    </a:p>
                  </a:txBody>
                  <a:tcPr marL="66675" marR="6667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400" b="0">
                          <a:effectLst/>
                          <a:latin typeface="inherit"/>
                        </a:rPr>
                        <a:t>0,20</a:t>
                      </a:r>
                    </a:p>
                  </a:txBody>
                  <a:tcPr marL="66675" marR="6667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400" b="0">
                          <a:effectLst/>
                          <a:latin typeface="inherit"/>
                        </a:rPr>
                        <a:t>0,23</a:t>
                      </a:r>
                    </a:p>
                  </a:txBody>
                  <a:tcPr marL="66675" marR="6667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400" b="0">
                          <a:effectLst/>
                          <a:latin typeface="inherit"/>
                        </a:rPr>
                        <a:t>0,28</a:t>
                      </a:r>
                    </a:p>
                  </a:txBody>
                  <a:tcPr marL="66675" marR="6667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400" b="0">
                          <a:effectLst/>
                          <a:latin typeface="inherit"/>
                        </a:rPr>
                        <a:t>0,31</a:t>
                      </a:r>
                    </a:p>
                  </a:txBody>
                  <a:tcPr marL="66675" marR="6667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400" b="0">
                          <a:effectLst/>
                          <a:latin typeface="inherit"/>
                        </a:rPr>
                        <a:t>0,36</a:t>
                      </a:r>
                    </a:p>
                  </a:txBody>
                  <a:tcPr marL="66675" marR="6667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400" b="0">
                          <a:effectLst/>
                          <a:latin typeface="inherit"/>
                        </a:rPr>
                        <a:t>0,40</a:t>
                      </a:r>
                    </a:p>
                  </a:txBody>
                  <a:tcPr marL="66675" marR="6667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400" b="0">
                          <a:effectLst/>
                          <a:latin typeface="inherit"/>
                        </a:rPr>
                        <a:t>0,42</a:t>
                      </a:r>
                    </a:p>
                  </a:txBody>
                  <a:tcPr marL="66675" marR="6667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400" b="0">
                          <a:effectLst/>
                          <a:latin typeface="inherit"/>
                        </a:rPr>
                        <a:t>0,46</a:t>
                      </a:r>
                    </a:p>
                  </a:txBody>
                  <a:tcPr marL="66675" marR="6667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400" b="0">
                          <a:effectLst/>
                          <a:latin typeface="inherit"/>
                        </a:rPr>
                        <a:t>0,51</a:t>
                      </a:r>
                    </a:p>
                  </a:txBody>
                  <a:tcPr marL="66675" marR="6667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400" b="0">
                          <a:effectLst/>
                          <a:latin typeface="inherit"/>
                        </a:rPr>
                        <a:t>0,53</a:t>
                      </a:r>
                    </a:p>
                  </a:txBody>
                  <a:tcPr marL="66675" marR="6667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400" b="0">
                          <a:effectLst/>
                          <a:latin typeface="inherit"/>
                        </a:rPr>
                        <a:t>0,58</a:t>
                      </a:r>
                    </a:p>
                  </a:txBody>
                  <a:tcPr marL="66675" marR="6667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68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400" b="0">
                          <a:effectLst/>
                          <a:latin typeface="inherit"/>
                        </a:rPr>
                        <a:t>10</a:t>
                      </a:r>
                    </a:p>
                  </a:txBody>
                  <a:tcPr marL="66675" marR="6667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400" b="0">
                          <a:effectLst/>
                          <a:latin typeface="inherit"/>
                        </a:rPr>
                        <a:t>–</a:t>
                      </a:r>
                    </a:p>
                  </a:txBody>
                  <a:tcPr marL="66675" marR="6667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400" b="0" dirty="0">
                          <a:effectLst/>
                          <a:latin typeface="inherit"/>
                        </a:rPr>
                        <a:t>–</a:t>
                      </a:r>
                    </a:p>
                  </a:txBody>
                  <a:tcPr marL="66675" marR="6667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400" b="0">
                          <a:effectLst/>
                          <a:latin typeface="inherit"/>
                        </a:rPr>
                        <a:t>0,23</a:t>
                      </a:r>
                    </a:p>
                  </a:txBody>
                  <a:tcPr marL="66675" marR="6667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400" b="0">
                          <a:effectLst/>
                          <a:latin typeface="inherit"/>
                        </a:rPr>
                        <a:t>0,27</a:t>
                      </a:r>
                    </a:p>
                  </a:txBody>
                  <a:tcPr marL="66675" marR="6667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400" b="0">
                          <a:effectLst/>
                          <a:latin typeface="inherit"/>
                        </a:rPr>
                        <a:t>0,29</a:t>
                      </a:r>
                    </a:p>
                  </a:txBody>
                  <a:tcPr marL="66675" marR="6667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400" b="0">
                          <a:effectLst/>
                          <a:latin typeface="inherit"/>
                        </a:rPr>
                        <a:t>0,31</a:t>
                      </a:r>
                    </a:p>
                  </a:txBody>
                  <a:tcPr marL="66675" marR="6667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400" b="0">
                          <a:effectLst/>
                          <a:latin typeface="inherit"/>
                        </a:rPr>
                        <a:t>0,32</a:t>
                      </a:r>
                    </a:p>
                  </a:txBody>
                  <a:tcPr marL="66675" marR="6667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400" b="0">
                          <a:effectLst/>
                          <a:latin typeface="inherit"/>
                        </a:rPr>
                        <a:t>0,37</a:t>
                      </a:r>
                    </a:p>
                  </a:txBody>
                  <a:tcPr marL="66675" marR="6667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400" b="0">
                          <a:effectLst/>
                          <a:latin typeface="inherit"/>
                        </a:rPr>
                        <a:t>0,44</a:t>
                      </a:r>
                    </a:p>
                  </a:txBody>
                  <a:tcPr marL="66675" marR="6667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400" b="0">
                          <a:effectLst/>
                          <a:latin typeface="inherit"/>
                        </a:rPr>
                        <a:t>0,45</a:t>
                      </a:r>
                    </a:p>
                  </a:txBody>
                  <a:tcPr marL="66675" marR="6667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400" b="0" dirty="0">
                          <a:effectLst/>
                          <a:latin typeface="inherit"/>
                        </a:rPr>
                        <a:t>0,60</a:t>
                      </a:r>
                    </a:p>
                  </a:txBody>
                  <a:tcPr marL="66675" marR="6667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6" name="Picture 4" descr="https://extxe.com/wp-content/uploads/2019/09/word-image-3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311" y="1141619"/>
            <a:ext cx="3400425" cy="104775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xtxe.com/wp-content/uploads/2019/09/word-image-4.png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91" y="4894955"/>
            <a:ext cx="4019550" cy="8858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70471" y="3771627"/>
            <a:ext cx="2627952" cy="60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8866379" y="3414151"/>
            <a:ext cx="1857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  <a:latin typeface="Arial" charset="0"/>
              </a:rPr>
              <a:t>Емкостной ток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669709" y="55897"/>
            <a:ext cx="6852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2F5597"/>
                </a:solidFill>
                <a:latin typeface="Arial" charset="0"/>
              </a:rPr>
              <a:t>6</a:t>
            </a:r>
            <a:r>
              <a:rPr lang="ru-RU" b="1" dirty="0" smtClean="0">
                <a:solidFill>
                  <a:srgbClr val="2F5597"/>
                </a:solidFill>
                <a:latin typeface="Arial" charset="0"/>
              </a:rPr>
              <a:t>. К</a:t>
            </a:r>
            <a:r>
              <a:rPr lang="kk-KZ" b="1" dirty="0" smtClean="0">
                <a:solidFill>
                  <a:srgbClr val="2F5597"/>
                </a:solidFill>
                <a:latin typeface="Arial" charset="0"/>
              </a:rPr>
              <a:t>Ж</a:t>
            </a:r>
            <a:r>
              <a:rPr lang="en-US" b="1" dirty="0" smtClean="0">
                <a:solidFill>
                  <a:srgbClr val="2F5597"/>
                </a:solidFill>
                <a:latin typeface="Arial" charset="0"/>
              </a:rPr>
              <a:t>-</a:t>
            </a:r>
            <a:r>
              <a:rPr lang="ru-RU" b="1" dirty="0" err="1" smtClean="0">
                <a:solidFill>
                  <a:srgbClr val="2F5597"/>
                </a:solidFill>
                <a:latin typeface="Arial" charset="0"/>
              </a:rPr>
              <a:t>н</a:t>
            </a:r>
            <a:r>
              <a:rPr lang="kk-KZ" b="1" dirty="0" smtClean="0">
                <a:solidFill>
                  <a:srgbClr val="2F5597"/>
                </a:solidFill>
                <a:latin typeface="Arial" charset="0"/>
              </a:rPr>
              <a:t>ің алмастыру схемалары және оның параметрлері</a:t>
            </a:r>
            <a:endParaRPr lang="ru-RU" b="1" dirty="0">
              <a:solidFill>
                <a:srgbClr val="2F559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97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01168" y="6364588"/>
            <a:ext cx="498698" cy="365125"/>
          </a:xfrm>
        </p:spPr>
        <p:txBody>
          <a:bodyPr/>
          <a:lstStyle/>
          <a:p>
            <a:fld id="{D2EA82CD-B67C-4103-AA33-40713CF7E9BC}" type="slidenum">
              <a:rPr lang="ru-RU" smtClean="0">
                <a:solidFill>
                  <a:schemeClr val="accent5">
                    <a:lumMod val="75000"/>
                  </a:schemeClr>
                </a:solidFill>
              </a:rPr>
              <a:pPr/>
              <a:t>26</a:t>
            </a:fld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48429" y="55897"/>
            <a:ext cx="2736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7. </a:t>
            </a:r>
            <a:r>
              <a:rPr lang="kk-KZ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Бақылау сұрақтары</a:t>
            </a:r>
            <a:endParaRPr lang="ru-RU" b="1" dirty="0">
              <a:solidFill>
                <a:srgbClr val="2F55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394" y="896866"/>
            <a:ext cx="112164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«Электр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желісі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терминінің жалпы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анықтамасы қандай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Электр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желілері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қандай негізгі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белгілері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жіктеледі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Номиналды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кернеуі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ерекшеленетін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желілерінің қандай түрлері 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бар?</a:t>
            </a:r>
          </a:p>
          <a:p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Әуе желісінің негізгі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құрылымдық элементтері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қандай?</a:t>
            </a:r>
            <a:endParaRPr lang="ru-RU" sz="1400" dirty="0" smtClean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Әуе желісінің 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конструкция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элементтері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қандай механикалық және атмосфералық әсерлерге төтеп беруі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керек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Әуе желілерінің элементтеріне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қандай әсер етеді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 олардың салдары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қандай?</a:t>
            </a:r>
            <a:endParaRPr lang="ru-RU" sz="1400" dirty="0" smtClean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Әуе желісінің сымдары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жасалатын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материалдарға қандай талаптар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қойылады?</a:t>
            </a:r>
            <a:endParaRPr lang="ru-RU" sz="1400" dirty="0" smtClean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Әуе желісінің сымдары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кабельдерін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жасау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 қандай материалдар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қолданылады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en-GB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UHF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UVN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әуе желісінің фазасын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бөлудің мақсаты қандай?</a:t>
            </a:r>
            <a:endParaRPr lang="ru-RU" sz="1400" dirty="0" smtClean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Сымның 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алюминий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 болат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бөліктерінің қималарының қатынасы бойынша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ерекшеленетін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айнымалы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ток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маркалы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сымдардың модификациялары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қандай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Әуе желілерінің тіректерін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жіктеудің негізгі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белгілері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қандай?</a:t>
            </a:r>
            <a:endParaRPr lang="ru-RU" sz="1400" dirty="0" smtClean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Әуе желісінің тіректері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қандай материалдардан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жасалған?</a:t>
            </a:r>
            <a:endParaRPr lang="ru-RU" sz="1400" dirty="0" smtClean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Ағаш және темірбетон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тіректерді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қолдану аймақтары қандай?</a:t>
            </a:r>
            <a:endParaRPr lang="ru-RU" sz="1400" dirty="0" smtClean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Бекітілген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тіректердің дербес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тіректермен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салыстырғанда қандай артықшылығы 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бар?</a:t>
            </a:r>
          </a:p>
          <a:p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Әуе желілерінде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қандай оқшаулағыш конструкциялар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қолданылады?</a:t>
            </a:r>
            <a:endParaRPr lang="ru-RU" sz="1400" dirty="0" smtClean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Әуе желісінің тік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өлшемі қандай құрамдастардан тұрады?</a:t>
            </a:r>
            <a:endParaRPr lang="ru-RU" sz="1400" dirty="0" smtClean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Әуе желісінің тіреуішіндегі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найзағайдан қорғайтын кабельдердің орналасуын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қандай жағдайлар анықтайды?</a:t>
            </a:r>
            <a:endParaRPr lang="ru-RU" sz="1400" dirty="0" smtClean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Әуе желісінің фазаларының сымдарының арақашықтығы қандай ойларға байланысты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анықталады?</a:t>
            </a:r>
            <a:endParaRPr lang="ru-RU" sz="1400" dirty="0" smtClean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Кабельдік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желі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қандай элементтерден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тұрады?</a:t>
            </a:r>
            <a:endParaRPr lang="ru-RU" sz="1400" dirty="0" smtClean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 КЛ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қандай критерийлер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жіктеледі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Кабельдердің қағаз электр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оқшаулауын тұтқыр сіңдірудің қандай түрлері 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бар?</a:t>
            </a:r>
          </a:p>
          <a:p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Сіңдірілген қағаз изоляциясы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бар 6-10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 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20-35 кВ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кабельдердің конструкцияларының принципті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айырмашылығы неде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Пластмассадан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оқшауланған кабельдер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құрылысында қандай материалдар</a:t>
            </a: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қолданылады?</a:t>
            </a:r>
            <a:endParaRPr lang="ru-RU" sz="1400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64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335265" y="6414016"/>
            <a:ext cx="504568" cy="365125"/>
          </a:xfrm>
        </p:spPr>
        <p:txBody>
          <a:bodyPr/>
          <a:lstStyle/>
          <a:p>
            <a:fld id="{D2EA82CD-B67C-4103-AA33-40713CF7E9BC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2100" y="818446"/>
            <a:ext cx="116840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       1991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жылы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бүкіл әлем бойынша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инженерлер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мен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энергетиктер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электр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энергиясын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алыс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қашықтыққа жеткізу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дәуірінің басталуының жүз жылдығын атап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өтті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Ол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Германияда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Лауфен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су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электр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стансасынан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Франкфурт-на-Майне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қаласына дейін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ұзындығы 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170 км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болатын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28,3 кВ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үш фазалы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айнымалы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токтың әуе желісін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(ОЖ)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құрумен басталды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ол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сол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кездегі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нағыз көрнекті болды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жетістік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Бір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қызығы, сол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жылы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3,2 МВт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қуатын беруге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есептелген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ұзындығы 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12 км, 10 кВ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бірінші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қуатты бір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фазалы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кабельдік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желі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(КЛ) 10/2,4 кВ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төмендететін қосалқы станциясы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бар,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одан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таратушы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желіге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қуат берілді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Лондонда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салынды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Бұл желіні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қалалар 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мен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өнеркәсіптік аймақтардағы заманауи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терең электрмен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жабдықтау желілерінің прототипі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ретінде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қарастыруға болады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Осылайша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бір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мезгілде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дерлік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қашықтыққа үлкен көлемдегі электр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энергиясын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(ЭЭ) беру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технологиясын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дамытудың екі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бағыты пайда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болды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және содан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кейін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115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жылдан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астам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уақыт бойы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дамуын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жалғастырды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ашық сызықтар (жоғары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algn="just"/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жабық типті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желілер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(кабель).</a:t>
            </a:r>
          </a:p>
          <a:p>
            <a:pPr algn="just"/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Ең жалпы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мағынада электр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беру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желісі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GB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PTL) «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электр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станциясының немесе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қосалқы станцияның шекарасынан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шығып жатқан және электр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энергиясын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қашықтыққа жеткізуге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арналған электр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желісі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ретінде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анықталады.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Бұл анықтама стандарттарда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көрсетілген, мұнда электр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желісі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«мүмкін аралық таңдаумен электр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энергиясын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энергия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жүйесінің екі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нүктесі арасында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беруге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арналған сымдардан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кабельдерден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оқшаулағыш элементтерден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және тірек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құрылымдардан тұратын электр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қондырғысы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ретінде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сипатталады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Соңғы анықтама электр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желілерін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жіктеу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сипаттамаларының біреуін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ғана көрсетеді, атап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айтқанда олардың 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дизайны.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Дегенмен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бұл олардың барлық сорттарын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сипаттау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үшін жеткіліксіз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Қазіргі 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классификация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төменде келтірілген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бірқатар сипаттамаларға негізделген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       Электр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желілеріне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қойылатын талаптар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ЭЭ</a:t>
            </a:r>
            <a:r>
              <a:rPr lang="en-GB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беру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сенімділігі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- ЭЭ</a:t>
            </a:r>
            <a:r>
              <a:rPr lang="en-GB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сапасын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қамтамасыз ету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құрылымның экономикалық тиімділігі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экономикалық жұмыс;</a:t>
            </a:r>
            <a:endParaRPr lang="ru-RU" sz="1400" dirty="0" smtClean="0">
              <a:solidFill>
                <a:srgbClr val="2F5597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қауіпсіздік;</a:t>
            </a:r>
            <a:endParaRPr lang="ru-RU" sz="1400" dirty="0" smtClean="0">
              <a:solidFill>
                <a:srgbClr val="2F5597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одан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әрі дамыту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мүмкіндігі.</a:t>
            </a:r>
            <a:endParaRPr lang="ru-RU" sz="1400" dirty="0">
              <a:solidFill>
                <a:srgbClr val="2F559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13223" y="158234"/>
            <a:ext cx="4676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1. ЭЭ-</a:t>
            </a:r>
            <a:r>
              <a:rPr lang="kk-KZ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сын берудің жалпы сипаттамасы</a:t>
            </a:r>
            <a:endParaRPr lang="ru-RU" b="1" dirty="0">
              <a:solidFill>
                <a:srgbClr val="2F55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93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335265" y="6414016"/>
            <a:ext cx="504568" cy="365125"/>
          </a:xfrm>
        </p:spPr>
        <p:txBody>
          <a:bodyPr/>
          <a:lstStyle/>
          <a:p>
            <a:fld id="{D2EA82CD-B67C-4103-AA33-40713CF7E9BC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85999" y="55897"/>
            <a:ext cx="3583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2. ЭБЖ</a:t>
            </a:r>
            <a:r>
              <a:rPr lang="en-US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</a:t>
            </a:r>
            <a:r>
              <a:rPr lang="kk-KZ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нің к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лассификациясы</a:t>
            </a:r>
            <a:endParaRPr lang="ru-RU" b="1" dirty="0">
              <a:solidFill>
                <a:srgbClr val="2F55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2208" y="844861"/>
            <a:ext cx="1065420" cy="3385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Род тока</a:t>
            </a:r>
            <a:endParaRPr lang="ru-RU" sz="1600" dirty="0">
              <a:solidFill>
                <a:srgbClr val="2F5597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49708" y="844861"/>
            <a:ext cx="1647118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Номинальное </a:t>
            </a:r>
          </a:p>
          <a:p>
            <a:pPr algn="ctr"/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напряжение</a:t>
            </a:r>
            <a:endParaRPr lang="ru-RU" sz="1600" dirty="0">
              <a:solidFill>
                <a:srgbClr val="2F5597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59508" y="844861"/>
            <a:ext cx="1885966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Конструктивное </a:t>
            </a:r>
          </a:p>
          <a:p>
            <a:pPr algn="ctr"/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исполнение</a:t>
            </a:r>
            <a:endParaRPr lang="ru-RU" sz="1600" dirty="0">
              <a:solidFill>
                <a:srgbClr val="2F5597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80408" y="844861"/>
            <a:ext cx="1483611" cy="3385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Число цепей</a:t>
            </a:r>
            <a:endParaRPr lang="ru-RU" sz="1600" dirty="0">
              <a:solidFill>
                <a:srgbClr val="2F5597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956808" y="844861"/>
            <a:ext cx="1873205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Топологические </a:t>
            </a:r>
          </a:p>
          <a:p>
            <a:pPr algn="ctr"/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характеристики</a:t>
            </a:r>
            <a:endParaRPr lang="ru-RU" sz="1600" dirty="0">
              <a:solidFill>
                <a:srgbClr val="2F5597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925308" y="844861"/>
            <a:ext cx="1987292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Функциональное назначение</a:t>
            </a:r>
            <a:endParaRPr lang="ru-RU" sz="1600" dirty="0">
              <a:solidFill>
                <a:srgbClr val="2F5597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4408" y="1479861"/>
            <a:ext cx="430887" cy="1770869"/>
          </a:xfrm>
          <a:prstGeom prst="rect">
            <a:avLst/>
          </a:prstGeom>
          <a:ln>
            <a:solidFill>
              <a:srgbClr val="2F5597"/>
            </a:solidFill>
          </a:ln>
        </p:spPr>
        <p:txBody>
          <a:bodyPr vert="vert270" wrap="none">
            <a:spAutoFit/>
          </a:bodyPr>
          <a:lstStyle/>
          <a:p>
            <a:r>
              <a:rPr lang="ru-RU" sz="1600" dirty="0" smtClean="0">
                <a:solidFill>
                  <a:srgbClr val="2F5597"/>
                </a:solidFill>
                <a:latin typeface="Arial" charset="0"/>
              </a:rPr>
              <a:t>Постоянного тока</a:t>
            </a:r>
            <a:endParaRPr lang="ru-RU" sz="1600" dirty="0">
              <a:solidFill>
                <a:srgbClr val="2F5597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5108" y="1479861"/>
            <a:ext cx="430887" cy="3078535"/>
          </a:xfrm>
          <a:prstGeom prst="rect">
            <a:avLst/>
          </a:prstGeom>
          <a:ln>
            <a:solidFill>
              <a:srgbClr val="2F5597"/>
            </a:solidFill>
          </a:ln>
        </p:spPr>
        <p:txBody>
          <a:bodyPr vert="vert270" wrap="none">
            <a:spAutoFit/>
          </a:bodyPr>
          <a:lstStyle/>
          <a:p>
            <a:r>
              <a:rPr lang="ru-RU" sz="1600" dirty="0" smtClean="0">
                <a:solidFill>
                  <a:srgbClr val="2F5597"/>
                </a:solidFill>
                <a:latin typeface="Arial" charset="0"/>
              </a:rPr>
              <a:t>Трехфазного переменного тока</a:t>
            </a:r>
            <a:endParaRPr lang="ru-RU" sz="1600" dirty="0">
              <a:solidFill>
                <a:srgbClr val="2F5597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25808" y="1479861"/>
            <a:ext cx="430887" cy="3225435"/>
          </a:xfrm>
          <a:prstGeom prst="rect">
            <a:avLst/>
          </a:prstGeom>
          <a:ln>
            <a:solidFill>
              <a:srgbClr val="2F5597"/>
            </a:solidFill>
          </a:ln>
        </p:spPr>
        <p:txBody>
          <a:bodyPr vert="vert270" wrap="none">
            <a:spAutoFit/>
          </a:bodyPr>
          <a:lstStyle/>
          <a:p>
            <a:r>
              <a:rPr lang="ru-RU" sz="1600" dirty="0" smtClean="0">
                <a:solidFill>
                  <a:srgbClr val="2F5597"/>
                </a:solidFill>
                <a:latin typeface="Arial" charset="0"/>
              </a:rPr>
              <a:t>Многофазного переменного тока</a:t>
            </a:r>
            <a:endParaRPr lang="ru-RU" sz="1600" dirty="0">
              <a:solidFill>
                <a:srgbClr val="2F5597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51308" y="1467161"/>
            <a:ext cx="895502" cy="338554"/>
          </a:xfrm>
          <a:prstGeom prst="rect">
            <a:avLst/>
          </a:prstGeom>
          <a:ln>
            <a:solidFill>
              <a:srgbClr val="2F5597"/>
            </a:solidFill>
          </a:ln>
        </p:spPr>
        <p:txBody>
          <a:bodyPr vert="horz" wrap="none">
            <a:spAutoFit/>
          </a:bodyPr>
          <a:lstStyle/>
          <a:p>
            <a:r>
              <a:rPr lang="ru-RU" sz="1600" dirty="0" smtClean="0">
                <a:solidFill>
                  <a:srgbClr val="2F5597"/>
                </a:solidFill>
                <a:latin typeface="Arial" charset="0"/>
              </a:rPr>
              <a:t>До 1 кВ</a:t>
            </a:r>
            <a:endParaRPr lang="ru-RU" sz="1600" dirty="0">
              <a:solidFill>
                <a:srgbClr val="2F5597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38608" y="1924361"/>
            <a:ext cx="1202573" cy="338554"/>
          </a:xfrm>
          <a:prstGeom prst="rect">
            <a:avLst/>
          </a:prstGeom>
          <a:ln>
            <a:solidFill>
              <a:srgbClr val="2F5597"/>
            </a:solidFill>
          </a:ln>
        </p:spPr>
        <p:txBody>
          <a:bodyPr vert="horz" wrap="none">
            <a:spAutoFit/>
          </a:bodyPr>
          <a:lstStyle/>
          <a:p>
            <a:r>
              <a:rPr lang="ru-RU" sz="1600" dirty="0" smtClean="0">
                <a:solidFill>
                  <a:srgbClr val="2F5597"/>
                </a:solidFill>
                <a:latin typeface="Arial" charset="0"/>
              </a:rPr>
              <a:t>Выше 1 кВ</a:t>
            </a:r>
            <a:endParaRPr lang="ru-RU" sz="1600" dirty="0">
              <a:solidFill>
                <a:srgbClr val="2F5597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24308" y="2381561"/>
            <a:ext cx="400110" cy="1940275"/>
          </a:xfrm>
          <a:prstGeom prst="rect">
            <a:avLst/>
          </a:prstGeom>
          <a:ln>
            <a:solidFill>
              <a:srgbClr val="2F5597"/>
            </a:solidFill>
          </a:ln>
        </p:spPr>
        <p:txBody>
          <a:bodyPr vert="vert270" wrap="none">
            <a:spAutoFit/>
          </a:bodyPr>
          <a:lstStyle/>
          <a:p>
            <a:r>
              <a:rPr lang="ru-RU" sz="1400" dirty="0" smtClean="0">
                <a:solidFill>
                  <a:srgbClr val="2F5597"/>
                </a:solidFill>
                <a:latin typeface="Arial" charset="0"/>
              </a:rPr>
              <a:t>Среднего напряжения</a:t>
            </a:r>
            <a:endParaRPr lang="ru-RU" sz="1400" dirty="0">
              <a:solidFill>
                <a:srgbClr val="2F5597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94208" y="2381561"/>
            <a:ext cx="400110" cy="1933799"/>
          </a:xfrm>
          <a:prstGeom prst="rect">
            <a:avLst/>
          </a:prstGeom>
          <a:ln>
            <a:solidFill>
              <a:srgbClr val="2F5597"/>
            </a:solidFill>
          </a:ln>
        </p:spPr>
        <p:txBody>
          <a:bodyPr vert="vert270" wrap="none">
            <a:spAutoFit/>
          </a:bodyPr>
          <a:lstStyle/>
          <a:p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Высокого напряжения</a:t>
            </a:r>
            <a:endParaRPr lang="ru-RU" sz="1400" dirty="0">
              <a:solidFill>
                <a:srgbClr val="2F559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76808" y="2381561"/>
            <a:ext cx="400110" cy="2420343"/>
          </a:xfrm>
          <a:prstGeom prst="rect">
            <a:avLst/>
          </a:prstGeom>
          <a:ln>
            <a:solidFill>
              <a:srgbClr val="2F5597"/>
            </a:solidFill>
          </a:ln>
        </p:spPr>
        <p:txBody>
          <a:bodyPr vert="vert270" wrap="none">
            <a:spAutoFit/>
          </a:bodyPr>
          <a:lstStyle/>
          <a:p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Сверхвысокого напряжения</a:t>
            </a:r>
            <a:endParaRPr lang="ru-RU" sz="1400" dirty="0">
              <a:solidFill>
                <a:srgbClr val="2F559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59408" y="2381561"/>
            <a:ext cx="400110" cy="2475229"/>
          </a:xfrm>
          <a:prstGeom prst="rect">
            <a:avLst/>
          </a:prstGeom>
          <a:ln>
            <a:solidFill>
              <a:srgbClr val="2F5597"/>
            </a:solidFill>
          </a:ln>
        </p:spPr>
        <p:txBody>
          <a:bodyPr vert="vert270" wrap="none">
            <a:spAutoFit/>
          </a:bodyPr>
          <a:lstStyle/>
          <a:p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Ультравысокого напряжения</a:t>
            </a:r>
            <a:endParaRPr lang="ru-RU" sz="1400" dirty="0">
              <a:solidFill>
                <a:srgbClr val="2F559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51608" y="1467161"/>
            <a:ext cx="1248675" cy="338554"/>
          </a:xfrm>
          <a:prstGeom prst="rect">
            <a:avLst/>
          </a:prstGeom>
          <a:ln>
            <a:solidFill>
              <a:srgbClr val="2F5597"/>
            </a:solidFill>
          </a:ln>
        </p:spPr>
        <p:txBody>
          <a:bodyPr vert="horz" wrap="none">
            <a:spAutoFit/>
          </a:bodyPr>
          <a:lstStyle/>
          <a:p>
            <a:r>
              <a:rPr lang="ru-RU" sz="1600" dirty="0" smtClean="0">
                <a:solidFill>
                  <a:srgbClr val="2F5597"/>
                </a:solidFill>
                <a:latin typeface="Arial" charset="0"/>
              </a:rPr>
              <a:t>Воздушная</a:t>
            </a:r>
            <a:endParaRPr lang="ru-RU" sz="1600" dirty="0">
              <a:solidFill>
                <a:srgbClr val="2F5597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51608" y="1924361"/>
            <a:ext cx="1206292" cy="338554"/>
          </a:xfrm>
          <a:prstGeom prst="rect">
            <a:avLst/>
          </a:prstGeom>
          <a:ln>
            <a:solidFill>
              <a:srgbClr val="2F5597"/>
            </a:solidFill>
          </a:ln>
        </p:spPr>
        <p:txBody>
          <a:bodyPr vert="horz" wrap="none">
            <a:spAutoFit/>
          </a:bodyPr>
          <a:lstStyle/>
          <a:p>
            <a:r>
              <a:rPr lang="ru-RU" sz="1600" dirty="0" smtClean="0">
                <a:solidFill>
                  <a:srgbClr val="2F5597"/>
                </a:solidFill>
                <a:latin typeface="Arial" charset="0"/>
              </a:rPr>
              <a:t>Кабельная</a:t>
            </a:r>
            <a:endParaRPr lang="ru-RU" sz="1600" dirty="0">
              <a:solidFill>
                <a:srgbClr val="2F5597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293108" y="1479861"/>
            <a:ext cx="1365695" cy="338554"/>
          </a:xfrm>
          <a:prstGeom prst="rect">
            <a:avLst/>
          </a:prstGeom>
          <a:ln>
            <a:solidFill>
              <a:srgbClr val="2F5597"/>
            </a:solidFill>
          </a:ln>
        </p:spPr>
        <p:txBody>
          <a:bodyPr vert="horz" wrap="none">
            <a:spAutoFit/>
          </a:bodyPr>
          <a:lstStyle/>
          <a:p>
            <a:r>
              <a:rPr lang="ru-RU" sz="1600" dirty="0" smtClean="0">
                <a:solidFill>
                  <a:srgbClr val="2F5597"/>
                </a:solidFill>
                <a:latin typeface="Arial" charset="0"/>
              </a:rPr>
              <a:t>Одноцепная</a:t>
            </a:r>
            <a:endParaRPr lang="ru-RU" sz="1600" dirty="0">
              <a:solidFill>
                <a:srgbClr val="2F5597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267708" y="1937061"/>
            <a:ext cx="1311193" cy="338554"/>
          </a:xfrm>
          <a:prstGeom prst="rect">
            <a:avLst/>
          </a:prstGeom>
          <a:ln>
            <a:solidFill>
              <a:srgbClr val="2F5597"/>
            </a:solidFill>
          </a:ln>
        </p:spPr>
        <p:txBody>
          <a:bodyPr vert="horz" wrap="none">
            <a:spAutoFit/>
          </a:bodyPr>
          <a:lstStyle/>
          <a:p>
            <a:r>
              <a:rPr lang="ru-RU" sz="1600" dirty="0" smtClean="0">
                <a:solidFill>
                  <a:srgbClr val="2F5597"/>
                </a:solidFill>
                <a:latin typeface="Arial" charset="0"/>
              </a:rPr>
              <a:t>Двухцепная</a:t>
            </a:r>
            <a:endParaRPr lang="ru-RU" sz="1600" dirty="0">
              <a:solidFill>
                <a:srgbClr val="2F5597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267708" y="2419661"/>
            <a:ext cx="1445845" cy="338554"/>
          </a:xfrm>
          <a:prstGeom prst="rect">
            <a:avLst/>
          </a:prstGeom>
          <a:ln>
            <a:solidFill>
              <a:srgbClr val="2F5597"/>
            </a:solidFill>
          </a:ln>
        </p:spPr>
        <p:txBody>
          <a:bodyPr vert="horz" wrap="none">
            <a:spAutoFit/>
          </a:bodyPr>
          <a:lstStyle/>
          <a:p>
            <a:r>
              <a:rPr lang="ru-RU" sz="1600" dirty="0" smtClean="0">
                <a:solidFill>
                  <a:srgbClr val="2F5597"/>
                </a:solidFill>
                <a:latin typeface="Arial" charset="0"/>
              </a:rPr>
              <a:t>Многоцепная</a:t>
            </a:r>
            <a:endParaRPr lang="ru-RU" sz="1600" dirty="0">
              <a:solidFill>
                <a:srgbClr val="2F5597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071108" y="1479861"/>
            <a:ext cx="430887" cy="1250920"/>
          </a:xfrm>
          <a:prstGeom prst="rect">
            <a:avLst/>
          </a:prstGeom>
          <a:ln>
            <a:solidFill>
              <a:srgbClr val="2F5597"/>
            </a:solidFill>
          </a:ln>
        </p:spPr>
        <p:txBody>
          <a:bodyPr vert="vert270" wrap="none">
            <a:spAutoFit/>
          </a:bodyPr>
          <a:lstStyle/>
          <a:p>
            <a:r>
              <a:rPr lang="ru-RU" sz="1600" dirty="0" smtClean="0">
                <a:solidFill>
                  <a:srgbClr val="2F5597"/>
                </a:solidFill>
                <a:latin typeface="Arial" charset="0"/>
              </a:rPr>
              <a:t>Радиальная</a:t>
            </a:r>
            <a:endParaRPr lang="ru-RU" sz="1600" dirty="0">
              <a:solidFill>
                <a:srgbClr val="2F5597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315708" y="1479861"/>
            <a:ext cx="430887" cy="1336904"/>
          </a:xfrm>
          <a:prstGeom prst="rect">
            <a:avLst/>
          </a:prstGeom>
          <a:ln>
            <a:solidFill>
              <a:srgbClr val="2F5597"/>
            </a:solidFill>
          </a:ln>
        </p:spPr>
        <p:txBody>
          <a:bodyPr vert="vert270" wrap="none">
            <a:spAutoFit/>
          </a:bodyPr>
          <a:lstStyle/>
          <a:p>
            <a:r>
              <a:rPr lang="ru-RU" sz="1600" dirty="0" smtClean="0">
                <a:solidFill>
                  <a:srgbClr val="2F5597"/>
                </a:solidFill>
                <a:latin typeface="Arial" charset="0"/>
              </a:rPr>
              <a:t>Ответвление</a:t>
            </a:r>
            <a:endParaRPr lang="ru-RU" sz="1600" dirty="0">
              <a:solidFill>
                <a:srgbClr val="2F5597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706108" y="1479861"/>
            <a:ext cx="430887" cy="1561389"/>
          </a:xfrm>
          <a:prstGeom prst="rect">
            <a:avLst/>
          </a:prstGeom>
          <a:ln>
            <a:solidFill>
              <a:srgbClr val="2F5597"/>
            </a:solidFill>
          </a:ln>
        </p:spPr>
        <p:txBody>
          <a:bodyPr vert="vert270" wrap="none">
            <a:spAutoFit/>
          </a:bodyPr>
          <a:lstStyle/>
          <a:p>
            <a:r>
              <a:rPr lang="ru-RU" sz="1600" dirty="0" smtClean="0">
                <a:solidFill>
                  <a:srgbClr val="2F5597"/>
                </a:solidFill>
                <a:latin typeface="Arial" charset="0"/>
              </a:rPr>
              <a:t>Магистральная</a:t>
            </a:r>
            <a:endParaRPr lang="ru-RU" sz="1600" dirty="0">
              <a:solidFill>
                <a:srgbClr val="2F5597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115808" y="1479861"/>
            <a:ext cx="430887" cy="1999971"/>
          </a:xfrm>
          <a:prstGeom prst="rect">
            <a:avLst/>
          </a:prstGeom>
          <a:ln>
            <a:solidFill>
              <a:srgbClr val="2F5597"/>
            </a:solidFill>
          </a:ln>
        </p:spPr>
        <p:txBody>
          <a:bodyPr vert="vert270" wrap="none">
            <a:spAutoFit/>
          </a:bodyPr>
          <a:lstStyle/>
          <a:p>
            <a:r>
              <a:rPr lang="ru-RU" sz="1600" dirty="0" smtClean="0">
                <a:solidFill>
                  <a:srgbClr val="2F5597"/>
                </a:solidFill>
                <a:latin typeface="Arial" charset="0"/>
              </a:rPr>
              <a:t>Распределительная</a:t>
            </a:r>
            <a:endParaRPr lang="ru-RU" sz="1600" dirty="0">
              <a:solidFill>
                <a:srgbClr val="2F5597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1360408" y="1479861"/>
            <a:ext cx="430887" cy="2116413"/>
          </a:xfrm>
          <a:prstGeom prst="rect">
            <a:avLst/>
          </a:prstGeom>
          <a:ln>
            <a:solidFill>
              <a:srgbClr val="2F5597"/>
            </a:solidFill>
          </a:ln>
        </p:spPr>
        <p:txBody>
          <a:bodyPr vert="vert270" wrap="none">
            <a:spAutoFit/>
          </a:bodyPr>
          <a:lstStyle/>
          <a:p>
            <a:r>
              <a:rPr lang="ru-RU" sz="1600" dirty="0" smtClean="0">
                <a:solidFill>
                  <a:srgbClr val="2F5597"/>
                </a:solidFill>
                <a:latin typeface="Arial" charset="0"/>
              </a:rPr>
              <a:t>Системаобразующая</a:t>
            </a:r>
            <a:endParaRPr lang="ru-RU" sz="1600" dirty="0">
              <a:solidFill>
                <a:srgbClr val="2F5597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750808" y="1479861"/>
            <a:ext cx="430887" cy="1107932"/>
          </a:xfrm>
          <a:prstGeom prst="rect">
            <a:avLst/>
          </a:prstGeom>
          <a:ln>
            <a:solidFill>
              <a:srgbClr val="2F5597"/>
            </a:solidFill>
          </a:ln>
        </p:spPr>
        <p:txBody>
          <a:bodyPr vert="vert270" wrap="none">
            <a:spAutoFit/>
          </a:bodyPr>
          <a:lstStyle/>
          <a:p>
            <a:r>
              <a:rPr lang="ru-RU" sz="1600" dirty="0" smtClean="0">
                <a:solidFill>
                  <a:srgbClr val="2F5597"/>
                </a:solidFill>
                <a:latin typeface="Arial" charset="0"/>
              </a:rPr>
              <a:t>Питающая</a:t>
            </a:r>
            <a:endParaRPr lang="ru-RU" sz="1600" dirty="0">
              <a:solidFill>
                <a:srgbClr val="2F5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93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461556" y="3935773"/>
            <a:ext cx="7672388" cy="288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335265" y="6414016"/>
            <a:ext cx="504568" cy="365125"/>
          </a:xfrm>
        </p:spPr>
        <p:txBody>
          <a:bodyPr/>
          <a:lstStyle/>
          <a:p>
            <a:fld id="{D2EA82CD-B67C-4103-AA33-40713CF7E9BC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02988" y="158234"/>
            <a:ext cx="8186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3.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Әуе желілернің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kk-KZ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(ӘЖ)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конструкциясы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және жұмыс істеу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жағдайлары</a:t>
            </a:r>
            <a:endParaRPr lang="ru-RU" b="1" dirty="0">
              <a:solidFill>
                <a:srgbClr val="2F55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3550" y="1093789"/>
            <a:ext cx="2183709" cy="290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198586" y="1120549"/>
            <a:ext cx="3257898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390908" y="768661"/>
            <a:ext cx="8338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220 кВ</a:t>
            </a:r>
            <a:endParaRPr lang="ru-RU" sz="1600" dirty="0">
              <a:solidFill>
                <a:srgbClr val="2F5597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53208" y="705161"/>
            <a:ext cx="8338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500 кВ</a:t>
            </a:r>
            <a:endParaRPr lang="ru-RU" sz="1600" dirty="0">
              <a:solidFill>
                <a:srgbClr val="2F5597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15408" y="1479861"/>
            <a:ext cx="2707921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1 – стойка опоры;</a:t>
            </a:r>
          </a:p>
          <a:p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2 – провода;</a:t>
            </a:r>
          </a:p>
          <a:p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3 – грозозащитный трос;</a:t>
            </a:r>
          </a:p>
          <a:p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4 – тросостойка;</a:t>
            </a:r>
          </a:p>
          <a:p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5 – траверсы;</a:t>
            </a:r>
          </a:p>
          <a:p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6 – изоляторы;</a:t>
            </a:r>
          </a:p>
          <a:p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7 – фундамент.</a:t>
            </a:r>
            <a:endParaRPr lang="ru-RU" sz="1600" dirty="0">
              <a:solidFill>
                <a:srgbClr val="2F5597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3308" y="4692961"/>
            <a:ext cx="4595553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2F5597"/>
                </a:solidFill>
                <a:latin typeface="Arial" charset="0"/>
              </a:rPr>
              <a:t>h</a:t>
            </a:r>
            <a:r>
              <a:rPr lang="ru-RU" sz="1600" b="1" baseline="-25000" dirty="0" smtClean="0">
                <a:solidFill>
                  <a:srgbClr val="2F5597"/>
                </a:solidFill>
                <a:latin typeface="Arial" charset="0"/>
              </a:rPr>
              <a:t>г</a:t>
            </a:r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 </a:t>
            </a:r>
            <a:r>
              <a:rPr lang="en-US" sz="1600" b="1" dirty="0" smtClean="0">
                <a:solidFill>
                  <a:srgbClr val="2F5597"/>
                </a:solidFill>
                <a:latin typeface="Arial" charset="0"/>
              </a:rPr>
              <a:t>– </a:t>
            </a:r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габаритное расстояние, (не менее 6 м);</a:t>
            </a:r>
          </a:p>
          <a:p>
            <a:r>
              <a:rPr lang="en-US" sz="1600" b="1" dirty="0" smtClean="0">
                <a:solidFill>
                  <a:srgbClr val="2F5597"/>
                </a:solidFill>
                <a:latin typeface="Arial" charset="0"/>
              </a:rPr>
              <a:t>f</a:t>
            </a:r>
            <a:r>
              <a:rPr lang="ru-RU" sz="1600" b="1" baseline="-25000" dirty="0" err="1" smtClean="0">
                <a:solidFill>
                  <a:srgbClr val="2F5597"/>
                </a:solidFill>
                <a:latin typeface="Arial" charset="0"/>
              </a:rPr>
              <a:t>п</a:t>
            </a:r>
            <a:r>
              <a:rPr lang="en-US" sz="1600" b="1" dirty="0" smtClean="0">
                <a:solidFill>
                  <a:srgbClr val="2F5597"/>
                </a:solidFill>
                <a:latin typeface="Arial" charset="0"/>
              </a:rPr>
              <a:t> </a:t>
            </a:r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– стрела провеса провода;</a:t>
            </a:r>
          </a:p>
          <a:p>
            <a:r>
              <a:rPr lang="en-US" sz="1600" b="1" dirty="0" smtClean="0">
                <a:solidFill>
                  <a:srgbClr val="2F5597"/>
                </a:solidFill>
                <a:latin typeface="Arial" charset="0"/>
              </a:rPr>
              <a:t>f</a:t>
            </a:r>
            <a:r>
              <a:rPr lang="ru-RU" sz="1600" b="1" baseline="-25000" dirty="0" smtClean="0">
                <a:solidFill>
                  <a:srgbClr val="2F5597"/>
                </a:solidFill>
                <a:latin typeface="Arial" charset="0"/>
              </a:rPr>
              <a:t>т</a:t>
            </a:r>
            <a:r>
              <a:rPr lang="en-US" sz="1600" b="1" dirty="0" smtClean="0">
                <a:solidFill>
                  <a:srgbClr val="2F5597"/>
                </a:solidFill>
                <a:latin typeface="Arial" charset="0"/>
              </a:rPr>
              <a:t> </a:t>
            </a:r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– стрела провеса провода;</a:t>
            </a:r>
          </a:p>
          <a:p>
            <a:r>
              <a:rPr lang="el-GR" sz="1600" b="1" dirty="0" smtClean="0">
                <a:solidFill>
                  <a:srgbClr val="2F5597"/>
                </a:solidFill>
                <a:latin typeface="Arial" charset="0"/>
              </a:rPr>
              <a:t>λ</a:t>
            </a:r>
            <a:r>
              <a:rPr lang="ru-RU" sz="1600" b="1" baseline="-25000" dirty="0" smtClean="0">
                <a:solidFill>
                  <a:srgbClr val="2F5597"/>
                </a:solidFill>
                <a:latin typeface="Arial" charset="0"/>
              </a:rPr>
              <a:t>г</a:t>
            </a:r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 – длина гирлянды изоляторов;</a:t>
            </a:r>
          </a:p>
          <a:p>
            <a:r>
              <a:rPr lang="en-US" sz="1600" b="1" dirty="0" smtClean="0">
                <a:solidFill>
                  <a:srgbClr val="2F5597"/>
                </a:solidFill>
                <a:latin typeface="Arial" charset="0"/>
              </a:rPr>
              <a:t>H</a:t>
            </a:r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 – высота опоры;</a:t>
            </a:r>
          </a:p>
          <a:p>
            <a:r>
              <a:rPr lang="en-US" sz="1600" b="1" dirty="0" smtClean="0">
                <a:solidFill>
                  <a:srgbClr val="2F5597"/>
                </a:solidFill>
                <a:latin typeface="Arial" charset="0"/>
              </a:rPr>
              <a:t>l – </a:t>
            </a:r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длина промежуточного пролета;</a:t>
            </a:r>
          </a:p>
          <a:p>
            <a:r>
              <a:rPr lang="en-US" sz="1600" b="1" dirty="0" smtClean="0">
                <a:solidFill>
                  <a:srgbClr val="2F5597"/>
                </a:solidFill>
                <a:latin typeface="Arial" charset="0"/>
              </a:rPr>
              <a:t>l</a:t>
            </a:r>
            <a:r>
              <a:rPr lang="en-US" sz="1600" b="1" baseline="-25000" dirty="0" smtClean="0">
                <a:solidFill>
                  <a:srgbClr val="2F5597"/>
                </a:solidFill>
                <a:latin typeface="Arial" charset="0"/>
              </a:rPr>
              <a:t>a</a:t>
            </a:r>
            <a:r>
              <a:rPr lang="en-US" sz="1600" b="1" dirty="0" smtClean="0">
                <a:solidFill>
                  <a:srgbClr val="2F5597"/>
                </a:solidFill>
                <a:latin typeface="Arial" charset="0"/>
              </a:rPr>
              <a:t> – </a:t>
            </a:r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длина анкерного пролета.</a:t>
            </a:r>
            <a:endParaRPr lang="ru-RU" sz="1600" b="1" dirty="0">
              <a:solidFill>
                <a:srgbClr val="2F559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93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335265" y="6414016"/>
            <a:ext cx="504568" cy="365125"/>
          </a:xfrm>
        </p:spPr>
        <p:txBody>
          <a:bodyPr/>
          <a:lstStyle/>
          <a:p>
            <a:fld id="{D2EA82CD-B67C-4103-AA33-40713CF7E9BC}" type="slidenum">
              <a:rPr lang="ru-RU" smtClean="0"/>
              <a:pPr/>
              <a:t>6</a:t>
            </a:fld>
            <a:endParaRPr lang="ru-RU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790575" y="1203324"/>
            <a:ext cx="9445625" cy="5197475"/>
            <a:chOff x="371475" y="1190624"/>
            <a:chExt cx="9445625" cy="5197475"/>
          </a:xfrm>
        </p:grpSpPr>
        <p:pic>
          <p:nvPicPr>
            <p:cNvPr id="25602" name="Picture 2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71475" y="1190624"/>
              <a:ext cx="7296218" cy="519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Прямоугольник 12"/>
            <p:cNvSpPr/>
            <p:nvPr/>
          </p:nvSpPr>
          <p:spPr>
            <a:xfrm>
              <a:off x="7690109" y="1429061"/>
              <a:ext cx="212699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rgbClr val="2F5597"/>
                  </a:solidFill>
                  <a:latin typeface="Arial" charset="0"/>
                </a:rPr>
                <a:t>Горизонтальное расположение проводов</a:t>
              </a:r>
              <a:endParaRPr lang="ru-RU" sz="1600" dirty="0">
                <a:solidFill>
                  <a:srgbClr val="2F5597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690109" y="3143561"/>
              <a:ext cx="212699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rgbClr val="2F5597"/>
                  </a:solidFill>
                  <a:latin typeface="Arial" charset="0"/>
                </a:rPr>
                <a:t>Вертикальное расположение проводов</a:t>
              </a:r>
              <a:endParaRPr lang="ru-RU" sz="1600" dirty="0">
                <a:solidFill>
                  <a:srgbClr val="2F5597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690109" y="4883461"/>
              <a:ext cx="212699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rgbClr val="2F5597"/>
                  </a:solidFill>
                  <a:latin typeface="Arial" charset="0"/>
                </a:rPr>
                <a:t>Смешанное расположение проводов</a:t>
              </a:r>
              <a:endParaRPr lang="ru-RU" sz="1600" dirty="0">
                <a:solidFill>
                  <a:srgbClr val="2F5597"/>
                </a:solidFill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984508" y="628961"/>
            <a:ext cx="34684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Схемы расположения проводов</a:t>
            </a:r>
            <a:endParaRPr lang="ru-RU" sz="1600" dirty="0">
              <a:solidFill>
                <a:srgbClr val="2F5597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02988" y="158234"/>
            <a:ext cx="8186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3.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Әуе желілернің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kk-KZ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(ӘЖ)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конструкциясы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және жұмыс істеу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жағдайлары</a:t>
            </a:r>
            <a:endParaRPr lang="ru-RU" b="1" dirty="0">
              <a:solidFill>
                <a:srgbClr val="2F55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93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335265" y="6414016"/>
            <a:ext cx="504568" cy="365125"/>
          </a:xfrm>
        </p:spPr>
        <p:txBody>
          <a:bodyPr/>
          <a:lstStyle/>
          <a:p>
            <a:fld id="{D2EA82CD-B67C-4103-AA33-40713CF7E9BC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84508" y="628961"/>
            <a:ext cx="12829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Типы опор</a:t>
            </a:r>
            <a:endParaRPr lang="ru-RU" sz="1600" dirty="0">
              <a:solidFill>
                <a:srgbClr val="2F5597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02723" y="1052455"/>
            <a:ext cx="8453575" cy="492821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002988" y="158234"/>
            <a:ext cx="8186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3.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Әуе желілернің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kk-KZ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(ӘЖ)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конструкциясы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және жұмыс істеу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жағдайлары</a:t>
            </a:r>
            <a:endParaRPr lang="ru-RU" b="1" dirty="0">
              <a:solidFill>
                <a:srgbClr val="2F55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93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335265" y="6414016"/>
            <a:ext cx="504568" cy="365125"/>
          </a:xfrm>
        </p:spPr>
        <p:txBody>
          <a:bodyPr/>
          <a:lstStyle/>
          <a:p>
            <a:fld id="{D2EA82CD-B67C-4103-AA33-40713CF7E9BC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84508" y="628961"/>
            <a:ext cx="45946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2F5597"/>
                </a:solidFill>
                <a:latin typeface="Arial" charset="0"/>
              </a:rPr>
              <a:t>Типы промежуточных металлических опор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054" y="1440767"/>
            <a:ext cx="2066021" cy="37407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67423" y="2081451"/>
            <a:ext cx="4177742" cy="31000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45165" y="1178011"/>
            <a:ext cx="5652203" cy="442783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34905" y="5282682"/>
            <a:ext cx="20063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2F5597"/>
                </a:solidFill>
              </a:rPr>
              <a:t>Двухцепная свободностоящая </a:t>
            </a:r>
            <a:r>
              <a:rPr lang="ru-RU" sz="1600" dirty="0">
                <a:solidFill>
                  <a:srgbClr val="2F5597"/>
                </a:solidFill>
              </a:rPr>
              <a:t>башенная 220 кВ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83020" y="5388803"/>
            <a:ext cx="29465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2F5597"/>
                </a:solidFill>
              </a:rPr>
              <a:t>Одноцепная портальная </a:t>
            </a:r>
            <a:r>
              <a:rPr lang="ru-RU" sz="1600" dirty="0">
                <a:solidFill>
                  <a:srgbClr val="2F5597"/>
                </a:solidFill>
              </a:rPr>
              <a:t>500 кВ на оттяжках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680267" y="5671519"/>
            <a:ext cx="3181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2F5597"/>
                </a:solidFill>
              </a:rPr>
              <a:t>Одноцепная V-образная </a:t>
            </a:r>
            <a:r>
              <a:rPr lang="ru-RU" sz="1600" dirty="0">
                <a:solidFill>
                  <a:srgbClr val="2F5597"/>
                </a:solidFill>
              </a:rPr>
              <a:t>1150 кВ на оттяжках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02988" y="158234"/>
            <a:ext cx="8186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3.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Әуе желілернің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kk-KZ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(ӘЖ)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конструкциясы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және жұмыс істеу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жағдайлары</a:t>
            </a:r>
            <a:endParaRPr lang="ru-RU" b="1" dirty="0">
              <a:solidFill>
                <a:srgbClr val="2F55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83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335265" y="6414016"/>
            <a:ext cx="504568" cy="365125"/>
          </a:xfrm>
        </p:spPr>
        <p:txBody>
          <a:bodyPr/>
          <a:lstStyle/>
          <a:p>
            <a:fld id="{D2EA82CD-B67C-4103-AA33-40713CF7E9BC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84508" y="628961"/>
            <a:ext cx="39894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2F5597"/>
                </a:solidFill>
                <a:latin typeface="Arial" charset="0"/>
              </a:rPr>
              <a:t>Провода и </a:t>
            </a:r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грозозащитные </a:t>
            </a:r>
            <a:r>
              <a:rPr lang="ru-RU" sz="1600" b="1" dirty="0">
                <a:solidFill>
                  <a:srgbClr val="2F5597"/>
                </a:solidFill>
                <a:latin typeface="Arial" charset="0"/>
              </a:rPr>
              <a:t>тросы ВЛ</a:t>
            </a:r>
            <a:endParaRPr lang="ru-RU" sz="1600" dirty="0">
              <a:solidFill>
                <a:srgbClr val="2F5597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8424" y="1441994"/>
            <a:ext cx="4679652" cy="179986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6191" y="1134217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rgbClr val="2F5597"/>
                </a:solidFill>
              </a:rPr>
              <a:t>Свойства материалов, используемых для изготовления проводов ВЛ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14889" y="1134217"/>
            <a:ext cx="742950" cy="7334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29164" y="1807829"/>
            <a:ext cx="914400" cy="8667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48202" y="2674604"/>
            <a:ext cx="1076325" cy="11049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7538" y="3779504"/>
            <a:ext cx="1695450" cy="13620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91039" y="5198165"/>
            <a:ext cx="1390650" cy="136207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017228" y="702929"/>
            <a:ext cx="33782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2F5597"/>
                </a:solidFill>
              </a:rPr>
              <a:t>Конструкции неизолированных проводов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559004" y="1224601"/>
            <a:ext cx="16760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2F5597"/>
                </a:solidFill>
              </a:rPr>
              <a:t>Однопроволочный</a:t>
            </a:r>
            <a:endParaRPr lang="ru-RU" sz="1400" dirty="0">
              <a:solidFill>
                <a:srgbClr val="2F5597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324526" y="1841107"/>
            <a:ext cx="32349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2F5597"/>
                </a:solidFill>
              </a:rPr>
              <a:t>Многопроволочный из </a:t>
            </a:r>
            <a:r>
              <a:rPr lang="ru-RU" sz="1400" dirty="0">
                <a:solidFill>
                  <a:srgbClr val="2F5597"/>
                </a:solidFill>
              </a:rPr>
              <a:t>одного металла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481689" y="2988587"/>
            <a:ext cx="31402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2F5597"/>
                </a:solidFill>
              </a:rPr>
              <a:t>Многопроволочный из двух металлов</a:t>
            </a:r>
            <a:endParaRPr lang="ru-RU" sz="1400" dirty="0">
              <a:solidFill>
                <a:srgbClr val="2F5597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120321" y="3951401"/>
            <a:ext cx="2719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2F5597"/>
                </a:solidFill>
              </a:rPr>
              <a:t>Расширенный: </a:t>
            </a:r>
            <a:r>
              <a:rPr lang="ru-RU" sz="1400" dirty="0">
                <a:solidFill>
                  <a:srgbClr val="2F5597"/>
                </a:solidFill>
              </a:rPr>
              <a:t>1 </a:t>
            </a:r>
            <a:r>
              <a:rPr lang="ru-RU" sz="1400" dirty="0" smtClean="0">
                <a:solidFill>
                  <a:srgbClr val="2F5597"/>
                </a:solidFill>
              </a:rPr>
              <a:t>– алюминий</a:t>
            </a:r>
            <a:r>
              <a:rPr lang="ru-RU" sz="1400" dirty="0">
                <a:solidFill>
                  <a:srgbClr val="2F5597"/>
                </a:solidFill>
              </a:rPr>
              <a:t>; </a:t>
            </a:r>
            <a:endParaRPr lang="ru-RU" sz="1400" dirty="0" smtClean="0">
              <a:solidFill>
                <a:srgbClr val="2F5597"/>
              </a:solidFill>
            </a:endParaRPr>
          </a:p>
          <a:p>
            <a:r>
              <a:rPr lang="ru-RU" sz="1400" dirty="0" smtClean="0">
                <a:solidFill>
                  <a:srgbClr val="2F5597"/>
                </a:solidFill>
              </a:rPr>
              <a:t>2 – сталь</a:t>
            </a:r>
            <a:r>
              <a:rPr lang="ru-RU" sz="1400" dirty="0">
                <a:solidFill>
                  <a:srgbClr val="2F5597"/>
                </a:solidFill>
              </a:rPr>
              <a:t>; 3 </a:t>
            </a:r>
            <a:r>
              <a:rPr lang="ru-RU" sz="1400" dirty="0" smtClean="0">
                <a:solidFill>
                  <a:srgbClr val="2F5597"/>
                </a:solidFill>
              </a:rPr>
              <a:t>– наполнитель.</a:t>
            </a:r>
            <a:endParaRPr lang="ru-RU" sz="1400" dirty="0">
              <a:solidFill>
                <a:srgbClr val="2F5597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120321" y="5592118"/>
            <a:ext cx="17004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2F5597"/>
                </a:solidFill>
              </a:rPr>
              <a:t>пустотелый (полый)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7266" y="4669127"/>
            <a:ext cx="6474457" cy="174488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099239" y="4202012"/>
            <a:ext cx="42141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2F5597"/>
                </a:solidFill>
              </a:rPr>
              <a:t>Варианты исполнения </a:t>
            </a:r>
            <a:r>
              <a:rPr lang="ru-RU" sz="1400" dirty="0" smtClean="0">
                <a:solidFill>
                  <a:srgbClr val="2F5597"/>
                </a:solidFill>
              </a:rPr>
              <a:t>сталеалюминевых </a:t>
            </a:r>
            <a:r>
              <a:rPr lang="ru-RU" sz="1400" dirty="0">
                <a:solidFill>
                  <a:srgbClr val="2F5597"/>
                </a:solidFill>
              </a:rPr>
              <a:t>проводов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002988" y="158234"/>
            <a:ext cx="8186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3.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Әуе желілернің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kk-KZ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(ӘЖ)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конструкциясы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және жұмыс істеу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жағдайлары</a:t>
            </a:r>
            <a:endParaRPr lang="ru-RU" b="1" dirty="0">
              <a:solidFill>
                <a:srgbClr val="2F55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55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4535</TotalTime>
  <Words>2166</Words>
  <Application>Microsoft Office PowerPoint</Application>
  <PresentationFormat>Произвольный</PresentationFormat>
  <Paragraphs>328</Paragraphs>
  <Slides>26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Пән: Заманауи электр энергетикасы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 Windows</cp:lastModifiedBy>
  <cp:revision>194</cp:revision>
  <dcterms:created xsi:type="dcterms:W3CDTF">2018-10-03T09:58:56Z</dcterms:created>
  <dcterms:modified xsi:type="dcterms:W3CDTF">2025-11-11T09:42:09Z</dcterms:modified>
</cp:coreProperties>
</file>